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2" r:id="rId7"/>
    <p:sldId id="265" r:id="rId8"/>
    <p:sldId id="291" r:id="rId9"/>
    <p:sldId id="266" r:id="rId10"/>
    <p:sldId id="271" r:id="rId11"/>
    <p:sldId id="273" r:id="rId12"/>
    <p:sldId id="267" r:id="rId13"/>
    <p:sldId id="293" r:id="rId14"/>
    <p:sldId id="320" r:id="rId15"/>
    <p:sldId id="328" r:id="rId16"/>
    <p:sldId id="330" r:id="rId17"/>
    <p:sldId id="321" r:id="rId18"/>
    <p:sldId id="290" r:id="rId19"/>
    <p:sldId id="295" r:id="rId20"/>
    <p:sldId id="296" r:id="rId21"/>
    <p:sldId id="269" r:id="rId22"/>
    <p:sldId id="322" r:id="rId23"/>
    <p:sldId id="259" r:id="rId24"/>
    <p:sldId id="298" r:id="rId25"/>
    <p:sldId id="299" r:id="rId26"/>
    <p:sldId id="300" r:id="rId27"/>
    <p:sldId id="304" r:id="rId28"/>
    <p:sldId id="324" r:id="rId29"/>
    <p:sldId id="329" r:id="rId30"/>
    <p:sldId id="305" r:id="rId31"/>
    <p:sldId id="325" r:id="rId32"/>
    <p:sldId id="301" r:id="rId33"/>
    <p:sldId id="306" r:id="rId34"/>
    <p:sldId id="327" r:id="rId35"/>
    <p:sldId id="307" r:id="rId36"/>
    <p:sldId id="260" r:id="rId37"/>
    <p:sldId id="284" r:id="rId38"/>
    <p:sldId id="308" r:id="rId39"/>
    <p:sldId id="317" r:id="rId40"/>
    <p:sldId id="318" r:id="rId41"/>
    <p:sldId id="309" r:id="rId42"/>
    <p:sldId id="310" r:id="rId43"/>
    <p:sldId id="311" r:id="rId44"/>
    <p:sldId id="312" r:id="rId45"/>
    <p:sldId id="313" r:id="rId46"/>
    <p:sldId id="275" r:id="rId47"/>
    <p:sldId id="314" r:id="rId48"/>
    <p:sldId id="315" r:id="rId49"/>
    <p:sldId id="331" r:id="rId50"/>
    <p:sldId id="274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B11CD-61D5-447A-88EE-68E9518C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8E925-50D1-42F9-B925-B9DF2C73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70F49-2EF8-4D49-A0FE-5834DD3A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D81A9-AEE5-4635-9428-5D6DA8E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8913B-54A1-4372-8DF4-D20FF7E8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26D5-6CED-4806-BFCB-A2108751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9509-1D57-4B51-A4FF-79583B474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56F91-7A34-4EF5-BC7B-BE1A7DA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D33DD-0639-4F2F-B9E2-B8C87792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A28BD-5C7A-41C1-AE7B-83FE53C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4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855649-206A-4E17-ABFE-A6B1DD5EA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28401-08DA-4CE9-BF93-F487B628E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41C2E-C675-4D40-9FD2-D0DA7F0D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E8F85-8130-4815-AB9E-EBFB03DC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D6ACF-99C1-43C3-90CD-4B60B93A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2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B11CD-61D5-447A-88EE-68E9518C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8E925-50D1-42F9-B925-B9DF2C73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70F49-2EF8-4D49-A0FE-5834DD3A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D81A9-AEE5-4635-9428-5D6DA8E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8913B-54A1-4372-8DF4-D20FF7E8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9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1F182-AFF9-4A3E-900B-BE853394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8657A-84AC-4FC1-BFBA-AF4F3B14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C1245-FD2D-44F8-A9D3-6AF225C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EF8A1-684D-4789-8508-0C193F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6B823-F539-4864-BC41-0011F07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66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BB6A-9B1F-4A40-81D3-A6C26FB0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E9419-9A07-4A03-A58E-1797792F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81C6C-A0B8-4CF1-B69F-2FAB9B42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E782D-8CCE-4609-9D25-01F228E5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6C3AA-6251-4634-AAFA-D0BA26BF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BE531-27A0-49BF-8939-72980FAE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B484D-D689-4C9E-9603-9AF1937A0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2646D-4E43-4AC8-BC35-685F6C81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25163-6605-4A52-8BBC-E3E7E710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54EEC-82CA-4015-9F2B-90A1B55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33C00-B195-4EEC-B23C-63087831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73CE3-7C9B-48A2-82E0-DF63165B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D610B-41BD-4A03-85D2-6BC70C065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570BE-D8EF-44E7-B5C5-5FEDE6896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1252BC-E2F5-43E5-8469-D435A301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D92824-8600-4AC4-BEA2-6F85B551B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CEE1B-4FAF-4C9F-9FD2-7CF08324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A40A53-E9F1-4D62-AA1F-84FF19AB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01743-790D-459C-854F-CCD5861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6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2AD4-4524-4DE8-8CE1-9B7E7149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F3C9B-A636-4A8A-A9E8-60EB0207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AE6115-40EB-4CC0-9FD9-5E248E58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E61A6-67CA-4662-BF8A-E2348260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64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5D874-5894-471E-A9D9-26C5FF5D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19E032-BBB2-48EC-8656-FD94932D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7AB5-49C9-4A2A-A9E1-F71F8B4D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3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65D61-F0EB-471D-820C-43319A7F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92417-63B6-43DB-92E8-DC647BF3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591F5-00D4-40D4-96FE-4DBD4D35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EB56E-DAFD-463F-A803-142B4BAE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22C3D-5118-48E4-9FA7-B5A75EF8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47B82-1BBE-4751-B9BE-A29E7510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1F182-AFF9-4A3E-900B-BE853394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8657A-84AC-4FC1-BFBA-AF4F3B14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C1245-FD2D-44F8-A9D3-6AF225C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EF8A1-684D-4789-8508-0C193F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6B823-F539-4864-BC41-0011F07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7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D7863-FE7E-45E2-8CF8-B256BD62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A56A38-70EB-407E-BF06-C595CB8AD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07D9E-340D-48A9-AE98-CDD66889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0DCD-3538-40B2-A623-1F25071B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AE580-F021-4511-8B1A-782D8F93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ECEA7-7562-4E3A-8C6F-BD4CA8B3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26D5-6CED-4806-BFCB-A2108751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9509-1D57-4B51-A4FF-79583B474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56F91-7A34-4EF5-BC7B-BE1A7DA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D33DD-0639-4F2F-B9E2-B8C87792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A28BD-5C7A-41C1-AE7B-83FE53C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4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855649-206A-4E17-ABFE-A6B1DD5EA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28401-08DA-4CE9-BF93-F487B628E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41C2E-C675-4D40-9FD2-D0DA7F0D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E8F85-8130-4815-AB9E-EBFB03DC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D6ACF-99C1-43C3-90CD-4B60B93A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BB6A-9B1F-4A40-81D3-A6C26FB0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E9419-9A07-4A03-A58E-1797792F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81C6C-A0B8-4CF1-B69F-2FAB9B42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E782D-8CCE-4609-9D25-01F228E5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6C3AA-6251-4634-AAFA-D0BA26BF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BE531-27A0-49BF-8939-72980FAE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B484D-D689-4C9E-9603-9AF1937A0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2646D-4E43-4AC8-BC35-685F6C81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25163-6605-4A52-8BBC-E3E7E710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54EEC-82CA-4015-9F2B-90A1B55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33C00-B195-4EEC-B23C-63087831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0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73CE3-7C9B-48A2-82E0-DF63165B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D610B-41BD-4A03-85D2-6BC70C065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570BE-D8EF-44E7-B5C5-5FEDE6896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1252BC-E2F5-43E5-8469-D435A301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D92824-8600-4AC4-BEA2-6F85B551B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CEE1B-4FAF-4C9F-9FD2-7CF08324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A40A53-E9F1-4D62-AA1F-84FF19AB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01743-790D-459C-854F-CCD5861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2AD4-4524-4DE8-8CE1-9B7E7149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F3C9B-A636-4A8A-A9E8-60EB0207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AE6115-40EB-4CC0-9FD9-5E248E58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E61A6-67CA-4662-BF8A-E2348260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5D874-5894-471E-A9D9-26C5FF5D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19E032-BBB2-48EC-8656-FD94932D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7AB5-49C9-4A2A-A9E1-F71F8B4D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5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65D61-F0EB-471D-820C-43319A7F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92417-63B6-43DB-92E8-DC647BF3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591F5-00D4-40D4-96FE-4DBD4D35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EB56E-DAFD-463F-A803-142B4BAE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22C3D-5118-48E4-9FA7-B5A75EF8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47B82-1BBE-4751-B9BE-A29E7510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8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D7863-FE7E-45E2-8CF8-B256BD62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A56A38-70EB-407E-BF06-C595CB8AD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07D9E-340D-48A9-AE98-CDD66889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0DCD-3538-40B2-A623-1F25071B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AE580-F021-4511-8B1A-782D8F93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ECEA7-7562-4E3A-8C6F-BD4CA8B3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0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85E10-E854-4855-B1D6-336118B5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1FF0C-C7E9-4CCB-B8F1-7A7F98B2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E011-7004-4D1E-8291-C888CB74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FDC88-0537-4D0B-8BC8-C0CBF9AB4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F1834-1EAC-40A3-ADAF-61E334C97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9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85E10-E854-4855-B1D6-336118B5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1FF0C-C7E9-4CCB-B8F1-7A7F98B2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E011-7004-4D1E-8291-C888CB74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DAC9-8330-40BF-8AFD-815FFEB5D97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FDC88-0537-4D0B-8BC8-C0CBF9AB4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F1834-1EAC-40A3-ADAF-61E334C97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2414-7A68-4F5B-9F23-8C9AED851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DF0C4725-22E7-4490-89B5-08F98234E39B}"/>
              </a:ext>
            </a:extLst>
          </p:cNvPr>
          <p:cNvSpPr/>
          <p:nvPr/>
        </p:nvSpPr>
        <p:spPr>
          <a:xfrm rot="5400000">
            <a:off x="-769231" y="769230"/>
            <a:ext cx="6858000" cy="531953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8C472-B41A-4051-B26E-E4F7BA4F2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92" y="1798819"/>
            <a:ext cx="4931764" cy="1408255"/>
          </a:xfrm>
        </p:spPr>
        <p:txBody>
          <a:bodyPr>
            <a:normAutofit fontScale="90000"/>
          </a:bodyPr>
          <a:lstStyle/>
          <a:p>
            <a:br>
              <a:rPr lang="en-US" altLang="ko-KR" sz="25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sz="25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객체지향 프로그래밍 및 실험</a:t>
            </a:r>
            <a:br>
              <a:rPr lang="en-US" altLang="ko-KR" sz="25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sz="25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텀 프로젝트 기말 보고</a:t>
            </a:r>
            <a:br>
              <a:rPr lang="en-US" altLang="ko-KR" sz="25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ko-KR" altLang="en-US" sz="25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C02FD-09EE-4B49-A44E-6ECDF1CC6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463" y="3650925"/>
            <a:ext cx="2927860" cy="162022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20162149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손우진</a:t>
            </a:r>
          </a:p>
        </p:txBody>
      </p:sp>
    </p:spTree>
    <p:extLst>
      <p:ext uri="{BB962C8B-B14F-4D97-AF65-F5344CB8AC3E}">
        <p14:creationId xmlns:p14="http://schemas.microsoft.com/office/powerpoint/2010/main" val="213417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91318-3184-41E7-97C2-98BE6E294E2B}"/>
              </a:ext>
            </a:extLst>
          </p:cNvPr>
          <p:cNvSpPr txBox="1"/>
          <p:nvPr/>
        </p:nvSpPr>
        <p:spPr>
          <a:xfrm>
            <a:off x="405477" y="406300"/>
            <a:ext cx="306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2-2.menuPanel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E957D-C6CC-4CDB-BA58-728B664076B1}"/>
              </a:ext>
            </a:extLst>
          </p:cNvPr>
          <p:cNvSpPr/>
          <p:nvPr/>
        </p:nvSpPr>
        <p:spPr>
          <a:xfrm>
            <a:off x="585360" y="1387310"/>
            <a:ext cx="5160119" cy="4777269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AA3F1-95EA-458D-A750-51E802BC028F}"/>
              </a:ext>
            </a:extLst>
          </p:cNvPr>
          <p:cNvSpPr/>
          <p:nvPr/>
        </p:nvSpPr>
        <p:spPr>
          <a:xfrm>
            <a:off x="585360" y="1470541"/>
            <a:ext cx="2484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menuPanel.java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2D2397-6D10-4727-8EF4-C0A6893415A0}"/>
              </a:ext>
            </a:extLst>
          </p:cNvPr>
          <p:cNvGrpSpPr/>
          <p:nvPr/>
        </p:nvGrpSpPr>
        <p:grpSpPr>
          <a:xfrm>
            <a:off x="832513" y="2574662"/>
            <a:ext cx="4694830" cy="3348466"/>
            <a:chOff x="832513" y="2116872"/>
            <a:chExt cx="4694830" cy="38062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5669AD-1390-4510-B13A-0E10317E6CA9}"/>
                </a:ext>
              </a:extLst>
            </p:cNvPr>
            <p:cNvSpPr/>
            <p:nvPr/>
          </p:nvSpPr>
          <p:spPr>
            <a:xfrm>
              <a:off x="832513" y="2116872"/>
              <a:ext cx="4694830" cy="38062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8E3B32-BD6E-484A-A178-84550040BDA2}"/>
                </a:ext>
              </a:extLst>
            </p:cNvPr>
            <p:cNvSpPr txBox="1"/>
            <p:nvPr/>
          </p:nvSpPr>
          <p:spPr>
            <a:xfrm>
              <a:off x="832513" y="2205330"/>
              <a:ext cx="421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chemeClr val="bg1"/>
                  </a:solidFill>
                </a:rPr>
                <a:t>public class </a:t>
              </a:r>
              <a:r>
                <a:rPr lang="en-US" altLang="ko-KR" dirty="0" err="1">
                  <a:solidFill>
                    <a:schemeClr val="bg1"/>
                  </a:solidFill>
                </a:rPr>
                <a:t>menuPanel</a:t>
              </a:r>
              <a:r>
                <a:rPr lang="en-US" altLang="ko-KR" dirty="0">
                  <a:solidFill>
                    <a:schemeClr val="bg1"/>
                  </a:solidFill>
                </a:rPr>
                <a:t> extends </a:t>
              </a:r>
              <a:r>
                <a:rPr lang="en-US" altLang="ko-KR" dirty="0" err="1">
                  <a:solidFill>
                    <a:schemeClr val="bg1"/>
                  </a:solidFill>
                </a:rPr>
                <a:t>JPanel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0C4237-45C8-452B-A25A-4E2FBE8E106C}"/>
                </a:ext>
              </a:extLst>
            </p:cNvPr>
            <p:cNvSpPr/>
            <p:nvPr/>
          </p:nvSpPr>
          <p:spPr>
            <a:xfrm>
              <a:off x="960563" y="3428998"/>
              <a:ext cx="4219104" cy="11081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483AD8-33A6-4CF2-9759-83E1AE6B7CCA}"/>
                </a:ext>
              </a:extLst>
            </p:cNvPr>
            <p:cNvSpPr txBox="1"/>
            <p:nvPr/>
          </p:nvSpPr>
          <p:spPr>
            <a:xfrm>
              <a:off x="1066206" y="3546152"/>
              <a:ext cx="1747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</a:rPr>
                <a:t>public </a:t>
              </a:r>
              <a:r>
                <a:rPr lang="en-US" altLang="ko-KR" sz="1400" dirty="0" err="1">
                  <a:solidFill>
                    <a:schemeClr val="bg1"/>
                  </a:solidFill>
                </a:rPr>
                <a:t>menuPanel</a:t>
              </a:r>
              <a:r>
                <a:rPr lang="en-US" altLang="ko-KR" sz="1400" dirty="0">
                  <a:solidFill>
                    <a:schemeClr val="bg1"/>
                  </a:solidFill>
                </a:rPr>
                <a:t>()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998562-A32F-4AB2-8839-9964EF9228D0}"/>
                </a:ext>
              </a:extLst>
            </p:cNvPr>
            <p:cNvSpPr/>
            <p:nvPr/>
          </p:nvSpPr>
          <p:spPr>
            <a:xfrm>
              <a:off x="985217" y="2671160"/>
              <a:ext cx="1909764" cy="5359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buttonPanel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2F88BB-5BE0-4820-9AA2-B5604ED7812E}"/>
                </a:ext>
              </a:extLst>
            </p:cNvPr>
            <p:cNvSpPr/>
            <p:nvPr/>
          </p:nvSpPr>
          <p:spPr>
            <a:xfrm>
              <a:off x="3070115" y="2651484"/>
              <a:ext cx="1909764" cy="5359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itemPanel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80C2BE-D8FE-429A-90DF-275BE4257248}"/>
              </a:ext>
            </a:extLst>
          </p:cNvPr>
          <p:cNvSpPr/>
          <p:nvPr/>
        </p:nvSpPr>
        <p:spPr>
          <a:xfrm>
            <a:off x="832513" y="1923191"/>
            <a:ext cx="1501733" cy="551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Javax.swing.*</a:t>
            </a:r>
          </a:p>
          <a:p>
            <a:pPr algn="ctr"/>
            <a:r>
              <a:rPr lang="en-US" altLang="ko-KR" sz="1400" dirty="0"/>
              <a:t>Java.awt.*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C4F4F-C0E0-4A93-AE97-9908AC7B4D0E}"/>
              </a:ext>
            </a:extLst>
          </p:cNvPr>
          <p:cNvSpPr txBox="1"/>
          <p:nvPr/>
        </p:nvSpPr>
        <p:spPr>
          <a:xfrm>
            <a:off x="7560322" y="4597547"/>
            <a:ext cx="3953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기존에 </a:t>
            </a:r>
            <a:r>
              <a:rPr lang="en-US" altLang="ko-KR" dirty="0"/>
              <a:t>Kiosk </a:t>
            </a:r>
            <a:r>
              <a:rPr lang="ko-KR" altLang="en-US" dirty="0"/>
              <a:t>클래스에 있던 </a:t>
            </a:r>
            <a:r>
              <a:rPr lang="ko-KR" altLang="en-US" dirty="0" err="1"/>
              <a:t>액션리스너를</a:t>
            </a:r>
            <a:r>
              <a:rPr lang="ko-KR" altLang="en-US" dirty="0"/>
              <a:t> </a:t>
            </a:r>
            <a:r>
              <a:rPr lang="en-US" altLang="ko-KR" dirty="0" err="1"/>
              <a:t>menuPanel</a:t>
            </a:r>
            <a:r>
              <a:rPr lang="ko-KR" altLang="en-US" dirty="0"/>
              <a:t>에서 처리하게 함으로써 훨씬 코드가 정돈되어 보이도록 하는 효과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ED320C-1807-4AAE-96B0-ED4E66332198}"/>
              </a:ext>
            </a:extLst>
          </p:cNvPr>
          <p:cNvSpPr/>
          <p:nvPr/>
        </p:nvSpPr>
        <p:spPr>
          <a:xfrm>
            <a:off x="8563557" y="1281846"/>
            <a:ext cx="2183776" cy="24607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/>
              <a:t>yogurtPanel</a:t>
            </a:r>
            <a:endParaRPr lang="en-US" altLang="ko-KR" sz="1400" dirty="0"/>
          </a:p>
          <a:p>
            <a:pPr algn="ctr"/>
            <a:r>
              <a:rPr lang="en-US" altLang="ko-KR" sz="1400" dirty="0"/>
              <a:t>extends</a:t>
            </a:r>
          </a:p>
          <a:p>
            <a:pPr algn="ctr"/>
            <a:r>
              <a:rPr lang="en-US" altLang="ko-KR" sz="1400" dirty="0" err="1"/>
              <a:t>JPanel</a:t>
            </a:r>
            <a:endParaRPr lang="ko-KR" altLang="en-US" sz="1400" dirty="0"/>
          </a:p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3E3B3-0840-4126-A892-91D1A3F3AFB4}"/>
              </a:ext>
            </a:extLst>
          </p:cNvPr>
          <p:cNvSpPr/>
          <p:nvPr/>
        </p:nvSpPr>
        <p:spPr>
          <a:xfrm>
            <a:off x="8241000" y="1470541"/>
            <a:ext cx="2183776" cy="24607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/>
              <a:t>teaPanel</a:t>
            </a:r>
            <a:endParaRPr lang="en-US" altLang="ko-KR" sz="1400" dirty="0"/>
          </a:p>
          <a:p>
            <a:pPr algn="ctr"/>
            <a:r>
              <a:rPr lang="en-US" altLang="ko-KR" sz="1400" dirty="0"/>
              <a:t>extends</a:t>
            </a:r>
          </a:p>
          <a:p>
            <a:pPr algn="ctr"/>
            <a:r>
              <a:rPr lang="en-US" altLang="ko-KR" sz="1400" dirty="0" err="1"/>
              <a:t>JPanel</a:t>
            </a:r>
            <a:endParaRPr lang="ko-KR" altLang="en-US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4C3A6E-B987-4A12-9472-A68FDAA004ED}"/>
              </a:ext>
            </a:extLst>
          </p:cNvPr>
          <p:cNvSpPr/>
          <p:nvPr/>
        </p:nvSpPr>
        <p:spPr>
          <a:xfrm>
            <a:off x="7895827" y="1639669"/>
            <a:ext cx="2183776" cy="24607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/>
              <a:t>juicePanel</a:t>
            </a:r>
            <a:endParaRPr lang="en-US" altLang="ko-KR" sz="1400" dirty="0"/>
          </a:p>
          <a:p>
            <a:pPr algn="ctr"/>
            <a:r>
              <a:rPr lang="en-US" altLang="ko-KR" sz="1400" dirty="0"/>
              <a:t>extends</a:t>
            </a:r>
          </a:p>
          <a:p>
            <a:pPr algn="ctr"/>
            <a:r>
              <a:rPr lang="en-US" altLang="ko-KR" sz="1400" dirty="0" err="1"/>
              <a:t>JPanel</a:t>
            </a:r>
            <a:endParaRPr lang="ko-KR" altLang="en-US" sz="1400" dirty="0"/>
          </a:p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CC073A-AA1B-4E69-B545-46EE2B673E51}"/>
              </a:ext>
            </a:extLst>
          </p:cNvPr>
          <p:cNvSpPr/>
          <p:nvPr/>
        </p:nvSpPr>
        <p:spPr>
          <a:xfrm>
            <a:off x="7560322" y="1864374"/>
            <a:ext cx="2183776" cy="24607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err="1"/>
              <a:t>coffeePanel</a:t>
            </a:r>
            <a:endParaRPr lang="en-US" altLang="ko-KR" sz="1400" dirty="0"/>
          </a:p>
          <a:p>
            <a:pPr algn="ctr"/>
            <a:r>
              <a:rPr lang="en-US" altLang="ko-KR" sz="1400" dirty="0"/>
              <a:t>extends</a:t>
            </a:r>
          </a:p>
          <a:p>
            <a:pPr algn="ctr"/>
            <a:r>
              <a:rPr lang="en-US" altLang="ko-KR" sz="1400" dirty="0" err="1"/>
              <a:t>JPanel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13B6FA-F868-4269-9A76-7049F7E15B1A}"/>
              </a:ext>
            </a:extLst>
          </p:cNvPr>
          <p:cNvSpPr/>
          <p:nvPr/>
        </p:nvSpPr>
        <p:spPr>
          <a:xfrm>
            <a:off x="960563" y="4823019"/>
            <a:ext cx="4219104" cy="9748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BC7721D-051D-4A1A-845A-E4EDC6CE82E1}"/>
              </a:ext>
            </a:extLst>
          </p:cNvPr>
          <p:cNvSpPr/>
          <p:nvPr/>
        </p:nvSpPr>
        <p:spPr>
          <a:xfrm>
            <a:off x="2903185" y="4996078"/>
            <a:ext cx="4450079" cy="6463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4B911-3D8A-4636-8191-1A9AA846A547}"/>
              </a:ext>
            </a:extLst>
          </p:cNvPr>
          <p:cNvSpPr txBox="1"/>
          <p:nvPr/>
        </p:nvSpPr>
        <p:spPr>
          <a:xfrm>
            <a:off x="960563" y="4840611"/>
            <a:ext cx="394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chemeClr val="bg1"/>
                </a:solidFill>
              </a:rPr>
              <a:t>menuButtonAction</a:t>
            </a:r>
            <a:r>
              <a:rPr lang="en-US" altLang="ko-KR" sz="1400" dirty="0">
                <a:solidFill>
                  <a:schemeClr val="bg1"/>
                </a:solidFill>
              </a:rPr>
              <a:t> implements ActionListener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3. </a:t>
            </a:r>
            <a:r>
              <a:rPr lang="en-US" altLang="ko-KR" sz="2800" b="1" dirty="0" err="1"/>
              <a:t>CartSection</a:t>
            </a:r>
            <a:endParaRPr lang="ko-KR" altLang="en-US" sz="28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2E3780-C1B1-4FE0-99EE-7625B621F2F5}"/>
              </a:ext>
            </a:extLst>
          </p:cNvPr>
          <p:cNvGrpSpPr/>
          <p:nvPr/>
        </p:nvGrpSpPr>
        <p:grpSpPr>
          <a:xfrm>
            <a:off x="517285" y="1126408"/>
            <a:ext cx="4879468" cy="5014415"/>
            <a:chOff x="517285" y="1126409"/>
            <a:chExt cx="2645016" cy="359799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9BE44EF-5DAE-404B-B405-7DD911FD4594}"/>
                </a:ext>
              </a:extLst>
            </p:cNvPr>
            <p:cNvGrpSpPr/>
            <p:nvPr/>
          </p:nvGrpSpPr>
          <p:grpSpPr>
            <a:xfrm>
              <a:off x="517285" y="1126409"/>
              <a:ext cx="2645016" cy="3597992"/>
              <a:chOff x="6217045" y="532049"/>
              <a:chExt cx="1767546" cy="263941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9AB7C9C-0D4A-420C-B961-B140EBF0D5B3}"/>
                  </a:ext>
                </a:extLst>
              </p:cNvPr>
              <p:cNvGrpSpPr/>
              <p:nvPr/>
            </p:nvGrpSpPr>
            <p:grpSpPr>
              <a:xfrm>
                <a:off x="6217045" y="532049"/>
                <a:ext cx="1767546" cy="2639413"/>
                <a:chOff x="3532266" y="1096339"/>
                <a:chExt cx="1767544" cy="192675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8617502-584E-4D01-8AB7-A63676A364ED}"/>
                    </a:ext>
                  </a:extLst>
                </p:cNvPr>
                <p:cNvSpPr/>
                <p:nvPr/>
              </p:nvSpPr>
              <p:spPr>
                <a:xfrm>
                  <a:off x="3532266" y="1096339"/>
                  <a:ext cx="1767544" cy="192675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505ED5F-ED40-44BE-ADAB-BBA9F08F8F53}"/>
                    </a:ext>
                  </a:extLst>
                </p:cNvPr>
                <p:cNvSpPr txBox="1"/>
                <p:nvPr/>
              </p:nvSpPr>
              <p:spPr>
                <a:xfrm>
                  <a:off x="3638424" y="1198810"/>
                  <a:ext cx="1543110" cy="426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CartSection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F536E21-1A86-4070-B0ED-C037DEF4218B}"/>
                  </a:ext>
                </a:extLst>
              </p:cNvPr>
              <p:cNvSpPr/>
              <p:nvPr/>
            </p:nvSpPr>
            <p:spPr>
              <a:xfrm>
                <a:off x="6237588" y="1060513"/>
                <a:ext cx="1459578" cy="39353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/>
                  <a:t>cartPanel.java</a:t>
                </a:r>
                <a:endParaRPr lang="ko-KR" altLang="en-US" sz="1400" dirty="0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0F97981-4181-40E8-BA9B-3606E13A92AB}"/>
                </a:ext>
              </a:extLst>
            </p:cNvPr>
            <p:cNvSpPr/>
            <p:nvPr/>
          </p:nvSpPr>
          <p:spPr>
            <a:xfrm>
              <a:off x="548026" y="2657173"/>
              <a:ext cx="2184162" cy="536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/>
                <a:t>selectedItem.java</a:t>
              </a:r>
              <a:endParaRPr lang="ko-KR" altLang="en-US" sz="14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370A8A3-76B7-4147-962B-C139A7C8B5DF}"/>
              </a:ext>
            </a:extLst>
          </p:cNvPr>
          <p:cNvSpPr txBox="1"/>
          <p:nvPr/>
        </p:nvSpPr>
        <p:spPr>
          <a:xfrm>
            <a:off x="6324598" y="1208425"/>
            <a:ext cx="471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selectedItem</a:t>
            </a:r>
            <a:r>
              <a:rPr lang="en-US" altLang="ko-KR" dirty="0"/>
              <a:t> </a:t>
            </a:r>
            <a:r>
              <a:rPr lang="ko-KR" altLang="en-US" dirty="0"/>
              <a:t>클래스 추가</a:t>
            </a:r>
            <a:endParaRPr lang="en-US" altLang="ko-KR" dirty="0"/>
          </a:p>
          <a:p>
            <a:pPr algn="l"/>
            <a:r>
              <a:rPr lang="ko-KR" altLang="en-US" dirty="0"/>
              <a:t>제대로 된 장바구니의 역할을 할 수 있도록</a:t>
            </a:r>
            <a:endParaRPr lang="en-US" altLang="ko-KR" dirty="0"/>
          </a:p>
          <a:p>
            <a:pPr algn="l"/>
            <a:r>
              <a:rPr lang="en-US" altLang="ko-KR" dirty="0" err="1"/>
              <a:t>cartPanel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12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3-1. </a:t>
            </a:r>
            <a:r>
              <a:rPr lang="en-US" altLang="ko-KR" sz="2800" b="1" dirty="0" err="1"/>
              <a:t>cartPanel</a:t>
            </a:r>
            <a:endParaRPr lang="ko-KR" altLang="en-US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A004D0-008A-4C3C-8D12-2DAC0ADBD35E}"/>
              </a:ext>
            </a:extLst>
          </p:cNvPr>
          <p:cNvGrpSpPr/>
          <p:nvPr/>
        </p:nvGrpSpPr>
        <p:grpSpPr>
          <a:xfrm>
            <a:off x="629539" y="1071591"/>
            <a:ext cx="9666603" cy="5676681"/>
            <a:chOff x="629539" y="1071591"/>
            <a:chExt cx="4883755" cy="544375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527BC0-C3A7-434F-B3EB-1F8E06411EA9}"/>
                </a:ext>
              </a:extLst>
            </p:cNvPr>
            <p:cNvSpPr/>
            <p:nvPr/>
          </p:nvSpPr>
          <p:spPr>
            <a:xfrm>
              <a:off x="629539" y="1071591"/>
              <a:ext cx="4883755" cy="54437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cartPanel.java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C90D1D-2838-4A74-99B7-30399A01092D}"/>
                </a:ext>
              </a:extLst>
            </p:cNvPr>
            <p:cNvSpPr/>
            <p:nvPr/>
          </p:nvSpPr>
          <p:spPr>
            <a:xfrm>
              <a:off x="997215" y="1756922"/>
              <a:ext cx="1739152" cy="308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menuSection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CE7EB4-297F-472C-B502-FAA88F9B71E2}"/>
                </a:ext>
              </a:extLst>
            </p:cNvPr>
            <p:cNvSpPr/>
            <p:nvPr/>
          </p:nvSpPr>
          <p:spPr>
            <a:xfrm>
              <a:off x="997215" y="2105331"/>
              <a:ext cx="1739152" cy="308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paymentSection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882368-3CD3-47F1-B9CB-D891A8028527}"/>
              </a:ext>
            </a:extLst>
          </p:cNvPr>
          <p:cNvGrpSpPr/>
          <p:nvPr/>
        </p:nvGrpSpPr>
        <p:grpSpPr>
          <a:xfrm>
            <a:off x="997213" y="2560319"/>
            <a:ext cx="8686280" cy="3955024"/>
            <a:chOff x="5980366" y="658367"/>
            <a:chExt cx="5288280" cy="585697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FD0800-ECA1-4D5D-B983-7F2F32037D87}"/>
                </a:ext>
              </a:extLst>
            </p:cNvPr>
            <p:cNvSpPr/>
            <p:nvPr/>
          </p:nvSpPr>
          <p:spPr>
            <a:xfrm>
              <a:off x="5980366" y="658367"/>
              <a:ext cx="5288280" cy="58569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FE4BC9-3903-4AE7-878D-B79696BCDC3A}"/>
                </a:ext>
              </a:extLst>
            </p:cNvPr>
            <p:cNvSpPr/>
            <p:nvPr/>
          </p:nvSpPr>
          <p:spPr>
            <a:xfrm>
              <a:off x="6438753" y="1661952"/>
              <a:ext cx="4371506" cy="4250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D54573-C5E0-4C30-96A2-C91CC585F801}"/>
                </a:ext>
              </a:extLst>
            </p:cNvPr>
            <p:cNvSpPr txBox="1"/>
            <p:nvPr/>
          </p:nvSpPr>
          <p:spPr>
            <a:xfrm>
              <a:off x="6538525" y="1796217"/>
              <a:ext cx="384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cartListPanel</a:t>
              </a:r>
              <a:r>
                <a:rPr lang="en-US" altLang="ko-KR" dirty="0">
                  <a:solidFill>
                    <a:schemeClr val="bg1"/>
                  </a:solidFill>
                </a:rPr>
                <a:t> : </a:t>
              </a:r>
              <a:r>
                <a:rPr lang="en-US" altLang="ko-KR" dirty="0" err="1">
                  <a:solidFill>
                    <a:schemeClr val="bg1"/>
                  </a:solidFill>
                </a:rPr>
                <a:t>scrollPane</a:t>
              </a:r>
              <a:r>
                <a:rPr lang="ko-KR" altLang="en-US" dirty="0">
                  <a:solidFill>
                    <a:schemeClr val="bg1"/>
                  </a:solidFill>
                </a:rPr>
                <a:t>처리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271FB2-A37B-43F2-B0ED-DBBA59B46EA2}"/>
                </a:ext>
              </a:extLst>
            </p:cNvPr>
            <p:cNvSpPr/>
            <p:nvPr/>
          </p:nvSpPr>
          <p:spPr>
            <a:xfrm>
              <a:off x="6690077" y="2473672"/>
              <a:ext cx="3882702" cy="29765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1B93C2-FBA0-43E6-BF78-8D4BBCD6D880}"/>
                </a:ext>
              </a:extLst>
            </p:cNvPr>
            <p:cNvSpPr txBox="1"/>
            <p:nvPr/>
          </p:nvSpPr>
          <p:spPr>
            <a:xfrm>
              <a:off x="6781516" y="2783123"/>
              <a:ext cx="33558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chemeClr val="bg1"/>
                  </a:solidFill>
                </a:rPr>
                <a:t>cartList</a:t>
              </a:r>
              <a:r>
                <a:rPr lang="en-US" altLang="ko-KR" dirty="0">
                  <a:solidFill>
                    <a:schemeClr val="bg1"/>
                  </a:solidFill>
                </a:rPr>
                <a:t> : </a:t>
              </a:r>
              <a:r>
                <a:rPr lang="ko-KR" altLang="en-US" dirty="0">
                  <a:solidFill>
                    <a:schemeClr val="bg1"/>
                  </a:solidFill>
                </a:rPr>
                <a:t>각 제품들을 저장해야 하므로 </a:t>
              </a:r>
              <a:r>
                <a:rPr lang="en-US" altLang="ko-KR" dirty="0" err="1">
                  <a:solidFill>
                    <a:schemeClr val="bg1"/>
                  </a:solidFill>
                </a:rPr>
                <a:t>GridLayout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처리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l"/>
              <a:endParaRPr lang="en-US" altLang="ko-KR" dirty="0">
                <a:solidFill>
                  <a:schemeClr val="bg1"/>
                </a:solidFill>
              </a:endParaRPr>
            </a:p>
            <a:p>
              <a:pPr algn="l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B542-174D-4BE3-A183-A04C0BC1CD4A}"/>
                </a:ext>
              </a:extLst>
            </p:cNvPr>
            <p:cNvSpPr txBox="1"/>
            <p:nvPr/>
          </p:nvSpPr>
          <p:spPr>
            <a:xfrm>
              <a:off x="6237449" y="805230"/>
              <a:ext cx="4443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 err="1">
                  <a:solidFill>
                    <a:schemeClr val="bg1"/>
                  </a:solidFill>
                </a:rPr>
                <a:t>cartPanel</a:t>
              </a:r>
              <a:r>
                <a:rPr lang="en-US" altLang="ko-KR" sz="1200" dirty="0">
                  <a:solidFill>
                    <a:schemeClr val="bg1"/>
                  </a:solidFill>
                </a:rPr>
                <a:t> extends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JPanel</a:t>
              </a:r>
              <a:r>
                <a:rPr lang="en-US" altLang="ko-KR" sz="1200" dirty="0">
                  <a:solidFill>
                    <a:schemeClr val="bg1"/>
                  </a:solidFill>
                </a:rPr>
                <a:t> 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제품의 정보를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타나내는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infor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jLabel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그리고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cartListPanel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들어가있는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BorderLayout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형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JPanel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611A2B-426F-4C4D-9206-08647DD1C8C8}"/>
              </a:ext>
            </a:extLst>
          </p:cNvPr>
          <p:cNvCxnSpPr/>
          <p:nvPr/>
        </p:nvCxnSpPr>
        <p:spPr>
          <a:xfrm>
            <a:off x="4581144" y="1984248"/>
            <a:ext cx="658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8B0A1F-CFF1-49C6-A118-2415CB9779F9}"/>
              </a:ext>
            </a:extLst>
          </p:cNvPr>
          <p:cNvCxnSpPr/>
          <p:nvPr/>
        </p:nvCxnSpPr>
        <p:spPr>
          <a:xfrm>
            <a:off x="4581144" y="2304288"/>
            <a:ext cx="658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E172-274B-4553-8D15-6F6788E310CB}"/>
              </a:ext>
            </a:extLst>
          </p:cNvPr>
          <p:cNvSpPr txBox="1"/>
          <p:nvPr/>
        </p:nvSpPr>
        <p:spPr>
          <a:xfrm>
            <a:off x="5351723" y="1830497"/>
            <a:ext cx="3027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/>
              <a:t>menuPanel</a:t>
            </a:r>
            <a:r>
              <a:rPr lang="ko-KR" altLang="en-US" sz="1200" dirty="0"/>
              <a:t>과 상호작용 하기 위해 </a:t>
            </a:r>
            <a:r>
              <a:rPr lang="en-US" altLang="ko-KR" sz="1200" dirty="0"/>
              <a:t>import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FF1C3-B672-427F-9920-AA8D5B90508E}"/>
              </a:ext>
            </a:extLst>
          </p:cNvPr>
          <p:cNvSpPr txBox="1"/>
          <p:nvPr/>
        </p:nvSpPr>
        <p:spPr>
          <a:xfrm>
            <a:off x="5340353" y="2177061"/>
            <a:ext cx="2840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/>
              <a:t>billPanel</a:t>
            </a:r>
            <a:r>
              <a:rPr lang="ko-KR" altLang="en-US" sz="1200" dirty="0"/>
              <a:t>과 상호작용 하기 위해 </a:t>
            </a:r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468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3-2. </a:t>
            </a:r>
            <a:r>
              <a:rPr lang="en-US" altLang="ko-KR" sz="2800" b="1" dirty="0" err="1"/>
              <a:t>selectedItem</a:t>
            </a:r>
            <a:endParaRPr lang="ko-KR" altLang="en-US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E82F4D-65B0-4CF9-B13C-B6793E36EFBC}"/>
              </a:ext>
            </a:extLst>
          </p:cNvPr>
          <p:cNvGrpSpPr/>
          <p:nvPr/>
        </p:nvGrpSpPr>
        <p:grpSpPr>
          <a:xfrm>
            <a:off x="629539" y="1071591"/>
            <a:ext cx="5780405" cy="5219481"/>
            <a:chOff x="629539" y="1071591"/>
            <a:chExt cx="4883755" cy="544375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77D124-DA29-4DFC-BE48-029B18099E68}"/>
                </a:ext>
              </a:extLst>
            </p:cNvPr>
            <p:cNvGrpSpPr/>
            <p:nvPr/>
          </p:nvGrpSpPr>
          <p:grpSpPr>
            <a:xfrm>
              <a:off x="629539" y="1071591"/>
              <a:ext cx="4883755" cy="5443753"/>
              <a:chOff x="629539" y="1071591"/>
              <a:chExt cx="4883755" cy="544375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04D6F08-5EC1-45EE-BFAD-31AC7AEB2402}"/>
                  </a:ext>
                </a:extLst>
              </p:cNvPr>
              <p:cNvSpPr/>
              <p:nvPr/>
            </p:nvSpPr>
            <p:spPr>
              <a:xfrm>
                <a:off x="629539" y="1071591"/>
                <a:ext cx="4883755" cy="544375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/>
                  <a:t>selectedItem.java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4FFD72E-D172-4775-A0B2-379248DE1C73}"/>
                  </a:ext>
                </a:extLst>
              </p:cNvPr>
              <p:cNvSpPr/>
              <p:nvPr/>
            </p:nvSpPr>
            <p:spPr>
              <a:xfrm>
                <a:off x="991161" y="1671365"/>
                <a:ext cx="1739152" cy="3080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err="1"/>
                  <a:t>paymentSection</a:t>
                </a:r>
                <a:endParaRPr lang="ko-KR" altLang="en-US" sz="1400" dirty="0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194039-F174-4489-923E-1C74F509F0F3}"/>
                  </a:ext>
                </a:extLst>
              </p:cNvPr>
              <p:cNvGrpSpPr/>
              <p:nvPr/>
            </p:nvGrpSpPr>
            <p:grpSpPr>
              <a:xfrm>
                <a:off x="941373" y="2283984"/>
                <a:ext cx="4130598" cy="3105238"/>
                <a:chOff x="941373" y="2283984"/>
                <a:chExt cx="4130598" cy="310523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9E942C3-A9B6-4C98-80C0-9BE21ED28A4C}"/>
                    </a:ext>
                  </a:extLst>
                </p:cNvPr>
                <p:cNvSpPr/>
                <p:nvPr/>
              </p:nvSpPr>
              <p:spPr>
                <a:xfrm>
                  <a:off x="941373" y="2283984"/>
                  <a:ext cx="4130598" cy="310523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703669-EA1A-4C86-9034-6B1DC0AC7D32}"/>
                    </a:ext>
                  </a:extLst>
                </p:cNvPr>
                <p:cNvSpPr txBox="1"/>
                <p:nvPr/>
              </p:nvSpPr>
              <p:spPr>
                <a:xfrm>
                  <a:off x="991161" y="2414628"/>
                  <a:ext cx="38438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dirty="0" err="1">
                      <a:solidFill>
                        <a:schemeClr val="bg1"/>
                      </a:solidFill>
                    </a:rPr>
                    <a:t>selectedItem</a:t>
                  </a:r>
                  <a:r>
                    <a:rPr lang="ko-KR" alt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extends</a:t>
                  </a:r>
                  <a:r>
                    <a:rPr lang="ko-KR" alt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dirty="0" err="1">
                      <a:solidFill>
                        <a:schemeClr val="bg1"/>
                      </a:solidFill>
                    </a:rPr>
                    <a:t>JPanel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392FAC99-BB49-42A1-A61C-B5D71EB21E55}"/>
                    </a:ext>
                  </a:extLst>
                </p:cNvPr>
                <p:cNvSpPr/>
                <p:nvPr/>
              </p:nvSpPr>
              <p:spPr>
                <a:xfrm>
                  <a:off x="1066805" y="2949452"/>
                  <a:ext cx="1259498" cy="224831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err="1"/>
                    <a:t>NamePanel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04F3D8-0D61-456B-93DD-C53F918C16D0}"/>
                </a:ext>
              </a:extLst>
            </p:cNvPr>
            <p:cNvSpPr/>
            <p:nvPr/>
          </p:nvSpPr>
          <p:spPr>
            <a:xfrm>
              <a:off x="2405386" y="2957741"/>
              <a:ext cx="1259498" cy="22483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AmountPanel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FFD3CB6-7CBA-45A6-8799-FBAB06067BEC}"/>
                </a:ext>
              </a:extLst>
            </p:cNvPr>
            <p:cNvSpPr/>
            <p:nvPr/>
          </p:nvSpPr>
          <p:spPr>
            <a:xfrm>
              <a:off x="3738679" y="2957741"/>
              <a:ext cx="1259498" cy="22483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PricePanel</a:t>
              </a:r>
              <a:endParaRPr lang="ko-KR" altLang="en-US" sz="14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43BE53-1A0F-480A-A923-7BC4FB006C9E}"/>
              </a:ext>
            </a:extLst>
          </p:cNvPr>
          <p:cNvSpPr/>
          <p:nvPr/>
        </p:nvSpPr>
        <p:spPr>
          <a:xfrm>
            <a:off x="998625" y="5245895"/>
            <a:ext cx="4888970" cy="7800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Public class </a:t>
            </a:r>
            <a:r>
              <a:rPr lang="en-US" altLang="ko-KR" sz="1400" dirty="0" err="1"/>
              <a:t>plus_minus_delete</a:t>
            </a:r>
            <a:r>
              <a:rPr lang="en-US" altLang="ko-KR" sz="1400" dirty="0"/>
              <a:t> implement ActionListener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2C3B7-4B91-4294-A684-2B1FC19D2105}"/>
              </a:ext>
            </a:extLst>
          </p:cNvPr>
          <p:cNvSpPr txBox="1"/>
          <p:nvPr/>
        </p:nvSpPr>
        <p:spPr>
          <a:xfrm>
            <a:off x="7215424" y="3453666"/>
            <a:ext cx="4490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cartPanel</a:t>
            </a:r>
            <a:r>
              <a:rPr lang="ko-KR" altLang="en-US" dirty="0"/>
              <a:t>의 </a:t>
            </a:r>
            <a:r>
              <a:rPr lang="en-US" altLang="ko-KR" dirty="0" err="1"/>
              <a:t>cartList</a:t>
            </a:r>
            <a:r>
              <a:rPr lang="ko-KR" altLang="en-US" dirty="0"/>
              <a:t>에 들어갈 객체 클래스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 총 세개의 패널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액션리스너</a:t>
            </a:r>
            <a:r>
              <a:rPr lang="ko-KR" altLang="en-US" dirty="0"/>
              <a:t> 하나로 </a:t>
            </a:r>
            <a:r>
              <a:rPr lang="ko-KR" altLang="en-US" dirty="0" err="1"/>
              <a:t>구성되어있음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NamePanel</a:t>
            </a:r>
            <a:r>
              <a:rPr lang="ko-KR" altLang="en-US" dirty="0"/>
              <a:t>과 </a:t>
            </a:r>
            <a:r>
              <a:rPr lang="en-US" altLang="ko-KR" dirty="0" err="1"/>
              <a:t>PricePanel</a:t>
            </a:r>
            <a:r>
              <a:rPr lang="ko-KR" altLang="en-US" dirty="0"/>
              <a:t>은 </a:t>
            </a:r>
            <a:r>
              <a:rPr lang="en-US" altLang="ko-KR" dirty="0" err="1"/>
              <a:t>Jlabel</a:t>
            </a:r>
            <a:r>
              <a:rPr lang="ko-KR" altLang="en-US" dirty="0"/>
              <a:t>로 간단하게 </a:t>
            </a:r>
            <a:r>
              <a:rPr lang="ko-KR" altLang="en-US" dirty="0" err="1"/>
              <a:t>이루어져있음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08FA88-659D-4370-9529-83921F8E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676" y="1415087"/>
            <a:ext cx="5381625" cy="8477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44C419-5645-4A72-9284-E396C3571377}"/>
              </a:ext>
            </a:extLst>
          </p:cNvPr>
          <p:cNvCxnSpPr/>
          <p:nvPr/>
        </p:nvCxnSpPr>
        <p:spPr>
          <a:xfrm flipV="1">
            <a:off x="2086783" y="1794342"/>
            <a:ext cx="5155265" cy="131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231102-D9F2-44F3-8BA4-61963BC70F9C}"/>
              </a:ext>
            </a:extLst>
          </p:cNvPr>
          <p:cNvCxnSpPr/>
          <p:nvPr/>
        </p:nvCxnSpPr>
        <p:spPr>
          <a:xfrm flipV="1">
            <a:off x="3794760" y="1976582"/>
            <a:ext cx="5148072" cy="1746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05C086-58F2-49E8-A174-716540F7230B}"/>
              </a:ext>
            </a:extLst>
          </p:cNvPr>
          <p:cNvCxnSpPr/>
          <p:nvPr/>
        </p:nvCxnSpPr>
        <p:spPr>
          <a:xfrm flipV="1">
            <a:off x="5266944" y="1976582"/>
            <a:ext cx="6062472" cy="2183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6D9F50-3163-424E-8E1D-295521EABD9E}"/>
              </a:ext>
            </a:extLst>
          </p:cNvPr>
          <p:cNvCxnSpPr>
            <a:stCxn id="8" idx="3"/>
          </p:cNvCxnSpPr>
          <p:nvPr/>
        </p:nvCxnSpPr>
        <p:spPr>
          <a:xfrm flipV="1">
            <a:off x="3116012" y="1794342"/>
            <a:ext cx="2855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D285E3-97E9-419C-8BE3-4FCAF9455040}"/>
              </a:ext>
            </a:extLst>
          </p:cNvPr>
          <p:cNvSpPr txBox="1"/>
          <p:nvPr/>
        </p:nvSpPr>
        <p:spPr>
          <a:xfrm>
            <a:off x="3369873" y="1668805"/>
            <a:ext cx="2666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/>
              <a:t>billPanel</a:t>
            </a:r>
            <a:r>
              <a:rPr lang="en-US" altLang="ko-KR" sz="1100" dirty="0"/>
              <a:t> </a:t>
            </a:r>
            <a:r>
              <a:rPr lang="ko-KR" altLang="en-US" sz="1100" dirty="0"/>
              <a:t>과 상호작용 하기 위해 </a:t>
            </a:r>
            <a:r>
              <a:rPr lang="en-US" altLang="ko-KR" sz="1100" dirty="0"/>
              <a:t>import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1388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3-2. </a:t>
            </a:r>
            <a:r>
              <a:rPr lang="en-US" altLang="ko-KR" sz="2800" b="1" dirty="0" err="1"/>
              <a:t>selectedItem</a:t>
            </a:r>
            <a:endParaRPr lang="ko-KR" altLang="en-US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E82F4D-65B0-4CF9-B13C-B6793E36EFBC}"/>
              </a:ext>
            </a:extLst>
          </p:cNvPr>
          <p:cNvGrpSpPr/>
          <p:nvPr/>
        </p:nvGrpSpPr>
        <p:grpSpPr>
          <a:xfrm>
            <a:off x="629539" y="1071591"/>
            <a:ext cx="5780405" cy="5219481"/>
            <a:chOff x="629539" y="1071591"/>
            <a:chExt cx="4883755" cy="544375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77D124-DA29-4DFC-BE48-029B18099E68}"/>
                </a:ext>
              </a:extLst>
            </p:cNvPr>
            <p:cNvGrpSpPr/>
            <p:nvPr/>
          </p:nvGrpSpPr>
          <p:grpSpPr>
            <a:xfrm>
              <a:off x="629539" y="1071591"/>
              <a:ext cx="4883755" cy="5443753"/>
              <a:chOff x="629539" y="1071591"/>
              <a:chExt cx="4883755" cy="544375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04D6F08-5EC1-45EE-BFAD-31AC7AEB2402}"/>
                  </a:ext>
                </a:extLst>
              </p:cNvPr>
              <p:cNvSpPr/>
              <p:nvPr/>
            </p:nvSpPr>
            <p:spPr>
              <a:xfrm>
                <a:off x="629539" y="1071591"/>
                <a:ext cx="4883755" cy="544375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/>
                  <a:t>selectedItem.java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4FFD72E-D172-4775-A0B2-379248DE1C73}"/>
                  </a:ext>
                </a:extLst>
              </p:cNvPr>
              <p:cNvSpPr/>
              <p:nvPr/>
            </p:nvSpPr>
            <p:spPr>
              <a:xfrm>
                <a:off x="991161" y="1671365"/>
                <a:ext cx="1739152" cy="3080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err="1"/>
                  <a:t>paymentSection</a:t>
                </a:r>
                <a:endParaRPr lang="ko-KR" altLang="en-US" sz="1400" dirty="0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194039-F174-4489-923E-1C74F509F0F3}"/>
                  </a:ext>
                </a:extLst>
              </p:cNvPr>
              <p:cNvGrpSpPr/>
              <p:nvPr/>
            </p:nvGrpSpPr>
            <p:grpSpPr>
              <a:xfrm>
                <a:off x="941373" y="2283984"/>
                <a:ext cx="4130598" cy="3105238"/>
                <a:chOff x="941373" y="2283984"/>
                <a:chExt cx="4130598" cy="310523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9E942C3-A9B6-4C98-80C0-9BE21ED28A4C}"/>
                    </a:ext>
                  </a:extLst>
                </p:cNvPr>
                <p:cNvSpPr/>
                <p:nvPr/>
              </p:nvSpPr>
              <p:spPr>
                <a:xfrm>
                  <a:off x="941373" y="2283984"/>
                  <a:ext cx="4130598" cy="310523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703669-EA1A-4C86-9034-6B1DC0AC7D32}"/>
                    </a:ext>
                  </a:extLst>
                </p:cNvPr>
                <p:cNvSpPr txBox="1"/>
                <p:nvPr/>
              </p:nvSpPr>
              <p:spPr>
                <a:xfrm>
                  <a:off x="991161" y="2414628"/>
                  <a:ext cx="38438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dirty="0" err="1">
                      <a:solidFill>
                        <a:schemeClr val="bg1"/>
                      </a:solidFill>
                    </a:rPr>
                    <a:t>selectedItem</a:t>
                  </a:r>
                  <a:r>
                    <a:rPr lang="ko-KR" alt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extends</a:t>
                  </a:r>
                  <a:r>
                    <a:rPr lang="ko-KR" alt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dirty="0" err="1">
                      <a:solidFill>
                        <a:schemeClr val="bg1"/>
                      </a:solidFill>
                    </a:rPr>
                    <a:t>JPanel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392FAC99-BB49-42A1-A61C-B5D71EB21E55}"/>
                    </a:ext>
                  </a:extLst>
                </p:cNvPr>
                <p:cNvSpPr/>
                <p:nvPr/>
              </p:nvSpPr>
              <p:spPr>
                <a:xfrm>
                  <a:off x="1066805" y="2949452"/>
                  <a:ext cx="1259498" cy="224831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err="1"/>
                    <a:t>NamePanel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04F3D8-0D61-456B-93DD-C53F918C16D0}"/>
                </a:ext>
              </a:extLst>
            </p:cNvPr>
            <p:cNvSpPr/>
            <p:nvPr/>
          </p:nvSpPr>
          <p:spPr>
            <a:xfrm>
              <a:off x="2405386" y="2957741"/>
              <a:ext cx="1259498" cy="22483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AmountPanel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FFD3CB6-7CBA-45A6-8799-FBAB06067BEC}"/>
                </a:ext>
              </a:extLst>
            </p:cNvPr>
            <p:cNvSpPr/>
            <p:nvPr/>
          </p:nvSpPr>
          <p:spPr>
            <a:xfrm>
              <a:off x="3738679" y="2957741"/>
              <a:ext cx="1259498" cy="22483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PricePanel</a:t>
              </a:r>
              <a:endParaRPr lang="ko-KR" altLang="en-US" sz="14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43BE53-1A0F-480A-A923-7BC4FB006C9E}"/>
              </a:ext>
            </a:extLst>
          </p:cNvPr>
          <p:cNvSpPr/>
          <p:nvPr/>
        </p:nvSpPr>
        <p:spPr>
          <a:xfrm>
            <a:off x="998625" y="5245895"/>
            <a:ext cx="4888970" cy="7800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Public class </a:t>
            </a:r>
            <a:r>
              <a:rPr lang="en-US" altLang="ko-KR" sz="1400" dirty="0" err="1"/>
              <a:t>plus_minus_delete</a:t>
            </a:r>
            <a:r>
              <a:rPr lang="en-US" altLang="ko-KR" sz="1400" dirty="0"/>
              <a:t> implement ActionListener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2A8D92-6228-4125-A411-EB7AC1DA6139}"/>
              </a:ext>
            </a:extLst>
          </p:cNvPr>
          <p:cNvSpPr/>
          <p:nvPr/>
        </p:nvSpPr>
        <p:spPr>
          <a:xfrm>
            <a:off x="7415784" y="2219251"/>
            <a:ext cx="3438144" cy="1697281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5006B4-0DD0-4259-B833-0A576BFC7514}"/>
              </a:ext>
            </a:extLst>
          </p:cNvPr>
          <p:cNvSpPr/>
          <p:nvPr/>
        </p:nvSpPr>
        <p:spPr>
          <a:xfrm>
            <a:off x="9985248" y="2359298"/>
            <a:ext cx="786384" cy="14354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E484AC-2D19-4655-A6E6-82942F9E2497}"/>
              </a:ext>
            </a:extLst>
          </p:cNvPr>
          <p:cNvSpPr/>
          <p:nvPr/>
        </p:nvSpPr>
        <p:spPr>
          <a:xfrm>
            <a:off x="10126980" y="2484041"/>
            <a:ext cx="493776" cy="26161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/>
              <a:t>plus</a:t>
            </a:r>
            <a:endParaRPr lang="ko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9B5F82-6363-4409-9FDD-206B84B707C8}"/>
              </a:ext>
            </a:extLst>
          </p:cNvPr>
          <p:cNvSpPr/>
          <p:nvPr/>
        </p:nvSpPr>
        <p:spPr>
          <a:xfrm>
            <a:off x="10126980" y="2895386"/>
            <a:ext cx="493776" cy="26161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/>
              <a:t>minus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E98821-DE9E-421E-B8B9-D9D5825B8BFF}"/>
              </a:ext>
            </a:extLst>
          </p:cNvPr>
          <p:cNvSpPr/>
          <p:nvPr/>
        </p:nvSpPr>
        <p:spPr>
          <a:xfrm>
            <a:off x="10126980" y="3306731"/>
            <a:ext cx="493776" cy="26161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/>
              <a:t>delete</a:t>
            </a:r>
            <a:endParaRPr lang="ko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CE95E8-3E4D-4F9D-A172-97B5859E38E0}"/>
              </a:ext>
            </a:extLst>
          </p:cNvPr>
          <p:cNvSpPr/>
          <p:nvPr/>
        </p:nvSpPr>
        <p:spPr>
          <a:xfrm>
            <a:off x="7694676" y="2361614"/>
            <a:ext cx="2139696" cy="14331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Amount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458B8B-FE54-470F-B54C-71FD14609799}"/>
              </a:ext>
            </a:extLst>
          </p:cNvPr>
          <p:cNvSpPr txBox="1"/>
          <p:nvPr/>
        </p:nvSpPr>
        <p:spPr>
          <a:xfrm>
            <a:off x="6687590" y="4056579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값을 나타내는 </a:t>
            </a:r>
            <a:r>
              <a:rPr lang="en-US" altLang="ko-KR" dirty="0" err="1"/>
              <a:t>Jlabel</a:t>
            </a:r>
            <a:r>
              <a:rPr lang="en-US" altLang="ko-KR" dirty="0"/>
              <a:t>, </a:t>
            </a:r>
          </a:p>
          <a:p>
            <a:pPr algn="l"/>
            <a:r>
              <a:rPr lang="ko-KR" altLang="en-US" dirty="0"/>
              <a:t>그리고 그 값을 조정할 수 있는 버튼 패널로 구성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7B48369-4F4F-4874-89F6-A965E5DB0B59}"/>
              </a:ext>
            </a:extLst>
          </p:cNvPr>
          <p:cNvSpPr/>
          <p:nvPr/>
        </p:nvSpPr>
        <p:spPr>
          <a:xfrm>
            <a:off x="5607173" y="5806440"/>
            <a:ext cx="1580011" cy="146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BD3DCF-0F50-4037-8466-D7081CA47002}"/>
              </a:ext>
            </a:extLst>
          </p:cNvPr>
          <p:cNvSpPr txBox="1"/>
          <p:nvPr/>
        </p:nvSpPr>
        <p:spPr>
          <a:xfrm>
            <a:off x="7323418" y="5694926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제품 총 량을 조정하도록 하는 </a:t>
            </a:r>
            <a:r>
              <a:rPr lang="ko-KR" altLang="en-US" dirty="0" err="1"/>
              <a:t>액션리스너</a:t>
            </a:r>
            <a:endParaRPr lang="en-US" altLang="ko-KR" dirty="0"/>
          </a:p>
          <a:p>
            <a:pPr algn="l"/>
            <a:r>
              <a:rPr lang="en-US" altLang="ko-KR" dirty="0"/>
              <a:t>Plus, minus, delete </a:t>
            </a:r>
            <a:r>
              <a:rPr lang="ko-KR" altLang="en-US" dirty="0"/>
              <a:t>버튼에 </a:t>
            </a:r>
            <a:r>
              <a:rPr lang="ko-KR" altLang="en-US" dirty="0" err="1"/>
              <a:t>들어감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99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3-2. </a:t>
            </a:r>
            <a:r>
              <a:rPr lang="en-US" altLang="ko-KR" sz="2800" b="1" dirty="0" err="1"/>
              <a:t>selectedItem</a:t>
            </a:r>
            <a:endParaRPr lang="ko-KR" altLang="en-US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E82F4D-65B0-4CF9-B13C-B6793E36EFBC}"/>
              </a:ext>
            </a:extLst>
          </p:cNvPr>
          <p:cNvGrpSpPr/>
          <p:nvPr/>
        </p:nvGrpSpPr>
        <p:grpSpPr>
          <a:xfrm>
            <a:off x="629539" y="1071591"/>
            <a:ext cx="5780405" cy="5219481"/>
            <a:chOff x="629539" y="1071591"/>
            <a:chExt cx="4883755" cy="544375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77D124-DA29-4DFC-BE48-029B18099E68}"/>
                </a:ext>
              </a:extLst>
            </p:cNvPr>
            <p:cNvGrpSpPr/>
            <p:nvPr/>
          </p:nvGrpSpPr>
          <p:grpSpPr>
            <a:xfrm>
              <a:off x="629539" y="1071591"/>
              <a:ext cx="4883755" cy="5443753"/>
              <a:chOff x="629539" y="1071591"/>
              <a:chExt cx="4883755" cy="544375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04D6F08-5EC1-45EE-BFAD-31AC7AEB2402}"/>
                  </a:ext>
                </a:extLst>
              </p:cNvPr>
              <p:cNvSpPr/>
              <p:nvPr/>
            </p:nvSpPr>
            <p:spPr>
              <a:xfrm>
                <a:off x="629539" y="1071591"/>
                <a:ext cx="4883755" cy="544375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/>
                  <a:t>selectedItem.java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4FFD72E-D172-4775-A0B2-379248DE1C73}"/>
                  </a:ext>
                </a:extLst>
              </p:cNvPr>
              <p:cNvSpPr/>
              <p:nvPr/>
            </p:nvSpPr>
            <p:spPr>
              <a:xfrm>
                <a:off x="991161" y="1671365"/>
                <a:ext cx="1739152" cy="3080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err="1"/>
                  <a:t>paymentSection</a:t>
                </a:r>
                <a:endParaRPr lang="ko-KR" altLang="en-US" sz="1400" dirty="0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194039-F174-4489-923E-1C74F509F0F3}"/>
                  </a:ext>
                </a:extLst>
              </p:cNvPr>
              <p:cNvGrpSpPr/>
              <p:nvPr/>
            </p:nvGrpSpPr>
            <p:grpSpPr>
              <a:xfrm>
                <a:off x="941373" y="2283984"/>
                <a:ext cx="4130598" cy="3105238"/>
                <a:chOff x="941373" y="2283984"/>
                <a:chExt cx="4130598" cy="310523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9E942C3-A9B6-4C98-80C0-9BE21ED28A4C}"/>
                    </a:ext>
                  </a:extLst>
                </p:cNvPr>
                <p:cNvSpPr/>
                <p:nvPr/>
              </p:nvSpPr>
              <p:spPr>
                <a:xfrm>
                  <a:off x="941373" y="2283984"/>
                  <a:ext cx="4130598" cy="310523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703669-EA1A-4C86-9034-6B1DC0AC7D32}"/>
                    </a:ext>
                  </a:extLst>
                </p:cNvPr>
                <p:cNvSpPr txBox="1"/>
                <p:nvPr/>
              </p:nvSpPr>
              <p:spPr>
                <a:xfrm>
                  <a:off x="991161" y="2414628"/>
                  <a:ext cx="38438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dirty="0" err="1">
                      <a:solidFill>
                        <a:schemeClr val="bg1"/>
                      </a:solidFill>
                    </a:rPr>
                    <a:t>selectedItem</a:t>
                  </a:r>
                  <a:r>
                    <a:rPr lang="ko-KR" alt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extends</a:t>
                  </a:r>
                  <a:r>
                    <a:rPr lang="ko-KR" alt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dirty="0" err="1">
                      <a:solidFill>
                        <a:schemeClr val="bg1"/>
                      </a:solidFill>
                    </a:rPr>
                    <a:t>JPanel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392FAC99-BB49-42A1-A61C-B5D71EB21E55}"/>
                    </a:ext>
                  </a:extLst>
                </p:cNvPr>
                <p:cNvSpPr/>
                <p:nvPr/>
              </p:nvSpPr>
              <p:spPr>
                <a:xfrm>
                  <a:off x="1066805" y="2949452"/>
                  <a:ext cx="1259498" cy="224831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err="1"/>
                    <a:t>NamePanel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04F3D8-0D61-456B-93DD-C53F918C16D0}"/>
                </a:ext>
              </a:extLst>
            </p:cNvPr>
            <p:cNvSpPr/>
            <p:nvPr/>
          </p:nvSpPr>
          <p:spPr>
            <a:xfrm>
              <a:off x="2405386" y="2957741"/>
              <a:ext cx="1259498" cy="22483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AmountPanel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FFD3CB6-7CBA-45A6-8799-FBAB06067BEC}"/>
                </a:ext>
              </a:extLst>
            </p:cNvPr>
            <p:cNvSpPr/>
            <p:nvPr/>
          </p:nvSpPr>
          <p:spPr>
            <a:xfrm>
              <a:off x="3738679" y="2957741"/>
              <a:ext cx="1259498" cy="22483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PricePanel</a:t>
              </a:r>
              <a:endParaRPr lang="ko-KR" altLang="en-US" sz="14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43BE53-1A0F-480A-A923-7BC4FB006C9E}"/>
              </a:ext>
            </a:extLst>
          </p:cNvPr>
          <p:cNvSpPr/>
          <p:nvPr/>
        </p:nvSpPr>
        <p:spPr>
          <a:xfrm>
            <a:off x="998625" y="5245895"/>
            <a:ext cx="4888970" cy="7800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Public class </a:t>
            </a:r>
            <a:r>
              <a:rPr lang="en-US" altLang="ko-KR" sz="1400" dirty="0" err="1"/>
              <a:t>plus_minus_delete</a:t>
            </a:r>
            <a:r>
              <a:rPr lang="en-US" altLang="ko-KR" sz="1400" dirty="0"/>
              <a:t> implement ActionListener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2A8D92-6228-4125-A411-EB7AC1DA6139}"/>
              </a:ext>
            </a:extLst>
          </p:cNvPr>
          <p:cNvSpPr/>
          <p:nvPr/>
        </p:nvSpPr>
        <p:spPr>
          <a:xfrm>
            <a:off x="7415784" y="2219251"/>
            <a:ext cx="3438144" cy="1697281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5006B4-0DD0-4259-B833-0A576BFC7514}"/>
              </a:ext>
            </a:extLst>
          </p:cNvPr>
          <p:cNvSpPr/>
          <p:nvPr/>
        </p:nvSpPr>
        <p:spPr>
          <a:xfrm>
            <a:off x="9985248" y="2359298"/>
            <a:ext cx="786384" cy="14354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E484AC-2D19-4655-A6E6-82942F9E2497}"/>
              </a:ext>
            </a:extLst>
          </p:cNvPr>
          <p:cNvSpPr/>
          <p:nvPr/>
        </p:nvSpPr>
        <p:spPr>
          <a:xfrm>
            <a:off x="10126980" y="2484041"/>
            <a:ext cx="493776" cy="26161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/>
              <a:t>plus</a:t>
            </a:r>
            <a:endParaRPr lang="ko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9B5F82-6363-4409-9FDD-206B84B707C8}"/>
              </a:ext>
            </a:extLst>
          </p:cNvPr>
          <p:cNvSpPr/>
          <p:nvPr/>
        </p:nvSpPr>
        <p:spPr>
          <a:xfrm>
            <a:off x="10126980" y="2895386"/>
            <a:ext cx="493776" cy="26161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/>
              <a:t>minus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E98821-DE9E-421E-B8B9-D9D5825B8BFF}"/>
              </a:ext>
            </a:extLst>
          </p:cNvPr>
          <p:cNvSpPr/>
          <p:nvPr/>
        </p:nvSpPr>
        <p:spPr>
          <a:xfrm>
            <a:off x="10126980" y="3306731"/>
            <a:ext cx="493776" cy="26161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/>
              <a:t>delete</a:t>
            </a:r>
            <a:endParaRPr lang="ko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CE95E8-3E4D-4F9D-A172-97B5859E38E0}"/>
              </a:ext>
            </a:extLst>
          </p:cNvPr>
          <p:cNvSpPr/>
          <p:nvPr/>
        </p:nvSpPr>
        <p:spPr>
          <a:xfrm>
            <a:off x="7694676" y="2361614"/>
            <a:ext cx="2139696" cy="14331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Amount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458B8B-FE54-470F-B54C-71FD14609799}"/>
              </a:ext>
            </a:extLst>
          </p:cNvPr>
          <p:cNvSpPr txBox="1"/>
          <p:nvPr/>
        </p:nvSpPr>
        <p:spPr>
          <a:xfrm>
            <a:off x="7063413" y="4188462"/>
            <a:ext cx="4732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/>
              <a:t>액션리스너의</a:t>
            </a:r>
            <a:r>
              <a:rPr lang="ko-KR" altLang="en-US" dirty="0"/>
              <a:t> 원리는 단순하게 각 버튼을 누르면 해당 객체의 필드에 저장되어 있는 제품의 개수가 변화되고 그 변화된 개수를 토대로 총 가격을 갱신하는 방식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만약에 제품의 개수가 </a:t>
            </a:r>
            <a:r>
              <a:rPr lang="en-US" altLang="ko-KR" dirty="0"/>
              <a:t>0</a:t>
            </a:r>
            <a:r>
              <a:rPr lang="ko-KR" altLang="en-US" dirty="0"/>
              <a:t>개가 되거나 </a:t>
            </a:r>
            <a:r>
              <a:rPr lang="en-US" altLang="ko-KR" dirty="0"/>
              <a:t>delete</a:t>
            </a:r>
            <a:r>
              <a:rPr lang="ko-KR" altLang="en-US" dirty="0"/>
              <a:t>버튼을 눌렀다면 제품이 삭제되도록 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7B48369-4F4F-4874-89F6-A965E5DB0B59}"/>
              </a:ext>
            </a:extLst>
          </p:cNvPr>
          <p:cNvSpPr/>
          <p:nvPr/>
        </p:nvSpPr>
        <p:spPr>
          <a:xfrm>
            <a:off x="5607173" y="5806440"/>
            <a:ext cx="1580011" cy="146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82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3-2. </a:t>
            </a:r>
            <a:r>
              <a:rPr lang="en-US" altLang="ko-KR" sz="2800" b="1" dirty="0" err="1"/>
              <a:t>selectedItem</a:t>
            </a:r>
            <a:endParaRPr lang="ko-KR" altLang="en-US" sz="28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1CA540-7FCD-4EC6-BBEF-E904E3E7B7D7}"/>
              </a:ext>
            </a:extLst>
          </p:cNvPr>
          <p:cNvGrpSpPr/>
          <p:nvPr/>
        </p:nvGrpSpPr>
        <p:grpSpPr>
          <a:xfrm>
            <a:off x="3858768" y="1360235"/>
            <a:ext cx="8151748" cy="5091465"/>
            <a:chOff x="2505456" y="1629375"/>
            <a:chExt cx="9477628" cy="511889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3CE4E6B-42A8-4C7C-8402-BB417F1F0421}"/>
                </a:ext>
              </a:extLst>
            </p:cNvPr>
            <p:cNvGrpSpPr/>
            <p:nvPr/>
          </p:nvGrpSpPr>
          <p:grpSpPr>
            <a:xfrm>
              <a:off x="2505456" y="1629375"/>
              <a:ext cx="9477628" cy="5118897"/>
              <a:chOff x="629539" y="1071591"/>
              <a:chExt cx="10932921" cy="511889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9EA004D0-008A-4C3C-8D12-2DAC0ADBD35E}"/>
                  </a:ext>
                </a:extLst>
              </p:cNvPr>
              <p:cNvGrpSpPr/>
              <p:nvPr/>
            </p:nvGrpSpPr>
            <p:grpSpPr>
              <a:xfrm>
                <a:off x="629539" y="1071591"/>
                <a:ext cx="5076317" cy="5118897"/>
                <a:chOff x="629539" y="1071591"/>
                <a:chExt cx="4883755" cy="544375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D527BC0-C3A7-434F-B3EB-1F8E06411EA9}"/>
                    </a:ext>
                  </a:extLst>
                </p:cNvPr>
                <p:cNvSpPr/>
                <p:nvPr/>
              </p:nvSpPr>
              <p:spPr>
                <a:xfrm>
                  <a:off x="629539" y="1071591"/>
                  <a:ext cx="4883755" cy="544375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b="1" dirty="0"/>
                    <a:t>cartPanel.java</a:t>
                  </a:r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EBC90D1D-2838-4A74-99B7-30399A01092D}"/>
                    </a:ext>
                  </a:extLst>
                </p:cNvPr>
                <p:cNvSpPr/>
                <p:nvPr/>
              </p:nvSpPr>
              <p:spPr>
                <a:xfrm>
                  <a:off x="997215" y="1756922"/>
                  <a:ext cx="2192599" cy="30806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err="1"/>
                    <a:t>menuSection</a:t>
                  </a:r>
                  <a:endParaRPr lang="ko-KR" altLang="en-US" sz="1400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FCE7EB4-297F-472C-B502-FAA88F9B71E2}"/>
                    </a:ext>
                  </a:extLst>
                </p:cNvPr>
                <p:cNvSpPr/>
                <p:nvPr/>
              </p:nvSpPr>
              <p:spPr>
                <a:xfrm>
                  <a:off x="997215" y="2105331"/>
                  <a:ext cx="2192599" cy="30806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err="1"/>
                    <a:t>paymentSection</a:t>
                  </a:r>
                  <a:endParaRPr lang="ko-KR" altLang="en-US" sz="1400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0882368-3CD3-47F1-B9CB-D891A8028527}"/>
                  </a:ext>
                </a:extLst>
              </p:cNvPr>
              <p:cNvGrpSpPr/>
              <p:nvPr/>
            </p:nvGrpSpPr>
            <p:grpSpPr>
              <a:xfrm>
                <a:off x="997215" y="2560320"/>
                <a:ext cx="4251442" cy="3226090"/>
                <a:chOff x="5980366" y="658367"/>
                <a:chExt cx="5288280" cy="5856977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29FD0800-ECA1-4D5D-B983-7F2F32037D87}"/>
                    </a:ext>
                  </a:extLst>
                </p:cNvPr>
                <p:cNvSpPr/>
                <p:nvPr/>
              </p:nvSpPr>
              <p:spPr>
                <a:xfrm>
                  <a:off x="5980366" y="658367"/>
                  <a:ext cx="5288280" cy="585697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9FE4BC9-3903-4AE7-878D-B79696BCDC3A}"/>
                    </a:ext>
                  </a:extLst>
                </p:cNvPr>
                <p:cNvSpPr/>
                <p:nvPr/>
              </p:nvSpPr>
              <p:spPr>
                <a:xfrm>
                  <a:off x="6438753" y="1661952"/>
                  <a:ext cx="4371506" cy="425012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D54573-C5E0-4C30-96A2-C91CC585F801}"/>
                    </a:ext>
                  </a:extLst>
                </p:cNvPr>
                <p:cNvSpPr txBox="1"/>
                <p:nvPr/>
              </p:nvSpPr>
              <p:spPr>
                <a:xfrm>
                  <a:off x="6538525" y="1796217"/>
                  <a:ext cx="3841828" cy="546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>
                      <a:solidFill>
                        <a:schemeClr val="bg1"/>
                      </a:solidFill>
                    </a:rPr>
                    <a:t>cartListPanel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 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F2271FB2-A37B-43F2-B0ED-DBBA59B46EA2}"/>
                    </a:ext>
                  </a:extLst>
                </p:cNvPr>
                <p:cNvSpPr/>
                <p:nvPr/>
              </p:nvSpPr>
              <p:spPr>
                <a:xfrm>
                  <a:off x="6690077" y="2473672"/>
                  <a:ext cx="3882702" cy="297657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1B93C2-FBA0-43E6-BF78-8D4BBCD6D880}"/>
                    </a:ext>
                  </a:extLst>
                </p:cNvPr>
                <p:cNvSpPr txBox="1"/>
                <p:nvPr/>
              </p:nvSpPr>
              <p:spPr>
                <a:xfrm>
                  <a:off x="6781516" y="2783123"/>
                  <a:ext cx="3355848" cy="1367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dirty="0" err="1">
                      <a:solidFill>
                        <a:schemeClr val="bg1"/>
                      </a:solidFill>
                    </a:rPr>
                    <a:t>cartList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algn="l"/>
                  <a:endParaRPr lang="en-US" altLang="ko-KR" dirty="0">
                    <a:solidFill>
                      <a:schemeClr val="bg1"/>
                    </a:solidFill>
                  </a:endParaRPr>
                </a:p>
                <a:p>
                  <a:pPr algn="l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BFDB542-174D-4BE3-A183-A04C0BC1CD4A}"/>
                    </a:ext>
                  </a:extLst>
                </p:cNvPr>
                <p:cNvSpPr txBox="1"/>
                <p:nvPr/>
              </p:nvSpPr>
              <p:spPr>
                <a:xfrm>
                  <a:off x="6237449" y="805230"/>
                  <a:ext cx="4443984" cy="410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200" dirty="0" err="1">
                      <a:solidFill>
                        <a:schemeClr val="bg1"/>
                      </a:solidFill>
                    </a:rPr>
                    <a:t>cartPanel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 extends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</a:rPr>
                    <a:t>JPanel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 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" name="화살표: 오른쪽 1">
                <a:extLst>
                  <a:ext uri="{FF2B5EF4-FFF2-40B4-BE49-F238E27FC236}">
                    <a16:creationId xmlns:a16="http://schemas.microsoft.com/office/drawing/2014/main" id="{30626D6F-7939-44B0-821C-1575A751F451}"/>
                  </a:ext>
                </a:extLst>
              </p:cNvPr>
              <p:cNvSpPr/>
              <p:nvPr/>
            </p:nvSpPr>
            <p:spPr>
              <a:xfrm flipV="1">
                <a:off x="4059936" y="3658771"/>
                <a:ext cx="2264663" cy="38233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596CCDB-4D81-4250-8B15-FC904EF9592B}"/>
                  </a:ext>
                </a:extLst>
              </p:cNvPr>
              <p:cNvSpPr/>
              <p:nvPr/>
            </p:nvSpPr>
            <p:spPr>
              <a:xfrm>
                <a:off x="6950545" y="1114654"/>
                <a:ext cx="4611915" cy="498439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270A6F-2665-40DA-9FD2-34FD9B2EFB78}"/>
                  </a:ext>
                </a:extLst>
              </p:cNvPr>
              <p:cNvSpPr/>
              <p:nvPr/>
            </p:nvSpPr>
            <p:spPr>
              <a:xfrm>
                <a:off x="7223760" y="2005709"/>
                <a:ext cx="3956528" cy="103924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selectedItem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D17DD2-44C9-4EC1-948B-4700061C0D26}"/>
                  </a:ext>
                </a:extLst>
              </p:cNvPr>
              <p:cNvSpPr/>
              <p:nvPr/>
            </p:nvSpPr>
            <p:spPr>
              <a:xfrm>
                <a:off x="7223760" y="3211038"/>
                <a:ext cx="3956528" cy="103924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selectedItem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D0194B2-FA45-4D45-8C02-21BB0AB087D6}"/>
                  </a:ext>
                </a:extLst>
              </p:cNvPr>
              <p:cNvSpPr/>
              <p:nvPr/>
            </p:nvSpPr>
            <p:spPr>
              <a:xfrm>
                <a:off x="7223760" y="4491557"/>
                <a:ext cx="3956528" cy="103924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selectedItem</a:t>
                </a:r>
                <a:endParaRPr lang="ko-KR" altLang="en-US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D7536B-3267-4B7B-B81A-3527506373EF}"/>
                </a:ext>
              </a:extLst>
            </p:cNvPr>
            <p:cNvSpPr/>
            <p:nvPr/>
          </p:nvSpPr>
          <p:spPr>
            <a:xfrm>
              <a:off x="8221913" y="1886352"/>
              <a:ext cx="3429870" cy="4358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상품명      수량      가격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0B2694-FFBC-45B8-89B5-4AC82DFFA33C}"/>
              </a:ext>
            </a:extLst>
          </p:cNvPr>
          <p:cNvSpPr/>
          <p:nvPr/>
        </p:nvSpPr>
        <p:spPr>
          <a:xfrm>
            <a:off x="405476" y="2794837"/>
            <a:ext cx="2084832" cy="2174142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menuSection</a:t>
            </a:r>
            <a:r>
              <a:rPr lang="ko-KR" altLang="en-US" dirty="0"/>
              <a:t>의</a:t>
            </a:r>
            <a:r>
              <a:rPr lang="en-US" altLang="ko-KR" dirty="0" err="1"/>
              <a:t>itemButton</a:t>
            </a:r>
            <a:r>
              <a:rPr lang="ko-KR" altLang="en-US" dirty="0"/>
              <a:t>을 </a:t>
            </a:r>
            <a:endParaRPr lang="en-US" altLang="ko-KR" dirty="0"/>
          </a:p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7C72E1CB-1533-4EC0-9C9C-EE42671C31EE}"/>
              </a:ext>
            </a:extLst>
          </p:cNvPr>
          <p:cNvSpPr/>
          <p:nvPr/>
        </p:nvSpPr>
        <p:spPr>
          <a:xfrm flipV="1">
            <a:off x="2342491" y="3911040"/>
            <a:ext cx="1688566" cy="380288"/>
          </a:xfrm>
          <a:prstGeom prst="rightArrow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55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4. </a:t>
            </a:r>
            <a:r>
              <a:rPr lang="en-US" altLang="ko-KR" sz="2800" b="1" dirty="0" err="1"/>
              <a:t>PaymentSection</a:t>
            </a:r>
            <a:endParaRPr lang="ko-KR" altLang="en-US" sz="28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303C5E-4B2F-4820-BA71-5419C923E245}"/>
              </a:ext>
            </a:extLst>
          </p:cNvPr>
          <p:cNvGrpSpPr/>
          <p:nvPr/>
        </p:nvGrpSpPr>
        <p:grpSpPr>
          <a:xfrm>
            <a:off x="559864" y="1112960"/>
            <a:ext cx="4926536" cy="5162333"/>
            <a:chOff x="559864" y="1112961"/>
            <a:chExt cx="2645016" cy="359799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B1BF8AF-28B5-4708-AA92-CF0B9B3330B3}"/>
                </a:ext>
              </a:extLst>
            </p:cNvPr>
            <p:cNvGrpSpPr/>
            <p:nvPr/>
          </p:nvGrpSpPr>
          <p:grpSpPr>
            <a:xfrm>
              <a:off x="559864" y="1112961"/>
              <a:ext cx="2645016" cy="3597992"/>
              <a:chOff x="4249096" y="502455"/>
              <a:chExt cx="1767546" cy="2639413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ADF1AE5-42F0-49E3-AE57-FBBC17BCB30C}"/>
                  </a:ext>
                </a:extLst>
              </p:cNvPr>
              <p:cNvGrpSpPr/>
              <p:nvPr/>
            </p:nvGrpSpPr>
            <p:grpSpPr>
              <a:xfrm>
                <a:off x="4249096" y="502455"/>
                <a:ext cx="1767546" cy="2639413"/>
                <a:chOff x="1564319" y="1074736"/>
                <a:chExt cx="1767544" cy="1926750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E9FABDE-F08D-42B4-B25A-5F9DCF1D40DE}"/>
                    </a:ext>
                  </a:extLst>
                </p:cNvPr>
                <p:cNvSpPr/>
                <p:nvPr/>
              </p:nvSpPr>
              <p:spPr>
                <a:xfrm>
                  <a:off x="1564319" y="1074736"/>
                  <a:ext cx="1767544" cy="192675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600ADCE-A654-4851-979F-F2EE622FBD7C}"/>
                    </a:ext>
                  </a:extLst>
                </p:cNvPr>
                <p:cNvSpPr txBox="1"/>
                <p:nvPr/>
              </p:nvSpPr>
              <p:spPr>
                <a:xfrm>
                  <a:off x="1670477" y="1177207"/>
                  <a:ext cx="452956" cy="1346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paymentSection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9E80777-4DE0-42CB-A8B2-16058616543B}"/>
                  </a:ext>
                </a:extLst>
              </p:cNvPr>
              <p:cNvSpPr/>
              <p:nvPr/>
            </p:nvSpPr>
            <p:spPr>
              <a:xfrm>
                <a:off x="4311574" y="1428623"/>
                <a:ext cx="1459578" cy="39353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/>
                  <a:t>paymentPanel.java</a:t>
                </a:r>
                <a:endParaRPr lang="ko-KR" altLang="en-US" sz="1400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8E238E-B139-4507-ABBB-71D52F743A7E}"/>
                </a:ext>
              </a:extLst>
            </p:cNvPr>
            <p:cNvSpPr/>
            <p:nvPr/>
          </p:nvSpPr>
          <p:spPr>
            <a:xfrm>
              <a:off x="653358" y="1739106"/>
              <a:ext cx="2184162" cy="536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/>
                <a:t>billPanel.java</a:t>
              </a:r>
              <a:endParaRPr lang="ko-KR" altLang="en-US" sz="1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BA20C3-A8F1-46AC-A4F0-274EE06DF413}"/>
              </a:ext>
            </a:extLst>
          </p:cNvPr>
          <p:cNvSpPr txBox="1"/>
          <p:nvPr/>
        </p:nvSpPr>
        <p:spPr>
          <a:xfrm>
            <a:off x="6139868" y="1432865"/>
            <a:ext cx="543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모든 제품의 총 합을 알려주는 </a:t>
            </a:r>
            <a:r>
              <a:rPr lang="en-US" altLang="ko-KR" dirty="0" err="1"/>
              <a:t>billPanel</a:t>
            </a:r>
            <a:r>
              <a:rPr lang="ko-KR" altLang="en-US" dirty="0"/>
              <a:t>추가</a:t>
            </a:r>
            <a:endParaRPr lang="en-US" altLang="ko-KR" dirty="0"/>
          </a:p>
          <a:p>
            <a:pPr algn="l"/>
            <a:r>
              <a:rPr lang="ko-KR" altLang="en-US" dirty="0"/>
              <a:t>그리고 제품을 다 고르면</a:t>
            </a:r>
            <a:endParaRPr lang="en-US" altLang="ko-KR" dirty="0"/>
          </a:p>
          <a:p>
            <a:pPr algn="l"/>
            <a:r>
              <a:rPr lang="ko-KR" altLang="en-US" dirty="0"/>
              <a:t>결제 할 수 있도록 </a:t>
            </a:r>
            <a:r>
              <a:rPr lang="en-US" altLang="ko-KR" dirty="0" err="1"/>
              <a:t>paymentPanel</a:t>
            </a:r>
            <a:r>
              <a:rPr lang="ko-KR" altLang="en-US" dirty="0"/>
              <a:t>을 프로그래밍함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95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4-1. </a:t>
            </a:r>
            <a:r>
              <a:rPr lang="en-US" altLang="ko-KR" sz="2800" b="1" dirty="0" err="1"/>
              <a:t>billPanel</a:t>
            </a:r>
            <a:endParaRPr lang="ko-KR" altLang="en-US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985FBC-13FF-40C4-9FA0-EDB87A2AC735}"/>
              </a:ext>
            </a:extLst>
          </p:cNvPr>
          <p:cNvGrpSpPr/>
          <p:nvPr/>
        </p:nvGrpSpPr>
        <p:grpSpPr>
          <a:xfrm>
            <a:off x="629539" y="1071591"/>
            <a:ext cx="4883755" cy="5443753"/>
            <a:chOff x="629539" y="1071591"/>
            <a:chExt cx="4883755" cy="544375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60E150-1162-4FC3-B659-9F008990AA55}"/>
                </a:ext>
              </a:extLst>
            </p:cNvPr>
            <p:cNvSpPr/>
            <p:nvPr/>
          </p:nvSpPr>
          <p:spPr>
            <a:xfrm>
              <a:off x="629539" y="1071591"/>
              <a:ext cx="4883755" cy="54437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billPanel.java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14A168F-81F1-4373-8287-86D4B427DF52}"/>
                </a:ext>
              </a:extLst>
            </p:cNvPr>
            <p:cNvGrpSpPr/>
            <p:nvPr/>
          </p:nvGrpSpPr>
          <p:grpSpPr>
            <a:xfrm>
              <a:off x="961355" y="1883664"/>
              <a:ext cx="4130598" cy="4328877"/>
              <a:chOff x="961355" y="1883664"/>
              <a:chExt cx="4130598" cy="432887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75D92E-C456-4C21-86A9-2821BFEAFEB3}"/>
                  </a:ext>
                </a:extLst>
              </p:cNvPr>
              <p:cNvSpPr/>
              <p:nvPr/>
            </p:nvSpPr>
            <p:spPr>
              <a:xfrm>
                <a:off x="961355" y="1883664"/>
                <a:ext cx="4130598" cy="43288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983E36-775B-4500-8FF1-5F304E69EE8C}"/>
                  </a:ext>
                </a:extLst>
              </p:cNvPr>
              <p:cNvSpPr txBox="1"/>
              <p:nvPr/>
            </p:nvSpPr>
            <p:spPr>
              <a:xfrm>
                <a:off x="1048153" y="1964033"/>
                <a:ext cx="3185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dirty="0" err="1">
                    <a:solidFill>
                      <a:schemeClr val="bg1"/>
                    </a:solidFill>
                  </a:rPr>
                  <a:t>billPanel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extends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JPanel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F6435D4-C81B-4091-9794-86F78C0A30DC}"/>
                  </a:ext>
                </a:extLst>
              </p:cNvPr>
              <p:cNvSpPr/>
              <p:nvPr/>
            </p:nvSpPr>
            <p:spPr>
              <a:xfrm>
                <a:off x="1236814" y="2642299"/>
                <a:ext cx="3572930" cy="603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err="1"/>
                  <a:t>nameTag</a:t>
                </a:r>
                <a:r>
                  <a:rPr lang="en-US" altLang="ko-KR" sz="1200" dirty="0"/>
                  <a:t>  : ‘</a:t>
                </a:r>
                <a:r>
                  <a:rPr lang="ko-KR" altLang="en-US" sz="1200" dirty="0"/>
                  <a:t>총 합</a:t>
                </a:r>
                <a:r>
                  <a:rPr lang="en-US" altLang="ko-KR" sz="1200" dirty="0"/>
                  <a:t>’ </a:t>
                </a:r>
                <a:r>
                  <a:rPr lang="ko-KR" altLang="en-US" sz="1200" dirty="0"/>
                  <a:t>이라는 글자를 출력하는  </a:t>
                </a:r>
                <a:r>
                  <a:rPr lang="en-US" altLang="ko-KR" sz="1200" dirty="0" err="1"/>
                  <a:t>JLabel</a:t>
                </a:r>
                <a:endParaRPr lang="ko-KR" altLang="en-US" sz="12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AA4FC40-EACE-4235-BA18-F7C5321D6CF5}"/>
                  </a:ext>
                </a:extLst>
              </p:cNvPr>
              <p:cNvSpPr/>
              <p:nvPr/>
            </p:nvSpPr>
            <p:spPr>
              <a:xfrm>
                <a:off x="1236814" y="3429000"/>
                <a:ext cx="3572930" cy="25623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pricePanel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총 제품 가격을 출력하는 </a:t>
                </a:r>
                <a:r>
                  <a:rPr lang="en-US" altLang="ko-KR" dirty="0" err="1"/>
                  <a:t>JPanel</a:t>
                </a:r>
                <a:endParaRPr lang="ko-KR" altLang="en-US" dirty="0"/>
              </a:p>
            </p:txBody>
          </p:sp>
        </p:grp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B19ECF0-021E-4153-BB59-CC7D48E7DBCA}"/>
              </a:ext>
            </a:extLst>
          </p:cNvPr>
          <p:cNvSpPr/>
          <p:nvPr/>
        </p:nvSpPr>
        <p:spPr>
          <a:xfrm>
            <a:off x="5148072" y="3619889"/>
            <a:ext cx="1362456" cy="3471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4784AD-873C-47FD-8DF4-E824EC62A2F8}"/>
              </a:ext>
            </a:extLst>
          </p:cNvPr>
          <p:cNvSpPr/>
          <p:nvPr/>
        </p:nvSpPr>
        <p:spPr>
          <a:xfrm>
            <a:off x="6678708" y="1418747"/>
            <a:ext cx="4551937" cy="43328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9E4AE0-AEC6-4ECB-9948-3991EAFC4BDE}"/>
              </a:ext>
            </a:extLst>
          </p:cNvPr>
          <p:cNvSpPr/>
          <p:nvPr/>
        </p:nvSpPr>
        <p:spPr>
          <a:xfrm>
            <a:off x="7031062" y="1680459"/>
            <a:ext cx="3822866" cy="961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004E84-A33E-4463-92FC-449330B56AC9}"/>
              </a:ext>
            </a:extLst>
          </p:cNvPr>
          <p:cNvSpPr/>
          <p:nvPr/>
        </p:nvSpPr>
        <p:spPr>
          <a:xfrm>
            <a:off x="7214616" y="1883664"/>
            <a:ext cx="3447288" cy="557784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nameTag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CBCF11-D5C5-481A-8AE2-B9A7473EE12E}"/>
              </a:ext>
            </a:extLst>
          </p:cNvPr>
          <p:cNvSpPr/>
          <p:nvPr/>
        </p:nvSpPr>
        <p:spPr>
          <a:xfrm>
            <a:off x="7031062" y="2845504"/>
            <a:ext cx="3822866" cy="26257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3FF1E6-AB9D-4440-BB3A-C7E20B021F97}"/>
              </a:ext>
            </a:extLst>
          </p:cNvPr>
          <p:cNvSpPr/>
          <p:nvPr/>
        </p:nvSpPr>
        <p:spPr>
          <a:xfrm>
            <a:off x="7218742" y="3052644"/>
            <a:ext cx="3443162" cy="2124897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pricaPanel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6B0CB-4EC6-4D8A-83E6-E928D10C1246}"/>
              </a:ext>
            </a:extLst>
          </p:cNvPr>
          <p:cNvSpPr txBox="1"/>
          <p:nvPr/>
        </p:nvSpPr>
        <p:spPr>
          <a:xfrm>
            <a:off x="6232233" y="5991348"/>
            <a:ext cx="5775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장바구니 내의 총 가격에 맞게 생성되도록 생성자의</a:t>
            </a:r>
            <a:endParaRPr lang="en-US" altLang="ko-KR" dirty="0"/>
          </a:p>
          <a:p>
            <a:pPr algn="l"/>
            <a:r>
              <a:rPr lang="en-US" altLang="ko-KR" dirty="0"/>
              <a:t>Parameter</a:t>
            </a:r>
            <a:r>
              <a:rPr lang="ko-KR" altLang="en-US" dirty="0"/>
              <a:t>에 총</a:t>
            </a:r>
            <a:r>
              <a:rPr lang="en-US" altLang="ko-KR" dirty="0"/>
              <a:t> </a:t>
            </a:r>
            <a:r>
              <a:rPr lang="ko-KR" altLang="en-US" dirty="0"/>
              <a:t>가격을 받아오는 </a:t>
            </a:r>
            <a:r>
              <a:rPr lang="en-US" altLang="ko-KR" dirty="0"/>
              <a:t>int</a:t>
            </a:r>
            <a:r>
              <a:rPr lang="ko-KR" altLang="en-US" dirty="0"/>
              <a:t> 자료형 하나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91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4-2. </a:t>
            </a:r>
            <a:r>
              <a:rPr lang="en-US" altLang="ko-KR" sz="2800" b="1" dirty="0" err="1"/>
              <a:t>paymentPanel</a:t>
            </a:r>
            <a:endParaRPr lang="ko-KR" altLang="en-US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499A67-4531-48D6-8B71-43A08AC2D065}"/>
              </a:ext>
            </a:extLst>
          </p:cNvPr>
          <p:cNvGrpSpPr/>
          <p:nvPr/>
        </p:nvGrpSpPr>
        <p:grpSpPr>
          <a:xfrm>
            <a:off x="629539" y="1071591"/>
            <a:ext cx="4883755" cy="5443753"/>
            <a:chOff x="629539" y="1071591"/>
            <a:chExt cx="4883755" cy="544375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952C30-7237-48CF-99E8-35C65A401059}"/>
                </a:ext>
              </a:extLst>
            </p:cNvPr>
            <p:cNvSpPr/>
            <p:nvPr/>
          </p:nvSpPr>
          <p:spPr>
            <a:xfrm>
              <a:off x="629539" y="1071591"/>
              <a:ext cx="4883755" cy="54437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paymentPanel.java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8B3B7-2556-4D9C-AC44-89844A9118FF}"/>
                </a:ext>
              </a:extLst>
            </p:cNvPr>
            <p:cNvSpPr/>
            <p:nvPr/>
          </p:nvSpPr>
          <p:spPr>
            <a:xfrm>
              <a:off x="997215" y="1756922"/>
              <a:ext cx="1739152" cy="308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ImageSection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916DFD-C4B4-4E2A-B3D4-786A5BF69AB8}"/>
                </a:ext>
              </a:extLst>
            </p:cNvPr>
            <p:cNvSpPr/>
            <p:nvPr/>
          </p:nvSpPr>
          <p:spPr>
            <a:xfrm>
              <a:off x="1006115" y="2086406"/>
              <a:ext cx="1739151" cy="308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CartSection</a:t>
              </a:r>
              <a:endParaRPr lang="ko-KR" altLang="en-US" sz="14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85D1D50-1482-466C-91D8-875B9251646A}"/>
                </a:ext>
              </a:extLst>
            </p:cNvPr>
            <p:cNvGrpSpPr/>
            <p:nvPr/>
          </p:nvGrpSpPr>
          <p:grpSpPr>
            <a:xfrm>
              <a:off x="961355" y="2536545"/>
              <a:ext cx="4130598" cy="2448799"/>
              <a:chOff x="961355" y="2536545"/>
              <a:chExt cx="4130598" cy="244879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1D3DA55-800D-40EC-A950-12DF42BD0184}"/>
                  </a:ext>
                </a:extLst>
              </p:cNvPr>
              <p:cNvSpPr/>
              <p:nvPr/>
            </p:nvSpPr>
            <p:spPr>
              <a:xfrm>
                <a:off x="961355" y="2536545"/>
                <a:ext cx="4130598" cy="24487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D8694-AD34-4B09-B5F4-2BF91B79C36C}"/>
                  </a:ext>
                </a:extLst>
              </p:cNvPr>
              <p:cNvSpPr txBox="1"/>
              <p:nvPr/>
            </p:nvSpPr>
            <p:spPr>
              <a:xfrm>
                <a:off x="1006115" y="2581176"/>
                <a:ext cx="35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dirty="0" err="1">
                    <a:solidFill>
                      <a:schemeClr val="bg1"/>
                    </a:solidFill>
                  </a:rPr>
                  <a:t>paymentPanel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extends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JPanel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F854C1-C3DF-4B44-B820-7B355CAEDAD3}"/>
                  </a:ext>
                </a:extLst>
              </p:cNvPr>
              <p:cNvSpPr/>
              <p:nvPr/>
            </p:nvSpPr>
            <p:spPr>
              <a:xfrm>
                <a:off x="1135995" y="3092579"/>
                <a:ext cx="1712203" cy="138798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err="1"/>
                  <a:t>paybuttonPanel</a:t>
                </a:r>
                <a:endParaRPr lang="ko-KR" altLang="en-US" sz="16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DF56A27-9AE3-48FA-B40F-8D4A07D659CA}"/>
                  </a:ext>
                </a:extLst>
              </p:cNvPr>
              <p:cNvSpPr/>
              <p:nvPr/>
            </p:nvSpPr>
            <p:spPr>
              <a:xfrm>
                <a:off x="3071416" y="3092579"/>
                <a:ext cx="1848056" cy="138798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musicPlayer</a:t>
                </a:r>
                <a:endParaRPr lang="ko-KR" altLang="en-US" dirty="0"/>
              </a:p>
            </p:txBody>
          </p:sp>
        </p:grp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B98A6B4-139C-47AA-8BAD-7301F70265CF}"/>
              </a:ext>
            </a:extLst>
          </p:cNvPr>
          <p:cNvSpPr/>
          <p:nvPr/>
        </p:nvSpPr>
        <p:spPr>
          <a:xfrm>
            <a:off x="5325611" y="2517820"/>
            <a:ext cx="1313148" cy="32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66A96A9-CC98-4C87-9FA9-38AD95128215}"/>
              </a:ext>
            </a:extLst>
          </p:cNvPr>
          <p:cNvGrpSpPr/>
          <p:nvPr/>
        </p:nvGrpSpPr>
        <p:grpSpPr>
          <a:xfrm>
            <a:off x="6800085" y="935496"/>
            <a:ext cx="4356425" cy="3913023"/>
            <a:chOff x="7055286" y="1829408"/>
            <a:chExt cx="4356425" cy="391302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9DCFB6-D406-4DC4-B9BA-071E1F18A21F}"/>
                </a:ext>
              </a:extLst>
            </p:cNvPr>
            <p:cNvSpPr/>
            <p:nvPr/>
          </p:nvSpPr>
          <p:spPr>
            <a:xfrm>
              <a:off x="7055286" y="1829408"/>
              <a:ext cx="4356425" cy="39130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04B8FEA-7B26-42C1-9871-4FA55E416319}"/>
                </a:ext>
              </a:extLst>
            </p:cNvPr>
            <p:cNvSpPr/>
            <p:nvPr/>
          </p:nvSpPr>
          <p:spPr>
            <a:xfrm>
              <a:off x="7384135" y="2313092"/>
              <a:ext cx="1712203" cy="29607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670EC1-24BA-4119-9816-FC5406072B8D}"/>
                </a:ext>
              </a:extLst>
            </p:cNvPr>
            <p:cNvSpPr/>
            <p:nvPr/>
          </p:nvSpPr>
          <p:spPr>
            <a:xfrm>
              <a:off x="9329996" y="2313092"/>
              <a:ext cx="1848056" cy="29607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err="1"/>
                <a:t>musicPlayerImage</a:t>
              </a:r>
              <a:endParaRPr lang="ko-KR" altLang="en-US" sz="16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4640B-B4F5-40EC-9176-CBA48A82A293}"/>
                </a:ext>
              </a:extLst>
            </p:cNvPr>
            <p:cNvSpPr/>
            <p:nvPr/>
          </p:nvSpPr>
          <p:spPr>
            <a:xfrm>
              <a:off x="7476712" y="2652334"/>
              <a:ext cx="1527048" cy="104558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payButton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BDA81DF-6079-4DE3-8E6D-22ED1D9AB019}"/>
                </a:ext>
              </a:extLst>
            </p:cNvPr>
            <p:cNvSpPr/>
            <p:nvPr/>
          </p:nvSpPr>
          <p:spPr>
            <a:xfrm>
              <a:off x="7497061" y="3939760"/>
              <a:ext cx="1527048" cy="104558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cancelButton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2A30798-38C1-48A3-9871-C43B4138E6CB}"/>
                </a:ext>
              </a:extLst>
            </p:cNvPr>
            <p:cNvSpPr/>
            <p:nvPr/>
          </p:nvSpPr>
          <p:spPr>
            <a:xfrm>
              <a:off x="9490500" y="4818888"/>
              <a:ext cx="705060" cy="3003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ADFD14C-D2E0-4C42-8AC5-CE40A0BAB897}"/>
                </a:ext>
              </a:extLst>
            </p:cNvPr>
            <p:cNvSpPr/>
            <p:nvPr/>
          </p:nvSpPr>
          <p:spPr>
            <a:xfrm>
              <a:off x="10350945" y="4818888"/>
              <a:ext cx="705060" cy="3003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stop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47C7BF-07BB-40EB-8629-094B5BC115CC}"/>
              </a:ext>
            </a:extLst>
          </p:cNvPr>
          <p:cNvSpPr/>
          <p:nvPr/>
        </p:nvSpPr>
        <p:spPr>
          <a:xfrm>
            <a:off x="961355" y="5066899"/>
            <a:ext cx="4130598" cy="474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Class </a:t>
            </a:r>
            <a:r>
              <a:rPr lang="en-US" altLang="ko-KR" sz="1100" dirty="0" err="1"/>
              <a:t>paymentAction</a:t>
            </a:r>
            <a:r>
              <a:rPr lang="en-US" altLang="ko-KR" sz="1100" dirty="0"/>
              <a:t> implements ActionListener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8C55D6-51A1-4779-A787-12AC9AD3B680}"/>
              </a:ext>
            </a:extLst>
          </p:cNvPr>
          <p:cNvSpPr/>
          <p:nvPr/>
        </p:nvSpPr>
        <p:spPr>
          <a:xfrm>
            <a:off x="961355" y="5622934"/>
            <a:ext cx="4130598" cy="474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Class </a:t>
            </a:r>
            <a:r>
              <a:rPr lang="en-US" altLang="ko-KR" sz="1100" dirty="0" err="1"/>
              <a:t>audioAction</a:t>
            </a:r>
            <a:r>
              <a:rPr lang="en-US" altLang="ko-KR" sz="1100" dirty="0"/>
              <a:t> implements ActionListener</a:t>
            </a:r>
            <a:endParaRPr lang="ko-KR" altLang="en-US" sz="11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64F4ADA-3FA9-4D4D-B7BE-DBBA49B9FA05}"/>
              </a:ext>
            </a:extLst>
          </p:cNvPr>
          <p:cNvSpPr/>
          <p:nvPr/>
        </p:nvSpPr>
        <p:spPr>
          <a:xfrm>
            <a:off x="4809744" y="5273841"/>
            <a:ext cx="1032399" cy="1830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D9A6B0D-771E-41FD-9679-EAE6B2F92A56}"/>
              </a:ext>
            </a:extLst>
          </p:cNvPr>
          <p:cNvSpPr/>
          <p:nvPr/>
        </p:nvSpPr>
        <p:spPr>
          <a:xfrm>
            <a:off x="4809744" y="5768645"/>
            <a:ext cx="1032399" cy="1830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A70CF-99B2-46E3-8D1B-0D7D2270E240}"/>
              </a:ext>
            </a:extLst>
          </p:cNvPr>
          <p:cNvSpPr txBox="1"/>
          <p:nvPr/>
        </p:nvSpPr>
        <p:spPr>
          <a:xfrm>
            <a:off x="5982185" y="51881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결제 및 결제취소를 할 수 있도록 하는 </a:t>
            </a:r>
            <a:r>
              <a:rPr lang="ko-KR" altLang="en-US" dirty="0" err="1"/>
              <a:t>액션리스너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D7773-AE37-4608-99B4-D6B392A02065}"/>
              </a:ext>
            </a:extLst>
          </p:cNvPr>
          <p:cNvSpPr txBox="1"/>
          <p:nvPr/>
        </p:nvSpPr>
        <p:spPr>
          <a:xfrm>
            <a:off x="6064324" y="5699431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음악재생 음악정지를 할 수 있도록 하는 </a:t>
            </a:r>
            <a:r>
              <a:rPr lang="ko-KR" altLang="en-US" dirty="0" err="1"/>
              <a:t>액션리스너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97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FDC627-C9CE-4BE6-B517-38C5640DD4A4}"/>
              </a:ext>
            </a:extLst>
          </p:cNvPr>
          <p:cNvSpPr/>
          <p:nvPr/>
        </p:nvSpPr>
        <p:spPr>
          <a:xfrm>
            <a:off x="2293496" y="1902635"/>
            <a:ext cx="7209320" cy="4584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설계와 클래스들 간의 관계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80F9-1D5A-4A49-B6C0-ACD7265CCEA4}"/>
              </a:ext>
            </a:extLst>
          </p:cNvPr>
          <p:cNvSpPr txBox="1"/>
          <p:nvPr/>
        </p:nvSpPr>
        <p:spPr>
          <a:xfrm>
            <a:off x="3894074" y="343824"/>
            <a:ext cx="440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Contents</a:t>
            </a:r>
            <a:endParaRPr lang="ko-KR" altLang="en-US" sz="7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27BE90-BC30-4AED-9DB0-6C8837ABCEFA}"/>
              </a:ext>
            </a:extLst>
          </p:cNvPr>
          <p:cNvSpPr/>
          <p:nvPr/>
        </p:nvSpPr>
        <p:spPr>
          <a:xfrm>
            <a:off x="2293494" y="2719536"/>
            <a:ext cx="7209321" cy="4584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클래스의 메소드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필드 역할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8B550-2E9D-49D6-B52E-90C9DC753CF3}"/>
              </a:ext>
            </a:extLst>
          </p:cNvPr>
          <p:cNvSpPr/>
          <p:nvPr/>
        </p:nvSpPr>
        <p:spPr>
          <a:xfrm>
            <a:off x="2293494" y="3536437"/>
            <a:ext cx="7209321" cy="4584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인터페이스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화면 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C29121-5B2F-43FE-8FE2-6864E7CD9667}"/>
              </a:ext>
            </a:extLst>
          </p:cNvPr>
          <p:cNvSpPr/>
          <p:nvPr/>
        </p:nvSpPr>
        <p:spPr>
          <a:xfrm>
            <a:off x="2293494" y="4353338"/>
            <a:ext cx="7209321" cy="4584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추가 구현내용</a:t>
            </a:r>
          </a:p>
        </p:txBody>
      </p:sp>
    </p:spTree>
    <p:extLst>
      <p:ext uri="{BB962C8B-B14F-4D97-AF65-F5344CB8AC3E}">
        <p14:creationId xmlns:p14="http://schemas.microsoft.com/office/powerpoint/2010/main" val="50805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7" y="406300"/>
            <a:ext cx="305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5. </a:t>
            </a:r>
            <a:r>
              <a:rPr lang="en-US" altLang="ko-KR" sz="2800" b="1" dirty="0" err="1"/>
              <a:t>ImageSection</a:t>
            </a:r>
            <a:endParaRPr lang="ko-KR" altLang="en-US" sz="28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0AEDA77-F052-4F55-8B7C-2C6536BC6135}"/>
              </a:ext>
            </a:extLst>
          </p:cNvPr>
          <p:cNvGrpSpPr/>
          <p:nvPr/>
        </p:nvGrpSpPr>
        <p:grpSpPr>
          <a:xfrm>
            <a:off x="759780" y="1195960"/>
            <a:ext cx="6385092" cy="5428957"/>
            <a:chOff x="759780" y="1195961"/>
            <a:chExt cx="6385092" cy="42599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E1521D8-DFB6-4083-9C98-B7E91774AFD4}"/>
                </a:ext>
              </a:extLst>
            </p:cNvPr>
            <p:cNvGrpSpPr/>
            <p:nvPr/>
          </p:nvGrpSpPr>
          <p:grpSpPr>
            <a:xfrm>
              <a:off x="759780" y="1195961"/>
              <a:ext cx="6385092" cy="4259959"/>
              <a:chOff x="3315134" y="3405761"/>
              <a:chExt cx="2350543" cy="260715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63CB871-8B42-415A-A894-66F773BA60A7}"/>
                  </a:ext>
                </a:extLst>
              </p:cNvPr>
              <p:cNvGrpSpPr/>
              <p:nvPr/>
            </p:nvGrpSpPr>
            <p:grpSpPr>
              <a:xfrm>
                <a:off x="3315134" y="3405761"/>
                <a:ext cx="2350543" cy="2607159"/>
                <a:chOff x="1321508" y="3391778"/>
                <a:chExt cx="1769111" cy="1926750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8A74D04-5F82-4891-95E6-44193FDF6335}"/>
                    </a:ext>
                  </a:extLst>
                </p:cNvPr>
                <p:cNvSpPr/>
                <p:nvPr/>
              </p:nvSpPr>
              <p:spPr>
                <a:xfrm>
                  <a:off x="1321509" y="3391778"/>
                  <a:ext cx="1767544" cy="192675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C25CEBA-F376-4C81-A302-3BFD6ECC3781}"/>
                    </a:ext>
                  </a:extLst>
                </p:cNvPr>
                <p:cNvSpPr txBox="1"/>
                <p:nvPr/>
              </p:nvSpPr>
              <p:spPr>
                <a:xfrm>
                  <a:off x="1321508" y="3454543"/>
                  <a:ext cx="1769111" cy="426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ImageSection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E057D84-49E3-4B0E-BFFA-BBD055A4E816}"/>
                  </a:ext>
                </a:extLst>
              </p:cNvPr>
              <p:cNvSpPr/>
              <p:nvPr/>
            </p:nvSpPr>
            <p:spPr>
              <a:xfrm>
                <a:off x="3337060" y="3738022"/>
                <a:ext cx="1929416" cy="30175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600" dirty="0"/>
                  <a:t>coffeeIcon.java</a:t>
                </a:r>
                <a:endParaRPr lang="ko-KR" altLang="en-US" sz="16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B48B7FC-C5CA-47E8-B72C-962DE51A5F41}"/>
                  </a:ext>
                </a:extLst>
              </p:cNvPr>
              <p:cNvSpPr/>
              <p:nvPr/>
            </p:nvSpPr>
            <p:spPr>
              <a:xfrm>
                <a:off x="3337060" y="5172131"/>
                <a:ext cx="1929414" cy="30175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600" dirty="0"/>
                  <a:t>juiceIcon.java</a:t>
                </a:r>
                <a:endParaRPr lang="ko-KR" altLang="en-US" sz="16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642ED3-9FAE-4EEA-B2C3-027361E9E681}"/>
                  </a:ext>
                </a:extLst>
              </p:cNvPr>
              <p:cNvSpPr/>
              <p:nvPr/>
            </p:nvSpPr>
            <p:spPr>
              <a:xfrm>
                <a:off x="3337061" y="4694093"/>
                <a:ext cx="1929414" cy="30176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600" dirty="0"/>
                  <a:t>yogurtIcon.java</a:t>
                </a:r>
                <a:endParaRPr lang="ko-KR" altLang="en-US" sz="16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36A2A4A-38C2-4E41-8331-1273C79550B2}"/>
                  </a:ext>
                </a:extLst>
              </p:cNvPr>
              <p:cNvSpPr/>
              <p:nvPr/>
            </p:nvSpPr>
            <p:spPr>
              <a:xfrm>
                <a:off x="3337060" y="4216057"/>
                <a:ext cx="1929415" cy="30176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600" dirty="0"/>
                  <a:t>teaIcon.java</a:t>
                </a:r>
                <a:endParaRPr lang="ko-KR" altLang="en-US" sz="1600"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09EF3A3-B2F5-411D-8581-EA9760E21968}"/>
                </a:ext>
              </a:extLst>
            </p:cNvPr>
            <p:cNvSpPr/>
            <p:nvPr/>
          </p:nvSpPr>
          <p:spPr>
            <a:xfrm>
              <a:off x="2967314" y="1818208"/>
              <a:ext cx="2312895" cy="3526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ImageIcon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980955-D1F3-4D03-8205-599586D1394F}"/>
                </a:ext>
              </a:extLst>
            </p:cNvPr>
            <p:cNvSpPr/>
            <p:nvPr/>
          </p:nvSpPr>
          <p:spPr>
            <a:xfrm>
              <a:off x="2988394" y="2606229"/>
              <a:ext cx="2312895" cy="3419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ImageIcon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19C0DE-9CF3-4502-A641-9F69DB854F98}"/>
                </a:ext>
              </a:extLst>
            </p:cNvPr>
            <p:cNvSpPr/>
            <p:nvPr/>
          </p:nvSpPr>
          <p:spPr>
            <a:xfrm>
              <a:off x="2997359" y="3371416"/>
              <a:ext cx="2312895" cy="354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ImageIcon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ED72F6-1459-4237-9B1D-F78CF651B8D4}"/>
                </a:ext>
              </a:extLst>
            </p:cNvPr>
            <p:cNvSpPr/>
            <p:nvPr/>
          </p:nvSpPr>
          <p:spPr>
            <a:xfrm>
              <a:off x="2997359" y="4162874"/>
              <a:ext cx="2312895" cy="3293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ImageIcon</a:t>
              </a:r>
              <a:endParaRPr lang="ko-KR" altLang="en-US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373886-FA3C-4608-BF17-2D896C623FFA}"/>
              </a:ext>
            </a:extLst>
          </p:cNvPr>
          <p:cNvSpPr/>
          <p:nvPr/>
        </p:nvSpPr>
        <p:spPr>
          <a:xfrm>
            <a:off x="819340" y="5823339"/>
            <a:ext cx="5241123" cy="628361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/>
              <a:t>musicPlayerImage.java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BAE749-EEEF-4363-B8C9-E566EBAB32F4}"/>
              </a:ext>
            </a:extLst>
          </p:cNvPr>
          <p:cNvSpPr/>
          <p:nvPr/>
        </p:nvSpPr>
        <p:spPr>
          <a:xfrm>
            <a:off x="3130499" y="5927662"/>
            <a:ext cx="2312895" cy="4197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ImageIcon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07005-29F1-480D-994A-5CC0FD2A33D1}"/>
              </a:ext>
            </a:extLst>
          </p:cNvPr>
          <p:cNvSpPr txBox="1"/>
          <p:nvPr/>
        </p:nvSpPr>
        <p:spPr>
          <a:xfrm>
            <a:off x="7691718" y="1299882"/>
            <a:ext cx="3872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추가 기능을 구현하기 위해</a:t>
            </a:r>
            <a:endParaRPr lang="en-US" altLang="ko-KR" dirty="0"/>
          </a:p>
          <a:p>
            <a:pPr algn="l"/>
            <a:r>
              <a:rPr lang="en-US" altLang="ko-KR" dirty="0" err="1"/>
              <a:t>musicPlayerImage</a:t>
            </a:r>
            <a:r>
              <a:rPr lang="ko-KR" altLang="en-US" dirty="0"/>
              <a:t> 클래스 추가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musicPlayerImage</a:t>
            </a:r>
            <a:r>
              <a:rPr lang="ko-KR" altLang="en-US" dirty="0"/>
              <a:t> 클래스 자체는 다른 클래스와 같은 원리임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70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7" y="406300"/>
            <a:ext cx="305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5. </a:t>
            </a:r>
            <a:r>
              <a:rPr lang="en-US" altLang="ko-KR" sz="2800" b="1" dirty="0" err="1"/>
              <a:t>ImageSection</a:t>
            </a:r>
            <a:endParaRPr lang="ko-KR" altLang="en-US" sz="28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0AEDA77-F052-4F55-8B7C-2C6536BC6135}"/>
              </a:ext>
            </a:extLst>
          </p:cNvPr>
          <p:cNvGrpSpPr/>
          <p:nvPr/>
        </p:nvGrpSpPr>
        <p:grpSpPr>
          <a:xfrm>
            <a:off x="797647" y="1468948"/>
            <a:ext cx="4597313" cy="4447219"/>
            <a:chOff x="627529" y="2041573"/>
            <a:chExt cx="5241129" cy="493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057D84-49E3-4B0E-BFFA-BBD055A4E816}"/>
                </a:ext>
              </a:extLst>
            </p:cNvPr>
            <p:cNvSpPr/>
            <p:nvPr/>
          </p:nvSpPr>
          <p:spPr>
            <a:xfrm>
              <a:off x="627529" y="2041573"/>
              <a:ext cx="5241129" cy="4930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600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09EF3A3-B2F5-411D-8581-EA9760E21968}"/>
                </a:ext>
              </a:extLst>
            </p:cNvPr>
            <p:cNvSpPr/>
            <p:nvPr/>
          </p:nvSpPr>
          <p:spPr>
            <a:xfrm>
              <a:off x="898884" y="2282198"/>
              <a:ext cx="4698414" cy="2248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8842EC-6302-4C30-A523-F750232073C4}"/>
              </a:ext>
            </a:extLst>
          </p:cNvPr>
          <p:cNvSpPr/>
          <p:nvPr/>
        </p:nvSpPr>
        <p:spPr>
          <a:xfrm>
            <a:off x="1023284" y="3115602"/>
            <a:ext cx="4146036" cy="302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ImageIcon</a:t>
            </a:r>
            <a:r>
              <a:rPr lang="en-US" altLang="ko-KR" dirty="0"/>
              <a:t> D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5FE6B-2564-41E7-AAC5-C9A8C60C3DCB}"/>
              </a:ext>
            </a:extLst>
          </p:cNvPr>
          <p:cNvSpPr/>
          <p:nvPr/>
        </p:nvSpPr>
        <p:spPr>
          <a:xfrm>
            <a:off x="1035670" y="2305794"/>
            <a:ext cx="4121265" cy="302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ImageIcon</a:t>
            </a:r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58D0A9-2A54-499C-A97D-485BB6B0EB07}"/>
              </a:ext>
            </a:extLst>
          </p:cNvPr>
          <p:cNvSpPr/>
          <p:nvPr/>
        </p:nvSpPr>
        <p:spPr>
          <a:xfrm>
            <a:off x="1035670" y="1887371"/>
            <a:ext cx="4121265" cy="302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ImageIcon</a:t>
            </a:r>
            <a:r>
              <a:rPr lang="en-US" altLang="ko-KR" dirty="0"/>
              <a:t> A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E3C16D-5086-494F-8555-586784F6A666}"/>
              </a:ext>
            </a:extLst>
          </p:cNvPr>
          <p:cNvSpPr/>
          <p:nvPr/>
        </p:nvSpPr>
        <p:spPr>
          <a:xfrm>
            <a:off x="1035670" y="2702571"/>
            <a:ext cx="4121265" cy="302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ImageIcon</a:t>
            </a:r>
            <a:r>
              <a:rPr lang="en-US" altLang="ko-KR" dirty="0"/>
              <a:t> 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78DBF6-D992-4EF0-B43A-8709F8674DA6}"/>
              </a:ext>
            </a:extLst>
          </p:cNvPr>
          <p:cNvSpPr txBox="1"/>
          <p:nvPr/>
        </p:nvSpPr>
        <p:spPr>
          <a:xfrm>
            <a:off x="6358668" y="1468948"/>
            <a:ext cx="4382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ImageSection</a:t>
            </a:r>
            <a:r>
              <a:rPr lang="en-US" altLang="ko-KR" dirty="0"/>
              <a:t> </a:t>
            </a:r>
            <a:r>
              <a:rPr lang="ko-KR" altLang="en-US" dirty="0"/>
              <a:t>패키지의 모든 클래스들은</a:t>
            </a:r>
            <a:endParaRPr lang="en-US" altLang="ko-KR" dirty="0"/>
          </a:p>
          <a:p>
            <a:pPr algn="l"/>
            <a:r>
              <a:rPr lang="ko-KR" altLang="en-US" dirty="0"/>
              <a:t>이 설계를 따름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각 제품 카테고리 별로 이미지를 분류함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5504E-2138-449D-BB3B-8F1E22334CA6}"/>
              </a:ext>
            </a:extLst>
          </p:cNvPr>
          <p:cNvSpPr txBox="1"/>
          <p:nvPr/>
        </p:nvSpPr>
        <p:spPr>
          <a:xfrm>
            <a:off x="1131997" y="367258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…Icon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4D13BE0-D8EA-48E3-950F-95B4C6036150}"/>
              </a:ext>
            </a:extLst>
          </p:cNvPr>
          <p:cNvSpPr/>
          <p:nvPr/>
        </p:nvSpPr>
        <p:spPr>
          <a:xfrm>
            <a:off x="3541778" y="4379022"/>
            <a:ext cx="3255264" cy="328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8C597-66A5-48AE-B92F-C194EFAF4CF1}"/>
              </a:ext>
            </a:extLst>
          </p:cNvPr>
          <p:cNvSpPr txBox="1"/>
          <p:nvPr/>
        </p:nvSpPr>
        <p:spPr>
          <a:xfrm>
            <a:off x="6797042" y="4188724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생성자 내부에는 각 </a:t>
            </a:r>
            <a:r>
              <a:rPr lang="en-US" altLang="ko-KR" dirty="0" err="1"/>
              <a:t>ImageIcon</a:t>
            </a:r>
            <a:r>
              <a:rPr lang="ko-KR" altLang="en-US" dirty="0"/>
              <a:t>들을 </a:t>
            </a:r>
            <a:endParaRPr lang="en-US" altLang="ko-KR" dirty="0"/>
          </a:p>
          <a:p>
            <a:pPr algn="l"/>
            <a:r>
              <a:rPr lang="ko-KR" altLang="en-US" dirty="0"/>
              <a:t>용도에 맞게 크기 조정하는 코드들이 </a:t>
            </a:r>
            <a:r>
              <a:rPr lang="ko-KR" altLang="en-US" dirty="0" err="1"/>
              <a:t>입력되어있음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33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5D703311-99AF-40C8-BEBC-0B980D2EA9DD}"/>
              </a:ext>
            </a:extLst>
          </p:cNvPr>
          <p:cNvSpPr/>
          <p:nvPr/>
        </p:nvSpPr>
        <p:spPr>
          <a:xfrm rot="5400000">
            <a:off x="-769231" y="769230"/>
            <a:ext cx="6858000" cy="531953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D67F9-3FFB-47FD-B753-C8D19AE6F4A7}"/>
              </a:ext>
            </a:extLst>
          </p:cNvPr>
          <p:cNvSpPr txBox="1"/>
          <p:nvPr/>
        </p:nvSpPr>
        <p:spPr>
          <a:xfrm>
            <a:off x="403382" y="1597306"/>
            <a:ext cx="4213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클래스의 </a:t>
            </a:r>
            <a:endParaRPr lang="en-US" altLang="ko-KR" sz="4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메소드</a:t>
            </a:r>
            <a:r>
              <a:rPr lang="en-US" altLang="ko-KR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필드 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D78B5-50C6-4495-9F77-B694B394DDC6}"/>
              </a:ext>
            </a:extLst>
          </p:cNvPr>
          <p:cNvSpPr txBox="1"/>
          <p:nvPr/>
        </p:nvSpPr>
        <p:spPr>
          <a:xfrm>
            <a:off x="403382" y="3756660"/>
            <a:ext cx="3916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en-US" altLang="ko-KR" dirty="0">
                <a:solidFill>
                  <a:schemeClr val="bg1"/>
                </a:solidFill>
              </a:rPr>
              <a:t>Kiosk</a:t>
            </a:r>
          </a:p>
          <a:p>
            <a:pPr marL="342900" indent="-342900" algn="l">
              <a:buAutoNum type="arabicParenR"/>
            </a:pPr>
            <a:r>
              <a:rPr lang="en-US" altLang="ko-KR" dirty="0" err="1">
                <a:solidFill>
                  <a:schemeClr val="bg1"/>
                </a:solidFill>
              </a:rPr>
              <a:t>MenuSection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 algn="l">
              <a:buAutoNum type="arabicParenR"/>
            </a:pPr>
            <a:r>
              <a:rPr lang="en-US" altLang="ko-KR" dirty="0" err="1">
                <a:solidFill>
                  <a:schemeClr val="bg1"/>
                </a:solidFill>
              </a:rPr>
              <a:t>CartSection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 algn="l">
              <a:buAutoNum type="arabicParenR"/>
            </a:pPr>
            <a:r>
              <a:rPr lang="en-US" altLang="ko-KR" dirty="0" err="1">
                <a:solidFill>
                  <a:schemeClr val="bg1"/>
                </a:solidFill>
              </a:rPr>
              <a:t>PaymentSection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 algn="l">
              <a:buAutoNum type="arabicParenR"/>
            </a:pPr>
            <a:r>
              <a:rPr lang="en-US" altLang="ko-KR" dirty="0" err="1">
                <a:solidFill>
                  <a:schemeClr val="bg1"/>
                </a:solidFill>
              </a:rPr>
              <a:t>ImageSection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4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BB6731C-4482-4DF1-BECA-91F014AE5DC1}"/>
              </a:ext>
            </a:extLst>
          </p:cNvPr>
          <p:cNvSpPr/>
          <p:nvPr/>
        </p:nvSpPr>
        <p:spPr>
          <a:xfrm>
            <a:off x="629539" y="1071591"/>
            <a:ext cx="4883755" cy="5443753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Kiosk.java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F8B1F-4093-4383-A532-75627F35BCCE}"/>
              </a:ext>
            </a:extLst>
          </p:cNvPr>
          <p:cNvSpPr txBox="1"/>
          <p:nvPr/>
        </p:nvSpPr>
        <p:spPr>
          <a:xfrm>
            <a:off x="405477" y="406300"/>
            <a:ext cx="305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1. Kiosk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B00D68-CB2C-4E11-AD23-70D2F1051414}"/>
              </a:ext>
            </a:extLst>
          </p:cNvPr>
          <p:cNvSpPr/>
          <p:nvPr/>
        </p:nvSpPr>
        <p:spPr>
          <a:xfrm>
            <a:off x="997215" y="1756922"/>
            <a:ext cx="1739152" cy="308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/>
              <a:t>menuSection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8781BB-AFC9-4B5F-A6CE-E8FBA6422A6D}"/>
              </a:ext>
            </a:extLst>
          </p:cNvPr>
          <p:cNvSpPr/>
          <p:nvPr/>
        </p:nvSpPr>
        <p:spPr>
          <a:xfrm>
            <a:off x="1006115" y="2086406"/>
            <a:ext cx="1739151" cy="308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/>
              <a:t>cartSection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C3178E-0991-4EE8-B99C-8FDC56048415}"/>
              </a:ext>
            </a:extLst>
          </p:cNvPr>
          <p:cNvSpPr/>
          <p:nvPr/>
        </p:nvSpPr>
        <p:spPr>
          <a:xfrm>
            <a:off x="1006116" y="2427571"/>
            <a:ext cx="1739152" cy="308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/>
              <a:t>paymentSection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DD027B-19F6-4F96-A897-543610C85E28}"/>
              </a:ext>
            </a:extLst>
          </p:cNvPr>
          <p:cNvSpPr txBox="1"/>
          <p:nvPr/>
        </p:nvSpPr>
        <p:spPr>
          <a:xfrm>
            <a:off x="5960241" y="1353949"/>
            <a:ext cx="582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중간 </a:t>
            </a:r>
            <a:r>
              <a:rPr lang="ko-KR" altLang="en-US" dirty="0" err="1"/>
              <a:t>텀과</a:t>
            </a:r>
            <a:r>
              <a:rPr lang="ko-KR" altLang="en-US" dirty="0"/>
              <a:t> 큰 차이 없음</a:t>
            </a:r>
            <a:r>
              <a:rPr lang="en-US" altLang="ko-KR" dirty="0"/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BE1C66-CC3D-46A3-BCB2-DB3213540344}"/>
              </a:ext>
            </a:extLst>
          </p:cNvPr>
          <p:cNvSpPr/>
          <p:nvPr/>
        </p:nvSpPr>
        <p:spPr>
          <a:xfrm>
            <a:off x="961355" y="2887275"/>
            <a:ext cx="4130598" cy="33252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F66F0-5EE7-4FCE-9B6F-37BF564DF71B}"/>
              </a:ext>
            </a:extLst>
          </p:cNvPr>
          <p:cNvSpPr txBox="1"/>
          <p:nvPr/>
        </p:nvSpPr>
        <p:spPr>
          <a:xfrm>
            <a:off x="1084729" y="2927616"/>
            <a:ext cx="1227507" cy="36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chemeClr val="bg1"/>
                </a:solidFill>
              </a:rPr>
              <a:t>containor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E06DF8-0729-4458-A011-C881F7B3AFD4}"/>
              </a:ext>
            </a:extLst>
          </p:cNvPr>
          <p:cNvSpPr/>
          <p:nvPr/>
        </p:nvSpPr>
        <p:spPr>
          <a:xfrm>
            <a:off x="1163662" y="3420970"/>
            <a:ext cx="3388804" cy="12518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B65BFD-D2FA-4832-9004-28C0B3BD86AB}"/>
              </a:ext>
            </a:extLst>
          </p:cNvPr>
          <p:cNvSpPr/>
          <p:nvPr/>
        </p:nvSpPr>
        <p:spPr>
          <a:xfrm>
            <a:off x="1163662" y="4893967"/>
            <a:ext cx="3388804" cy="10973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cart_paySection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76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0AC8A20-2DA2-4CFA-8569-5CFBEC9B0E8B}"/>
              </a:ext>
            </a:extLst>
          </p:cNvPr>
          <p:cNvGrpSpPr/>
          <p:nvPr/>
        </p:nvGrpSpPr>
        <p:grpSpPr>
          <a:xfrm>
            <a:off x="587174" y="1233090"/>
            <a:ext cx="5616402" cy="4733370"/>
            <a:chOff x="3315135" y="532050"/>
            <a:chExt cx="2350544" cy="263941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2238713-3D94-4EE4-8C52-9048999E86C4}"/>
                </a:ext>
              </a:extLst>
            </p:cNvPr>
            <p:cNvGrpSpPr/>
            <p:nvPr/>
          </p:nvGrpSpPr>
          <p:grpSpPr>
            <a:xfrm>
              <a:off x="3315135" y="532050"/>
              <a:ext cx="2350544" cy="2639414"/>
              <a:chOff x="1321509" y="1096339"/>
              <a:chExt cx="1767544" cy="192675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710D4CB-D750-4A4C-AAA5-7A0605232798}"/>
                  </a:ext>
                </a:extLst>
              </p:cNvPr>
              <p:cNvSpPr/>
              <p:nvPr/>
            </p:nvSpPr>
            <p:spPr>
              <a:xfrm>
                <a:off x="1321509" y="1096339"/>
                <a:ext cx="1767544" cy="19267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24B5E9-E20F-4053-9614-0A00A7938F1D}"/>
                  </a:ext>
                </a:extLst>
              </p:cNvPr>
              <p:cNvSpPr txBox="1"/>
              <p:nvPr/>
            </p:nvSpPr>
            <p:spPr>
              <a:xfrm>
                <a:off x="1321509" y="1198810"/>
                <a:ext cx="12943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>
                    <a:solidFill>
                      <a:schemeClr val="bg1"/>
                    </a:solidFill>
                  </a:rPr>
                  <a:t>MenuSection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5ED3F1-C52E-4B22-AD81-4C036A831A70}"/>
                </a:ext>
              </a:extLst>
            </p:cNvPr>
            <p:cNvSpPr/>
            <p:nvPr/>
          </p:nvSpPr>
          <p:spPr>
            <a:xfrm>
              <a:off x="3337061" y="1085442"/>
              <a:ext cx="1929416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buttonPanel.java</a:t>
              </a:r>
              <a:endParaRPr lang="ko-KR" altLang="en-US" sz="1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A68EFD-EB5A-4892-8340-61CFA7BB98FE}"/>
                </a:ext>
              </a:extLst>
            </p:cNvPr>
            <p:cNvSpPr/>
            <p:nvPr/>
          </p:nvSpPr>
          <p:spPr>
            <a:xfrm>
              <a:off x="3337060" y="2592278"/>
              <a:ext cx="1929417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menuPanel.java</a:t>
              </a:r>
              <a:endParaRPr lang="ko-KR" altLang="en-US" sz="16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E5E039-7810-4928-A7A3-DA18411ECF85}"/>
                </a:ext>
              </a:extLst>
            </p:cNvPr>
            <p:cNvSpPr/>
            <p:nvPr/>
          </p:nvSpPr>
          <p:spPr>
            <a:xfrm>
              <a:off x="3337061" y="2093296"/>
              <a:ext cx="1929418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itemPanel.java</a:t>
              </a:r>
              <a:endParaRPr lang="ko-KR" altLang="en-US" sz="16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E595FA-18BE-4F07-9FB0-808A2383A29A}"/>
                </a:ext>
              </a:extLst>
            </p:cNvPr>
            <p:cNvSpPr/>
            <p:nvPr/>
          </p:nvSpPr>
          <p:spPr>
            <a:xfrm>
              <a:off x="3337060" y="1588484"/>
              <a:ext cx="1929419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itemButton.java</a:t>
              </a:r>
              <a:endParaRPr lang="ko-KR" altLang="en-US" sz="1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95E28A-D635-48E2-99D1-CBCE49DB851C}"/>
              </a:ext>
            </a:extLst>
          </p:cNvPr>
          <p:cNvSpPr txBox="1"/>
          <p:nvPr/>
        </p:nvSpPr>
        <p:spPr>
          <a:xfrm>
            <a:off x="405477" y="406300"/>
            <a:ext cx="305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2. </a:t>
            </a:r>
            <a:r>
              <a:rPr lang="en-US" altLang="ko-KR" sz="2800" b="1" dirty="0" err="1"/>
              <a:t>MenuSection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A9C22-8C4B-41F1-81A3-6FBF5BEE2646}"/>
              </a:ext>
            </a:extLst>
          </p:cNvPr>
          <p:cNvSpPr txBox="1"/>
          <p:nvPr/>
        </p:nvSpPr>
        <p:spPr>
          <a:xfrm>
            <a:off x="6660776" y="1233090"/>
            <a:ext cx="52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메소드와 필드 파트는 크게 바뀐 게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312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3. </a:t>
            </a:r>
            <a:r>
              <a:rPr lang="en-US" altLang="ko-KR" sz="2800" b="1" dirty="0" err="1"/>
              <a:t>CartSection</a:t>
            </a:r>
            <a:endParaRPr lang="ko-KR" altLang="en-US" sz="28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2E3780-C1B1-4FE0-99EE-7625B621F2F5}"/>
              </a:ext>
            </a:extLst>
          </p:cNvPr>
          <p:cNvGrpSpPr/>
          <p:nvPr/>
        </p:nvGrpSpPr>
        <p:grpSpPr>
          <a:xfrm>
            <a:off x="517285" y="1126408"/>
            <a:ext cx="4879468" cy="5014415"/>
            <a:chOff x="517285" y="1126409"/>
            <a:chExt cx="2645016" cy="359799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9BE44EF-5DAE-404B-B405-7DD911FD4594}"/>
                </a:ext>
              </a:extLst>
            </p:cNvPr>
            <p:cNvGrpSpPr/>
            <p:nvPr/>
          </p:nvGrpSpPr>
          <p:grpSpPr>
            <a:xfrm>
              <a:off x="517285" y="1126409"/>
              <a:ext cx="2645016" cy="3597992"/>
              <a:chOff x="6217045" y="532049"/>
              <a:chExt cx="1767546" cy="263941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9AB7C9C-0D4A-420C-B961-B140EBF0D5B3}"/>
                  </a:ext>
                </a:extLst>
              </p:cNvPr>
              <p:cNvGrpSpPr/>
              <p:nvPr/>
            </p:nvGrpSpPr>
            <p:grpSpPr>
              <a:xfrm>
                <a:off x="6217045" y="532049"/>
                <a:ext cx="1767546" cy="2639413"/>
                <a:chOff x="3532266" y="1096339"/>
                <a:chExt cx="1767544" cy="192675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8617502-584E-4D01-8AB7-A63676A364ED}"/>
                    </a:ext>
                  </a:extLst>
                </p:cNvPr>
                <p:cNvSpPr/>
                <p:nvPr/>
              </p:nvSpPr>
              <p:spPr>
                <a:xfrm>
                  <a:off x="3532266" y="1096339"/>
                  <a:ext cx="1767544" cy="192675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505ED5F-ED40-44BE-ADAB-BBA9F08F8F53}"/>
                    </a:ext>
                  </a:extLst>
                </p:cNvPr>
                <p:cNvSpPr txBox="1"/>
                <p:nvPr/>
              </p:nvSpPr>
              <p:spPr>
                <a:xfrm>
                  <a:off x="3638424" y="1198810"/>
                  <a:ext cx="1543110" cy="426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CartSection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F536E21-1A86-4070-B0ED-C037DEF4218B}"/>
                  </a:ext>
                </a:extLst>
              </p:cNvPr>
              <p:cNvSpPr/>
              <p:nvPr/>
            </p:nvSpPr>
            <p:spPr>
              <a:xfrm>
                <a:off x="6237588" y="1060513"/>
                <a:ext cx="1459578" cy="39353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/>
                  <a:t>cartPanel.java</a:t>
                </a:r>
                <a:endParaRPr lang="ko-KR" altLang="en-US" sz="1400" dirty="0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0F97981-4181-40E8-BA9B-3606E13A92AB}"/>
                </a:ext>
              </a:extLst>
            </p:cNvPr>
            <p:cNvSpPr/>
            <p:nvPr/>
          </p:nvSpPr>
          <p:spPr>
            <a:xfrm>
              <a:off x="548026" y="2657173"/>
              <a:ext cx="2184162" cy="536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/>
                <a:t>selectedItem.java</a:t>
              </a:r>
              <a:endParaRPr lang="ko-KR" altLang="en-US" sz="14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370A8A3-76B7-4147-962B-C139A7C8B5DF}"/>
              </a:ext>
            </a:extLst>
          </p:cNvPr>
          <p:cNvSpPr txBox="1"/>
          <p:nvPr/>
        </p:nvSpPr>
        <p:spPr>
          <a:xfrm>
            <a:off x="6324598" y="1208425"/>
            <a:ext cx="5350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장바구니 기능에 필요한</a:t>
            </a:r>
            <a:endParaRPr lang="en-US" altLang="ko-KR" dirty="0"/>
          </a:p>
          <a:p>
            <a:pPr algn="l"/>
            <a:r>
              <a:rPr lang="ko-KR" altLang="en-US" dirty="0"/>
              <a:t>메소드들과 필드 값들이 이 패키지에 모두 있음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이번 과제에서 가장 중요한 역할을 하는 패키지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8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3-1. </a:t>
            </a:r>
            <a:r>
              <a:rPr lang="en-US" altLang="ko-KR" sz="2800" b="1" dirty="0" err="1"/>
              <a:t>cartPanel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527BC0-C3A7-434F-B3EB-1F8E06411EA9}"/>
              </a:ext>
            </a:extLst>
          </p:cNvPr>
          <p:cNvSpPr/>
          <p:nvPr/>
        </p:nvSpPr>
        <p:spPr>
          <a:xfrm>
            <a:off x="629539" y="1071591"/>
            <a:ext cx="4883755" cy="5443753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cartPanel.java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5DF73BC-8EA0-4CC7-AF7B-07C644C5A656}"/>
              </a:ext>
            </a:extLst>
          </p:cNvPr>
          <p:cNvGrpSpPr/>
          <p:nvPr/>
        </p:nvGrpSpPr>
        <p:grpSpPr>
          <a:xfrm>
            <a:off x="887485" y="2984223"/>
            <a:ext cx="4132571" cy="2185416"/>
            <a:chOff x="969781" y="1847088"/>
            <a:chExt cx="4132571" cy="21854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14B7D3-A0F2-4CC7-9B10-7A413F0BBFEE}"/>
                </a:ext>
              </a:extLst>
            </p:cNvPr>
            <p:cNvSpPr/>
            <p:nvPr/>
          </p:nvSpPr>
          <p:spPr>
            <a:xfrm>
              <a:off x="969781" y="1847088"/>
              <a:ext cx="4132571" cy="21854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BFA7BAD-30CB-4DB1-BFF2-4D95F674CCDF}"/>
                </a:ext>
              </a:extLst>
            </p:cNvPr>
            <p:cNvSpPr/>
            <p:nvPr/>
          </p:nvSpPr>
          <p:spPr>
            <a:xfrm>
              <a:off x="1201669" y="2304299"/>
              <a:ext cx="3506856" cy="14891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782CED-0D26-45B8-BF76-7AC278D3FFDD}"/>
                </a:ext>
              </a:extLst>
            </p:cNvPr>
            <p:cNvSpPr txBox="1"/>
            <p:nvPr/>
          </p:nvSpPr>
          <p:spPr>
            <a:xfrm>
              <a:off x="1257671" y="2372345"/>
              <a:ext cx="30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</a:rPr>
                <a:t>cartListPanel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DB54FA-8EA2-432B-8657-20637CA94682}"/>
                </a:ext>
              </a:extLst>
            </p:cNvPr>
            <p:cNvSpPr/>
            <p:nvPr/>
          </p:nvSpPr>
          <p:spPr>
            <a:xfrm>
              <a:off x="1397730" y="2784497"/>
              <a:ext cx="3114734" cy="77251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BCA12-A180-4FF7-9987-E15C83898A80}"/>
                </a:ext>
              </a:extLst>
            </p:cNvPr>
            <p:cNvSpPr txBox="1"/>
            <p:nvPr/>
          </p:nvSpPr>
          <p:spPr>
            <a:xfrm>
              <a:off x="1452600" y="2870137"/>
              <a:ext cx="26920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chemeClr val="bg1"/>
                  </a:solidFill>
                </a:rPr>
                <a:t>cartList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  <a:p>
              <a:pPr algn="l"/>
              <a:endParaRPr lang="en-US" altLang="ko-KR" dirty="0">
                <a:solidFill>
                  <a:schemeClr val="bg1"/>
                </a:solidFill>
              </a:endParaRPr>
            </a:p>
            <a:p>
              <a:pPr algn="l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4FB8A9-DE88-42BF-8A7F-0DDBCE45A32F}"/>
                </a:ext>
              </a:extLst>
            </p:cNvPr>
            <p:cNvSpPr txBox="1"/>
            <p:nvPr/>
          </p:nvSpPr>
          <p:spPr>
            <a:xfrm>
              <a:off x="1143527" y="1937194"/>
              <a:ext cx="3564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 err="1">
                  <a:solidFill>
                    <a:schemeClr val="bg1"/>
                  </a:solidFill>
                </a:rPr>
                <a:t>cartPanel</a:t>
              </a:r>
              <a:r>
                <a:rPr lang="en-US" altLang="ko-KR" sz="1200" dirty="0">
                  <a:solidFill>
                    <a:schemeClr val="bg1"/>
                  </a:solidFill>
                </a:rPr>
                <a:t> extends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JPanel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F5ABA9-6A06-4F8F-98DE-ED07A2558792}"/>
              </a:ext>
            </a:extLst>
          </p:cNvPr>
          <p:cNvSpPr/>
          <p:nvPr/>
        </p:nvSpPr>
        <p:spPr>
          <a:xfrm>
            <a:off x="887484" y="1833673"/>
            <a:ext cx="4132571" cy="1069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8DE44-8F99-40B0-BAA4-6C9024A30100}"/>
              </a:ext>
            </a:extLst>
          </p:cNvPr>
          <p:cNvSpPr txBox="1"/>
          <p:nvPr/>
        </p:nvSpPr>
        <p:spPr>
          <a:xfrm>
            <a:off x="1061231" y="1872887"/>
            <a:ext cx="2098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Jpanel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cartList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JScrollPane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cartlistPanel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ArrayList</a:t>
            </a:r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en-US" altLang="ko-KR" sz="1000" dirty="0" err="1">
                <a:solidFill>
                  <a:schemeClr val="bg1"/>
                </a:solidFill>
              </a:rPr>
              <a:t>selectedItem</a:t>
            </a:r>
            <a:r>
              <a:rPr lang="en-US" altLang="ko-KR" sz="1000" dirty="0">
                <a:solidFill>
                  <a:schemeClr val="bg1"/>
                </a:solidFill>
              </a:rPr>
              <a:t>&gt; </a:t>
            </a:r>
            <a:r>
              <a:rPr lang="en-US" altLang="ko-KR" sz="1000" dirty="0" err="1">
                <a:solidFill>
                  <a:schemeClr val="bg1"/>
                </a:solidFill>
              </a:rPr>
              <a:t>itemList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Int </a:t>
            </a:r>
            <a:r>
              <a:rPr lang="en-US" altLang="ko-KR" sz="1000" dirty="0" err="1">
                <a:solidFill>
                  <a:schemeClr val="bg1"/>
                </a:solidFill>
              </a:rPr>
              <a:t>cartListHeight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Int </a:t>
            </a:r>
            <a:r>
              <a:rPr lang="en-US" altLang="ko-KR" sz="1000" dirty="0" err="1">
                <a:solidFill>
                  <a:schemeClr val="bg1"/>
                </a:solidFill>
              </a:rPr>
              <a:t>totalPrice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Int </a:t>
            </a:r>
            <a:r>
              <a:rPr lang="en-US" altLang="ko-KR" sz="1000" dirty="0" err="1">
                <a:solidFill>
                  <a:schemeClr val="bg1"/>
                </a:solidFill>
              </a:rPr>
              <a:t>indexNum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62B7E1-782B-4984-89DE-AB81ABFA2AAE}"/>
              </a:ext>
            </a:extLst>
          </p:cNvPr>
          <p:cNvSpPr/>
          <p:nvPr/>
        </p:nvSpPr>
        <p:spPr>
          <a:xfrm>
            <a:off x="887484" y="5306210"/>
            <a:ext cx="4132571" cy="1069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F0A12-8348-4A6B-94D1-9788FFC3357B}"/>
              </a:ext>
            </a:extLst>
          </p:cNvPr>
          <p:cNvSpPr txBox="1"/>
          <p:nvPr/>
        </p:nvSpPr>
        <p:spPr>
          <a:xfrm>
            <a:off x="1061231" y="5410800"/>
            <a:ext cx="3322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syncronizedCartlist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selectItem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itemButton</a:t>
            </a:r>
            <a:r>
              <a:rPr lang="en-US" altLang="ko-KR" dirty="0">
                <a:solidFill>
                  <a:schemeClr val="bg1"/>
                </a:solidFill>
              </a:rPr>
              <a:t> A)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</a:rPr>
              <a:t>Void initialize()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8CC24-5127-4513-8C19-A6A5FB5E32AE}"/>
              </a:ext>
            </a:extLst>
          </p:cNvPr>
          <p:cNvSpPr txBox="1"/>
          <p:nvPr/>
        </p:nvSpPr>
        <p:spPr>
          <a:xfrm>
            <a:off x="6143485" y="1711530"/>
            <a:ext cx="61786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cartList</a:t>
            </a:r>
            <a:r>
              <a:rPr lang="en-US" altLang="ko-KR" dirty="0"/>
              <a:t> : </a:t>
            </a:r>
            <a:r>
              <a:rPr lang="en-US" altLang="ko-KR" dirty="0" err="1"/>
              <a:t>selectedItem</a:t>
            </a:r>
            <a:r>
              <a:rPr lang="ko-KR" altLang="en-US" dirty="0"/>
              <a:t>들이 들어갈 </a:t>
            </a:r>
            <a:r>
              <a:rPr lang="en-US" altLang="ko-KR" dirty="0"/>
              <a:t>Panel</a:t>
            </a:r>
          </a:p>
          <a:p>
            <a:pPr algn="l"/>
            <a:r>
              <a:rPr lang="en-US" altLang="ko-KR" dirty="0" err="1"/>
              <a:t>cartListPanel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제품을 많이 </a:t>
            </a:r>
            <a:r>
              <a:rPr lang="ko-KR" altLang="en-US" dirty="0" err="1"/>
              <a:t>선택하게되면</a:t>
            </a:r>
            <a:r>
              <a:rPr lang="ko-KR" altLang="en-US" dirty="0"/>
              <a:t> </a:t>
            </a:r>
            <a:r>
              <a:rPr lang="en-US" altLang="ko-KR" dirty="0" err="1"/>
              <a:t>ScrollPane</a:t>
            </a:r>
            <a:r>
              <a:rPr lang="ko-KR" altLang="en-US" dirty="0"/>
              <a:t>이</a:t>
            </a:r>
            <a:endParaRPr lang="en-US" altLang="ko-KR" dirty="0"/>
          </a:p>
          <a:p>
            <a:pPr algn="l"/>
            <a:r>
              <a:rPr lang="en-US" altLang="ko-KR" dirty="0"/>
              <a:t>	       </a:t>
            </a:r>
            <a:r>
              <a:rPr lang="ko-KR" altLang="en-US" dirty="0"/>
              <a:t>필요하겠다 생각해서 추가</a:t>
            </a:r>
            <a:endParaRPr lang="en-US" altLang="ko-KR" dirty="0"/>
          </a:p>
          <a:p>
            <a:pPr algn="l"/>
            <a:r>
              <a:rPr lang="en-US" altLang="ko-KR" dirty="0" err="1"/>
              <a:t>itemList</a:t>
            </a:r>
            <a:r>
              <a:rPr lang="en-US" altLang="ko-KR" dirty="0"/>
              <a:t> : </a:t>
            </a:r>
            <a:r>
              <a:rPr lang="ko-KR" altLang="en-US" dirty="0"/>
              <a:t>선택한 제품들을 순서대로 저장하는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pPr algn="l"/>
            <a:r>
              <a:rPr lang="en-US" altLang="ko-KR" dirty="0" err="1"/>
              <a:t>cartListHeight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나중에 </a:t>
            </a:r>
            <a:r>
              <a:rPr lang="en-US" altLang="ko-KR" dirty="0" err="1"/>
              <a:t>cartList</a:t>
            </a:r>
            <a:r>
              <a:rPr lang="ko-KR" altLang="en-US" dirty="0"/>
              <a:t>를 갱신할 때 필요한 변수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	    </a:t>
            </a:r>
            <a:r>
              <a:rPr lang="en-US" altLang="ko-KR" dirty="0" err="1"/>
              <a:t>GridLayout</a:t>
            </a:r>
            <a:r>
              <a:rPr lang="ko-KR" altLang="en-US" dirty="0"/>
              <a:t>으로 처리할 것이기 때문에 필요함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 err="1"/>
              <a:t>totalPricel</a:t>
            </a:r>
            <a:r>
              <a:rPr lang="en-US" altLang="ko-KR" dirty="0"/>
              <a:t> : </a:t>
            </a:r>
            <a:r>
              <a:rPr lang="ko-KR" altLang="en-US" dirty="0"/>
              <a:t>모든 제품들의 총 합 가격</a:t>
            </a:r>
            <a:endParaRPr lang="en-US" altLang="ko-KR" dirty="0"/>
          </a:p>
          <a:p>
            <a:pPr algn="l"/>
            <a:r>
              <a:rPr lang="en-US" altLang="ko-KR" dirty="0" err="1"/>
              <a:t>indexNum</a:t>
            </a:r>
            <a:r>
              <a:rPr lang="en-US" altLang="ko-KR" dirty="0"/>
              <a:t> : </a:t>
            </a:r>
            <a:r>
              <a:rPr lang="ko-KR" altLang="en-US" dirty="0"/>
              <a:t>현재 장바구니 내에 몇 개의 제품이 </a:t>
            </a:r>
            <a:endParaRPr lang="en-US" altLang="ko-KR" dirty="0"/>
          </a:p>
          <a:p>
            <a:pPr algn="l"/>
            <a:r>
              <a:rPr lang="en-US" altLang="ko-KR" dirty="0"/>
              <a:t> 	    </a:t>
            </a:r>
            <a:r>
              <a:rPr lang="ko-KR" altLang="en-US" dirty="0"/>
              <a:t>들어있는가를 저장하는 변수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3CDC79-A660-49B8-B0D7-EBD10326860E}"/>
              </a:ext>
            </a:extLst>
          </p:cNvPr>
          <p:cNvSpPr/>
          <p:nvPr/>
        </p:nvSpPr>
        <p:spPr>
          <a:xfrm>
            <a:off x="3790073" y="2079820"/>
            <a:ext cx="2396363" cy="4023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0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3-1. </a:t>
            </a:r>
            <a:r>
              <a:rPr lang="en-US" altLang="ko-KR" sz="2800" b="1" dirty="0" err="1"/>
              <a:t>cartPanel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527BC0-C3A7-434F-B3EB-1F8E06411EA9}"/>
              </a:ext>
            </a:extLst>
          </p:cNvPr>
          <p:cNvSpPr/>
          <p:nvPr/>
        </p:nvSpPr>
        <p:spPr>
          <a:xfrm>
            <a:off x="629539" y="1071591"/>
            <a:ext cx="4883755" cy="5443753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cartPanel.java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5DF73BC-8EA0-4CC7-AF7B-07C644C5A656}"/>
              </a:ext>
            </a:extLst>
          </p:cNvPr>
          <p:cNvGrpSpPr/>
          <p:nvPr/>
        </p:nvGrpSpPr>
        <p:grpSpPr>
          <a:xfrm>
            <a:off x="887485" y="2984223"/>
            <a:ext cx="4132571" cy="2185416"/>
            <a:chOff x="969781" y="1847088"/>
            <a:chExt cx="4132571" cy="21854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14B7D3-A0F2-4CC7-9B10-7A413F0BBFEE}"/>
                </a:ext>
              </a:extLst>
            </p:cNvPr>
            <p:cNvSpPr/>
            <p:nvPr/>
          </p:nvSpPr>
          <p:spPr>
            <a:xfrm>
              <a:off x="969781" y="1847088"/>
              <a:ext cx="4132571" cy="21854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BFA7BAD-30CB-4DB1-BFF2-4D95F674CCDF}"/>
                </a:ext>
              </a:extLst>
            </p:cNvPr>
            <p:cNvSpPr/>
            <p:nvPr/>
          </p:nvSpPr>
          <p:spPr>
            <a:xfrm>
              <a:off x="1201669" y="2304299"/>
              <a:ext cx="3506856" cy="14891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782CED-0D26-45B8-BF76-7AC278D3FFDD}"/>
                </a:ext>
              </a:extLst>
            </p:cNvPr>
            <p:cNvSpPr txBox="1"/>
            <p:nvPr/>
          </p:nvSpPr>
          <p:spPr>
            <a:xfrm>
              <a:off x="1257671" y="2372345"/>
              <a:ext cx="30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</a:rPr>
                <a:t>cartListPanel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DB54FA-8EA2-432B-8657-20637CA94682}"/>
                </a:ext>
              </a:extLst>
            </p:cNvPr>
            <p:cNvSpPr/>
            <p:nvPr/>
          </p:nvSpPr>
          <p:spPr>
            <a:xfrm>
              <a:off x="1397730" y="2784497"/>
              <a:ext cx="3114734" cy="77251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BCA12-A180-4FF7-9987-E15C83898A80}"/>
                </a:ext>
              </a:extLst>
            </p:cNvPr>
            <p:cNvSpPr txBox="1"/>
            <p:nvPr/>
          </p:nvSpPr>
          <p:spPr>
            <a:xfrm>
              <a:off x="1452600" y="2870137"/>
              <a:ext cx="26920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chemeClr val="bg1"/>
                  </a:solidFill>
                </a:rPr>
                <a:t>cartList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  <a:p>
              <a:pPr algn="l"/>
              <a:endParaRPr lang="en-US" altLang="ko-KR" dirty="0">
                <a:solidFill>
                  <a:schemeClr val="bg1"/>
                </a:solidFill>
              </a:endParaRPr>
            </a:p>
            <a:p>
              <a:pPr algn="l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4FB8A9-DE88-42BF-8A7F-0DDBCE45A32F}"/>
                </a:ext>
              </a:extLst>
            </p:cNvPr>
            <p:cNvSpPr txBox="1"/>
            <p:nvPr/>
          </p:nvSpPr>
          <p:spPr>
            <a:xfrm>
              <a:off x="1143527" y="1937194"/>
              <a:ext cx="3564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 err="1">
                  <a:solidFill>
                    <a:schemeClr val="bg1"/>
                  </a:solidFill>
                </a:rPr>
                <a:t>cartPanel</a:t>
              </a:r>
              <a:r>
                <a:rPr lang="en-US" altLang="ko-KR" sz="1200" dirty="0">
                  <a:solidFill>
                    <a:schemeClr val="bg1"/>
                  </a:solidFill>
                </a:rPr>
                <a:t> extends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JPanel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F5ABA9-6A06-4F8F-98DE-ED07A2558792}"/>
              </a:ext>
            </a:extLst>
          </p:cNvPr>
          <p:cNvSpPr/>
          <p:nvPr/>
        </p:nvSpPr>
        <p:spPr>
          <a:xfrm>
            <a:off x="887484" y="1833673"/>
            <a:ext cx="4132571" cy="1069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8DE44-8F99-40B0-BAA4-6C9024A30100}"/>
              </a:ext>
            </a:extLst>
          </p:cNvPr>
          <p:cNvSpPr txBox="1"/>
          <p:nvPr/>
        </p:nvSpPr>
        <p:spPr>
          <a:xfrm>
            <a:off x="1061231" y="1872887"/>
            <a:ext cx="2098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Jpanel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cartList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JScrollPane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cartlistPanel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ArrayList</a:t>
            </a:r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en-US" altLang="ko-KR" sz="1000" dirty="0" err="1">
                <a:solidFill>
                  <a:schemeClr val="bg1"/>
                </a:solidFill>
              </a:rPr>
              <a:t>selectedItem</a:t>
            </a:r>
            <a:r>
              <a:rPr lang="en-US" altLang="ko-KR" sz="1000" dirty="0">
                <a:solidFill>
                  <a:schemeClr val="bg1"/>
                </a:solidFill>
              </a:rPr>
              <a:t>&gt; </a:t>
            </a:r>
            <a:r>
              <a:rPr lang="en-US" altLang="ko-KR" sz="1000" dirty="0" err="1">
                <a:solidFill>
                  <a:schemeClr val="bg1"/>
                </a:solidFill>
              </a:rPr>
              <a:t>itemList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Int </a:t>
            </a:r>
            <a:r>
              <a:rPr lang="en-US" altLang="ko-KR" sz="1000" dirty="0" err="1">
                <a:solidFill>
                  <a:schemeClr val="bg1"/>
                </a:solidFill>
              </a:rPr>
              <a:t>cartListHeight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Int </a:t>
            </a:r>
            <a:r>
              <a:rPr lang="en-US" altLang="ko-KR" sz="1000" dirty="0" err="1">
                <a:solidFill>
                  <a:schemeClr val="bg1"/>
                </a:solidFill>
              </a:rPr>
              <a:t>totalPrice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Int </a:t>
            </a:r>
            <a:r>
              <a:rPr lang="en-US" altLang="ko-KR" sz="1000" dirty="0" err="1">
                <a:solidFill>
                  <a:schemeClr val="bg1"/>
                </a:solidFill>
              </a:rPr>
              <a:t>indexNum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62B7E1-782B-4984-89DE-AB81ABFA2AAE}"/>
              </a:ext>
            </a:extLst>
          </p:cNvPr>
          <p:cNvSpPr/>
          <p:nvPr/>
        </p:nvSpPr>
        <p:spPr>
          <a:xfrm>
            <a:off x="887484" y="5306210"/>
            <a:ext cx="4132571" cy="1069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F0A12-8348-4A6B-94D1-9788FFC3357B}"/>
              </a:ext>
            </a:extLst>
          </p:cNvPr>
          <p:cNvSpPr txBox="1"/>
          <p:nvPr/>
        </p:nvSpPr>
        <p:spPr>
          <a:xfrm>
            <a:off x="1061231" y="5410800"/>
            <a:ext cx="3322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syncronizedCartlist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selectItem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itemButton</a:t>
            </a:r>
            <a:r>
              <a:rPr lang="en-US" altLang="ko-KR" dirty="0">
                <a:solidFill>
                  <a:schemeClr val="bg1"/>
                </a:solidFill>
              </a:rPr>
              <a:t> A)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</a:rPr>
              <a:t>Void initialize()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692ED22-DDA2-416C-9976-C89E5B9BA00D}"/>
              </a:ext>
            </a:extLst>
          </p:cNvPr>
          <p:cNvSpPr/>
          <p:nvPr/>
        </p:nvSpPr>
        <p:spPr>
          <a:xfrm>
            <a:off x="4573057" y="5513832"/>
            <a:ext cx="2396363" cy="4023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32B86-C928-41C7-90E9-FAA04DD83A66}"/>
              </a:ext>
            </a:extLst>
          </p:cNvPr>
          <p:cNvSpPr txBox="1"/>
          <p:nvPr/>
        </p:nvSpPr>
        <p:spPr>
          <a:xfrm>
            <a:off x="6592824" y="3074329"/>
            <a:ext cx="5348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syncronizedCartlist</a:t>
            </a:r>
            <a:r>
              <a:rPr lang="en-US" altLang="ko-KR" dirty="0"/>
              <a:t>() : </a:t>
            </a:r>
            <a:r>
              <a:rPr lang="en-US" altLang="ko-KR" dirty="0" err="1"/>
              <a:t>cartList</a:t>
            </a:r>
            <a:r>
              <a:rPr lang="ko-KR" altLang="en-US" dirty="0"/>
              <a:t>를 </a:t>
            </a:r>
            <a:r>
              <a:rPr lang="en-US" altLang="ko-KR" dirty="0" err="1"/>
              <a:t>itemList</a:t>
            </a:r>
            <a:r>
              <a:rPr lang="ko-KR" altLang="en-US" dirty="0"/>
              <a:t>값과</a:t>
            </a:r>
            <a:endParaRPr lang="en-US" altLang="ko-KR" dirty="0"/>
          </a:p>
          <a:p>
            <a:pPr algn="l"/>
            <a:r>
              <a:rPr lang="ko-KR" altLang="en-US" dirty="0" err="1"/>
              <a:t>동기화시키는</a:t>
            </a:r>
            <a:r>
              <a:rPr lang="ko-KR" altLang="en-US" dirty="0"/>
              <a:t> 메소드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selectItem</a:t>
            </a:r>
            <a:r>
              <a:rPr lang="en-US" altLang="ko-KR" dirty="0"/>
              <a:t>(</a:t>
            </a:r>
            <a:r>
              <a:rPr lang="en-US" altLang="ko-KR" dirty="0" err="1"/>
              <a:t>itemButton</a:t>
            </a:r>
            <a:r>
              <a:rPr lang="en-US" altLang="ko-KR" dirty="0"/>
              <a:t> A) </a:t>
            </a:r>
            <a:r>
              <a:rPr lang="en-US" altLang="ko-KR" dirty="0" err="1"/>
              <a:t>itemButton</a:t>
            </a:r>
            <a:r>
              <a:rPr lang="en-US" altLang="ko-KR" dirty="0"/>
              <a:t> A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l"/>
            <a:r>
              <a:rPr lang="ko-KR" altLang="en-US" dirty="0"/>
              <a:t>제품 정보를 받아와서 </a:t>
            </a:r>
            <a:r>
              <a:rPr lang="en-US" altLang="ko-KR" dirty="0" err="1"/>
              <a:t>itemList</a:t>
            </a:r>
            <a:r>
              <a:rPr lang="ko-KR" altLang="en-US" dirty="0"/>
              <a:t>에 넣는 메소드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Initialize() : </a:t>
            </a:r>
            <a:r>
              <a:rPr lang="ko-KR" altLang="en-US" dirty="0"/>
              <a:t>주문이 끝났을 때 </a:t>
            </a:r>
            <a:r>
              <a:rPr lang="en-US" altLang="ko-KR" dirty="0" err="1"/>
              <a:t>cartList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itemList</a:t>
            </a:r>
            <a:r>
              <a:rPr lang="ko-KR" altLang="en-US" dirty="0"/>
              <a:t>를</a:t>
            </a:r>
            <a:endParaRPr lang="en-US" altLang="ko-KR" dirty="0"/>
          </a:p>
          <a:p>
            <a:pPr algn="l"/>
            <a:r>
              <a:rPr lang="ko-KR" altLang="en-US" dirty="0" err="1"/>
              <a:t>초기화시키는</a:t>
            </a:r>
            <a:r>
              <a:rPr lang="ko-KR" altLang="en-US" dirty="0"/>
              <a:t> 메소드</a:t>
            </a:r>
          </a:p>
        </p:txBody>
      </p:sp>
    </p:spTree>
    <p:extLst>
      <p:ext uri="{BB962C8B-B14F-4D97-AF65-F5344CB8AC3E}">
        <p14:creationId xmlns:p14="http://schemas.microsoft.com/office/powerpoint/2010/main" val="892101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3-1. </a:t>
            </a:r>
            <a:r>
              <a:rPr lang="en-US" altLang="ko-KR" sz="2800" b="1" dirty="0" err="1"/>
              <a:t>cartPanel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527BC0-C3A7-434F-B3EB-1F8E06411EA9}"/>
              </a:ext>
            </a:extLst>
          </p:cNvPr>
          <p:cNvSpPr/>
          <p:nvPr/>
        </p:nvSpPr>
        <p:spPr>
          <a:xfrm>
            <a:off x="629539" y="1071591"/>
            <a:ext cx="4883755" cy="5443753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/>
              <a:t>cartPanel.java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5DF73BC-8EA0-4CC7-AF7B-07C644C5A656}"/>
              </a:ext>
            </a:extLst>
          </p:cNvPr>
          <p:cNvGrpSpPr/>
          <p:nvPr/>
        </p:nvGrpSpPr>
        <p:grpSpPr>
          <a:xfrm>
            <a:off x="887485" y="2984223"/>
            <a:ext cx="4132571" cy="2185416"/>
            <a:chOff x="969781" y="1847088"/>
            <a:chExt cx="4132571" cy="21854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14B7D3-A0F2-4CC7-9B10-7A413F0BBFEE}"/>
                </a:ext>
              </a:extLst>
            </p:cNvPr>
            <p:cNvSpPr/>
            <p:nvPr/>
          </p:nvSpPr>
          <p:spPr>
            <a:xfrm>
              <a:off x="969781" y="1847088"/>
              <a:ext cx="4132571" cy="21854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BFA7BAD-30CB-4DB1-BFF2-4D95F674CCDF}"/>
                </a:ext>
              </a:extLst>
            </p:cNvPr>
            <p:cNvSpPr/>
            <p:nvPr/>
          </p:nvSpPr>
          <p:spPr>
            <a:xfrm>
              <a:off x="1201669" y="2304299"/>
              <a:ext cx="3506856" cy="14891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782CED-0D26-45B8-BF76-7AC278D3FFDD}"/>
                </a:ext>
              </a:extLst>
            </p:cNvPr>
            <p:cNvSpPr txBox="1"/>
            <p:nvPr/>
          </p:nvSpPr>
          <p:spPr>
            <a:xfrm>
              <a:off x="1257671" y="2372345"/>
              <a:ext cx="30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</a:rPr>
                <a:t>cartListPanel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DB54FA-8EA2-432B-8657-20637CA94682}"/>
                </a:ext>
              </a:extLst>
            </p:cNvPr>
            <p:cNvSpPr/>
            <p:nvPr/>
          </p:nvSpPr>
          <p:spPr>
            <a:xfrm>
              <a:off x="1397730" y="2784497"/>
              <a:ext cx="3114734" cy="77251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BCA12-A180-4FF7-9987-E15C83898A80}"/>
                </a:ext>
              </a:extLst>
            </p:cNvPr>
            <p:cNvSpPr txBox="1"/>
            <p:nvPr/>
          </p:nvSpPr>
          <p:spPr>
            <a:xfrm>
              <a:off x="1452600" y="2870137"/>
              <a:ext cx="26920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chemeClr val="bg1"/>
                  </a:solidFill>
                </a:rPr>
                <a:t>cartList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  <a:p>
              <a:pPr algn="l"/>
              <a:endParaRPr lang="en-US" altLang="ko-KR" dirty="0">
                <a:solidFill>
                  <a:schemeClr val="bg1"/>
                </a:solidFill>
              </a:endParaRPr>
            </a:p>
            <a:p>
              <a:pPr algn="l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4FB8A9-DE88-42BF-8A7F-0DDBCE45A32F}"/>
                </a:ext>
              </a:extLst>
            </p:cNvPr>
            <p:cNvSpPr txBox="1"/>
            <p:nvPr/>
          </p:nvSpPr>
          <p:spPr>
            <a:xfrm>
              <a:off x="1143527" y="1937194"/>
              <a:ext cx="3564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 err="1">
                  <a:solidFill>
                    <a:schemeClr val="bg1"/>
                  </a:solidFill>
                </a:rPr>
                <a:t>cartPanel</a:t>
              </a:r>
              <a:r>
                <a:rPr lang="en-US" altLang="ko-KR" sz="1200" dirty="0">
                  <a:solidFill>
                    <a:schemeClr val="bg1"/>
                  </a:solidFill>
                </a:rPr>
                <a:t> extends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JPanel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F5ABA9-6A06-4F8F-98DE-ED07A2558792}"/>
              </a:ext>
            </a:extLst>
          </p:cNvPr>
          <p:cNvSpPr/>
          <p:nvPr/>
        </p:nvSpPr>
        <p:spPr>
          <a:xfrm>
            <a:off x="887484" y="1833673"/>
            <a:ext cx="4132571" cy="1069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8DE44-8F99-40B0-BAA4-6C9024A30100}"/>
              </a:ext>
            </a:extLst>
          </p:cNvPr>
          <p:cNvSpPr txBox="1"/>
          <p:nvPr/>
        </p:nvSpPr>
        <p:spPr>
          <a:xfrm>
            <a:off x="1061231" y="1872887"/>
            <a:ext cx="2098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Jpanel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cartList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JScrollPane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cartlistPanel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ArrayList</a:t>
            </a:r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en-US" altLang="ko-KR" sz="1000" dirty="0" err="1">
                <a:solidFill>
                  <a:schemeClr val="bg1"/>
                </a:solidFill>
              </a:rPr>
              <a:t>selectedItem</a:t>
            </a:r>
            <a:r>
              <a:rPr lang="en-US" altLang="ko-KR" sz="1000" dirty="0">
                <a:solidFill>
                  <a:schemeClr val="bg1"/>
                </a:solidFill>
              </a:rPr>
              <a:t>&gt; </a:t>
            </a:r>
            <a:r>
              <a:rPr lang="en-US" altLang="ko-KR" sz="1000" dirty="0" err="1">
                <a:solidFill>
                  <a:schemeClr val="bg1"/>
                </a:solidFill>
              </a:rPr>
              <a:t>itemList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Int </a:t>
            </a:r>
            <a:r>
              <a:rPr lang="en-US" altLang="ko-KR" sz="1000" dirty="0" err="1">
                <a:solidFill>
                  <a:schemeClr val="bg1"/>
                </a:solidFill>
              </a:rPr>
              <a:t>cartListHeight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Int </a:t>
            </a:r>
            <a:r>
              <a:rPr lang="en-US" altLang="ko-KR" sz="1000" dirty="0" err="1">
                <a:solidFill>
                  <a:schemeClr val="bg1"/>
                </a:solidFill>
              </a:rPr>
              <a:t>totalPrice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Int </a:t>
            </a:r>
            <a:r>
              <a:rPr lang="en-US" altLang="ko-KR" sz="1000" dirty="0" err="1">
                <a:solidFill>
                  <a:schemeClr val="bg1"/>
                </a:solidFill>
              </a:rPr>
              <a:t>indexNum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62B7E1-782B-4984-89DE-AB81ABFA2AAE}"/>
              </a:ext>
            </a:extLst>
          </p:cNvPr>
          <p:cNvSpPr/>
          <p:nvPr/>
        </p:nvSpPr>
        <p:spPr>
          <a:xfrm>
            <a:off x="887484" y="5306210"/>
            <a:ext cx="4132571" cy="1069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F0A12-8348-4A6B-94D1-9788FFC3357B}"/>
              </a:ext>
            </a:extLst>
          </p:cNvPr>
          <p:cNvSpPr txBox="1"/>
          <p:nvPr/>
        </p:nvSpPr>
        <p:spPr>
          <a:xfrm>
            <a:off x="1061231" y="5410800"/>
            <a:ext cx="3322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syncronizedCartlist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selectItem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itemButton</a:t>
            </a:r>
            <a:r>
              <a:rPr lang="en-US" altLang="ko-KR" dirty="0">
                <a:solidFill>
                  <a:schemeClr val="bg1"/>
                </a:solidFill>
              </a:rPr>
              <a:t> A)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</a:rPr>
              <a:t>Void initialize()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32B86-C928-41C7-90E9-FAA04DD83A66}"/>
              </a:ext>
            </a:extLst>
          </p:cNvPr>
          <p:cNvSpPr txBox="1"/>
          <p:nvPr/>
        </p:nvSpPr>
        <p:spPr>
          <a:xfrm>
            <a:off x="6096000" y="3083942"/>
            <a:ext cx="5532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cartList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초기화시키거나</a:t>
            </a:r>
            <a:r>
              <a:rPr lang="ko-KR" altLang="en-US" dirty="0"/>
              <a:t> 갱신하는 메소드에서는</a:t>
            </a:r>
            <a:endParaRPr lang="en-US" altLang="ko-KR" dirty="0"/>
          </a:p>
          <a:p>
            <a:pPr algn="l"/>
            <a:r>
              <a:rPr lang="en-US" altLang="ko-KR" dirty="0"/>
              <a:t>invalid(), repaint(), valid() </a:t>
            </a:r>
            <a:r>
              <a:rPr lang="ko-KR" altLang="en-US" dirty="0"/>
              <a:t>등의 라이브러리 메소드를</a:t>
            </a:r>
            <a:endParaRPr lang="en-US" altLang="ko-KR" dirty="0"/>
          </a:p>
          <a:p>
            <a:pPr algn="l"/>
            <a:r>
              <a:rPr lang="ko-KR" altLang="en-US" dirty="0"/>
              <a:t>사용했음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52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3-2. </a:t>
            </a:r>
            <a:r>
              <a:rPr lang="en-US" altLang="ko-KR" sz="2800" b="1" dirty="0" err="1"/>
              <a:t>selectedItem</a:t>
            </a:r>
            <a:endParaRPr lang="ko-KR" altLang="en-US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4DBEE0-F0CA-4B7D-A904-E53BC348766D}"/>
              </a:ext>
            </a:extLst>
          </p:cNvPr>
          <p:cNvGrpSpPr/>
          <p:nvPr/>
        </p:nvGrpSpPr>
        <p:grpSpPr>
          <a:xfrm>
            <a:off x="474834" y="1020492"/>
            <a:ext cx="5780405" cy="5219481"/>
            <a:chOff x="474834" y="1020492"/>
            <a:chExt cx="5780405" cy="52194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D6FD74-087D-49F4-9482-66E786846F8E}"/>
                </a:ext>
              </a:extLst>
            </p:cNvPr>
            <p:cNvSpPr/>
            <p:nvPr/>
          </p:nvSpPr>
          <p:spPr>
            <a:xfrm>
              <a:off x="474834" y="1020492"/>
              <a:ext cx="5780405" cy="521948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selectedItem.java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CC1537E-FA07-44A6-AB9D-0BF41CD30CBD}"/>
                </a:ext>
              </a:extLst>
            </p:cNvPr>
            <p:cNvSpPr/>
            <p:nvPr/>
          </p:nvSpPr>
          <p:spPr>
            <a:xfrm>
              <a:off x="648993" y="2505456"/>
              <a:ext cx="5447007" cy="217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30787-E6AD-4D03-87C3-76AB5701F61D}"/>
                </a:ext>
              </a:extLst>
            </p:cNvPr>
            <p:cNvSpPr txBox="1"/>
            <p:nvPr/>
          </p:nvSpPr>
          <p:spPr>
            <a:xfrm>
              <a:off x="736373" y="2432859"/>
              <a:ext cx="4549619" cy="3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chemeClr val="bg1"/>
                  </a:solidFill>
                </a:rPr>
                <a:t>selectedItem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extends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</a:rPr>
                <a:t>JPanel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ADD4A5-7009-476A-A1B9-C35F6A430DFF}"/>
                </a:ext>
              </a:extLst>
            </p:cNvPr>
            <p:cNvSpPr/>
            <p:nvPr/>
          </p:nvSpPr>
          <p:spPr>
            <a:xfrm>
              <a:off x="818669" y="2851538"/>
              <a:ext cx="1490740" cy="15620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NamePanel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97A614-533C-46CD-A308-D79273D96BC2}"/>
                </a:ext>
              </a:extLst>
            </p:cNvPr>
            <p:cNvSpPr/>
            <p:nvPr/>
          </p:nvSpPr>
          <p:spPr>
            <a:xfrm>
              <a:off x="2619667" y="2851538"/>
              <a:ext cx="1490740" cy="15620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AmountPanel</a:t>
              </a:r>
              <a:endParaRPr lang="ko-KR" altLang="en-US" sz="1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69C906-D2F5-4D20-B2B5-7508D149119C}"/>
                </a:ext>
              </a:extLst>
            </p:cNvPr>
            <p:cNvSpPr/>
            <p:nvPr/>
          </p:nvSpPr>
          <p:spPr>
            <a:xfrm>
              <a:off x="4394696" y="2851538"/>
              <a:ext cx="1490740" cy="15620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PricePanel</a:t>
              </a:r>
              <a:endParaRPr lang="ko-KR" altLang="en-US" sz="14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6BA31A-A298-4E61-AA40-CC894A122D76}"/>
              </a:ext>
            </a:extLst>
          </p:cNvPr>
          <p:cNvSpPr/>
          <p:nvPr/>
        </p:nvSpPr>
        <p:spPr>
          <a:xfrm>
            <a:off x="648993" y="1518459"/>
            <a:ext cx="5447006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0D4E05-63F7-42EA-8A20-BA0F41F4330C}"/>
              </a:ext>
            </a:extLst>
          </p:cNvPr>
          <p:cNvSpPr/>
          <p:nvPr/>
        </p:nvSpPr>
        <p:spPr>
          <a:xfrm>
            <a:off x="641533" y="4824904"/>
            <a:ext cx="5447006" cy="1200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DB7E5-C728-4381-8C2B-11E7D2500511}"/>
              </a:ext>
            </a:extLst>
          </p:cNvPr>
          <p:cNvSpPr txBox="1"/>
          <p:nvPr/>
        </p:nvSpPr>
        <p:spPr>
          <a:xfrm>
            <a:off x="818669" y="1518459"/>
            <a:ext cx="13340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String </a:t>
            </a:r>
            <a:r>
              <a:rPr lang="en-US" altLang="ko-KR" sz="1100" dirty="0" err="1">
                <a:solidFill>
                  <a:schemeClr val="bg1"/>
                </a:solidFill>
              </a:rPr>
              <a:t>itemName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Int </a:t>
            </a:r>
            <a:r>
              <a:rPr lang="en-US" altLang="ko-KR" sz="1100" dirty="0" err="1">
                <a:solidFill>
                  <a:schemeClr val="bg1"/>
                </a:solidFill>
              </a:rPr>
              <a:t>itemPrice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Int </a:t>
            </a:r>
            <a:r>
              <a:rPr lang="en-US" altLang="ko-KR" sz="1100" dirty="0" err="1">
                <a:solidFill>
                  <a:schemeClr val="bg1"/>
                </a:solidFill>
              </a:rPr>
              <a:t>itemAmount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Int </a:t>
            </a:r>
            <a:r>
              <a:rPr lang="en-US" altLang="ko-KR" sz="1100" dirty="0" err="1">
                <a:solidFill>
                  <a:schemeClr val="bg1"/>
                </a:solidFill>
              </a:rPr>
              <a:t>amountofPrice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Int index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D3FAF-BD01-4D85-9097-BAF3CC3326F3}"/>
              </a:ext>
            </a:extLst>
          </p:cNvPr>
          <p:cNvSpPr txBox="1"/>
          <p:nvPr/>
        </p:nvSpPr>
        <p:spPr>
          <a:xfrm>
            <a:off x="736373" y="5024596"/>
            <a:ext cx="53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</a:rPr>
              <a:t>Void </a:t>
            </a:r>
            <a:r>
              <a:rPr lang="en-US" altLang="ko-KR" sz="1400" dirty="0" err="1">
                <a:solidFill>
                  <a:schemeClr val="bg1"/>
                </a:solidFill>
              </a:rPr>
              <a:t>deleteSelectedItem</a:t>
            </a:r>
            <a:r>
              <a:rPr lang="en-US" altLang="ko-KR" sz="1400" dirty="0">
                <a:solidFill>
                  <a:schemeClr val="bg1"/>
                </a:solidFill>
              </a:rPr>
              <a:t>(String Name, int Amount, int index)</a:t>
            </a:r>
          </a:p>
          <a:p>
            <a:pPr algn="l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7117FF5-FCB2-4D86-8842-BF6D20FF909F}"/>
              </a:ext>
            </a:extLst>
          </p:cNvPr>
          <p:cNvSpPr/>
          <p:nvPr/>
        </p:nvSpPr>
        <p:spPr>
          <a:xfrm>
            <a:off x="7028712" y="1402004"/>
            <a:ext cx="2396363" cy="4023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C2F37-D245-4461-9C56-B8F313D6F577}"/>
              </a:ext>
            </a:extLst>
          </p:cNvPr>
          <p:cNvSpPr txBox="1"/>
          <p:nvPr/>
        </p:nvSpPr>
        <p:spPr>
          <a:xfrm>
            <a:off x="7453420" y="1427233"/>
            <a:ext cx="46971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itemName</a:t>
            </a:r>
            <a:r>
              <a:rPr lang="en-US" altLang="ko-KR" dirty="0"/>
              <a:t> : </a:t>
            </a:r>
            <a:r>
              <a:rPr lang="ko-KR" altLang="en-US" dirty="0"/>
              <a:t>무슨 제품인가를 저장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itemPrice</a:t>
            </a:r>
            <a:r>
              <a:rPr lang="en-US" altLang="ko-KR" dirty="0"/>
              <a:t> : </a:t>
            </a:r>
            <a:r>
              <a:rPr lang="ko-KR" altLang="en-US" dirty="0"/>
              <a:t>그 제품 하나의 가격을 저장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itemAmount</a:t>
            </a:r>
            <a:r>
              <a:rPr lang="en-US" altLang="ko-KR" dirty="0"/>
              <a:t> : </a:t>
            </a:r>
            <a:r>
              <a:rPr lang="ko-KR" altLang="en-US" dirty="0"/>
              <a:t>총 몇 개를 주문 할 것인가</a:t>
            </a:r>
            <a:r>
              <a:rPr lang="en-US" altLang="ko-KR" dirty="0"/>
              <a:t>?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amountofPrice</a:t>
            </a:r>
            <a:r>
              <a:rPr lang="en-US" altLang="ko-KR" dirty="0"/>
              <a:t> : </a:t>
            </a:r>
            <a:r>
              <a:rPr lang="ko-KR" altLang="en-US" dirty="0"/>
              <a:t>그래서 총 가격 합은</a:t>
            </a:r>
            <a:r>
              <a:rPr lang="en-US" altLang="ko-KR" dirty="0"/>
              <a:t>?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Index : </a:t>
            </a:r>
            <a:r>
              <a:rPr lang="ko-KR" altLang="en-US" dirty="0"/>
              <a:t>장바구니에 </a:t>
            </a:r>
            <a:r>
              <a:rPr lang="ko-KR" altLang="en-US" dirty="0" err="1"/>
              <a:t>몇번째로</a:t>
            </a:r>
            <a:r>
              <a:rPr lang="ko-KR" altLang="en-US" dirty="0"/>
              <a:t> </a:t>
            </a:r>
            <a:r>
              <a:rPr lang="ko-KR" altLang="en-US" dirty="0" err="1"/>
              <a:t>들어가있는가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3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5D703311-99AF-40C8-BEBC-0B980D2EA9DD}"/>
              </a:ext>
            </a:extLst>
          </p:cNvPr>
          <p:cNvSpPr/>
          <p:nvPr/>
        </p:nvSpPr>
        <p:spPr>
          <a:xfrm rot="5400000">
            <a:off x="-769231" y="769230"/>
            <a:ext cx="6858000" cy="531953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D67F9-3FFB-47FD-B753-C8D19AE6F4A7}"/>
              </a:ext>
            </a:extLst>
          </p:cNvPr>
          <p:cNvSpPr txBox="1"/>
          <p:nvPr/>
        </p:nvSpPr>
        <p:spPr>
          <a:xfrm>
            <a:off x="403382" y="682906"/>
            <a:ext cx="45127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클래스 설계와 </a:t>
            </a:r>
            <a:endParaRPr lang="en-US" altLang="ko-KR" sz="4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클래스들 간의 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F79C1-B0CE-4B55-A53F-592FFBFD8FDF}"/>
              </a:ext>
            </a:extLst>
          </p:cNvPr>
          <p:cNvSpPr txBox="1"/>
          <p:nvPr/>
        </p:nvSpPr>
        <p:spPr>
          <a:xfrm>
            <a:off x="403382" y="2828834"/>
            <a:ext cx="3565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전체 프로그램의 패키지 구조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각각 클래스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설계와 클래스들 간의 관계 설명</a:t>
            </a:r>
            <a:endParaRPr lang="en-US" altLang="ko-KR" dirty="0">
              <a:solidFill>
                <a:schemeClr val="bg1"/>
              </a:solidFill>
            </a:endParaRPr>
          </a:p>
          <a:p>
            <a:pPr algn="l"/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30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3-2. </a:t>
            </a:r>
            <a:r>
              <a:rPr lang="en-US" altLang="ko-KR" sz="2800" b="1" dirty="0" err="1"/>
              <a:t>selectedItem</a:t>
            </a:r>
            <a:endParaRPr lang="ko-KR" altLang="en-US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4DBEE0-F0CA-4B7D-A904-E53BC348766D}"/>
              </a:ext>
            </a:extLst>
          </p:cNvPr>
          <p:cNvGrpSpPr/>
          <p:nvPr/>
        </p:nvGrpSpPr>
        <p:grpSpPr>
          <a:xfrm>
            <a:off x="474834" y="1020492"/>
            <a:ext cx="5780405" cy="5219481"/>
            <a:chOff x="474834" y="1020492"/>
            <a:chExt cx="5780405" cy="52194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D6FD74-087D-49F4-9482-66E786846F8E}"/>
                </a:ext>
              </a:extLst>
            </p:cNvPr>
            <p:cNvSpPr/>
            <p:nvPr/>
          </p:nvSpPr>
          <p:spPr>
            <a:xfrm>
              <a:off x="474834" y="1020492"/>
              <a:ext cx="5780405" cy="521948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selectedItem.java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CC1537E-FA07-44A6-AB9D-0BF41CD30CBD}"/>
                </a:ext>
              </a:extLst>
            </p:cNvPr>
            <p:cNvSpPr/>
            <p:nvPr/>
          </p:nvSpPr>
          <p:spPr>
            <a:xfrm>
              <a:off x="648993" y="2505456"/>
              <a:ext cx="5447007" cy="217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30787-E6AD-4D03-87C3-76AB5701F61D}"/>
                </a:ext>
              </a:extLst>
            </p:cNvPr>
            <p:cNvSpPr txBox="1"/>
            <p:nvPr/>
          </p:nvSpPr>
          <p:spPr>
            <a:xfrm>
              <a:off x="736373" y="2432859"/>
              <a:ext cx="4549619" cy="3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chemeClr val="bg1"/>
                  </a:solidFill>
                </a:rPr>
                <a:t>selectedItem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extends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</a:rPr>
                <a:t>JPanel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ADD4A5-7009-476A-A1B9-C35F6A430DFF}"/>
                </a:ext>
              </a:extLst>
            </p:cNvPr>
            <p:cNvSpPr/>
            <p:nvPr/>
          </p:nvSpPr>
          <p:spPr>
            <a:xfrm>
              <a:off x="818669" y="2851538"/>
              <a:ext cx="1490740" cy="15620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NamePanel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97A614-533C-46CD-A308-D79273D96BC2}"/>
                </a:ext>
              </a:extLst>
            </p:cNvPr>
            <p:cNvSpPr/>
            <p:nvPr/>
          </p:nvSpPr>
          <p:spPr>
            <a:xfrm>
              <a:off x="2619667" y="2851538"/>
              <a:ext cx="1490740" cy="15620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AmountPanel</a:t>
              </a:r>
              <a:endParaRPr lang="ko-KR" altLang="en-US" sz="1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69C906-D2F5-4D20-B2B5-7508D149119C}"/>
                </a:ext>
              </a:extLst>
            </p:cNvPr>
            <p:cNvSpPr/>
            <p:nvPr/>
          </p:nvSpPr>
          <p:spPr>
            <a:xfrm>
              <a:off x="4394696" y="2851538"/>
              <a:ext cx="1490740" cy="15620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PricePanel</a:t>
              </a:r>
              <a:endParaRPr lang="ko-KR" altLang="en-US" sz="14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6BA31A-A298-4E61-AA40-CC894A122D76}"/>
              </a:ext>
            </a:extLst>
          </p:cNvPr>
          <p:cNvSpPr/>
          <p:nvPr/>
        </p:nvSpPr>
        <p:spPr>
          <a:xfrm>
            <a:off x="648993" y="1518459"/>
            <a:ext cx="5447006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0D4E05-63F7-42EA-8A20-BA0F41F4330C}"/>
              </a:ext>
            </a:extLst>
          </p:cNvPr>
          <p:cNvSpPr/>
          <p:nvPr/>
        </p:nvSpPr>
        <p:spPr>
          <a:xfrm>
            <a:off x="641533" y="4824904"/>
            <a:ext cx="5447006" cy="1200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DB7E5-C728-4381-8C2B-11E7D2500511}"/>
              </a:ext>
            </a:extLst>
          </p:cNvPr>
          <p:cNvSpPr txBox="1"/>
          <p:nvPr/>
        </p:nvSpPr>
        <p:spPr>
          <a:xfrm>
            <a:off x="818669" y="1518459"/>
            <a:ext cx="13340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String </a:t>
            </a:r>
            <a:r>
              <a:rPr lang="en-US" altLang="ko-KR" sz="1100" dirty="0" err="1">
                <a:solidFill>
                  <a:schemeClr val="bg1"/>
                </a:solidFill>
              </a:rPr>
              <a:t>itemName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Int </a:t>
            </a:r>
            <a:r>
              <a:rPr lang="en-US" altLang="ko-KR" sz="1100" dirty="0" err="1">
                <a:solidFill>
                  <a:schemeClr val="bg1"/>
                </a:solidFill>
              </a:rPr>
              <a:t>itemPrice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Int </a:t>
            </a:r>
            <a:r>
              <a:rPr lang="en-US" altLang="ko-KR" sz="1100" dirty="0" err="1">
                <a:solidFill>
                  <a:schemeClr val="bg1"/>
                </a:solidFill>
              </a:rPr>
              <a:t>itemAmount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Int </a:t>
            </a:r>
            <a:r>
              <a:rPr lang="en-US" altLang="ko-KR" sz="1100" dirty="0" err="1">
                <a:solidFill>
                  <a:schemeClr val="bg1"/>
                </a:solidFill>
              </a:rPr>
              <a:t>amountofPrice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bg1"/>
                </a:solidFill>
              </a:rPr>
              <a:t>Int </a:t>
            </a:r>
            <a:r>
              <a:rPr lang="en-US" altLang="ko-KR" sz="1100" dirty="0" err="1">
                <a:solidFill>
                  <a:schemeClr val="bg1"/>
                </a:solidFill>
              </a:rPr>
              <a:t>idex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D3FAF-BD01-4D85-9097-BAF3CC3326F3}"/>
              </a:ext>
            </a:extLst>
          </p:cNvPr>
          <p:cNvSpPr txBox="1"/>
          <p:nvPr/>
        </p:nvSpPr>
        <p:spPr>
          <a:xfrm>
            <a:off x="736373" y="5024596"/>
            <a:ext cx="53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</a:rPr>
              <a:t>Void </a:t>
            </a:r>
            <a:r>
              <a:rPr lang="en-US" altLang="ko-KR" sz="1400" dirty="0" err="1">
                <a:solidFill>
                  <a:schemeClr val="bg1"/>
                </a:solidFill>
              </a:rPr>
              <a:t>deleteSelectedItem</a:t>
            </a:r>
            <a:r>
              <a:rPr lang="en-US" altLang="ko-KR" sz="1400" dirty="0">
                <a:solidFill>
                  <a:schemeClr val="bg1"/>
                </a:solidFill>
              </a:rPr>
              <a:t>(String Name, int Amount, int index)</a:t>
            </a:r>
          </a:p>
          <a:p>
            <a:pPr algn="l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4B0A1DE-9324-4FDA-A313-A5C45AC6E099}"/>
              </a:ext>
            </a:extLst>
          </p:cNvPr>
          <p:cNvSpPr/>
          <p:nvPr/>
        </p:nvSpPr>
        <p:spPr>
          <a:xfrm>
            <a:off x="5126417" y="5425399"/>
            <a:ext cx="2396363" cy="4023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4A546-6525-4762-8E59-A8B32694CBAB}"/>
              </a:ext>
            </a:extLst>
          </p:cNvPr>
          <p:cNvSpPr txBox="1"/>
          <p:nvPr/>
        </p:nvSpPr>
        <p:spPr>
          <a:xfrm>
            <a:off x="7781544" y="5178484"/>
            <a:ext cx="423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Parameter</a:t>
            </a:r>
            <a:r>
              <a:rPr lang="ko-KR" altLang="en-US" dirty="0"/>
              <a:t>의 조건에 맞는 </a:t>
            </a:r>
            <a:r>
              <a:rPr lang="en-US" altLang="ko-KR" dirty="0" err="1"/>
              <a:t>elemen</a:t>
            </a:r>
            <a:r>
              <a:rPr lang="ko-KR" altLang="en-US" dirty="0"/>
              <a:t>를</a:t>
            </a:r>
            <a:endParaRPr lang="en-US" altLang="ko-KR" dirty="0"/>
          </a:p>
          <a:p>
            <a:pPr algn="l"/>
            <a:r>
              <a:rPr lang="en-US" altLang="ko-KR" dirty="0" err="1"/>
              <a:t>itemList</a:t>
            </a:r>
            <a:r>
              <a:rPr lang="ko-KR" altLang="en-US" dirty="0"/>
              <a:t>에서 찾아서 삭제해주는 메소드</a:t>
            </a:r>
          </a:p>
        </p:txBody>
      </p:sp>
    </p:spTree>
    <p:extLst>
      <p:ext uri="{BB962C8B-B14F-4D97-AF65-F5344CB8AC3E}">
        <p14:creationId xmlns:p14="http://schemas.microsoft.com/office/powerpoint/2010/main" val="316191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4. </a:t>
            </a:r>
            <a:r>
              <a:rPr lang="en-US" altLang="ko-KR" sz="2800" b="1" dirty="0" err="1"/>
              <a:t>PaymentSection</a:t>
            </a:r>
            <a:endParaRPr lang="ko-KR" altLang="en-US" sz="28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303C5E-4B2F-4820-BA71-5419C923E245}"/>
              </a:ext>
            </a:extLst>
          </p:cNvPr>
          <p:cNvGrpSpPr/>
          <p:nvPr/>
        </p:nvGrpSpPr>
        <p:grpSpPr>
          <a:xfrm>
            <a:off x="559864" y="1112960"/>
            <a:ext cx="4926536" cy="5162333"/>
            <a:chOff x="559864" y="1112961"/>
            <a:chExt cx="2645016" cy="359799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B1BF8AF-28B5-4708-AA92-CF0B9B3330B3}"/>
                </a:ext>
              </a:extLst>
            </p:cNvPr>
            <p:cNvGrpSpPr/>
            <p:nvPr/>
          </p:nvGrpSpPr>
          <p:grpSpPr>
            <a:xfrm>
              <a:off x="559864" y="1112961"/>
              <a:ext cx="2645016" cy="3597992"/>
              <a:chOff x="4249096" y="502455"/>
              <a:chExt cx="1767546" cy="2639413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ADF1AE5-42F0-49E3-AE57-FBBC17BCB30C}"/>
                  </a:ext>
                </a:extLst>
              </p:cNvPr>
              <p:cNvGrpSpPr/>
              <p:nvPr/>
            </p:nvGrpSpPr>
            <p:grpSpPr>
              <a:xfrm>
                <a:off x="4249096" y="502455"/>
                <a:ext cx="1767546" cy="2639413"/>
                <a:chOff x="1564319" y="1074736"/>
                <a:chExt cx="1767544" cy="1926750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E9FABDE-F08D-42B4-B25A-5F9DCF1D40DE}"/>
                    </a:ext>
                  </a:extLst>
                </p:cNvPr>
                <p:cNvSpPr/>
                <p:nvPr/>
              </p:nvSpPr>
              <p:spPr>
                <a:xfrm>
                  <a:off x="1564319" y="1074736"/>
                  <a:ext cx="1767544" cy="192675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600ADCE-A654-4851-979F-F2EE622FBD7C}"/>
                    </a:ext>
                  </a:extLst>
                </p:cNvPr>
                <p:cNvSpPr txBox="1"/>
                <p:nvPr/>
              </p:nvSpPr>
              <p:spPr>
                <a:xfrm>
                  <a:off x="1670477" y="1177207"/>
                  <a:ext cx="452956" cy="1346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chemeClr val="bg1"/>
                      </a:solidFill>
                    </a:rPr>
                    <a:t>paymentSection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9E80777-4DE0-42CB-A8B2-16058616543B}"/>
                  </a:ext>
                </a:extLst>
              </p:cNvPr>
              <p:cNvSpPr/>
              <p:nvPr/>
            </p:nvSpPr>
            <p:spPr>
              <a:xfrm>
                <a:off x="4311574" y="1428623"/>
                <a:ext cx="1459578" cy="39353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/>
                  <a:t>paymentPanel.java</a:t>
                </a:r>
                <a:endParaRPr lang="ko-KR" altLang="en-US" sz="1400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8E238E-B139-4507-ABBB-71D52F743A7E}"/>
                </a:ext>
              </a:extLst>
            </p:cNvPr>
            <p:cNvSpPr/>
            <p:nvPr/>
          </p:nvSpPr>
          <p:spPr>
            <a:xfrm>
              <a:off x="653358" y="1739106"/>
              <a:ext cx="2184162" cy="5364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/>
                <a:t>billPanel.java</a:t>
              </a:r>
              <a:endParaRPr lang="ko-KR" altLang="en-US" sz="1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BA20C3-A8F1-46AC-A4F0-274EE06DF413}"/>
              </a:ext>
            </a:extLst>
          </p:cNvPr>
          <p:cNvSpPr txBox="1"/>
          <p:nvPr/>
        </p:nvSpPr>
        <p:spPr>
          <a:xfrm>
            <a:off x="6139868" y="1432865"/>
            <a:ext cx="5753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최종적으로 결제를 하는 데 필요한 메소드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그리고 총 합계 가격이 얼마인지 출력하는 메소드들이</a:t>
            </a:r>
            <a:endParaRPr lang="en-US" altLang="ko-KR" dirty="0"/>
          </a:p>
          <a:p>
            <a:pPr algn="l"/>
            <a:r>
              <a:rPr lang="ko-KR" altLang="en-US" dirty="0"/>
              <a:t>해당 패키지에 구현 되어 있음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그리고 추가구현 부분에서 다룰</a:t>
            </a:r>
            <a:endParaRPr lang="en-US" altLang="ko-KR" dirty="0"/>
          </a:p>
          <a:p>
            <a:pPr algn="l"/>
            <a:r>
              <a:rPr lang="en-US" altLang="ko-KR" dirty="0" err="1"/>
              <a:t>MusicPlayer</a:t>
            </a:r>
            <a:r>
              <a:rPr lang="en-US" altLang="ko-KR" dirty="0"/>
              <a:t> </a:t>
            </a:r>
            <a:r>
              <a:rPr lang="ko-KR" altLang="en-US" dirty="0"/>
              <a:t>또한 </a:t>
            </a:r>
            <a:r>
              <a:rPr lang="ko-KR" altLang="en-US" dirty="0" err="1"/>
              <a:t>구현되어있음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260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4-1. </a:t>
            </a:r>
            <a:r>
              <a:rPr lang="en-US" altLang="ko-KR" sz="2800" b="1" dirty="0" err="1"/>
              <a:t>billPanel</a:t>
            </a:r>
            <a:endParaRPr lang="ko-KR" altLang="en-US" sz="28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B91B64-FF84-4AF5-AABB-20D86AA1B173}"/>
              </a:ext>
            </a:extLst>
          </p:cNvPr>
          <p:cNvGrpSpPr/>
          <p:nvPr/>
        </p:nvGrpSpPr>
        <p:grpSpPr>
          <a:xfrm>
            <a:off x="629539" y="1071591"/>
            <a:ext cx="4883755" cy="5443753"/>
            <a:chOff x="629539" y="1071591"/>
            <a:chExt cx="4883755" cy="544375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883D224-B2CA-4F76-9A40-71A77DE6D559}"/>
                </a:ext>
              </a:extLst>
            </p:cNvPr>
            <p:cNvSpPr/>
            <p:nvPr/>
          </p:nvSpPr>
          <p:spPr>
            <a:xfrm>
              <a:off x="629539" y="1071591"/>
              <a:ext cx="4883755" cy="54437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billPanel.java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DFF7E49-5374-4982-BDE4-C83B529297BF}"/>
                </a:ext>
              </a:extLst>
            </p:cNvPr>
            <p:cNvGrpSpPr/>
            <p:nvPr/>
          </p:nvGrpSpPr>
          <p:grpSpPr>
            <a:xfrm>
              <a:off x="957980" y="2475436"/>
              <a:ext cx="4130598" cy="1904540"/>
              <a:chOff x="957980" y="2475436"/>
              <a:chExt cx="4130598" cy="19045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AF7787E-C5A1-4014-9A4B-42F38B311CAE}"/>
                  </a:ext>
                </a:extLst>
              </p:cNvPr>
              <p:cNvSpPr/>
              <p:nvPr/>
            </p:nvSpPr>
            <p:spPr>
              <a:xfrm>
                <a:off x="957980" y="2475436"/>
                <a:ext cx="4130598" cy="190454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6A7DFE-22ED-4410-80B0-61C1DB6B4C34}"/>
                  </a:ext>
                </a:extLst>
              </p:cNvPr>
              <p:cNvSpPr txBox="1"/>
              <p:nvPr/>
            </p:nvSpPr>
            <p:spPr>
              <a:xfrm>
                <a:off x="1075585" y="2490030"/>
                <a:ext cx="3185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100" dirty="0" err="1">
                    <a:solidFill>
                      <a:schemeClr val="bg1"/>
                    </a:solidFill>
                  </a:rPr>
                  <a:t>billPanel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extends </a:t>
                </a:r>
                <a:r>
                  <a:rPr lang="en-US" altLang="ko-KR" sz="1100" dirty="0" err="1">
                    <a:solidFill>
                      <a:schemeClr val="bg1"/>
                    </a:solidFill>
                  </a:rPr>
                  <a:t>JPanel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A82B26-9AAB-4D21-A214-1756B69E2C15}"/>
                  </a:ext>
                </a:extLst>
              </p:cNvPr>
              <p:cNvSpPr/>
              <p:nvPr/>
            </p:nvSpPr>
            <p:spPr>
              <a:xfrm>
                <a:off x="1236814" y="2766233"/>
                <a:ext cx="3572930" cy="603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err="1"/>
                  <a:t>nameTag</a:t>
                </a:r>
                <a:endParaRPr lang="ko-KR" altLang="en-US" sz="12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B6E2C57-1A8A-4ABF-B1C0-CE2139A46810}"/>
                  </a:ext>
                </a:extLst>
              </p:cNvPr>
              <p:cNvSpPr/>
              <p:nvPr/>
            </p:nvSpPr>
            <p:spPr>
              <a:xfrm>
                <a:off x="1236814" y="3435458"/>
                <a:ext cx="3572930" cy="603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pricePanel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D64518-510F-491D-8CA1-FDD7F23DEBCE}"/>
              </a:ext>
            </a:extLst>
          </p:cNvPr>
          <p:cNvSpPr/>
          <p:nvPr/>
        </p:nvSpPr>
        <p:spPr>
          <a:xfrm>
            <a:off x="957980" y="1715102"/>
            <a:ext cx="4130598" cy="6038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en-US" altLang="ko-KR" dirty="0" err="1"/>
              <a:t>amountofPrice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C2D345-3976-4479-BBB7-4718988AFF22}"/>
              </a:ext>
            </a:extLst>
          </p:cNvPr>
          <p:cNvSpPr/>
          <p:nvPr/>
        </p:nvSpPr>
        <p:spPr>
          <a:xfrm>
            <a:off x="1006117" y="4536488"/>
            <a:ext cx="4130598" cy="1718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</a:t>
            </a:r>
            <a:r>
              <a:rPr lang="en-US" altLang="ko-KR" dirty="0" err="1"/>
              <a:t>renewBill</a:t>
            </a:r>
            <a:r>
              <a:rPr lang="en-US" altLang="ko-KR" dirty="0"/>
              <a:t>(int </a:t>
            </a:r>
            <a:r>
              <a:rPr lang="en-US" altLang="ko-KR" dirty="0" err="1"/>
              <a:t>AmountofPrice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AB81233-6EF9-469F-ABF6-C6F2667CB62F}"/>
              </a:ext>
            </a:extLst>
          </p:cNvPr>
          <p:cNvSpPr/>
          <p:nvPr/>
        </p:nvSpPr>
        <p:spPr>
          <a:xfrm>
            <a:off x="4643553" y="1874882"/>
            <a:ext cx="2396363" cy="4023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4AB71-2326-414E-9FB4-B14CB060B4C7}"/>
              </a:ext>
            </a:extLst>
          </p:cNvPr>
          <p:cNvSpPr txBox="1"/>
          <p:nvPr/>
        </p:nvSpPr>
        <p:spPr>
          <a:xfrm>
            <a:off x="7159752" y="1907886"/>
            <a:ext cx="437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pricePanel</a:t>
            </a:r>
            <a:r>
              <a:rPr lang="ko-KR" altLang="en-US" dirty="0"/>
              <a:t>에 들어갈 </a:t>
            </a:r>
            <a:r>
              <a:rPr lang="en-US" altLang="ko-KR" dirty="0" err="1"/>
              <a:t>Jlabel</a:t>
            </a:r>
            <a:endParaRPr lang="en-US" altLang="ko-KR" dirty="0"/>
          </a:p>
          <a:p>
            <a:pPr algn="l"/>
            <a:r>
              <a:rPr lang="ko-KR" altLang="en-US" dirty="0"/>
              <a:t>갱신 가능하도록 필드에 </a:t>
            </a:r>
            <a:r>
              <a:rPr lang="en-US" altLang="ko-KR" dirty="0"/>
              <a:t>public</a:t>
            </a:r>
            <a:r>
              <a:rPr lang="ko-KR" altLang="en-US" dirty="0"/>
              <a:t>으로 처리</a:t>
            </a:r>
          </a:p>
        </p:txBody>
      </p:sp>
    </p:spTree>
    <p:extLst>
      <p:ext uri="{BB962C8B-B14F-4D97-AF65-F5344CB8AC3E}">
        <p14:creationId xmlns:p14="http://schemas.microsoft.com/office/powerpoint/2010/main" val="4211901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4-1. </a:t>
            </a:r>
            <a:r>
              <a:rPr lang="en-US" altLang="ko-KR" sz="2800" b="1" dirty="0" err="1"/>
              <a:t>billPanel</a:t>
            </a:r>
            <a:endParaRPr lang="ko-KR" altLang="en-US" sz="28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B91B64-FF84-4AF5-AABB-20D86AA1B173}"/>
              </a:ext>
            </a:extLst>
          </p:cNvPr>
          <p:cNvGrpSpPr/>
          <p:nvPr/>
        </p:nvGrpSpPr>
        <p:grpSpPr>
          <a:xfrm>
            <a:off x="629539" y="1071591"/>
            <a:ext cx="4883755" cy="5443753"/>
            <a:chOff x="629539" y="1071591"/>
            <a:chExt cx="4883755" cy="544375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883D224-B2CA-4F76-9A40-71A77DE6D559}"/>
                </a:ext>
              </a:extLst>
            </p:cNvPr>
            <p:cNvSpPr/>
            <p:nvPr/>
          </p:nvSpPr>
          <p:spPr>
            <a:xfrm>
              <a:off x="629539" y="1071591"/>
              <a:ext cx="4883755" cy="54437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billPanel.java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DFF7E49-5374-4982-BDE4-C83B529297BF}"/>
                </a:ext>
              </a:extLst>
            </p:cNvPr>
            <p:cNvGrpSpPr/>
            <p:nvPr/>
          </p:nvGrpSpPr>
          <p:grpSpPr>
            <a:xfrm>
              <a:off x="957980" y="2475436"/>
              <a:ext cx="4130598" cy="1904540"/>
              <a:chOff x="957980" y="2475436"/>
              <a:chExt cx="4130598" cy="19045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AF7787E-C5A1-4014-9A4B-42F38B311CAE}"/>
                  </a:ext>
                </a:extLst>
              </p:cNvPr>
              <p:cNvSpPr/>
              <p:nvPr/>
            </p:nvSpPr>
            <p:spPr>
              <a:xfrm>
                <a:off x="957980" y="2475436"/>
                <a:ext cx="4130598" cy="190454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6A7DFE-22ED-4410-80B0-61C1DB6B4C34}"/>
                  </a:ext>
                </a:extLst>
              </p:cNvPr>
              <p:cNvSpPr txBox="1"/>
              <p:nvPr/>
            </p:nvSpPr>
            <p:spPr>
              <a:xfrm>
                <a:off x="1075585" y="2490030"/>
                <a:ext cx="3185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100" dirty="0" err="1">
                    <a:solidFill>
                      <a:schemeClr val="bg1"/>
                    </a:solidFill>
                  </a:rPr>
                  <a:t>billPanel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extends </a:t>
                </a:r>
                <a:r>
                  <a:rPr lang="en-US" altLang="ko-KR" sz="1100" dirty="0" err="1">
                    <a:solidFill>
                      <a:schemeClr val="bg1"/>
                    </a:solidFill>
                  </a:rPr>
                  <a:t>JPanel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A82B26-9AAB-4D21-A214-1756B69E2C15}"/>
                  </a:ext>
                </a:extLst>
              </p:cNvPr>
              <p:cNvSpPr/>
              <p:nvPr/>
            </p:nvSpPr>
            <p:spPr>
              <a:xfrm>
                <a:off x="1236814" y="2766233"/>
                <a:ext cx="3572930" cy="603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err="1"/>
                  <a:t>nameTag</a:t>
                </a:r>
                <a:endParaRPr lang="ko-KR" altLang="en-US" sz="12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B6E2C57-1A8A-4ABF-B1C0-CE2139A46810}"/>
                  </a:ext>
                </a:extLst>
              </p:cNvPr>
              <p:cNvSpPr/>
              <p:nvPr/>
            </p:nvSpPr>
            <p:spPr>
              <a:xfrm>
                <a:off x="1236814" y="3435458"/>
                <a:ext cx="3572930" cy="603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pricePanel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D64518-510F-491D-8CA1-FDD7F23DEBCE}"/>
              </a:ext>
            </a:extLst>
          </p:cNvPr>
          <p:cNvSpPr/>
          <p:nvPr/>
        </p:nvSpPr>
        <p:spPr>
          <a:xfrm>
            <a:off x="957980" y="1715102"/>
            <a:ext cx="4130598" cy="6038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en-US" altLang="ko-KR" dirty="0" err="1"/>
              <a:t>amountofPrice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C2D345-3976-4479-BBB7-4718988AFF22}"/>
              </a:ext>
            </a:extLst>
          </p:cNvPr>
          <p:cNvSpPr/>
          <p:nvPr/>
        </p:nvSpPr>
        <p:spPr>
          <a:xfrm>
            <a:off x="1006117" y="4536488"/>
            <a:ext cx="4130598" cy="1718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</a:t>
            </a:r>
            <a:r>
              <a:rPr lang="en-US" altLang="ko-KR" dirty="0" err="1"/>
              <a:t>renewBill</a:t>
            </a:r>
            <a:r>
              <a:rPr lang="en-US" altLang="ko-KR" dirty="0"/>
              <a:t>(int </a:t>
            </a:r>
            <a:r>
              <a:rPr lang="en-US" altLang="ko-KR" dirty="0" err="1"/>
              <a:t>AmountofPrice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D6B4F00-ED9F-46E9-A571-DD7D6CAC6ED2}"/>
              </a:ext>
            </a:extLst>
          </p:cNvPr>
          <p:cNvSpPr/>
          <p:nvPr/>
        </p:nvSpPr>
        <p:spPr>
          <a:xfrm>
            <a:off x="4809744" y="5510452"/>
            <a:ext cx="2396363" cy="4023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8837D-2F75-41BD-85EF-61373A00F002}"/>
              </a:ext>
            </a:extLst>
          </p:cNvPr>
          <p:cNvSpPr txBox="1"/>
          <p:nvPr/>
        </p:nvSpPr>
        <p:spPr>
          <a:xfrm>
            <a:off x="7339958" y="5451123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제품의 양이 바뀌거나</a:t>
            </a:r>
            <a:r>
              <a:rPr lang="en-US" altLang="ko-KR" dirty="0"/>
              <a:t>, </a:t>
            </a:r>
            <a:r>
              <a:rPr lang="ko-KR" altLang="en-US" dirty="0"/>
              <a:t>삭제되거나</a:t>
            </a:r>
            <a:r>
              <a:rPr lang="en-US" altLang="ko-KR" dirty="0"/>
              <a:t>, </a:t>
            </a:r>
          </a:p>
          <a:p>
            <a:pPr algn="l"/>
            <a:r>
              <a:rPr lang="ko-KR" altLang="en-US" dirty="0"/>
              <a:t>결제되거나 취소될 때</a:t>
            </a:r>
            <a:endParaRPr lang="en-US" altLang="ko-KR" dirty="0"/>
          </a:p>
          <a:p>
            <a:pPr algn="l"/>
            <a:r>
              <a:rPr lang="ko-KR" altLang="en-US" dirty="0"/>
              <a:t>총 가격을 갱신해주는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3128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8F4F-E6D6-4FAC-977D-8AB1F9C8C4AC}"/>
              </a:ext>
            </a:extLst>
          </p:cNvPr>
          <p:cNvSpPr txBox="1"/>
          <p:nvPr/>
        </p:nvSpPr>
        <p:spPr>
          <a:xfrm>
            <a:off x="405476" y="406300"/>
            <a:ext cx="59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4-2. </a:t>
            </a:r>
            <a:r>
              <a:rPr lang="en-US" altLang="ko-KR" sz="2800" b="1" dirty="0" err="1"/>
              <a:t>paymentPanel</a:t>
            </a:r>
            <a:endParaRPr lang="ko-KR" altLang="en-US" sz="28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2634F-CE79-4B0B-8918-89511BEBB710}"/>
              </a:ext>
            </a:extLst>
          </p:cNvPr>
          <p:cNvGrpSpPr/>
          <p:nvPr/>
        </p:nvGrpSpPr>
        <p:grpSpPr>
          <a:xfrm>
            <a:off x="629539" y="1071591"/>
            <a:ext cx="4883755" cy="5443753"/>
            <a:chOff x="629539" y="1071591"/>
            <a:chExt cx="4883755" cy="544375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0FCD232-62AB-4FCB-B20B-53A72ED0028B}"/>
                </a:ext>
              </a:extLst>
            </p:cNvPr>
            <p:cNvSpPr/>
            <p:nvPr/>
          </p:nvSpPr>
          <p:spPr>
            <a:xfrm>
              <a:off x="629539" y="1071591"/>
              <a:ext cx="4883755" cy="54437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paymentPanel.java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100C6D9-A57F-4F93-8304-5244C2C6E8AC}"/>
                </a:ext>
              </a:extLst>
            </p:cNvPr>
            <p:cNvGrpSpPr/>
            <p:nvPr/>
          </p:nvGrpSpPr>
          <p:grpSpPr>
            <a:xfrm>
              <a:off x="955665" y="2705288"/>
              <a:ext cx="4130598" cy="3009712"/>
              <a:chOff x="955665" y="2705288"/>
              <a:chExt cx="4130598" cy="300971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DF03FE4-3B8B-48DF-BD4D-E43434EB42F0}"/>
                  </a:ext>
                </a:extLst>
              </p:cNvPr>
              <p:cNvSpPr/>
              <p:nvPr/>
            </p:nvSpPr>
            <p:spPr>
              <a:xfrm>
                <a:off x="955665" y="2705288"/>
                <a:ext cx="4130598" cy="300971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1E60B9-9FDD-480D-8136-FBCE46EB0912}"/>
                  </a:ext>
                </a:extLst>
              </p:cNvPr>
              <p:cNvSpPr txBox="1"/>
              <p:nvPr/>
            </p:nvSpPr>
            <p:spPr>
              <a:xfrm>
                <a:off x="1096466" y="2750889"/>
                <a:ext cx="35463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000" dirty="0" err="1">
                    <a:solidFill>
                      <a:schemeClr val="bg1"/>
                    </a:solidFill>
                  </a:rPr>
                  <a:t>paymentPanel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 extends </a:t>
                </a:r>
                <a:r>
                  <a:rPr lang="en-US" altLang="ko-KR" sz="1000" dirty="0" err="1">
                    <a:solidFill>
                      <a:schemeClr val="bg1"/>
                    </a:solidFill>
                  </a:rPr>
                  <a:t>JPanel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D8404C1-03DF-404E-B974-8865BB9E6F67}"/>
                  </a:ext>
                </a:extLst>
              </p:cNvPr>
              <p:cNvSpPr/>
              <p:nvPr/>
            </p:nvSpPr>
            <p:spPr>
              <a:xfrm>
                <a:off x="1157439" y="3191256"/>
                <a:ext cx="1712203" cy="143003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err="1"/>
                  <a:t>paybuttonPanel</a:t>
                </a:r>
                <a:endParaRPr lang="ko-KR" altLang="en-US" sz="16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B6AC9F-6BE7-4CC1-9FD1-E6DDD4FEBB04}"/>
                  </a:ext>
                </a:extLst>
              </p:cNvPr>
              <p:cNvSpPr/>
              <p:nvPr/>
            </p:nvSpPr>
            <p:spPr>
              <a:xfrm>
                <a:off x="3020964" y="3191256"/>
                <a:ext cx="1848056" cy="143003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musicPlayer</a:t>
                </a:r>
                <a:endParaRPr lang="ko-KR" altLang="en-US" dirty="0"/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8806D8-4563-4CDD-95FE-0483ABF8362B}"/>
              </a:ext>
            </a:extLst>
          </p:cNvPr>
          <p:cNvSpPr/>
          <p:nvPr/>
        </p:nvSpPr>
        <p:spPr>
          <a:xfrm>
            <a:off x="957980" y="1715101"/>
            <a:ext cx="4130598" cy="848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54984-E153-4F52-BF35-B5B91B728208}"/>
              </a:ext>
            </a:extLst>
          </p:cNvPr>
          <p:cNvSpPr txBox="1"/>
          <p:nvPr/>
        </p:nvSpPr>
        <p:spPr>
          <a:xfrm>
            <a:off x="934209" y="1769241"/>
            <a:ext cx="3429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chemeClr val="bg1"/>
                </a:solidFill>
              </a:rPr>
              <a:t>Jpanel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payButtonPanel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l"/>
            <a:r>
              <a:rPr lang="en-US" altLang="ko-KR" sz="1400" dirty="0" err="1">
                <a:solidFill>
                  <a:schemeClr val="bg1"/>
                </a:solidFill>
              </a:rPr>
              <a:t>Jbutton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PayButton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l"/>
            <a:r>
              <a:rPr lang="en-US" altLang="ko-KR" sz="1400" dirty="0" err="1">
                <a:solidFill>
                  <a:schemeClr val="bg1"/>
                </a:solidFill>
              </a:rPr>
              <a:t>Jbutton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cancelButton</a:t>
            </a:r>
            <a:r>
              <a:rPr lang="en-US" altLang="ko-KR" sz="1400" dirty="0">
                <a:solidFill>
                  <a:schemeClr val="bg1"/>
                </a:solidFill>
              </a:rPr>
              <a:t>  Clip clip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3E7EE16-749B-4643-A82A-D0F84234F2FD}"/>
              </a:ext>
            </a:extLst>
          </p:cNvPr>
          <p:cNvSpPr/>
          <p:nvPr/>
        </p:nvSpPr>
        <p:spPr>
          <a:xfrm>
            <a:off x="4527471" y="1937405"/>
            <a:ext cx="2396363" cy="4023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8F39B-9A9E-428C-8E83-743D5121C970}"/>
              </a:ext>
            </a:extLst>
          </p:cNvPr>
          <p:cNvSpPr txBox="1"/>
          <p:nvPr/>
        </p:nvSpPr>
        <p:spPr>
          <a:xfrm>
            <a:off x="6923834" y="1861574"/>
            <a:ext cx="5033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payButtonPanel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버튼들을 담을 </a:t>
            </a:r>
            <a:r>
              <a:rPr lang="en-US" altLang="ko-KR" dirty="0"/>
              <a:t>Panel</a:t>
            </a:r>
          </a:p>
          <a:p>
            <a:pPr algn="l"/>
            <a:r>
              <a:rPr lang="en-US" altLang="ko-KR" dirty="0" err="1"/>
              <a:t>PayButton</a:t>
            </a:r>
            <a:r>
              <a:rPr lang="en-US" altLang="ko-KR" dirty="0"/>
              <a:t>, </a:t>
            </a:r>
            <a:r>
              <a:rPr lang="en-US" altLang="ko-KR" dirty="0" err="1"/>
              <a:t>CancelButton</a:t>
            </a:r>
            <a:r>
              <a:rPr lang="en-US" altLang="ko-KR" dirty="0"/>
              <a:t> :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결제취소 버튼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Clip : </a:t>
            </a:r>
            <a:r>
              <a:rPr lang="ko-KR" altLang="en-US" dirty="0"/>
              <a:t>추가기능 중 음악플레이어를 구현하는데</a:t>
            </a:r>
            <a:endParaRPr lang="en-US" altLang="ko-KR" dirty="0"/>
          </a:p>
          <a:p>
            <a:pPr algn="l"/>
            <a:r>
              <a:rPr lang="ko-KR" altLang="en-US" dirty="0"/>
              <a:t>쓰일 변수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961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5D703311-99AF-40C8-BEBC-0B980D2EA9DD}"/>
              </a:ext>
            </a:extLst>
          </p:cNvPr>
          <p:cNvSpPr/>
          <p:nvPr/>
        </p:nvSpPr>
        <p:spPr>
          <a:xfrm rot="5400000">
            <a:off x="-769231" y="769230"/>
            <a:ext cx="6858000" cy="531953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D67F9-3FFB-47FD-B753-C8D19AE6F4A7}"/>
              </a:ext>
            </a:extLst>
          </p:cNvPr>
          <p:cNvSpPr txBox="1"/>
          <p:nvPr/>
        </p:nvSpPr>
        <p:spPr>
          <a:xfrm>
            <a:off x="403382" y="1597306"/>
            <a:ext cx="5048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 </a:t>
            </a:r>
            <a:endParaRPr lang="en-US" altLang="ko-KR" sz="4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인터페이스</a:t>
            </a:r>
            <a:r>
              <a:rPr lang="en-US" altLang="ko-KR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화면설명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2D7F-B12E-4398-91AC-F5AFA20814D7}"/>
              </a:ext>
            </a:extLst>
          </p:cNvPr>
          <p:cNvSpPr txBox="1"/>
          <p:nvPr/>
        </p:nvSpPr>
        <p:spPr>
          <a:xfrm>
            <a:off x="403382" y="3756660"/>
            <a:ext cx="3916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인터페이스 구조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화면 설명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시연 예시</a:t>
            </a:r>
          </a:p>
        </p:txBody>
      </p:sp>
    </p:spTree>
    <p:extLst>
      <p:ext uri="{BB962C8B-B14F-4D97-AF65-F5344CB8AC3E}">
        <p14:creationId xmlns:p14="http://schemas.microsoft.com/office/powerpoint/2010/main" val="1448522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2704FF-5701-4568-B7C9-E931C910D68D}"/>
              </a:ext>
            </a:extLst>
          </p:cNvPr>
          <p:cNvSpPr txBox="1"/>
          <p:nvPr/>
        </p:nvSpPr>
        <p:spPr>
          <a:xfrm>
            <a:off x="405477" y="406300"/>
            <a:ext cx="36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1) </a:t>
            </a:r>
            <a:r>
              <a:rPr lang="ko-KR" altLang="en-US" sz="2800" b="1" dirty="0"/>
              <a:t>인터페이스 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8D98E-6035-4323-BF63-46EF31961EAF}"/>
              </a:ext>
            </a:extLst>
          </p:cNvPr>
          <p:cNvSpPr/>
          <p:nvPr/>
        </p:nvSpPr>
        <p:spPr>
          <a:xfrm>
            <a:off x="735106" y="929520"/>
            <a:ext cx="10506635" cy="592848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D772C-2C32-4F68-BAE3-20B692BB2100}"/>
              </a:ext>
            </a:extLst>
          </p:cNvPr>
          <p:cNvSpPr/>
          <p:nvPr/>
        </p:nvSpPr>
        <p:spPr>
          <a:xfrm>
            <a:off x="932328" y="1201271"/>
            <a:ext cx="10103223" cy="27073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7FBF0-F13E-4FEC-B300-C1411973D844}"/>
              </a:ext>
            </a:extLst>
          </p:cNvPr>
          <p:cNvSpPr/>
          <p:nvPr/>
        </p:nvSpPr>
        <p:spPr>
          <a:xfrm>
            <a:off x="932327" y="3971365"/>
            <a:ext cx="10103223" cy="27073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FB75F4-202F-4A35-9950-F537E4EE5198}"/>
              </a:ext>
            </a:extLst>
          </p:cNvPr>
          <p:cNvSpPr/>
          <p:nvPr/>
        </p:nvSpPr>
        <p:spPr>
          <a:xfrm>
            <a:off x="1077568" y="1452740"/>
            <a:ext cx="9812740" cy="30025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2F2BB9-D47A-47E2-B228-E1E8EEFA66BE}"/>
              </a:ext>
            </a:extLst>
          </p:cNvPr>
          <p:cNvSpPr/>
          <p:nvPr/>
        </p:nvSpPr>
        <p:spPr>
          <a:xfrm>
            <a:off x="1077568" y="1874616"/>
            <a:ext cx="9812740" cy="30025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BDAE11-5D19-48E8-8958-941FF3866857}"/>
              </a:ext>
            </a:extLst>
          </p:cNvPr>
          <p:cNvSpPr/>
          <p:nvPr/>
        </p:nvSpPr>
        <p:spPr>
          <a:xfrm>
            <a:off x="1077568" y="2281082"/>
            <a:ext cx="9812740" cy="1362869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444B5-D3A9-456B-9053-73B661786368}"/>
              </a:ext>
            </a:extLst>
          </p:cNvPr>
          <p:cNvSpPr/>
          <p:nvPr/>
        </p:nvSpPr>
        <p:spPr>
          <a:xfrm>
            <a:off x="1156449" y="4222834"/>
            <a:ext cx="9566969" cy="106379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6BA065-90B1-41C1-9193-C38467315436}"/>
              </a:ext>
            </a:extLst>
          </p:cNvPr>
          <p:cNvSpPr/>
          <p:nvPr/>
        </p:nvSpPr>
        <p:spPr>
          <a:xfrm>
            <a:off x="1156449" y="5405260"/>
            <a:ext cx="9566968" cy="1174834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4AEAF-B50A-4C5B-A2F9-B86DF6110769}"/>
              </a:ext>
            </a:extLst>
          </p:cNvPr>
          <p:cNvSpPr txBox="1"/>
          <p:nvPr/>
        </p:nvSpPr>
        <p:spPr>
          <a:xfrm>
            <a:off x="950259" y="91795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kiosk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CBB3F-1EBB-400B-BED9-B5CD9E7EBB2C}"/>
              </a:ext>
            </a:extLst>
          </p:cNvPr>
          <p:cNvSpPr txBox="1"/>
          <p:nvPr/>
        </p:nvSpPr>
        <p:spPr>
          <a:xfrm>
            <a:off x="1025161" y="1138519"/>
            <a:ext cx="108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menuPanel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3FABF-7529-4198-BA60-9A9C93DE7C15}"/>
              </a:ext>
            </a:extLst>
          </p:cNvPr>
          <p:cNvSpPr txBox="1"/>
          <p:nvPr/>
        </p:nvSpPr>
        <p:spPr>
          <a:xfrm>
            <a:off x="1178216" y="4229278"/>
            <a:ext cx="9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cartPanel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59B5-C5F9-4C38-A7BB-06F293A11575}"/>
              </a:ext>
            </a:extLst>
          </p:cNvPr>
          <p:cNvSpPr txBox="1"/>
          <p:nvPr/>
        </p:nvSpPr>
        <p:spPr>
          <a:xfrm>
            <a:off x="1203126" y="5441871"/>
            <a:ext cx="1809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bill_paymentSection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43DE8-F612-4434-AA42-6E4F5AE157C6}"/>
              </a:ext>
            </a:extLst>
          </p:cNvPr>
          <p:cNvSpPr/>
          <p:nvPr/>
        </p:nvSpPr>
        <p:spPr>
          <a:xfrm>
            <a:off x="1134241" y="2514217"/>
            <a:ext cx="2382072" cy="3240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AA0C7F-1376-4DDC-850F-C4AEB1FC87EB}"/>
              </a:ext>
            </a:extLst>
          </p:cNvPr>
          <p:cNvSpPr/>
          <p:nvPr/>
        </p:nvSpPr>
        <p:spPr>
          <a:xfrm>
            <a:off x="3548816" y="2514217"/>
            <a:ext cx="2382072" cy="3240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6D0B60-1FCA-4D69-B83B-4AA15F936E46}"/>
              </a:ext>
            </a:extLst>
          </p:cNvPr>
          <p:cNvSpPr/>
          <p:nvPr/>
        </p:nvSpPr>
        <p:spPr>
          <a:xfrm>
            <a:off x="5990711" y="2514217"/>
            <a:ext cx="2382072" cy="3240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3F3458-83CC-4189-825D-F2E4F5EEA32C}"/>
              </a:ext>
            </a:extLst>
          </p:cNvPr>
          <p:cNvSpPr/>
          <p:nvPr/>
        </p:nvSpPr>
        <p:spPr>
          <a:xfrm>
            <a:off x="8432606" y="2514217"/>
            <a:ext cx="2382072" cy="3240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96A72F-1029-415D-ABA1-5103C7F4C9A6}"/>
              </a:ext>
            </a:extLst>
          </p:cNvPr>
          <p:cNvSpPr/>
          <p:nvPr/>
        </p:nvSpPr>
        <p:spPr>
          <a:xfrm>
            <a:off x="1134241" y="3086266"/>
            <a:ext cx="2382072" cy="3240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B961-9A9F-44F7-A61C-33E0D6EB8229}"/>
              </a:ext>
            </a:extLst>
          </p:cNvPr>
          <p:cNvSpPr/>
          <p:nvPr/>
        </p:nvSpPr>
        <p:spPr>
          <a:xfrm>
            <a:off x="3548816" y="3086266"/>
            <a:ext cx="2382072" cy="3240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D75D80-EEC8-478F-B0A7-C919765FDCE0}"/>
              </a:ext>
            </a:extLst>
          </p:cNvPr>
          <p:cNvSpPr/>
          <p:nvPr/>
        </p:nvSpPr>
        <p:spPr>
          <a:xfrm>
            <a:off x="5990711" y="3086266"/>
            <a:ext cx="2382072" cy="3240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709859-539B-4756-B589-23F006E9CA90}"/>
              </a:ext>
            </a:extLst>
          </p:cNvPr>
          <p:cNvSpPr/>
          <p:nvPr/>
        </p:nvSpPr>
        <p:spPr>
          <a:xfrm>
            <a:off x="8432606" y="3086266"/>
            <a:ext cx="2382072" cy="3240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3AF3-B868-4A28-BE28-09CFDFB4FCB5}"/>
              </a:ext>
            </a:extLst>
          </p:cNvPr>
          <p:cNvSpPr txBox="1"/>
          <p:nvPr/>
        </p:nvSpPr>
        <p:spPr>
          <a:xfrm>
            <a:off x="1079921" y="1441176"/>
            <a:ext cx="91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nameTag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2F51C2-A734-4E49-81A3-FBAB16A7E475}"/>
              </a:ext>
            </a:extLst>
          </p:cNvPr>
          <p:cNvSpPr txBox="1"/>
          <p:nvPr/>
        </p:nvSpPr>
        <p:spPr>
          <a:xfrm>
            <a:off x="1134241" y="1870852"/>
            <a:ext cx="11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buttonPanel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BD19A6-7C1A-4813-AF08-E98F5E7F5A6D}"/>
              </a:ext>
            </a:extLst>
          </p:cNvPr>
          <p:cNvSpPr txBox="1"/>
          <p:nvPr/>
        </p:nvSpPr>
        <p:spPr>
          <a:xfrm>
            <a:off x="1134241" y="2235549"/>
            <a:ext cx="358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err="1"/>
              <a:t>itemPanel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CardLayout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6AA7A3-4761-47CC-937C-EB4ED2075548}"/>
              </a:ext>
            </a:extLst>
          </p:cNvPr>
          <p:cNvSpPr txBox="1"/>
          <p:nvPr/>
        </p:nvSpPr>
        <p:spPr>
          <a:xfrm>
            <a:off x="1706666" y="2544197"/>
            <a:ext cx="10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itemButton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7D0914-BE1F-46EE-80E4-8D511693FA7B}"/>
              </a:ext>
            </a:extLst>
          </p:cNvPr>
          <p:cNvSpPr txBox="1"/>
          <p:nvPr/>
        </p:nvSpPr>
        <p:spPr>
          <a:xfrm>
            <a:off x="4192373" y="2520101"/>
            <a:ext cx="10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itemButton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A1CB1-5A82-489C-AE2B-DCB6F86A072C}"/>
              </a:ext>
            </a:extLst>
          </p:cNvPr>
          <p:cNvSpPr txBox="1"/>
          <p:nvPr/>
        </p:nvSpPr>
        <p:spPr>
          <a:xfrm>
            <a:off x="1706666" y="3105821"/>
            <a:ext cx="10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itemButton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F8AED-02CE-4AC8-AB57-872714611BD1}"/>
              </a:ext>
            </a:extLst>
          </p:cNvPr>
          <p:cNvSpPr txBox="1"/>
          <p:nvPr/>
        </p:nvSpPr>
        <p:spPr>
          <a:xfrm>
            <a:off x="4192373" y="3094400"/>
            <a:ext cx="10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itemButton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B4DD30-AE90-45E3-88B0-B1B33F016192}"/>
              </a:ext>
            </a:extLst>
          </p:cNvPr>
          <p:cNvSpPr txBox="1"/>
          <p:nvPr/>
        </p:nvSpPr>
        <p:spPr>
          <a:xfrm>
            <a:off x="6634268" y="2502797"/>
            <a:ext cx="10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itemButton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1792FA-073D-4255-828C-E318104648D6}"/>
              </a:ext>
            </a:extLst>
          </p:cNvPr>
          <p:cNvSpPr txBox="1"/>
          <p:nvPr/>
        </p:nvSpPr>
        <p:spPr>
          <a:xfrm>
            <a:off x="6634268" y="3080978"/>
            <a:ext cx="10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itemButton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8D7E1C-5507-404F-9CFA-6D8710D017CF}"/>
              </a:ext>
            </a:extLst>
          </p:cNvPr>
          <p:cNvSpPr txBox="1"/>
          <p:nvPr/>
        </p:nvSpPr>
        <p:spPr>
          <a:xfrm>
            <a:off x="9079134" y="2520101"/>
            <a:ext cx="10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itemButton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38D371-FCB2-48C1-8EE4-A7EFCE78323D}"/>
              </a:ext>
            </a:extLst>
          </p:cNvPr>
          <p:cNvSpPr txBox="1"/>
          <p:nvPr/>
        </p:nvSpPr>
        <p:spPr>
          <a:xfrm>
            <a:off x="9079134" y="3068398"/>
            <a:ext cx="10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itemButton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5771B-7C07-435E-A837-12A566B49A7C}"/>
              </a:ext>
            </a:extLst>
          </p:cNvPr>
          <p:cNvSpPr txBox="1"/>
          <p:nvPr/>
        </p:nvSpPr>
        <p:spPr>
          <a:xfrm>
            <a:off x="1009516" y="3915057"/>
            <a:ext cx="244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err="1"/>
              <a:t>cart_paymentSection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942755-650B-474B-A76F-6C3B2F8C619A}"/>
              </a:ext>
            </a:extLst>
          </p:cNvPr>
          <p:cNvSpPr/>
          <p:nvPr/>
        </p:nvSpPr>
        <p:spPr>
          <a:xfrm>
            <a:off x="2636520" y="1904391"/>
            <a:ext cx="1562478" cy="240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Coffee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AB4D5A-FB5D-4395-AC1E-77261903D745}"/>
              </a:ext>
            </a:extLst>
          </p:cNvPr>
          <p:cNvSpPr/>
          <p:nvPr/>
        </p:nvSpPr>
        <p:spPr>
          <a:xfrm>
            <a:off x="4446163" y="1897269"/>
            <a:ext cx="1562478" cy="240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Tea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97E0D9-684A-4375-A55E-0554D7DFE5FC}"/>
              </a:ext>
            </a:extLst>
          </p:cNvPr>
          <p:cNvSpPr/>
          <p:nvPr/>
        </p:nvSpPr>
        <p:spPr>
          <a:xfrm>
            <a:off x="6338270" y="1888659"/>
            <a:ext cx="1562478" cy="240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Yogurt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B4A3AC-BB08-443B-B983-0EDA30289A21}"/>
              </a:ext>
            </a:extLst>
          </p:cNvPr>
          <p:cNvSpPr/>
          <p:nvPr/>
        </p:nvSpPr>
        <p:spPr>
          <a:xfrm>
            <a:off x="8237002" y="1896071"/>
            <a:ext cx="1562478" cy="240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juice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F190D5-2B72-4890-8127-1FCE275830E9}"/>
              </a:ext>
            </a:extLst>
          </p:cNvPr>
          <p:cNvSpPr/>
          <p:nvPr/>
        </p:nvSpPr>
        <p:spPr>
          <a:xfrm>
            <a:off x="1249379" y="5694373"/>
            <a:ext cx="4098872" cy="852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billPanel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3981E3-FB0D-4ED0-B61B-0449508E618A}"/>
              </a:ext>
            </a:extLst>
          </p:cNvPr>
          <p:cNvSpPr/>
          <p:nvPr/>
        </p:nvSpPr>
        <p:spPr>
          <a:xfrm>
            <a:off x="5677880" y="5668843"/>
            <a:ext cx="4608558" cy="852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CE582F-977A-4F0F-AB22-791953904159}"/>
              </a:ext>
            </a:extLst>
          </p:cNvPr>
          <p:cNvSpPr txBox="1"/>
          <p:nvPr/>
        </p:nvSpPr>
        <p:spPr>
          <a:xfrm>
            <a:off x="5677880" y="5678228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/>
              <a:t>paymentPanel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2F3555-523B-4596-9FD8-9EB849E6D995}"/>
              </a:ext>
            </a:extLst>
          </p:cNvPr>
          <p:cNvSpPr/>
          <p:nvPr/>
        </p:nvSpPr>
        <p:spPr>
          <a:xfrm>
            <a:off x="5874213" y="5928480"/>
            <a:ext cx="2026535" cy="49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paybuttonPanel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561B36-6188-467A-B531-46A7479632A3}"/>
              </a:ext>
            </a:extLst>
          </p:cNvPr>
          <p:cNvSpPr/>
          <p:nvPr/>
        </p:nvSpPr>
        <p:spPr>
          <a:xfrm>
            <a:off x="8004973" y="5928480"/>
            <a:ext cx="2026535" cy="49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MusicPlayer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033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A5610B-081B-44A1-9C37-AB21A11A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8" y="1090108"/>
            <a:ext cx="3787881" cy="5127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D167E-1E1D-4886-B33A-1FA21F5BAF14}"/>
              </a:ext>
            </a:extLst>
          </p:cNvPr>
          <p:cNvSpPr txBox="1"/>
          <p:nvPr/>
        </p:nvSpPr>
        <p:spPr>
          <a:xfrm>
            <a:off x="405477" y="406300"/>
            <a:ext cx="36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2) </a:t>
            </a:r>
            <a:r>
              <a:rPr lang="ko-KR" altLang="en-US" sz="2800" b="1" dirty="0"/>
              <a:t>화면설명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E7C4E-E4B9-4543-A189-26D5E10B2390}"/>
              </a:ext>
            </a:extLst>
          </p:cNvPr>
          <p:cNvSpPr/>
          <p:nvPr/>
        </p:nvSpPr>
        <p:spPr>
          <a:xfrm>
            <a:off x="1040938" y="1461247"/>
            <a:ext cx="3787881" cy="294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81A7CA-60A5-4421-A66B-C71DF1468552}"/>
              </a:ext>
            </a:extLst>
          </p:cNvPr>
          <p:cNvSpPr/>
          <p:nvPr/>
        </p:nvSpPr>
        <p:spPr>
          <a:xfrm>
            <a:off x="1040937" y="1691641"/>
            <a:ext cx="3787881" cy="206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D7894-4142-432B-ACDC-0A27682D2D0D}"/>
              </a:ext>
            </a:extLst>
          </p:cNvPr>
          <p:cNvSpPr txBox="1"/>
          <p:nvPr/>
        </p:nvSpPr>
        <p:spPr>
          <a:xfrm>
            <a:off x="5440680" y="1514318"/>
            <a:ext cx="6234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중간 </a:t>
            </a:r>
            <a:r>
              <a:rPr lang="ko-KR" altLang="en-US" dirty="0" err="1"/>
              <a:t>텀과는</a:t>
            </a:r>
            <a:r>
              <a:rPr lang="ko-KR" altLang="en-US" dirty="0"/>
              <a:t> 다르게 각 제품마다 </a:t>
            </a:r>
            <a:r>
              <a:rPr lang="en-US" altLang="ko-KR" dirty="0" err="1"/>
              <a:t>ImageIcon</a:t>
            </a:r>
            <a:r>
              <a:rPr lang="ko-KR" altLang="en-US" dirty="0"/>
              <a:t>을 다르게 설정</a:t>
            </a:r>
            <a:endParaRPr lang="en-US" altLang="ko-KR" dirty="0"/>
          </a:p>
          <a:p>
            <a:pPr algn="l"/>
            <a:r>
              <a:rPr lang="ko-KR" altLang="en-US" dirty="0"/>
              <a:t>좀 더 실제 키오스크처럼 꾸밈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866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EF8D21-CC17-47D0-A272-A74B9A86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8" y="1090108"/>
            <a:ext cx="3787881" cy="5127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D167E-1E1D-4886-B33A-1FA21F5BAF14}"/>
              </a:ext>
            </a:extLst>
          </p:cNvPr>
          <p:cNvSpPr txBox="1"/>
          <p:nvPr/>
        </p:nvSpPr>
        <p:spPr>
          <a:xfrm>
            <a:off x="405477" y="406300"/>
            <a:ext cx="36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2) </a:t>
            </a:r>
            <a:r>
              <a:rPr lang="ko-KR" altLang="en-US" sz="2800" b="1" dirty="0"/>
              <a:t>화면설명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8B2F8-F413-4981-843E-D6A995B968FF}"/>
              </a:ext>
            </a:extLst>
          </p:cNvPr>
          <p:cNvSpPr/>
          <p:nvPr/>
        </p:nvSpPr>
        <p:spPr>
          <a:xfrm>
            <a:off x="1040937" y="3772169"/>
            <a:ext cx="3787881" cy="1211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5132B-1BAF-4F67-AC24-55AC06F06516}"/>
              </a:ext>
            </a:extLst>
          </p:cNvPr>
          <p:cNvSpPr txBox="1"/>
          <p:nvPr/>
        </p:nvSpPr>
        <p:spPr>
          <a:xfrm>
            <a:off x="9274438" y="1876492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실제 제품이 선택되면 </a:t>
            </a:r>
            <a:endParaRPr lang="en-US" altLang="ko-KR" dirty="0"/>
          </a:p>
          <a:p>
            <a:pPr algn="l"/>
            <a:r>
              <a:rPr lang="ko-KR" altLang="en-US" dirty="0"/>
              <a:t>해당 자리에 들어가게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5E624-53F2-4319-9CAF-46815316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82" y="1090108"/>
            <a:ext cx="3882678" cy="51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7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AC4BF60-9AA2-4CFF-9B5E-615C1D38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8" y="1090108"/>
            <a:ext cx="3787881" cy="5127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D167E-1E1D-4886-B33A-1FA21F5BAF14}"/>
              </a:ext>
            </a:extLst>
          </p:cNvPr>
          <p:cNvSpPr txBox="1"/>
          <p:nvPr/>
        </p:nvSpPr>
        <p:spPr>
          <a:xfrm>
            <a:off x="405477" y="406300"/>
            <a:ext cx="36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2) </a:t>
            </a:r>
            <a:r>
              <a:rPr lang="ko-KR" altLang="en-US" sz="2800" b="1" dirty="0"/>
              <a:t>화면설명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8B2F8-F413-4981-843E-D6A995B968FF}"/>
              </a:ext>
            </a:extLst>
          </p:cNvPr>
          <p:cNvSpPr/>
          <p:nvPr/>
        </p:nvSpPr>
        <p:spPr>
          <a:xfrm>
            <a:off x="1010585" y="4960791"/>
            <a:ext cx="1954646" cy="1257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33E15E-6CF2-4311-BDC3-B20A202A5B8D}"/>
              </a:ext>
            </a:extLst>
          </p:cNvPr>
          <p:cNvSpPr/>
          <p:nvPr/>
        </p:nvSpPr>
        <p:spPr>
          <a:xfrm>
            <a:off x="2934878" y="4992227"/>
            <a:ext cx="955596" cy="1225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BA3D6E-98D7-436E-9C32-9BC19D03E036}"/>
              </a:ext>
            </a:extLst>
          </p:cNvPr>
          <p:cNvSpPr/>
          <p:nvPr/>
        </p:nvSpPr>
        <p:spPr>
          <a:xfrm>
            <a:off x="3858995" y="4992229"/>
            <a:ext cx="999050" cy="1225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A2DEE-EC20-4E52-AFA2-F86746D763B7}"/>
              </a:ext>
            </a:extLst>
          </p:cNvPr>
          <p:cNvSpPr txBox="1"/>
          <p:nvPr/>
        </p:nvSpPr>
        <p:spPr>
          <a:xfrm>
            <a:off x="5559552" y="1563624"/>
            <a:ext cx="6249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제품의 총 가격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 </a:t>
            </a:r>
            <a:r>
              <a:rPr lang="ko-KR" altLang="en-US" dirty="0"/>
              <a:t>및 결제 취소버튼</a:t>
            </a:r>
            <a:r>
              <a:rPr lang="en-US" altLang="ko-KR" dirty="0"/>
              <a:t>, </a:t>
            </a:r>
            <a:r>
              <a:rPr lang="en-US" altLang="ko-KR" dirty="0" err="1"/>
              <a:t>MusicPlayer</a:t>
            </a:r>
            <a:r>
              <a:rPr lang="ko-KR" altLang="en-US" dirty="0"/>
              <a:t>기능이</a:t>
            </a:r>
            <a:endParaRPr lang="en-US" altLang="ko-KR" dirty="0"/>
          </a:p>
          <a:p>
            <a:pPr algn="l"/>
            <a:r>
              <a:rPr lang="ko-KR" altLang="en-US" dirty="0"/>
              <a:t>구현 되어 있는 곳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305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8F079D1-9BC9-4EAF-9870-A8A6A2A38454}"/>
              </a:ext>
            </a:extLst>
          </p:cNvPr>
          <p:cNvSpPr txBox="1"/>
          <p:nvPr/>
        </p:nvSpPr>
        <p:spPr>
          <a:xfrm>
            <a:off x="8266521" y="686798"/>
            <a:ext cx="3646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프로그램의 패키지 구조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EBA3C6-00A6-4A53-900F-6B3FEB4C7A02}"/>
              </a:ext>
            </a:extLst>
          </p:cNvPr>
          <p:cNvGrpSpPr/>
          <p:nvPr/>
        </p:nvGrpSpPr>
        <p:grpSpPr>
          <a:xfrm>
            <a:off x="752354" y="502132"/>
            <a:ext cx="7373074" cy="5157058"/>
            <a:chOff x="752354" y="502132"/>
            <a:chExt cx="7373074" cy="515705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9FEB13A-B1E2-4C07-9197-9C9CCB171D2B}"/>
                </a:ext>
              </a:extLst>
            </p:cNvPr>
            <p:cNvSpPr/>
            <p:nvPr/>
          </p:nvSpPr>
          <p:spPr>
            <a:xfrm>
              <a:off x="752354" y="502132"/>
              <a:ext cx="7373074" cy="515705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BBF89-7746-41BD-B206-D03859C5EC05}"/>
                </a:ext>
              </a:extLst>
            </p:cNvPr>
            <p:cNvSpPr txBox="1"/>
            <p:nvPr/>
          </p:nvSpPr>
          <p:spPr>
            <a:xfrm>
              <a:off x="907491" y="502132"/>
              <a:ext cx="21815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oopTerm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6970037-AC71-449C-8D29-F2D102FDF29E}"/>
                </a:ext>
              </a:extLst>
            </p:cNvPr>
            <p:cNvGrpSpPr/>
            <p:nvPr/>
          </p:nvGrpSpPr>
          <p:grpSpPr>
            <a:xfrm>
              <a:off x="1321508" y="3391778"/>
              <a:ext cx="1767544" cy="1926750"/>
              <a:chOff x="3526207" y="3391263"/>
              <a:chExt cx="1767544" cy="192675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8BE8ABE-C6E8-4192-A431-C4FC6236E278}"/>
                  </a:ext>
                </a:extLst>
              </p:cNvPr>
              <p:cNvSpPr/>
              <p:nvPr/>
            </p:nvSpPr>
            <p:spPr>
              <a:xfrm>
                <a:off x="3526207" y="3391263"/>
                <a:ext cx="1767544" cy="19267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4534DB-AE2A-4722-B607-258DDFCBEBB6}"/>
                  </a:ext>
                </a:extLst>
              </p:cNvPr>
              <p:cNvSpPr txBox="1"/>
              <p:nvPr/>
            </p:nvSpPr>
            <p:spPr>
              <a:xfrm>
                <a:off x="3764004" y="3447297"/>
                <a:ext cx="1215840" cy="725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Payment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Section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F6F6B3D-136E-4516-BA54-B88764F71723}"/>
                </a:ext>
              </a:extLst>
            </p:cNvPr>
            <p:cNvGrpSpPr/>
            <p:nvPr/>
          </p:nvGrpSpPr>
          <p:grpSpPr>
            <a:xfrm>
              <a:off x="3534962" y="3391778"/>
              <a:ext cx="1769111" cy="1926750"/>
              <a:chOff x="1321508" y="3391778"/>
              <a:chExt cx="1769111" cy="192675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AD99AA9-AE01-4860-8C2A-B83556A0984A}"/>
                  </a:ext>
                </a:extLst>
              </p:cNvPr>
              <p:cNvSpPr/>
              <p:nvPr/>
            </p:nvSpPr>
            <p:spPr>
              <a:xfrm>
                <a:off x="1321509" y="3391778"/>
                <a:ext cx="1767544" cy="19267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CDC60B-6C3B-459F-9D82-D5BF197636C4}"/>
                  </a:ext>
                </a:extLst>
              </p:cNvPr>
              <p:cNvSpPr txBox="1"/>
              <p:nvPr/>
            </p:nvSpPr>
            <p:spPr>
              <a:xfrm>
                <a:off x="1321508" y="3454543"/>
                <a:ext cx="1769111" cy="4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ImageSection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0B5DD47-D41F-4608-A704-F02D3987EFEC}"/>
                </a:ext>
              </a:extLst>
            </p:cNvPr>
            <p:cNvGrpSpPr/>
            <p:nvPr/>
          </p:nvGrpSpPr>
          <p:grpSpPr>
            <a:xfrm>
              <a:off x="1321508" y="1110783"/>
              <a:ext cx="1767544" cy="1940333"/>
              <a:chOff x="5856944" y="1096339"/>
              <a:chExt cx="1767544" cy="1926750"/>
            </a:xfrm>
            <a:solidFill>
              <a:schemeClr val="bg2">
                <a:lumMod val="50000"/>
              </a:schemeClr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B6829A3-AA9B-41B3-A4F6-21330D44A614}"/>
                  </a:ext>
                </a:extLst>
              </p:cNvPr>
              <p:cNvSpPr/>
              <p:nvPr/>
            </p:nvSpPr>
            <p:spPr>
              <a:xfrm>
                <a:off x="5856944" y="1096339"/>
                <a:ext cx="1767544" cy="1926750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4F99CB-E283-4A17-886E-F9DC874B1B0B}"/>
                  </a:ext>
                </a:extLst>
              </p:cNvPr>
              <p:cNvSpPr txBox="1"/>
              <p:nvPr/>
            </p:nvSpPr>
            <p:spPr>
              <a:xfrm>
                <a:off x="5951772" y="1192534"/>
                <a:ext cx="129437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Kiosk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0586E42-D4C4-4F36-A110-0FB9CAB23AC6}"/>
                </a:ext>
              </a:extLst>
            </p:cNvPr>
            <p:cNvGrpSpPr/>
            <p:nvPr/>
          </p:nvGrpSpPr>
          <p:grpSpPr>
            <a:xfrm>
              <a:off x="3534962" y="1110783"/>
              <a:ext cx="1758789" cy="1926750"/>
              <a:chOff x="1321509" y="1096339"/>
              <a:chExt cx="1767544" cy="19267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8719780-0191-4CDA-AEC9-A310642B4EF7}"/>
                  </a:ext>
                </a:extLst>
              </p:cNvPr>
              <p:cNvSpPr/>
              <p:nvPr/>
            </p:nvSpPr>
            <p:spPr>
              <a:xfrm>
                <a:off x="1321509" y="1096339"/>
                <a:ext cx="1767544" cy="1926750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06F48-A881-481C-B31D-47B1186B75E7}"/>
                  </a:ext>
                </a:extLst>
              </p:cNvPr>
              <p:cNvSpPr txBox="1"/>
              <p:nvPr/>
            </p:nvSpPr>
            <p:spPr>
              <a:xfrm>
                <a:off x="1321509" y="1198810"/>
                <a:ext cx="129437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MenuSection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58DD697-0E5C-4E4D-AC36-BC669C2270CD}"/>
                </a:ext>
              </a:extLst>
            </p:cNvPr>
            <p:cNvGrpSpPr/>
            <p:nvPr/>
          </p:nvGrpSpPr>
          <p:grpSpPr>
            <a:xfrm>
              <a:off x="5707495" y="1110783"/>
              <a:ext cx="1758789" cy="1940332"/>
              <a:chOff x="3532266" y="1096339"/>
              <a:chExt cx="1767544" cy="19267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E0AEE80-888F-46E0-9EA3-D7125D1A19D1}"/>
                  </a:ext>
                </a:extLst>
              </p:cNvPr>
              <p:cNvSpPr/>
              <p:nvPr/>
            </p:nvSpPr>
            <p:spPr>
              <a:xfrm>
                <a:off x="3532266" y="1096339"/>
                <a:ext cx="1767544" cy="1926750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C9484B-FB40-4FAD-92DB-E6AB35C60EE4}"/>
                  </a:ext>
                </a:extLst>
              </p:cNvPr>
              <p:cNvSpPr txBox="1"/>
              <p:nvPr/>
            </p:nvSpPr>
            <p:spPr>
              <a:xfrm>
                <a:off x="3638424" y="1198810"/>
                <a:ext cx="1543110" cy="42694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CartSection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689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CA40C-AA14-4612-9A3A-AD82CE542AFF}"/>
              </a:ext>
            </a:extLst>
          </p:cNvPr>
          <p:cNvSpPr txBox="1"/>
          <p:nvPr/>
        </p:nvSpPr>
        <p:spPr>
          <a:xfrm>
            <a:off x="405477" y="406300"/>
            <a:ext cx="36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3) </a:t>
            </a:r>
            <a:r>
              <a:rPr lang="ko-KR" altLang="en-US" sz="2800" b="1" dirty="0"/>
              <a:t>시연 예시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3888671-A5BC-4F78-B7F6-1C1797EFDD97}"/>
              </a:ext>
            </a:extLst>
          </p:cNvPr>
          <p:cNvSpPr/>
          <p:nvPr/>
        </p:nvSpPr>
        <p:spPr>
          <a:xfrm>
            <a:off x="4968589" y="3488495"/>
            <a:ext cx="1029876" cy="3684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BB4D1F-4F17-4D9A-A124-CA35C005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2" y="929520"/>
            <a:ext cx="4061182" cy="5486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E8D5C4-EF17-4B72-8E55-F7DE7A9E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9520"/>
            <a:ext cx="406118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5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274A8-8E0A-4A5E-8C77-B06848052E2C}"/>
              </a:ext>
            </a:extLst>
          </p:cNvPr>
          <p:cNvSpPr txBox="1"/>
          <p:nvPr/>
        </p:nvSpPr>
        <p:spPr>
          <a:xfrm>
            <a:off x="405477" y="406300"/>
            <a:ext cx="36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3) </a:t>
            </a:r>
            <a:r>
              <a:rPr lang="ko-KR" altLang="en-US" sz="2800" b="1" dirty="0"/>
              <a:t>시연 예시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3458BB-E494-4903-98A0-A3FF9DB7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65" y="937178"/>
            <a:ext cx="4080469" cy="55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4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274A8-8E0A-4A5E-8C77-B06848052E2C}"/>
              </a:ext>
            </a:extLst>
          </p:cNvPr>
          <p:cNvSpPr txBox="1"/>
          <p:nvPr/>
        </p:nvSpPr>
        <p:spPr>
          <a:xfrm>
            <a:off x="405477" y="406300"/>
            <a:ext cx="36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3) </a:t>
            </a:r>
            <a:r>
              <a:rPr lang="ko-KR" altLang="en-US" sz="2800" b="1" dirty="0"/>
              <a:t>시연 예시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754CC42-A53E-4B88-9DAE-8D4EF2C6C551}"/>
              </a:ext>
            </a:extLst>
          </p:cNvPr>
          <p:cNvSpPr/>
          <p:nvPr/>
        </p:nvSpPr>
        <p:spPr>
          <a:xfrm>
            <a:off x="5398564" y="3993777"/>
            <a:ext cx="1075766" cy="69476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F36C86-1C2E-493E-800E-629FBD6E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8" y="972252"/>
            <a:ext cx="4170230" cy="5624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5AA7AE-34A6-465B-A093-E3693589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55" y="972252"/>
            <a:ext cx="4170229" cy="56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36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8276-2C60-4145-9218-2F88721A8445}"/>
              </a:ext>
            </a:extLst>
          </p:cNvPr>
          <p:cNvSpPr txBox="1"/>
          <p:nvPr/>
        </p:nvSpPr>
        <p:spPr>
          <a:xfrm>
            <a:off x="405477" y="406300"/>
            <a:ext cx="36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3) </a:t>
            </a:r>
            <a:r>
              <a:rPr lang="ko-KR" altLang="en-US" sz="2800" b="1" dirty="0"/>
              <a:t>시연 예시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47CC933-4937-4553-ABDF-7F1F0DA3BFB0}"/>
              </a:ext>
            </a:extLst>
          </p:cNvPr>
          <p:cNvSpPr/>
          <p:nvPr/>
        </p:nvSpPr>
        <p:spPr>
          <a:xfrm>
            <a:off x="5656729" y="3429000"/>
            <a:ext cx="1165412" cy="70372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8A9566-B6AF-470F-9992-1DB73EB4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61" y="1006619"/>
            <a:ext cx="4115945" cy="55484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7F8F5F-6646-488D-A82A-61C91F10C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864" y="1006619"/>
            <a:ext cx="4115945" cy="55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5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8276-2C60-4145-9218-2F88721A8445}"/>
              </a:ext>
            </a:extLst>
          </p:cNvPr>
          <p:cNvSpPr txBox="1"/>
          <p:nvPr/>
        </p:nvSpPr>
        <p:spPr>
          <a:xfrm>
            <a:off x="405477" y="406300"/>
            <a:ext cx="36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3) </a:t>
            </a:r>
            <a:r>
              <a:rPr lang="ko-KR" altLang="en-US" sz="2800" b="1" dirty="0"/>
              <a:t>시연 예시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9E2031D-36A0-4889-88F3-75E194C43DDE}"/>
              </a:ext>
            </a:extLst>
          </p:cNvPr>
          <p:cNvSpPr/>
          <p:nvPr/>
        </p:nvSpPr>
        <p:spPr>
          <a:xfrm>
            <a:off x="5172635" y="3119718"/>
            <a:ext cx="1479177" cy="94129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4CAC80-6BCA-451D-A5B3-37D045AB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3" y="1271016"/>
            <a:ext cx="3596051" cy="4851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0DD6B9-6081-4D8E-A231-2D4A5F9B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283" y="1269174"/>
            <a:ext cx="3596051" cy="4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23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5D703311-99AF-40C8-BEBC-0B980D2EA9DD}"/>
              </a:ext>
            </a:extLst>
          </p:cNvPr>
          <p:cNvSpPr/>
          <p:nvPr/>
        </p:nvSpPr>
        <p:spPr>
          <a:xfrm rot="5400000">
            <a:off x="-769231" y="769230"/>
            <a:ext cx="6858000" cy="531953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D67F9-3FFB-47FD-B753-C8D19AE6F4A7}"/>
              </a:ext>
            </a:extLst>
          </p:cNvPr>
          <p:cNvSpPr txBox="1"/>
          <p:nvPr/>
        </p:nvSpPr>
        <p:spPr>
          <a:xfrm>
            <a:off x="403382" y="1597306"/>
            <a:ext cx="5048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4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추가 구현내용</a:t>
            </a:r>
            <a:endParaRPr lang="en-US" altLang="ko-KR" sz="4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5F79F-BB30-4AF4-A368-3F06F5154609}"/>
              </a:ext>
            </a:extLst>
          </p:cNvPr>
          <p:cNvSpPr txBox="1"/>
          <p:nvPr/>
        </p:nvSpPr>
        <p:spPr>
          <a:xfrm>
            <a:off x="403382" y="3756660"/>
            <a:ext cx="391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en-US" altLang="ko-KR" dirty="0">
                <a:solidFill>
                  <a:schemeClr val="bg1"/>
                </a:solidFill>
              </a:rPr>
              <a:t>tooltip </a:t>
            </a:r>
            <a:r>
              <a:rPr lang="ko-KR" altLang="en-US" dirty="0">
                <a:solidFill>
                  <a:schemeClr val="bg1"/>
                </a:solidFill>
              </a:rPr>
              <a:t>기능을 이용한 제품설명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 algn="l">
              <a:buAutoNum type="arabicParenR"/>
            </a:pPr>
            <a:r>
              <a:rPr lang="en-US" altLang="ko-KR" dirty="0">
                <a:solidFill>
                  <a:schemeClr val="bg1"/>
                </a:solidFill>
              </a:rPr>
              <a:t>Music Player</a:t>
            </a:r>
          </a:p>
        </p:txBody>
      </p:sp>
    </p:spTree>
    <p:extLst>
      <p:ext uri="{BB962C8B-B14F-4D97-AF65-F5344CB8AC3E}">
        <p14:creationId xmlns:p14="http://schemas.microsoft.com/office/powerpoint/2010/main" val="1351880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8276-2C60-4145-9218-2F88721A8445}"/>
              </a:ext>
            </a:extLst>
          </p:cNvPr>
          <p:cNvSpPr txBox="1"/>
          <p:nvPr/>
        </p:nvSpPr>
        <p:spPr>
          <a:xfrm>
            <a:off x="405476" y="406300"/>
            <a:ext cx="5968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toolTip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기능을 이용한 제품설명</a:t>
            </a:r>
            <a:endParaRPr lang="en-US" altLang="ko-KR" sz="28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B72CE29-735D-4BF5-BBA4-BB88184EC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7" y="1222798"/>
            <a:ext cx="3633537" cy="4846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3E21B-FED5-4562-A803-808546C60587}"/>
              </a:ext>
            </a:extLst>
          </p:cNvPr>
          <p:cNvSpPr txBox="1"/>
          <p:nvPr/>
        </p:nvSpPr>
        <p:spPr>
          <a:xfrm>
            <a:off x="5657088" y="1357909"/>
            <a:ext cx="3825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각 제품 버튼마다 </a:t>
            </a:r>
            <a:r>
              <a:rPr lang="ko-KR" altLang="en-US" dirty="0" err="1"/>
              <a:t>툴팁을</a:t>
            </a:r>
            <a:r>
              <a:rPr lang="ko-KR" altLang="en-US" dirty="0"/>
              <a:t> 달아서</a:t>
            </a:r>
            <a:endParaRPr lang="en-US" altLang="ko-KR" dirty="0"/>
          </a:p>
          <a:p>
            <a:pPr algn="l"/>
            <a:r>
              <a:rPr lang="ko-KR" altLang="en-US" dirty="0"/>
              <a:t>제품을 선택하기 전에</a:t>
            </a:r>
            <a:endParaRPr lang="en-US" altLang="ko-KR" dirty="0"/>
          </a:p>
          <a:p>
            <a:pPr algn="l"/>
            <a:r>
              <a:rPr lang="ko-KR" altLang="en-US" dirty="0"/>
              <a:t>제품의 소개를 읽어볼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713911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8276-2C60-4145-9218-2F88721A8445}"/>
              </a:ext>
            </a:extLst>
          </p:cNvPr>
          <p:cNvSpPr txBox="1"/>
          <p:nvPr/>
        </p:nvSpPr>
        <p:spPr>
          <a:xfrm>
            <a:off x="405476" y="406300"/>
            <a:ext cx="5968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lang="en-US" altLang="ko-KR" sz="2800" b="1" dirty="0"/>
              <a:t>Music Player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357DE-D2A6-4246-994C-61757E97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6" y="1752599"/>
            <a:ext cx="2989136" cy="3864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D60498-52F9-4D2D-B101-21FCC02B9998}"/>
              </a:ext>
            </a:extLst>
          </p:cNvPr>
          <p:cNvSpPr txBox="1"/>
          <p:nvPr/>
        </p:nvSpPr>
        <p:spPr>
          <a:xfrm>
            <a:off x="4694035" y="2026919"/>
            <a:ext cx="6527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제품을 선택하면서 노래를 들을 수 있도록</a:t>
            </a:r>
            <a:endParaRPr lang="en-US" altLang="ko-KR" dirty="0"/>
          </a:p>
          <a:p>
            <a:pPr algn="l"/>
            <a:r>
              <a:rPr lang="en-US" altLang="ko-KR" dirty="0" err="1"/>
              <a:t>MusicPlayer</a:t>
            </a:r>
            <a:r>
              <a:rPr lang="en-US" altLang="ko-KR" dirty="0"/>
              <a:t> </a:t>
            </a:r>
            <a:r>
              <a:rPr lang="ko-KR" altLang="en-US" dirty="0"/>
              <a:t>기능 추가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카페가 </a:t>
            </a:r>
            <a:r>
              <a:rPr lang="ko-KR" altLang="en-US" dirty="0" err="1"/>
              <a:t>주제다보니</a:t>
            </a:r>
            <a:r>
              <a:rPr lang="ko-KR" altLang="en-US" dirty="0"/>
              <a:t> 해당 기능이 있으면 좋겠다는 생각에 추가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547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8276-2C60-4145-9218-2F88721A8445}"/>
              </a:ext>
            </a:extLst>
          </p:cNvPr>
          <p:cNvSpPr txBox="1"/>
          <p:nvPr/>
        </p:nvSpPr>
        <p:spPr>
          <a:xfrm>
            <a:off x="405476" y="406300"/>
            <a:ext cx="5968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lang="en-US" altLang="ko-KR" sz="2800" b="1" dirty="0"/>
              <a:t>Music Player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1790FEF-20D0-418F-AFC0-0DB87A3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06" y="27700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1111704" descr="EMB000012787ef2">
            <a:extLst>
              <a:ext uri="{FF2B5EF4-FFF2-40B4-BE49-F238E27FC236}">
                <a16:creationId xmlns:a16="http://schemas.microsoft.com/office/drawing/2014/main" id="{E39D8A19-C37C-4306-8D9C-1D9925082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0" y="3787738"/>
            <a:ext cx="5400675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8E4840F8-469D-40EB-885B-065A27DA3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11" y="2034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71115304" descr="EMB000012787ef3">
            <a:extLst>
              <a:ext uri="{FF2B5EF4-FFF2-40B4-BE49-F238E27FC236}">
                <a16:creationId xmlns:a16="http://schemas.microsoft.com/office/drawing/2014/main" id="{D9B49DF3-4BBF-471B-8CB9-5D8106001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0" y="1548758"/>
            <a:ext cx="5400675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3BD1C-3773-4CA1-9A07-7994A827DD17}"/>
              </a:ext>
            </a:extLst>
          </p:cNvPr>
          <p:cNvSpPr txBox="1"/>
          <p:nvPr/>
        </p:nvSpPr>
        <p:spPr>
          <a:xfrm>
            <a:off x="6096000" y="1548758"/>
            <a:ext cx="61318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/>
              <a:t>try</a:t>
            </a:r>
            <a:r>
              <a:rPr lang="ko-KR" altLang="en-US" dirty="0"/>
              <a:t>로 감싼 이유는 </a:t>
            </a:r>
            <a:endParaRPr lang="en-US" altLang="ko-KR" dirty="0"/>
          </a:p>
          <a:p>
            <a:pPr fontAlgn="base"/>
            <a:r>
              <a:rPr lang="ko-KR" altLang="en-US" dirty="0"/>
              <a:t>저렇게 하지 않으면 오류가 나기 때문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그리고 </a:t>
            </a:r>
            <a:r>
              <a:rPr lang="en-US" altLang="ko-KR" dirty="0"/>
              <a:t>catch </a:t>
            </a:r>
            <a:r>
              <a:rPr lang="ko-KR" altLang="en-US" dirty="0"/>
              <a:t>부분도 오디오 데이터를 처리하다 보면 </a:t>
            </a:r>
            <a:endParaRPr lang="en-US" altLang="ko-KR" dirty="0"/>
          </a:p>
          <a:p>
            <a:pPr fontAlgn="base"/>
            <a:r>
              <a:rPr lang="ko-KR" altLang="en-US" dirty="0"/>
              <a:t>생길 수 있는 오류</a:t>
            </a:r>
            <a:r>
              <a:rPr lang="en-US" altLang="ko-KR" dirty="0"/>
              <a:t>, </a:t>
            </a:r>
            <a:r>
              <a:rPr lang="ko-KR" altLang="en-US" dirty="0"/>
              <a:t>입출력 예외의 발생으로 생길 수 있는 </a:t>
            </a:r>
            <a:endParaRPr lang="en-US" altLang="ko-KR" dirty="0"/>
          </a:p>
          <a:p>
            <a:pPr fontAlgn="base"/>
            <a:r>
              <a:rPr lang="ko-KR" altLang="en-US" dirty="0"/>
              <a:t>예외들에 대해 처리를 해 줘야함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Stop</a:t>
            </a:r>
            <a:r>
              <a:rPr lang="ko-KR" altLang="en-US" dirty="0"/>
              <a:t>버튼을 누르든 </a:t>
            </a:r>
            <a:r>
              <a:rPr lang="en-US" altLang="ko-KR" dirty="0"/>
              <a:t>Start </a:t>
            </a:r>
            <a:r>
              <a:rPr lang="ko-KR" altLang="en-US" dirty="0"/>
              <a:t>버튼을 누르든 </a:t>
            </a:r>
            <a:endParaRPr lang="en-US" altLang="ko-KR" dirty="0"/>
          </a:p>
          <a:p>
            <a:pPr fontAlgn="base"/>
            <a:r>
              <a:rPr lang="ko-KR" altLang="en-US" dirty="0"/>
              <a:t>음악의 </a:t>
            </a:r>
            <a:r>
              <a:rPr lang="en-US" altLang="ko-KR" dirty="0" err="1"/>
              <a:t>FramePosition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초기화 시키도록 처리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즉 </a:t>
            </a:r>
            <a:r>
              <a:rPr lang="en-US" altLang="ko-KR" dirty="0"/>
              <a:t>Stop </a:t>
            </a:r>
            <a:r>
              <a:rPr lang="ko-KR" altLang="en-US" dirty="0"/>
              <a:t>버튼을 눌렀다가 다시 </a:t>
            </a:r>
            <a:r>
              <a:rPr lang="en-US" altLang="ko-KR" dirty="0"/>
              <a:t>Start</a:t>
            </a:r>
            <a:r>
              <a:rPr lang="ko-KR" altLang="en-US" dirty="0"/>
              <a:t>를 누르면 </a:t>
            </a:r>
            <a:endParaRPr lang="en-US" altLang="ko-KR" dirty="0"/>
          </a:p>
          <a:p>
            <a:pPr fontAlgn="base"/>
            <a:r>
              <a:rPr lang="ko-KR" altLang="en-US" dirty="0"/>
              <a:t>노래가 처음부터 재생됨</a:t>
            </a:r>
            <a:r>
              <a:rPr lang="en-US" altLang="ko-KR" dirty="0"/>
              <a:t>.</a:t>
            </a:r>
            <a:endParaRPr lang="ko-KR" altLang="en-US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451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3020B1-5B4B-453E-90EA-E9439BE2F094}"/>
              </a:ext>
            </a:extLst>
          </p:cNvPr>
          <p:cNvSpPr/>
          <p:nvPr/>
        </p:nvSpPr>
        <p:spPr>
          <a:xfrm>
            <a:off x="1577340" y="1127760"/>
            <a:ext cx="8983980" cy="5006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800" dirty="0"/>
              <a:t>-The END-</a:t>
            </a:r>
            <a:endParaRPr lang="ko-KR" alt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2DD7F-CFDD-4CCF-8C67-3B7ACA3A3C04}"/>
              </a:ext>
            </a:extLst>
          </p:cNvPr>
          <p:cNvSpPr txBox="1"/>
          <p:nvPr/>
        </p:nvSpPr>
        <p:spPr>
          <a:xfrm>
            <a:off x="4882979" y="4815840"/>
            <a:ext cx="23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Thanks for watching!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7E6132-BDF5-4092-BF1F-8ECA70A466A6}"/>
              </a:ext>
            </a:extLst>
          </p:cNvPr>
          <p:cNvGrpSpPr/>
          <p:nvPr/>
        </p:nvGrpSpPr>
        <p:grpSpPr>
          <a:xfrm>
            <a:off x="777497" y="532050"/>
            <a:ext cx="1767545" cy="2639413"/>
            <a:chOff x="777497" y="532050"/>
            <a:chExt cx="1767545" cy="263941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2F36D6D-7FB0-4D55-88E0-9885FC014684}"/>
                </a:ext>
              </a:extLst>
            </p:cNvPr>
            <p:cNvGrpSpPr/>
            <p:nvPr/>
          </p:nvGrpSpPr>
          <p:grpSpPr>
            <a:xfrm>
              <a:off x="777497" y="532050"/>
              <a:ext cx="1767545" cy="2639413"/>
              <a:chOff x="5856944" y="1096339"/>
              <a:chExt cx="1767544" cy="192675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52E58F-D02A-4A9A-B437-5E74F58FB6AB}"/>
                  </a:ext>
                </a:extLst>
              </p:cNvPr>
              <p:cNvSpPr/>
              <p:nvPr/>
            </p:nvSpPr>
            <p:spPr>
              <a:xfrm>
                <a:off x="5856944" y="1096339"/>
                <a:ext cx="1767544" cy="19267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1D0F68-5810-455E-8537-F0FE1285C082}"/>
                  </a:ext>
                </a:extLst>
              </p:cNvPr>
              <p:cNvSpPr txBox="1"/>
              <p:nvPr/>
            </p:nvSpPr>
            <p:spPr>
              <a:xfrm>
                <a:off x="5951772" y="1192534"/>
                <a:ext cx="12943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Kiosk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BD8989-00E0-46DB-9BE5-B668D6088E09}"/>
                </a:ext>
              </a:extLst>
            </p:cNvPr>
            <p:cNvSpPr/>
            <p:nvPr/>
          </p:nvSpPr>
          <p:spPr>
            <a:xfrm>
              <a:off x="807802" y="1146207"/>
              <a:ext cx="1342664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Kiosk.java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0E3A87-50ED-4F1C-946A-421B0302C786}"/>
              </a:ext>
            </a:extLst>
          </p:cNvPr>
          <p:cNvGrpSpPr/>
          <p:nvPr/>
        </p:nvGrpSpPr>
        <p:grpSpPr>
          <a:xfrm>
            <a:off x="3315135" y="532050"/>
            <a:ext cx="2350544" cy="2639414"/>
            <a:chOff x="3315135" y="532050"/>
            <a:chExt cx="2350544" cy="263941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A6870D-5A0E-4E98-8E0E-CE66092DC05F}"/>
                </a:ext>
              </a:extLst>
            </p:cNvPr>
            <p:cNvGrpSpPr/>
            <p:nvPr/>
          </p:nvGrpSpPr>
          <p:grpSpPr>
            <a:xfrm>
              <a:off x="3315135" y="532050"/>
              <a:ext cx="2350544" cy="2639414"/>
              <a:chOff x="1321509" y="1096339"/>
              <a:chExt cx="1767544" cy="192675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A2018C2-35F6-4F8D-A3A7-237CD89B6C7E}"/>
                  </a:ext>
                </a:extLst>
              </p:cNvPr>
              <p:cNvSpPr/>
              <p:nvPr/>
            </p:nvSpPr>
            <p:spPr>
              <a:xfrm>
                <a:off x="1321509" y="1096339"/>
                <a:ext cx="1767544" cy="19267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8223B7-47CF-4A86-B7E8-4D1FD7BF5E35}"/>
                  </a:ext>
                </a:extLst>
              </p:cNvPr>
              <p:cNvSpPr txBox="1"/>
              <p:nvPr/>
            </p:nvSpPr>
            <p:spPr>
              <a:xfrm>
                <a:off x="1321509" y="1198810"/>
                <a:ext cx="12943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MenuSection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79A080-5A64-45CC-94F5-7E9C49BC4332}"/>
                </a:ext>
              </a:extLst>
            </p:cNvPr>
            <p:cNvSpPr/>
            <p:nvPr/>
          </p:nvSpPr>
          <p:spPr>
            <a:xfrm>
              <a:off x="3337061" y="1085442"/>
              <a:ext cx="1929420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buttonPanel.java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8BB398-05B4-4875-B9CA-0E6E61237C11}"/>
                </a:ext>
              </a:extLst>
            </p:cNvPr>
            <p:cNvSpPr/>
            <p:nvPr/>
          </p:nvSpPr>
          <p:spPr>
            <a:xfrm>
              <a:off x="3337060" y="2592278"/>
              <a:ext cx="1929417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menuPanel.java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35EA8D-12A2-487C-81BB-BA3183037C22}"/>
                </a:ext>
              </a:extLst>
            </p:cNvPr>
            <p:cNvSpPr/>
            <p:nvPr/>
          </p:nvSpPr>
          <p:spPr>
            <a:xfrm>
              <a:off x="3337061" y="2093296"/>
              <a:ext cx="1929418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itemPanel.java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C0A90E-D0EA-447D-B6EE-1BFD5C860735}"/>
                </a:ext>
              </a:extLst>
            </p:cNvPr>
            <p:cNvSpPr/>
            <p:nvPr/>
          </p:nvSpPr>
          <p:spPr>
            <a:xfrm>
              <a:off x="3337060" y="1588484"/>
              <a:ext cx="1929419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itemButton.java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F87A91-C205-4719-AB87-5730AC6AF0B8}"/>
              </a:ext>
            </a:extLst>
          </p:cNvPr>
          <p:cNvGrpSpPr/>
          <p:nvPr/>
        </p:nvGrpSpPr>
        <p:grpSpPr>
          <a:xfrm>
            <a:off x="755203" y="3421251"/>
            <a:ext cx="1929414" cy="2591669"/>
            <a:chOff x="755203" y="3421251"/>
            <a:chExt cx="1929414" cy="25916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FC4706B-6211-4D5F-9527-18A0B649D788}"/>
                </a:ext>
              </a:extLst>
            </p:cNvPr>
            <p:cNvGrpSpPr/>
            <p:nvPr/>
          </p:nvGrpSpPr>
          <p:grpSpPr>
            <a:xfrm>
              <a:off x="755203" y="3421251"/>
              <a:ext cx="1929414" cy="2591669"/>
              <a:chOff x="3526207" y="3391263"/>
              <a:chExt cx="1767544" cy="192675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602671-CDAF-466B-8066-727A130021F7}"/>
                  </a:ext>
                </a:extLst>
              </p:cNvPr>
              <p:cNvSpPr/>
              <p:nvPr/>
            </p:nvSpPr>
            <p:spPr>
              <a:xfrm>
                <a:off x="3526207" y="3391263"/>
                <a:ext cx="1767544" cy="19267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CE057B-2CBB-461B-BE9E-88B2CD9FC2BA}"/>
                  </a:ext>
                </a:extLst>
              </p:cNvPr>
              <p:cNvSpPr txBox="1"/>
              <p:nvPr/>
            </p:nvSpPr>
            <p:spPr>
              <a:xfrm>
                <a:off x="3764004" y="3447297"/>
                <a:ext cx="1215840" cy="725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Payment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Section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1220CE4-1901-4FF5-8023-2F89E9F5C1E5}"/>
                </a:ext>
              </a:extLst>
            </p:cNvPr>
            <p:cNvSpPr/>
            <p:nvPr/>
          </p:nvSpPr>
          <p:spPr>
            <a:xfrm>
              <a:off x="848177" y="4613957"/>
              <a:ext cx="1696865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paymentPanel.java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113195-7295-41CC-BF2B-858757E793FB}"/>
              </a:ext>
            </a:extLst>
          </p:cNvPr>
          <p:cNvGrpSpPr/>
          <p:nvPr/>
        </p:nvGrpSpPr>
        <p:grpSpPr>
          <a:xfrm>
            <a:off x="6217045" y="532049"/>
            <a:ext cx="1767546" cy="2639413"/>
            <a:chOff x="6217045" y="532049"/>
            <a:chExt cx="1767546" cy="263941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EEFE567-6D8B-4FF3-AAA3-1C11CC5210DC}"/>
                </a:ext>
              </a:extLst>
            </p:cNvPr>
            <p:cNvGrpSpPr/>
            <p:nvPr/>
          </p:nvGrpSpPr>
          <p:grpSpPr>
            <a:xfrm>
              <a:off x="6217045" y="532049"/>
              <a:ext cx="1767546" cy="2639413"/>
              <a:chOff x="3532266" y="1096339"/>
              <a:chExt cx="1767544" cy="192675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FF96B2B-0067-43B0-9215-8BD94E6EB8F5}"/>
                  </a:ext>
                </a:extLst>
              </p:cNvPr>
              <p:cNvSpPr/>
              <p:nvPr/>
            </p:nvSpPr>
            <p:spPr>
              <a:xfrm>
                <a:off x="3532266" y="1096339"/>
                <a:ext cx="1767544" cy="19267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59A003-A1B7-4005-BD52-FF88C9D30F04}"/>
                  </a:ext>
                </a:extLst>
              </p:cNvPr>
              <p:cNvSpPr txBox="1"/>
              <p:nvPr/>
            </p:nvSpPr>
            <p:spPr>
              <a:xfrm>
                <a:off x="3638424" y="1198810"/>
                <a:ext cx="1543110" cy="4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CartSection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D9C1C7-FB40-42FC-8888-F8E4F81C9CE7}"/>
                </a:ext>
              </a:extLst>
            </p:cNvPr>
            <p:cNvSpPr/>
            <p:nvPr/>
          </p:nvSpPr>
          <p:spPr>
            <a:xfrm>
              <a:off x="6237588" y="1060513"/>
              <a:ext cx="1459578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cartPanel.java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5B0543F-FAB9-4727-AB9D-303AB33D7D1F}"/>
              </a:ext>
            </a:extLst>
          </p:cNvPr>
          <p:cNvSpPr txBox="1"/>
          <p:nvPr/>
        </p:nvSpPr>
        <p:spPr>
          <a:xfrm>
            <a:off x="8616071" y="532049"/>
            <a:ext cx="337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각각 클래스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설계와 클래스들 간의 관계 설명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6D269-FFE6-48C1-B395-94FC08E15072}"/>
              </a:ext>
            </a:extLst>
          </p:cNvPr>
          <p:cNvSpPr txBox="1"/>
          <p:nvPr/>
        </p:nvSpPr>
        <p:spPr>
          <a:xfrm>
            <a:off x="8616071" y="2431835"/>
            <a:ext cx="31746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Kiosk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MenuSection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CartSection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PaymentSection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ImageSection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062A49-034F-4F00-AC6E-3DB2DD392271}"/>
              </a:ext>
            </a:extLst>
          </p:cNvPr>
          <p:cNvGrpSpPr/>
          <p:nvPr/>
        </p:nvGrpSpPr>
        <p:grpSpPr>
          <a:xfrm>
            <a:off x="3308892" y="3429000"/>
            <a:ext cx="2372467" cy="2639415"/>
            <a:chOff x="3308892" y="3429000"/>
            <a:chExt cx="2372467" cy="327742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40E9DAD-7B7F-482C-829D-00188F0AC013}"/>
                </a:ext>
              </a:extLst>
            </p:cNvPr>
            <p:cNvGrpSpPr/>
            <p:nvPr/>
          </p:nvGrpSpPr>
          <p:grpSpPr>
            <a:xfrm>
              <a:off x="3308892" y="3429000"/>
              <a:ext cx="2352623" cy="3277427"/>
              <a:chOff x="3313054" y="3405761"/>
              <a:chExt cx="2352623" cy="2607159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208B598-5981-4C81-8373-4AE0AB4535ED}"/>
                  </a:ext>
                </a:extLst>
              </p:cNvPr>
              <p:cNvGrpSpPr/>
              <p:nvPr/>
            </p:nvGrpSpPr>
            <p:grpSpPr>
              <a:xfrm>
                <a:off x="3315134" y="3405761"/>
                <a:ext cx="2350543" cy="2607159"/>
                <a:chOff x="1321508" y="3391778"/>
                <a:chExt cx="1769111" cy="192675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0EDF282E-418D-46E2-A66B-6D50CFDEE269}"/>
                    </a:ext>
                  </a:extLst>
                </p:cNvPr>
                <p:cNvSpPr/>
                <p:nvPr/>
              </p:nvSpPr>
              <p:spPr>
                <a:xfrm>
                  <a:off x="1321509" y="3391778"/>
                  <a:ext cx="1767544" cy="192675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33C334E-D563-4550-9ECA-C39CC3BD3AEE}"/>
                    </a:ext>
                  </a:extLst>
                </p:cNvPr>
                <p:cNvSpPr txBox="1"/>
                <p:nvPr/>
              </p:nvSpPr>
              <p:spPr>
                <a:xfrm>
                  <a:off x="1321508" y="3454543"/>
                  <a:ext cx="1769111" cy="426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ImageSection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8F2DB6B-A4FD-417B-8674-39A5C8A6236C}"/>
                  </a:ext>
                </a:extLst>
              </p:cNvPr>
              <p:cNvSpPr/>
              <p:nvPr/>
            </p:nvSpPr>
            <p:spPr>
              <a:xfrm>
                <a:off x="3337060" y="3854275"/>
                <a:ext cx="1929416" cy="203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coffeeIcon.java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64E77F2-C0CB-48B2-826E-FAB1D5195ADD}"/>
                  </a:ext>
                </a:extLst>
              </p:cNvPr>
              <p:cNvSpPr/>
              <p:nvPr/>
            </p:nvSpPr>
            <p:spPr>
              <a:xfrm>
                <a:off x="3337060" y="5000885"/>
                <a:ext cx="1929414" cy="203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juiceIcon.java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28A405A-604F-4A11-98EF-C34E6904D310}"/>
                  </a:ext>
                </a:extLst>
              </p:cNvPr>
              <p:cNvSpPr/>
              <p:nvPr/>
            </p:nvSpPr>
            <p:spPr>
              <a:xfrm>
                <a:off x="3337060" y="4614391"/>
                <a:ext cx="1929414" cy="203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yogurtIcon.java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F710D07-7CE2-40E7-9A04-EC3DE54BB115}"/>
                  </a:ext>
                </a:extLst>
              </p:cNvPr>
              <p:cNvSpPr/>
              <p:nvPr/>
            </p:nvSpPr>
            <p:spPr>
              <a:xfrm>
                <a:off x="3313054" y="4234940"/>
                <a:ext cx="1929415" cy="203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teaIcon.java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830AA3D-ECE8-4A81-A5A4-28765C63D9BF}"/>
                </a:ext>
              </a:extLst>
            </p:cNvPr>
            <p:cNvSpPr/>
            <p:nvPr/>
          </p:nvSpPr>
          <p:spPr>
            <a:xfrm>
              <a:off x="3332898" y="5904417"/>
              <a:ext cx="2348461" cy="2553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musicPlayerImage.java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02EC30-F4E4-4C30-82C3-94F97B0D6646}"/>
              </a:ext>
            </a:extLst>
          </p:cNvPr>
          <p:cNvSpPr/>
          <p:nvPr/>
        </p:nvSpPr>
        <p:spPr>
          <a:xfrm>
            <a:off x="6237587" y="1624064"/>
            <a:ext cx="1628727" cy="393539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selectedItem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.java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75B34E-5FD6-4636-9C1B-CC2346ED9688}"/>
              </a:ext>
            </a:extLst>
          </p:cNvPr>
          <p:cNvSpPr/>
          <p:nvPr/>
        </p:nvSpPr>
        <p:spPr>
          <a:xfrm>
            <a:off x="838970" y="4017604"/>
            <a:ext cx="1696865" cy="393539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bill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Panel.java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00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EF8B1F-4093-4383-A532-75627F35BCCE}"/>
              </a:ext>
            </a:extLst>
          </p:cNvPr>
          <p:cNvSpPr txBox="1"/>
          <p:nvPr/>
        </p:nvSpPr>
        <p:spPr>
          <a:xfrm>
            <a:off x="405477" y="406300"/>
            <a:ext cx="305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1. Kiosk-1</a:t>
            </a:r>
            <a:endParaRPr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DD027B-19F6-4F96-A897-543610C85E28}"/>
              </a:ext>
            </a:extLst>
          </p:cNvPr>
          <p:cNvSpPr txBox="1"/>
          <p:nvPr/>
        </p:nvSpPr>
        <p:spPr>
          <a:xfrm>
            <a:off x="5960241" y="1353949"/>
            <a:ext cx="5826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/>
              <a:t>중간텀에서</a:t>
            </a:r>
            <a:r>
              <a:rPr lang="ko-KR" altLang="en-US" dirty="0"/>
              <a:t> 만든 바탕에 최종적으로</a:t>
            </a:r>
            <a:endParaRPr lang="en-US" altLang="ko-KR" dirty="0"/>
          </a:p>
          <a:p>
            <a:pPr algn="l"/>
            <a:r>
              <a:rPr lang="ko-KR" altLang="en-US" dirty="0"/>
              <a:t>두개의 </a:t>
            </a:r>
            <a:r>
              <a:rPr lang="en-US" altLang="ko-KR" dirty="0"/>
              <a:t>Panel</a:t>
            </a:r>
            <a:r>
              <a:rPr lang="ko-KR" altLang="en-US" dirty="0"/>
              <a:t>로 구성함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각 </a:t>
            </a:r>
            <a:r>
              <a:rPr lang="en-US" altLang="ko-KR" dirty="0"/>
              <a:t>Section</a:t>
            </a:r>
            <a:r>
              <a:rPr lang="ko-KR" altLang="en-US" dirty="0"/>
              <a:t>에서 최종적으로 만들어진 클래스들을 통해</a:t>
            </a:r>
            <a:endParaRPr lang="en-US" altLang="ko-KR" dirty="0"/>
          </a:p>
          <a:p>
            <a:pPr algn="l"/>
            <a:r>
              <a:rPr lang="en-US" altLang="ko-KR" dirty="0"/>
              <a:t>Menu,</a:t>
            </a:r>
            <a:r>
              <a:rPr lang="ko-KR" altLang="en-US" dirty="0"/>
              <a:t> </a:t>
            </a:r>
            <a:r>
              <a:rPr lang="en-US" altLang="ko-KR" dirty="0" err="1"/>
              <a:t>cart_paySection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만듬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174FD5-9990-4004-9BF9-E40A86ED2BD6}"/>
              </a:ext>
            </a:extLst>
          </p:cNvPr>
          <p:cNvGrpSpPr/>
          <p:nvPr/>
        </p:nvGrpSpPr>
        <p:grpSpPr>
          <a:xfrm>
            <a:off x="629539" y="1071591"/>
            <a:ext cx="4883755" cy="5443753"/>
            <a:chOff x="629539" y="1071591"/>
            <a:chExt cx="4883755" cy="544375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B6731C-4482-4DF1-BECA-91F014AE5DC1}"/>
                </a:ext>
              </a:extLst>
            </p:cNvPr>
            <p:cNvSpPr/>
            <p:nvPr/>
          </p:nvSpPr>
          <p:spPr>
            <a:xfrm>
              <a:off x="629539" y="1071591"/>
              <a:ext cx="4883755" cy="54437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Kiosk.java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4B00D68-CB2C-4E11-AD23-70D2F1051414}"/>
                </a:ext>
              </a:extLst>
            </p:cNvPr>
            <p:cNvSpPr/>
            <p:nvPr/>
          </p:nvSpPr>
          <p:spPr>
            <a:xfrm>
              <a:off x="997215" y="1756922"/>
              <a:ext cx="1739152" cy="308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menuSection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8781BB-AFC9-4B5F-A6CE-E8FBA6422A6D}"/>
                </a:ext>
              </a:extLst>
            </p:cNvPr>
            <p:cNvSpPr/>
            <p:nvPr/>
          </p:nvSpPr>
          <p:spPr>
            <a:xfrm>
              <a:off x="1006115" y="2086406"/>
              <a:ext cx="1739151" cy="308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cartSection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3C3178E-0991-4EE8-B99C-8FDC56048415}"/>
                </a:ext>
              </a:extLst>
            </p:cNvPr>
            <p:cNvSpPr/>
            <p:nvPr/>
          </p:nvSpPr>
          <p:spPr>
            <a:xfrm>
              <a:off x="1006116" y="2427571"/>
              <a:ext cx="1739152" cy="308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/>
                <a:t>paymentSection</a:t>
              </a:r>
              <a:endParaRPr lang="ko-KR" altLang="en-US" sz="14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B56668E-9997-4DC3-B8DD-5DD52090DA8D}"/>
                </a:ext>
              </a:extLst>
            </p:cNvPr>
            <p:cNvGrpSpPr/>
            <p:nvPr/>
          </p:nvGrpSpPr>
          <p:grpSpPr>
            <a:xfrm>
              <a:off x="961355" y="2887275"/>
              <a:ext cx="4130598" cy="3325266"/>
              <a:chOff x="961355" y="2887275"/>
              <a:chExt cx="4130598" cy="332526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4BE1C66-CC3D-46A3-BCB2-DB3213540344}"/>
                  </a:ext>
                </a:extLst>
              </p:cNvPr>
              <p:cNvSpPr/>
              <p:nvPr/>
            </p:nvSpPr>
            <p:spPr>
              <a:xfrm>
                <a:off x="961355" y="2887275"/>
                <a:ext cx="4130598" cy="332526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F66F0-5EE7-4FCE-9B6F-37BF564DF71B}"/>
                  </a:ext>
                </a:extLst>
              </p:cNvPr>
              <p:cNvSpPr txBox="1"/>
              <p:nvPr/>
            </p:nvSpPr>
            <p:spPr>
              <a:xfrm>
                <a:off x="1084729" y="2927616"/>
                <a:ext cx="1227507" cy="36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dirty="0" err="1">
                    <a:solidFill>
                      <a:schemeClr val="bg1"/>
                    </a:solidFill>
                  </a:rPr>
                  <a:t>containor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3E06DF8-0729-4458-A011-C881F7B3AFD4}"/>
                  </a:ext>
                </a:extLst>
              </p:cNvPr>
              <p:cNvSpPr/>
              <p:nvPr/>
            </p:nvSpPr>
            <p:spPr>
              <a:xfrm>
                <a:off x="1163662" y="3420970"/>
                <a:ext cx="3388804" cy="125180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menu</a:t>
                </a:r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B65BFD-D2FA-4832-9004-28C0B3BD86AB}"/>
                  </a:ext>
                </a:extLst>
              </p:cNvPr>
              <p:cNvSpPr/>
              <p:nvPr/>
            </p:nvSpPr>
            <p:spPr>
              <a:xfrm>
                <a:off x="1163662" y="4893967"/>
                <a:ext cx="3388804" cy="109738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cart_paySection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7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EF8B1F-4093-4383-A532-75627F35BCCE}"/>
              </a:ext>
            </a:extLst>
          </p:cNvPr>
          <p:cNvSpPr txBox="1"/>
          <p:nvPr/>
        </p:nvSpPr>
        <p:spPr>
          <a:xfrm>
            <a:off x="405477" y="406300"/>
            <a:ext cx="305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1. Kiosk-2</a:t>
            </a:r>
            <a:endParaRPr lang="ko-KR" altLang="en-US" sz="28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3F8C5F-AE0F-482D-817B-7FFDD0089328}"/>
              </a:ext>
            </a:extLst>
          </p:cNvPr>
          <p:cNvGrpSpPr/>
          <p:nvPr/>
        </p:nvGrpSpPr>
        <p:grpSpPr>
          <a:xfrm>
            <a:off x="2769626" y="929520"/>
            <a:ext cx="6652748" cy="5340379"/>
            <a:chOff x="3549087" y="1738851"/>
            <a:chExt cx="5083925" cy="431232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F659957-495C-40D1-8886-116E017183E0}"/>
                </a:ext>
              </a:extLst>
            </p:cNvPr>
            <p:cNvSpPr/>
            <p:nvPr/>
          </p:nvSpPr>
          <p:spPr>
            <a:xfrm>
              <a:off x="3549087" y="1738851"/>
              <a:ext cx="5083925" cy="4312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40C128-A9D9-4BE9-8C89-A1940070691E}"/>
                </a:ext>
              </a:extLst>
            </p:cNvPr>
            <p:cNvGrpSpPr/>
            <p:nvPr/>
          </p:nvGrpSpPr>
          <p:grpSpPr>
            <a:xfrm>
              <a:off x="3795956" y="2050945"/>
              <a:ext cx="4600088" cy="1484395"/>
              <a:chOff x="728284" y="1197232"/>
              <a:chExt cx="3388804" cy="52544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3E06DF8-0729-4458-A011-C881F7B3AFD4}"/>
                  </a:ext>
                </a:extLst>
              </p:cNvPr>
              <p:cNvSpPr/>
              <p:nvPr/>
            </p:nvSpPr>
            <p:spPr>
              <a:xfrm>
                <a:off x="728284" y="1197232"/>
                <a:ext cx="3388804" cy="525446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menuSection</a:t>
                </a:r>
                <a:r>
                  <a:rPr lang="ko-KR" altLang="en-US" dirty="0"/>
                  <a:t>에서 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Import</a:t>
                </a:r>
                <a:r>
                  <a:rPr lang="ko-KR" altLang="en-US" dirty="0"/>
                  <a:t>해온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menuPanel</a:t>
                </a:r>
                <a:endParaRPr lang="ko-KR" alt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8AF830-4D60-4426-9418-6E7B9CCBD443}"/>
                  </a:ext>
                </a:extLst>
              </p:cNvPr>
              <p:cNvSpPr txBox="1"/>
              <p:nvPr/>
            </p:nvSpPr>
            <p:spPr>
              <a:xfrm>
                <a:off x="728284" y="1265470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dirty="0"/>
                  <a:t>menu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0AC8F95-BB6C-4A25-845E-FCDF09743C0B}"/>
                </a:ext>
              </a:extLst>
            </p:cNvPr>
            <p:cNvGrpSpPr/>
            <p:nvPr/>
          </p:nvGrpSpPr>
          <p:grpSpPr>
            <a:xfrm>
              <a:off x="3795956" y="3661761"/>
              <a:ext cx="4600088" cy="1999130"/>
              <a:chOff x="5842629" y="1197232"/>
              <a:chExt cx="5399112" cy="525446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CD3B9CA-D7AE-43C8-9526-B9DF31AA5401}"/>
                  </a:ext>
                </a:extLst>
              </p:cNvPr>
              <p:cNvGrpSpPr/>
              <p:nvPr/>
            </p:nvGrpSpPr>
            <p:grpSpPr>
              <a:xfrm>
                <a:off x="5842629" y="1197232"/>
                <a:ext cx="5399112" cy="5254468"/>
                <a:chOff x="5305702" y="1197232"/>
                <a:chExt cx="3388804" cy="5254468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3DB65BFD-D2FA-4832-9004-28C0B3BD86AB}"/>
                    </a:ext>
                  </a:extLst>
                </p:cNvPr>
                <p:cNvSpPr/>
                <p:nvPr/>
              </p:nvSpPr>
              <p:spPr>
                <a:xfrm>
                  <a:off x="5305702" y="1197232"/>
                  <a:ext cx="3388804" cy="525446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E577F4C-6A11-4EB7-B1CE-CEC4B1723FB4}"/>
                    </a:ext>
                  </a:extLst>
                </p:cNvPr>
                <p:cNvSpPr txBox="1"/>
                <p:nvPr/>
              </p:nvSpPr>
              <p:spPr>
                <a:xfrm>
                  <a:off x="5305702" y="1237345"/>
                  <a:ext cx="1201972" cy="980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200" dirty="0" err="1"/>
                    <a:t>cart_paymentSection</a:t>
                  </a:r>
                  <a:endParaRPr lang="ko-KR" altLang="en-US" sz="1200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DEB73EC5-78E6-4692-80BE-58DA1C89B93C}"/>
                    </a:ext>
                  </a:extLst>
                </p:cNvPr>
                <p:cNvSpPr/>
                <p:nvPr/>
              </p:nvSpPr>
              <p:spPr>
                <a:xfrm>
                  <a:off x="5538155" y="2156589"/>
                  <a:ext cx="2923898" cy="1855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cartSection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에서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Import 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해 온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cartPanel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8B11CFE-C661-4783-8FDA-29C66E84BA79}"/>
                    </a:ext>
                  </a:extLst>
                </p:cNvPr>
                <p:cNvSpPr/>
                <p:nvPr/>
              </p:nvSpPr>
              <p:spPr>
                <a:xfrm>
                  <a:off x="5538155" y="4225669"/>
                  <a:ext cx="2923898" cy="1855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E49A7-7C6F-4E75-B9C0-FC4CBA4C5C07}"/>
                  </a:ext>
                </a:extLst>
              </p:cNvPr>
              <p:cNvSpPr txBox="1"/>
              <p:nvPr/>
            </p:nvSpPr>
            <p:spPr>
              <a:xfrm>
                <a:off x="6157271" y="4225669"/>
                <a:ext cx="4117417" cy="196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paySection</a:t>
                </a:r>
                <a:r>
                  <a:rPr lang="ko-KR" altLang="en-US" sz="1000" dirty="0"/>
                  <a:t>에서 </a:t>
                </a:r>
                <a:r>
                  <a:rPr lang="en-US" altLang="ko-KR" sz="1000" dirty="0"/>
                  <a:t>Import</a:t>
                </a:r>
                <a:r>
                  <a:rPr lang="ko-KR" altLang="en-US" sz="1000" dirty="0"/>
                  <a:t> 해 온 </a:t>
                </a:r>
                <a:endParaRPr lang="en-US" altLang="ko-KR" sz="1000" dirty="0"/>
              </a:p>
              <a:p>
                <a:r>
                  <a:rPr lang="en-US" altLang="ko-KR" sz="1000" dirty="0" err="1"/>
                  <a:t>billPanel</a:t>
                </a:r>
                <a:r>
                  <a:rPr lang="ko-KR" altLang="en-US" sz="1000" dirty="0"/>
                  <a:t>과 </a:t>
                </a:r>
                <a:r>
                  <a:rPr lang="en-US" altLang="ko-KR" sz="1000" dirty="0" err="1"/>
                  <a:t>paymentPanel</a:t>
                </a:r>
                <a:r>
                  <a:rPr lang="ko-KR" altLang="en-US" sz="1000" dirty="0"/>
                  <a:t>이 들어갈 자리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  <a:p>
                <a:pPr algn="l"/>
                <a:endParaRPr lang="ko-KR" altLang="en-US" sz="10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50BCF83-1715-4622-B6E4-1D00742208B0}"/>
                  </a:ext>
                </a:extLst>
              </p:cNvPr>
              <p:cNvSpPr/>
              <p:nvPr/>
            </p:nvSpPr>
            <p:spPr>
              <a:xfrm>
                <a:off x="6355977" y="5164078"/>
                <a:ext cx="1873623" cy="77492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billPanel</a:t>
                </a:r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DDC9538-361B-4AF1-8FEE-F0ACA414D1E9}"/>
                  </a:ext>
                </a:extLst>
              </p:cNvPr>
              <p:cNvSpPr/>
              <p:nvPr/>
            </p:nvSpPr>
            <p:spPr>
              <a:xfrm>
                <a:off x="8534180" y="5164074"/>
                <a:ext cx="2213989" cy="77492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paymentPanel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13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0AC8A20-2DA2-4CFA-8569-5CFBEC9B0E8B}"/>
              </a:ext>
            </a:extLst>
          </p:cNvPr>
          <p:cNvGrpSpPr/>
          <p:nvPr/>
        </p:nvGrpSpPr>
        <p:grpSpPr>
          <a:xfrm>
            <a:off x="587174" y="1233090"/>
            <a:ext cx="5616402" cy="4733370"/>
            <a:chOff x="3315135" y="532050"/>
            <a:chExt cx="2350544" cy="263941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2238713-3D94-4EE4-8C52-9048999E86C4}"/>
                </a:ext>
              </a:extLst>
            </p:cNvPr>
            <p:cNvGrpSpPr/>
            <p:nvPr/>
          </p:nvGrpSpPr>
          <p:grpSpPr>
            <a:xfrm>
              <a:off x="3315135" y="532050"/>
              <a:ext cx="2350544" cy="2639414"/>
              <a:chOff x="1321509" y="1096339"/>
              <a:chExt cx="1767544" cy="192675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710D4CB-D750-4A4C-AAA5-7A0605232798}"/>
                  </a:ext>
                </a:extLst>
              </p:cNvPr>
              <p:cNvSpPr/>
              <p:nvPr/>
            </p:nvSpPr>
            <p:spPr>
              <a:xfrm>
                <a:off x="1321509" y="1096339"/>
                <a:ext cx="1767544" cy="19267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24B5E9-E20F-4053-9614-0A00A7938F1D}"/>
                  </a:ext>
                </a:extLst>
              </p:cNvPr>
              <p:cNvSpPr txBox="1"/>
              <p:nvPr/>
            </p:nvSpPr>
            <p:spPr>
              <a:xfrm>
                <a:off x="1321509" y="1198810"/>
                <a:ext cx="12943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>
                    <a:solidFill>
                      <a:schemeClr val="bg1"/>
                    </a:solidFill>
                  </a:rPr>
                  <a:t>MenuSection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5ED3F1-C52E-4B22-AD81-4C036A831A70}"/>
                </a:ext>
              </a:extLst>
            </p:cNvPr>
            <p:cNvSpPr/>
            <p:nvPr/>
          </p:nvSpPr>
          <p:spPr>
            <a:xfrm>
              <a:off x="3337061" y="1085442"/>
              <a:ext cx="1929416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buttonPanel.java</a:t>
              </a:r>
              <a:endParaRPr lang="ko-KR" altLang="en-US" sz="1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A68EFD-EB5A-4892-8340-61CFA7BB98FE}"/>
                </a:ext>
              </a:extLst>
            </p:cNvPr>
            <p:cNvSpPr/>
            <p:nvPr/>
          </p:nvSpPr>
          <p:spPr>
            <a:xfrm>
              <a:off x="3337060" y="2592278"/>
              <a:ext cx="1929417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menuPanel.java</a:t>
              </a:r>
              <a:endParaRPr lang="ko-KR" altLang="en-US" sz="16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E5E039-7810-4928-A7A3-DA18411ECF85}"/>
                </a:ext>
              </a:extLst>
            </p:cNvPr>
            <p:cNvSpPr/>
            <p:nvPr/>
          </p:nvSpPr>
          <p:spPr>
            <a:xfrm>
              <a:off x="3337061" y="2093296"/>
              <a:ext cx="1929418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itemPanel.java</a:t>
              </a:r>
              <a:endParaRPr lang="ko-KR" altLang="en-US" sz="16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E595FA-18BE-4F07-9FB0-808A2383A29A}"/>
                </a:ext>
              </a:extLst>
            </p:cNvPr>
            <p:cNvSpPr/>
            <p:nvPr/>
          </p:nvSpPr>
          <p:spPr>
            <a:xfrm>
              <a:off x="3337060" y="1588484"/>
              <a:ext cx="1929419" cy="393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/>
                <a:t>itemButton.java</a:t>
              </a:r>
              <a:endParaRPr lang="ko-KR" altLang="en-US" sz="1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95E28A-D635-48E2-99D1-CBCE49DB851C}"/>
              </a:ext>
            </a:extLst>
          </p:cNvPr>
          <p:cNvSpPr txBox="1"/>
          <p:nvPr/>
        </p:nvSpPr>
        <p:spPr>
          <a:xfrm>
            <a:off x="405477" y="406300"/>
            <a:ext cx="305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2. </a:t>
            </a:r>
            <a:r>
              <a:rPr lang="en-US" altLang="ko-KR" sz="2800" b="1" dirty="0" err="1"/>
              <a:t>MenuSection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A9C22-8C4B-41F1-81A3-6FBF5BEE2646}"/>
              </a:ext>
            </a:extLst>
          </p:cNvPr>
          <p:cNvSpPr txBox="1"/>
          <p:nvPr/>
        </p:nvSpPr>
        <p:spPr>
          <a:xfrm>
            <a:off x="6660776" y="1233090"/>
            <a:ext cx="5280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기본적인 설계는 중간 </a:t>
            </a:r>
            <a:r>
              <a:rPr lang="ko-KR" altLang="en-US" dirty="0" err="1"/>
              <a:t>텀과</a:t>
            </a:r>
            <a:r>
              <a:rPr lang="ko-KR" altLang="en-US" dirty="0"/>
              <a:t> 큰 차이 없음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디자인에 조금 변화를 줬음</a:t>
            </a:r>
            <a:r>
              <a:rPr lang="en-US" altLang="ko-KR" dirty="0"/>
              <a:t>(</a:t>
            </a:r>
            <a:r>
              <a:rPr lang="en-US" altLang="ko-KR" dirty="0" err="1"/>
              <a:t>itemButton</a:t>
            </a:r>
            <a:r>
              <a:rPr lang="ko-KR" altLang="en-US" dirty="0"/>
              <a:t>을 흰색으로 </a:t>
            </a:r>
            <a:r>
              <a:rPr lang="ko-KR" altLang="en-US" dirty="0" err="1"/>
              <a:t>바꾼다든지</a:t>
            </a:r>
            <a:r>
              <a:rPr lang="en-US" altLang="ko-KR" dirty="0"/>
              <a:t>…)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16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91318-3184-41E7-97C2-98BE6E294E2B}"/>
              </a:ext>
            </a:extLst>
          </p:cNvPr>
          <p:cNvSpPr txBox="1"/>
          <p:nvPr/>
        </p:nvSpPr>
        <p:spPr>
          <a:xfrm>
            <a:off x="405477" y="406300"/>
            <a:ext cx="306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2-1.itemButton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E0907-888B-494D-AF80-865BC7FE1B91}"/>
              </a:ext>
            </a:extLst>
          </p:cNvPr>
          <p:cNvSpPr/>
          <p:nvPr/>
        </p:nvSpPr>
        <p:spPr>
          <a:xfrm>
            <a:off x="442879" y="1316948"/>
            <a:ext cx="5160119" cy="4777269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234735-F318-43BC-BFAE-A471ECE6E817}"/>
              </a:ext>
            </a:extLst>
          </p:cNvPr>
          <p:cNvSpPr/>
          <p:nvPr/>
        </p:nvSpPr>
        <p:spPr>
          <a:xfrm>
            <a:off x="585360" y="1470541"/>
            <a:ext cx="2484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itemButton.java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15870A-5B66-466A-991F-66084233A2B3}"/>
              </a:ext>
            </a:extLst>
          </p:cNvPr>
          <p:cNvSpPr/>
          <p:nvPr/>
        </p:nvSpPr>
        <p:spPr>
          <a:xfrm>
            <a:off x="654207" y="1798895"/>
            <a:ext cx="1800375" cy="4189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ImageSection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6638CF6-6CD5-48EA-8C7F-C5FEC1D80812}"/>
              </a:ext>
            </a:extLst>
          </p:cNvPr>
          <p:cNvGrpSpPr/>
          <p:nvPr/>
        </p:nvGrpSpPr>
        <p:grpSpPr>
          <a:xfrm>
            <a:off x="7673230" y="725803"/>
            <a:ext cx="3831954" cy="3909362"/>
            <a:chOff x="7018017" y="1881771"/>
            <a:chExt cx="3831954" cy="39093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F34810-37B5-490F-8C67-38F07CD871DA}"/>
                </a:ext>
              </a:extLst>
            </p:cNvPr>
            <p:cNvSpPr/>
            <p:nvPr/>
          </p:nvSpPr>
          <p:spPr>
            <a:xfrm>
              <a:off x="7018019" y="1881771"/>
              <a:ext cx="3831952" cy="38912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E25F2E4-0B02-49B1-B03B-12AFC95869B1}"/>
                </a:ext>
              </a:extLst>
            </p:cNvPr>
            <p:cNvGrpSpPr/>
            <p:nvPr/>
          </p:nvGrpSpPr>
          <p:grpSpPr>
            <a:xfrm>
              <a:off x="7018017" y="1899903"/>
              <a:ext cx="3831952" cy="3891230"/>
              <a:chOff x="7018017" y="1899903"/>
              <a:chExt cx="3831952" cy="389123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7B68E7D-420F-41C5-B3B1-4487392C7046}"/>
                  </a:ext>
                </a:extLst>
              </p:cNvPr>
              <p:cNvSpPr/>
              <p:nvPr/>
            </p:nvSpPr>
            <p:spPr>
              <a:xfrm>
                <a:off x="7018018" y="1899903"/>
                <a:ext cx="3831951" cy="47480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/>
                  <a:t>public string name</a:t>
                </a:r>
                <a:endParaRPr lang="ko-KR" altLang="en-US" sz="14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264B15C-295C-48FE-B0C8-1C2F1CB3B0FA}"/>
                  </a:ext>
                </a:extLst>
              </p:cNvPr>
              <p:cNvSpPr/>
              <p:nvPr/>
            </p:nvSpPr>
            <p:spPr>
              <a:xfrm>
                <a:off x="7018017" y="2392841"/>
                <a:ext cx="3831951" cy="2820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Jlabel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ImageLabel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7A7C312-A37D-4D45-A782-D50A625329DA}"/>
                  </a:ext>
                </a:extLst>
              </p:cNvPr>
              <p:cNvSpPr/>
              <p:nvPr/>
            </p:nvSpPr>
            <p:spPr>
              <a:xfrm>
                <a:off x="7033150" y="5213444"/>
                <a:ext cx="3816818" cy="5776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public int price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DB19876-3E57-4615-B8ED-557F3F4298A1}"/>
              </a:ext>
            </a:extLst>
          </p:cNvPr>
          <p:cNvGrpSpPr/>
          <p:nvPr/>
        </p:nvGrpSpPr>
        <p:grpSpPr>
          <a:xfrm>
            <a:off x="664230" y="2274947"/>
            <a:ext cx="4717416" cy="3669885"/>
            <a:chOff x="3943620" y="2341486"/>
            <a:chExt cx="4717416" cy="366988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DBE3786-0D0E-4CDE-86D7-2E4FDF3E4EB4}"/>
                </a:ext>
              </a:extLst>
            </p:cNvPr>
            <p:cNvGrpSpPr/>
            <p:nvPr/>
          </p:nvGrpSpPr>
          <p:grpSpPr>
            <a:xfrm>
              <a:off x="3943620" y="2341486"/>
              <a:ext cx="4717416" cy="3669885"/>
              <a:chOff x="809927" y="2941044"/>
              <a:chExt cx="4717416" cy="2982083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8838D0-77D5-42C0-8CF8-A07FEC83F36D}"/>
                  </a:ext>
                </a:extLst>
              </p:cNvPr>
              <p:cNvSpPr/>
              <p:nvPr/>
            </p:nvSpPr>
            <p:spPr>
              <a:xfrm>
                <a:off x="832513" y="2941044"/>
                <a:ext cx="4694830" cy="298208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72DF1C-CE4A-43D1-BB68-4A155D147300}"/>
                  </a:ext>
                </a:extLst>
              </p:cNvPr>
              <p:cNvSpPr txBox="1"/>
              <p:nvPr/>
            </p:nvSpPr>
            <p:spPr>
              <a:xfrm>
                <a:off x="809927" y="2954582"/>
                <a:ext cx="4362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chemeClr val="bg1"/>
                    </a:solidFill>
                  </a:rPr>
                  <a:t>public class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itemButton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extends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JButton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367F4CC-1866-4081-8D2D-BCC77EA2EF16}"/>
                  </a:ext>
                </a:extLst>
              </p:cNvPr>
              <p:cNvGrpSpPr/>
              <p:nvPr/>
            </p:nvGrpSpPr>
            <p:grpSpPr>
              <a:xfrm>
                <a:off x="1149481" y="3284750"/>
                <a:ext cx="2112335" cy="585921"/>
                <a:chOff x="1149481" y="3284750"/>
                <a:chExt cx="2112335" cy="585921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EC579F6-5F33-42CE-AD56-F77027552E70}"/>
                    </a:ext>
                  </a:extLst>
                </p:cNvPr>
                <p:cNvSpPr/>
                <p:nvPr/>
              </p:nvSpPr>
              <p:spPr>
                <a:xfrm>
                  <a:off x="1149481" y="3629560"/>
                  <a:ext cx="2065362" cy="24111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/>
                    <a:t>Public string name</a:t>
                  </a:r>
                  <a:endParaRPr lang="ko-KR" altLang="en-US" sz="14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969F890-302E-4719-85A2-0C904E29D37E}"/>
                    </a:ext>
                  </a:extLst>
                </p:cNvPr>
                <p:cNvSpPr/>
                <p:nvPr/>
              </p:nvSpPr>
              <p:spPr>
                <a:xfrm>
                  <a:off x="1149482" y="3284750"/>
                  <a:ext cx="2112334" cy="26275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/>
                    <a:t>Public int price</a:t>
                  </a:r>
                  <a:endParaRPr lang="ko-KR" altLang="en-US" dirty="0"/>
                </a:p>
              </p:txBody>
            </p:sp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63C89D3-0CF8-45AA-90A0-796B058FE670}"/>
                  </a:ext>
                </a:extLst>
              </p:cNvPr>
              <p:cNvSpPr/>
              <p:nvPr/>
            </p:nvSpPr>
            <p:spPr>
              <a:xfrm>
                <a:off x="3331545" y="3284750"/>
                <a:ext cx="2065362" cy="3385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Jlabel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ImageLabel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BC64BA1-B1DB-4F5A-989A-B9996A5374CF}"/>
                  </a:ext>
                </a:extLst>
              </p:cNvPr>
              <p:cNvSpPr/>
              <p:nvPr/>
            </p:nvSpPr>
            <p:spPr>
              <a:xfrm>
                <a:off x="1054288" y="3967010"/>
                <a:ext cx="4118052" cy="7278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1CA7907-B491-4B0F-ABDF-FECABA676E34}"/>
                  </a:ext>
                </a:extLst>
              </p:cNvPr>
              <p:cNvSpPr/>
              <p:nvPr/>
            </p:nvSpPr>
            <p:spPr>
              <a:xfrm>
                <a:off x="1054288" y="4813121"/>
                <a:ext cx="4118052" cy="7278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7557F1-4E99-45D6-8A6A-32304E2C0780}"/>
                </a:ext>
              </a:extLst>
            </p:cNvPr>
            <p:cNvSpPr txBox="1"/>
            <p:nvPr/>
          </p:nvSpPr>
          <p:spPr>
            <a:xfrm>
              <a:off x="4219047" y="3677181"/>
              <a:ext cx="40559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 dirty="0">
                  <a:solidFill>
                    <a:schemeClr val="bg1"/>
                  </a:solidFill>
                </a:rPr>
                <a:t>public </a:t>
              </a:r>
              <a:r>
                <a:rPr lang="en-US" altLang="ko-KR" sz="1100" dirty="0" err="1">
                  <a:solidFill>
                    <a:schemeClr val="bg1"/>
                  </a:solidFill>
                </a:rPr>
                <a:t>itemButton</a:t>
              </a:r>
              <a:r>
                <a:rPr lang="en-US" altLang="ko-KR" sz="1100" dirty="0">
                  <a:solidFill>
                    <a:schemeClr val="bg1"/>
                  </a:solidFill>
                </a:rPr>
                <a:t>(String name, int price, String </a:t>
              </a:r>
              <a:r>
                <a:rPr lang="en-US" altLang="ko-KR" sz="1100" dirty="0" err="1">
                  <a:solidFill>
                    <a:schemeClr val="bg1"/>
                  </a:solidFill>
                </a:rPr>
                <a:t>menuName</a:t>
              </a:r>
              <a:r>
                <a:rPr lang="en-US" altLang="ko-KR" sz="1100" dirty="0">
                  <a:solidFill>
                    <a:schemeClr val="bg1"/>
                  </a:solidFill>
                </a:rPr>
                <a:t>)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EA5B92-ABC4-4168-85C2-9211F3DDD62E}"/>
              </a:ext>
            </a:extLst>
          </p:cNvPr>
          <p:cNvSpPr txBox="1"/>
          <p:nvPr/>
        </p:nvSpPr>
        <p:spPr>
          <a:xfrm>
            <a:off x="919476" y="4592753"/>
            <a:ext cx="3259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>
                <a:solidFill>
                  <a:schemeClr val="bg1"/>
                </a:solidFill>
              </a:rPr>
              <a:t>class </a:t>
            </a:r>
            <a:r>
              <a:rPr lang="en-US" altLang="ko-KR" sz="1050" dirty="0" err="1">
                <a:solidFill>
                  <a:schemeClr val="bg1"/>
                </a:solidFill>
              </a:rPr>
              <a:t>itemButtonAction</a:t>
            </a:r>
            <a:r>
              <a:rPr lang="en-US" altLang="ko-KR" sz="1050" dirty="0">
                <a:solidFill>
                  <a:schemeClr val="bg1"/>
                </a:solidFill>
              </a:rPr>
              <a:t> implements ActionListener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4204CCA-B527-438D-B09F-0E435212AF7D}"/>
              </a:ext>
            </a:extLst>
          </p:cNvPr>
          <p:cNvCxnSpPr/>
          <p:nvPr/>
        </p:nvCxnSpPr>
        <p:spPr>
          <a:xfrm flipV="1">
            <a:off x="4408227" y="3418988"/>
            <a:ext cx="3821373" cy="1607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03CA56-D111-478D-A8F4-13947482D314}"/>
              </a:ext>
            </a:extLst>
          </p:cNvPr>
          <p:cNvSpPr txBox="1"/>
          <p:nvPr/>
        </p:nvSpPr>
        <p:spPr>
          <a:xfrm>
            <a:off x="6030091" y="4578809"/>
            <a:ext cx="5253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/>
              <a:t>기존의 </a:t>
            </a:r>
            <a:r>
              <a:rPr lang="en-US" altLang="ko-KR" sz="1600" dirty="0" err="1"/>
              <a:t>itemButton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itemButtonAction</a:t>
            </a:r>
            <a:r>
              <a:rPr lang="en-US" altLang="ko-KR" sz="1600" dirty="0"/>
              <a:t> </a:t>
            </a:r>
            <a:r>
              <a:rPr lang="ko-KR" altLang="en-US" sz="1600" dirty="0"/>
              <a:t>이라는 </a:t>
            </a:r>
            <a:r>
              <a:rPr lang="ko-KR" altLang="en-US" sz="1600" dirty="0" err="1"/>
              <a:t>액션리스너</a:t>
            </a:r>
            <a:r>
              <a:rPr lang="ko-KR" altLang="en-US" sz="1600" dirty="0"/>
              <a:t> 추가</a:t>
            </a:r>
            <a:r>
              <a:rPr lang="en-US" altLang="ko-KR" sz="1600" dirty="0"/>
              <a:t>.</a:t>
            </a:r>
          </a:p>
          <a:p>
            <a:pPr algn="l"/>
            <a:r>
              <a:rPr lang="ko-KR" altLang="en-US" sz="1600" dirty="0"/>
              <a:t>해당 객체를 생성하면 안에 </a:t>
            </a:r>
            <a:r>
              <a:rPr lang="ko-KR" altLang="en-US" sz="1600" dirty="0" err="1"/>
              <a:t>액션리스너를</a:t>
            </a:r>
            <a:r>
              <a:rPr lang="ko-KR" altLang="en-US" sz="1600" dirty="0"/>
              <a:t> 내장하도록 설계</a:t>
            </a:r>
            <a:r>
              <a:rPr lang="en-US" altLang="ko-KR" sz="1600" dirty="0"/>
              <a:t>.</a:t>
            </a:r>
          </a:p>
          <a:p>
            <a:pPr algn="l"/>
            <a:r>
              <a:rPr lang="ko-KR" altLang="en-US" sz="1600" dirty="0"/>
              <a:t>버튼을 누르면 해당 클래스의 정보들을 장바구니에 넣는 데 사용</a:t>
            </a:r>
            <a:r>
              <a:rPr lang="en-US" altLang="ko-KR" sz="1600" dirty="0"/>
              <a:t>. </a:t>
            </a:r>
          </a:p>
          <a:p>
            <a:pPr algn="l"/>
            <a:r>
              <a:rPr lang="ko-KR" altLang="en-US" sz="1600" dirty="0"/>
              <a:t>해당 기능을 위해 </a:t>
            </a:r>
            <a:r>
              <a:rPr lang="en-US" altLang="ko-KR" sz="1600" dirty="0" err="1"/>
              <a:t>cartSection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paymentSection</a:t>
            </a:r>
            <a:r>
              <a:rPr lang="en-US" altLang="ko-KR" sz="1600" dirty="0"/>
              <a:t> import</a:t>
            </a:r>
          </a:p>
          <a:p>
            <a:pPr algn="l"/>
            <a:r>
              <a:rPr lang="ko-KR" altLang="en-US" sz="1600" dirty="0"/>
              <a:t>자세한 원리는 </a:t>
            </a:r>
            <a:r>
              <a:rPr lang="en-US" altLang="ko-KR" sz="1600" dirty="0" err="1"/>
              <a:t>cartPanel</a:t>
            </a:r>
            <a:r>
              <a:rPr lang="ko-KR" altLang="en-US" sz="1600" dirty="0"/>
              <a:t>에서 설명함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6A0BD-7DB4-44DE-B893-C57BB1330E08}"/>
              </a:ext>
            </a:extLst>
          </p:cNvPr>
          <p:cNvSpPr/>
          <p:nvPr/>
        </p:nvSpPr>
        <p:spPr>
          <a:xfrm>
            <a:off x="2502238" y="1801141"/>
            <a:ext cx="1526552" cy="4189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cartSection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6D86A2-71B3-4C0B-B50D-CB26E5B97609}"/>
              </a:ext>
            </a:extLst>
          </p:cNvPr>
          <p:cNvSpPr/>
          <p:nvPr/>
        </p:nvSpPr>
        <p:spPr>
          <a:xfrm>
            <a:off x="4076446" y="1805237"/>
            <a:ext cx="1526552" cy="4126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/>
              <a:t>paymentSection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79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1585</Words>
  <Application>Microsoft Office PowerPoint</Application>
  <PresentationFormat>와이드스크린</PresentationFormat>
  <Paragraphs>752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맑은 고딕</vt:lpstr>
      <vt:lpstr>함초롬바탕</vt:lpstr>
      <vt:lpstr>휴먼모음T</vt:lpstr>
      <vt:lpstr>Arial</vt:lpstr>
      <vt:lpstr>Office 테마</vt:lpstr>
      <vt:lpstr>1_Office 테마</vt:lpstr>
      <vt:lpstr> 객체지향 프로그래밍 및 실험 텀 프로젝트 기말 보고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및 실험 텀 프로젝트 중간 보고</dc:title>
  <dc:creator>우진 손</dc:creator>
  <cp:lastModifiedBy>우진 손</cp:lastModifiedBy>
  <cp:revision>88</cp:revision>
  <dcterms:created xsi:type="dcterms:W3CDTF">2019-11-20T13:10:04Z</dcterms:created>
  <dcterms:modified xsi:type="dcterms:W3CDTF">2019-12-19T17:52:17Z</dcterms:modified>
</cp:coreProperties>
</file>