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509" r:id="rId3"/>
    <p:sldId id="519" r:id="rId4"/>
    <p:sldId id="520" r:id="rId5"/>
    <p:sldId id="525" r:id="rId6"/>
    <p:sldId id="529" r:id="rId7"/>
    <p:sldId id="526" r:id="rId8"/>
    <p:sldId id="53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220"/>
    <a:srgbClr val="205381"/>
    <a:srgbClr val="3C92AA"/>
    <a:srgbClr val="DD8110"/>
    <a:srgbClr val="D63044"/>
    <a:srgbClr val="4F946D"/>
    <a:srgbClr val="769EC4"/>
    <a:srgbClr val="B39A3E"/>
    <a:srgbClr val="97675D"/>
    <a:srgbClr val="1C4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08"/>
    <p:restoredTop sz="92655"/>
  </p:normalViewPr>
  <p:slideViewPr>
    <p:cSldViewPr snapToGrid="0" snapToObjects="1">
      <p:cViewPr varScale="1">
        <p:scale>
          <a:sx n="114" d="100"/>
          <a:sy n="114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E2C72-82A7-0842-A0F3-36777F82510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B4027-8862-904A-A18D-CDE34990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4027-8862-904A-A18D-CDE34990D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6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4027-8862-904A-A18D-CDE34990D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4027-8862-904A-A18D-CDE34990D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0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4027-8862-904A-A18D-CDE34990D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3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4027-8862-904A-A18D-CDE34990D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4027-8862-904A-A18D-CDE34990D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4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4027-8862-904A-A18D-CDE34990D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5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4027-8862-904A-A18D-CDE34990D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6064"/>
            <a:ext cx="7772400" cy="749722"/>
          </a:xfrm>
        </p:spPr>
        <p:txBody>
          <a:bodyPr anchor="b">
            <a:normAutofit/>
          </a:bodyPr>
          <a:lstStyle>
            <a:lvl1pPr algn="ctr">
              <a:defRPr sz="3600" b="0" i="1">
                <a:latin typeface="Helvetica Oblique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16694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 b="0" i="1">
                <a:latin typeface="Helvetica Oblique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752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862"/>
            <a:ext cx="7886700" cy="1325563"/>
          </a:xfrm>
        </p:spPr>
        <p:txBody>
          <a:bodyPr>
            <a:normAutofit/>
          </a:bodyPr>
          <a:lstStyle>
            <a:lvl1pPr algn="ctr">
              <a:defRPr sz="2952" b="0" i="1">
                <a:latin typeface="Helvetica Oblique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586" y="6492875"/>
            <a:ext cx="2057400" cy="365125"/>
          </a:xfrm>
        </p:spPr>
        <p:txBody>
          <a:bodyPr/>
          <a:lstStyle>
            <a:lvl1pPr>
              <a:defRPr sz="984">
                <a:latin typeface="Helvetica" pitchFamily="2" charset="0"/>
              </a:defRPr>
            </a:lvl1pPr>
          </a:lstStyle>
          <a:p>
            <a:r>
              <a:rPr lang="en-US" dirty="0"/>
              <a:t>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014" y="6492874"/>
            <a:ext cx="2057400" cy="365125"/>
          </a:xfrm>
        </p:spPr>
        <p:txBody>
          <a:bodyPr/>
          <a:lstStyle>
            <a:lvl1pPr>
              <a:defRPr sz="984">
                <a:latin typeface="Helvetica" pitchFamily="2" charset="0"/>
              </a:defRPr>
            </a:lvl1pPr>
          </a:lstStyle>
          <a:p>
            <a:fld id="{03769E23-722E-A74E-A471-EAEA51201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9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4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6FF0-D853-A34C-992C-9D1128225E1A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76FF0-D853-A34C-992C-9D1128225E1A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69E23-722E-A74E-A471-EAEA51201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4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enhance-your-powerpoint-presentations-animated-figures-grega-smrkolj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cow on a green patch&#10;&#10;Description automatically generated">
            <a:extLst>
              <a:ext uri="{FF2B5EF4-FFF2-40B4-BE49-F238E27FC236}">
                <a16:creationId xmlns:a16="http://schemas.microsoft.com/office/drawing/2014/main" id="{1240B6CC-CDA8-E246-DA08-D5FE1DB71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131" t="10013" r="26489" b="18202"/>
          <a:stretch/>
        </p:blipFill>
        <p:spPr>
          <a:xfrm>
            <a:off x="2452765" y="670543"/>
            <a:ext cx="4238469" cy="4262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177AB7-270E-D154-AED1-5B304A34D8A3}"/>
              </a:ext>
            </a:extLst>
          </p:cNvPr>
          <p:cNvSpPr txBox="1"/>
          <p:nvPr/>
        </p:nvSpPr>
        <p:spPr>
          <a:xfrm>
            <a:off x="3589999" y="5579356"/>
            <a:ext cx="196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COW Tutorial</a:t>
            </a:r>
          </a:p>
          <a:p>
            <a:pPr algn="ctr"/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March 29,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2804E-BD6D-225A-6988-25509D44D2AB}"/>
              </a:ext>
            </a:extLst>
          </p:cNvPr>
          <p:cNvSpPr txBox="1"/>
          <p:nvPr/>
        </p:nvSpPr>
        <p:spPr>
          <a:xfrm>
            <a:off x="2710657" y="4933025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>
                <a:latin typeface="Helvetica" pitchFamily="2" charset="0"/>
              </a:rPr>
              <a:t>Interactive Plotting</a:t>
            </a:r>
          </a:p>
        </p:txBody>
      </p:sp>
    </p:spTree>
    <p:extLst>
      <p:ext uri="{BB962C8B-B14F-4D97-AF65-F5344CB8AC3E}">
        <p14:creationId xmlns:p14="http://schemas.microsoft.com/office/powerpoint/2010/main" val="285929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DF085-7C3B-8F01-CDAC-903D58C346D0}"/>
              </a:ext>
            </a:extLst>
          </p:cNvPr>
          <p:cNvSpPr txBox="1"/>
          <p:nvPr/>
        </p:nvSpPr>
        <p:spPr>
          <a:xfrm>
            <a:off x="2191384" y="299331"/>
            <a:ext cx="476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HELVETICA OBLIQUE" pitchFamily="2" charset="0"/>
              </a:rPr>
              <a:t>Intro to plotting packages</a:t>
            </a:r>
            <a:endParaRPr lang="en-US" sz="3600" dirty="0">
              <a:latin typeface="HELVETICA OBLIQUE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78E476-1993-9991-B21E-0F12F61AB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75"/>
          <a:stretch/>
        </p:blipFill>
        <p:spPr bwMode="auto">
          <a:xfrm>
            <a:off x="602090" y="1051696"/>
            <a:ext cx="7939819" cy="280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71AD0-276E-33BB-A188-EEF76CBE3165}"/>
              </a:ext>
            </a:extLst>
          </p:cNvPr>
          <p:cNvSpPr txBox="1"/>
          <p:nvPr/>
        </p:nvSpPr>
        <p:spPr>
          <a:xfrm>
            <a:off x="598445" y="3918190"/>
            <a:ext cx="2400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Highly configurable</a:t>
            </a:r>
          </a:p>
          <a:p>
            <a:pPr algn="ctr"/>
            <a:endParaRPr lang="en-US" sz="1400" dirty="0">
              <a:latin typeface="Helvetica" pitchFamily="2" charset="0"/>
            </a:endParaRPr>
          </a:p>
          <a:p>
            <a:pPr algn="ctr"/>
            <a:r>
              <a:rPr lang="en-US" sz="1400" dirty="0">
                <a:latin typeface="Helvetica" pitchFamily="2" charset="0"/>
              </a:rPr>
              <a:t>Requires user oversight</a:t>
            </a:r>
          </a:p>
          <a:p>
            <a:pPr algn="ctr"/>
            <a:endParaRPr lang="en-US" sz="1400" dirty="0">
              <a:latin typeface="Helvetica" pitchFamily="2" charset="0"/>
            </a:endParaRPr>
          </a:p>
          <a:p>
            <a:pPr algn="ctr"/>
            <a:endParaRPr lang="en-US" sz="1400" dirty="0">
              <a:latin typeface="Helvetica" pitchFamily="2" charset="0"/>
            </a:endParaRP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Examples: Bokeh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C08A3-FEFF-81E7-79D3-A75AF44C8A40}"/>
              </a:ext>
            </a:extLst>
          </p:cNvPr>
          <p:cNvSpPr txBox="1"/>
          <p:nvPr/>
        </p:nvSpPr>
        <p:spPr>
          <a:xfrm>
            <a:off x="3359053" y="3918190"/>
            <a:ext cx="2425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Simple user interface</a:t>
            </a:r>
          </a:p>
          <a:p>
            <a:pPr algn="ctr"/>
            <a:endParaRPr lang="en-US" sz="1400" dirty="0">
              <a:latin typeface="Helvetica" pitchFamily="2" charset="0"/>
            </a:endParaRPr>
          </a:p>
          <a:p>
            <a:pPr algn="ctr"/>
            <a:r>
              <a:rPr lang="en-US" sz="1400" dirty="0">
                <a:latin typeface="Helvetica" pitchFamily="2" charset="0"/>
              </a:rPr>
              <a:t>Difficult to make small changes</a:t>
            </a:r>
          </a:p>
          <a:p>
            <a:pPr algn="ctr"/>
            <a:endParaRPr lang="en-US" sz="1400" dirty="0">
              <a:latin typeface="Helvetica" pitchFamily="2" charset="0"/>
            </a:endParaRP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Examples: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hvPlot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Panel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10FDA-E2B1-22C5-FFED-B5F3C3C06656}"/>
              </a:ext>
            </a:extLst>
          </p:cNvPr>
          <p:cNvSpPr txBox="1"/>
          <p:nvPr/>
        </p:nvSpPr>
        <p:spPr>
          <a:xfrm>
            <a:off x="6090016" y="3918190"/>
            <a:ext cx="24555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Combines functionality from low-level packages and accessibility from high-level packages</a:t>
            </a:r>
          </a:p>
          <a:p>
            <a:pPr algn="ctr"/>
            <a:endParaRPr lang="en-US" sz="1400" dirty="0">
              <a:latin typeface="Helvetica" pitchFamily="2" charset="0"/>
            </a:endParaRP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Examples: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HoloViews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HoloViz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3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DF085-7C3B-8F01-CDAC-903D58C346D0}"/>
              </a:ext>
            </a:extLst>
          </p:cNvPr>
          <p:cNvSpPr txBox="1"/>
          <p:nvPr/>
        </p:nvSpPr>
        <p:spPr>
          <a:xfrm>
            <a:off x="187717" y="299331"/>
            <a:ext cx="8768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HELVETICA OBLIQUE" pitchFamily="2" charset="0"/>
              </a:rPr>
              <a:t>Anatomy of a </a:t>
            </a:r>
            <a:r>
              <a:rPr lang="en-US" sz="3600" dirty="0" err="1">
                <a:latin typeface="HELVETICA OBLIQUE" pitchFamily="2" charset="0"/>
              </a:rPr>
              <a:t>HoloViews</a:t>
            </a:r>
            <a:r>
              <a:rPr lang="en-US" sz="3600" dirty="0">
                <a:latin typeface="HELVETICA OBLIQUE" pitchFamily="2" charset="0"/>
              </a:rPr>
              <a:t> Plotting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1E26F-5F11-E3EA-4480-9C6DFF54D2AE}"/>
              </a:ext>
            </a:extLst>
          </p:cNvPr>
          <p:cNvSpPr txBox="1"/>
          <p:nvPr/>
        </p:nvSpPr>
        <p:spPr>
          <a:xfrm>
            <a:off x="1218581" y="2726379"/>
            <a:ext cx="6706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plt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hv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.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Scatter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dataframe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,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kdims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=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[]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,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vdims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=[]</a:t>
            </a:r>
            <a:r>
              <a:rPr lang="en-US" sz="2000" dirty="0">
                <a:effectLst/>
              </a:rPr>
              <a:t>)</a:t>
            </a:r>
          </a:p>
          <a:p>
            <a:pPr algn="ctr"/>
            <a:r>
              <a:rPr lang="en-US" sz="2000" dirty="0" err="1"/>
              <a:t>plt.opts</a:t>
            </a:r>
            <a:r>
              <a:rPr lang="en-US" sz="2000" dirty="0">
                <a:effectLst/>
              </a:rPr>
              <a:t>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tools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effectLst/>
              </a:rPr>
              <a:t>=[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hover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effectLst/>
              </a:rPr>
              <a:t>]</a:t>
            </a:r>
            <a:r>
              <a:rPr lang="en-US" sz="2000" dirty="0">
                <a:effectLst/>
              </a:rPr>
              <a:t>,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title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=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title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marker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=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marker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color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=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2000" dirty="0">
                <a:effectLst/>
              </a:rPr>
              <a:t>)</a:t>
            </a:r>
            <a:r>
              <a:rPr lang="en-US" sz="2000" dirty="0"/>
              <a:t> </a:t>
            </a:r>
            <a:endParaRPr lang="en-US" sz="2000" dirty="0">
              <a:latin typeface="Helvetica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375D0-774D-7FFA-EEC4-A1F7BDBC3052}"/>
              </a:ext>
            </a:extLst>
          </p:cNvPr>
          <p:cNvGrpSpPr/>
          <p:nvPr/>
        </p:nvGrpSpPr>
        <p:grpSpPr>
          <a:xfrm>
            <a:off x="1550275" y="1540988"/>
            <a:ext cx="1842513" cy="544756"/>
            <a:chOff x="809305" y="2142297"/>
            <a:chExt cx="1842513" cy="544756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3D0ECE5-3B85-AF85-A0F7-53843B3C52C9}"/>
                </a:ext>
              </a:extLst>
            </p:cNvPr>
            <p:cNvSpPr/>
            <p:nvPr/>
          </p:nvSpPr>
          <p:spPr>
            <a:xfrm>
              <a:off x="809305" y="2142297"/>
              <a:ext cx="1842513" cy="54475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59C673-8009-5510-B115-ECC6F5FA11A7}"/>
                </a:ext>
              </a:extLst>
            </p:cNvPr>
            <p:cNvSpPr txBox="1"/>
            <p:nvPr/>
          </p:nvSpPr>
          <p:spPr>
            <a:xfrm>
              <a:off x="996419" y="2234008"/>
              <a:ext cx="1468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>
                      <a:lumMod val="75000"/>
                    </a:schemeClr>
                  </a:solidFill>
                  <a:latin typeface="Helvetica" pitchFamily="2" charset="0"/>
                </a:rPr>
                <a:t>Function Type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805D5F-5D73-181D-7DC5-B271ACDCCCFC}"/>
              </a:ext>
            </a:extLst>
          </p:cNvPr>
          <p:cNvGrpSpPr/>
          <p:nvPr/>
        </p:nvGrpSpPr>
        <p:grpSpPr>
          <a:xfrm>
            <a:off x="5250323" y="1158484"/>
            <a:ext cx="3259262" cy="1381625"/>
            <a:chOff x="412449" y="3323157"/>
            <a:chExt cx="3259262" cy="138162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A7F6F63-8FF7-70C0-D216-EEF2C3E09B6C}"/>
                </a:ext>
              </a:extLst>
            </p:cNvPr>
            <p:cNvSpPr/>
            <p:nvPr/>
          </p:nvSpPr>
          <p:spPr>
            <a:xfrm>
              <a:off x="412449" y="3323157"/>
              <a:ext cx="3259262" cy="1381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489679-62A5-775D-8755-FF484F113A9F}"/>
                </a:ext>
              </a:extLst>
            </p:cNvPr>
            <p:cNvSpPr txBox="1"/>
            <p:nvPr/>
          </p:nvSpPr>
          <p:spPr>
            <a:xfrm>
              <a:off x="1720342" y="3433155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Data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E2D4CF-0489-78EA-88BA-F6D2A0203117}"/>
                </a:ext>
              </a:extLst>
            </p:cNvPr>
            <p:cNvSpPr txBox="1"/>
            <p:nvPr/>
          </p:nvSpPr>
          <p:spPr>
            <a:xfrm>
              <a:off x="592359" y="3673025"/>
              <a:ext cx="28734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dataframe</a:t>
              </a:r>
              <a:endParaRPr lang="en-US" sz="1400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endParaRPr>
            </a:p>
            <a:p>
              <a:r>
                <a:rPr lang="en-US" sz="1400" dirty="0" err="1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kdims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=[x axis]</a:t>
              </a:r>
            </a:p>
            <a:p>
              <a:r>
                <a:rPr lang="en-US" sz="1400" dirty="0" err="1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vdims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=[y axis, any columns used for color/size/labels…]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BD530-05C6-1293-D29C-C5435E425D5C}"/>
              </a:ext>
            </a:extLst>
          </p:cNvPr>
          <p:cNvGrpSpPr/>
          <p:nvPr/>
        </p:nvGrpSpPr>
        <p:grpSpPr>
          <a:xfrm>
            <a:off x="324689" y="3790922"/>
            <a:ext cx="5448498" cy="2490563"/>
            <a:chOff x="3764777" y="1966551"/>
            <a:chExt cx="5448498" cy="2490563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C7F4CAF-5942-E704-09A7-D62E1DC6EDBA}"/>
                </a:ext>
              </a:extLst>
            </p:cNvPr>
            <p:cNvSpPr/>
            <p:nvPr/>
          </p:nvSpPr>
          <p:spPr>
            <a:xfrm>
              <a:off x="3764777" y="1966551"/>
              <a:ext cx="5379223" cy="2490563"/>
            </a:xfrm>
            <a:prstGeom prst="roundRect">
              <a:avLst/>
            </a:prstGeom>
            <a:solidFill>
              <a:schemeClr val="accent4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6A031C-75B6-68EF-A495-D98205CC984A}"/>
                </a:ext>
              </a:extLst>
            </p:cNvPr>
            <p:cNvSpPr txBox="1"/>
            <p:nvPr/>
          </p:nvSpPr>
          <p:spPr>
            <a:xfrm>
              <a:off x="5850056" y="2076121"/>
              <a:ext cx="1208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4">
                      <a:lumMod val="50000"/>
                    </a:schemeClr>
                  </a:solidFill>
                  <a:latin typeface="Helvetica" pitchFamily="2" charset="0"/>
                </a:rPr>
                <a:t>HoverTools</a:t>
              </a:r>
              <a:endParaRPr lang="en-US" sz="1600" dirty="0">
                <a:solidFill>
                  <a:schemeClr val="accent4">
                    <a:lumMod val="50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99B6C9-9E18-B44B-51EA-FF0203C3C762}"/>
                </a:ext>
              </a:extLst>
            </p:cNvPr>
            <p:cNvSpPr txBox="1"/>
            <p:nvPr/>
          </p:nvSpPr>
          <p:spPr>
            <a:xfrm>
              <a:off x="3915771" y="2427880"/>
              <a:ext cx="5297504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hover = </a:t>
              </a:r>
              <a:r>
                <a:rPr lang="en-US" sz="1300" b="0" i="0" dirty="0" err="1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HoverTool</a:t>
              </a:r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(tooltips=f""”</a:t>
              </a:r>
            </a:p>
            <a:p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 			&lt;div&gt;</a:t>
              </a:r>
            </a:p>
            <a:p>
              <a:r>
                <a:rPr lang="en-US" sz="1300" dirty="0">
                  <a:solidFill>
                    <a:schemeClr val="accent4">
                      <a:lumMod val="50000"/>
                    </a:schemeClr>
                  </a:solidFill>
                  <a:latin typeface="Helvetica" pitchFamily="2" charset="0"/>
                </a:rPr>
                <a:t>				</a:t>
              </a:r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&lt;div&gt;@{image}{{safe}}</a:t>
              </a:r>
            </a:p>
            <a:p>
              <a:r>
                <a:rPr lang="en-US" sz="1300" dirty="0">
                  <a:solidFill>
                    <a:schemeClr val="accent4">
                      <a:lumMod val="50000"/>
                    </a:schemeClr>
                  </a:solidFill>
                  <a:latin typeface="Helvetica" pitchFamily="2" charset="0"/>
                </a:rPr>
                <a:t>				</a:t>
              </a:r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&lt;/div&gt;</a:t>
              </a:r>
            </a:p>
            <a:p>
              <a:r>
                <a:rPr lang="en-US" sz="1300" dirty="0">
                  <a:solidFill>
                    <a:schemeClr val="accent4">
                      <a:lumMod val="50000"/>
                    </a:schemeClr>
                  </a:solidFill>
                  <a:latin typeface="Helvetica" pitchFamily="2" charset="0"/>
                </a:rPr>
                <a:t>				</a:t>
              </a:r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&lt;div&gt;</a:t>
              </a:r>
            </a:p>
            <a:p>
              <a:r>
                <a:rPr lang="en-US" sz="1300" dirty="0">
                  <a:solidFill>
                    <a:schemeClr val="accent4">
                      <a:lumMod val="50000"/>
                    </a:schemeClr>
                  </a:solidFill>
                  <a:latin typeface="Helvetica" pitchFamily="2" charset="0"/>
                </a:rPr>
                <a:t>					</a:t>
              </a:r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&lt;span style="font-size: 17px&lt;/span&gt;</a:t>
              </a:r>
            </a:p>
            <a:p>
              <a:r>
                <a:rPr lang="en-US" sz="1300" dirty="0">
                  <a:solidFill>
                    <a:schemeClr val="accent4">
                      <a:lumMod val="50000"/>
                    </a:schemeClr>
                  </a:solidFill>
                  <a:latin typeface="Helvetica" pitchFamily="2" charset="0"/>
                </a:rPr>
                <a:t>				</a:t>
              </a:r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&lt;/div&gt;</a:t>
              </a:r>
            </a:p>
            <a:p>
              <a:r>
                <a:rPr lang="en-US" sz="1300" dirty="0">
                  <a:solidFill>
                    <a:schemeClr val="accent4">
                      <a:lumMod val="50000"/>
                    </a:schemeClr>
                  </a:solidFill>
                  <a:latin typeface="Helvetica" pitchFamily="2" charset="0"/>
                </a:rPr>
                <a:t>			</a:t>
              </a:r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&lt;/div&gt;</a:t>
              </a:r>
            </a:p>
            <a:p>
              <a:r>
                <a:rPr lang="en-US" sz="1300" dirty="0">
                  <a:solidFill>
                    <a:schemeClr val="accent4">
                      <a:lumMod val="50000"/>
                    </a:schemeClr>
                  </a:solidFill>
                  <a:latin typeface="Helvetica" pitchFamily="2" charset="0"/>
                </a:rPr>
                <a:t>			</a:t>
              </a:r>
              <a:r>
                <a:rPr lang="en-US" sz="1300" b="0" i="0" dirty="0">
                  <a:solidFill>
                    <a:schemeClr val="accent4">
                      <a:lumMod val="50000"/>
                    </a:schemeClr>
                  </a:solidFill>
                  <a:effectLst/>
                  <a:latin typeface="Helvetica" pitchFamily="2" charset="0"/>
                </a:rPr>
                <a:t>""” )</a:t>
              </a:r>
              <a:endParaRPr lang="en-US" sz="1300" dirty="0">
                <a:solidFill>
                  <a:schemeClr val="accent4">
                    <a:lumMod val="50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BF1469-5BC3-F41D-AC0F-52A4C2CDB380}"/>
              </a:ext>
            </a:extLst>
          </p:cNvPr>
          <p:cNvGrpSpPr/>
          <p:nvPr/>
        </p:nvGrpSpPr>
        <p:grpSpPr>
          <a:xfrm>
            <a:off x="5905281" y="4237445"/>
            <a:ext cx="2914030" cy="1543784"/>
            <a:chOff x="4790934" y="4945451"/>
            <a:chExt cx="2914030" cy="1543784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F557CB0-9941-2751-44D9-C75ED0C23BB3}"/>
                </a:ext>
              </a:extLst>
            </p:cNvPr>
            <p:cNvSpPr/>
            <p:nvPr/>
          </p:nvSpPr>
          <p:spPr>
            <a:xfrm>
              <a:off x="4790934" y="4945451"/>
              <a:ext cx="2914030" cy="154378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199932-8A70-2D8B-E99D-D6217811A825}"/>
                </a:ext>
              </a:extLst>
            </p:cNvPr>
            <p:cNvSpPr txBox="1"/>
            <p:nvPr/>
          </p:nvSpPr>
          <p:spPr>
            <a:xfrm>
              <a:off x="5871429" y="5044654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Options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25B262F-E482-4EAE-C976-9EFD5538A9B9}"/>
                </a:ext>
              </a:extLst>
            </p:cNvPr>
            <p:cNvSpPr txBox="1"/>
            <p:nvPr/>
          </p:nvSpPr>
          <p:spPr>
            <a:xfrm>
              <a:off x="5054773" y="5432272"/>
              <a:ext cx="252490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Customization of axes, labels, datapoint sizes/colors/transparency – very similar format to matplotlib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38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graph&#10;&#10;Description automatically generated">
            <a:extLst>
              <a:ext uri="{FF2B5EF4-FFF2-40B4-BE49-F238E27FC236}">
                <a16:creationId xmlns:a16="http://schemas.microsoft.com/office/drawing/2014/main" id="{A587D86F-D5C6-0D7B-2B04-A7BC11A2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5375"/>
            <a:ext cx="9144000" cy="5762625"/>
          </a:xfrm>
          <a:prstGeom prst="rect">
            <a:avLst/>
          </a:prstGeom>
        </p:spPr>
      </p:pic>
      <p:pic>
        <p:nvPicPr>
          <p:cNvPr id="19" name="Picture 18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67B489E-2377-2259-29F3-BFB4D27D9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5375"/>
            <a:ext cx="9144000" cy="5746295"/>
          </a:xfrm>
          <a:prstGeom prst="rect">
            <a:avLst/>
          </a:prstGeom>
        </p:spPr>
      </p:pic>
      <p:pic>
        <p:nvPicPr>
          <p:cNvPr id="21" name="Picture 2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076068A-9E48-C5AB-81A0-33B00AFBA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95375"/>
            <a:ext cx="9144000" cy="4717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DEFEF-4155-0A25-242E-ABB67A704462}"/>
              </a:ext>
            </a:extLst>
          </p:cNvPr>
          <p:cNvSpPr txBox="1"/>
          <p:nvPr/>
        </p:nvSpPr>
        <p:spPr>
          <a:xfrm>
            <a:off x="2708373" y="299331"/>
            <a:ext cx="3727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HELVETICA OBLIQUE" pitchFamily="2" charset="0"/>
              </a:rPr>
              <a:t>Adding subplots (+)</a:t>
            </a:r>
            <a:endParaRPr lang="en-US" sz="3600" dirty="0">
              <a:latin typeface="HELVETICA OBLIQU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5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F43EE881-F60C-5DC9-F69C-F04D167B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446"/>
            <a:ext cx="9144000" cy="5750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6DF085-7C3B-8F01-CDAC-903D58C346D0}"/>
              </a:ext>
            </a:extLst>
          </p:cNvPr>
          <p:cNvSpPr txBox="1"/>
          <p:nvPr/>
        </p:nvSpPr>
        <p:spPr>
          <a:xfrm>
            <a:off x="1747375" y="299331"/>
            <a:ext cx="564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HELVETICA OBLIQUE" pitchFamily="2" charset="0"/>
              </a:rPr>
              <a:t>Layering plots/plot features (*)</a:t>
            </a:r>
            <a:endParaRPr lang="en-US" sz="3600" dirty="0">
              <a:latin typeface="HELVETICA OBLIQU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7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131BF9CB-F8DA-9E92-43E6-8FEDB1DC7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36"/>
            <a:ext cx="9144000" cy="5726906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0AFB2742-DDE0-CBB9-2C04-E4C258C39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9875"/>
            <a:ext cx="9144000" cy="5722451"/>
          </a:xfrm>
          <a:prstGeom prst="rect">
            <a:avLst/>
          </a:prstGeo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B28C2945-4F94-C37C-C50F-59C887B27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19875"/>
            <a:ext cx="9144000" cy="5741859"/>
          </a:xfrm>
          <a:prstGeom prst="rect">
            <a:avLst/>
          </a:prstGeom>
        </p:spPr>
      </p:pic>
      <p:pic>
        <p:nvPicPr>
          <p:cNvPr id="12" name="Picture 11" descr="A screen shot of a graph&#10;&#10;Description automatically generated">
            <a:extLst>
              <a:ext uri="{FF2B5EF4-FFF2-40B4-BE49-F238E27FC236}">
                <a16:creationId xmlns:a16="http://schemas.microsoft.com/office/drawing/2014/main" id="{9066E887-1A37-4B94-C9EB-9DB5BF3EF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5446"/>
            <a:ext cx="9144000" cy="5765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6DF085-7C3B-8F01-CDAC-903D58C346D0}"/>
              </a:ext>
            </a:extLst>
          </p:cNvPr>
          <p:cNvSpPr txBox="1"/>
          <p:nvPr/>
        </p:nvSpPr>
        <p:spPr>
          <a:xfrm>
            <a:off x="1747375" y="299331"/>
            <a:ext cx="564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HELVETICA OBLIQUE" pitchFamily="2" charset="0"/>
              </a:rPr>
              <a:t>Layering plots/plot features (*)</a:t>
            </a:r>
            <a:endParaRPr lang="en-US" sz="3600" dirty="0">
              <a:latin typeface="HELVETICA OBLIQU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64392-EC37-E55B-BBF0-D97ACEBCD8A5}"/>
              </a:ext>
            </a:extLst>
          </p:cNvPr>
          <p:cNvSpPr txBox="1"/>
          <p:nvPr/>
        </p:nvSpPr>
        <p:spPr>
          <a:xfrm>
            <a:off x="262204" y="2826927"/>
            <a:ext cx="3488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Note: if combining multiple plots that contain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hovertools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, only bottom plot retains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hovertool</a:t>
            </a:r>
            <a:endParaRPr lang="en-US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The layers are added from 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top-to-bottom, so the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scatter_plt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 layer is in the back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confidence_interval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 is on top</a:t>
            </a:r>
          </a:p>
        </p:txBody>
      </p:sp>
    </p:spTree>
    <p:extLst>
      <p:ext uri="{BB962C8B-B14F-4D97-AF65-F5344CB8AC3E}">
        <p14:creationId xmlns:p14="http://schemas.microsoft.com/office/powerpoint/2010/main" val="68003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DF085-7C3B-8F01-CDAC-903D58C346D0}"/>
              </a:ext>
            </a:extLst>
          </p:cNvPr>
          <p:cNvSpPr txBox="1"/>
          <p:nvPr/>
        </p:nvSpPr>
        <p:spPr>
          <a:xfrm>
            <a:off x="1939739" y="299331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HELVETICA OBLIQUE" pitchFamily="2" charset="0"/>
              </a:rPr>
              <a:t>Exporting and Sharing Plots</a:t>
            </a:r>
            <a:endParaRPr lang="en-US" sz="3600" dirty="0">
              <a:latin typeface="HELVETICA OBLIQU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EEF2A1-9BE4-4CBF-09F5-B8E24760EB2D}"/>
              </a:ext>
            </a:extLst>
          </p:cNvPr>
          <p:cNvGrpSpPr/>
          <p:nvPr/>
        </p:nvGrpSpPr>
        <p:grpSpPr>
          <a:xfrm>
            <a:off x="805542" y="1609259"/>
            <a:ext cx="5363578" cy="1457325"/>
            <a:chOff x="412448" y="3323157"/>
            <a:chExt cx="5363578" cy="145732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DCCD25D-63EE-74F4-D437-4AD85101D458}"/>
                </a:ext>
              </a:extLst>
            </p:cNvPr>
            <p:cNvSpPr/>
            <p:nvPr/>
          </p:nvSpPr>
          <p:spPr>
            <a:xfrm>
              <a:off x="412448" y="3323157"/>
              <a:ext cx="4915034" cy="14573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18ABAC-5D06-B943-95EA-5D6A177D969D}"/>
                </a:ext>
              </a:extLst>
            </p:cNvPr>
            <p:cNvSpPr txBox="1"/>
            <p:nvPr/>
          </p:nvSpPr>
          <p:spPr>
            <a:xfrm>
              <a:off x="2088341" y="3433155"/>
              <a:ext cx="1563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Exporting Plots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28444F-F9E9-4146-87B3-647FC0B6008B}"/>
                </a:ext>
              </a:extLst>
            </p:cNvPr>
            <p:cNvSpPr txBox="1"/>
            <p:nvPr/>
          </p:nvSpPr>
          <p:spPr>
            <a:xfrm>
              <a:off x="592359" y="3717629"/>
              <a:ext cx="51836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Screenshots = BAD!!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PNG = pixel file (most common in our group, restrictive)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SVG = vector file (can be scaled and modified easily)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Helvetica" pitchFamily="2" charset="0"/>
                </a:rPr>
                <a:t>HTML = markup file (can contain interactive information)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AA06BA6-C386-D48B-17B9-B0B1ED30C811}"/>
              </a:ext>
            </a:extLst>
          </p:cNvPr>
          <p:cNvGrpSpPr/>
          <p:nvPr/>
        </p:nvGrpSpPr>
        <p:grpSpPr>
          <a:xfrm>
            <a:off x="3030876" y="3429000"/>
            <a:ext cx="5633621" cy="2579703"/>
            <a:chOff x="4790934" y="4945450"/>
            <a:chExt cx="5633621" cy="257970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F8E696F-D367-16C0-B0F2-288B655B0A39}"/>
                </a:ext>
              </a:extLst>
            </p:cNvPr>
            <p:cNvSpPr/>
            <p:nvPr/>
          </p:nvSpPr>
          <p:spPr>
            <a:xfrm>
              <a:off x="4790934" y="4945450"/>
              <a:ext cx="5633621" cy="253678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77FC90-BD69-D79A-E785-19EF4FE24839}"/>
                </a:ext>
              </a:extLst>
            </p:cNvPr>
            <p:cNvSpPr txBox="1"/>
            <p:nvPr/>
          </p:nvSpPr>
          <p:spPr>
            <a:xfrm>
              <a:off x="6417725" y="5044654"/>
              <a:ext cx="2011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Sharing HTML Plots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231BDD-2B9D-AF7D-9C62-9C2B0681E0D9}"/>
                </a:ext>
              </a:extLst>
            </p:cNvPr>
            <p:cNvSpPr txBox="1"/>
            <p:nvPr/>
          </p:nvSpPr>
          <p:spPr>
            <a:xfrm>
              <a:off x="5054773" y="5432272"/>
              <a:ext cx="5369782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File transfer</a:t>
              </a:r>
            </a:p>
            <a:p>
              <a:pPr marL="285750" indent="-285750">
                <a:buFontTx/>
                <a:buChar char="-"/>
              </a:pP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PowerPoint add-in (requires </a:t>
              </a:r>
              <a:r>
                <a:rPr lang="en-US" sz="1300" b="1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public</a:t>
              </a: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 web address for plots, clunky):</a:t>
              </a:r>
            </a:p>
            <a:p>
              <a:pPr marL="742950" lvl="1" indent="-285750">
                <a:buFontTx/>
                <a:buChar char="-"/>
              </a:pP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Install PowerPoint add in ‘Web Viewer’ (following slide)</a:t>
              </a:r>
            </a:p>
            <a:p>
              <a:pPr marL="742950" lvl="1" indent="-285750">
                <a:buFontTx/>
                <a:buChar char="-"/>
              </a:pP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Upload HTML file to a public GitHub repository</a:t>
              </a:r>
            </a:p>
            <a:p>
              <a:pPr marL="742950" lvl="1" indent="-285750">
                <a:buFontTx/>
                <a:buChar char="-"/>
              </a:pP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Open file – click ‘view Raw’</a:t>
              </a:r>
            </a:p>
            <a:p>
              <a:pPr marL="742950" lvl="1" indent="-285750">
                <a:buFontTx/>
                <a:buChar char="-"/>
              </a:pP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Change web address ‘</a:t>
              </a:r>
              <a:r>
                <a:rPr lang="en-US" sz="1300" dirty="0" err="1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githubusercontent</a:t>
              </a: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’ to ‘</a:t>
              </a:r>
              <a:r>
                <a:rPr lang="en-US" sz="1300" dirty="0" err="1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githack</a:t>
              </a: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’ – this renders your HTML file.</a:t>
              </a:r>
            </a:p>
            <a:p>
              <a:pPr marL="742950" lvl="1" indent="-285750">
                <a:buFontTx/>
                <a:buChar char="-"/>
              </a:pP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Copy web address and add to PowerPoint ‘Web Viewer’</a:t>
              </a:r>
            </a:p>
            <a:p>
              <a:pPr marL="285750" indent="-285750">
                <a:buFontTx/>
                <a:buChar char="-"/>
              </a:pPr>
              <a:r>
                <a:rPr lang="en-US" sz="1300" dirty="0">
                  <a:solidFill>
                    <a:schemeClr val="accent6">
                      <a:lumMod val="75000"/>
                    </a:schemeClr>
                  </a:solidFill>
                  <a:latin typeface="Helvetica" pitchFamily="2" charset="0"/>
                </a:rPr>
                <a:t>HTML-based presentation (looking into this)</a:t>
              </a:r>
            </a:p>
            <a:p>
              <a:pPr marL="742950" lvl="1" indent="-285750">
                <a:buFontTx/>
                <a:buChar char="-"/>
              </a:pPr>
              <a:endParaRPr lang="en-US" sz="13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87F3DC5-8390-7E25-1224-AE8C20F9B133}"/>
              </a:ext>
            </a:extLst>
          </p:cNvPr>
          <p:cNvSpPr txBox="1"/>
          <p:nvPr/>
        </p:nvSpPr>
        <p:spPr>
          <a:xfrm>
            <a:off x="5461569" y="6431255"/>
            <a:ext cx="348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PowerPoint Web Viewer Tutorial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9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DF085-7C3B-8F01-CDAC-903D58C346D0}"/>
              </a:ext>
            </a:extLst>
          </p:cNvPr>
          <p:cNvSpPr txBox="1"/>
          <p:nvPr/>
        </p:nvSpPr>
        <p:spPr>
          <a:xfrm>
            <a:off x="1570286" y="299331"/>
            <a:ext cx="600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HELVETICA OBLIQUE" pitchFamily="2" charset="0"/>
              </a:rPr>
              <a:t>PowerPoint Add-In: Web Viewer</a:t>
            </a:r>
            <a:endParaRPr lang="en-US" sz="3600" dirty="0">
              <a:latin typeface="HELVETICA OBLIQUE" pitchFamily="2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eb Viewer">
                <a:extLst>
                  <a:ext uri="{FF2B5EF4-FFF2-40B4-BE49-F238E27FC236}">
                    <a16:creationId xmlns:a16="http://schemas.microsoft.com/office/drawing/2014/main" id="{1942C006-FA8D-0CF8-DEE6-7E14F482B4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666437"/>
                  </p:ext>
                </p:extLst>
              </p:nvPr>
            </p:nvGraphicFramePr>
            <p:xfrm>
              <a:off x="520304" y="930470"/>
              <a:ext cx="8103392" cy="56281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Web Viewer">
                <a:extLst>
                  <a:ext uri="{FF2B5EF4-FFF2-40B4-BE49-F238E27FC236}">
                    <a16:creationId xmlns:a16="http://schemas.microsoft.com/office/drawing/2014/main" id="{1942C006-FA8D-0CF8-DEE6-7E14F482B4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304" y="930470"/>
                <a:ext cx="8103392" cy="5628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39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SIL Scheme">
      <a:dk1>
        <a:srgbClr val="000000"/>
      </a:dk1>
      <a:lt1>
        <a:srgbClr val="FFFFFF"/>
      </a:lt1>
      <a:dk2>
        <a:srgbClr val="D26E12"/>
      </a:dk2>
      <a:lt2>
        <a:srgbClr val="F6CC20"/>
      </a:lt2>
      <a:accent1>
        <a:srgbClr val="A3D55D"/>
      </a:accent1>
      <a:accent2>
        <a:srgbClr val="009838"/>
      </a:accent2>
      <a:accent3>
        <a:srgbClr val="2B6C5C"/>
      </a:accent3>
      <a:accent4>
        <a:srgbClr val="99CFD9"/>
      </a:accent4>
      <a:accent5>
        <a:srgbClr val="205381"/>
      </a:accent5>
      <a:accent6>
        <a:srgbClr val="5768A2"/>
      </a:accent6>
      <a:hlink>
        <a:srgbClr val="873E7E"/>
      </a:hlink>
      <a:folHlink>
        <a:srgbClr val="93131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D63C3FC1-DFDE-F144-9C83-AE727CE3840C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&quot;,&quot;values&quot;:{},&quot;data&quot;:{&quot;uri&quot;:&quot;&quot;},&quot;secure&quot;:false}],&quot;name&quot;:&quot;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5845</TotalTime>
  <Words>399</Words>
  <Application>Microsoft Macintosh PowerPoint</Application>
  <PresentationFormat>On-screen Show (4:3)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HELVETICA OBLIQUE</vt:lpstr>
      <vt:lpstr>HELVETICA OBLIQUE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Sierra Hart</dc:creator>
  <cp:lastModifiedBy>SIERRA HART</cp:lastModifiedBy>
  <cp:revision>81</cp:revision>
  <dcterms:created xsi:type="dcterms:W3CDTF">2022-07-05T00:22:51Z</dcterms:created>
  <dcterms:modified xsi:type="dcterms:W3CDTF">2024-05-10T17:32:00Z</dcterms:modified>
</cp:coreProperties>
</file>