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7" r:id="rId4"/>
    <p:sldId id="259" r:id="rId5"/>
    <p:sldId id="258" r:id="rId6"/>
    <p:sldId id="260" r:id="rId7"/>
    <p:sldId id="262" r:id="rId8"/>
    <p:sldId id="263" r:id="rId9"/>
    <p:sldId id="264" r:id="rId10"/>
    <p:sldId id="265" r:id="rId11"/>
    <p:sldId id="266" r:id="rId12"/>
    <p:sldId id="26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FE8CD7-211A-4587-A7E5-E34637732B19}" type="datetimeFigureOut">
              <a:rPr lang="en-GB" smtClean="0"/>
              <a:t>16/03/2022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74C25D-0E4C-444C-B808-2243600218A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30853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Anforderungen</a:t>
            </a:r>
            <a:r>
              <a:rPr lang="en-GB" dirty="0"/>
              <a:t> - Tasks</a:t>
            </a:r>
          </a:p>
          <a:p>
            <a:r>
              <a:rPr lang="en-GB" dirty="0"/>
              <a:t>Buffer</a:t>
            </a:r>
          </a:p>
          <a:p>
            <a:r>
              <a:rPr lang="en-GB" dirty="0" err="1"/>
              <a:t>Eingehalten</a:t>
            </a:r>
            <a:r>
              <a:rPr lang="en-GB" dirty="0"/>
              <a:t>!</a:t>
            </a:r>
          </a:p>
          <a:p>
            <a:endParaRPr lang="en-GB" dirty="0"/>
          </a:p>
          <a:p>
            <a:r>
              <a:rPr lang="en-GB" dirty="0"/>
              <a:t>(63%)</a:t>
            </a:r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6195BF-5CD1-47F7-A647-173D71A99255}" type="slidenum">
              <a:rPr lang="LID4096" smtClean="0"/>
              <a:t>8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4858317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Buffer</a:t>
            </a:r>
          </a:p>
          <a:p>
            <a:endParaRPr lang="en-GB" dirty="0"/>
          </a:p>
          <a:p>
            <a:r>
              <a:rPr lang="en-GB" dirty="0" err="1"/>
              <a:t>Wochen</a:t>
            </a:r>
            <a:r>
              <a:rPr lang="en-GB" dirty="0"/>
              <a:t> bis </a:t>
            </a:r>
            <a:r>
              <a:rPr lang="en-GB" dirty="0" err="1"/>
              <a:t>Mittwoch</a:t>
            </a:r>
            <a:r>
              <a:rPr lang="en-GB" dirty="0"/>
              <a:t> </a:t>
            </a:r>
            <a:r>
              <a:rPr lang="en-GB" dirty="0" err="1"/>
              <a:t>ubung</a:t>
            </a:r>
            <a:endParaRPr lang="en-GB" dirty="0"/>
          </a:p>
          <a:p>
            <a:endParaRPr lang="en-GB" dirty="0"/>
          </a:p>
          <a:p>
            <a:r>
              <a:rPr lang="en-GB" dirty="0"/>
              <a:t>Tom </a:t>
            </a:r>
            <a:r>
              <a:rPr lang="en-GB" dirty="0" err="1"/>
              <a:t>Erfahrung</a:t>
            </a:r>
            <a:r>
              <a:rPr lang="en-GB" dirty="0"/>
              <a:t> -&gt; </a:t>
            </a:r>
            <a:r>
              <a:rPr lang="en-GB" dirty="0" err="1"/>
              <a:t>Grundlage</a:t>
            </a:r>
            <a:endParaRPr lang="en-GB" dirty="0"/>
          </a:p>
          <a:p>
            <a:endParaRPr lang="en-GB" dirty="0"/>
          </a:p>
          <a:p>
            <a:r>
              <a:rPr lang="en-GB" dirty="0"/>
              <a:t>Rest </a:t>
            </a:r>
            <a:r>
              <a:rPr lang="en-GB" dirty="0" err="1"/>
              <a:t>draufbauen</a:t>
            </a:r>
            <a:endParaRPr lang="en-GB" dirty="0"/>
          </a:p>
          <a:p>
            <a:endParaRPr lang="en-GB" dirty="0"/>
          </a:p>
          <a:p>
            <a:r>
              <a:rPr lang="en-GB" dirty="0"/>
              <a:t>Buffer + </a:t>
            </a:r>
            <a:r>
              <a:rPr lang="en-GB" dirty="0" err="1"/>
              <a:t>Mittwoch</a:t>
            </a:r>
            <a:r>
              <a:rPr lang="en-GB" dirty="0"/>
              <a:t> </a:t>
            </a:r>
            <a:r>
              <a:rPr lang="en-GB" dirty="0" err="1"/>
              <a:t>erlaubt</a:t>
            </a:r>
            <a:r>
              <a:rPr lang="en-GB" dirty="0"/>
              <a:t> </a:t>
            </a:r>
            <a:r>
              <a:rPr lang="en-GB" dirty="0" err="1"/>
              <a:t>Hilfe</a:t>
            </a:r>
            <a:r>
              <a:rPr lang="en-GB" dirty="0"/>
              <a:t>/</a:t>
            </a:r>
            <a:r>
              <a:rPr lang="en-GB" dirty="0" err="1"/>
              <a:t>Kontrolle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6195BF-5CD1-47F7-A647-173D71A99255}" type="slidenum">
              <a:rPr lang="LID4096" smtClean="0"/>
              <a:t>9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866804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Viel</a:t>
            </a:r>
            <a:r>
              <a:rPr lang="en-GB" dirty="0"/>
              <a:t> , </a:t>
            </a:r>
            <a:r>
              <a:rPr lang="en-GB" dirty="0" err="1"/>
              <a:t>Abhangen</a:t>
            </a:r>
            <a:r>
              <a:rPr lang="en-GB" dirty="0"/>
              <a:t> -&gt; </a:t>
            </a:r>
            <a:r>
              <a:rPr lang="en-GB" dirty="0" err="1"/>
              <a:t>wochen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6195BF-5CD1-47F7-A647-173D71A99255}" type="slidenum">
              <a:rPr lang="LID4096" smtClean="0"/>
              <a:t>10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9460656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Kurz </a:t>
            </a:r>
            <a:r>
              <a:rPr lang="en-GB" dirty="0" err="1"/>
              <a:t>angefangen</a:t>
            </a:r>
            <a:r>
              <a:rPr lang="en-GB" dirty="0"/>
              <a:t>  GUI, </a:t>
            </a:r>
            <a:r>
              <a:rPr lang="en-GB" dirty="0" err="1"/>
              <a:t>UnitTest</a:t>
            </a:r>
            <a:endParaRPr lang="en-GB" dirty="0"/>
          </a:p>
          <a:p>
            <a:endParaRPr lang="en-GB" dirty="0"/>
          </a:p>
          <a:p>
            <a:r>
              <a:rPr lang="en-GB" dirty="0"/>
              <a:t>Unit test Code verstehen</a:t>
            </a:r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6195BF-5CD1-47F7-A647-173D71A99255}" type="slidenum">
              <a:rPr lang="LID4096" smtClean="0"/>
              <a:t>11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701592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Falls 4 </a:t>
            </a:r>
            <a:r>
              <a:rPr lang="en-GB" dirty="0" err="1"/>
              <a:t>andere</a:t>
            </a:r>
            <a:r>
              <a:rPr lang="en-GB" dirty="0"/>
              <a:t> gut, fast </a:t>
            </a:r>
            <a:r>
              <a:rPr lang="en-GB" dirty="0" err="1"/>
              <a:t>nichts</a:t>
            </a:r>
            <a:r>
              <a:rPr lang="en-GB" dirty="0"/>
              <a:t> </a:t>
            </a:r>
            <a:r>
              <a:rPr lang="en-GB" dirty="0" err="1"/>
              <a:t>mehr</a:t>
            </a:r>
            <a:r>
              <a:rPr lang="en-GB" dirty="0"/>
              <a:t> </a:t>
            </a:r>
            <a:r>
              <a:rPr lang="en-GB" dirty="0" err="1"/>
              <a:t>ausser</a:t>
            </a:r>
            <a:r>
              <a:rPr lang="en-GB" dirty="0"/>
              <a:t> </a:t>
            </a:r>
            <a:r>
              <a:rPr lang="en-GB" dirty="0" err="1"/>
              <a:t>ein</a:t>
            </a:r>
            <a:r>
              <a:rPr lang="en-GB" dirty="0"/>
              <a:t> Docs</a:t>
            </a:r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6195BF-5CD1-47F7-A647-173D71A99255}" type="slidenum">
              <a:rPr lang="LID4096" smtClean="0"/>
              <a:t>12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442667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CCC92-F491-4C5B-8A91-93B49A168A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7D8C9D-63D0-4752-9E20-E3CBC954C3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5033B-031B-4DD5-A3B0-EC0390A31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A5228-417D-4225-95B8-4CA13DF0AA79}" type="datetimeFigureOut">
              <a:rPr lang="en-GB" smtClean="0"/>
              <a:t>16/03/2022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47F383-F67C-4DF2-BE18-606B3165D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DDCC01-1802-41E4-B9CB-52F4A85E9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296B4-2820-4885-8A7F-8D02529B27C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1834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E310B-5975-409B-B9C6-F0727893C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8F684C-535A-433F-9205-777221493E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2475-8D18-46F7-B991-54270EF7D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A5228-417D-4225-95B8-4CA13DF0AA79}" type="datetimeFigureOut">
              <a:rPr lang="en-GB" smtClean="0"/>
              <a:t>16/03/2022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20D49-ED49-46B1-BD42-8F28D4C6A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D79987-EFC4-4348-8B06-93CC08F34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296B4-2820-4885-8A7F-8D02529B27C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3194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6FFC8B-AF09-4250-B254-6CE86253AF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FBAE00-839B-486D-A19B-B4D88956B1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D0921C-86E3-4536-A89C-7044D1E3B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A5228-417D-4225-95B8-4CA13DF0AA79}" type="datetimeFigureOut">
              <a:rPr lang="en-GB" smtClean="0"/>
              <a:t>16/03/2022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2D2A67-3DF4-42CB-869A-B14479257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1C7CFF-E520-4E04-B51F-9E439C547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296B4-2820-4885-8A7F-8D02529B27C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8411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BE073-CFAB-4CDB-A986-B9AF68A12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15A558-410D-4D7E-8805-3456DBDBF2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8EF5E8-9389-40E9-B67D-AB0F61F86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A5228-417D-4225-95B8-4CA13DF0AA79}" type="datetimeFigureOut">
              <a:rPr lang="en-GB" smtClean="0"/>
              <a:t>16/03/2022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F398C7-E8EF-45FE-9275-46CA4A4BB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CA62EE-BBD7-4C9E-8366-1BCC330A3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296B4-2820-4885-8A7F-8D02529B27C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2114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EA66D-C0D0-4E3B-9CF5-12693BC36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896DA2-89AB-4FC4-8D02-447E56ABAB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5AF323-3429-444E-8DFD-C7F83C34C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A5228-417D-4225-95B8-4CA13DF0AA79}" type="datetimeFigureOut">
              <a:rPr lang="en-GB" smtClean="0"/>
              <a:t>16/03/2022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7E6504-873F-4D60-9DF2-69387DC22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BA8611-EF26-4A9E-BC54-3084FEA3B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296B4-2820-4885-8A7F-8D02529B27C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1587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1A582-3DA2-4D3B-A966-38638EC0F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15E42-F9DD-4285-9649-7F0CA5E2A9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227F6F-5E4F-4DFA-9361-EB9FF27CAC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F2EC15-178A-4483-9954-728A68B97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A5228-417D-4225-95B8-4CA13DF0AA79}" type="datetimeFigureOut">
              <a:rPr lang="en-GB" smtClean="0"/>
              <a:t>16/03/2022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70E5BB-B94E-4307-A40A-F8FBC49B9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55FFC6-FC9E-493C-8A6E-99B1CC6A9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296B4-2820-4885-8A7F-8D02529B27C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3893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DE7F1-53F1-437C-A15F-23534500D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AA682A-F4E9-4918-BEA6-C92CF8A0A1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B36482-EB58-433E-976C-7437322034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8C3B25-C89B-4ADB-BD3D-D9B1D82DB1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8C9F0E-4C55-4024-A101-91506844D2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00DDC9-DCA3-4862-B70C-E2A4A5E8F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A5228-417D-4225-95B8-4CA13DF0AA79}" type="datetimeFigureOut">
              <a:rPr lang="en-GB" smtClean="0"/>
              <a:t>16/03/2022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B82694-0A33-4855-8EB6-46025927A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BCD7CB-8DF1-4C72-9591-A4F0DBAC8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296B4-2820-4885-8A7F-8D02529B27C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9510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768CF-0A82-42E1-9912-058884447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186ADE-0070-450F-A9C8-9C4FF288E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A5228-417D-4225-95B8-4CA13DF0AA79}" type="datetimeFigureOut">
              <a:rPr lang="en-GB" smtClean="0"/>
              <a:t>16/03/2022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628D9E-FE13-4742-8D81-4263787D0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C19A6D-859A-4432-ACF0-81DD996E4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296B4-2820-4885-8A7F-8D02529B27C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2041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AAB492-2C4A-4AB6-A4BA-76E5D7FFD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A5228-417D-4225-95B8-4CA13DF0AA79}" type="datetimeFigureOut">
              <a:rPr lang="en-GB" smtClean="0"/>
              <a:t>16/03/2022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73930A-780F-49E6-B4C3-0E0FDF81F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2EA4B1-AC13-428A-8597-37BB5CB86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296B4-2820-4885-8A7F-8D02529B27C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9292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44012-EC30-4F18-B33B-B778B6BB3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34C7FE-8EAE-44F9-B590-785BA59ABB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CCA4BE-0D19-4E1F-A0FA-E0598AC6EE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E700C0-0472-4F86-9CA3-CDED4F040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A5228-417D-4225-95B8-4CA13DF0AA79}" type="datetimeFigureOut">
              <a:rPr lang="en-GB" smtClean="0"/>
              <a:t>16/03/2022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49AB3E-0EE4-4676-975B-1570EBB4C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9FEE80-E685-47F3-BD33-26560EBA8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296B4-2820-4885-8A7F-8D02529B27C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0761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5B6E3-9F78-459C-B756-56000367F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5860DC-339F-474B-9DF7-20297A20D3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9B3E4D-DE0B-4497-9ADF-725A34DE9F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EC3745-2189-4B62-836B-1537AA468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A5228-417D-4225-95B8-4CA13DF0AA79}" type="datetimeFigureOut">
              <a:rPr lang="en-GB" smtClean="0"/>
              <a:t>16/03/2022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9CABF6-4A06-4549-8EAE-C99762B0A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CCAD52-00C5-4491-86AA-41C431968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296B4-2820-4885-8A7F-8D02529B27C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1022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34389C-6DF6-4661-86AC-F96B70EB7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696B72-BCD7-44FA-B726-BF0D428F7B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28C9CC-9239-4AA3-BB32-9CBDBD7654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8A5228-417D-4225-95B8-4CA13DF0AA79}" type="datetimeFigureOut">
              <a:rPr lang="en-GB" smtClean="0"/>
              <a:t>16/03/2022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632369-9ED4-435F-A2E7-10F8F12BD8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B894CD-91D4-42C5-8671-1F0858202C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B296B4-2820-4885-8A7F-8D02529B27C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8066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57F38D5-7ABE-497E-B302-710E33E4B4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8337" y="1305169"/>
            <a:ext cx="11043139" cy="5001846"/>
          </a:xfrm>
        </p:spPr>
        <p:txBody>
          <a:bodyPr>
            <a:noAutofit/>
          </a:bodyPr>
          <a:lstStyle/>
          <a:p>
            <a:r>
              <a:rPr lang="de-CH" sz="1400" dirty="0"/>
              <a:t>By TASG Force</a:t>
            </a:r>
            <a:endParaRPr lang="en-GB" sz="14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968FF57-B9DA-472D-8F5E-ACFE44A2C3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4210"/>
            <a:ext cx="9144000" cy="1200959"/>
          </a:xfrm>
        </p:spPr>
        <p:txBody>
          <a:bodyPr/>
          <a:lstStyle/>
          <a:p>
            <a:r>
              <a:rPr lang="de-CH" dirty="0" err="1"/>
              <a:t>Ore</a:t>
            </a:r>
            <a:r>
              <a:rPr lang="de-CH" dirty="0"/>
              <a:t> Rush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292968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58C58301-6A31-42E5-9CC3-E7191E81B3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536" y="1001789"/>
            <a:ext cx="11002927" cy="5251397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8601F684-217A-4629-B7AD-5F3397FCDA3E}"/>
              </a:ext>
            </a:extLst>
          </p:cNvPr>
          <p:cNvSpPr txBox="1">
            <a:spLocks/>
          </p:cNvSpPr>
          <p:nvPr/>
        </p:nvSpPr>
        <p:spPr>
          <a:xfrm>
            <a:off x="838200" y="304801"/>
            <a:ext cx="9986108" cy="7893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sz="5400" b="1" kern="150" dirty="0">
                <a:latin typeface="Liberation Serif"/>
                <a:ea typeface="Noto Serif CJK SC"/>
                <a:cs typeface="Noto Sans Devanagari" panose="020B0502040504020204" pitchFamily="34" charset="0"/>
              </a:rPr>
              <a:t>Timeline und Verantwortungen:</a:t>
            </a:r>
            <a:endParaRPr lang="en-GB" sz="21500" b="1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A374583-E023-4EE4-ACC3-AB23AFC1B465}"/>
              </a:ext>
            </a:extLst>
          </p:cNvPr>
          <p:cNvCxnSpPr>
            <a:cxnSpLocks/>
          </p:cNvCxnSpPr>
          <p:nvPr/>
        </p:nvCxnSpPr>
        <p:spPr>
          <a:xfrm>
            <a:off x="838200" y="922215"/>
            <a:ext cx="10515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64886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imeline&#10;&#10;Description automatically generated">
            <a:extLst>
              <a:ext uri="{FF2B5EF4-FFF2-40B4-BE49-F238E27FC236}">
                <a16:creationId xmlns:a16="http://schemas.microsoft.com/office/drawing/2014/main" id="{4478BF83-D924-4F7F-B7CE-45B00B0F58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80990"/>
            <a:ext cx="12192000" cy="3496019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F0419292-0E77-48D5-BDD5-13303D894440}"/>
              </a:ext>
            </a:extLst>
          </p:cNvPr>
          <p:cNvSpPr txBox="1">
            <a:spLocks/>
          </p:cNvSpPr>
          <p:nvPr/>
        </p:nvSpPr>
        <p:spPr>
          <a:xfrm>
            <a:off x="838200" y="304801"/>
            <a:ext cx="9986108" cy="7893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sz="5400" b="1" kern="150" dirty="0">
                <a:latin typeface="Liberation Serif"/>
                <a:ea typeface="Noto Serif CJK SC"/>
                <a:cs typeface="Noto Sans Devanagari" panose="020B0502040504020204" pitchFamily="34" charset="0"/>
              </a:rPr>
              <a:t>Timeline und Verantwortungen:</a:t>
            </a:r>
            <a:endParaRPr lang="en-GB" sz="21500" b="1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58BF940-F4D4-4A71-A4E2-997B983F5CA7}"/>
              </a:ext>
            </a:extLst>
          </p:cNvPr>
          <p:cNvCxnSpPr>
            <a:cxnSpLocks/>
          </p:cNvCxnSpPr>
          <p:nvPr/>
        </p:nvCxnSpPr>
        <p:spPr>
          <a:xfrm>
            <a:off x="838200" y="922215"/>
            <a:ext cx="10515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04716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5BAFE19-F29B-40A3-B430-C19E8BF42A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413" y="1242707"/>
            <a:ext cx="10555173" cy="4372585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96E98779-452B-4A62-80CA-6CED2788167E}"/>
              </a:ext>
            </a:extLst>
          </p:cNvPr>
          <p:cNvSpPr txBox="1">
            <a:spLocks/>
          </p:cNvSpPr>
          <p:nvPr/>
        </p:nvSpPr>
        <p:spPr>
          <a:xfrm>
            <a:off x="838200" y="304801"/>
            <a:ext cx="9986108" cy="7893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sz="5400" b="1" kern="150" dirty="0">
                <a:latin typeface="Liberation Serif"/>
                <a:ea typeface="Noto Serif CJK SC"/>
                <a:cs typeface="Noto Sans Devanagari" panose="020B0502040504020204" pitchFamily="34" charset="0"/>
              </a:rPr>
              <a:t>Timeline und Verantwortungen:</a:t>
            </a:r>
            <a:endParaRPr lang="en-GB" sz="21500" b="1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C7B15A2-3755-4AE4-97FF-89CC0F844219}"/>
              </a:ext>
            </a:extLst>
          </p:cNvPr>
          <p:cNvCxnSpPr>
            <a:cxnSpLocks/>
          </p:cNvCxnSpPr>
          <p:nvPr/>
        </p:nvCxnSpPr>
        <p:spPr>
          <a:xfrm>
            <a:off x="838200" y="922215"/>
            <a:ext cx="10515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4018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AB2BFCA0-1105-4944-BD10-5FAFB63900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55" t="5646" r="13896" b="14914"/>
          <a:stretch/>
        </p:blipFill>
        <p:spPr bwMode="auto">
          <a:xfrm>
            <a:off x="5793828" y="1332185"/>
            <a:ext cx="5935718" cy="4431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736070B-1A5A-4856-93AF-96E9EFF39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94155"/>
            <a:ext cx="10515600" cy="1325563"/>
          </a:xfrm>
        </p:spPr>
        <p:txBody>
          <a:bodyPr/>
          <a:lstStyle/>
          <a:p>
            <a:r>
              <a:rPr lang="de-CH" sz="4400" u="sng" kern="150" dirty="0">
                <a:effectLst/>
                <a:latin typeface="Liberation Serif"/>
                <a:ea typeface="Noto Serif CJK SC"/>
                <a:cs typeface="Noto Sans Devanagari" panose="020B0502040504020204" pitchFamily="34" charset="0"/>
              </a:rPr>
              <a:t>Spiel:</a:t>
            </a:r>
            <a:endParaRPr lang="en-GB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6CB743-F9EA-42C9-A6FF-5A7EC9A595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54655"/>
            <a:ext cx="4955628" cy="4351338"/>
          </a:xfrm>
        </p:spPr>
        <p:txBody>
          <a:bodyPr/>
          <a:lstStyle/>
          <a:p>
            <a:r>
              <a:rPr lang="de-CH" sz="2800" kern="150" dirty="0">
                <a:effectLst/>
                <a:latin typeface="Liberation Serif"/>
                <a:ea typeface="Noto Serif CJK SC"/>
                <a:cs typeface="Noto Sans Devanagari" panose="020B0502040504020204" pitchFamily="34" charset="0"/>
              </a:rPr>
              <a:t>Rundenbasiertes 2d Strategie game</a:t>
            </a:r>
          </a:p>
          <a:p>
            <a:r>
              <a:rPr lang="de-CH" sz="2800" kern="150" dirty="0">
                <a:effectLst/>
                <a:latin typeface="Liberation Serif"/>
                <a:ea typeface="Noto Serif CJK SC"/>
                <a:cs typeface="Noto Sans Devanagari" panose="020B0502040504020204" pitchFamily="34" charset="0"/>
              </a:rPr>
              <a:t>Spielfeld mit quadratischen Zellen</a:t>
            </a:r>
          </a:p>
          <a:p>
            <a:r>
              <a:rPr lang="de-CH" kern="150" dirty="0" err="1">
                <a:latin typeface="Liberation Serif"/>
                <a:ea typeface="Noto Serif CJK SC"/>
                <a:cs typeface="Noto Sans Devanagari" panose="020B0502040504020204" pitchFamily="34" charset="0"/>
              </a:rPr>
              <a:t>Cost-Benifit</a:t>
            </a:r>
            <a:r>
              <a:rPr lang="de-CH" kern="150" dirty="0">
                <a:latin typeface="Liberation Serif"/>
                <a:ea typeface="Noto Serif CJK SC"/>
                <a:cs typeface="Noto Sans Devanagari" panose="020B0502040504020204" pitchFamily="34" charset="0"/>
              </a:rPr>
              <a:t> / </a:t>
            </a:r>
            <a:r>
              <a:rPr lang="de-CH" kern="150" dirty="0" err="1">
                <a:latin typeface="Liberation Serif"/>
                <a:ea typeface="Noto Serif CJK SC"/>
                <a:cs typeface="Noto Sans Devanagari" panose="020B0502040504020204" pitchFamily="34" charset="0"/>
              </a:rPr>
              <a:t>opportunity</a:t>
            </a:r>
            <a:r>
              <a:rPr lang="de-CH" kern="150" dirty="0">
                <a:latin typeface="Liberation Serif"/>
                <a:ea typeface="Noto Serif CJK SC"/>
                <a:cs typeface="Noto Sans Devanagari" panose="020B0502040504020204" pitchFamily="34" charset="0"/>
              </a:rPr>
              <a:t> </a:t>
            </a:r>
            <a:r>
              <a:rPr lang="de-CH" kern="150" dirty="0" err="1">
                <a:latin typeface="Liberation Serif"/>
                <a:ea typeface="Noto Serif CJK SC"/>
                <a:cs typeface="Noto Sans Devanagari" panose="020B0502040504020204" pitchFamily="34" charset="0"/>
              </a:rPr>
              <a:t>cost</a:t>
            </a:r>
            <a:endParaRPr lang="en-GB" sz="2800" kern="150" dirty="0">
              <a:effectLst/>
              <a:latin typeface="Liberation Serif"/>
              <a:ea typeface="Noto Serif CJK SC"/>
              <a:cs typeface="Noto Sans Devanagari" panose="020B0502040504020204" pitchFamily="34" charset="0"/>
            </a:endParaRPr>
          </a:p>
          <a:p>
            <a:endParaRPr lang="en-GB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7BA6B29-7463-46E6-8715-B0BFFBBE3B69}"/>
              </a:ext>
            </a:extLst>
          </p:cNvPr>
          <p:cNvSpPr txBox="1">
            <a:spLocks/>
          </p:cNvSpPr>
          <p:nvPr/>
        </p:nvSpPr>
        <p:spPr>
          <a:xfrm>
            <a:off x="838200" y="304801"/>
            <a:ext cx="9144000" cy="7893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sz="5400" b="1" kern="150" dirty="0">
                <a:latin typeface="Liberation Serif"/>
                <a:ea typeface="Noto Serif CJK SC"/>
                <a:cs typeface="Noto Sans Devanagari" panose="020B0502040504020204" pitchFamily="34" charset="0"/>
              </a:rPr>
              <a:t>About </a:t>
            </a:r>
            <a:r>
              <a:rPr lang="de-CH" sz="5400" b="1" kern="150" dirty="0" err="1">
                <a:latin typeface="Liberation Serif"/>
                <a:ea typeface="Noto Serif CJK SC"/>
                <a:cs typeface="Noto Sans Devanagari" panose="020B0502040504020204" pitchFamily="34" charset="0"/>
              </a:rPr>
              <a:t>the</a:t>
            </a:r>
            <a:r>
              <a:rPr lang="de-CH" sz="5400" b="1" kern="150" dirty="0">
                <a:latin typeface="Liberation Serif"/>
                <a:ea typeface="Noto Serif CJK SC"/>
                <a:cs typeface="Noto Sans Devanagari" panose="020B0502040504020204" pitchFamily="34" charset="0"/>
              </a:rPr>
              <a:t> Game:</a:t>
            </a:r>
            <a:endParaRPr lang="en-GB" sz="21500" b="1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1AF5763-9E1C-4C4A-8349-A0DF7C4C313F}"/>
              </a:ext>
            </a:extLst>
          </p:cNvPr>
          <p:cNvCxnSpPr>
            <a:cxnSpLocks/>
          </p:cNvCxnSpPr>
          <p:nvPr/>
        </p:nvCxnSpPr>
        <p:spPr>
          <a:xfrm>
            <a:off x="838200" y="922215"/>
            <a:ext cx="10515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6018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6070B-1A5A-4856-93AF-96E9EFF39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94155"/>
            <a:ext cx="10515600" cy="1325563"/>
          </a:xfrm>
        </p:spPr>
        <p:txBody>
          <a:bodyPr/>
          <a:lstStyle/>
          <a:p>
            <a:r>
              <a:rPr lang="de-CH" sz="4400" u="sng" kern="150" dirty="0">
                <a:effectLst/>
                <a:latin typeface="Liberation Serif"/>
                <a:ea typeface="Noto Serif CJK SC"/>
                <a:cs typeface="Noto Sans Devanagari" panose="020B0502040504020204" pitchFamily="34" charset="0"/>
              </a:rPr>
              <a:t>Spiel:</a:t>
            </a:r>
            <a:endParaRPr lang="en-GB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6CB743-F9EA-42C9-A6FF-5A7EC9A595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54655"/>
            <a:ext cx="10515600" cy="4351338"/>
          </a:xfrm>
        </p:spPr>
        <p:txBody>
          <a:bodyPr/>
          <a:lstStyle/>
          <a:p>
            <a:r>
              <a:rPr lang="de-CH" sz="2800" kern="150" dirty="0">
                <a:effectLst/>
                <a:latin typeface="Liberation Serif"/>
                <a:ea typeface="Noto Serif CJK SC"/>
                <a:cs typeface="Noto Sans Devanagari" panose="020B0502040504020204" pitchFamily="34" charset="0"/>
              </a:rPr>
              <a:t>Es gibt ein n x m Brett auf welchem sich bewegt wird.</a:t>
            </a:r>
            <a:endParaRPr lang="en-GB" sz="2800" kern="150" dirty="0">
              <a:effectLst/>
              <a:latin typeface="Liberation Serif"/>
              <a:ea typeface="Noto Serif CJK SC"/>
              <a:cs typeface="Noto Sans Devanagari" panose="020B0502040504020204" pitchFamily="34" charset="0"/>
            </a:endParaRPr>
          </a:p>
          <a:p>
            <a:pPr algn="l"/>
            <a:r>
              <a:rPr lang="de-CH" sz="2800" kern="150" dirty="0">
                <a:effectLst/>
                <a:latin typeface="Liberation Serif"/>
                <a:ea typeface="Noto Serif CJK SC"/>
                <a:cs typeface="Noto Sans Devanagari" panose="020B0502040504020204" pitchFamily="34" charset="0"/>
              </a:rPr>
              <a:t>Verschiedene, Run-time veränderbare Erze.</a:t>
            </a:r>
            <a:endParaRPr lang="en-GB" sz="2800" kern="150" dirty="0">
              <a:effectLst/>
              <a:latin typeface="Liberation Serif"/>
              <a:ea typeface="Noto Serif CJK SC"/>
              <a:cs typeface="Noto Sans Devanagari" panose="020B0502040504020204" pitchFamily="34" charset="0"/>
            </a:endParaRPr>
          </a:p>
          <a:p>
            <a:pPr algn="l"/>
            <a:r>
              <a:rPr lang="de-CH" sz="2800" kern="150" dirty="0">
                <a:effectLst/>
                <a:latin typeface="Liberation Serif"/>
                <a:ea typeface="Noto Serif CJK SC"/>
                <a:cs typeface="Noto Sans Devanagari" panose="020B0502040504020204" pitchFamily="34" charset="0"/>
              </a:rPr>
              <a:t>Es gibt eine Aderverteilung anstelle einer Zellenverteilung.</a:t>
            </a:r>
            <a:endParaRPr lang="en-GB" sz="2800" kern="150" dirty="0">
              <a:effectLst/>
              <a:latin typeface="Liberation Serif"/>
              <a:ea typeface="Noto Serif CJK SC"/>
              <a:cs typeface="Noto Sans Devanagari" panose="020B0502040504020204" pitchFamily="34" charset="0"/>
            </a:endParaRPr>
          </a:p>
          <a:p>
            <a:endParaRPr lang="en-GB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7BA6B29-7463-46E6-8715-B0BFFBBE3B69}"/>
              </a:ext>
            </a:extLst>
          </p:cNvPr>
          <p:cNvSpPr txBox="1">
            <a:spLocks/>
          </p:cNvSpPr>
          <p:nvPr/>
        </p:nvSpPr>
        <p:spPr>
          <a:xfrm>
            <a:off x="838200" y="304801"/>
            <a:ext cx="9144000" cy="7893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sz="5400" b="1" kern="150" dirty="0">
                <a:latin typeface="Liberation Serif"/>
                <a:ea typeface="Noto Serif CJK SC"/>
                <a:cs typeface="Noto Sans Devanagari" panose="020B0502040504020204" pitchFamily="34" charset="0"/>
              </a:rPr>
              <a:t>Spielmechaniken:</a:t>
            </a:r>
            <a:endParaRPr lang="en-GB" sz="21500" b="1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532E1DD-1C1B-4DF7-8FC4-E34C5E4C9150}"/>
              </a:ext>
            </a:extLst>
          </p:cNvPr>
          <p:cNvCxnSpPr>
            <a:cxnSpLocks/>
          </p:cNvCxnSpPr>
          <p:nvPr/>
        </p:nvCxnSpPr>
        <p:spPr>
          <a:xfrm>
            <a:off x="838200" y="922215"/>
            <a:ext cx="10515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0637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3ADC3-4892-4BBF-B1DD-E02B7C39F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06286"/>
            <a:ext cx="10515600" cy="720304"/>
          </a:xfrm>
        </p:spPr>
        <p:txBody>
          <a:bodyPr/>
          <a:lstStyle/>
          <a:p>
            <a:r>
              <a:rPr lang="de-CH" sz="4400" u="sng" kern="150" dirty="0">
                <a:effectLst/>
                <a:latin typeface="Liberation Serif"/>
                <a:ea typeface="Noto Serif CJK SC"/>
                <a:cs typeface="Noto Sans Devanagari" panose="020B0502040504020204" pitchFamily="34" charset="0"/>
              </a:rPr>
              <a:t>Befehle:</a:t>
            </a:r>
            <a:endParaRPr lang="en-GB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009B8B-DD7D-4793-A3B6-127BE4759B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56271"/>
            <a:ext cx="5945554" cy="3820692"/>
          </a:xfrm>
        </p:spPr>
        <p:txBody>
          <a:bodyPr/>
          <a:lstStyle/>
          <a:p>
            <a:pPr algn="l"/>
            <a:r>
              <a:rPr lang="de-CH" sz="2800" b="1" kern="150" dirty="0">
                <a:effectLst/>
                <a:latin typeface="Liberation Serif"/>
                <a:ea typeface="Noto Serif CJK SC"/>
                <a:cs typeface="Noto Sans Devanagari" panose="020B0502040504020204" pitchFamily="34" charset="0"/>
              </a:rPr>
              <a:t>Request</a:t>
            </a:r>
            <a:r>
              <a:rPr lang="de-CH" sz="2800" kern="150" dirty="0">
                <a:effectLst/>
                <a:latin typeface="Liberation Serif"/>
                <a:ea typeface="Noto Serif CJK SC"/>
                <a:cs typeface="Noto Sans Devanagari" panose="020B0502040504020204" pitchFamily="34" charset="0"/>
              </a:rPr>
              <a:t> -&gt; Fragt nach einem </a:t>
            </a:r>
            <a:r>
              <a:rPr lang="de-CH" sz="2800" kern="150" dirty="0" err="1">
                <a:effectLst/>
                <a:latin typeface="Liberation Serif"/>
                <a:ea typeface="Noto Serif CJK SC"/>
                <a:cs typeface="Noto Sans Devanagari" panose="020B0502040504020204" pitchFamily="34" charset="0"/>
              </a:rPr>
              <a:t>Ausrüstungsgegestand</a:t>
            </a:r>
            <a:endParaRPr lang="en-GB" sz="2800" kern="150" dirty="0">
              <a:effectLst/>
              <a:latin typeface="Liberation Serif"/>
              <a:ea typeface="Noto Serif CJK SC"/>
              <a:cs typeface="Noto Sans Devanagari" panose="020B0502040504020204" pitchFamily="34" charset="0"/>
            </a:endParaRPr>
          </a:p>
          <a:p>
            <a:pPr algn="l"/>
            <a:r>
              <a:rPr lang="de-CH" sz="2800" b="1" kern="150" dirty="0">
                <a:effectLst/>
                <a:latin typeface="Liberation Serif"/>
                <a:ea typeface="Noto Serif CJK SC"/>
                <a:cs typeface="Noto Sans Devanagari" panose="020B0502040504020204" pitchFamily="34" charset="0"/>
              </a:rPr>
              <a:t>Move</a:t>
            </a:r>
            <a:r>
              <a:rPr lang="de-CH" sz="2800" kern="150" dirty="0">
                <a:effectLst/>
                <a:latin typeface="Liberation Serif"/>
                <a:ea typeface="Noto Serif CJK SC"/>
                <a:cs typeface="Noto Sans Devanagari" panose="020B0502040504020204" pitchFamily="34" charset="0"/>
              </a:rPr>
              <a:t> -&gt; Bewegt den Roboter zu der Position</a:t>
            </a:r>
            <a:endParaRPr lang="en-GB" sz="2800" kern="150" dirty="0">
              <a:effectLst/>
              <a:latin typeface="Liberation Serif"/>
              <a:ea typeface="Noto Serif CJK SC"/>
              <a:cs typeface="Noto Sans Devanagari" panose="020B0502040504020204" pitchFamily="34" charset="0"/>
            </a:endParaRPr>
          </a:p>
          <a:p>
            <a:pPr algn="l"/>
            <a:r>
              <a:rPr lang="de-CH" sz="2800" b="1" kern="150" dirty="0">
                <a:effectLst/>
                <a:latin typeface="Liberation Serif"/>
                <a:ea typeface="Noto Serif CJK SC"/>
                <a:cs typeface="Noto Sans Devanagari" panose="020B0502040504020204" pitchFamily="34" charset="0"/>
              </a:rPr>
              <a:t>Dig</a:t>
            </a:r>
            <a:r>
              <a:rPr lang="de-CH" sz="2800" kern="150" dirty="0">
                <a:effectLst/>
                <a:latin typeface="Liberation Serif"/>
                <a:ea typeface="Noto Serif CJK SC"/>
                <a:cs typeface="Noto Sans Devanagari" panose="020B0502040504020204" pitchFamily="34" charset="0"/>
              </a:rPr>
              <a:t> -&gt; Gräbt an dem ausgewähltem Feld</a:t>
            </a:r>
            <a:endParaRPr lang="en-GB" sz="2800" kern="150" dirty="0">
              <a:effectLst/>
              <a:latin typeface="Liberation Serif"/>
              <a:ea typeface="Noto Serif CJK SC"/>
              <a:cs typeface="Noto Sans Devanagari" panose="020B0502040504020204" pitchFamily="34" charset="0"/>
            </a:endParaRPr>
          </a:p>
          <a:p>
            <a:pPr algn="l"/>
            <a:r>
              <a:rPr lang="de-CH" sz="2800" b="1" kern="150" dirty="0" err="1">
                <a:effectLst/>
                <a:latin typeface="Liberation Serif"/>
                <a:ea typeface="Noto Serif CJK SC"/>
                <a:cs typeface="Noto Sans Devanagari" panose="020B0502040504020204" pitchFamily="34" charset="0"/>
              </a:rPr>
              <a:t>Wait</a:t>
            </a:r>
            <a:r>
              <a:rPr lang="de-CH" sz="2800" kern="150" dirty="0">
                <a:effectLst/>
                <a:latin typeface="Liberation Serif"/>
                <a:ea typeface="Noto Serif CJK SC"/>
                <a:cs typeface="Noto Sans Devanagari" panose="020B0502040504020204" pitchFamily="34" charset="0"/>
              </a:rPr>
              <a:t> -&gt; lässt den Roboter warten</a:t>
            </a:r>
            <a:endParaRPr lang="en-GB" sz="2800" kern="150" dirty="0">
              <a:effectLst/>
              <a:latin typeface="Liberation Serif"/>
              <a:ea typeface="Noto Serif CJK SC"/>
              <a:cs typeface="Noto Sans Devanagari" panose="020B0502040504020204" pitchFamily="34" charset="0"/>
            </a:endParaRPr>
          </a:p>
          <a:p>
            <a:endParaRPr lang="en-GB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B45E862-7F2B-410C-9A01-9E8FD014AC53}"/>
              </a:ext>
            </a:extLst>
          </p:cNvPr>
          <p:cNvSpPr txBox="1">
            <a:spLocks/>
          </p:cNvSpPr>
          <p:nvPr/>
        </p:nvSpPr>
        <p:spPr>
          <a:xfrm>
            <a:off x="838200" y="304801"/>
            <a:ext cx="9144000" cy="7893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sz="5400" b="1" kern="150" dirty="0">
                <a:latin typeface="Liberation Serif"/>
                <a:ea typeface="Noto Serif CJK SC"/>
                <a:cs typeface="Noto Sans Devanagari" panose="020B0502040504020204" pitchFamily="34" charset="0"/>
              </a:rPr>
              <a:t>Spielmechaniken:</a:t>
            </a:r>
            <a:endParaRPr lang="en-GB" sz="21500" b="1" dirty="0"/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EBB7B68D-275A-42AE-B2BC-EC62D362CBA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96" t="1465" r="47183" b="39732"/>
          <a:stretch/>
        </p:blipFill>
        <p:spPr bwMode="auto">
          <a:xfrm>
            <a:off x="6500446" y="1423836"/>
            <a:ext cx="5441461" cy="4492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9BBC210-9E9C-4C91-B5E1-2DC7B5AC2148}"/>
              </a:ext>
            </a:extLst>
          </p:cNvPr>
          <p:cNvCxnSpPr>
            <a:cxnSpLocks/>
          </p:cNvCxnSpPr>
          <p:nvPr/>
        </p:nvCxnSpPr>
        <p:spPr>
          <a:xfrm>
            <a:off x="838200" y="922215"/>
            <a:ext cx="10515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8734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1F3A8-60E8-4241-A436-526608ED9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96011"/>
            <a:ext cx="10515600" cy="789354"/>
          </a:xfrm>
        </p:spPr>
        <p:txBody>
          <a:bodyPr/>
          <a:lstStyle/>
          <a:p>
            <a:r>
              <a:rPr lang="de-CH" sz="4400" u="sng" kern="150" dirty="0">
                <a:effectLst/>
                <a:latin typeface="Liberation Serif"/>
                <a:ea typeface="Noto Serif CJK SC"/>
                <a:cs typeface="Noto Sans Devanagari" panose="020B0502040504020204" pitchFamily="34" charset="0"/>
              </a:rPr>
              <a:t>Mechanik:</a:t>
            </a:r>
            <a:endParaRPr lang="en-GB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ACB78-6C6D-49DE-A0C9-84F4E98A70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92694"/>
            <a:ext cx="4499707" cy="4300181"/>
          </a:xfrm>
        </p:spPr>
        <p:txBody>
          <a:bodyPr>
            <a:normAutofit/>
          </a:bodyPr>
          <a:lstStyle/>
          <a:p>
            <a:pPr algn="l"/>
            <a:r>
              <a:rPr lang="de-CH" sz="2800" kern="150" dirty="0">
                <a:effectLst/>
                <a:latin typeface="Liberation Serif"/>
                <a:ea typeface="Noto Serif CJK SC"/>
                <a:cs typeface="Noto Sans Devanagari" panose="020B0502040504020204" pitchFamily="34" charset="0"/>
              </a:rPr>
              <a:t>Radare -&gt; deckt Objekte im Umfeld auf.</a:t>
            </a:r>
          </a:p>
          <a:p>
            <a:pPr algn="l"/>
            <a:endParaRPr lang="en-GB" kern="150" dirty="0">
              <a:latin typeface="Liberation Serif"/>
              <a:ea typeface="Noto Serif CJK SC"/>
              <a:cs typeface="Noto Sans Devanagari" panose="020B0502040504020204" pitchFamily="34" charset="0"/>
            </a:endParaRPr>
          </a:p>
          <a:p>
            <a:pPr algn="l"/>
            <a:r>
              <a:rPr lang="de-CH" sz="2800" kern="150" dirty="0">
                <a:effectLst/>
                <a:latin typeface="Liberation Serif"/>
                <a:ea typeface="Noto Serif CJK SC"/>
                <a:cs typeface="Noto Sans Devanagari" panose="020B0502040504020204" pitchFamily="34" charset="0"/>
              </a:rPr>
              <a:t>Falle -&gt; zerstört Roboter in direktem Umfeld</a:t>
            </a:r>
          </a:p>
          <a:p>
            <a:pPr algn="l"/>
            <a:endParaRPr lang="en-GB" sz="2800" kern="150" dirty="0">
              <a:effectLst/>
              <a:latin typeface="Liberation Serif"/>
              <a:ea typeface="Noto Serif CJK SC"/>
              <a:cs typeface="Noto Sans Devanagari" panose="020B0502040504020204" pitchFamily="34" charset="0"/>
            </a:endParaRPr>
          </a:p>
          <a:p>
            <a:pPr algn="l"/>
            <a:r>
              <a:rPr lang="de-CH" sz="2800" kern="150" dirty="0">
                <a:effectLst/>
                <a:latin typeface="Liberation Serif"/>
                <a:ea typeface="Noto Serif CJK SC"/>
                <a:cs typeface="Noto Sans Devanagari" panose="020B0502040504020204" pitchFamily="34" charset="0"/>
              </a:rPr>
              <a:t>Bombenerkennungsgerät -&gt; Deckt Bomben um den Roboter auf</a:t>
            </a:r>
            <a:endParaRPr lang="en-GB" sz="2800" kern="150" dirty="0">
              <a:effectLst/>
              <a:latin typeface="Liberation Serif"/>
              <a:ea typeface="Noto Serif CJK SC"/>
              <a:cs typeface="Noto Sans Devanagari" panose="020B050204050402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0A160D0-76B0-4D47-A8AE-61BDBE73321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85" r="23927"/>
          <a:stretch/>
        </p:blipFill>
        <p:spPr bwMode="auto">
          <a:xfrm>
            <a:off x="5746880" y="1306568"/>
            <a:ext cx="4945225" cy="452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A1D96418-1C90-4B88-A0B8-4F8B203E2BF5}"/>
              </a:ext>
            </a:extLst>
          </p:cNvPr>
          <p:cNvSpPr txBox="1">
            <a:spLocks/>
          </p:cNvSpPr>
          <p:nvPr/>
        </p:nvSpPr>
        <p:spPr>
          <a:xfrm>
            <a:off x="838200" y="304801"/>
            <a:ext cx="9144000" cy="7893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sz="5400" b="1" kern="150" dirty="0">
                <a:latin typeface="Liberation Serif"/>
                <a:ea typeface="Noto Serif CJK SC"/>
                <a:cs typeface="Noto Sans Devanagari" panose="020B0502040504020204" pitchFamily="34" charset="0"/>
              </a:rPr>
              <a:t>Spielmechaniken:</a:t>
            </a:r>
            <a:endParaRPr lang="en-GB" sz="21500" b="1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8F3F61D-C651-44C1-B6F2-D322C54183C0}"/>
              </a:ext>
            </a:extLst>
          </p:cNvPr>
          <p:cNvCxnSpPr>
            <a:cxnSpLocks/>
          </p:cNvCxnSpPr>
          <p:nvPr/>
        </p:nvCxnSpPr>
        <p:spPr>
          <a:xfrm>
            <a:off x="838200" y="922215"/>
            <a:ext cx="10515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730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2F291B-CF2F-4000-A7A8-1339015C88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855052"/>
          </a:xfrm>
        </p:spPr>
        <p:txBody>
          <a:bodyPr numCol="1">
            <a:normAutofit fontScale="92500" lnSpcReduction="10000"/>
          </a:bodyPr>
          <a:lstStyle/>
          <a:p>
            <a:r>
              <a:rPr lang="de-CH" kern="150" dirty="0">
                <a:effectLst/>
                <a:latin typeface="Liberation Serif"/>
                <a:ea typeface="Noto Serif CJK SC"/>
                <a:cs typeface="Noto Sans Devanagari" panose="020B0502040504020204" pitchFamily="34" charset="0"/>
              </a:rPr>
              <a:t>Ist ein normiertes textbasiertes Protokoll</a:t>
            </a:r>
            <a:endParaRPr lang="en-GB" kern="150" dirty="0">
              <a:effectLst/>
              <a:latin typeface="Liberation Serif"/>
              <a:ea typeface="Noto Serif CJK SC"/>
              <a:cs typeface="Noto Sans Devanagari" panose="020B0502040504020204" pitchFamily="34" charset="0"/>
            </a:endParaRPr>
          </a:p>
          <a:p>
            <a:r>
              <a:rPr lang="de-CH" kern="150" dirty="0">
                <a:effectLst/>
                <a:latin typeface="Liberation Serif"/>
                <a:ea typeface="Noto Serif CJK SC"/>
                <a:cs typeface="Noto Sans Devanagari" panose="020B0502040504020204" pitchFamily="34" charset="0"/>
              </a:rPr>
              <a:t>Pakete werden durch spezielle </a:t>
            </a:r>
            <a:r>
              <a:rPr lang="de-CH" kern="150" dirty="0" err="1">
                <a:effectLst/>
                <a:latin typeface="Liberation Serif"/>
                <a:ea typeface="Noto Serif CJK SC"/>
                <a:cs typeface="Noto Sans Devanagari" panose="020B0502040504020204" pitchFamily="34" charset="0"/>
              </a:rPr>
              <a:t>characters</a:t>
            </a:r>
            <a:r>
              <a:rPr lang="de-CH" kern="150" dirty="0">
                <a:effectLst/>
                <a:latin typeface="Liberation Serif"/>
                <a:ea typeface="Noto Serif CJK SC"/>
                <a:cs typeface="Noto Sans Devanagari" panose="020B0502040504020204" pitchFamily="34" charset="0"/>
              </a:rPr>
              <a:t> initialisiert und terminiert</a:t>
            </a:r>
          </a:p>
          <a:p>
            <a:endParaRPr lang="de-CH" kern="150" dirty="0">
              <a:latin typeface="Liberation Serif"/>
              <a:ea typeface="Noto Serif CJK SC"/>
              <a:cs typeface="Noto Sans Devanagari" panose="020B0502040504020204" pitchFamily="34" charset="0"/>
            </a:endParaRPr>
          </a:p>
          <a:p>
            <a:endParaRPr lang="de-CH" kern="150" dirty="0">
              <a:effectLst/>
              <a:latin typeface="Liberation Serif"/>
              <a:ea typeface="Noto Serif CJK SC"/>
              <a:cs typeface="Noto Sans Devanagari" panose="020B0502040504020204" pitchFamily="34" charset="0"/>
            </a:endParaRPr>
          </a:p>
          <a:p>
            <a:endParaRPr lang="de-CH" kern="150" dirty="0">
              <a:latin typeface="Liberation Serif"/>
              <a:ea typeface="Noto Serif CJK SC"/>
              <a:cs typeface="Noto Sans Devanagari" panose="020B0502040504020204" pitchFamily="34" charset="0"/>
            </a:endParaRPr>
          </a:p>
          <a:p>
            <a:endParaRPr lang="de-CH" kern="150" dirty="0">
              <a:effectLst/>
              <a:latin typeface="Liberation Serif"/>
              <a:ea typeface="Noto Serif CJK SC"/>
              <a:cs typeface="Noto Sans Devanagari" panose="020B0502040504020204" pitchFamily="34" charset="0"/>
            </a:endParaRPr>
          </a:p>
          <a:p>
            <a:endParaRPr lang="de-CH" kern="150" dirty="0">
              <a:latin typeface="Liberation Serif"/>
              <a:ea typeface="Noto Serif CJK SC"/>
              <a:cs typeface="Noto Sans Devanagari" panose="020B0502040504020204" pitchFamily="34" charset="0"/>
            </a:endParaRPr>
          </a:p>
          <a:p>
            <a:endParaRPr lang="de-CH" kern="150" dirty="0">
              <a:effectLst/>
              <a:latin typeface="Liberation Serif"/>
              <a:ea typeface="Noto Serif CJK SC"/>
              <a:cs typeface="Noto Sans Devanagari" panose="020B0502040504020204" pitchFamily="34" charset="0"/>
            </a:endParaRPr>
          </a:p>
          <a:p>
            <a:endParaRPr lang="de-CH" kern="150" dirty="0">
              <a:latin typeface="Liberation Serif"/>
              <a:ea typeface="Noto Serif CJK SC"/>
              <a:cs typeface="Noto Sans Devanagari" panose="020B0502040504020204" pitchFamily="34" charset="0"/>
            </a:endParaRPr>
          </a:p>
          <a:p>
            <a:endParaRPr lang="de-CH" kern="150" dirty="0">
              <a:effectLst/>
              <a:latin typeface="Liberation Serif"/>
              <a:ea typeface="Noto Serif CJK SC"/>
              <a:cs typeface="Noto Sans Devanagari" panose="020B0502040504020204" pitchFamily="34" charset="0"/>
            </a:endParaRPr>
          </a:p>
          <a:p>
            <a:endParaRPr lang="en-GB" kern="150" dirty="0">
              <a:effectLst/>
              <a:latin typeface="Liberation Serif"/>
              <a:ea typeface="Noto Serif CJK SC"/>
              <a:cs typeface="Noto Sans Devanagari" panose="020B0502040504020204" pitchFamily="34" charset="0"/>
            </a:endParaRPr>
          </a:p>
          <a:p>
            <a:endParaRPr lang="en-GB" kern="150" dirty="0">
              <a:effectLst/>
              <a:latin typeface="Liberation Serif"/>
              <a:ea typeface="Noto Serif CJK SC"/>
              <a:cs typeface="Noto Sans Devanagari" panose="020B0502040504020204" pitchFamily="34" charset="0"/>
            </a:endParaRPr>
          </a:p>
          <a:p>
            <a:endParaRPr lang="en-GB" sz="4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1DF2AA-FCE6-401D-984E-62CF897B3641}"/>
              </a:ext>
            </a:extLst>
          </p:cNvPr>
          <p:cNvSpPr txBox="1"/>
          <p:nvPr/>
        </p:nvSpPr>
        <p:spPr>
          <a:xfrm>
            <a:off x="3449056" y="3113057"/>
            <a:ext cx="3303295" cy="1420538"/>
          </a:xfrm>
          <a:prstGeom prst="rect">
            <a:avLst/>
          </a:prstGeom>
          <a:noFill/>
        </p:spPr>
        <p:txBody>
          <a:bodyPr wrap="square" numCol="2">
            <a:spAutoFit/>
          </a:bodyPr>
          <a:lstStyle/>
          <a:p>
            <a:r>
              <a:rPr lang="en-US" sz="2800" b="1" kern="150" dirty="0" err="1">
                <a:effectLst/>
                <a:latin typeface="Liberation Serif"/>
                <a:ea typeface="Noto Serif CJK SC"/>
                <a:cs typeface="Noto Sans Devanagari" panose="020B0502040504020204" pitchFamily="34" charset="0"/>
              </a:rPr>
              <a:t>Packete</a:t>
            </a:r>
            <a:r>
              <a:rPr lang="en-US" sz="2800" b="1" kern="150" dirty="0">
                <a:effectLst/>
                <a:latin typeface="Liberation Serif"/>
                <a:ea typeface="Noto Serif CJK SC"/>
                <a:cs typeface="Noto Sans Devanagari" panose="020B0502040504020204" pitchFamily="34" charset="0"/>
              </a:rPr>
              <a:t>:</a:t>
            </a:r>
            <a:endParaRPr lang="en-GB" sz="2800" b="1" kern="150" dirty="0">
              <a:effectLst/>
              <a:latin typeface="Liberation Serif"/>
              <a:ea typeface="Noto Serif CJK SC"/>
              <a:cs typeface="Noto Sans Devanagari" panose="020B0502040504020204" pitchFamily="34" charset="0"/>
            </a:endParaRPr>
          </a:p>
          <a:p>
            <a:endParaRPr lang="en-US" sz="2800" kern="150" dirty="0">
              <a:effectLst/>
              <a:latin typeface="Liberation Serif"/>
              <a:ea typeface="Noto Serif CJK SC"/>
              <a:cs typeface="Noto Sans Devanagari" panose="020B0502040504020204" pitchFamily="34" charset="0"/>
            </a:endParaRPr>
          </a:p>
          <a:p>
            <a:endParaRPr lang="en-GB" sz="2800" kern="150" dirty="0">
              <a:effectLst/>
              <a:latin typeface="Liberation Serif"/>
              <a:ea typeface="Noto Serif CJK SC"/>
              <a:cs typeface="Noto Sans Devanagari" panose="020B0502040504020204" pitchFamily="34" charset="0"/>
            </a:endParaRPr>
          </a:p>
          <a:p>
            <a:endParaRPr lang="en-GB" sz="2800" kern="150" dirty="0">
              <a:latin typeface="Liberation Serif"/>
              <a:ea typeface="Noto Serif CJK SC"/>
              <a:cs typeface="Noto Sans Devanagari" panose="020B0502040504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261A0E-1892-4909-9ACC-9E017958878A}"/>
              </a:ext>
            </a:extLst>
          </p:cNvPr>
          <p:cNvSpPr txBox="1"/>
          <p:nvPr/>
        </p:nvSpPr>
        <p:spPr>
          <a:xfrm>
            <a:off x="6096000" y="3689016"/>
            <a:ext cx="2966995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kern="150" dirty="0">
                <a:effectLst/>
                <a:latin typeface="Liberation Serif"/>
                <a:ea typeface="Noto Serif CJK SC"/>
                <a:cs typeface="Noto Sans Devanagari" panose="020B0502040504020204" pitchFamily="34" charset="0"/>
              </a:rPr>
              <a:t>Update</a:t>
            </a:r>
            <a:endParaRPr lang="en-GB" sz="2800" kern="150" dirty="0">
              <a:effectLst/>
              <a:latin typeface="Liberation Serif"/>
              <a:ea typeface="Noto Serif CJK SC"/>
              <a:cs typeface="Noto Sans Devanagari" panose="020B050204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kern="150" dirty="0">
                <a:effectLst/>
                <a:latin typeface="Liberation Serif"/>
                <a:ea typeface="Noto Serif CJK SC"/>
                <a:cs typeface="Noto Sans Devanagari" panose="020B0502040504020204" pitchFamily="34" charset="0"/>
              </a:rPr>
              <a:t>Move</a:t>
            </a:r>
            <a:endParaRPr lang="en-GB" sz="2800" kern="150" dirty="0">
              <a:effectLst/>
              <a:latin typeface="Liberation Serif"/>
              <a:ea typeface="Noto Serif CJK SC"/>
              <a:cs typeface="Noto Sans Devanagari" panose="020B050204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kern="150" dirty="0">
                <a:effectLst/>
                <a:latin typeface="Liberation Serif"/>
                <a:ea typeface="Noto Serif CJK SC"/>
                <a:cs typeface="Noto Sans Devanagari" panose="020B0502040504020204" pitchFamily="34" charset="0"/>
              </a:rPr>
              <a:t>Chat-Request</a:t>
            </a:r>
            <a:endParaRPr lang="en-GB" sz="2800" kern="150" dirty="0">
              <a:effectLst/>
              <a:latin typeface="Liberation Serif"/>
              <a:ea typeface="Noto Serif CJK SC"/>
              <a:cs typeface="Noto Sans Devanagari" panose="020B050204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kern="150" dirty="0">
                <a:effectLst/>
                <a:latin typeface="Liberation Serif"/>
                <a:ea typeface="Noto Serif CJK SC"/>
                <a:cs typeface="Noto Sans Devanagari" panose="020B0502040504020204" pitchFamily="34" charset="0"/>
              </a:rPr>
              <a:t>Settings</a:t>
            </a:r>
            <a:endParaRPr lang="en-GB" sz="2800" kern="150" dirty="0">
              <a:effectLst/>
              <a:latin typeface="Liberation Serif"/>
              <a:ea typeface="Noto Serif CJK SC"/>
              <a:cs typeface="Noto Sans Devanagari" panose="020B050204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kern="150" dirty="0">
                <a:effectLst/>
                <a:latin typeface="Liberation Serif"/>
                <a:ea typeface="Noto Serif CJK SC"/>
                <a:cs typeface="Noto Sans Devanagari" panose="020B0502040504020204" pitchFamily="34" charset="0"/>
              </a:rPr>
              <a:t>Leaderboard</a:t>
            </a:r>
            <a:endParaRPr lang="en-GB" sz="2800" kern="150" dirty="0">
              <a:effectLst/>
              <a:latin typeface="Liberation Serif"/>
              <a:ea typeface="Noto Serif CJK SC"/>
              <a:cs typeface="Noto Sans Devanagari" panose="020B0502040504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16602DA-1427-451D-A900-E85662FE5EAB}"/>
              </a:ext>
            </a:extLst>
          </p:cNvPr>
          <p:cNvSpPr txBox="1"/>
          <p:nvPr/>
        </p:nvSpPr>
        <p:spPr>
          <a:xfrm>
            <a:off x="3449056" y="3689016"/>
            <a:ext cx="3089572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kern="150" dirty="0">
                <a:effectLst/>
                <a:latin typeface="Liberation Serif"/>
                <a:ea typeface="Noto Serif CJK SC"/>
                <a:cs typeface="Noto Sans Devanagari" panose="020B0502040504020204" pitchFamily="34" charset="0"/>
              </a:rPr>
              <a:t>Hello-There</a:t>
            </a:r>
            <a:endParaRPr lang="en-GB" sz="2800" kern="150" dirty="0">
              <a:effectLst/>
              <a:latin typeface="Liberation Serif"/>
              <a:ea typeface="Noto Serif CJK SC"/>
              <a:cs typeface="Noto Sans Devanagari" panose="020B050204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kern="150" dirty="0">
                <a:effectLst/>
                <a:latin typeface="Liberation Serif"/>
                <a:ea typeface="Noto Serif CJK SC"/>
                <a:cs typeface="Noto Sans Devanagari" panose="020B0502040504020204" pitchFamily="34" charset="0"/>
              </a:rPr>
              <a:t>Request</a:t>
            </a:r>
            <a:endParaRPr lang="en-GB" sz="2800" kern="150" dirty="0">
              <a:effectLst/>
              <a:latin typeface="Liberation Serif"/>
              <a:ea typeface="Noto Serif CJK SC"/>
              <a:cs typeface="Noto Sans Devanagari" panose="020B050204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kern="150" dirty="0">
                <a:effectLst/>
                <a:latin typeface="Liberation Serif"/>
                <a:ea typeface="Noto Serif CJK SC"/>
                <a:cs typeface="Noto Sans Devanagari" panose="020B0502040504020204" pitchFamily="34" charset="0"/>
              </a:rPr>
              <a:t>Timeout</a:t>
            </a:r>
            <a:endParaRPr lang="en-GB" sz="2800" kern="150" dirty="0">
              <a:effectLst/>
              <a:latin typeface="Liberation Serif"/>
              <a:ea typeface="Noto Serif CJK SC"/>
              <a:cs typeface="Noto Sans Devanagari" panose="020B050204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kern="150" dirty="0">
                <a:effectLst/>
                <a:latin typeface="Liberation Serif"/>
                <a:ea typeface="Noto Serif CJK SC"/>
                <a:cs typeface="Noto Sans Devanagari" panose="020B0502040504020204" pitchFamily="34" charset="0"/>
              </a:rPr>
              <a:t>Awake</a:t>
            </a:r>
            <a:endParaRPr lang="en-GB" sz="2800" kern="150" dirty="0">
              <a:effectLst/>
              <a:latin typeface="Liberation Serif"/>
              <a:ea typeface="Noto Serif CJK SC"/>
              <a:cs typeface="Noto Sans Devanagari" panose="020B050204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kern="150" dirty="0">
                <a:effectLst/>
                <a:latin typeface="Liberation Serif"/>
                <a:ea typeface="Noto Serif CJK SC"/>
                <a:cs typeface="Noto Sans Devanagari" panose="020B0502040504020204" pitchFamily="34" charset="0"/>
              </a:rPr>
              <a:t>Close</a:t>
            </a:r>
            <a:endParaRPr lang="en-US" sz="2800" kern="150" dirty="0">
              <a:latin typeface="Liberation Serif"/>
              <a:ea typeface="Noto Serif CJK SC"/>
              <a:cs typeface="Noto Sans Devanagari" panose="020B0502040504020204" pitchFamily="34" charset="0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7E26BD4-D455-4876-B24E-CCD14F8FF1A4}"/>
              </a:ext>
            </a:extLst>
          </p:cNvPr>
          <p:cNvSpPr txBox="1">
            <a:spLocks/>
          </p:cNvSpPr>
          <p:nvPr/>
        </p:nvSpPr>
        <p:spPr>
          <a:xfrm>
            <a:off x="838200" y="304801"/>
            <a:ext cx="9144000" cy="7893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sz="5400" b="1" kern="150" dirty="0">
                <a:latin typeface="Liberation Serif"/>
                <a:ea typeface="Noto Serif CJK SC"/>
                <a:cs typeface="Noto Sans Devanagari" panose="020B0502040504020204" pitchFamily="34" charset="0"/>
              </a:rPr>
              <a:t>Netzwerk:</a:t>
            </a:r>
            <a:endParaRPr lang="en-GB" sz="21500" b="1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67B2093-84CD-4846-BE4B-2ED63BB82999}"/>
              </a:ext>
            </a:extLst>
          </p:cNvPr>
          <p:cNvCxnSpPr>
            <a:cxnSpLocks/>
          </p:cNvCxnSpPr>
          <p:nvPr/>
        </p:nvCxnSpPr>
        <p:spPr>
          <a:xfrm>
            <a:off x="838200" y="922215"/>
            <a:ext cx="10515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11419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BC16E0F-431E-4B9C-94D6-0DCE8E990F57}"/>
              </a:ext>
            </a:extLst>
          </p:cNvPr>
          <p:cNvSpPr txBox="1"/>
          <p:nvPr/>
        </p:nvSpPr>
        <p:spPr>
          <a:xfrm>
            <a:off x="1677825" y="1343983"/>
            <a:ext cx="3110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Tool: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4BC3C5-1361-4822-8854-86CAC75033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6591" y="1630428"/>
            <a:ext cx="5486400" cy="16002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F0E0BFD-A0BA-4B8E-ADD7-99431E2F9251}"/>
              </a:ext>
            </a:extLst>
          </p:cNvPr>
          <p:cNvSpPr txBox="1"/>
          <p:nvPr/>
        </p:nvSpPr>
        <p:spPr>
          <a:xfrm>
            <a:off x="8320031" y="1539630"/>
            <a:ext cx="273537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Vorteile</a:t>
            </a:r>
            <a:r>
              <a:rPr lang="en-US" b="1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Fortschritt</a:t>
            </a:r>
            <a:r>
              <a:rPr lang="en-US" dirty="0"/>
              <a:t> </a:t>
            </a:r>
            <a:r>
              <a:rPr lang="en-US" dirty="0" err="1"/>
              <a:t>verfolgen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Moderne</a:t>
            </a:r>
            <a:r>
              <a:rPr lang="en-US" dirty="0"/>
              <a:t> UI</a:t>
            </a:r>
          </a:p>
          <a:p>
            <a:endParaRPr lang="LID4096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81FAC9-3EE6-4123-BAC5-D6AC94B63B2C}"/>
              </a:ext>
            </a:extLst>
          </p:cNvPr>
          <p:cNvSpPr txBox="1"/>
          <p:nvPr/>
        </p:nvSpPr>
        <p:spPr>
          <a:xfrm>
            <a:off x="8320031" y="2925330"/>
            <a:ext cx="25295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Nachteile</a:t>
            </a:r>
            <a:r>
              <a:rPr lang="en-US" b="1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Gratis </a:t>
            </a:r>
            <a:r>
              <a:rPr lang="en-US" dirty="0" err="1"/>
              <a:t>nur</a:t>
            </a:r>
            <a:r>
              <a:rPr lang="en-US" dirty="0"/>
              <a:t> bis 3 </a:t>
            </a:r>
          </a:p>
          <a:p>
            <a:pPr lvl="1"/>
            <a:r>
              <a:rPr lang="en-US" dirty="0"/>
              <a:t>→ </a:t>
            </a:r>
            <a:r>
              <a:rPr lang="en-US" dirty="0" err="1"/>
              <a:t>geteiltes</a:t>
            </a:r>
            <a:r>
              <a:rPr lang="en-US" dirty="0"/>
              <a:t> Account</a:t>
            </a:r>
          </a:p>
          <a:p>
            <a:endParaRPr lang="LID4096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590F72-8EC2-4612-99DE-EA3C8CD2F21F}"/>
              </a:ext>
            </a:extLst>
          </p:cNvPr>
          <p:cNvSpPr txBox="1"/>
          <p:nvPr/>
        </p:nvSpPr>
        <p:spPr>
          <a:xfrm>
            <a:off x="483081" y="4983539"/>
            <a:ext cx="494516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 err="1"/>
              <a:t>Grobe</a:t>
            </a:r>
            <a:r>
              <a:rPr lang="en-US" sz="3200" b="1" dirty="0"/>
              <a:t> </a:t>
            </a:r>
            <a:r>
              <a:rPr lang="en-US" sz="3200" b="1" dirty="0" err="1"/>
              <a:t>Einteilung</a:t>
            </a:r>
            <a:r>
              <a:rPr lang="en-US" sz="3200" b="1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Code: Tom, Gian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GUI: Ali, Sébastien</a:t>
            </a:r>
            <a:endParaRPr lang="LID4096" sz="3200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F16B0EE-277A-4844-9BBC-47BCED4D471D}"/>
              </a:ext>
            </a:extLst>
          </p:cNvPr>
          <p:cNvSpPr txBox="1">
            <a:spLocks/>
          </p:cNvSpPr>
          <p:nvPr/>
        </p:nvSpPr>
        <p:spPr>
          <a:xfrm>
            <a:off x="838200" y="304801"/>
            <a:ext cx="9986108" cy="7893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sz="5400" b="1" kern="150" dirty="0">
                <a:latin typeface="Liberation Serif"/>
                <a:ea typeface="Noto Serif CJK SC"/>
                <a:cs typeface="Noto Sans Devanagari" panose="020B0502040504020204" pitchFamily="34" charset="0"/>
              </a:rPr>
              <a:t>Timeline und Verantwortungen:</a:t>
            </a:r>
            <a:endParaRPr lang="en-GB" sz="21500" b="1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8F9F7B0-F154-4B23-854F-66DC5926CEDE}"/>
              </a:ext>
            </a:extLst>
          </p:cNvPr>
          <p:cNvCxnSpPr>
            <a:cxnSpLocks/>
          </p:cNvCxnSpPr>
          <p:nvPr/>
        </p:nvCxnSpPr>
        <p:spPr>
          <a:xfrm>
            <a:off x="838200" y="922215"/>
            <a:ext cx="10515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43685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EF40E415-9361-4871-AE71-551951874F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098" y="1185549"/>
            <a:ext cx="9697803" cy="4486901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1410F7C-0E4D-480D-A690-EA96059CD47A}"/>
              </a:ext>
            </a:extLst>
          </p:cNvPr>
          <p:cNvCxnSpPr/>
          <p:nvPr/>
        </p:nvCxnSpPr>
        <p:spPr>
          <a:xfrm flipH="1">
            <a:off x="8562886" y="1452785"/>
            <a:ext cx="104258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EFDCD51-EF3E-42FC-9A3A-2EFE9481F888}"/>
              </a:ext>
            </a:extLst>
          </p:cNvPr>
          <p:cNvSpPr txBox="1"/>
          <p:nvPr/>
        </p:nvSpPr>
        <p:spPr>
          <a:xfrm>
            <a:off x="8694779" y="1090137"/>
            <a:ext cx="778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Puffer</a:t>
            </a:r>
            <a:endParaRPr lang="LID4096" dirty="0">
              <a:solidFill>
                <a:srgbClr val="FF0000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69E8207-0222-47E1-B685-941933775C11}"/>
              </a:ext>
            </a:extLst>
          </p:cNvPr>
          <p:cNvSpPr txBox="1">
            <a:spLocks/>
          </p:cNvSpPr>
          <p:nvPr/>
        </p:nvSpPr>
        <p:spPr>
          <a:xfrm>
            <a:off x="838200" y="304801"/>
            <a:ext cx="9986108" cy="7893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sz="5400" b="1" kern="150" dirty="0">
                <a:latin typeface="Liberation Serif"/>
                <a:ea typeface="Noto Serif CJK SC"/>
                <a:cs typeface="Noto Sans Devanagari" panose="020B0502040504020204" pitchFamily="34" charset="0"/>
              </a:rPr>
              <a:t>Timeline und Verantwortungen:</a:t>
            </a:r>
            <a:endParaRPr lang="en-GB" sz="21500" b="1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83B4F5D-84E9-4513-B74E-8E55990E49F3}"/>
              </a:ext>
            </a:extLst>
          </p:cNvPr>
          <p:cNvCxnSpPr>
            <a:cxnSpLocks/>
          </p:cNvCxnSpPr>
          <p:nvPr/>
        </p:nvCxnSpPr>
        <p:spPr>
          <a:xfrm>
            <a:off x="838200" y="922215"/>
            <a:ext cx="10515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47118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E7081AFD-D422-4F96-AB4D-92207E18F7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151" y="1599944"/>
            <a:ext cx="9659698" cy="3658111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F60FC4CF-DCB0-407F-B90A-07922D06EDD2}"/>
              </a:ext>
            </a:extLst>
          </p:cNvPr>
          <p:cNvSpPr txBox="1">
            <a:spLocks/>
          </p:cNvSpPr>
          <p:nvPr/>
        </p:nvSpPr>
        <p:spPr>
          <a:xfrm>
            <a:off x="838200" y="304801"/>
            <a:ext cx="9986108" cy="7893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sz="5400" b="1" kern="150" dirty="0">
                <a:latin typeface="Liberation Serif"/>
                <a:ea typeface="Noto Serif CJK SC"/>
                <a:cs typeface="Noto Sans Devanagari" panose="020B0502040504020204" pitchFamily="34" charset="0"/>
              </a:rPr>
              <a:t>Timeline und Verantwortungen:</a:t>
            </a:r>
            <a:endParaRPr lang="en-GB" sz="21500" b="1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C3AE89F-5CF5-4622-8417-7D2D865A31E0}"/>
              </a:ext>
            </a:extLst>
          </p:cNvPr>
          <p:cNvCxnSpPr>
            <a:cxnSpLocks/>
          </p:cNvCxnSpPr>
          <p:nvPr/>
        </p:nvCxnSpPr>
        <p:spPr>
          <a:xfrm>
            <a:off x="838200" y="922215"/>
            <a:ext cx="10515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77703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252</Words>
  <Application>Microsoft Office PowerPoint</Application>
  <PresentationFormat>Breitbild</PresentationFormat>
  <Paragraphs>91</Paragraphs>
  <Slides>12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Liberation Serif</vt:lpstr>
      <vt:lpstr>Office Theme</vt:lpstr>
      <vt:lpstr>Ore Rush</vt:lpstr>
      <vt:lpstr>Spiel:</vt:lpstr>
      <vt:lpstr>Spiel:</vt:lpstr>
      <vt:lpstr>Befehle:</vt:lpstr>
      <vt:lpstr>Mechanik: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Gian Moser</dc:creator>
  <cp:lastModifiedBy>Gian Moser</cp:lastModifiedBy>
  <cp:revision>8</cp:revision>
  <dcterms:created xsi:type="dcterms:W3CDTF">2022-03-15T18:46:08Z</dcterms:created>
  <dcterms:modified xsi:type="dcterms:W3CDTF">2022-03-16T09:49:48Z</dcterms:modified>
</cp:coreProperties>
</file>