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72" r:id="rId4"/>
    <p:sldId id="273" r:id="rId5"/>
    <p:sldId id="274" r:id="rId6"/>
    <p:sldId id="275" r:id="rId7"/>
    <p:sldId id="268" r:id="rId8"/>
    <p:sldId id="269" r:id="rId9"/>
    <p:sldId id="276" r:id="rId10"/>
    <p:sldId id="277" r:id="rId11"/>
    <p:sldId id="270" r:id="rId12"/>
    <p:sldId id="271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E8CD7-211A-4587-A7E5-E34637732B19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4C25D-0E4C-444C-B808-224360021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08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4C25D-0E4C-444C-B808-2243600218A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856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CC92-F491-4C5B-8A91-93B49A168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D8C9D-63D0-4752-9E20-E3CBC954C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5033B-031B-4DD5-A3B0-EC0390A3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7F383-F67C-4DF2-BE18-606B3165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DCC01-1802-41E4-B9CB-52F4A85E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83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E310B-5975-409B-B9C6-F0727893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F684C-535A-433F-9205-777221493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2475-8D18-46F7-B991-54270EF7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20D49-ED49-46B1-BD42-8F28D4C6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79987-EFC4-4348-8B06-93CC08F3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19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6FFC8B-AF09-4250-B254-6CE86253A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BAE00-839B-486D-A19B-B4D88956B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0921C-86E3-4536-A89C-7044D1E3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D2A67-3DF4-42CB-869A-B1447925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C7CFF-E520-4E04-B51F-9E439C54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41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E073-CFAB-4CDB-A986-B9AF68A1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A558-410D-4D7E-8805-3456DBDBF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EF5E8-9389-40E9-B67D-AB0F61F8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398C7-E8EF-45FE-9275-46CA4A4B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A62EE-BBD7-4C9E-8366-1BCC330A3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11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A66D-C0D0-4E3B-9CF5-12693BC3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96DA2-89AB-4FC4-8D02-447E56ABA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AF323-3429-444E-8DFD-C7F83C34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E6504-873F-4D60-9DF2-69387DC2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A8611-EF26-4A9E-BC54-3084FEA3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58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A582-3DA2-4D3B-A966-38638EC0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15E42-F9DD-4285-9649-7F0CA5E2A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27F6F-5E4F-4DFA-9361-EB9FF27CA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EC15-178A-4483-9954-728A68B9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0E5BB-B94E-4307-A40A-F8FBC49B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5FFC6-FC9E-493C-8A6E-99B1CC6A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89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E7F1-53F1-437C-A15F-23534500D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A682A-F4E9-4918-BEA6-C92CF8A0A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36482-EB58-433E-976C-743732203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C3B25-C89B-4ADB-BD3D-D9B1D82DB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C9F0E-4C55-4024-A101-91506844D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0DDC9-DCA3-4862-B70C-E2A4A5E8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B82694-0A33-4855-8EB6-46025927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BCD7CB-8DF1-4C72-9591-A4F0DBAC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51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68CF-0A82-42E1-9912-05888444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86ADE-0070-450F-A9C8-9C4FF288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28D9E-FE13-4742-8D81-4263787D0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19A6D-859A-4432-ACF0-81DD996E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04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AB492-2C4A-4AB6-A4BA-76E5D7FF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3930A-780F-49E6-B4C3-0E0FDF81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EA4B1-AC13-428A-8597-37BB5CB8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29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4012-EC30-4F18-B33B-B778B6BB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4C7FE-8EAE-44F9-B590-785BA59AB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CA4BE-0D19-4E1F-A0FA-E0598AC6E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00C0-0472-4F86-9CA3-CDED4F04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9AB3E-0EE4-4676-975B-1570EBB4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FEE80-E685-47F3-BD33-26560EB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76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B6E3-9F78-459C-B756-56000367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860DC-339F-474B-9DF7-20297A20D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B3E4D-DE0B-4497-9ADF-725A34DE9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C3745-2189-4B62-836B-1537AA46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CABF6-4A06-4549-8EAE-C99762B0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CAD52-00C5-4491-86AA-41C43196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02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4389C-6DF6-4661-86AC-F96B70EB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96B72-BCD7-44FA-B726-BF0D428F7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8C9CC-9239-4AA3-BB32-9CBDBD765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A5228-417D-4225-95B8-4CA13DF0AA79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32369-9ED4-435F-A2E7-10F8F12BD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894CD-91D4-42C5-8671-1F0858202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296B4-2820-4885-8A7F-8D02529B27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06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DC35A348-C5D6-4112-9FDD-93A493B01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68FF57-B9DA-472D-8F5E-ACFE44A2C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479" y="4591663"/>
            <a:ext cx="6143626" cy="1400400"/>
          </a:xfrm>
        </p:spPr>
        <p:txBody>
          <a:bodyPr wrap="square" anchor="b">
            <a:normAutofit fontScale="90000"/>
          </a:bodyPr>
          <a:lstStyle/>
          <a:p>
            <a:pPr algn="l"/>
            <a:r>
              <a:rPr lang="de-CH" sz="9600" b="1" dirty="0" err="1">
                <a:solidFill>
                  <a:schemeClr val="bg1"/>
                </a:solidFill>
              </a:rPr>
              <a:t>Ore</a:t>
            </a:r>
            <a:r>
              <a:rPr lang="de-CH" sz="9600" b="1" dirty="0">
                <a:solidFill>
                  <a:schemeClr val="bg1"/>
                </a:solidFill>
              </a:rPr>
              <a:t> Rush!</a:t>
            </a:r>
            <a:endParaRPr lang="en-GB" sz="96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F38D5-7ABE-497E-B302-710E33E4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713" y="4716472"/>
            <a:ext cx="3494088" cy="1017896"/>
          </a:xfrm>
        </p:spPr>
        <p:txBody>
          <a:bodyPr anchor="b">
            <a:normAutofit/>
          </a:bodyPr>
          <a:lstStyle/>
          <a:p>
            <a:pPr algn="l"/>
            <a:r>
              <a:rPr lang="de-CH">
                <a:solidFill>
                  <a:schemeClr val="bg1"/>
                </a:solidFill>
              </a:rPr>
              <a:t>By TASG Force</a:t>
            </a:r>
            <a:endParaRPr lang="en-GB">
              <a:solidFill>
                <a:schemeClr val="bg1"/>
              </a:solidFill>
            </a:endParaRPr>
          </a:p>
        </p:txBody>
      </p:sp>
      <p:pic>
        <p:nvPicPr>
          <p:cNvPr id="1030" name="Picture 6" descr="Lighting and Texture 1: Rockwall - ARIEL FAIN | Texture painting, Hand  painted textures, Texture art">
            <a:extLst>
              <a:ext uri="{FF2B5EF4-FFF2-40B4-BE49-F238E27FC236}">
                <a16:creationId xmlns:a16="http://schemas.microsoft.com/office/drawing/2014/main" id="{651DCA84-2D67-466F-964B-F05B1E4651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" b="4"/>
          <a:stretch/>
        </p:blipFill>
        <p:spPr bwMode="auto">
          <a:xfrm>
            <a:off x="19" y="10"/>
            <a:ext cx="4000481" cy="4005933"/>
          </a:xfrm>
          <a:custGeom>
            <a:avLst/>
            <a:gdLst/>
            <a:ahLst/>
            <a:cxnLst/>
            <a:rect l="l" t="t" r="r" b="b"/>
            <a:pathLst>
              <a:path w="4000500" h="4005943">
                <a:moveTo>
                  <a:pt x="0" y="0"/>
                </a:moveTo>
                <a:lnTo>
                  <a:pt x="4000500" y="0"/>
                </a:lnTo>
                <a:lnTo>
                  <a:pt x="4000500" y="3936797"/>
                </a:lnTo>
                <a:lnTo>
                  <a:pt x="3316514" y="4005943"/>
                </a:lnTo>
                <a:lnTo>
                  <a:pt x="0" y="3964175"/>
                </a:ln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ghting and Texture 1: Rockwall - ARIEL FAIN | Texture painting, Hand  painted textures, Texture art">
            <a:extLst>
              <a:ext uri="{FF2B5EF4-FFF2-40B4-BE49-F238E27FC236}">
                <a16:creationId xmlns:a16="http://schemas.microsoft.com/office/drawing/2014/main" id="{87F5EE72-CA7B-4693-BF81-48D25DBD9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3" b="-2"/>
          <a:stretch/>
        </p:blipFill>
        <p:spPr bwMode="auto">
          <a:xfrm>
            <a:off x="4000500" y="10"/>
            <a:ext cx="4076700" cy="3917529"/>
          </a:xfrm>
          <a:custGeom>
            <a:avLst/>
            <a:gdLst/>
            <a:ahLst/>
            <a:cxnLst/>
            <a:rect l="l" t="t" r="r" b="b"/>
            <a:pathLst>
              <a:path w="3809998" h="3917539">
                <a:moveTo>
                  <a:pt x="0" y="0"/>
                </a:moveTo>
                <a:lnTo>
                  <a:pt x="3809998" y="0"/>
                </a:lnTo>
                <a:lnTo>
                  <a:pt x="3809998" y="3909212"/>
                </a:lnTo>
                <a:lnTo>
                  <a:pt x="1781628" y="3737429"/>
                </a:lnTo>
                <a:lnTo>
                  <a:pt x="0" y="3917539"/>
                </a:ln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Lighting and Texture 1: Rockwall - ARIEL FAIN | Texture painting, Hand  painted textures, Texture art">
            <a:extLst>
              <a:ext uri="{FF2B5EF4-FFF2-40B4-BE49-F238E27FC236}">
                <a16:creationId xmlns:a16="http://schemas.microsoft.com/office/drawing/2014/main" id="{A7FE7820-1497-497B-BB49-2EEB8414E8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040"/>
          <a:stretch/>
        </p:blipFill>
        <p:spPr bwMode="auto">
          <a:xfrm>
            <a:off x="8077200" y="10"/>
            <a:ext cx="4114800" cy="3959022"/>
          </a:xfrm>
          <a:custGeom>
            <a:avLst/>
            <a:gdLst/>
            <a:ahLst/>
            <a:cxnLst/>
            <a:rect l="l" t="t" r="r" b="b"/>
            <a:pathLst>
              <a:path w="4000500" h="3959032">
                <a:moveTo>
                  <a:pt x="0" y="0"/>
                </a:moveTo>
                <a:lnTo>
                  <a:pt x="4000500" y="0"/>
                </a:lnTo>
                <a:lnTo>
                  <a:pt x="4000500" y="3959032"/>
                </a:lnTo>
                <a:lnTo>
                  <a:pt x="9072" y="3926114"/>
                </a:lnTo>
                <a:lnTo>
                  <a:pt x="0" y="3925346"/>
                </a:ln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4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9296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E2584B3-0905-4FD4-B72F-86F5012179DF}"/>
              </a:ext>
            </a:extLst>
          </p:cNvPr>
          <p:cNvSpPr/>
          <p:nvPr/>
        </p:nvSpPr>
        <p:spPr>
          <a:xfrm>
            <a:off x="4704985" y="1392209"/>
            <a:ext cx="7133859" cy="27130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63C459-5CB0-4E48-AB7B-F49BBEDBBC16}"/>
              </a:ext>
            </a:extLst>
          </p:cNvPr>
          <p:cNvSpPr/>
          <p:nvPr/>
        </p:nvSpPr>
        <p:spPr>
          <a:xfrm>
            <a:off x="4826976" y="2238721"/>
            <a:ext cx="2669197" cy="17141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3ADC3-4892-4BBF-B1DD-E02B7C39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6286"/>
            <a:ext cx="10515600" cy="720304"/>
          </a:xfrm>
        </p:spPr>
        <p:txBody>
          <a:bodyPr/>
          <a:lstStyle/>
          <a:p>
            <a:r>
              <a:rPr lang="de-CH" u="sng" dirty="0"/>
              <a:t>Game Rules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9B8B-DD7D-4793-A3B6-127BE4759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6271"/>
            <a:ext cx="3657600" cy="3820692"/>
          </a:xfrm>
        </p:spPr>
        <p:txBody>
          <a:bodyPr>
            <a:normAutofit fontScale="92500" lnSpcReduction="20000"/>
          </a:bodyPr>
          <a:lstStyle/>
          <a:p>
            <a:r>
              <a:rPr lang="de-CH" dirty="0"/>
              <a:t>Befehle werden per </a:t>
            </a:r>
            <a:r>
              <a:rPr lang="de-CH" dirty="0" err="1"/>
              <a:t>Packets</a:t>
            </a:r>
            <a:r>
              <a:rPr lang="de-CH" dirty="0"/>
              <a:t> vom Client zum Server gesendet.</a:t>
            </a:r>
          </a:p>
          <a:p>
            <a:r>
              <a:rPr lang="de-CH" dirty="0" err="1"/>
              <a:t>Packets</a:t>
            </a:r>
            <a:r>
              <a:rPr lang="de-CH" dirty="0"/>
              <a:t> werden der entsprechenden Lobby zugeteilt. </a:t>
            </a:r>
          </a:p>
          <a:p>
            <a:r>
              <a:rPr lang="de-CH" dirty="0" err="1"/>
              <a:t>Packets</a:t>
            </a:r>
            <a:r>
              <a:rPr lang="de-CH" dirty="0"/>
              <a:t> werden im Server decodiert und befehle ausgeführt.</a:t>
            </a:r>
          </a:p>
          <a:p>
            <a:r>
              <a:rPr lang="de-CH" dirty="0"/>
              <a:t>Server sendet Update an Clients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Rules to Code</a:t>
            </a:r>
            <a:r>
              <a:rPr lang="en-GB" sz="5400" b="0" i="0" dirty="0">
                <a:effectLst/>
                <a:latin typeface="Roboto" panose="02000000000000000000" pitchFamily="2" charset="0"/>
              </a:rPr>
              <a:t> </a:t>
            </a:r>
            <a:endParaRPr lang="en-GB" sz="215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C7D2A-6F49-409C-97AB-25E4F6DA77C1}"/>
              </a:ext>
            </a:extLst>
          </p:cNvPr>
          <p:cNvSpPr/>
          <p:nvPr/>
        </p:nvSpPr>
        <p:spPr>
          <a:xfrm>
            <a:off x="4929177" y="3015433"/>
            <a:ext cx="2467101" cy="7203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Game </a:t>
            </a:r>
            <a:r>
              <a:rPr lang="de-CH" dirty="0" err="1"/>
              <a:t>Map</a:t>
            </a:r>
            <a:r>
              <a:rPr lang="de-CH" dirty="0"/>
              <a:t> &amp; </a:t>
            </a:r>
          </a:p>
          <a:p>
            <a:pPr algn="ctr"/>
            <a:r>
              <a:rPr lang="de-CH" dirty="0"/>
              <a:t>Game Objects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5E4A27-3C07-4744-941A-3631C0187715}"/>
              </a:ext>
            </a:extLst>
          </p:cNvPr>
          <p:cNvSpPr/>
          <p:nvPr/>
        </p:nvSpPr>
        <p:spPr>
          <a:xfrm>
            <a:off x="4704985" y="5105640"/>
            <a:ext cx="771526" cy="7203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Client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03A24D-7072-44CF-838D-7BBE653BAADA}"/>
              </a:ext>
            </a:extLst>
          </p:cNvPr>
          <p:cNvSpPr/>
          <p:nvPr/>
        </p:nvSpPr>
        <p:spPr>
          <a:xfrm>
            <a:off x="5769461" y="5105639"/>
            <a:ext cx="771526" cy="7203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Client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A55B7-EB2D-41E7-A6E8-A108FF28E809}"/>
              </a:ext>
            </a:extLst>
          </p:cNvPr>
          <p:cNvSpPr/>
          <p:nvPr/>
        </p:nvSpPr>
        <p:spPr>
          <a:xfrm>
            <a:off x="6833937" y="5105639"/>
            <a:ext cx="771526" cy="7203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Client</a:t>
            </a:r>
            <a:endParaRPr lang="en-GB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C748111-7834-4D83-8340-27EE68A0D23E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5400000">
            <a:off x="4941785" y="3884697"/>
            <a:ext cx="1369906" cy="10719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AB2B5D9-F88F-4541-A303-23AFDAE6E31F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5400000">
            <a:off x="5474024" y="4416934"/>
            <a:ext cx="1369905" cy="75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875E06A-80E3-41AE-9598-11B89C88A1C5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16200000" flipH="1">
            <a:off x="6006262" y="3892200"/>
            <a:ext cx="1369905" cy="10569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D80003-F354-40FF-8BC1-531F08A541E9}"/>
              </a:ext>
            </a:extLst>
          </p:cNvPr>
          <p:cNvSpPr txBox="1"/>
          <p:nvPr/>
        </p:nvSpPr>
        <p:spPr>
          <a:xfrm>
            <a:off x="5520590" y="2264424"/>
            <a:ext cx="1281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dirty="0">
                <a:solidFill>
                  <a:schemeClr val="bg1"/>
                </a:solidFill>
              </a:rPr>
              <a:t>Lobby 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CAB089-208F-4C46-9B0C-56EE0AF58203}"/>
              </a:ext>
            </a:extLst>
          </p:cNvPr>
          <p:cNvSpPr txBox="1"/>
          <p:nvPr/>
        </p:nvSpPr>
        <p:spPr>
          <a:xfrm>
            <a:off x="7240954" y="1346882"/>
            <a:ext cx="1281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>
                <a:solidFill>
                  <a:schemeClr val="bg1"/>
                </a:solidFill>
              </a:rPr>
              <a:t>Server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65AAEAE-591E-43D9-8A53-2C317E53C160}"/>
              </a:ext>
            </a:extLst>
          </p:cNvPr>
          <p:cNvCxnSpPr>
            <a:stCxn id="11" idx="3"/>
            <a:endCxn id="18" idx="2"/>
          </p:cNvCxnSpPr>
          <p:nvPr/>
        </p:nvCxnSpPr>
        <p:spPr>
          <a:xfrm flipV="1">
            <a:off x="7605463" y="1931657"/>
            <a:ext cx="276475" cy="35341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97969AC-1406-45CD-971F-812B6B714D32}"/>
              </a:ext>
            </a:extLst>
          </p:cNvPr>
          <p:cNvCxnSpPr>
            <a:cxnSpLocks/>
            <a:stCxn id="18" idx="1"/>
            <a:endCxn id="15" idx="0"/>
          </p:cNvCxnSpPr>
          <p:nvPr/>
        </p:nvCxnSpPr>
        <p:spPr>
          <a:xfrm rot="10800000" flipV="1">
            <a:off x="6161574" y="1639270"/>
            <a:ext cx="1079380" cy="6251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05E775B-33A3-4F19-BA23-F9B1E8446D0A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 rot="16200000" flipH="1">
            <a:off x="5986702" y="2839406"/>
            <a:ext cx="350899" cy="11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A8D4609-9285-454F-A239-79B1F81EC198}"/>
              </a:ext>
            </a:extLst>
          </p:cNvPr>
          <p:cNvSpPr/>
          <p:nvPr/>
        </p:nvSpPr>
        <p:spPr>
          <a:xfrm>
            <a:off x="8368568" y="2198125"/>
            <a:ext cx="2669197" cy="17141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078E292-E73A-4717-8995-B0E14754C48C}"/>
              </a:ext>
            </a:extLst>
          </p:cNvPr>
          <p:cNvSpPr/>
          <p:nvPr/>
        </p:nvSpPr>
        <p:spPr>
          <a:xfrm>
            <a:off x="8470769" y="2974837"/>
            <a:ext cx="2467101" cy="7203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Game </a:t>
            </a:r>
            <a:r>
              <a:rPr lang="de-CH" dirty="0" err="1"/>
              <a:t>Map</a:t>
            </a:r>
            <a:r>
              <a:rPr lang="de-CH" dirty="0"/>
              <a:t> &amp; </a:t>
            </a:r>
          </a:p>
          <a:p>
            <a:pPr algn="ctr"/>
            <a:r>
              <a:rPr lang="de-CH" dirty="0"/>
              <a:t>Game Objects</a:t>
            </a:r>
            <a:endParaRPr lang="en-GB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F7F7C2F-5B32-433E-AF42-A891F8E9641F}"/>
              </a:ext>
            </a:extLst>
          </p:cNvPr>
          <p:cNvSpPr/>
          <p:nvPr/>
        </p:nvSpPr>
        <p:spPr>
          <a:xfrm>
            <a:off x="8246577" y="5065044"/>
            <a:ext cx="771526" cy="7203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Client</a:t>
            </a:r>
            <a:endParaRPr lang="en-GB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0A60E38-F0D3-4F82-A1F5-FBC0AB630567}"/>
              </a:ext>
            </a:extLst>
          </p:cNvPr>
          <p:cNvSpPr/>
          <p:nvPr/>
        </p:nvSpPr>
        <p:spPr>
          <a:xfrm>
            <a:off x="9311053" y="5065043"/>
            <a:ext cx="771526" cy="7203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Client</a:t>
            </a:r>
            <a:endParaRPr lang="en-GB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E5EB9F5-3612-4369-908B-BFC9C8898FE9}"/>
              </a:ext>
            </a:extLst>
          </p:cNvPr>
          <p:cNvSpPr/>
          <p:nvPr/>
        </p:nvSpPr>
        <p:spPr>
          <a:xfrm>
            <a:off x="10375529" y="5065043"/>
            <a:ext cx="771526" cy="7203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Client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AA7F51-1265-4CA2-B97F-0CEB151B302C}"/>
              </a:ext>
            </a:extLst>
          </p:cNvPr>
          <p:cNvSpPr txBox="1"/>
          <p:nvPr/>
        </p:nvSpPr>
        <p:spPr>
          <a:xfrm>
            <a:off x="9062182" y="2223828"/>
            <a:ext cx="1281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dirty="0">
                <a:solidFill>
                  <a:schemeClr val="bg1"/>
                </a:solidFill>
              </a:rPr>
              <a:t>Lobby 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5F739C0-B2B3-41BC-BC95-C89B2DB3224B}"/>
              </a:ext>
            </a:extLst>
          </p:cNvPr>
          <p:cNvSpPr txBox="1"/>
          <p:nvPr/>
        </p:nvSpPr>
        <p:spPr>
          <a:xfrm>
            <a:off x="7853055" y="4215827"/>
            <a:ext cx="881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Sendet Packet</a:t>
            </a:r>
            <a:endParaRPr lang="en-GB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704F27C-8F88-4D83-BBD3-221F8D3AC851}"/>
              </a:ext>
            </a:extLst>
          </p:cNvPr>
          <p:cNvSpPr txBox="1"/>
          <p:nvPr/>
        </p:nvSpPr>
        <p:spPr>
          <a:xfrm>
            <a:off x="4677535" y="1396686"/>
            <a:ext cx="14816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/>
              <a:t>Findet </a:t>
            </a:r>
          </a:p>
          <a:p>
            <a:r>
              <a:rPr lang="de-CH" sz="1600" dirty="0"/>
              <a:t>entsprechende </a:t>
            </a:r>
          </a:p>
          <a:p>
            <a:r>
              <a:rPr lang="de-CH" sz="1600" dirty="0"/>
              <a:t>Lobby</a:t>
            </a:r>
            <a:endParaRPr lang="en-GB" sz="16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1C4D255-E9A9-44A7-9E47-87686DCF4F13}"/>
              </a:ext>
            </a:extLst>
          </p:cNvPr>
          <p:cNvSpPr txBox="1"/>
          <p:nvPr/>
        </p:nvSpPr>
        <p:spPr>
          <a:xfrm>
            <a:off x="4878999" y="2417569"/>
            <a:ext cx="1267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Führt Befehl aus</a:t>
            </a:r>
            <a:endParaRPr lang="en-GB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02A6AA6-2034-4DA8-BE5F-F5AC65C1B3D1}"/>
              </a:ext>
            </a:extLst>
          </p:cNvPr>
          <p:cNvSpPr txBox="1"/>
          <p:nvPr/>
        </p:nvSpPr>
        <p:spPr>
          <a:xfrm>
            <a:off x="4520165" y="4104125"/>
            <a:ext cx="191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Sendet Updates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0176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9B8B-DD7D-4793-A3B6-127BE4759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270"/>
            <a:ext cx="8410575" cy="5016079"/>
          </a:xfrm>
        </p:spPr>
        <p:txBody>
          <a:bodyPr/>
          <a:lstStyle/>
          <a:p>
            <a:r>
              <a:rPr lang="de-CH" dirty="0"/>
              <a:t>Tools:</a:t>
            </a:r>
          </a:p>
          <a:p>
            <a:pPr lvl="1"/>
            <a:r>
              <a:rPr lang="de-CH" dirty="0" err="1"/>
              <a:t>MetricsReloaded</a:t>
            </a:r>
            <a:r>
              <a:rPr lang="de-CH" dirty="0"/>
              <a:t> von </a:t>
            </a:r>
            <a:r>
              <a:rPr lang="de-CH" dirty="0" err="1"/>
              <a:t>IntelliJ</a:t>
            </a:r>
            <a:r>
              <a:rPr lang="de-CH" dirty="0"/>
              <a:t> -&gt; Berechnet einige </a:t>
            </a:r>
            <a:r>
              <a:rPr lang="de-CH" dirty="0" err="1"/>
              <a:t>Metrics</a:t>
            </a:r>
            <a:endParaRPr lang="de-CH" dirty="0"/>
          </a:p>
          <a:p>
            <a:pPr lvl="1"/>
            <a:r>
              <a:rPr lang="de-CH" dirty="0" err="1"/>
              <a:t>Discord</a:t>
            </a:r>
            <a:r>
              <a:rPr lang="de-CH" dirty="0"/>
              <a:t> –&gt; Kommunikation, Protokoll</a:t>
            </a:r>
          </a:p>
          <a:p>
            <a:pPr lvl="1"/>
            <a:r>
              <a:rPr lang="de-CH" dirty="0"/>
              <a:t>Code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me</a:t>
            </a:r>
            <a:r>
              <a:rPr lang="de-CH" dirty="0"/>
              <a:t> -&gt; Pair </a:t>
            </a:r>
            <a:r>
              <a:rPr lang="de-CH" dirty="0" err="1"/>
              <a:t>programming</a:t>
            </a:r>
            <a:endParaRPr lang="de-CH" dirty="0"/>
          </a:p>
          <a:p>
            <a:r>
              <a:rPr lang="de-CH" dirty="0" err="1"/>
              <a:t>Processes</a:t>
            </a:r>
            <a:r>
              <a:rPr lang="de-CH" dirty="0"/>
              <a:t>:</a:t>
            </a:r>
          </a:p>
          <a:p>
            <a:pPr lvl="1"/>
            <a:r>
              <a:rPr lang="de-CH" dirty="0"/>
              <a:t>Abstrakte Klassen -&gt; Modulares System</a:t>
            </a:r>
          </a:p>
          <a:p>
            <a:pPr lvl="1"/>
            <a:r>
              <a:rPr lang="de-CH" dirty="0"/>
              <a:t>Model </a:t>
            </a:r>
            <a:r>
              <a:rPr lang="de-CH" dirty="0" err="1"/>
              <a:t>view</a:t>
            </a:r>
            <a:r>
              <a:rPr lang="de-CH" dirty="0"/>
              <a:t> </a:t>
            </a:r>
            <a:r>
              <a:rPr lang="de-CH" dirty="0" err="1"/>
              <a:t>client</a:t>
            </a:r>
            <a:r>
              <a:rPr lang="de-CH" dirty="0"/>
              <a:t> </a:t>
            </a:r>
            <a:r>
              <a:rPr lang="de-CH" dirty="0" err="1"/>
              <a:t>Architectur</a:t>
            </a:r>
            <a:r>
              <a:rPr lang="de-CH" dirty="0"/>
              <a:t> -&gt; GUI konstruieren. </a:t>
            </a:r>
            <a:endParaRPr lang="en-GB" dirty="0"/>
          </a:p>
          <a:p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Technology</a:t>
            </a:r>
            <a:endParaRPr lang="en-GB" sz="21500" b="1" dirty="0"/>
          </a:p>
        </p:txBody>
      </p:sp>
    </p:spTree>
    <p:extLst>
      <p:ext uri="{BB962C8B-B14F-4D97-AF65-F5344CB8AC3E}">
        <p14:creationId xmlns:p14="http://schemas.microsoft.com/office/powerpoint/2010/main" val="324434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Demo</a:t>
            </a:r>
            <a:endParaRPr lang="en-GB" sz="21500" b="1" dirty="0"/>
          </a:p>
        </p:txBody>
      </p:sp>
    </p:spTree>
    <p:extLst>
      <p:ext uri="{BB962C8B-B14F-4D97-AF65-F5344CB8AC3E}">
        <p14:creationId xmlns:p14="http://schemas.microsoft.com/office/powerpoint/2010/main" val="2518794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End</a:t>
            </a:r>
            <a:endParaRPr lang="en-GB" sz="215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252658-962B-4445-B131-1F3D2B53F7C8}"/>
              </a:ext>
            </a:extLst>
          </p:cNvPr>
          <p:cNvSpPr txBox="1"/>
          <p:nvPr/>
        </p:nvSpPr>
        <p:spPr>
          <a:xfrm>
            <a:off x="1400175" y="3994931"/>
            <a:ext cx="2495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Fragen?</a:t>
            </a:r>
          </a:p>
          <a:p>
            <a:r>
              <a:rPr lang="de-CH" sz="3600" dirty="0"/>
              <a:t>Questions?</a:t>
            </a:r>
            <a:endParaRPr lang="en-GB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2AA9B8-0755-40D9-883C-18567E24BCD1}"/>
              </a:ext>
            </a:extLst>
          </p:cNvPr>
          <p:cNvSpPr txBox="1"/>
          <p:nvPr/>
        </p:nvSpPr>
        <p:spPr>
          <a:xfrm>
            <a:off x="838200" y="1539630"/>
            <a:ext cx="8515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dirty="0"/>
              <a:t>Vielen Dank für 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13153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ADC3-4892-4BBF-B1DD-E02B7C39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6286"/>
            <a:ext cx="10515600" cy="720304"/>
          </a:xfrm>
        </p:spPr>
        <p:txBody>
          <a:bodyPr/>
          <a:lstStyle/>
          <a:p>
            <a:r>
              <a:rPr lang="de-CH" u="sng" dirty="0"/>
              <a:t>Time Line: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9B8B-DD7D-4793-A3B6-127BE4759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8721"/>
            <a:ext cx="3724274" cy="1056396"/>
          </a:xfrm>
        </p:spPr>
        <p:txBody>
          <a:bodyPr/>
          <a:lstStyle/>
          <a:p>
            <a:r>
              <a:rPr lang="en-GB" dirty="0"/>
              <a:t>Game-Logic</a:t>
            </a:r>
            <a:r>
              <a:rPr lang="de-CH" dirty="0"/>
              <a:t> Basics</a:t>
            </a:r>
          </a:p>
          <a:p>
            <a:r>
              <a:rPr lang="de-CH" dirty="0"/>
              <a:t>GUI Basics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Progress Report</a:t>
            </a:r>
            <a:endParaRPr lang="en-GB" sz="215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9EB797-0C2E-41C0-B79B-ECB8A80C5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20771"/>
            <a:ext cx="12192000" cy="2502657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C2BF1A2-A327-495A-8CF9-52516BD1358E}"/>
              </a:ext>
            </a:extLst>
          </p:cNvPr>
          <p:cNvSpPr txBox="1">
            <a:spLocks/>
          </p:cNvSpPr>
          <p:nvPr/>
        </p:nvSpPr>
        <p:spPr>
          <a:xfrm>
            <a:off x="5581650" y="2238721"/>
            <a:ext cx="3724274" cy="105639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Game Objects</a:t>
            </a:r>
          </a:p>
          <a:p>
            <a:endParaRPr lang="de-CH" dirty="0"/>
          </a:p>
          <a:p>
            <a:r>
              <a:rPr lang="de-CH" dirty="0"/>
              <a:t>GUI Basics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73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8BFD77-E8E0-4E6D-9377-5052E0BCF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3049905"/>
            <a:ext cx="8382796" cy="35630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E3ADC3-4892-4BBF-B1DD-E02B7C39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1246470"/>
            <a:ext cx="5314950" cy="720304"/>
          </a:xfrm>
        </p:spPr>
        <p:txBody>
          <a:bodyPr>
            <a:normAutofit/>
          </a:bodyPr>
          <a:lstStyle/>
          <a:p>
            <a:r>
              <a:rPr lang="de-CH" u="sng" dirty="0"/>
              <a:t>Time Line: Milestone 3                     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9B8B-DD7D-4793-A3B6-127BE4759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2110376"/>
            <a:ext cx="4257675" cy="1746078"/>
          </a:xfrm>
        </p:spPr>
        <p:txBody>
          <a:bodyPr>
            <a:normAutofit fontScale="92500" lnSpcReduction="20000"/>
          </a:bodyPr>
          <a:lstStyle/>
          <a:p>
            <a:r>
              <a:rPr lang="de-CH" sz="3600" dirty="0"/>
              <a:t>Big Picture Goals:</a:t>
            </a:r>
          </a:p>
          <a:p>
            <a:pPr lvl="1"/>
            <a:r>
              <a:rPr lang="en-GB" sz="3200" dirty="0"/>
              <a:t>Game-Logic</a:t>
            </a:r>
            <a:r>
              <a:rPr lang="de-CH" sz="3200" dirty="0"/>
              <a:t> Basics</a:t>
            </a:r>
          </a:p>
          <a:p>
            <a:pPr lvl="1"/>
            <a:r>
              <a:rPr lang="de-CH" sz="3200" dirty="0"/>
              <a:t>GUI Basics</a:t>
            </a:r>
          </a:p>
          <a:p>
            <a:pPr lvl="1"/>
            <a:r>
              <a:rPr lang="de-CH" sz="3200" dirty="0"/>
              <a:t>Lobbys</a:t>
            </a:r>
            <a:endParaRPr lang="en-GB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Progress Report</a:t>
            </a:r>
            <a:endParaRPr lang="en-GB" sz="21500" b="1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C2BF1A2-A327-495A-8CF9-52516BD1358E}"/>
              </a:ext>
            </a:extLst>
          </p:cNvPr>
          <p:cNvSpPr txBox="1">
            <a:spLocks/>
          </p:cNvSpPr>
          <p:nvPr/>
        </p:nvSpPr>
        <p:spPr>
          <a:xfrm>
            <a:off x="485775" y="4174708"/>
            <a:ext cx="3562350" cy="19155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err="1"/>
              <a:t>Responsibilities</a:t>
            </a:r>
            <a:r>
              <a:rPr lang="de-CH" dirty="0"/>
              <a:t>:</a:t>
            </a:r>
          </a:p>
          <a:p>
            <a:pPr lvl="1"/>
            <a:r>
              <a:rPr lang="de-CH" dirty="0"/>
              <a:t>Game Objects (Gian)</a:t>
            </a:r>
          </a:p>
          <a:p>
            <a:pPr lvl="1"/>
            <a:r>
              <a:rPr lang="de-CH" dirty="0"/>
              <a:t>Game </a:t>
            </a:r>
            <a:r>
              <a:rPr lang="en-GB" dirty="0"/>
              <a:t>Logic</a:t>
            </a:r>
            <a:r>
              <a:rPr lang="de-CH" dirty="0"/>
              <a:t>/Rules (Tom)</a:t>
            </a:r>
          </a:p>
          <a:p>
            <a:pPr lvl="1"/>
            <a:r>
              <a:rPr lang="de-CH" dirty="0"/>
              <a:t>GUI (Sebastien, Ali)</a:t>
            </a:r>
          </a:p>
          <a:p>
            <a:pPr lvl="1"/>
            <a:r>
              <a:rPr lang="de-CH" dirty="0"/>
              <a:t>Lobbys (Sebastien)</a:t>
            </a:r>
          </a:p>
          <a:p>
            <a:pPr lvl="1"/>
            <a:r>
              <a:rPr lang="de-CH" dirty="0"/>
              <a:t>QA (Ali)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564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23F6E04-E9DE-4D43-97BE-4A29DE616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5" y="3888271"/>
            <a:ext cx="7943850" cy="24884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E3ADC3-4892-4BBF-B1DD-E02B7C39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1246470"/>
            <a:ext cx="5314950" cy="720304"/>
          </a:xfrm>
        </p:spPr>
        <p:txBody>
          <a:bodyPr>
            <a:normAutofit/>
          </a:bodyPr>
          <a:lstStyle/>
          <a:p>
            <a:r>
              <a:rPr lang="de-CH" u="sng" dirty="0"/>
              <a:t>Time Line: Milestone 4                     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9B8B-DD7D-4793-A3B6-127BE4759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2110376"/>
            <a:ext cx="4257675" cy="1746078"/>
          </a:xfrm>
        </p:spPr>
        <p:txBody>
          <a:bodyPr>
            <a:normAutofit fontScale="85000" lnSpcReduction="10000"/>
          </a:bodyPr>
          <a:lstStyle/>
          <a:p>
            <a:r>
              <a:rPr lang="en-GB" sz="3600"/>
              <a:t>Big Picture Goals:</a:t>
            </a:r>
          </a:p>
          <a:p>
            <a:pPr lvl="1"/>
            <a:r>
              <a:rPr lang="en-GB" sz="3200"/>
              <a:t>Polish Game Mechanics</a:t>
            </a:r>
          </a:p>
          <a:p>
            <a:pPr lvl="1"/>
            <a:r>
              <a:rPr lang="en-GB" sz="3200"/>
              <a:t>GUI</a:t>
            </a:r>
          </a:p>
          <a:p>
            <a:pPr lvl="1"/>
            <a:r>
              <a:rPr lang="en-GB" sz="3200"/>
              <a:t>Art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Progress Report</a:t>
            </a:r>
            <a:endParaRPr lang="en-GB" sz="21500" b="1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C2BF1A2-A327-495A-8CF9-52516BD1358E}"/>
              </a:ext>
            </a:extLst>
          </p:cNvPr>
          <p:cNvSpPr txBox="1">
            <a:spLocks/>
          </p:cNvSpPr>
          <p:nvPr/>
        </p:nvSpPr>
        <p:spPr>
          <a:xfrm>
            <a:off x="485775" y="4174708"/>
            <a:ext cx="3476625" cy="19593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Responsibilities:</a:t>
            </a:r>
          </a:p>
          <a:p>
            <a:pPr lvl="1"/>
            <a:r>
              <a:rPr lang="en-GB"/>
              <a:t>Highscore (Gian, Tom)</a:t>
            </a:r>
          </a:p>
          <a:p>
            <a:pPr lvl="1"/>
            <a:r>
              <a:rPr lang="en-GB"/>
              <a:t>Polish Game Mechanics (Gian, Tom)</a:t>
            </a:r>
          </a:p>
          <a:p>
            <a:pPr lvl="1"/>
            <a:r>
              <a:rPr lang="en-GB"/>
              <a:t>GUI (Sebastien, Ali)</a:t>
            </a:r>
          </a:p>
          <a:p>
            <a:pPr lvl="1"/>
            <a:r>
              <a:rPr lang="en-GB"/>
              <a:t>Unit-Tests</a:t>
            </a:r>
          </a:p>
        </p:txBody>
      </p:sp>
    </p:spTree>
    <p:extLst>
      <p:ext uri="{BB962C8B-B14F-4D97-AF65-F5344CB8AC3E}">
        <p14:creationId xmlns:p14="http://schemas.microsoft.com/office/powerpoint/2010/main" val="72478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C57317C-1D8F-4675-9959-04DD17E43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5" y="3450808"/>
            <a:ext cx="8029282" cy="31717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E3ADC3-4892-4BBF-B1DD-E02B7C39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1246470"/>
            <a:ext cx="5314950" cy="720304"/>
          </a:xfrm>
        </p:spPr>
        <p:txBody>
          <a:bodyPr>
            <a:normAutofit/>
          </a:bodyPr>
          <a:lstStyle/>
          <a:p>
            <a:r>
              <a:rPr lang="de-CH" u="sng" dirty="0"/>
              <a:t>Time Line: Milestone 5                     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9B8B-DD7D-4793-A3B6-127BE4759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2110376"/>
            <a:ext cx="4257675" cy="1746078"/>
          </a:xfrm>
        </p:spPr>
        <p:txBody>
          <a:bodyPr>
            <a:normAutofit fontScale="92500" lnSpcReduction="10000"/>
          </a:bodyPr>
          <a:lstStyle/>
          <a:p>
            <a:r>
              <a:rPr lang="en-GB" sz="3600"/>
              <a:t>Big Picture Goals:</a:t>
            </a:r>
          </a:p>
          <a:p>
            <a:pPr lvl="1"/>
            <a:r>
              <a:rPr lang="en-GB" sz="3200"/>
              <a:t>External Documents</a:t>
            </a:r>
          </a:p>
          <a:p>
            <a:pPr lvl="1"/>
            <a:r>
              <a:rPr lang="en-GB" sz="3200"/>
              <a:t>Game Presentation (Logo, Video, ect)</a:t>
            </a:r>
          </a:p>
          <a:p>
            <a:pPr lvl="1"/>
            <a:endParaRPr lang="en-GB" sz="320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Progress Report</a:t>
            </a:r>
            <a:endParaRPr lang="en-GB" sz="21500" b="1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C2BF1A2-A327-495A-8CF9-52516BD1358E}"/>
              </a:ext>
            </a:extLst>
          </p:cNvPr>
          <p:cNvSpPr txBox="1">
            <a:spLocks/>
          </p:cNvSpPr>
          <p:nvPr/>
        </p:nvSpPr>
        <p:spPr>
          <a:xfrm>
            <a:off x="485775" y="4174708"/>
            <a:ext cx="3562350" cy="237849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Responsibilities:</a:t>
            </a:r>
          </a:p>
          <a:p>
            <a:pPr lvl="1"/>
            <a:r>
              <a:rPr lang="en-GB"/>
              <a:t>Logo (Gian)</a:t>
            </a:r>
          </a:p>
          <a:p>
            <a:pPr lvl="1"/>
            <a:r>
              <a:rPr lang="en-GB"/>
              <a:t>Video + Sceenshots (Sebastien)</a:t>
            </a:r>
          </a:p>
          <a:p>
            <a:pPr lvl="1"/>
            <a:r>
              <a:rPr lang="en-GB"/>
              <a:t>Game rules Doc (Sebastien, Ali)</a:t>
            </a:r>
          </a:p>
          <a:p>
            <a:pPr lvl="1"/>
            <a:r>
              <a:rPr lang="en-GB"/>
              <a:t>Architecture Doc (Tom)</a:t>
            </a:r>
          </a:p>
          <a:p>
            <a:pPr lvl="1"/>
            <a:r>
              <a:rPr lang="en-GB"/>
              <a:t>QA Doc (Ali)</a:t>
            </a:r>
          </a:p>
        </p:txBody>
      </p:sp>
    </p:spTree>
    <p:extLst>
      <p:ext uri="{BB962C8B-B14F-4D97-AF65-F5344CB8AC3E}">
        <p14:creationId xmlns:p14="http://schemas.microsoft.com/office/powerpoint/2010/main" val="3276521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ADC3-4892-4BBF-B1DD-E02B7C39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1246470"/>
            <a:ext cx="5314950" cy="720304"/>
          </a:xfrm>
        </p:spPr>
        <p:txBody>
          <a:bodyPr>
            <a:normAutofit/>
          </a:bodyPr>
          <a:lstStyle/>
          <a:p>
            <a:r>
              <a:rPr lang="de-CH" u="sng" dirty="0"/>
              <a:t>Probleme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9B8B-DD7D-4793-A3B6-127BE4759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2110376"/>
            <a:ext cx="9563100" cy="1746078"/>
          </a:xfrm>
        </p:spPr>
        <p:txBody>
          <a:bodyPr>
            <a:normAutofit lnSpcReduction="10000"/>
          </a:bodyPr>
          <a:lstStyle/>
          <a:p>
            <a:r>
              <a:rPr lang="de-CH" sz="3600" dirty="0"/>
              <a:t>Einige Systeme wurden komplett neu gestaltet.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CH" sz="2800" dirty="0"/>
              <a:t>Zuerst die Idee mit jemandem besprechen: Gibt es eine bessere Lösung?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CH" sz="2800" dirty="0"/>
              <a:t>Besseres Absprechen: Was wird verlangt?</a:t>
            </a:r>
          </a:p>
          <a:p>
            <a:pPr lvl="1"/>
            <a:endParaRPr lang="de-CH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Progress Report</a:t>
            </a:r>
            <a:endParaRPr lang="en-GB" sz="215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8C2DBC-9299-44F4-BEC5-89872257C156}"/>
              </a:ext>
            </a:extLst>
          </p:cNvPr>
          <p:cNvSpPr txBox="1">
            <a:spLocks/>
          </p:cNvSpPr>
          <p:nvPr/>
        </p:nvSpPr>
        <p:spPr>
          <a:xfrm>
            <a:off x="485775" y="4000056"/>
            <a:ext cx="9563100" cy="174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3600" dirty="0"/>
              <a:t>Probleme bei der Präsentation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CH" sz="2800" dirty="0"/>
              <a:t>Zusammen alles nochmals testen &amp; vorbereiten.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CH" sz="2800" dirty="0"/>
              <a:t>Absprechen: Wer ist für was zuständig?</a:t>
            </a:r>
          </a:p>
          <a:p>
            <a:pPr lvl="1"/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1209621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ADC3-4892-4BBF-B1DD-E02B7C39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3633"/>
            <a:ext cx="10515600" cy="720304"/>
          </a:xfrm>
        </p:spPr>
        <p:txBody>
          <a:bodyPr/>
          <a:lstStyle/>
          <a:p>
            <a:r>
              <a:rPr lang="de-CH" u="sng" dirty="0" err="1"/>
              <a:t>Metrics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9B8B-DD7D-4793-A3B6-127BE4759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3937"/>
            <a:ext cx="5945554" cy="4992613"/>
          </a:xfrm>
        </p:spPr>
        <p:txBody>
          <a:bodyPr>
            <a:normAutofit/>
          </a:bodyPr>
          <a:lstStyle/>
          <a:p>
            <a:r>
              <a:rPr lang="de-CH" dirty="0"/>
              <a:t>Lines </a:t>
            </a:r>
            <a:r>
              <a:rPr lang="de-CH" dirty="0" err="1"/>
              <a:t>of</a:t>
            </a:r>
            <a:r>
              <a:rPr lang="de-CH" dirty="0"/>
              <a:t> Code</a:t>
            </a:r>
          </a:p>
          <a:p>
            <a:pPr lvl="1"/>
            <a:r>
              <a:rPr lang="de-CH" sz="2000" dirty="0"/>
              <a:t>Mit </a:t>
            </a:r>
            <a:r>
              <a:rPr lang="en-GB" sz="2000" dirty="0" err="1"/>
              <a:t>MetricsReloaded</a:t>
            </a:r>
            <a:r>
              <a:rPr lang="en-GB" sz="2000" dirty="0"/>
              <a:t> </a:t>
            </a:r>
            <a:r>
              <a:rPr lang="en-GB" sz="2000" dirty="0" err="1"/>
              <a:t>bestummen</a:t>
            </a:r>
            <a:endParaRPr lang="de-CH" sz="2000" dirty="0"/>
          </a:p>
          <a:p>
            <a:pPr lvl="1"/>
            <a:r>
              <a:rPr lang="de-CH" sz="2000" dirty="0"/>
              <a:t>Max 60 Character pro Zeile</a:t>
            </a:r>
          </a:p>
          <a:p>
            <a:pPr lvl="1"/>
            <a:r>
              <a:rPr lang="de-CH" sz="2000" dirty="0"/>
              <a:t>Max 200 Zeilen pro Methode</a:t>
            </a:r>
          </a:p>
          <a:p>
            <a:pPr lvl="1"/>
            <a:r>
              <a:rPr lang="de-CH" sz="2000" dirty="0"/>
              <a:t>Max 400 Zeilen pro Klasse</a:t>
            </a:r>
            <a:endParaRPr lang="en-GB" sz="2000" dirty="0"/>
          </a:p>
          <a:p>
            <a:r>
              <a:rPr lang="en-GB" dirty="0"/>
              <a:t>Tight Class Cohesion</a:t>
            </a:r>
          </a:p>
          <a:p>
            <a:pPr lvl="1"/>
            <a:r>
              <a:rPr lang="de-CH" sz="2000" dirty="0"/>
              <a:t>Bestimmt die Komplexität einer Klasse</a:t>
            </a:r>
          </a:p>
          <a:p>
            <a:pPr lvl="1"/>
            <a:r>
              <a:rPr lang="de-CH" sz="2000" dirty="0"/>
              <a:t>Min &lt; Average &lt; Max</a:t>
            </a:r>
          </a:p>
          <a:p>
            <a:r>
              <a:rPr lang="en-GB" dirty="0"/>
              <a:t>Javadoc lines per method </a:t>
            </a:r>
          </a:p>
          <a:p>
            <a:pPr lvl="1"/>
            <a:r>
              <a:rPr lang="de-CH" sz="2000" dirty="0"/>
              <a:t>Beschreibt wie lange eine </a:t>
            </a:r>
            <a:r>
              <a:rPr lang="de-CH" sz="2000" dirty="0" err="1"/>
              <a:t>JavaDoc</a:t>
            </a:r>
            <a:r>
              <a:rPr lang="de-CH" sz="2000" dirty="0"/>
              <a:t> sein soll</a:t>
            </a:r>
          </a:p>
          <a:p>
            <a:pPr lvl="1"/>
            <a:r>
              <a:rPr lang="de-CH" sz="2000" dirty="0"/>
              <a:t>0: Keine </a:t>
            </a:r>
            <a:r>
              <a:rPr lang="de-CH" sz="2000" dirty="0" err="1"/>
              <a:t>JavaDoc</a:t>
            </a:r>
            <a:endParaRPr lang="de-CH" sz="2000" dirty="0"/>
          </a:p>
          <a:p>
            <a:pPr lvl="1"/>
            <a:r>
              <a:rPr lang="de-CH" sz="2000" dirty="0"/>
              <a:t>&lt;30: Nicht genügend für komplexe Methoden</a:t>
            </a:r>
          </a:p>
          <a:p>
            <a:pPr lvl="1"/>
            <a:r>
              <a:rPr lang="de-CH" sz="2000" dirty="0"/>
              <a:t>&gt;70: Zuviel für einfachere Methoden</a:t>
            </a:r>
          </a:p>
          <a:p>
            <a:pPr lvl="1"/>
            <a:endParaRPr lang="de-CH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QA</a:t>
            </a:r>
            <a:endParaRPr lang="en-GB" sz="215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531B2B-7320-44E3-9DC1-2E8E1ADBA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7" y="1115354"/>
            <a:ext cx="3567113" cy="557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55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C0A8F73-1DAB-4DCC-BA5A-4EF764A0F224}"/>
              </a:ext>
            </a:extLst>
          </p:cNvPr>
          <p:cNvSpPr/>
          <p:nvPr/>
        </p:nvSpPr>
        <p:spPr>
          <a:xfrm>
            <a:off x="6876319" y="1668590"/>
            <a:ext cx="4962525" cy="42671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3ADC3-4892-4BBF-B1DD-E02B7C39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6286"/>
            <a:ext cx="10515600" cy="720304"/>
          </a:xfrm>
        </p:spPr>
        <p:txBody>
          <a:bodyPr/>
          <a:lstStyle/>
          <a:p>
            <a:r>
              <a:rPr lang="de-CH" u="sng" dirty="0" err="1"/>
              <a:t>Gamestate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9B8B-DD7D-4793-A3B6-127BE4759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6271"/>
            <a:ext cx="5945554" cy="3820692"/>
          </a:xfrm>
        </p:spPr>
        <p:txBody>
          <a:bodyPr/>
          <a:lstStyle/>
          <a:p>
            <a:r>
              <a:rPr lang="de-CH" dirty="0"/>
              <a:t>Das Spielfeld wird durch eine Instanz der «</a:t>
            </a:r>
            <a:r>
              <a:rPr lang="de-CH" dirty="0" err="1"/>
              <a:t>GameMap</a:t>
            </a:r>
            <a:r>
              <a:rPr lang="de-CH" dirty="0"/>
              <a:t>» Klasse dargestellt. </a:t>
            </a:r>
          </a:p>
          <a:p>
            <a:r>
              <a:rPr lang="de-CH" dirty="0"/>
              <a:t>Jedes Feld des Spielfeld wird durch eine Instanz der «</a:t>
            </a:r>
            <a:r>
              <a:rPr lang="de-CH" dirty="0" err="1"/>
              <a:t>Cell</a:t>
            </a:r>
            <a:r>
              <a:rPr lang="de-CH" dirty="0"/>
              <a:t>» Klasse dargestellt</a:t>
            </a:r>
          </a:p>
          <a:p>
            <a:r>
              <a:rPr lang="de-CH" dirty="0"/>
              <a:t>Die Objekte im Spiel werden durch «</a:t>
            </a:r>
            <a:r>
              <a:rPr lang="de-CH" dirty="0" err="1"/>
              <a:t>GameObjects</a:t>
            </a:r>
            <a:r>
              <a:rPr lang="de-CH" dirty="0"/>
              <a:t>» dargestellt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Rules to Code</a:t>
            </a:r>
            <a:r>
              <a:rPr lang="en-GB" sz="5400" b="0" i="0" dirty="0">
                <a:effectLst/>
                <a:latin typeface="Roboto" panose="02000000000000000000" pitchFamily="2" charset="0"/>
              </a:rPr>
              <a:t> </a:t>
            </a:r>
            <a:endParaRPr lang="en-GB" sz="215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C7D2A-6F49-409C-97AB-25E4F6DA77C1}"/>
              </a:ext>
            </a:extLst>
          </p:cNvPr>
          <p:cNvSpPr/>
          <p:nvPr/>
        </p:nvSpPr>
        <p:spPr>
          <a:xfrm>
            <a:off x="7000875" y="2318770"/>
            <a:ext cx="4726114" cy="7203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GameMap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5E4A27-3C07-4744-941A-3631C0187715}"/>
              </a:ext>
            </a:extLst>
          </p:cNvPr>
          <p:cNvSpPr/>
          <p:nvPr/>
        </p:nvSpPr>
        <p:spPr>
          <a:xfrm>
            <a:off x="7000875" y="3784939"/>
            <a:ext cx="771526" cy="7203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Cell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03A24D-7072-44CF-838D-7BBE653BAADA}"/>
              </a:ext>
            </a:extLst>
          </p:cNvPr>
          <p:cNvSpPr/>
          <p:nvPr/>
        </p:nvSpPr>
        <p:spPr>
          <a:xfrm>
            <a:off x="7989522" y="3784938"/>
            <a:ext cx="771526" cy="7203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Cell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A55B7-EB2D-41E7-A6E8-A108FF28E809}"/>
              </a:ext>
            </a:extLst>
          </p:cNvPr>
          <p:cNvSpPr/>
          <p:nvPr/>
        </p:nvSpPr>
        <p:spPr>
          <a:xfrm>
            <a:off x="8978169" y="3784937"/>
            <a:ext cx="771526" cy="7203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Cell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D40297-7BBC-4696-8242-E43BFD6D0C10}"/>
              </a:ext>
            </a:extLst>
          </p:cNvPr>
          <p:cNvSpPr/>
          <p:nvPr/>
        </p:nvSpPr>
        <p:spPr>
          <a:xfrm>
            <a:off x="9966816" y="3783135"/>
            <a:ext cx="771526" cy="7203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Cell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508720-2405-4B04-87EB-0D4C8D9BCF3E}"/>
              </a:ext>
            </a:extLst>
          </p:cNvPr>
          <p:cNvSpPr/>
          <p:nvPr/>
        </p:nvSpPr>
        <p:spPr>
          <a:xfrm>
            <a:off x="10955463" y="3783134"/>
            <a:ext cx="771526" cy="7203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Cell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44B82-8FA8-4902-A4DA-F236EB065D0F}"/>
              </a:ext>
            </a:extLst>
          </p:cNvPr>
          <p:cNvSpPr/>
          <p:nvPr/>
        </p:nvSpPr>
        <p:spPr>
          <a:xfrm>
            <a:off x="7000875" y="5070814"/>
            <a:ext cx="771526" cy="7203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Game</a:t>
            </a:r>
          </a:p>
          <a:p>
            <a:pPr algn="ctr"/>
            <a:r>
              <a:rPr lang="de-CH" sz="1400" dirty="0"/>
              <a:t>Objects</a:t>
            </a:r>
            <a:endParaRPr lang="en-GB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3B630D-C9FF-4A60-ADC1-8568D12E9F68}"/>
              </a:ext>
            </a:extLst>
          </p:cNvPr>
          <p:cNvSpPr/>
          <p:nvPr/>
        </p:nvSpPr>
        <p:spPr>
          <a:xfrm>
            <a:off x="7989522" y="5070814"/>
            <a:ext cx="771526" cy="7203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Game</a:t>
            </a:r>
          </a:p>
          <a:p>
            <a:pPr algn="ctr"/>
            <a:r>
              <a:rPr lang="de-CH" sz="1400" dirty="0"/>
              <a:t>Objects</a:t>
            </a:r>
            <a:endParaRPr lang="en-GB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953A21-22F7-44A0-B420-6A32BC211A24}"/>
              </a:ext>
            </a:extLst>
          </p:cNvPr>
          <p:cNvSpPr/>
          <p:nvPr/>
        </p:nvSpPr>
        <p:spPr>
          <a:xfrm>
            <a:off x="8978169" y="5070814"/>
            <a:ext cx="771526" cy="7203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Game</a:t>
            </a:r>
          </a:p>
          <a:p>
            <a:pPr algn="ctr"/>
            <a:r>
              <a:rPr lang="de-CH" sz="1400" dirty="0"/>
              <a:t>Objects</a:t>
            </a:r>
            <a:endParaRPr lang="en-GB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D3D59A-CAA2-4153-8B3E-DB6411CEB614}"/>
              </a:ext>
            </a:extLst>
          </p:cNvPr>
          <p:cNvSpPr/>
          <p:nvPr/>
        </p:nvSpPr>
        <p:spPr>
          <a:xfrm>
            <a:off x="9966816" y="5070814"/>
            <a:ext cx="771526" cy="7203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Game</a:t>
            </a:r>
          </a:p>
          <a:p>
            <a:pPr algn="ctr"/>
            <a:r>
              <a:rPr lang="de-CH" sz="1400" dirty="0"/>
              <a:t>Objects</a:t>
            </a:r>
            <a:endParaRPr lang="en-GB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62BF47-4000-46EC-93F2-0F0BC3AC0B0B}"/>
              </a:ext>
            </a:extLst>
          </p:cNvPr>
          <p:cNvSpPr/>
          <p:nvPr/>
        </p:nvSpPr>
        <p:spPr>
          <a:xfrm>
            <a:off x="10955463" y="5070814"/>
            <a:ext cx="771526" cy="7203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Game</a:t>
            </a:r>
          </a:p>
          <a:p>
            <a:pPr algn="ctr"/>
            <a:r>
              <a:rPr lang="de-CH" sz="1400" dirty="0"/>
              <a:t>Objects</a:t>
            </a:r>
            <a:endParaRPr lang="en-GB" sz="1400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C748111-7834-4D83-8340-27EE68A0D23E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5400000">
            <a:off x="8002351" y="2423358"/>
            <a:ext cx="745868" cy="19772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AB2B5D9-F88F-4541-A303-23AFDAE6E31F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5400000">
            <a:off x="8496676" y="2917681"/>
            <a:ext cx="745867" cy="9886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875E06A-80E3-41AE-9598-11B89C88A1C5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5400000">
            <a:off x="8990999" y="3412004"/>
            <a:ext cx="74586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FDE186F-9011-45BA-8D05-4B35FC74CA5A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9486223" y="2916779"/>
            <a:ext cx="744064" cy="9886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CD1021E-0276-4CA7-AF96-20BA49774683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rot="16200000" flipH="1">
            <a:off x="9980548" y="2422455"/>
            <a:ext cx="744063" cy="19772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056962-C73D-4AE6-B0E1-36A6FB38A502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7386638" y="4505240"/>
            <a:ext cx="0" cy="56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19AEFB2-BD88-4003-B1A3-F7120FFAC9DF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8375285" y="4505239"/>
            <a:ext cx="0" cy="565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7E5C1F-2C18-473C-8047-EBB63EBCAA00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9363932" y="4505238"/>
            <a:ext cx="0" cy="565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D9F4943-015D-45CC-B22A-C2D066CF4A39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>
            <a:off x="10352579" y="4503436"/>
            <a:ext cx="0" cy="567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6BF94E-2525-476D-AA08-E2F4460061C1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>
            <a:off x="11341226" y="4503435"/>
            <a:ext cx="0" cy="567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432FE4A-DF32-4A94-A1C7-3D42B99631A6}"/>
              </a:ext>
            </a:extLst>
          </p:cNvPr>
          <p:cNvSpPr txBox="1"/>
          <p:nvPr/>
        </p:nvSpPr>
        <p:spPr>
          <a:xfrm>
            <a:off x="8722947" y="1687639"/>
            <a:ext cx="1281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>
                <a:solidFill>
                  <a:schemeClr val="bg1"/>
                </a:solidFill>
              </a:rPr>
              <a:t>Lobby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116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ADC3-4892-4BBF-B1DD-E02B7C39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6286"/>
            <a:ext cx="10515600" cy="720304"/>
          </a:xfrm>
        </p:spPr>
        <p:txBody>
          <a:bodyPr/>
          <a:lstStyle/>
          <a:p>
            <a:r>
              <a:rPr lang="de-CH" u="sng" dirty="0"/>
              <a:t>Game Objects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9B8B-DD7D-4793-A3B6-127BE4759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6271"/>
            <a:ext cx="5945554" cy="3820692"/>
          </a:xfrm>
        </p:spPr>
        <p:txBody>
          <a:bodyPr/>
          <a:lstStyle/>
          <a:p>
            <a:r>
              <a:rPr lang="de-CH" dirty="0"/>
              <a:t>Spiel Objekte erweitern das «</a:t>
            </a:r>
            <a:r>
              <a:rPr lang="de-CH" dirty="0" err="1"/>
              <a:t>GameObject</a:t>
            </a:r>
            <a:r>
              <a:rPr lang="de-CH" dirty="0"/>
              <a:t>» Interface</a:t>
            </a:r>
          </a:p>
          <a:p>
            <a:r>
              <a:rPr lang="de-CH" dirty="0"/>
              <a:t>Allgemeine Methoden im interface</a:t>
            </a:r>
          </a:p>
          <a:p>
            <a:r>
              <a:rPr lang="de-CH" dirty="0"/>
              <a:t>Spezifische Methoden in den Klassen.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0" dirty="0">
                <a:effectLst/>
                <a:latin typeface="Roboto" panose="02000000000000000000" pitchFamily="2" charset="0"/>
              </a:rPr>
              <a:t>Rules to Code</a:t>
            </a:r>
            <a:r>
              <a:rPr lang="en-GB" sz="5400" b="0" i="0" dirty="0">
                <a:effectLst/>
                <a:latin typeface="Roboto" panose="02000000000000000000" pitchFamily="2" charset="0"/>
              </a:rPr>
              <a:t> </a:t>
            </a:r>
            <a:endParaRPr lang="en-GB" sz="215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C7D2A-6F49-409C-97AB-25E4F6DA77C1}"/>
              </a:ext>
            </a:extLst>
          </p:cNvPr>
          <p:cNvSpPr/>
          <p:nvPr/>
        </p:nvSpPr>
        <p:spPr>
          <a:xfrm>
            <a:off x="7496175" y="2238721"/>
            <a:ext cx="3737467" cy="7203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GameObject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5E4A27-3C07-4744-941A-3631C0187715}"/>
              </a:ext>
            </a:extLst>
          </p:cNvPr>
          <p:cNvSpPr/>
          <p:nvPr/>
        </p:nvSpPr>
        <p:spPr>
          <a:xfrm>
            <a:off x="7496175" y="3704890"/>
            <a:ext cx="771526" cy="7203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Ore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03A24D-7072-44CF-838D-7BBE653BAADA}"/>
              </a:ext>
            </a:extLst>
          </p:cNvPr>
          <p:cNvSpPr/>
          <p:nvPr/>
        </p:nvSpPr>
        <p:spPr>
          <a:xfrm>
            <a:off x="8484822" y="3704889"/>
            <a:ext cx="771526" cy="7203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Robot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A55B7-EB2D-41E7-A6E8-A108FF28E809}"/>
              </a:ext>
            </a:extLst>
          </p:cNvPr>
          <p:cNvSpPr/>
          <p:nvPr/>
        </p:nvSpPr>
        <p:spPr>
          <a:xfrm>
            <a:off x="9473469" y="3704888"/>
            <a:ext cx="771526" cy="7203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Trap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D40297-7BBC-4696-8242-E43BFD6D0C10}"/>
              </a:ext>
            </a:extLst>
          </p:cNvPr>
          <p:cNvSpPr/>
          <p:nvPr/>
        </p:nvSpPr>
        <p:spPr>
          <a:xfrm>
            <a:off x="10462116" y="3703086"/>
            <a:ext cx="771526" cy="7203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Radar</a:t>
            </a:r>
            <a:endParaRPr lang="en-GB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C748111-7834-4D83-8340-27EE68A0D23E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5400000">
            <a:off x="8250490" y="2590471"/>
            <a:ext cx="745868" cy="14829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AB2B5D9-F88F-4541-A303-23AFDAE6E31F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5400000">
            <a:off x="8744814" y="3084793"/>
            <a:ext cx="745867" cy="4943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875E06A-80E3-41AE-9598-11B89C88A1C5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16200000" flipH="1">
            <a:off x="9239137" y="3084793"/>
            <a:ext cx="745866" cy="4943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FDE186F-9011-45BA-8D05-4B35FC74CA5A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9734362" y="2589569"/>
            <a:ext cx="744064" cy="14829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681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</Words>
  <Application>Microsoft Office PowerPoint</Application>
  <PresentationFormat>Widescreen</PresentationFormat>
  <Paragraphs>137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Wingdings</vt:lpstr>
      <vt:lpstr>Office Theme</vt:lpstr>
      <vt:lpstr>Ore Rush!</vt:lpstr>
      <vt:lpstr>Time Line:</vt:lpstr>
      <vt:lpstr>Time Line: Milestone 3                     </vt:lpstr>
      <vt:lpstr>Time Line: Milestone 4                     </vt:lpstr>
      <vt:lpstr>Time Line: Milestone 5                     </vt:lpstr>
      <vt:lpstr>Probleme</vt:lpstr>
      <vt:lpstr>Metrics</vt:lpstr>
      <vt:lpstr>Gamestate</vt:lpstr>
      <vt:lpstr>Game Objects</vt:lpstr>
      <vt:lpstr>Game Rules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 Moser</dc:creator>
  <cp:lastModifiedBy>Gian Moser</cp:lastModifiedBy>
  <cp:revision>13</cp:revision>
  <dcterms:created xsi:type="dcterms:W3CDTF">2022-03-15T18:46:08Z</dcterms:created>
  <dcterms:modified xsi:type="dcterms:W3CDTF">2022-04-19T14:34:25Z</dcterms:modified>
</cp:coreProperties>
</file>