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95" r:id="rId4"/>
    <p:sldId id="284" r:id="rId5"/>
    <p:sldId id="285" r:id="rId6"/>
    <p:sldId id="286" r:id="rId7"/>
    <p:sldId id="287" r:id="rId8"/>
    <p:sldId id="289" r:id="rId9"/>
    <p:sldId id="288" r:id="rId10"/>
    <p:sldId id="290" r:id="rId11"/>
    <p:sldId id="291" r:id="rId12"/>
    <p:sldId id="292" r:id="rId13"/>
    <p:sldId id="293" r:id="rId14"/>
    <p:sldId id="294" r:id="rId15"/>
    <p:sldId id="268" r:id="rId16"/>
    <p:sldId id="297" r:id="rId17"/>
    <p:sldId id="296" r:id="rId18"/>
    <p:sldId id="270" r:id="rId19"/>
    <p:sldId id="283" r:id="rId20"/>
    <p:sldId id="282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/>
    <p:restoredTop sz="94831"/>
  </p:normalViewPr>
  <p:slideViewPr>
    <p:cSldViewPr snapToGrid="0">
      <p:cViewPr varScale="1">
        <p:scale>
          <a:sx n="79" d="100"/>
          <a:sy n="79" d="100"/>
        </p:scale>
        <p:origin x="9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b\Desktop\metrics\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b\Desktop\metrics\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b\Desktop\metrics\exc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baseline="0">
                <a:effectLst/>
              </a:rPr>
              <a:t>code coverage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Sheet1!$C$4</c:f>
              <c:strCache>
                <c:ptCount val="1"/>
                <c:pt idx="0">
                  <c:v>M3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Sheet1!$B$7</c:f>
              <c:strCache>
                <c:ptCount val="1"/>
                <c:pt idx="0">
                  <c:v>logging statements normalized</c:v>
                </c:pt>
              </c:strCache>
            </c:strRef>
          </c:cat>
          <c:val>
            <c:numRef>
              <c:f>Sheet1!$C$9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4E-4C70-A0D8-750CFF0344A5}"/>
            </c:ext>
          </c:extLst>
        </c:ser>
        <c:ser>
          <c:idx val="1"/>
          <c:order val="1"/>
          <c:tx>
            <c:strRef>
              <c:f>Sheet1!$D$4</c:f>
              <c:strCache>
                <c:ptCount val="1"/>
                <c:pt idx="0">
                  <c:v>M4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Sheet1!$B$7</c:f>
              <c:strCache>
                <c:ptCount val="1"/>
                <c:pt idx="0">
                  <c:v>logging statements normalized</c:v>
                </c:pt>
              </c:strCache>
            </c:strRef>
          </c:cat>
          <c:val>
            <c:numRef>
              <c:f>Sheet1!$D$9</c:f>
              <c:numCache>
                <c:formatCode>General</c:formatCode>
                <c:ptCount val="1"/>
                <c:pt idx="0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4E-4C70-A0D8-750CFF0344A5}"/>
            </c:ext>
          </c:extLst>
        </c:ser>
        <c:ser>
          <c:idx val="2"/>
          <c:order val="2"/>
          <c:tx>
            <c:strRef>
              <c:f>Sheet1!$E$4</c:f>
              <c:strCache>
                <c:ptCount val="1"/>
                <c:pt idx="0">
                  <c:v>M5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Sheet1!$B$7</c:f>
              <c:strCache>
                <c:ptCount val="1"/>
                <c:pt idx="0">
                  <c:v>logging statements normalized</c:v>
                </c:pt>
              </c:strCache>
            </c:strRef>
          </c:cat>
          <c:val>
            <c:numRef>
              <c:f>Sheet1!$E$9</c:f>
              <c:numCache>
                <c:formatCode>General</c:formatCode>
                <c:ptCount val="1"/>
                <c:pt idx="0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4E-4C70-A0D8-750CFF0344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17434688"/>
        <c:axId val="1117421376"/>
      </c:barChart>
      <c:catAx>
        <c:axId val="111743468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117421376"/>
        <c:crosses val="autoZero"/>
        <c:auto val="1"/>
        <c:lblAlgn val="ctr"/>
        <c:lblOffset val="100"/>
        <c:tickMarkSkip val="1"/>
        <c:noMultiLvlLbl val="0"/>
      </c:catAx>
      <c:valAx>
        <c:axId val="1117421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%</a:t>
                </a:r>
                <a:r>
                  <a:rPr lang="en-GB" baseline="0"/>
                  <a:t> tested 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17434688"/>
        <c:crossesAt val="0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baseline="0">
                <a:effectLst/>
              </a:rPr>
              <a:t>lines of code (LOC) per class</a:t>
            </a:r>
            <a:r>
              <a:rPr lang="en-GB" sz="1400" b="0" i="0" u="none" strike="noStrike" baseline="0"/>
              <a:t> 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Sheet1!$B$17</c:f>
              <c:strCache>
                <c:ptCount val="1"/>
                <c:pt idx="0">
                  <c:v>min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ash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Sheet1!$C$10:$E$10</c:f>
              <c:numCache>
                <c:formatCode>General</c:formatCode>
                <c:ptCount val="3"/>
              </c:numCache>
            </c:numRef>
          </c:cat>
          <c:val>
            <c:numRef>
              <c:f>Sheet1!$C$17:$E$17</c:f>
              <c:numCache>
                <c:formatCode>General</c:formatCode>
                <c:ptCount val="3"/>
                <c:pt idx="0">
                  <c:v>5</c:v>
                </c:pt>
                <c:pt idx="1">
                  <c:v>10</c:v>
                </c:pt>
                <c:pt idx="2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59-4F0B-8431-2C261100D881}"/>
            </c:ext>
          </c:extLst>
        </c:ser>
        <c:ser>
          <c:idx val="1"/>
          <c:order val="1"/>
          <c:tx>
            <c:strRef>
              <c:f>Sheet1!$B$18</c:f>
              <c:strCache>
                <c:ptCount val="1"/>
                <c:pt idx="0">
                  <c:v>max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ash"/>
            <c:size val="10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numRef>
              <c:f>Sheet1!$C$10:$E$10</c:f>
              <c:numCache>
                <c:formatCode>General</c:formatCode>
                <c:ptCount val="3"/>
              </c:numCache>
            </c:numRef>
          </c:cat>
          <c:val>
            <c:numRef>
              <c:f>Sheet1!$C$18:$E$18</c:f>
              <c:numCache>
                <c:formatCode>General</c:formatCode>
                <c:ptCount val="3"/>
                <c:pt idx="0">
                  <c:v>391</c:v>
                </c:pt>
                <c:pt idx="1">
                  <c:v>488</c:v>
                </c:pt>
                <c:pt idx="2">
                  <c:v>919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59-4F0B-8431-2C261100D881}"/>
            </c:ext>
          </c:extLst>
        </c:ser>
        <c:ser>
          <c:idx val="2"/>
          <c:order val="2"/>
          <c:tx>
            <c:strRef>
              <c:f>Sheet1!$B$19</c:f>
              <c:strCache>
                <c:ptCount val="1"/>
                <c:pt idx="0">
                  <c:v>avg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cat>
            <c:numRef>
              <c:f>Sheet1!$C$10:$E$10</c:f>
              <c:numCache>
                <c:formatCode>General</c:formatCode>
                <c:ptCount val="3"/>
              </c:numCache>
            </c:numRef>
          </c:cat>
          <c:val>
            <c:numRef>
              <c:f>Sheet1!$C$19:$E$19</c:f>
              <c:numCache>
                <c:formatCode>0.0</c:formatCode>
                <c:ptCount val="3"/>
                <c:pt idx="0">
                  <c:v>74.24444444444444</c:v>
                </c:pt>
                <c:pt idx="1">
                  <c:v>87.692307692307693</c:v>
                </c:pt>
                <c:pt idx="2">
                  <c:v>111.76470588235294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659-4F0B-8431-2C261100D8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marker val="1"/>
        <c:smooth val="0"/>
        <c:axId val="1019361072"/>
        <c:axId val="1113314224"/>
      </c:lineChart>
      <c:catAx>
        <c:axId val="1019361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M3                            M4</a:t>
                </a:r>
                <a:r>
                  <a:rPr lang="en-GB" baseline="0" dirty="0"/>
                  <a:t>                             </a:t>
                </a:r>
                <a:r>
                  <a:rPr lang="en-GB" dirty="0"/>
                  <a:t>M5</a:t>
                </a:r>
              </a:p>
            </c:rich>
          </c:tx>
          <c:layout>
            <c:manualLayout>
              <c:xMode val="edge"/>
              <c:yMode val="edge"/>
              <c:x val="0.28598321249447783"/>
              <c:y val="0.771453434092550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13314224"/>
        <c:crosses val="autoZero"/>
        <c:auto val="1"/>
        <c:lblAlgn val="ctr"/>
        <c:lblOffset val="100"/>
        <c:noMultiLvlLbl val="0"/>
      </c:catAx>
      <c:valAx>
        <c:axId val="1113314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 b="0" i="0" u="none" strike="noStrike" baseline="0">
                    <a:effectLst/>
                  </a:rPr>
                  <a:t>LOC per class</a:t>
                </a:r>
                <a:r>
                  <a:rPr lang="en-GB" sz="1000" b="0" i="0" u="none" strike="noStrike" baseline="0"/>
                  <a:t> 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19361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480912658194952"/>
          <c:y val="0.87975338653138158"/>
          <c:w val="0.28378108677009434"/>
          <c:h val="7.55038841621307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baseline="0">
                <a:effectLst/>
              </a:rPr>
              <a:t>lines of code (LOC) per class</a:t>
            </a:r>
            <a:r>
              <a:rPr lang="en-GB" sz="1400" b="0" i="0" u="none" strike="noStrike" baseline="0"/>
              <a:t> </a:t>
            </a:r>
            <a:endParaRPr lang="en-GB"/>
          </a:p>
        </c:rich>
      </c:tx>
      <c:layout>
        <c:manualLayout>
          <c:xMode val="edge"/>
          <c:yMode val="edge"/>
          <c:x val="0.22276396143551361"/>
          <c:y val="1.78970917225950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Sheet1!$B$17</c:f>
              <c:strCache>
                <c:ptCount val="1"/>
                <c:pt idx="0">
                  <c:v>min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ash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Sheet1!$C$10:$E$10</c:f>
              <c:numCache>
                <c:formatCode>General</c:formatCode>
                <c:ptCount val="3"/>
              </c:numCache>
            </c:numRef>
          </c:cat>
          <c:val>
            <c:numRef>
              <c:f>Sheet1!$C$17:$E$17</c:f>
              <c:numCache>
                <c:formatCode>General</c:formatCode>
                <c:ptCount val="3"/>
                <c:pt idx="0">
                  <c:v>5</c:v>
                </c:pt>
                <c:pt idx="1">
                  <c:v>10</c:v>
                </c:pt>
                <c:pt idx="2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B8-45D5-BA39-A4FD221957A0}"/>
            </c:ext>
          </c:extLst>
        </c:ser>
        <c:ser>
          <c:idx val="1"/>
          <c:order val="1"/>
          <c:tx>
            <c:strRef>
              <c:f>Sheet1!$B$18</c:f>
              <c:strCache>
                <c:ptCount val="1"/>
                <c:pt idx="0">
                  <c:v>max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ash"/>
            <c:size val="10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numRef>
              <c:f>Sheet1!$C$10:$E$10</c:f>
              <c:numCache>
                <c:formatCode>General</c:formatCode>
                <c:ptCount val="3"/>
              </c:numCache>
            </c:numRef>
          </c:cat>
          <c:val>
            <c:numRef>
              <c:f>Sheet1!$C$18:$E$18</c:f>
              <c:numCache>
                <c:formatCode>General</c:formatCode>
                <c:ptCount val="3"/>
                <c:pt idx="0">
                  <c:v>391</c:v>
                </c:pt>
                <c:pt idx="1">
                  <c:v>488</c:v>
                </c:pt>
                <c:pt idx="2">
                  <c:v>919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B8-45D5-BA39-A4FD221957A0}"/>
            </c:ext>
          </c:extLst>
        </c:ser>
        <c:ser>
          <c:idx val="2"/>
          <c:order val="2"/>
          <c:tx>
            <c:strRef>
              <c:f>Sheet1!$B$19</c:f>
              <c:strCache>
                <c:ptCount val="1"/>
                <c:pt idx="0">
                  <c:v>avg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cat>
            <c:numRef>
              <c:f>Sheet1!$C$10:$E$10</c:f>
              <c:numCache>
                <c:formatCode>General</c:formatCode>
                <c:ptCount val="3"/>
              </c:numCache>
            </c:numRef>
          </c:cat>
          <c:val>
            <c:numRef>
              <c:f>Sheet1!$C$19:$E$19</c:f>
              <c:numCache>
                <c:formatCode>0.0</c:formatCode>
                <c:ptCount val="3"/>
                <c:pt idx="0">
                  <c:v>74.24444444444444</c:v>
                </c:pt>
                <c:pt idx="1">
                  <c:v>87.692307692307693</c:v>
                </c:pt>
                <c:pt idx="2">
                  <c:v>111.76470588235294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9B8-45D5-BA39-A4FD221957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marker val="1"/>
        <c:smooth val="0"/>
        <c:axId val="1019361072"/>
        <c:axId val="1113314224"/>
      </c:lineChart>
      <c:catAx>
        <c:axId val="1019361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M3                             M4</a:t>
                </a:r>
                <a:r>
                  <a:rPr lang="en-GB" baseline="0" dirty="0"/>
                  <a:t>                             </a:t>
                </a:r>
                <a:r>
                  <a:rPr lang="en-GB" dirty="0"/>
                  <a:t>M5</a:t>
                </a:r>
              </a:p>
            </c:rich>
          </c:tx>
          <c:layout>
            <c:manualLayout>
              <c:xMode val="edge"/>
              <c:yMode val="edge"/>
              <c:x val="0.27278189236246458"/>
              <c:y val="0.775927707023199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13314224"/>
        <c:crosses val="autoZero"/>
        <c:auto val="1"/>
        <c:lblAlgn val="ctr"/>
        <c:lblOffset val="100"/>
        <c:noMultiLvlLbl val="0"/>
      </c:catAx>
      <c:valAx>
        <c:axId val="1113314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 b="0" i="0" u="none" strike="noStrike" baseline="0">
                    <a:effectLst/>
                  </a:rPr>
                  <a:t>LOC per class</a:t>
                </a:r>
                <a:r>
                  <a:rPr lang="en-GB" sz="1000" b="0" i="0" u="none" strike="noStrike" baseline="0"/>
                  <a:t> 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19361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E8CD7-211A-4587-A7E5-E34637732B19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4C25D-0E4C-444C-B808-2243600218A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08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4C25D-0E4C-444C-B808-2243600218A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856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CC92-F491-4C5B-8A91-93B49A168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D8C9D-63D0-4752-9E20-E3CBC954C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5033B-031B-4DD5-A3B0-EC0390A3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7F383-F67C-4DF2-BE18-606B3165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DCC01-1802-41E4-B9CB-52F4A85E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83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E310B-5975-409B-B9C6-F0727893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F684C-535A-433F-9205-777221493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2475-8D18-46F7-B991-54270EF7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20D49-ED49-46B1-BD42-8F28D4C6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79987-EFC4-4348-8B06-93CC08F3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19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6FFC8B-AF09-4250-B254-6CE86253A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BAE00-839B-486D-A19B-B4D88956B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0921C-86E3-4536-A89C-7044D1E3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D2A67-3DF4-42CB-869A-B1447925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C7CFF-E520-4E04-B51F-9E439C54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41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E073-CFAB-4CDB-A986-B9AF68A1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A558-410D-4D7E-8805-3456DBDBF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EF5E8-9389-40E9-B67D-AB0F61F8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398C7-E8EF-45FE-9275-46CA4A4B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A62EE-BBD7-4C9E-8366-1BCC330A3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11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A66D-C0D0-4E3B-9CF5-12693BC3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96DA2-89AB-4FC4-8D02-447E56ABA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AF323-3429-444E-8DFD-C7F83C34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E6504-873F-4D60-9DF2-69387DC2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A8611-EF26-4A9E-BC54-3084FEA3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58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A582-3DA2-4D3B-A966-38638EC0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15E42-F9DD-4285-9649-7F0CA5E2A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27F6F-5E4F-4DFA-9361-EB9FF27CA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EC15-178A-4483-9954-728A68B9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0E5BB-B94E-4307-A40A-F8FBC49B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5FFC6-FC9E-493C-8A6E-99B1CC6A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89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E7F1-53F1-437C-A15F-23534500D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A682A-F4E9-4918-BEA6-C92CF8A0A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36482-EB58-433E-976C-743732203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C3B25-C89B-4ADB-BD3D-D9B1D82DB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C9F0E-4C55-4024-A101-91506844D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0DDC9-DCA3-4862-B70C-E2A4A5E8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B82694-0A33-4855-8EB6-46025927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BCD7CB-8DF1-4C72-9591-A4F0DBAC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51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68CF-0A82-42E1-9912-05888444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86ADE-0070-450F-A9C8-9C4FF288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28D9E-FE13-4742-8D81-4263787D0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19A6D-859A-4432-ACF0-81DD996E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04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AB492-2C4A-4AB6-A4BA-76E5D7FF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3930A-780F-49E6-B4C3-0E0FDF81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EA4B1-AC13-428A-8597-37BB5CB8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29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4012-EC30-4F18-B33B-B778B6BB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4C7FE-8EAE-44F9-B590-785BA59AB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CA4BE-0D19-4E1F-A0FA-E0598AC6E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00C0-0472-4F86-9CA3-CDED4F04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9AB3E-0EE4-4676-975B-1570EBB4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FEE80-E685-47F3-BD33-26560EB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76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B6E3-9F78-459C-B756-56000367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860DC-339F-474B-9DF7-20297A20D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B3E4D-DE0B-4497-9ADF-725A34DE9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C3745-2189-4B62-836B-1537AA46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CABF6-4A06-4549-8EAE-C99762B0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CAD52-00C5-4491-86AA-41C43196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02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4389C-6DF6-4661-86AC-F96B70EB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96B72-BCD7-44FA-B726-BF0D428F7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8C9CC-9239-4AA3-BB32-9CBDBD765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A5228-417D-4225-95B8-4CA13DF0AA79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32369-9ED4-435F-A2E7-10F8F12BD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894CD-91D4-42C5-8671-1F0858202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06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96ACE4BE-6C75-7F11-DCC7-874C8971B3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4" b="9849"/>
          <a:stretch/>
        </p:blipFill>
        <p:spPr bwMode="auto">
          <a:xfrm>
            <a:off x="-412958" y="-461160"/>
            <a:ext cx="13011806" cy="73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2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A131C48B-190A-0286-86CA-820D8E7F7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21765" y="6240134"/>
            <a:ext cx="9144000" cy="1655762"/>
          </a:xfrm>
        </p:spPr>
        <p:txBody>
          <a:bodyPr/>
          <a:lstStyle/>
          <a:p>
            <a:pPr algn="l"/>
            <a:r>
              <a:rPr lang="de-CH" dirty="0">
                <a:solidFill>
                  <a:srgbClr val="FFFFFF"/>
                </a:solidFill>
              </a:rPr>
              <a:t>By TASG Force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296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About our game</a:t>
            </a:r>
            <a:endParaRPr lang="en-GB" sz="21500" b="1" dirty="0"/>
          </a:p>
        </p:txBody>
      </p:sp>
      <p:pic>
        <p:nvPicPr>
          <p:cNvPr id="8" name="Grafik 7" descr="Ein Bild, das Text, Uhr, Erste Hilfe-Kasten enthält.&#10;&#10;Automatisch generierte Beschreibung">
            <a:extLst>
              <a:ext uri="{FF2B5EF4-FFF2-40B4-BE49-F238E27FC236}">
                <a16:creationId xmlns:a16="http://schemas.microsoft.com/office/drawing/2014/main" id="{B7775CE6-C034-39F7-65DB-217A7C5B6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56" y="5029199"/>
            <a:ext cx="1524000" cy="1524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AB35A29-9D0F-63E8-8C9D-EF1C6F178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667" y="2357437"/>
            <a:ext cx="1524000" cy="2143125"/>
          </a:xfrm>
          <a:prstGeom prst="rect">
            <a:avLst/>
          </a:prstGeom>
        </p:spPr>
      </p:pic>
      <p:pic>
        <p:nvPicPr>
          <p:cNvPr id="11" name="Grafik 10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B68CE232-9F24-7AFE-08DD-6B30D55C07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289" y="1894592"/>
            <a:ext cx="925689" cy="925689"/>
          </a:xfrm>
          <a:prstGeom prst="rect">
            <a:avLst/>
          </a:prstGeom>
        </p:spPr>
      </p:pic>
      <p:pic>
        <p:nvPicPr>
          <p:cNvPr id="12" name="Grafik 11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C31EBF49-A9F3-FC9E-AADC-A0E7EBC5E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955" y="4372025"/>
            <a:ext cx="925689" cy="92568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F59F387-179F-2220-7298-2050F5D737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444" y="3189189"/>
            <a:ext cx="925689" cy="92568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0671DFC-E2C9-AE37-86B0-8E67D2A7C7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667" y="1148180"/>
            <a:ext cx="889001" cy="889001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359B206-0CE2-DB10-344E-C1D95188E2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5830711"/>
            <a:ext cx="1027289" cy="1027289"/>
          </a:xfrm>
          <a:prstGeom prst="rect">
            <a:avLst/>
          </a:prstGeom>
        </p:spPr>
      </p:pic>
      <p:sp>
        <p:nvSpPr>
          <p:cNvPr id="17" name="Titel 16">
            <a:extLst>
              <a:ext uri="{FF2B5EF4-FFF2-40B4-BE49-F238E27FC236}">
                <a16:creationId xmlns:a16="http://schemas.microsoft.com/office/drawing/2014/main" id="{4EDF5F55-66D5-BC57-B732-1B725390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1417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About our game</a:t>
            </a:r>
            <a:endParaRPr lang="en-GB" sz="21500" b="1" dirty="0"/>
          </a:p>
        </p:txBody>
      </p:sp>
      <p:pic>
        <p:nvPicPr>
          <p:cNvPr id="8" name="Grafik 7" descr="Ein Bild, das Text, Uhr, Erste Hilfe-Kasten enthält.&#10;&#10;Automatisch generierte Beschreibung">
            <a:extLst>
              <a:ext uri="{FF2B5EF4-FFF2-40B4-BE49-F238E27FC236}">
                <a16:creationId xmlns:a16="http://schemas.microsoft.com/office/drawing/2014/main" id="{B7775CE6-C034-39F7-65DB-217A7C5B6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379" y="5029199"/>
            <a:ext cx="1524000" cy="1524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AB35A29-9D0F-63E8-8C9D-EF1C6F178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667" y="2357437"/>
            <a:ext cx="1524000" cy="2143125"/>
          </a:xfrm>
          <a:prstGeom prst="rect">
            <a:avLst/>
          </a:prstGeom>
        </p:spPr>
      </p:pic>
      <p:pic>
        <p:nvPicPr>
          <p:cNvPr id="11" name="Grafik 10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B68CE232-9F24-7AFE-08DD-6B30D55C07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289" y="1894592"/>
            <a:ext cx="925689" cy="925689"/>
          </a:xfrm>
          <a:prstGeom prst="rect">
            <a:avLst/>
          </a:prstGeom>
        </p:spPr>
      </p:pic>
      <p:pic>
        <p:nvPicPr>
          <p:cNvPr id="12" name="Grafik 11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C31EBF49-A9F3-FC9E-AADC-A0E7EBC5E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955" y="4372025"/>
            <a:ext cx="925689" cy="92568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F59F387-179F-2220-7298-2050F5D737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444" y="3189189"/>
            <a:ext cx="925689" cy="92568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0671DFC-E2C9-AE37-86B0-8E67D2A7C7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667" y="1148180"/>
            <a:ext cx="889001" cy="889001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359B206-0CE2-DB10-344E-C1D95188E2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667" y="5029199"/>
            <a:ext cx="1524000" cy="1524000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1A13199E-B703-17EF-43D4-4A4F2882E030}"/>
              </a:ext>
            </a:extLst>
          </p:cNvPr>
          <p:cNvSpPr/>
          <p:nvPr/>
        </p:nvSpPr>
        <p:spPr>
          <a:xfrm>
            <a:off x="508000" y="5551714"/>
            <a:ext cx="6604000" cy="4967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C471304-F5F4-215C-35BF-A212D4CB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4613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About our game</a:t>
            </a:r>
            <a:endParaRPr lang="en-GB" sz="21500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B35A29-9D0F-63E8-8C9D-EF1C6F178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667" y="2357437"/>
            <a:ext cx="1524000" cy="2143125"/>
          </a:xfrm>
          <a:prstGeom prst="rect">
            <a:avLst/>
          </a:prstGeom>
        </p:spPr>
      </p:pic>
      <p:pic>
        <p:nvPicPr>
          <p:cNvPr id="11" name="Grafik 10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B68CE232-9F24-7AFE-08DD-6B30D55C0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289" y="1894592"/>
            <a:ext cx="925689" cy="925689"/>
          </a:xfrm>
          <a:prstGeom prst="rect">
            <a:avLst/>
          </a:prstGeom>
        </p:spPr>
      </p:pic>
      <p:pic>
        <p:nvPicPr>
          <p:cNvPr id="12" name="Grafik 11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C31EBF49-A9F3-FC9E-AADC-A0E7EBC5E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955" y="4372025"/>
            <a:ext cx="925689" cy="92568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F59F387-179F-2220-7298-2050F5D73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444" y="3189189"/>
            <a:ext cx="925689" cy="92568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0671DFC-E2C9-AE37-86B0-8E67D2A7C7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667" y="1148180"/>
            <a:ext cx="889001" cy="889001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359B206-0CE2-DB10-344E-C1D95188E2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667" y="5029199"/>
            <a:ext cx="1524000" cy="1524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19C4C95-4250-250E-FD16-AE69580075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0267" y="4267199"/>
            <a:ext cx="3048000" cy="3048000"/>
          </a:xfrm>
          <a:prstGeom prst="rect">
            <a:avLst/>
          </a:prstGeom>
        </p:spPr>
      </p:pic>
      <p:sp>
        <p:nvSpPr>
          <p:cNvPr id="16" name="Titel 15">
            <a:extLst>
              <a:ext uri="{FF2B5EF4-FFF2-40B4-BE49-F238E27FC236}">
                <a16:creationId xmlns:a16="http://schemas.microsoft.com/office/drawing/2014/main" id="{2C70C123-0490-EEE5-4A0F-0C759D6D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3731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About our game</a:t>
            </a:r>
            <a:endParaRPr lang="en-GB" sz="21500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B35A29-9D0F-63E8-8C9D-EF1C6F178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667" y="2357437"/>
            <a:ext cx="1524000" cy="2143125"/>
          </a:xfrm>
          <a:prstGeom prst="rect">
            <a:avLst/>
          </a:prstGeom>
        </p:spPr>
      </p:pic>
      <p:pic>
        <p:nvPicPr>
          <p:cNvPr id="11" name="Grafik 10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B68CE232-9F24-7AFE-08DD-6B30D55C0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289" y="1894592"/>
            <a:ext cx="925689" cy="925689"/>
          </a:xfrm>
          <a:prstGeom prst="rect">
            <a:avLst/>
          </a:prstGeom>
        </p:spPr>
      </p:pic>
      <p:pic>
        <p:nvPicPr>
          <p:cNvPr id="12" name="Grafik 11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C31EBF49-A9F3-FC9E-AADC-A0E7EBC5E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955" y="4372025"/>
            <a:ext cx="925689" cy="92568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F59F387-179F-2220-7298-2050F5D73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444" y="3189189"/>
            <a:ext cx="925689" cy="92568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0671DFC-E2C9-AE37-86B0-8E67D2A7C7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667" y="1148180"/>
            <a:ext cx="889001" cy="889001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359B206-0CE2-DB10-344E-C1D95188E2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667" y="5029199"/>
            <a:ext cx="1524000" cy="1524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19C4C95-4250-250E-FD16-AE69580075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890" y="4185820"/>
            <a:ext cx="3048000" cy="3048000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54FF84E0-4F47-2E44-E634-E6B2C76CD049}"/>
              </a:ext>
            </a:extLst>
          </p:cNvPr>
          <p:cNvSpPr/>
          <p:nvPr/>
        </p:nvSpPr>
        <p:spPr>
          <a:xfrm>
            <a:off x="293510" y="5438887"/>
            <a:ext cx="6818489" cy="5418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714AD8BF-159F-9F77-F2DD-8183B39C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9466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About our game</a:t>
            </a:r>
            <a:endParaRPr lang="en-GB" sz="21500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B35A29-9D0F-63E8-8C9D-EF1C6F178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667" y="2357437"/>
            <a:ext cx="1524000" cy="2143125"/>
          </a:xfrm>
          <a:prstGeom prst="rect">
            <a:avLst/>
          </a:prstGeom>
        </p:spPr>
      </p:pic>
      <p:pic>
        <p:nvPicPr>
          <p:cNvPr id="11" name="Grafik 10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B68CE232-9F24-7AFE-08DD-6B30D55C0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289" y="1894592"/>
            <a:ext cx="925689" cy="925689"/>
          </a:xfrm>
          <a:prstGeom prst="rect">
            <a:avLst/>
          </a:prstGeom>
        </p:spPr>
      </p:pic>
      <p:pic>
        <p:nvPicPr>
          <p:cNvPr id="12" name="Grafik 11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C31EBF49-A9F3-FC9E-AADC-A0E7EBC5E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955" y="4372025"/>
            <a:ext cx="925689" cy="92568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F59F387-179F-2220-7298-2050F5D73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444" y="3189189"/>
            <a:ext cx="925689" cy="92568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0671DFC-E2C9-AE37-86B0-8E67D2A7C7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667" y="1148180"/>
            <a:ext cx="889001" cy="889001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359B206-0CE2-DB10-344E-C1D95188E2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667" y="5029199"/>
            <a:ext cx="1524000" cy="1524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7C195FA-20D4-F4B6-DB5E-2F768BBE33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667" y="5029199"/>
            <a:ext cx="1524000" cy="1524000"/>
          </a:xfrm>
          <a:prstGeom prst="rect">
            <a:avLst/>
          </a:prstGeom>
        </p:spPr>
      </p:pic>
      <p:sp>
        <p:nvSpPr>
          <p:cNvPr id="18" name="Titel 17">
            <a:extLst>
              <a:ext uri="{FF2B5EF4-FFF2-40B4-BE49-F238E27FC236}">
                <a16:creationId xmlns:a16="http://schemas.microsoft.com/office/drawing/2014/main" id="{7320AE93-6917-AB52-81D0-4D1F7A11F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7771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QA</a:t>
            </a:r>
            <a:endParaRPr lang="en-GB" sz="21500" b="1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A6DDEB4-E324-4761-8615-B54EA21CD6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040969"/>
              </p:ext>
            </p:extLst>
          </p:nvPr>
        </p:nvGraphicFramePr>
        <p:xfrm>
          <a:off x="3873374" y="1948990"/>
          <a:ext cx="4445251" cy="2960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3557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QA</a:t>
            </a:r>
            <a:endParaRPr lang="en-GB" sz="21500" b="1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B7CFE9C-AF91-4B0C-8A59-8E1B9257B0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4637915"/>
              </p:ext>
            </p:extLst>
          </p:nvPr>
        </p:nvGraphicFramePr>
        <p:xfrm>
          <a:off x="1220519" y="2009775"/>
          <a:ext cx="3848100" cy="2838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B7CFE9C-AF91-4B0C-8A59-8E1B9257B0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175837"/>
              </p:ext>
            </p:extLst>
          </p:nvPr>
        </p:nvGraphicFramePr>
        <p:xfrm>
          <a:off x="7123383" y="2010239"/>
          <a:ext cx="3848100" cy="2838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67032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QA</a:t>
            </a:r>
            <a:endParaRPr lang="en-GB" sz="21500" b="1" dirty="0"/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7F505A07-5DAF-B5BF-F9ED-0D1A573457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490"/>
          <a:stretch/>
        </p:blipFill>
        <p:spPr bwMode="auto">
          <a:xfrm>
            <a:off x="2306300" y="2262590"/>
            <a:ext cx="7579399" cy="23328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6643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9B8B-DD7D-4793-A3B6-127BE4759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270"/>
            <a:ext cx="9580123" cy="5016079"/>
          </a:xfrm>
        </p:spPr>
        <p:txBody>
          <a:bodyPr>
            <a:normAutofit fontScale="92500" lnSpcReduction="20000"/>
          </a:bodyPr>
          <a:lstStyle/>
          <a:p>
            <a:r>
              <a:rPr lang="de-CH" dirty="0"/>
              <a:t>Tools:</a:t>
            </a:r>
          </a:p>
          <a:p>
            <a:pPr lvl="1"/>
            <a:r>
              <a:rPr lang="de-CH" dirty="0" err="1"/>
              <a:t>MetricsReloaded</a:t>
            </a:r>
            <a:r>
              <a:rPr lang="de-CH" dirty="0"/>
              <a:t> von </a:t>
            </a:r>
            <a:r>
              <a:rPr lang="de-CH" dirty="0" err="1"/>
              <a:t>IntelliJ</a:t>
            </a:r>
            <a:r>
              <a:rPr lang="de-CH" dirty="0"/>
              <a:t> -&gt; Berechnet einige </a:t>
            </a:r>
            <a:r>
              <a:rPr lang="de-CH" dirty="0" err="1"/>
              <a:t>Metrics</a:t>
            </a:r>
            <a:r>
              <a:rPr lang="de-CH" dirty="0"/>
              <a:t>	</a:t>
            </a:r>
          </a:p>
          <a:p>
            <a:pPr lvl="1"/>
            <a:r>
              <a:rPr lang="de-CH" dirty="0" err="1"/>
              <a:t>Discord</a:t>
            </a:r>
            <a:r>
              <a:rPr lang="de-CH" dirty="0"/>
              <a:t> -&gt; Kommunikation, Protokoll	</a:t>
            </a:r>
          </a:p>
          <a:p>
            <a:pPr lvl="1"/>
            <a:r>
              <a:rPr lang="de-CH" dirty="0"/>
              <a:t>Code </a:t>
            </a:r>
            <a:r>
              <a:rPr lang="de-CH" dirty="0" err="1"/>
              <a:t>With</a:t>
            </a:r>
            <a:r>
              <a:rPr lang="de-CH" dirty="0"/>
              <a:t> Me -&gt; Pair </a:t>
            </a:r>
            <a:r>
              <a:rPr lang="de-CH" dirty="0" err="1"/>
              <a:t>Programming</a:t>
            </a:r>
            <a:r>
              <a:rPr lang="de-CH" dirty="0"/>
              <a:t>	</a:t>
            </a:r>
          </a:p>
          <a:p>
            <a:pPr lvl="1"/>
            <a:r>
              <a:rPr lang="de-CH" dirty="0" err="1"/>
              <a:t>DrawIO</a:t>
            </a:r>
            <a:r>
              <a:rPr lang="de-CH" dirty="0"/>
              <a:t> -&gt; Visualisierung von Systemen	</a:t>
            </a:r>
          </a:p>
          <a:p>
            <a:pPr lvl="1"/>
            <a:r>
              <a:rPr lang="de-CH" dirty="0" err="1"/>
              <a:t>Jacoco</a:t>
            </a:r>
            <a:r>
              <a:rPr lang="de-CH" dirty="0"/>
              <a:t> -&gt; berechnet einige </a:t>
            </a:r>
            <a:r>
              <a:rPr lang="de-CH" dirty="0" err="1"/>
              <a:t>Metrics</a:t>
            </a:r>
            <a:endParaRPr lang="de-CH" dirty="0"/>
          </a:p>
          <a:p>
            <a:r>
              <a:rPr lang="de-CH" dirty="0" err="1"/>
              <a:t>Processes</a:t>
            </a:r>
            <a:r>
              <a:rPr lang="de-CH" dirty="0"/>
              <a:t>:</a:t>
            </a:r>
          </a:p>
          <a:p>
            <a:pPr lvl="1"/>
            <a:r>
              <a:rPr lang="de-CH" dirty="0" err="1"/>
              <a:t>Abstraktation</a:t>
            </a:r>
            <a:r>
              <a:rPr lang="de-CH" dirty="0"/>
              <a:t> -&gt; Modular und generisches System	</a:t>
            </a:r>
          </a:p>
          <a:p>
            <a:pPr lvl="1"/>
            <a:r>
              <a:rPr lang="de-CH" dirty="0"/>
              <a:t>Model </a:t>
            </a:r>
            <a:r>
              <a:rPr lang="de-CH" dirty="0" err="1"/>
              <a:t>view</a:t>
            </a:r>
            <a:r>
              <a:rPr lang="de-CH" dirty="0"/>
              <a:t> </a:t>
            </a:r>
            <a:r>
              <a:rPr lang="de-CH" dirty="0" err="1"/>
              <a:t>client</a:t>
            </a:r>
            <a:r>
              <a:rPr lang="de-CH" dirty="0"/>
              <a:t> Architektur -&gt; </a:t>
            </a:r>
            <a:r>
              <a:rPr lang="de-CH" dirty="0" err="1"/>
              <a:t>Gui</a:t>
            </a:r>
            <a:r>
              <a:rPr lang="de-CH" dirty="0"/>
              <a:t> Konstruieren	</a:t>
            </a:r>
          </a:p>
          <a:p>
            <a:pPr lvl="1"/>
            <a:r>
              <a:rPr lang="de-CH" dirty="0" err="1"/>
              <a:t>Spezifisierung</a:t>
            </a:r>
            <a:r>
              <a:rPr lang="de-CH" dirty="0"/>
              <a:t> -&gt; verschiedene Klassen mit speziellen Funktionen</a:t>
            </a:r>
          </a:p>
          <a:p>
            <a:r>
              <a:rPr lang="de-CH" dirty="0"/>
              <a:t>Libraries:</a:t>
            </a:r>
          </a:p>
          <a:p>
            <a:pPr lvl="1"/>
            <a:r>
              <a:rPr lang="de-CH" dirty="0"/>
              <a:t>JavaFX -&gt; User Interface	</a:t>
            </a:r>
          </a:p>
          <a:p>
            <a:pPr lvl="1"/>
            <a:r>
              <a:rPr lang="de-CH" dirty="0" err="1"/>
              <a:t>JUnit</a:t>
            </a:r>
            <a:r>
              <a:rPr lang="de-CH" dirty="0"/>
              <a:t> -&gt; testen	</a:t>
            </a:r>
          </a:p>
          <a:p>
            <a:pPr lvl="1"/>
            <a:r>
              <a:rPr lang="de-CH" dirty="0" err="1"/>
              <a:t>Mockit</a:t>
            </a:r>
            <a:r>
              <a:rPr lang="de-CH" dirty="0"/>
              <a:t> -&gt; Erweiterung fürs testen	</a:t>
            </a:r>
          </a:p>
          <a:p>
            <a:pPr lvl="1"/>
            <a:r>
              <a:rPr lang="de-CH" dirty="0"/>
              <a:t>Log4J -&gt; </a:t>
            </a:r>
            <a:r>
              <a:rPr lang="de-CH" dirty="0" err="1"/>
              <a:t>Logging</a:t>
            </a:r>
            <a:r>
              <a:rPr lang="de-CH" dirty="0"/>
              <a:t> und </a:t>
            </a:r>
            <a:r>
              <a:rPr lang="de-CH" dirty="0" err="1"/>
              <a:t>Fehlersuches</a:t>
            </a:r>
            <a:endParaRPr lang="de-CH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Technology</a:t>
            </a:r>
            <a:endParaRPr lang="en-GB" sz="21500" b="1" dirty="0"/>
          </a:p>
        </p:txBody>
      </p:sp>
    </p:spTree>
    <p:extLst>
      <p:ext uri="{BB962C8B-B14F-4D97-AF65-F5344CB8AC3E}">
        <p14:creationId xmlns:p14="http://schemas.microsoft.com/office/powerpoint/2010/main" val="3244349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9B8B-DD7D-4793-A3B6-127BE4759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270"/>
            <a:ext cx="8410575" cy="5016079"/>
          </a:xfrm>
        </p:spPr>
        <p:txBody>
          <a:bodyPr>
            <a:normAutofit lnSpcReduction="10000"/>
          </a:bodyPr>
          <a:lstStyle/>
          <a:p>
            <a:r>
              <a:rPr lang="de-CH" dirty="0"/>
              <a:t>Gruppe:</a:t>
            </a:r>
          </a:p>
          <a:p>
            <a:pPr lvl="1"/>
            <a:r>
              <a:rPr lang="de-CH" dirty="0"/>
              <a:t>Früher unmotivierte Team-mitglieder ansprechen</a:t>
            </a:r>
          </a:p>
          <a:p>
            <a:pPr lvl="1"/>
            <a:r>
              <a:rPr lang="de-CH" dirty="0"/>
              <a:t>Regelmässigeres Zusammenarbeiten lohnt sich</a:t>
            </a:r>
          </a:p>
          <a:p>
            <a:pPr lvl="1"/>
            <a:r>
              <a:rPr lang="de-CH" dirty="0"/>
              <a:t>«In </a:t>
            </a:r>
            <a:r>
              <a:rPr lang="de-CH" dirty="0" err="1"/>
              <a:t>the</a:t>
            </a:r>
            <a:r>
              <a:rPr lang="de-CH" dirty="0"/>
              <a:t> same </a:t>
            </a:r>
            <a:r>
              <a:rPr lang="de-CH" dirty="0" err="1"/>
              <a:t>boat</a:t>
            </a:r>
            <a:r>
              <a:rPr lang="de-CH" dirty="0"/>
              <a:t>» </a:t>
            </a:r>
            <a:r>
              <a:rPr lang="de-CH" dirty="0" err="1"/>
              <a:t>mentaility</a:t>
            </a:r>
            <a:endParaRPr lang="de-CH" dirty="0"/>
          </a:p>
          <a:p>
            <a:r>
              <a:rPr lang="de-CH" dirty="0"/>
              <a:t>Prozess:</a:t>
            </a:r>
          </a:p>
          <a:p>
            <a:pPr lvl="1"/>
            <a:r>
              <a:rPr lang="de-CH" dirty="0"/>
              <a:t>Ideen früh aufbringen</a:t>
            </a:r>
          </a:p>
          <a:p>
            <a:pPr lvl="1"/>
            <a:r>
              <a:rPr lang="de-CH" dirty="0"/>
              <a:t>«Traum» Ideen auch aufbringen</a:t>
            </a:r>
          </a:p>
          <a:p>
            <a:pPr lvl="1"/>
            <a:r>
              <a:rPr lang="de-CH" dirty="0"/>
              <a:t>Aufteilen der Arbeit aber trotzdem dynamisch bleiben</a:t>
            </a:r>
          </a:p>
          <a:p>
            <a:r>
              <a:rPr lang="de-CH" dirty="0"/>
              <a:t>Code:</a:t>
            </a:r>
          </a:p>
          <a:p>
            <a:pPr lvl="1"/>
            <a:r>
              <a:rPr lang="de-CH" dirty="0"/>
              <a:t>Verschiedene </a:t>
            </a:r>
            <a:r>
              <a:rPr lang="de-CH" dirty="0" err="1"/>
              <a:t>Skill</a:t>
            </a:r>
            <a:r>
              <a:rPr lang="de-CH" dirty="0"/>
              <a:t>-Levels berücksichtigen</a:t>
            </a:r>
          </a:p>
          <a:p>
            <a:pPr lvl="1"/>
            <a:r>
              <a:rPr lang="de-CH" dirty="0"/>
              <a:t>Geduld haben beim erklären</a:t>
            </a:r>
          </a:p>
          <a:p>
            <a:pPr lvl="1"/>
            <a:r>
              <a:rPr lang="de-CH" dirty="0"/>
              <a:t>Nicht nur für sich programmieren</a:t>
            </a:r>
          </a:p>
          <a:p>
            <a:pPr lvl="1"/>
            <a:r>
              <a:rPr lang="de-CH" dirty="0"/>
              <a:t>«Future </a:t>
            </a:r>
            <a:r>
              <a:rPr lang="de-CH" dirty="0" err="1"/>
              <a:t>Proofing</a:t>
            </a:r>
            <a:r>
              <a:rPr lang="de-CH" dirty="0"/>
              <a:t>»</a:t>
            </a:r>
          </a:p>
          <a:p>
            <a:pPr lvl="1"/>
            <a:endParaRPr lang="de-CH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Lessons Learned</a:t>
            </a:r>
            <a:endParaRPr lang="en-GB" sz="21500" b="1" dirty="0"/>
          </a:p>
        </p:txBody>
      </p:sp>
    </p:spTree>
    <p:extLst>
      <p:ext uri="{BB962C8B-B14F-4D97-AF65-F5344CB8AC3E}">
        <p14:creationId xmlns:p14="http://schemas.microsoft.com/office/powerpoint/2010/main" val="225796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ADC3-4892-4BBF-B1DD-E02B7C39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6286"/>
            <a:ext cx="10515600" cy="720304"/>
          </a:xfrm>
        </p:spPr>
        <p:txBody>
          <a:bodyPr/>
          <a:lstStyle/>
          <a:p>
            <a:r>
              <a:rPr lang="de-CH" u="sng" dirty="0"/>
              <a:t>Ziel vom Spiel:</a:t>
            </a:r>
            <a:endParaRPr lang="en-GB" u="sng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About our game</a:t>
            </a:r>
            <a:endParaRPr lang="en-GB" sz="21500" b="1" dirty="0"/>
          </a:p>
        </p:txBody>
      </p:sp>
      <p:pic>
        <p:nvPicPr>
          <p:cNvPr id="8" name="Grafik 7" descr="Ein Bild, das Text, Uhr, Erste Hilfe-Kasten enthält.&#10;&#10;Automatisch generierte Beschreibung">
            <a:extLst>
              <a:ext uri="{FF2B5EF4-FFF2-40B4-BE49-F238E27FC236}">
                <a16:creationId xmlns:a16="http://schemas.microsoft.com/office/drawing/2014/main" id="{B7775CE6-C034-39F7-65DB-217A7C5B6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700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34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Demo</a:t>
            </a:r>
            <a:endParaRPr lang="en-GB" sz="21500" b="1" dirty="0"/>
          </a:p>
        </p:txBody>
      </p:sp>
    </p:spTree>
    <p:extLst>
      <p:ext uri="{BB962C8B-B14F-4D97-AF65-F5344CB8AC3E}">
        <p14:creationId xmlns:p14="http://schemas.microsoft.com/office/powerpoint/2010/main" val="3559228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End</a:t>
            </a:r>
            <a:endParaRPr lang="en-GB" sz="215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252658-962B-4445-B131-1F3D2B53F7C8}"/>
              </a:ext>
            </a:extLst>
          </p:cNvPr>
          <p:cNvSpPr txBox="1"/>
          <p:nvPr/>
        </p:nvSpPr>
        <p:spPr>
          <a:xfrm>
            <a:off x="1400175" y="3994931"/>
            <a:ext cx="2495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Fragen?</a:t>
            </a:r>
          </a:p>
          <a:p>
            <a:r>
              <a:rPr lang="de-CH" sz="3600" dirty="0"/>
              <a:t>Questions?</a:t>
            </a:r>
            <a:endParaRPr lang="en-GB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2AA9B8-0755-40D9-883C-18567E24BCD1}"/>
              </a:ext>
            </a:extLst>
          </p:cNvPr>
          <p:cNvSpPr txBox="1"/>
          <p:nvPr/>
        </p:nvSpPr>
        <p:spPr>
          <a:xfrm>
            <a:off x="838200" y="1539630"/>
            <a:ext cx="8515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dirty="0"/>
              <a:t>Vielen Dank 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131537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About our game</a:t>
            </a:r>
            <a:endParaRPr lang="en-GB" sz="21500" b="1" dirty="0"/>
          </a:p>
        </p:txBody>
      </p:sp>
      <p:pic>
        <p:nvPicPr>
          <p:cNvPr id="8" name="Grafik 7" descr="Ein Bild, das Text, Uhr, Erste Hilfe-Kasten enthält.&#10;&#10;Automatisch generierte Beschreibung">
            <a:extLst>
              <a:ext uri="{FF2B5EF4-FFF2-40B4-BE49-F238E27FC236}">
                <a16:creationId xmlns:a16="http://schemas.microsoft.com/office/drawing/2014/main" id="{B7775CE6-C034-39F7-65DB-217A7C5B6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7000"/>
            <a:ext cx="1524000" cy="1524000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4B4DC224-2BB2-6D69-DC8B-BA0BF021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78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About our game</a:t>
            </a:r>
            <a:endParaRPr lang="en-GB" sz="21500" b="1" dirty="0"/>
          </a:p>
        </p:txBody>
      </p:sp>
      <p:pic>
        <p:nvPicPr>
          <p:cNvPr id="8" name="Grafik 7" descr="Ein Bild, das Text, Uhr, Erste Hilfe-Kasten enthält.&#10;&#10;Automatisch generierte Beschreibung">
            <a:extLst>
              <a:ext uri="{FF2B5EF4-FFF2-40B4-BE49-F238E27FC236}">
                <a16:creationId xmlns:a16="http://schemas.microsoft.com/office/drawing/2014/main" id="{B7775CE6-C034-39F7-65DB-217A7C5B6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7000"/>
            <a:ext cx="1524000" cy="1524000"/>
          </a:xfrm>
          <a:prstGeom prst="rect">
            <a:avLst/>
          </a:prstGeom>
        </p:spPr>
      </p:pic>
      <p:pic>
        <p:nvPicPr>
          <p:cNvPr id="2050" name="Picture 2" descr="question mark - Wiktionary">
            <a:extLst>
              <a:ext uri="{FF2B5EF4-FFF2-40B4-BE49-F238E27FC236}">
                <a16:creationId xmlns:a16="http://schemas.microsoft.com/office/drawing/2014/main" id="{69162183-CB4D-4957-0ECB-C15729B4D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222" y="1893711"/>
            <a:ext cx="3070578" cy="307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el 10">
            <a:extLst>
              <a:ext uri="{FF2B5EF4-FFF2-40B4-BE49-F238E27FC236}">
                <a16:creationId xmlns:a16="http://schemas.microsoft.com/office/drawing/2014/main" id="{FCE39D15-E8C9-2E37-219D-38AE3D44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332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About our game</a:t>
            </a:r>
            <a:endParaRPr lang="en-GB" sz="21500" b="1" dirty="0"/>
          </a:p>
        </p:txBody>
      </p:sp>
      <p:pic>
        <p:nvPicPr>
          <p:cNvPr id="8" name="Grafik 7" descr="Ein Bild, das Text, Uhr, Erste Hilfe-Kasten enthält.&#10;&#10;Automatisch generierte Beschreibung">
            <a:extLst>
              <a:ext uri="{FF2B5EF4-FFF2-40B4-BE49-F238E27FC236}">
                <a16:creationId xmlns:a16="http://schemas.microsoft.com/office/drawing/2014/main" id="{B7775CE6-C034-39F7-65DB-217A7C5B6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7000"/>
            <a:ext cx="1524000" cy="1524000"/>
          </a:xfrm>
          <a:prstGeom prst="rect">
            <a:avLst/>
          </a:prstGeom>
        </p:spPr>
      </p:pic>
      <p:pic>
        <p:nvPicPr>
          <p:cNvPr id="2050" name="Picture 2" descr="question mark - Wiktionary">
            <a:extLst>
              <a:ext uri="{FF2B5EF4-FFF2-40B4-BE49-F238E27FC236}">
                <a16:creationId xmlns:a16="http://schemas.microsoft.com/office/drawing/2014/main" id="{69162183-CB4D-4957-0ECB-C15729B4D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222" y="1893711"/>
            <a:ext cx="3070578" cy="307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AB35A29-9D0F-63E8-8C9D-EF1C6F178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9" y="2860439"/>
            <a:ext cx="903111" cy="1270000"/>
          </a:xfrm>
          <a:prstGeom prst="rect">
            <a:avLst/>
          </a:prstGeom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73497379-2785-4D1B-AB54-CAFEF9EA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678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About our game</a:t>
            </a:r>
            <a:endParaRPr lang="en-GB" sz="21500" b="1" dirty="0"/>
          </a:p>
        </p:txBody>
      </p:sp>
      <p:pic>
        <p:nvPicPr>
          <p:cNvPr id="8" name="Grafik 7" descr="Ein Bild, das Text, Uhr, Erste Hilfe-Kasten enthält.&#10;&#10;Automatisch generierte Beschreibung">
            <a:extLst>
              <a:ext uri="{FF2B5EF4-FFF2-40B4-BE49-F238E27FC236}">
                <a16:creationId xmlns:a16="http://schemas.microsoft.com/office/drawing/2014/main" id="{B7775CE6-C034-39F7-65DB-217A7C5B6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733439"/>
            <a:ext cx="1524000" cy="1524000"/>
          </a:xfrm>
          <a:prstGeom prst="rect">
            <a:avLst/>
          </a:prstGeom>
        </p:spPr>
      </p:pic>
      <p:pic>
        <p:nvPicPr>
          <p:cNvPr id="2050" name="Picture 2" descr="question mark - Wiktionary">
            <a:extLst>
              <a:ext uri="{FF2B5EF4-FFF2-40B4-BE49-F238E27FC236}">
                <a16:creationId xmlns:a16="http://schemas.microsoft.com/office/drawing/2014/main" id="{69162183-CB4D-4957-0ECB-C15729B4D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222" y="1893711"/>
            <a:ext cx="3070578" cy="307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AB35A29-9D0F-63E8-8C9D-EF1C6F178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489" y="2926878"/>
            <a:ext cx="903111" cy="1270000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99A64E54-3796-046C-F285-632BF812E464}"/>
              </a:ext>
            </a:extLst>
          </p:cNvPr>
          <p:cNvSpPr/>
          <p:nvPr/>
        </p:nvSpPr>
        <p:spPr>
          <a:xfrm>
            <a:off x="1151467" y="3158066"/>
            <a:ext cx="4763911" cy="5418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22B6C455-DC8B-15CC-86E5-E1B03D60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6714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About our game</a:t>
            </a:r>
            <a:endParaRPr lang="en-GB" sz="21500" b="1" dirty="0"/>
          </a:p>
        </p:txBody>
      </p:sp>
      <p:pic>
        <p:nvPicPr>
          <p:cNvPr id="8" name="Grafik 7" descr="Ein Bild, das Text, Uhr, Erste Hilfe-Kasten enthält.&#10;&#10;Automatisch generierte Beschreibung">
            <a:extLst>
              <a:ext uri="{FF2B5EF4-FFF2-40B4-BE49-F238E27FC236}">
                <a16:creationId xmlns:a16="http://schemas.microsoft.com/office/drawing/2014/main" id="{B7775CE6-C034-39F7-65DB-217A7C5B6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733439"/>
            <a:ext cx="1524000" cy="1524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AB35A29-9D0F-63E8-8C9D-EF1C6F178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667" y="2357437"/>
            <a:ext cx="1524000" cy="2143125"/>
          </a:xfrm>
          <a:prstGeom prst="rect">
            <a:avLst/>
          </a:prstGeom>
        </p:spPr>
      </p:pic>
      <p:pic>
        <p:nvPicPr>
          <p:cNvPr id="5" name="Grafik 4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33D6B2FA-722B-A3D8-0F02-DFCE9E751F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667" y="4626025"/>
            <a:ext cx="925689" cy="925689"/>
          </a:xfrm>
          <a:prstGeom prst="rect">
            <a:avLst/>
          </a:prstGeom>
        </p:spPr>
      </p:pic>
      <p:pic>
        <p:nvPicPr>
          <p:cNvPr id="11" name="Grafik 10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B68CE232-9F24-7AFE-08DD-6B30D55C07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289" y="1894592"/>
            <a:ext cx="925689" cy="925689"/>
          </a:xfrm>
          <a:prstGeom prst="rect">
            <a:avLst/>
          </a:prstGeom>
        </p:spPr>
      </p:pic>
      <p:pic>
        <p:nvPicPr>
          <p:cNvPr id="12" name="Grafik 11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C31EBF49-A9F3-FC9E-AADC-A0E7EBC5E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955" y="4372025"/>
            <a:ext cx="925689" cy="92568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F59F387-179F-2220-7298-2050F5D737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444" y="3189189"/>
            <a:ext cx="925689" cy="92568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0671DFC-E2C9-AE37-86B0-8E67D2A7C7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667" y="1148180"/>
            <a:ext cx="889001" cy="889001"/>
          </a:xfrm>
          <a:prstGeom prst="rect">
            <a:avLst/>
          </a:prstGeom>
        </p:spPr>
      </p:pic>
      <p:sp>
        <p:nvSpPr>
          <p:cNvPr id="17" name="Titel 16">
            <a:extLst>
              <a:ext uri="{FF2B5EF4-FFF2-40B4-BE49-F238E27FC236}">
                <a16:creationId xmlns:a16="http://schemas.microsoft.com/office/drawing/2014/main" id="{0158281E-6C92-48E6-CA5C-D93B35A4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794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About our game</a:t>
            </a:r>
            <a:endParaRPr lang="en-GB" sz="21500" b="1" dirty="0"/>
          </a:p>
        </p:txBody>
      </p:sp>
      <p:pic>
        <p:nvPicPr>
          <p:cNvPr id="8" name="Grafik 7" descr="Ein Bild, das Text, Uhr, Erste Hilfe-Kasten enthält.&#10;&#10;Automatisch generierte Beschreibung">
            <a:extLst>
              <a:ext uri="{FF2B5EF4-FFF2-40B4-BE49-F238E27FC236}">
                <a16:creationId xmlns:a16="http://schemas.microsoft.com/office/drawing/2014/main" id="{B7775CE6-C034-39F7-65DB-217A7C5B6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1" y="4535714"/>
            <a:ext cx="1524000" cy="1524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AB35A29-9D0F-63E8-8C9D-EF1C6F178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667" y="2357437"/>
            <a:ext cx="1524000" cy="2143125"/>
          </a:xfrm>
          <a:prstGeom prst="rect">
            <a:avLst/>
          </a:prstGeom>
        </p:spPr>
      </p:pic>
      <p:pic>
        <p:nvPicPr>
          <p:cNvPr id="5" name="Grafik 4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33D6B2FA-722B-A3D8-0F02-DFCE9E751F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667" y="5337238"/>
            <a:ext cx="720305" cy="720305"/>
          </a:xfrm>
          <a:prstGeom prst="rect">
            <a:avLst/>
          </a:prstGeom>
        </p:spPr>
      </p:pic>
      <p:pic>
        <p:nvPicPr>
          <p:cNvPr id="11" name="Grafik 10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B68CE232-9F24-7AFE-08DD-6B30D55C07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289" y="1894592"/>
            <a:ext cx="925689" cy="925689"/>
          </a:xfrm>
          <a:prstGeom prst="rect">
            <a:avLst/>
          </a:prstGeom>
        </p:spPr>
      </p:pic>
      <p:pic>
        <p:nvPicPr>
          <p:cNvPr id="12" name="Grafik 11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C31EBF49-A9F3-FC9E-AADC-A0E7EBC5E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955" y="4372025"/>
            <a:ext cx="925689" cy="92568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F59F387-179F-2220-7298-2050F5D737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444" y="3189189"/>
            <a:ext cx="925689" cy="92568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0671DFC-E2C9-AE37-86B0-8E67D2A7C7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667" y="1148180"/>
            <a:ext cx="889001" cy="889001"/>
          </a:xfrm>
          <a:prstGeom prst="rect">
            <a:avLst/>
          </a:prstGeom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9FEBF93A-BD45-257C-4270-3D0361F4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7690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About our game</a:t>
            </a:r>
            <a:endParaRPr lang="en-GB" sz="21500" b="1" dirty="0"/>
          </a:p>
        </p:txBody>
      </p:sp>
      <p:pic>
        <p:nvPicPr>
          <p:cNvPr id="8" name="Grafik 7" descr="Ein Bild, das Text, Uhr, Erste Hilfe-Kasten enthält.&#10;&#10;Automatisch generierte Beschreibung">
            <a:extLst>
              <a:ext uri="{FF2B5EF4-FFF2-40B4-BE49-F238E27FC236}">
                <a16:creationId xmlns:a16="http://schemas.microsoft.com/office/drawing/2014/main" id="{B7775CE6-C034-39F7-65DB-217A7C5B6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56" y="5029199"/>
            <a:ext cx="1524000" cy="1524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AB35A29-9D0F-63E8-8C9D-EF1C6F178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667" y="2357437"/>
            <a:ext cx="1524000" cy="2143125"/>
          </a:xfrm>
          <a:prstGeom prst="rect">
            <a:avLst/>
          </a:prstGeom>
        </p:spPr>
      </p:pic>
      <p:pic>
        <p:nvPicPr>
          <p:cNvPr id="5" name="Grafik 4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33D6B2FA-722B-A3D8-0F02-DFCE9E751F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5" y="3564672"/>
            <a:ext cx="720305" cy="720305"/>
          </a:xfrm>
          <a:prstGeom prst="rect">
            <a:avLst/>
          </a:prstGeom>
        </p:spPr>
      </p:pic>
      <p:pic>
        <p:nvPicPr>
          <p:cNvPr id="11" name="Grafik 10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B68CE232-9F24-7AFE-08DD-6B30D55C07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289" y="1894592"/>
            <a:ext cx="925689" cy="925689"/>
          </a:xfrm>
          <a:prstGeom prst="rect">
            <a:avLst/>
          </a:prstGeom>
        </p:spPr>
      </p:pic>
      <p:pic>
        <p:nvPicPr>
          <p:cNvPr id="12" name="Grafik 11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C31EBF49-A9F3-FC9E-AADC-A0E7EBC5E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955" y="4372025"/>
            <a:ext cx="925689" cy="92568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F59F387-179F-2220-7298-2050F5D737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444" y="3189189"/>
            <a:ext cx="925689" cy="92568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0671DFC-E2C9-AE37-86B0-8E67D2A7C7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667" y="1148180"/>
            <a:ext cx="889001" cy="889001"/>
          </a:xfrm>
          <a:prstGeom prst="rect">
            <a:avLst/>
          </a:prstGeom>
        </p:spPr>
      </p:pic>
      <p:sp>
        <p:nvSpPr>
          <p:cNvPr id="3" name="Pfeil: nach links 2">
            <a:extLst>
              <a:ext uri="{FF2B5EF4-FFF2-40B4-BE49-F238E27FC236}">
                <a16:creationId xmlns:a16="http://schemas.microsoft.com/office/drawing/2014/main" id="{203BDB6C-4B6B-1D30-6A3F-DF1486918315}"/>
              </a:ext>
            </a:extLst>
          </p:cNvPr>
          <p:cNvSpPr/>
          <p:nvPr/>
        </p:nvSpPr>
        <p:spPr>
          <a:xfrm>
            <a:off x="2111022" y="5463077"/>
            <a:ext cx="7322256" cy="493485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9A51D60-C41B-E4B1-0FF7-4D61BEAC7A63}"/>
              </a:ext>
            </a:extLst>
          </p:cNvPr>
          <p:cNvSpPr txBox="1"/>
          <p:nvPr/>
        </p:nvSpPr>
        <p:spPr>
          <a:xfrm>
            <a:off x="884404" y="3370826"/>
            <a:ext cx="12266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6600" b="1" dirty="0"/>
              <a:t>+ 4</a:t>
            </a:r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A543D5F5-4C9B-F319-167F-560723E1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725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Breitbild</PresentationFormat>
  <Paragraphs>63</Paragraphs>
  <Slides>21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Roboto</vt:lpstr>
      <vt:lpstr>Office Theme</vt:lpstr>
      <vt:lpstr>PowerPoint-Präsentation</vt:lpstr>
      <vt:lpstr>Ziel vom Spiel: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 Moser</dc:creator>
  <cp:lastModifiedBy>Gian Moser</cp:lastModifiedBy>
  <cp:revision>19</cp:revision>
  <dcterms:created xsi:type="dcterms:W3CDTF">2022-03-15T18:46:08Z</dcterms:created>
  <dcterms:modified xsi:type="dcterms:W3CDTF">2022-05-18T13:49:45Z</dcterms:modified>
</cp:coreProperties>
</file>