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58" r:id="rId3"/>
    <p:sldId id="263" r:id="rId4"/>
    <p:sldId id="264" r:id="rId5"/>
    <p:sldId id="27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embeddedFontLst>
    <p:embeddedFont>
      <p:font typeface="Lexend Deca" charset="0"/>
      <p:regular r:id="rId16"/>
      <p:bold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Abril Fatface" charset="0"/>
      <p:regular r:id="rId22"/>
    </p:embeddedFont>
    <p:embeddedFont>
      <p:font typeface="Barlow Condensed" charset="0"/>
      <p:regular r:id="rId23"/>
      <p:bold r:id="rId24"/>
      <p:italic r:id="rId25"/>
      <p:boldItalic r:id="rId26"/>
    </p:embeddedFont>
    <p:embeddedFont>
      <p:font typeface="Lexend Deca SemiBold" charset="0"/>
      <p:regular r:id="rId27"/>
      <p:bold r:id="rId28"/>
    </p:embeddedFont>
    <p:embeddedFont>
      <p:font typeface="DM Sans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4660"/>
  </p:normalViewPr>
  <p:slideViewPr>
    <p:cSldViewPr snapToGrid="0">
      <p:cViewPr>
        <p:scale>
          <a:sx n="90" d="100"/>
          <a:sy n="90" d="100"/>
        </p:scale>
        <p:origin x="-85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3694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355892">
            <a:off x="10424907" y="417311"/>
            <a:ext cx="1427555" cy="15871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FF545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454800" y="1599800"/>
            <a:ext cx="10463100" cy="52584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1349400" y="412950"/>
            <a:ext cx="9568500" cy="8946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2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3"/>
          </p:nvPr>
        </p:nvSpPr>
        <p:spPr>
          <a:xfrm>
            <a:off x="2053456" y="4949237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4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5"/>
          </p:nvPr>
        </p:nvSpPr>
        <p:spPr>
          <a:xfrm>
            <a:off x="2053450" y="3770863"/>
            <a:ext cx="64068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6"/>
          </p:nvPr>
        </p:nvSpPr>
        <p:spPr>
          <a:xfrm>
            <a:off x="2053450" y="5362525"/>
            <a:ext cx="6407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2880650" y="1617950"/>
            <a:ext cx="8031600" cy="28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Predicting No-Shows of Customers for Hotel Chain</a:t>
            </a:r>
            <a:endParaRPr dirty="0"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1"/>
          </p:nvPr>
        </p:nvSpPr>
        <p:spPr>
          <a:xfrm>
            <a:off x="3403600" y="5087494"/>
            <a:ext cx="7185463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Yeo Siew Ping</a:t>
            </a:r>
            <a:endParaRPr dirty="0"/>
          </a:p>
        </p:txBody>
      </p:sp>
      <p:grpSp>
        <p:nvGrpSpPr>
          <p:cNvPr id="198" name="Google Shape;198;p23"/>
          <p:cNvGrpSpPr/>
          <p:nvPr/>
        </p:nvGrpSpPr>
        <p:grpSpPr>
          <a:xfrm>
            <a:off x="10687445" y="769017"/>
            <a:ext cx="894670" cy="772741"/>
            <a:chOff x="4473320" y="1359978"/>
            <a:chExt cx="1435607" cy="1240155"/>
          </a:xfrm>
        </p:grpSpPr>
        <p:sp>
          <p:nvSpPr>
            <p:cNvPr id="199" name="Google Shape;199;p23"/>
            <p:cNvSpPr/>
            <p:nvPr/>
          </p:nvSpPr>
          <p:spPr>
            <a:xfrm>
              <a:off x="4473320" y="1359978"/>
              <a:ext cx="1435607" cy="901826"/>
            </a:xfrm>
            <a:custGeom>
              <a:avLst/>
              <a:gdLst/>
              <a:ahLst/>
              <a:cxnLst/>
              <a:rect l="l" t="t" r="r" b="b"/>
              <a:pathLst>
                <a:path w="1435607" h="901826" extrusionOk="0">
                  <a:moveTo>
                    <a:pt x="1418177" y="598361"/>
                  </a:moveTo>
                  <a:lnTo>
                    <a:pt x="1330547" y="598361"/>
                  </a:lnTo>
                  <a:cubicBezTo>
                    <a:pt x="1322642" y="267176"/>
                    <a:pt x="1050989" y="0"/>
                    <a:pt x="717804" y="0"/>
                  </a:cubicBezTo>
                  <a:cubicBezTo>
                    <a:pt x="384715" y="0"/>
                    <a:pt x="112967" y="267081"/>
                    <a:pt x="105156" y="598265"/>
                  </a:cubicBezTo>
                  <a:lnTo>
                    <a:pt x="17526" y="598265"/>
                  </a:lnTo>
                  <a:cubicBezTo>
                    <a:pt x="7811" y="598265"/>
                    <a:pt x="0" y="606076"/>
                    <a:pt x="0" y="615791"/>
                  </a:cubicBezTo>
                  <a:lnTo>
                    <a:pt x="0" y="884301"/>
                  </a:lnTo>
                  <a:cubicBezTo>
                    <a:pt x="0" y="894017"/>
                    <a:pt x="7811" y="901827"/>
                    <a:pt x="17526" y="901827"/>
                  </a:cubicBezTo>
                  <a:lnTo>
                    <a:pt x="1418082" y="901827"/>
                  </a:lnTo>
                  <a:cubicBezTo>
                    <a:pt x="1427798" y="901827"/>
                    <a:pt x="1435608" y="894017"/>
                    <a:pt x="1435608" y="884301"/>
                  </a:cubicBezTo>
                  <a:lnTo>
                    <a:pt x="1435608" y="615887"/>
                  </a:lnTo>
                  <a:cubicBezTo>
                    <a:pt x="1435608" y="606171"/>
                    <a:pt x="1427798" y="598361"/>
                    <a:pt x="1418177" y="598361"/>
                  </a:cubicBezTo>
                  <a:close/>
                  <a:moveTo>
                    <a:pt x="1400651" y="866870"/>
                  </a:moveTo>
                  <a:lnTo>
                    <a:pt x="1266444" y="866870"/>
                  </a:lnTo>
                  <a:lnTo>
                    <a:pt x="1266444" y="759333"/>
                  </a:lnTo>
                  <a:cubicBezTo>
                    <a:pt x="1266444" y="749618"/>
                    <a:pt x="1258824" y="741807"/>
                    <a:pt x="1249299" y="741807"/>
                  </a:cubicBezTo>
                  <a:cubicBezTo>
                    <a:pt x="1239774" y="741807"/>
                    <a:pt x="1232154" y="749618"/>
                    <a:pt x="1232154" y="759333"/>
                  </a:cubicBezTo>
                  <a:lnTo>
                    <a:pt x="1232154" y="866870"/>
                  </a:lnTo>
                  <a:lnTo>
                    <a:pt x="1115568" y="866870"/>
                  </a:lnTo>
                  <a:lnTo>
                    <a:pt x="1115568" y="759333"/>
                  </a:lnTo>
                  <a:cubicBezTo>
                    <a:pt x="1115568" y="749618"/>
                    <a:pt x="1107662" y="741807"/>
                    <a:pt x="1097852" y="741807"/>
                  </a:cubicBezTo>
                  <a:cubicBezTo>
                    <a:pt x="1088041" y="741807"/>
                    <a:pt x="1080135" y="749618"/>
                    <a:pt x="1080135" y="759333"/>
                  </a:cubicBezTo>
                  <a:lnTo>
                    <a:pt x="1080135" y="866870"/>
                  </a:lnTo>
                  <a:lnTo>
                    <a:pt x="963549" y="866870"/>
                  </a:lnTo>
                  <a:lnTo>
                    <a:pt x="963549" y="759333"/>
                  </a:lnTo>
                  <a:cubicBezTo>
                    <a:pt x="963549" y="749618"/>
                    <a:pt x="955643" y="741807"/>
                    <a:pt x="945833" y="741807"/>
                  </a:cubicBezTo>
                  <a:cubicBezTo>
                    <a:pt x="936022" y="741807"/>
                    <a:pt x="928116" y="749618"/>
                    <a:pt x="928116" y="759333"/>
                  </a:cubicBezTo>
                  <a:lnTo>
                    <a:pt x="928116" y="866870"/>
                  </a:lnTo>
                  <a:lnTo>
                    <a:pt x="811530" y="866870"/>
                  </a:lnTo>
                  <a:lnTo>
                    <a:pt x="811530" y="759333"/>
                  </a:lnTo>
                  <a:cubicBezTo>
                    <a:pt x="811530" y="749618"/>
                    <a:pt x="803624" y="741807"/>
                    <a:pt x="793814" y="741807"/>
                  </a:cubicBezTo>
                  <a:cubicBezTo>
                    <a:pt x="784003" y="741807"/>
                    <a:pt x="776097" y="749618"/>
                    <a:pt x="776097" y="759333"/>
                  </a:cubicBezTo>
                  <a:lnTo>
                    <a:pt x="776097" y="866870"/>
                  </a:lnTo>
                  <a:lnTo>
                    <a:pt x="659511" y="866870"/>
                  </a:lnTo>
                  <a:lnTo>
                    <a:pt x="659511" y="759333"/>
                  </a:lnTo>
                  <a:cubicBezTo>
                    <a:pt x="659511" y="749618"/>
                    <a:pt x="651891" y="741807"/>
                    <a:pt x="642366" y="741807"/>
                  </a:cubicBezTo>
                  <a:cubicBezTo>
                    <a:pt x="632841" y="741807"/>
                    <a:pt x="625221" y="749618"/>
                    <a:pt x="625221" y="759333"/>
                  </a:cubicBezTo>
                  <a:lnTo>
                    <a:pt x="625221" y="866870"/>
                  </a:lnTo>
                  <a:lnTo>
                    <a:pt x="508635" y="866870"/>
                  </a:lnTo>
                  <a:lnTo>
                    <a:pt x="508635" y="759333"/>
                  </a:lnTo>
                  <a:cubicBezTo>
                    <a:pt x="508635" y="749618"/>
                    <a:pt x="500729" y="741807"/>
                    <a:pt x="490918" y="741807"/>
                  </a:cubicBezTo>
                  <a:cubicBezTo>
                    <a:pt x="481108" y="741807"/>
                    <a:pt x="473202" y="749618"/>
                    <a:pt x="473202" y="759333"/>
                  </a:cubicBezTo>
                  <a:lnTo>
                    <a:pt x="473202" y="866870"/>
                  </a:lnTo>
                  <a:lnTo>
                    <a:pt x="356616" y="866870"/>
                  </a:lnTo>
                  <a:lnTo>
                    <a:pt x="356616" y="759333"/>
                  </a:lnTo>
                  <a:cubicBezTo>
                    <a:pt x="356616" y="749618"/>
                    <a:pt x="348710" y="741807"/>
                    <a:pt x="338900" y="741807"/>
                  </a:cubicBezTo>
                  <a:cubicBezTo>
                    <a:pt x="329089" y="741807"/>
                    <a:pt x="321183" y="749618"/>
                    <a:pt x="321183" y="759333"/>
                  </a:cubicBezTo>
                  <a:lnTo>
                    <a:pt x="321183" y="866870"/>
                  </a:lnTo>
                  <a:lnTo>
                    <a:pt x="204597" y="866870"/>
                  </a:lnTo>
                  <a:lnTo>
                    <a:pt x="204597" y="759333"/>
                  </a:lnTo>
                  <a:cubicBezTo>
                    <a:pt x="204597" y="749618"/>
                    <a:pt x="196691" y="741807"/>
                    <a:pt x="186880" y="741807"/>
                  </a:cubicBezTo>
                  <a:cubicBezTo>
                    <a:pt x="177070" y="741807"/>
                    <a:pt x="169164" y="749618"/>
                    <a:pt x="169164" y="759333"/>
                  </a:cubicBezTo>
                  <a:lnTo>
                    <a:pt x="169164" y="866870"/>
                  </a:lnTo>
                  <a:lnTo>
                    <a:pt x="35052" y="866870"/>
                  </a:lnTo>
                  <a:lnTo>
                    <a:pt x="35052" y="633317"/>
                  </a:lnTo>
                  <a:lnTo>
                    <a:pt x="122587" y="633317"/>
                  </a:lnTo>
                  <a:cubicBezTo>
                    <a:pt x="132302" y="633317"/>
                    <a:pt x="140113" y="625507"/>
                    <a:pt x="140113" y="615791"/>
                  </a:cubicBezTo>
                  <a:lnTo>
                    <a:pt x="140113" y="612839"/>
                  </a:lnTo>
                  <a:cubicBezTo>
                    <a:pt x="140113" y="294227"/>
                    <a:pt x="399383" y="34957"/>
                    <a:pt x="717899" y="34957"/>
                  </a:cubicBezTo>
                  <a:cubicBezTo>
                    <a:pt x="1036415" y="34957"/>
                    <a:pt x="1295686" y="294227"/>
                    <a:pt x="1295686" y="612839"/>
                  </a:cubicBezTo>
                  <a:lnTo>
                    <a:pt x="1295686" y="615791"/>
                  </a:lnTo>
                  <a:cubicBezTo>
                    <a:pt x="1295686" y="625507"/>
                    <a:pt x="1303496" y="633317"/>
                    <a:pt x="1313212" y="633317"/>
                  </a:cubicBezTo>
                  <a:lnTo>
                    <a:pt x="1400747" y="633317"/>
                  </a:lnTo>
                  <a:lnTo>
                    <a:pt x="1400747" y="8668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4829079" y="1610962"/>
              <a:ext cx="723614" cy="382333"/>
            </a:xfrm>
            <a:custGeom>
              <a:avLst/>
              <a:gdLst/>
              <a:ahLst/>
              <a:cxnLst/>
              <a:rect l="l" t="t" r="r" b="b"/>
              <a:pathLst>
                <a:path w="723614" h="382333" extrusionOk="0">
                  <a:moveTo>
                    <a:pt x="361855" y="0"/>
                  </a:moveTo>
                  <a:cubicBezTo>
                    <a:pt x="162401" y="0"/>
                    <a:pt x="0" y="162401"/>
                    <a:pt x="0" y="361855"/>
                  </a:cubicBezTo>
                  <a:cubicBezTo>
                    <a:pt x="0" y="363474"/>
                    <a:pt x="0" y="365284"/>
                    <a:pt x="190" y="366903"/>
                  </a:cubicBezTo>
                  <a:cubicBezTo>
                    <a:pt x="1238" y="375666"/>
                    <a:pt x="8668" y="382333"/>
                    <a:pt x="17621" y="382333"/>
                  </a:cubicBezTo>
                  <a:lnTo>
                    <a:pt x="286321" y="382333"/>
                  </a:lnTo>
                  <a:cubicBezTo>
                    <a:pt x="295561" y="382333"/>
                    <a:pt x="303085" y="375190"/>
                    <a:pt x="303848" y="366141"/>
                  </a:cubicBezTo>
                  <a:cubicBezTo>
                    <a:pt x="306229" y="336042"/>
                    <a:pt x="331660" y="312325"/>
                    <a:pt x="361950" y="312325"/>
                  </a:cubicBezTo>
                  <a:cubicBezTo>
                    <a:pt x="392335" y="312325"/>
                    <a:pt x="417767" y="335947"/>
                    <a:pt x="420052" y="366141"/>
                  </a:cubicBezTo>
                  <a:cubicBezTo>
                    <a:pt x="420719" y="375380"/>
                    <a:pt x="428434" y="382333"/>
                    <a:pt x="437578" y="382333"/>
                  </a:cubicBezTo>
                  <a:lnTo>
                    <a:pt x="706279" y="382333"/>
                  </a:lnTo>
                  <a:cubicBezTo>
                    <a:pt x="715137" y="382333"/>
                    <a:pt x="722662" y="375761"/>
                    <a:pt x="723424" y="366903"/>
                  </a:cubicBezTo>
                  <a:cubicBezTo>
                    <a:pt x="723614" y="365284"/>
                    <a:pt x="723614" y="363474"/>
                    <a:pt x="723614" y="361855"/>
                  </a:cubicBezTo>
                  <a:cubicBezTo>
                    <a:pt x="723709" y="162401"/>
                    <a:pt x="561308" y="0"/>
                    <a:pt x="361855" y="0"/>
                  </a:cubicBezTo>
                  <a:close/>
                  <a:moveTo>
                    <a:pt x="452437" y="347377"/>
                  </a:moveTo>
                  <a:cubicBezTo>
                    <a:pt x="441960" y="307086"/>
                    <a:pt x="405003" y="277368"/>
                    <a:pt x="362141" y="277368"/>
                  </a:cubicBezTo>
                  <a:cubicBezTo>
                    <a:pt x="319278" y="277368"/>
                    <a:pt x="282321" y="306991"/>
                    <a:pt x="271843" y="347377"/>
                  </a:cubicBezTo>
                  <a:lnTo>
                    <a:pt x="35719" y="347377"/>
                  </a:lnTo>
                  <a:cubicBezTo>
                    <a:pt x="43339" y="173926"/>
                    <a:pt x="186880" y="35052"/>
                    <a:pt x="362141" y="35052"/>
                  </a:cubicBezTo>
                  <a:cubicBezTo>
                    <a:pt x="537115" y="35052"/>
                    <a:pt x="680466" y="173260"/>
                    <a:pt x="688562" y="347377"/>
                  </a:cubicBezTo>
                  <a:lnTo>
                    <a:pt x="452437" y="3473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549806" y="2379630"/>
              <a:ext cx="1327118" cy="220503"/>
            </a:xfrm>
            <a:custGeom>
              <a:avLst/>
              <a:gdLst/>
              <a:ahLst/>
              <a:cxnLst/>
              <a:rect l="l" t="t" r="r" b="b"/>
              <a:pathLst>
                <a:path w="1327118" h="220503" extrusionOk="0">
                  <a:moveTo>
                    <a:pt x="1315307" y="93536"/>
                  </a:moveTo>
                  <a:lnTo>
                    <a:pt x="1195197" y="51816"/>
                  </a:lnTo>
                  <a:cubicBezTo>
                    <a:pt x="1193864" y="50863"/>
                    <a:pt x="1192340" y="50006"/>
                    <a:pt x="1190720" y="49435"/>
                  </a:cubicBezTo>
                  <a:lnTo>
                    <a:pt x="1072134" y="7906"/>
                  </a:lnTo>
                  <a:cubicBezTo>
                    <a:pt x="1070419" y="6286"/>
                    <a:pt x="1068515" y="4953"/>
                    <a:pt x="1066228" y="4096"/>
                  </a:cubicBezTo>
                  <a:lnTo>
                    <a:pt x="1057275" y="952"/>
                  </a:lnTo>
                  <a:cubicBezTo>
                    <a:pt x="1055370" y="381"/>
                    <a:pt x="1053465" y="0"/>
                    <a:pt x="1051465" y="0"/>
                  </a:cubicBezTo>
                  <a:lnTo>
                    <a:pt x="350234" y="0"/>
                  </a:lnTo>
                  <a:cubicBezTo>
                    <a:pt x="350139" y="0"/>
                    <a:pt x="350044" y="0"/>
                    <a:pt x="349853" y="0"/>
                  </a:cubicBezTo>
                  <a:cubicBezTo>
                    <a:pt x="349758" y="0"/>
                    <a:pt x="349663" y="0"/>
                    <a:pt x="349472" y="0"/>
                  </a:cubicBezTo>
                  <a:lnTo>
                    <a:pt x="183737" y="0"/>
                  </a:lnTo>
                  <a:lnTo>
                    <a:pt x="183261" y="0"/>
                  </a:lnTo>
                  <a:lnTo>
                    <a:pt x="17526" y="0"/>
                  </a:lnTo>
                  <a:cubicBezTo>
                    <a:pt x="7811" y="0"/>
                    <a:pt x="0" y="7810"/>
                    <a:pt x="0" y="17526"/>
                  </a:cubicBezTo>
                  <a:lnTo>
                    <a:pt x="0" y="202978"/>
                  </a:lnTo>
                  <a:cubicBezTo>
                    <a:pt x="0" y="212693"/>
                    <a:pt x="7811" y="220504"/>
                    <a:pt x="17526" y="220504"/>
                  </a:cubicBezTo>
                  <a:lnTo>
                    <a:pt x="183261" y="220504"/>
                  </a:lnTo>
                  <a:lnTo>
                    <a:pt x="183737" y="220504"/>
                  </a:lnTo>
                  <a:lnTo>
                    <a:pt x="349472" y="220504"/>
                  </a:lnTo>
                  <a:cubicBezTo>
                    <a:pt x="349567" y="220504"/>
                    <a:pt x="349663" y="220504"/>
                    <a:pt x="349853" y="220504"/>
                  </a:cubicBezTo>
                  <a:cubicBezTo>
                    <a:pt x="349949" y="220504"/>
                    <a:pt x="350044" y="220504"/>
                    <a:pt x="350234" y="220504"/>
                  </a:cubicBezTo>
                  <a:lnTo>
                    <a:pt x="1049846" y="220504"/>
                  </a:lnTo>
                  <a:cubicBezTo>
                    <a:pt x="1051846" y="220504"/>
                    <a:pt x="1053846" y="220123"/>
                    <a:pt x="1055656" y="219551"/>
                  </a:cubicBezTo>
                  <a:lnTo>
                    <a:pt x="1066324" y="215837"/>
                  </a:lnTo>
                  <a:cubicBezTo>
                    <a:pt x="1068134" y="215170"/>
                    <a:pt x="1069848" y="214217"/>
                    <a:pt x="1071277" y="212979"/>
                  </a:cubicBezTo>
                  <a:lnTo>
                    <a:pt x="1190911" y="170402"/>
                  </a:lnTo>
                  <a:cubicBezTo>
                    <a:pt x="1191197" y="170307"/>
                    <a:pt x="1191387" y="170117"/>
                    <a:pt x="1191673" y="169926"/>
                  </a:cubicBezTo>
                  <a:lnTo>
                    <a:pt x="1315402" y="126301"/>
                  </a:lnTo>
                  <a:cubicBezTo>
                    <a:pt x="1322451" y="123730"/>
                    <a:pt x="1327118" y="117253"/>
                    <a:pt x="1327118" y="109728"/>
                  </a:cubicBezTo>
                  <a:cubicBezTo>
                    <a:pt x="1327023" y="102584"/>
                    <a:pt x="1322356" y="95917"/>
                    <a:pt x="1315307" y="93536"/>
                  </a:cubicBezTo>
                  <a:close/>
                  <a:moveTo>
                    <a:pt x="35147" y="35052"/>
                  </a:moveTo>
                  <a:lnTo>
                    <a:pt x="165925" y="35052"/>
                  </a:lnTo>
                  <a:lnTo>
                    <a:pt x="165925" y="185356"/>
                  </a:lnTo>
                  <a:lnTo>
                    <a:pt x="35147" y="185356"/>
                  </a:lnTo>
                  <a:lnTo>
                    <a:pt x="35147" y="35052"/>
                  </a:lnTo>
                  <a:close/>
                  <a:moveTo>
                    <a:pt x="1077944" y="47053"/>
                  </a:moveTo>
                  <a:lnTo>
                    <a:pt x="1167098" y="78105"/>
                  </a:lnTo>
                  <a:lnTo>
                    <a:pt x="1167098" y="141542"/>
                  </a:lnTo>
                  <a:lnTo>
                    <a:pt x="1077944" y="173260"/>
                  </a:lnTo>
                  <a:lnTo>
                    <a:pt x="1077944" y="47053"/>
                  </a:lnTo>
                  <a:close/>
                  <a:moveTo>
                    <a:pt x="332042" y="185452"/>
                  </a:moveTo>
                  <a:lnTo>
                    <a:pt x="201263" y="185452"/>
                  </a:lnTo>
                  <a:lnTo>
                    <a:pt x="201263" y="35147"/>
                  </a:lnTo>
                  <a:lnTo>
                    <a:pt x="332042" y="35147"/>
                  </a:lnTo>
                  <a:lnTo>
                    <a:pt x="332042" y="185452"/>
                  </a:lnTo>
                  <a:close/>
                  <a:moveTo>
                    <a:pt x="367760" y="35052"/>
                  </a:moveTo>
                  <a:lnTo>
                    <a:pt x="1039082" y="35052"/>
                  </a:lnTo>
                  <a:lnTo>
                    <a:pt x="1039082" y="185356"/>
                  </a:lnTo>
                  <a:lnTo>
                    <a:pt x="367760" y="185356"/>
                  </a:lnTo>
                  <a:lnTo>
                    <a:pt x="367760" y="35052"/>
                  </a:lnTo>
                  <a:close/>
                  <a:moveTo>
                    <a:pt x="1202531" y="129159"/>
                  </a:moveTo>
                  <a:lnTo>
                    <a:pt x="1202531" y="91345"/>
                  </a:lnTo>
                  <a:lnTo>
                    <a:pt x="1256728" y="110109"/>
                  </a:lnTo>
                  <a:lnTo>
                    <a:pt x="1202531" y="129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3"/>
          <p:cNvGrpSpPr/>
          <p:nvPr/>
        </p:nvGrpSpPr>
        <p:grpSpPr>
          <a:xfrm>
            <a:off x="2761735" y="5175819"/>
            <a:ext cx="496431" cy="717950"/>
            <a:chOff x="6594769" y="2752153"/>
            <a:chExt cx="953209" cy="1378553"/>
          </a:xfrm>
        </p:grpSpPr>
        <p:sp>
          <p:nvSpPr>
            <p:cNvPr id="203" name="Google Shape;203;p23"/>
            <p:cNvSpPr/>
            <p:nvPr/>
          </p:nvSpPr>
          <p:spPr>
            <a:xfrm>
              <a:off x="6594769" y="2752153"/>
              <a:ext cx="953209" cy="1378553"/>
            </a:xfrm>
            <a:custGeom>
              <a:avLst/>
              <a:gdLst/>
              <a:ahLst/>
              <a:cxnLst/>
              <a:rect l="l" t="t" r="r" b="b"/>
              <a:pathLst>
                <a:path w="953209" h="1378553" extrusionOk="0">
                  <a:moveTo>
                    <a:pt x="945697" y="822198"/>
                  </a:moveTo>
                  <a:cubicBezTo>
                    <a:pt x="937696" y="816673"/>
                    <a:pt x="926838" y="818674"/>
                    <a:pt x="921313" y="826580"/>
                  </a:cubicBezTo>
                  <a:cubicBezTo>
                    <a:pt x="893881" y="866299"/>
                    <a:pt x="861496" y="901541"/>
                    <a:pt x="825206" y="931926"/>
                  </a:cubicBezTo>
                  <a:lnTo>
                    <a:pt x="756626" y="784098"/>
                  </a:lnTo>
                  <a:cubicBezTo>
                    <a:pt x="752530" y="775430"/>
                    <a:pt x="742148" y="771525"/>
                    <a:pt x="733385" y="775621"/>
                  </a:cubicBezTo>
                  <a:cubicBezTo>
                    <a:pt x="724622" y="779717"/>
                    <a:pt x="720812" y="790099"/>
                    <a:pt x="724907" y="798862"/>
                  </a:cubicBezTo>
                  <a:lnTo>
                    <a:pt x="796916" y="954024"/>
                  </a:lnTo>
                  <a:lnTo>
                    <a:pt x="811775" y="986219"/>
                  </a:lnTo>
                  <a:lnTo>
                    <a:pt x="833207" y="1032320"/>
                  </a:lnTo>
                  <a:cubicBezTo>
                    <a:pt x="866258" y="1103948"/>
                    <a:pt x="839589" y="1188148"/>
                    <a:pt x="773771" y="1228249"/>
                  </a:cubicBezTo>
                  <a:lnTo>
                    <a:pt x="691665" y="1051179"/>
                  </a:lnTo>
                  <a:lnTo>
                    <a:pt x="676901" y="1019461"/>
                  </a:lnTo>
                  <a:lnTo>
                    <a:pt x="519453" y="680180"/>
                  </a:lnTo>
                  <a:cubicBezTo>
                    <a:pt x="563554" y="667226"/>
                    <a:pt x="600130" y="636460"/>
                    <a:pt x="620704" y="596170"/>
                  </a:cubicBezTo>
                  <a:cubicBezTo>
                    <a:pt x="632896" y="608457"/>
                    <a:pt x="643183" y="623030"/>
                    <a:pt x="650898" y="639604"/>
                  </a:cubicBezTo>
                  <a:lnTo>
                    <a:pt x="694523" y="733711"/>
                  </a:lnTo>
                  <a:cubicBezTo>
                    <a:pt x="698618" y="742474"/>
                    <a:pt x="709001" y="746379"/>
                    <a:pt x="717764" y="742283"/>
                  </a:cubicBezTo>
                  <a:cubicBezTo>
                    <a:pt x="726527" y="738188"/>
                    <a:pt x="730337" y="727805"/>
                    <a:pt x="726241" y="719042"/>
                  </a:cubicBezTo>
                  <a:lnTo>
                    <a:pt x="682616" y="624935"/>
                  </a:lnTo>
                  <a:cubicBezTo>
                    <a:pt x="670806" y="599504"/>
                    <a:pt x="654041" y="577882"/>
                    <a:pt x="633944" y="560832"/>
                  </a:cubicBezTo>
                  <a:cubicBezTo>
                    <a:pt x="637182" y="547973"/>
                    <a:pt x="638897" y="534543"/>
                    <a:pt x="638897" y="520637"/>
                  </a:cubicBezTo>
                  <a:cubicBezTo>
                    <a:pt x="638897" y="435007"/>
                    <a:pt x="573746" y="364236"/>
                    <a:pt x="490307" y="355283"/>
                  </a:cubicBezTo>
                  <a:lnTo>
                    <a:pt x="490307" y="205264"/>
                  </a:lnTo>
                  <a:cubicBezTo>
                    <a:pt x="538980" y="196882"/>
                    <a:pt x="576032" y="154496"/>
                    <a:pt x="576032" y="103442"/>
                  </a:cubicBezTo>
                  <a:cubicBezTo>
                    <a:pt x="576032" y="46482"/>
                    <a:pt x="529550" y="0"/>
                    <a:pt x="472590" y="0"/>
                  </a:cubicBezTo>
                  <a:cubicBezTo>
                    <a:pt x="415631" y="0"/>
                    <a:pt x="369149" y="46292"/>
                    <a:pt x="369149" y="103442"/>
                  </a:cubicBezTo>
                  <a:cubicBezTo>
                    <a:pt x="369149" y="154400"/>
                    <a:pt x="406201" y="196787"/>
                    <a:pt x="454874" y="205264"/>
                  </a:cubicBezTo>
                  <a:lnTo>
                    <a:pt x="454874" y="355283"/>
                  </a:lnTo>
                  <a:cubicBezTo>
                    <a:pt x="371530" y="364141"/>
                    <a:pt x="306284" y="435007"/>
                    <a:pt x="306284" y="520637"/>
                  </a:cubicBezTo>
                  <a:cubicBezTo>
                    <a:pt x="306284" y="535114"/>
                    <a:pt x="308093" y="549116"/>
                    <a:pt x="311618" y="562451"/>
                  </a:cubicBezTo>
                  <a:cubicBezTo>
                    <a:pt x="292091" y="579406"/>
                    <a:pt x="276089" y="600647"/>
                    <a:pt x="264850" y="624935"/>
                  </a:cubicBezTo>
                  <a:lnTo>
                    <a:pt x="125404" y="925449"/>
                  </a:lnTo>
                  <a:cubicBezTo>
                    <a:pt x="90066" y="894779"/>
                    <a:pt x="58634" y="859250"/>
                    <a:pt x="32154" y="819436"/>
                  </a:cubicBezTo>
                  <a:cubicBezTo>
                    <a:pt x="26725" y="811339"/>
                    <a:pt x="15866" y="809149"/>
                    <a:pt x="7865" y="814483"/>
                  </a:cubicBezTo>
                  <a:cubicBezTo>
                    <a:pt x="-231" y="819817"/>
                    <a:pt x="-2422" y="830675"/>
                    <a:pt x="2913" y="838772"/>
                  </a:cubicBezTo>
                  <a:cubicBezTo>
                    <a:pt x="33107" y="884110"/>
                    <a:pt x="69302" y="924211"/>
                    <a:pt x="110069" y="958405"/>
                  </a:cubicBezTo>
                  <a:lnTo>
                    <a:pt x="82637" y="1017556"/>
                  </a:lnTo>
                  <a:cubicBezTo>
                    <a:pt x="41108" y="1107091"/>
                    <a:pt x="76064" y="1212628"/>
                    <a:pt x="160170" y="1260729"/>
                  </a:cubicBezTo>
                  <a:lnTo>
                    <a:pt x="121308" y="1354455"/>
                  </a:lnTo>
                  <a:cubicBezTo>
                    <a:pt x="117689" y="1363408"/>
                    <a:pt x="121880" y="1373600"/>
                    <a:pt x="130928" y="1377315"/>
                  </a:cubicBezTo>
                  <a:cubicBezTo>
                    <a:pt x="133119" y="1378172"/>
                    <a:pt x="135405" y="1378553"/>
                    <a:pt x="137596" y="1378553"/>
                  </a:cubicBezTo>
                  <a:cubicBezTo>
                    <a:pt x="144549" y="1378553"/>
                    <a:pt x="151122" y="1374457"/>
                    <a:pt x="153884" y="1367695"/>
                  </a:cubicBezTo>
                  <a:lnTo>
                    <a:pt x="198651" y="1259777"/>
                  </a:lnTo>
                  <a:cubicBezTo>
                    <a:pt x="199223" y="1258348"/>
                    <a:pt x="199508" y="1256824"/>
                    <a:pt x="199699" y="1255395"/>
                  </a:cubicBezTo>
                  <a:lnTo>
                    <a:pt x="219987" y="1211961"/>
                  </a:lnTo>
                  <a:cubicBezTo>
                    <a:pt x="223988" y="1203198"/>
                    <a:pt x="220178" y="1192816"/>
                    <a:pt x="211415" y="1188720"/>
                  </a:cubicBezTo>
                  <a:cubicBezTo>
                    <a:pt x="202652" y="1184624"/>
                    <a:pt x="192269" y="1188530"/>
                    <a:pt x="188174" y="1197197"/>
                  </a:cubicBezTo>
                  <a:lnTo>
                    <a:pt x="173696" y="1228344"/>
                  </a:lnTo>
                  <a:cubicBezTo>
                    <a:pt x="107878" y="1188244"/>
                    <a:pt x="81113" y="1103948"/>
                    <a:pt x="114260" y="1032415"/>
                  </a:cubicBezTo>
                  <a:lnTo>
                    <a:pt x="138263" y="980599"/>
                  </a:lnTo>
                  <a:lnTo>
                    <a:pt x="153407" y="948214"/>
                  </a:lnTo>
                  <a:lnTo>
                    <a:pt x="296568" y="639699"/>
                  </a:lnTo>
                  <a:cubicBezTo>
                    <a:pt x="303807" y="624078"/>
                    <a:pt x="313427" y="609981"/>
                    <a:pt x="325239" y="597789"/>
                  </a:cubicBezTo>
                  <a:cubicBezTo>
                    <a:pt x="346289" y="637889"/>
                    <a:pt x="383341" y="668369"/>
                    <a:pt x="427823" y="680752"/>
                  </a:cubicBezTo>
                  <a:lnTo>
                    <a:pt x="272184" y="1015937"/>
                  </a:lnTo>
                  <a:lnTo>
                    <a:pt x="257421" y="1047655"/>
                  </a:lnTo>
                  <a:lnTo>
                    <a:pt x="214367" y="1140523"/>
                  </a:lnTo>
                  <a:cubicBezTo>
                    <a:pt x="210272" y="1149287"/>
                    <a:pt x="214082" y="1159669"/>
                    <a:pt x="222845" y="1163764"/>
                  </a:cubicBezTo>
                  <a:cubicBezTo>
                    <a:pt x="231608" y="1167860"/>
                    <a:pt x="241990" y="1163955"/>
                    <a:pt x="246086" y="1155192"/>
                  </a:cubicBezTo>
                  <a:lnTo>
                    <a:pt x="290186" y="1060132"/>
                  </a:lnTo>
                  <a:cubicBezTo>
                    <a:pt x="343907" y="1078611"/>
                    <a:pt x="400867" y="1089184"/>
                    <a:pt x="459350" y="1091184"/>
                  </a:cubicBezTo>
                  <a:lnTo>
                    <a:pt x="459350" y="1165574"/>
                  </a:lnTo>
                  <a:cubicBezTo>
                    <a:pt x="459350" y="1175290"/>
                    <a:pt x="466971" y="1183005"/>
                    <a:pt x="476496" y="1183005"/>
                  </a:cubicBezTo>
                  <a:cubicBezTo>
                    <a:pt x="485830" y="1183005"/>
                    <a:pt x="493640" y="1175195"/>
                    <a:pt x="493640" y="1165574"/>
                  </a:cubicBezTo>
                  <a:lnTo>
                    <a:pt x="493640" y="1091279"/>
                  </a:lnTo>
                  <a:cubicBezTo>
                    <a:pt x="550409" y="1089850"/>
                    <a:pt x="605845" y="1080230"/>
                    <a:pt x="658423" y="1063085"/>
                  </a:cubicBezTo>
                  <a:lnTo>
                    <a:pt x="747672" y="1255395"/>
                  </a:lnTo>
                  <a:cubicBezTo>
                    <a:pt x="747863" y="1256824"/>
                    <a:pt x="748148" y="1258348"/>
                    <a:pt x="748720" y="1259777"/>
                  </a:cubicBezTo>
                  <a:lnTo>
                    <a:pt x="793488" y="1367695"/>
                  </a:lnTo>
                  <a:cubicBezTo>
                    <a:pt x="796345" y="1374457"/>
                    <a:pt x="802917" y="1378553"/>
                    <a:pt x="809775" y="1378553"/>
                  </a:cubicBezTo>
                  <a:cubicBezTo>
                    <a:pt x="811966" y="1378553"/>
                    <a:pt x="814252" y="1378077"/>
                    <a:pt x="816443" y="1377315"/>
                  </a:cubicBezTo>
                  <a:cubicBezTo>
                    <a:pt x="825491" y="1373600"/>
                    <a:pt x="829682" y="1363408"/>
                    <a:pt x="826063" y="1354455"/>
                  </a:cubicBezTo>
                  <a:lnTo>
                    <a:pt x="787201" y="1260824"/>
                  </a:lnTo>
                  <a:cubicBezTo>
                    <a:pt x="871307" y="1212723"/>
                    <a:pt x="906168" y="1107091"/>
                    <a:pt x="864734" y="1017651"/>
                  </a:cubicBezTo>
                  <a:lnTo>
                    <a:pt x="840160" y="964787"/>
                  </a:lnTo>
                  <a:cubicBezTo>
                    <a:pt x="881784" y="931259"/>
                    <a:pt x="918932" y="891635"/>
                    <a:pt x="949983" y="846677"/>
                  </a:cubicBezTo>
                  <a:cubicBezTo>
                    <a:pt x="955603" y="838676"/>
                    <a:pt x="953698" y="827627"/>
                    <a:pt x="945697" y="822198"/>
                  </a:cubicBezTo>
                  <a:close/>
                  <a:moveTo>
                    <a:pt x="404296" y="103442"/>
                  </a:moveTo>
                  <a:cubicBezTo>
                    <a:pt x="404296" y="65722"/>
                    <a:pt x="434966" y="35147"/>
                    <a:pt x="472590" y="35147"/>
                  </a:cubicBezTo>
                  <a:cubicBezTo>
                    <a:pt x="510309" y="35147"/>
                    <a:pt x="540884" y="65818"/>
                    <a:pt x="540884" y="103442"/>
                  </a:cubicBezTo>
                  <a:cubicBezTo>
                    <a:pt x="540884" y="140398"/>
                    <a:pt x="511357" y="170497"/>
                    <a:pt x="474781" y="171641"/>
                  </a:cubicBezTo>
                  <a:cubicBezTo>
                    <a:pt x="474019" y="171545"/>
                    <a:pt x="473352" y="171450"/>
                    <a:pt x="472590" y="171450"/>
                  </a:cubicBezTo>
                  <a:cubicBezTo>
                    <a:pt x="471828" y="171450"/>
                    <a:pt x="471161" y="171545"/>
                    <a:pt x="470399" y="171641"/>
                  </a:cubicBezTo>
                  <a:cubicBezTo>
                    <a:pt x="433728" y="170497"/>
                    <a:pt x="404296" y="140398"/>
                    <a:pt x="404296" y="103442"/>
                  </a:cubicBezTo>
                  <a:close/>
                  <a:moveTo>
                    <a:pt x="353337" y="574834"/>
                  </a:moveTo>
                  <a:cubicBezTo>
                    <a:pt x="348289" y="563975"/>
                    <a:pt x="344765" y="552450"/>
                    <a:pt x="342955" y="540258"/>
                  </a:cubicBezTo>
                  <a:cubicBezTo>
                    <a:pt x="341907" y="533876"/>
                    <a:pt x="341431" y="527209"/>
                    <a:pt x="341431" y="520541"/>
                  </a:cubicBezTo>
                  <a:cubicBezTo>
                    <a:pt x="341431" y="448246"/>
                    <a:pt x="400200" y="389287"/>
                    <a:pt x="472590" y="389287"/>
                  </a:cubicBezTo>
                  <a:cubicBezTo>
                    <a:pt x="544980" y="389287"/>
                    <a:pt x="603845" y="448246"/>
                    <a:pt x="603845" y="520541"/>
                  </a:cubicBezTo>
                  <a:cubicBezTo>
                    <a:pt x="603845" y="526828"/>
                    <a:pt x="603368" y="533019"/>
                    <a:pt x="602511" y="539115"/>
                  </a:cubicBezTo>
                  <a:cubicBezTo>
                    <a:pt x="600797" y="551307"/>
                    <a:pt x="597368" y="562927"/>
                    <a:pt x="592415" y="573786"/>
                  </a:cubicBezTo>
                  <a:cubicBezTo>
                    <a:pt x="576222" y="610267"/>
                    <a:pt x="543837" y="637984"/>
                    <a:pt x="504404" y="647795"/>
                  </a:cubicBezTo>
                  <a:cubicBezTo>
                    <a:pt x="496498" y="649891"/>
                    <a:pt x="488306" y="651129"/>
                    <a:pt x="479924" y="651605"/>
                  </a:cubicBezTo>
                  <a:cubicBezTo>
                    <a:pt x="477448" y="651701"/>
                    <a:pt x="475067" y="651796"/>
                    <a:pt x="472590" y="651796"/>
                  </a:cubicBezTo>
                  <a:cubicBezTo>
                    <a:pt x="470876" y="651796"/>
                    <a:pt x="469256" y="651796"/>
                    <a:pt x="467542" y="651701"/>
                  </a:cubicBezTo>
                  <a:cubicBezTo>
                    <a:pt x="459160" y="651415"/>
                    <a:pt x="450873" y="650272"/>
                    <a:pt x="442967" y="648367"/>
                  </a:cubicBezTo>
                  <a:cubicBezTo>
                    <a:pt x="402963" y="639127"/>
                    <a:pt x="369911" y="611410"/>
                    <a:pt x="353337" y="574834"/>
                  </a:cubicBezTo>
                  <a:close/>
                  <a:moveTo>
                    <a:pt x="493736" y="1056323"/>
                  </a:moveTo>
                  <a:lnTo>
                    <a:pt x="493736" y="1000506"/>
                  </a:lnTo>
                  <a:cubicBezTo>
                    <a:pt x="493736" y="990790"/>
                    <a:pt x="486116" y="983075"/>
                    <a:pt x="476591" y="983075"/>
                  </a:cubicBezTo>
                  <a:cubicBezTo>
                    <a:pt x="467066" y="983075"/>
                    <a:pt x="459446" y="990886"/>
                    <a:pt x="459446" y="1000506"/>
                  </a:cubicBezTo>
                  <a:lnTo>
                    <a:pt x="459446" y="1056227"/>
                  </a:lnTo>
                  <a:cubicBezTo>
                    <a:pt x="406106" y="1054322"/>
                    <a:pt x="354194" y="1044797"/>
                    <a:pt x="305141" y="1028129"/>
                  </a:cubicBezTo>
                  <a:lnTo>
                    <a:pt x="463637" y="686752"/>
                  </a:lnTo>
                  <a:cubicBezTo>
                    <a:pt x="466589" y="686848"/>
                    <a:pt x="469638" y="686943"/>
                    <a:pt x="472590" y="686943"/>
                  </a:cubicBezTo>
                  <a:cubicBezTo>
                    <a:pt x="476305" y="686943"/>
                    <a:pt x="480020" y="686848"/>
                    <a:pt x="483734" y="686562"/>
                  </a:cubicBezTo>
                  <a:lnTo>
                    <a:pt x="643755" y="1031272"/>
                  </a:lnTo>
                  <a:cubicBezTo>
                    <a:pt x="595748" y="1046416"/>
                    <a:pt x="545361" y="1054989"/>
                    <a:pt x="493736" y="1056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7034783" y="3243642"/>
              <a:ext cx="58292" cy="58293"/>
            </a:xfrm>
            <a:custGeom>
              <a:avLst/>
              <a:gdLst/>
              <a:ahLst/>
              <a:cxnLst/>
              <a:rect l="l" t="t" r="r" b="b"/>
              <a:pathLst>
                <a:path w="58292" h="58293" extrusionOk="0">
                  <a:moveTo>
                    <a:pt x="58293" y="29147"/>
                  </a:moveTo>
                  <a:cubicBezTo>
                    <a:pt x="58293" y="13049"/>
                    <a:pt x="45244" y="0"/>
                    <a:pt x="29146" y="0"/>
                  </a:cubicBezTo>
                  <a:cubicBezTo>
                    <a:pt x="13049" y="0"/>
                    <a:pt x="0" y="13049"/>
                    <a:pt x="0" y="29147"/>
                  </a:cubicBezTo>
                  <a:cubicBezTo>
                    <a:pt x="0" y="45244"/>
                    <a:pt x="13049" y="58293"/>
                    <a:pt x="29146" y="58293"/>
                  </a:cubicBezTo>
                  <a:cubicBezTo>
                    <a:pt x="45148" y="58293"/>
                    <a:pt x="58293" y="45244"/>
                    <a:pt x="58293" y="29147"/>
                  </a:cubicBezTo>
                  <a:close/>
                  <a:moveTo>
                    <a:pt x="23051" y="29147"/>
                  </a:moveTo>
                  <a:cubicBezTo>
                    <a:pt x="23051" y="25718"/>
                    <a:pt x="25718" y="23051"/>
                    <a:pt x="29146" y="23051"/>
                  </a:cubicBezTo>
                  <a:cubicBezTo>
                    <a:pt x="32480" y="23051"/>
                    <a:pt x="35243" y="25718"/>
                    <a:pt x="35243" y="29147"/>
                  </a:cubicBezTo>
                  <a:cubicBezTo>
                    <a:pt x="35243" y="32576"/>
                    <a:pt x="32576" y="35243"/>
                    <a:pt x="29146" y="35243"/>
                  </a:cubicBezTo>
                  <a:cubicBezTo>
                    <a:pt x="25718" y="35243"/>
                    <a:pt x="23051" y="32576"/>
                    <a:pt x="23051" y="29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 Training and Selection </a:t>
            </a:r>
            <a:endParaRPr dirty="0"/>
          </a:p>
        </p:txBody>
      </p:sp>
      <p:sp>
        <p:nvSpPr>
          <p:cNvPr id="298" name="Google Shape;298;p30"/>
          <p:cNvSpPr txBox="1">
            <a:spLocks noGrp="1"/>
          </p:cNvSpPr>
          <p:nvPr>
            <p:ph type="subTitle" idx="1"/>
          </p:nvPr>
        </p:nvSpPr>
        <p:spPr>
          <a:xfrm>
            <a:off x="702683" y="1680183"/>
            <a:ext cx="10185449" cy="48645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Dataset is moderately imbalanced  SMOTE and class weights adjustment 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smtClean="0">
                <a:solidFill>
                  <a:schemeClr val="tx1"/>
                </a:solidFill>
                <a:sym typeface="Wingdings" pitchFamily="2" charset="2"/>
              </a:rPr>
              <a:t>Data cleaning, G</a:t>
            </a: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et dummies and frequency encoding, feature scaling 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Algorithms explored:   </a:t>
            </a:r>
            <a:r>
              <a:rPr lang="en-US" b="0" dirty="0" smtClean="0"/>
              <a:t> </a:t>
            </a:r>
            <a:r>
              <a:rPr lang="en-US" b="0" dirty="0"/>
              <a:t>Logistic </a:t>
            </a:r>
            <a:r>
              <a:rPr lang="en-US" b="0" dirty="0" smtClean="0"/>
              <a:t>Regression, K </a:t>
            </a:r>
            <a:r>
              <a:rPr lang="en-US" b="0" dirty="0"/>
              <a:t>Nearest </a:t>
            </a:r>
            <a:r>
              <a:rPr lang="en-US" b="0" dirty="0" err="1" smtClean="0"/>
              <a:t>Neighbours</a:t>
            </a:r>
            <a:r>
              <a:rPr lang="en-US" b="0" dirty="0" smtClean="0"/>
              <a:t>, </a:t>
            </a:r>
            <a:r>
              <a:rPr lang="en-US" b="0" dirty="0" err="1" smtClean="0"/>
              <a:t>Naives</a:t>
            </a:r>
            <a:r>
              <a:rPr lang="en-US" b="0" dirty="0" smtClean="0"/>
              <a:t> Bayes, Random 			Forest, </a:t>
            </a:r>
            <a:r>
              <a:rPr lang="en-US" b="0" dirty="0" err="1" smtClean="0"/>
              <a:t>XGBoost</a:t>
            </a:r>
            <a:endParaRPr lang="en" b="0" dirty="0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buFont typeface="Courier New" pitchFamily="49" charset="0"/>
              <a:buChar char="o"/>
            </a:pP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Metrics used:</a:t>
            </a:r>
          </a:p>
          <a:p>
            <a:pPr lvl="1">
              <a:buFont typeface="Courier New" pitchFamily="49" charset="0"/>
              <a:buChar char="o"/>
            </a:pP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F1-score - </a:t>
            </a:r>
            <a:r>
              <a:rPr lang="en-US" b="0" dirty="0">
                <a:solidFill>
                  <a:schemeClr val="tx1"/>
                </a:solidFill>
                <a:sym typeface="Wingdings" pitchFamily="2" charset="2"/>
              </a:rPr>
              <a:t>harmonic mean of precision and recall</a:t>
            </a:r>
            <a:endParaRPr lang="en" b="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buFont typeface="Courier New" pitchFamily="49" charset="0"/>
              <a:buChar char="o"/>
            </a:pP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AUC score - </a:t>
            </a:r>
            <a:r>
              <a:rPr lang="en-US" b="0" dirty="0">
                <a:solidFill>
                  <a:schemeClr val="tx1"/>
                </a:solidFill>
                <a:sym typeface="Wingdings" pitchFamily="2" charset="2"/>
              </a:rPr>
              <a:t>area under the ROC curve </a:t>
            </a:r>
            <a:r>
              <a:rPr lang="en-US" b="0" dirty="0" smtClean="0">
                <a:solidFill>
                  <a:schemeClr val="tx1"/>
                </a:solidFill>
                <a:sym typeface="Wingdings" pitchFamily="2" charset="2"/>
              </a:rPr>
              <a:t> performance </a:t>
            </a:r>
            <a:r>
              <a:rPr lang="en-US" b="0" dirty="0">
                <a:solidFill>
                  <a:schemeClr val="tx1"/>
                </a:solidFill>
                <a:sym typeface="Wingdings" pitchFamily="2" charset="2"/>
              </a:rPr>
              <a:t>of a classification model at all </a:t>
            </a:r>
            <a:r>
              <a:rPr lang="en-US" b="0" dirty="0" smtClean="0">
                <a:solidFill>
                  <a:schemeClr val="tx1"/>
                </a:solidFill>
                <a:sym typeface="Wingdings" pitchFamily="2" charset="2"/>
              </a:rPr>
              <a:t>	       classification </a:t>
            </a:r>
            <a:r>
              <a:rPr lang="en-US" b="0" dirty="0">
                <a:solidFill>
                  <a:schemeClr val="tx1"/>
                </a:solidFill>
                <a:sym typeface="Wingdings" pitchFamily="2" charset="2"/>
              </a:rPr>
              <a:t>thresholds</a:t>
            </a:r>
            <a:endParaRPr lang="en-US" b="0" dirty="0"/>
          </a:p>
        </p:txBody>
      </p:sp>
      <p:grpSp>
        <p:nvGrpSpPr>
          <p:cNvPr id="304" name="Google Shape;304;p30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05" name="Google Shape;305;p30"/>
            <p:cNvSpPr/>
            <p:nvPr/>
          </p:nvSpPr>
          <p:spPr>
            <a:xfrm>
              <a:off x="8213288" y="4257484"/>
              <a:ext cx="1305236" cy="1305210"/>
            </a:xfrm>
            <a:custGeom>
              <a:avLst/>
              <a:gdLst/>
              <a:ahLst/>
              <a:cxnLst/>
              <a:rect l="l" t="t" r="r" b="b"/>
              <a:pathLst>
                <a:path w="1305236" h="1305210" extrusionOk="0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8308181" y="4767928"/>
              <a:ext cx="169187" cy="168783"/>
            </a:xfrm>
            <a:custGeom>
              <a:avLst/>
              <a:gdLst/>
              <a:ahLst/>
              <a:cxnLst/>
              <a:rect l="l" t="t" r="r" b="b"/>
              <a:pathLst>
                <a:path w="169187" h="168783" extrusionOk="0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8724613" y="4352353"/>
              <a:ext cx="168592" cy="169259"/>
            </a:xfrm>
            <a:custGeom>
              <a:avLst/>
              <a:gdLst/>
              <a:ahLst/>
              <a:cxnLst/>
              <a:rect l="l" t="t" r="r" b="b"/>
              <a:pathLst>
                <a:path w="168592" h="169259" extrusionOk="0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8836134" y="4873572"/>
              <a:ext cx="89094" cy="89047"/>
            </a:xfrm>
            <a:custGeom>
              <a:avLst/>
              <a:gdLst/>
              <a:ahLst/>
              <a:cxnLst/>
              <a:rect l="l" t="t" r="r" b="b"/>
              <a:pathLst>
                <a:path w="89094" h="89047" extrusionOk="0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8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 Training and Selection </a:t>
            </a:r>
            <a:endParaRPr dirty="0"/>
          </a:p>
        </p:txBody>
      </p:sp>
      <p:sp>
        <p:nvSpPr>
          <p:cNvPr id="298" name="Google Shape;298;p30"/>
          <p:cNvSpPr txBox="1">
            <a:spLocks noGrp="1"/>
          </p:cNvSpPr>
          <p:nvPr>
            <p:ph type="subTitle" idx="1"/>
          </p:nvPr>
        </p:nvSpPr>
        <p:spPr>
          <a:xfrm>
            <a:off x="702683" y="1680183"/>
            <a:ext cx="10185449" cy="48645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dirty="0" smtClean="0"/>
              <a:t>Best model based on F1-score and AUC score – </a:t>
            </a:r>
            <a:r>
              <a:rPr lang="en-US" dirty="0" err="1" smtClean="0"/>
              <a:t>XGBoost</a:t>
            </a:r>
            <a:r>
              <a:rPr lang="en-US" dirty="0" smtClean="0"/>
              <a:t> model </a:t>
            </a:r>
            <a:r>
              <a:rPr lang="en-US" b="0" dirty="0" smtClean="0"/>
              <a:t>with class weights adjustment 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dirty="0" smtClean="0"/>
              <a:t>Cross validation is done for every model training process to prevent model over-fitting 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dirty="0" smtClean="0"/>
              <a:t>Hyper-parameter tuning is done for </a:t>
            </a:r>
            <a:r>
              <a:rPr lang="en-US" b="0" dirty="0" err="1" smtClean="0"/>
              <a:t>XGBoost</a:t>
            </a:r>
            <a:r>
              <a:rPr lang="en-US" b="0" dirty="0" smtClean="0"/>
              <a:t> model 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endParaRPr lang="en-US" b="0" dirty="0" smtClean="0"/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endParaRPr lang="en-US" b="0" dirty="0"/>
          </a:p>
        </p:txBody>
      </p:sp>
      <p:grpSp>
        <p:nvGrpSpPr>
          <p:cNvPr id="304" name="Google Shape;304;p30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05" name="Google Shape;305;p30"/>
            <p:cNvSpPr/>
            <p:nvPr/>
          </p:nvSpPr>
          <p:spPr>
            <a:xfrm>
              <a:off x="8213288" y="4257484"/>
              <a:ext cx="1305236" cy="1305210"/>
            </a:xfrm>
            <a:custGeom>
              <a:avLst/>
              <a:gdLst/>
              <a:ahLst/>
              <a:cxnLst/>
              <a:rect l="l" t="t" r="r" b="b"/>
              <a:pathLst>
                <a:path w="1305236" h="1305210" extrusionOk="0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8308181" y="4767928"/>
              <a:ext cx="169187" cy="168783"/>
            </a:xfrm>
            <a:custGeom>
              <a:avLst/>
              <a:gdLst/>
              <a:ahLst/>
              <a:cxnLst/>
              <a:rect l="l" t="t" r="r" b="b"/>
              <a:pathLst>
                <a:path w="169187" h="168783" extrusionOk="0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8724613" y="4352353"/>
              <a:ext cx="168592" cy="169259"/>
            </a:xfrm>
            <a:custGeom>
              <a:avLst/>
              <a:gdLst/>
              <a:ahLst/>
              <a:cxnLst/>
              <a:rect l="l" t="t" r="r" b="b"/>
              <a:pathLst>
                <a:path w="168592" h="169259" extrusionOk="0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8836134" y="4873572"/>
              <a:ext cx="89094" cy="89047"/>
            </a:xfrm>
            <a:custGeom>
              <a:avLst/>
              <a:gdLst/>
              <a:ahLst/>
              <a:cxnLst/>
              <a:rect l="l" t="t" r="r" b="b"/>
              <a:pathLst>
                <a:path w="89094" h="89047" extrusionOk="0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2" y="3756554"/>
            <a:ext cx="5194829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829" y="3756555"/>
            <a:ext cx="3902075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6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 Training and Selection </a:t>
            </a:r>
            <a:endParaRPr dirty="0"/>
          </a:p>
        </p:txBody>
      </p:sp>
      <p:sp>
        <p:nvSpPr>
          <p:cNvPr id="298" name="Google Shape;298;p30"/>
          <p:cNvSpPr txBox="1">
            <a:spLocks noGrp="1"/>
          </p:cNvSpPr>
          <p:nvPr>
            <p:ph type="subTitle" idx="1"/>
          </p:nvPr>
        </p:nvSpPr>
        <p:spPr>
          <a:xfrm>
            <a:off x="702683" y="1680183"/>
            <a:ext cx="6138384" cy="49492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dirty="0" smtClean="0"/>
              <a:t>At probability threshold of 0.5 , 13% false negatives 14% false positives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dirty="0" smtClean="0"/>
              <a:t>Need to consider business impacts of false positives (Type I error) and false negatives (Type II error) to assess if model is suitable 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dirty="0" smtClean="0"/>
              <a:t>Business cost of Type I error </a:t>
            </a:r>
            <a:r>
              <a:rPr lang="en-US" b="0" dirty="0" smtClean="0">
                <a:sym typeface="Wingdings" pitchFamily="2" charset="2"/>
              </a:rPr>
              <a:t> </a:t>
            </a:r>
            <a:r>
              <a:rPr lang="en-US" b="0" dirty="0">
                <a:sym typeface="Wingdings" pitchFamily="2" charset="2"/>
              </a:rPr>
              <a:t>revenue loss from promotions/discounts given , man-hours to follow up with potential no-shows </a:t>
            </a:r>
            <a:endParaRPr lang="en-US" b="0" dirty="0" smtClean="0">
              <a:sym typeface="Wingdings" pitchFamily="2" charset="2"/>
            </a:endParaRP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dirty="0" smtClean="0">
                <a:sym typeface="Wingdings" pitchFamily="2" charset="2"/>
              </a:rPr>
              <a:t>Business cost of Type II error  loss </a:t>
            </a:r>
            <a:r>
              <a:rPr lang="en-US" b="0" dirty="0">
                <a:sym typeface="Wingdings" pitchFamily="2" charset="2"/>
              </a:rPr>
              <a:t>of revenue from no-shows </a:t>
            </a:r>
            <a:endParaRPr lang="en-US" b="0" dirty="0" smtClean="0">
              <a:sym typeface="Wingdings" pitchFamily="2" charset="2"/>
            </a:endParaRP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dirty="0" smtClean="0">
                <a:sym typeface="Wingdings" pitchFamily="2" charset="2"/>
              </a:rPr>
              <a:t>Probability thresholds can be adjusted accordingly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dirty="0" smtClean="0">
                <a:sym typeface="Wingdings" pitchFamily="2" charset="2"/>
              </a:rPr>
              <a:t>Real cost ratio can be used for class weights adjustment 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endParaRPr lang="en-US" b="0" dirty="0" smtClean="0"/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endParaRPr lang="en-US" b="0" dirty="0" smtClean="0"/>
          </a:p>
          <a:p>
            <a:pPr marL="0" lvl="0" indent="0">
              <a:lnSpc>
                <a:spcPct val="100000"/>
              </a:lnSpc>
              <a:spcAft>
                <a:spcPts val="2100"/>
              </a:spcAft>
            </a:pPr>
            <a:endParaRPr lang="en-US" b="0" dirty="0"/>
          </a:p>
        </p:txBody>
      </p:sp>
      <p:grpSp>
        <p:nvGrpSpPr>
          <p:cNvPr id="304" name="Google Shape;304;p30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05" name="Google Shape;305;p30"/>
            <p:cNvSpPr/>
            <p:nvPr/>
          </p:nvSpPr>
          <p:spPr>
            <a:xfrm>
              <a:off x="8213288" y="4257484"/>
              <a:ext cx="1305236" cy="1305210"/>
            </a:xfrm>
            <a:custGeom>
              <a:avLst/>
              <a:gdLst/>
              <a:ahLst/>
              <a:cxnLst/>
              <a:rect l="l" t="t" r="r" b="b"/>
              <a:pathLst>
                <a:path w="1305236" h="1305210" extrusionOk="0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8308181" y="4767928"/>
              <a:ext cx="169187" cy="168783"/>
            </a:xfrm>
            <a:custGeom>
              <a:avLst/>
              <a:gdLst/>
              <a:ahLst/>
              <a:cxnLst/>
              <a:rect l="l" t="t" r="r" b="b"/>
              <a:pathLst>
                <a:path w="169187" h="168783" extrusionOk="0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8724613" y="4352353"/>
              <a:ext cx="168592" cy="169259"/>
            </a:xfrm>
            <a:custGeom>
              <a:avLst/>
              <a:gdLst/>
              <a:ahLst/>
              <a:cxnLst/>
              <a:rect l="l" t="t" r="r" b="b"/>
              <a:pathLst>
                <a:path w="168592" h="169259" extrusionOk="0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8836134" y="4873572"/>
              <a:ext cx="89094" cy="89047"/>
            </a:xfrm>
            <a:custGeom>
              <a:avLst/>
              <a:gdLst/>
              <a:ahLst/>
              <a:cxnLst/>
              <a:rect l="l" t="t" r="r" b="b"/>
              <a:pathLst>
                <a:path w="89094" h="89047" extrusionOk="0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615" y="2734733"/>
            <a:ext cx="3897274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9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 Training and Selection </a:t>
            </a:r>
            <a:endParaRPr dirty="0"/>
          </a:p>
        </p:txBody>
      </p:sp>
      <p:sp>
        <p:nvSpPr>
          <p:cNvPr id="298" name="Google Shape;298;p30"/>
          <p:cNvSpPr txBox="1">
            <a:spLocks noGrp="1"/>
          </p:cNvSpPr>
          <p:nvPr>
            <p:ph type="subTitle" idx="1"/>
          </p:nvPr>
        </p:nvSpPr>
        <p:spPr>
          <a:xfrm>
            <a:off x="702683" y="1680183"/>
            <a:ext cx="4783717" cy="48645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dirty="0" smtClean="0"/>
              <a:t>Price is one of the most important feature in model training process </a:t>
            </a:r>
            <a:r>
              <a:rPr lang="en-US" b="0" dirty="0" smtClean="0">
                <a:sym typeface="Wingdings" pitchFamily="2" charset="2"/>
              </a:rPr>
              <a:t> </a:t>
            </a:r>
            <a:r>
              <a:rPr lang="en-US" b="0" smtClean="0">
                <a:sym typeface="Wingdings" pitchFamily="2" charset="2"/>
              </a:rPr>
              <a:t>opposite </a:t>
            </a:r>
            <a:r>
              <a:rPr lang="en-US" b="0" smtClean="0">
                <a:sym typeface="Wingdings" pitchFamily="2" charset="2"/>
              </a:rPr>
              <a:t>from EDA results </a:t>
            </a:r>
            <a:endParaRPr lang="en-US" b="0" dirty="0" smtClean="0">
              <a:sym typeface="Wingdings" pitchFamily="2" charset="2"/>
            </a:endParaRP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dirty="0" smtClean="0">
                <a:sym typeface="Wingdings" pitchFamily="2" charset="2"/>
              </a:rPr>
              <a:t>Top features include time features  major influence when analyzed together with time features , time-sensitive </a:t>
            </a:r>
            <a:endParaRPr lang="en-US" b="0" dirty="0"/>
          </a:p>
        </p:txBody>
      </p:sp>
      <p:grpSp>
        <p:nvGrpSpPr>
          <p:cNvPr id="304" name="Google Shape;304;p30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05" name="Google Shape;305;p30"/>
            <p:cNvSpPr/>
            <p:nvPr/>
          </p:nvSpPr>
          <p:spPr>
            <a:xfrm>
              <a:off x="8213288" y="4257484"/>
              <a:ext cx="1305236" cy="1305210"/>
            </a:xfrm>
            <a:custGeom>
              <a:avLst/>
              <a:gdLst/>
              <a:ahLst/>
              <a:cxnLst/>
              <a:rect l="l" t="t" r="r" b="b"/>
              <a:pathLst>
                <a:path w="1305236" h="1305210" extrusionOk="0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8308181" y="4767928"/>
              <a:ext cx="169187" cy="168783"/>
            </a:xfrm>
            <a:custGeom>
              <a:avLst/>
              <a:gdLst/>
              <a:ahLst/>
              <a:cxnLst/>
              <a:rect l="l" t="t" r="r" b="b"/>
              <a:pathLst>
                <a:path w="169187" h="168783" extrusionOk="0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8724613" y="4352353"/>
              <a:ext cx="168592" cy="169259"/>
            </a:xfrm>
            <a:custGeom>
              <a:avLst/>
              <a:gdLst/>
              <a:ahLst/>
              <a:cxnLst/>
              <a:rect l="l" t="t" r="r" b="b"/>
              <a:pathLst>
                <a:path w="168592" h="169259" extrusionOk="0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8836134" y="4873572"/>
              <a:ext cx="89094" cy="89047"/>
            </a:xfrm>
            <a:custGeom>
              <a:avLst/>
              <a:gdLst/>
              <a:ahLst/>
              <a:cxnLst/>
              <a:rect l="l" t="t" r="r" b="b"/>
              <a:pathLst>
                <a:path w="89094" h="89047" extrusionOk="0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797" y="2088619"/>
            <a:ext cx="4892675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5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>
            <a:spLocks noGrp="1"/>
          </p:cNvSpPr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Content</a:t>
            </a:r>
            <a:endParaRPr dirty="0"/>
          </a:p>
        </p:txBody>
      </p:sp>
      <p:grpSp>
        <p:nvGrpSpPr>
          <p:cNvPr id="233" name="Google Shape;233;p25"/>
          <p:cNvGrpSpPr/>
          <p:nvPr/>
        </p:nvGrpSpPr>
        <p:grpSpPr>
          <a:xfrm>
            <a:off x="610682" y="497592"/>
            <a:ext cx="582021" cy="725311"/>
            <a:chOff x="4716970" y="4385880"/>
            <a:chExt cx="900683" cy="1122425"/>
          </a:xfrm>
        </p:grpSpPr>
        <p:sp>
          <p:nvSpPr>
            <p:cNvPr id="234" name="Google Shape;234;p25"/>
            <p:cNvSpPr/>
            <p:nvPr/>
          </p:nvSpPr>
          <p:spPr>
            <a:xfrm>
              <a:off x="4716970" y="4385880"/>
              <a:ext cx="900683" cy="1122425"/>
            </a:xfrm>
            <a:custGeom>
              <a:avLst/>
              <a:gdLst/>
              <a:ahLst/>
              <a:cxnLst/>
              <a:rect l="l" t="t" r="r" b="b"/>
              <a:pathLst>
                <a:path w="900683" h="1122425" extrusionOk="0">
                  <a:moveTo>
                    <a:pt x="733520" y="114300"/>
                  </a:moveTo>
                  <a:lnTo>
                    <a:pt x="691705" y="114300"/>
                  </a:lnTo>
                  <a:cubicBezTo>
                    <a:pt x="685133" y="91059"/>
                    <a:pt x="662178" y="73819"/>
                    <a:pt x="634841" y="73819"/>
                  </a:cubicBezTo>
                  <a:lnTo>
                    <a:pt x="540068" y="73819"/>
                  </a:lnTo>
                  <a:cubicBezTo>
                    <a:pt x="532257" y="32004"/>
                    <a:pt x="492442" y="0"/>
                    <a:pt x="444532" y="0"/>
                  </a:cubicBezTo>
                  <a:cubicBezTo>
                    <a:pt x="396621" y="0"/>
                    <a:pt x="356711" y="31909"/>
                    <a:pt x="348996" y="73819"/>
                  </a:cubicBezTo>
                  <a:lnTo>
                    <a:pt x="265652" y="73819"/>
                  </a:lnTo>
                  <a:cubicBezTo>
                    <a:pt x="238411" y="73819"/>
                    <a:pt x="215455" y="91059"/>
                    <a:pt x="208883" y="114300"/>
                  </a:cubicBezTo>
                  <a:lnTo>
                    <a:pt x="167164" y="114300"/>
                  </a:lnTo>
                  <a:cubicBezTo>
                    <a:pt x="74962" y="114300"/>
                    <a:pt x="0" y="189357"/>
                    <a:pt x="0" y="281464"/>
                  </a:cubicBezTo>
                  <a:lnTo>
                    <a:pt x="0" y="955262"/>
                  </a:lnTo>
                  <a:cubicBezTo>
                    <a:pt x="0" y="1047464"/>
                    <a:pt x="74962" y="1122426"/>
                    <a:pt x="167164" y="1122426"/>
                  </a:cubicBezTo>
                  <a:lnTo>
                    <a:pt x="733520" y="1122426"/>
                  </a:lnTo>
                  <a:cubicBezTo>
                    <a:pt x="825722" y="1122426"/>
                    <a:pt x="900684" y="1047464"/>
                    <a:pt x="900684" y="955262"/>
                  </a:cubicBezTo>
                  <a:lnTo>
                    <a:pt x="900684" y="281464"/>
                  </a:lnTo>
                  <a:cubicBezTo>
                    <a:pt x="900684" y="189357"/>
                    <a:pt x="825722" y="114300"/>
                    <a:pt x="733520" y="114300"/>
                  </a:cubicBezTo>
                  <a:close/>
                  <a:moveTo>
                    <a:pt x="265557" y="103442"/>
                  </a:moveTo>
                  <a:lnTo>
                    <a:pt x="265557" y="103537"/>
                  </a:lnTo>
                  <a:lnTo>
                    <a:pt x="362331" y="103537"/>
                  </a:lnTo>
                  <a:cubicBezTo>
                    <a:pt x="370522" y="103537"/>
                    <a:pt x="377095" y="96965"/>
                    <a:pt x="377095" y="88773"/>
                  </a:cubicBezTo>
                  <a:cubicBezTo>
                    <a:pt x="377095" y="56197"/>
                    <a:pt x="407289" y="29813"/>
                    <a:pt x="444341" y="29813"/>
                  </a:cubicBezTo>
                  <a:cubicBezTo>
                    <a:pt x="481393" y="29813"/>
                    <a:pt x="511588" y="56197"/>
                    <a:pt x="511588" y="88773"/>
                  </a:cubicBezTo>
                  <a:cubicBezTo>
                    <a:pt x="511588" y="96965"/>
                    <a:pt x="518160" y="103537"/>
                    <a:pt x="526351" y="103537"/>
                  </a:cubicBezTo>
                  <a:lnTo>
                    <a:pt x="634651" y="103537"/>
                  </a:lnTo>
                  <a:cubicBezTo>
                    <a:pt x="644652" y="103537"/>
                    <a:pt x="653510" y="107823"/>
                    <a:pt x="658749" y="114300"/>
                  </a:cubicBezTo>
                  <a:cubicBezTo>
                    <a:pt x="662083" y="118301"/>
                    <a:pt x="663988" y="123158"/>
                    <a:pt x="663988" y="128397"/>
                  </a:cubicBezTo>
                  <a:lnTo>
                    <a:pt x="663988" y="144113"/>
                  </a:lnTo>
                  <a:lnTo>
                    <a:pt x="663988" y="214884"/>
                  </a:lnTo>
                  <a:lnTo>
                    <a:pt x="663988" y="220980"/>
                  </a:lnTo>
                  <a:cubicBezTo>
                    <a:pt x="663988" y="230886"/>
                    <a:pt x="657987" y="239554"/>
                    <a:pt x="649033" y="244602"/>
                  </a:cubicBezTo>
                  <a:cubicBezTo>
                    <a:pt x="643795" y="247555"/>
                    <a:pt x="637604" y="249269"/>
                    <a:pt x="630936" y="249269"/>
                  </a:cubicBezTo>
                  <a:lnTo>
                    <a:pt x="269462" y="249269"/>
                  </a:lnTo>
                  <a:cubicBezTo>
                    <a:pt x="262890" y="249269"/>
                    <a:pt x="256699" y="247555"/>
                    <a:pt x="251460" y="244602"/>
                  </a:cubicBezTo>
                  <a:cubicBezTo>
                    <a:pt x="242411" y="239649"/>
                    <a:pt x="236410" y="230886"/>
                    <a:pt x="236410" y="220980"/>
                  </a:cubicBezTo>
                  <a:lnTo>
                    <a:pt x="236410" y="214884"/>
                  </a:lnTo>
                  <a:lnTo>
                    <a:pt x="236410" y="144113"/>
                  </a:lnTo>
                  <a:lnTo>
                    <a:pt x="236410" y="128111"/>
                  </a:lnTo>
                  <a:cubicBezTo>
                    <a:pt x="236410" y="123063"/>
                    <a:pt x="238220" y="118301"/>
                    <a:pt x="241363" y="114300"/>
                  </a:cubicBezTo>
                  <a:cubicBezTo>
                    <a:pt x="246602" y="107728"/>
                    <a:pt x="255460" y="103442"/>
                    <a:pt x="265557" y="103442"/>
                  </a:cubicBezTo>
                  <a:close/>
                  <a:moveTo>
                    <a:pt x="212408" y="244602"/>
                  </a:moveTo>
                  <a:cubicBezTo>
                    <a:pt x="222123" y="264795"/>
                    <a:pt x="244126" y="278892"/>
                    <a:pt x="269653" y="278892"/>
                  </a:cubicBezTo>
                  <a:lnTo>
                    <a:pt x="631031" y="278892"/>
                  </a:lnTo>
                  <a:cubicBezTo>
                    <a:pt x="656463" y="278892"/>
                    <a:pt x="678466" y="264795"/>
                    <a:pt x="688277" y="244602"/>
                  </a:cubicBezTo>
                  <a:lnTo>
                    <a:pt x="703897" y="244602"/>
                  </a:lnTo>
                  <a:cubicBezTo>
                    <a:pt x="736854" y="244602"/>
                    <a:pt x="763714" y="271463"/>
                    <a:pt x="763714" y="304419"/>
                  </a:cubicBezTo>
                  <a:lnTo>
                    <a:pt x="763714" y="932307"/>
                  </a:lnTo>
                  <a:cubicBezTo>
                    <a:pt x="763714" y="965263"/>
                    <a:pt x="736854" y="992124"/>
                    <a:pt x="703897" y="992124"/>
                  </a:cubicBezTo>
                  <a:lnTo>
                    <a:pt x="196977" y="992124"/>
                  </a:lnTo>
                  <a:cubicBezTo>
                    <a:pt x="164021" y="992124"/>
                    <a:pt x="137160" y="965263"/>
                    <a:pt x="137160" y="932307"/>
                  </a:cubicBezTo>
                  <a:lnTo>
                    <a:pt x="137160" y="304324"/>
                  </a:lnTo>
                  <a:cubicBezTo>
                    <a:pt x="137160" y="271367"/>
                    <a:pt x="164021" y="244507"/>
                    <a:pt x="196977" y="244507"/>
                  </a:cubicBezTo>
                  <a:lnTo>
                    <a:pt x="196977" y="244602"/>
                  </a:lnTo>
                  <a:lnTo>
                    <a:pt x="212408" y="244602"/>
                  </a:lnTo>
                  <a:close/>
                  <a:moveTo>
                    <a:pt x="871061" y="955358"/>
                  </a:moveTo>
                  <a:cubicBezTo>
                    <a:pt x="871061" y="1031272"/>
                    <a:pt x="809339" y="1092899"/>
                    <a:pt x="733520" y="1092899"/>
                  </a:cubicBezTo>
                  <a:lnTo>
                    <a:pt x="167164" y="1092899"/>
                  </a:lnTo>
                  <a:cubicBezTo>
                    <a:pt x="91250" y="1092899"/>
                    <a:pt x="29623" y="1031177"/>
                    <a:pt x="29623" y="955358"/>
                  </a:cubicBezTo>
                  <a:lnTo>
                    <a:pt x="29623" y="281559"/>
                  </a:lnTo>
                  <a:cubicBezTo>
                    <a:pt x="29623" y="205740"/>
                    <a:pt x="91345" y="144113"/>
                    <a:pt x="167164" y="144113"/>
                  </a:cubicBezTo>
                  <a:lnTo>
                    <a:pt x="206883" y="144113"/>
                  </a:lnTo>
                  <a:lnTo>
                    <a:pt x="206883" y="214884"/>
                  </a:lnTo>
                  <a:lnTo>
                    <a:pt x="196882" y="214884"/>
                  </a:lnTo>
                  <a:cubicBezTo>
                    <a:pt x="147638" y="214884"/>
                    <a:pt x="107442" y="255079"/>
                    <a:pt x="107442" y="304419"/>
                  </a:cubicBezTo>
                  <a:lnTo>
                    <a:pt x="107442" y="932402"/>
                  </a:lnTo>
                  <a:cubicBezTo>
                    <a:pt x="107442" y="981647"/>
                    <a:pt x="147542" y="1021842"/>
                    <a:pt x="196882" y="1021842"/>
                  </a:cubicBezTo>
                  <a:lnTo>
                    <a:pt x="703802" y="1021842"/>
                  </a:lnTo>
                  <a:cubicBezTo>
                    <a:pt x="753142" y="1021842"/>
                    <a:pt x="793337" y="981647"/>
                    <a:pt x="793242" y="932402"/>
                  </a:cubicBezTo>
                  <a:lnTo>
                    <a:pt x="793242" y="304419"/>
                  </a:lnTo>
                  <a:cubicBezTo>
                    <a:pt x="793242" y="255175"/>
                    <a:pt x="753142" y="214884"/>
                    <a:pt x="703802" y="214884"/>
                  </a:cubicBezTo>
                  <a:lnTo>
                    <a:pt x="693801" y="214884"/>
                  </a:lnTo>
                  <a:lnTo>
                    <a:pt x="693801" y="144113"/>
                  </a:lnTo>
                  <a:lnTo>
                    <a:pt x="733520" y="144113"/>
                  </a:lnTo>
                  <a:cubicBezTo>
                    <a:pt x="809435" y="144113"/>
                    <a:pt x="871061" y="205835"/>
                    <a:pt x="871061" y="281559"/>
                  </a:cubicBezTo>
                  <a:lnTo>
                    <a:pt x="871061" y="955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135307" y="4431601"/>
              <a:ext cx="64008" cy="64008"/>
            </a:xfrm>
            <a:custGeom>
              <a:avLst/>
              <a:gdLst/>
              <a:ahLst/>
              <a:cxnLst/>
              <a:rect l="l" t="t" r="r" b="b"/>
              <a:pathLst>
                <a:path w="64008" h="64008" extrusionOk="0">
                  <a:moveTo>
                    <a:pt x="32004" y="64008"/>
                  </a:moveTo>
                  <a:cubicBezTo>
                    <a:pt x="49625" y="64008"/>
                    <a:pt x="64008" y="49625"/>
                    <a:pt x="64008" y="32004"/>
                  </a:cubicBezTo>
                  <a:cubicBezTo>
                    <a:pt x="64008" y="14383"/>
                    <a:pt x="49625" y="0"/>
                    <a:pt x="32004" y="0"/>
                  </a:cubicBezTo>
                  <a:cubicBezTo>
                    <a:pt x="14383" y="0"/>
                    <a:pt x="0" y="14383"/>
                    <a:pt x="0" y="32004"/>
                  </a:cubicBezTo>
                  <a:cubicBezTo>
                    <a:pt x="0" y="49625"/>
                    <a:pt x="14383" y="64008"/>
                    <a:pt x="32004" y="640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314708" y="4822465"/>
              <a:ext cx="107533" cy="77765"/>
            </a:xfrm>
            <a:custGeom>
              <a:avLst/>
              <a:gdLst/>
              <a:ahLst/>
              <a:cxnLst/>
              <a:rect l="l" t="t" r="r" b="b"/>
              <a:pathLst>
                <a:path w="107533" h="77765" extrusionOk="0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314708" y="4920763"/>
              <a:ext cx="107533" cy="77765"/>
            </a:xfrm>
            <a:custGeom>
              <a:avLst/>
              <a:gdLst/>
              <a:ahLst/>
              <a:cxnLst/>
              <a:rect l="l" t="t" r="r" b="b"/>
              <a:pathLst>
                <a:path w="107533" h="77765" extrusionOk="0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8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5314708" y="5019061"/>
              <a:ext cx="107533" cy="77765"/>
            </a:xfrm>
            <a:custGeom>
              <a:avLst/>
              <a:gdLst/>
              <a:ahLst/>
              <a:cxnLst/>
              <a:rect l="l" t="t" r="r" b="b"/>
              <a:pathLst>
                <a:path w="107533" h="77765" extrusionOk="0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1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314708" y="5117359"/>
              <a:ext cx="107533" cy="77765"/>
            </a:xfrm>
            <a:custGeom>
              <a:avLst/>
              <a:gdLst/>
              <a:ahLst/>
              <a:cxnLst/>
              <a:rect l="l" t="t" r="r" b="b"/>
              <a:pathLst>
                <a:path w="107533" h="77765" extrusionOk="0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432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4939949" y="4847748"/>
              <a:ext cx="317660" cy="30765"/>
            </a:xfrm>
            <a:custGeom>
              <a:avLst/>
              <a:gdLst/>
              <a:ahLst/>
              <a:cxnLst/>
              <a:rect l="l" t="t" r="r" b="b"/>
              <a:pathLst>
                <a:path w="317660" h="30765" extrusionOk="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1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4939949" y="4950618"/>
              <a:ext cx="317660" cy="29622"/>
            </a:xfrm>
            <a:custGeom>
              <a:avLst/>
              <a:gdLst/>
              <a:ahLst/>
              <a:cxnLst/>
              <a:rect l="l" t="t" r="r" b="b"/>
              <a:pathLst>
                <a:path w="317660" h="29622" extrusionOk="0">
                  <a:moveTo>
                    <a:pt x="14765" y="28765"/>
                  </a:moveTo>
                  <a:lnTo>
                    <a:pt x="302991" y="29623"/>
                  </a:lnTo>
                  <a:cubicBezTo>
                    <a:pt x="311183" y="29623"/>
                    <a:pt x="317755" y="23146"/>
                    <a:pt x="317660" y="15240"/>
                  </a:cubicBezTo>
                  <a:cubicBezTo>
                    <a:pt x="317660" y="7334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477"/>
                    <a:pt x="1" y="14383"/>
                  </a:cubicBezTo>
                  <a:cubicBezTo>
                    <a:pt x="-94" y="22193"/>
                    <a:pt x="6573" y="28765"/>
                    <a:pt x="14765" y="287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4939949" y="5052345"/>
              <a:ext cx="317660" cy="30765"/>
            </a:xfrm>
            <a:custGeom>
              <a:avLst/>
              <a:gdLst/>
              <a:ahLst/>
              <a:cxnLst/>
              <a:rect l="l" t="t" r="r" b="b"/>
              <a:pathLst>
                <a:path w="317660" h="30765" extrusionOk="0">
                  <a:moveTo>
                    <a:pt x="14765" y="29909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8"/>
                    <a:pt x="1" y="14954"/>
                  </a:cubicBezTo>
                  <a:cubicBezTo>
                    <a:pt x="-94" y="23051"/>
                    <a:pt x="6573" y="29909"/>
                    <a:pt x="14765" y="299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939949" y="5155215"/>
              <a:ext cx="317660" cy="30765"/>
            </a:xfrm>
            <a:custGeom>
              <a:avLst/>
              <a:gdLst/>
              <a:ahLst/>
              <a:cxnLst/>
              <a:rect l="l" t="t" r="r" b="b"/>
              <a:pathLst>
                <a:path w="317660" h="30765" extrusionOk="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5048439" y="4532280"/>
              <a:ext cx="236602" cy="29622"/>
            </a:xfrm>
            <a:custGeom>
              <a:avLst/>
              <a:gdLst/>
              <a:ahLst/>
              <a:cxnLst/>
              <a:rect l="l" t="t" r="r" b="b"/>
              <a:pathLst>
                <a:path w="236602" h="29622" extrusionOk="0">
                  <a:moveTo>
                    <a:pt x="14765" y="28766"/>
                  </a:moveTo>
                  <a:lnTo>
                    <a:pt x="221743" y="29623"/>
                  </a:lnTo>
                  <a:cubicBezTo>
                    <a:pt x="229935" y="29623"/>
                    <a:pt x="236602" y="23241"/>
                    <a:pt x="236602" y="15335"/>
                  </a:cubicBezTo>
                  <a:cubicBezTo>
                    <a:pt x="236697" y="7334"/>
                    <a:pt x="230030" y="858"/>
                    <a:pt x="221838" y="858"/>
                  </a:cubicBezTo>
                  <a:lnTo>
                    <a:pt x="14955" y="0"/>
                  </a:lnTo>
                  <a:cubicBezTo>
                    <a:pt x="14860" y="0"/>
                    <a:pt x="14860" y="0"/>
                    <a:pt x="14860" y="0"/>
                  </a:cubicBezTo>
                  <a:cubicBezTo>
                    <a:pt x="6668" y="0"/>
                    <a:pt x="1" y="6382"/>
                    <a:pt x="1" y="14288"/>
                  </a:cubicBezTo>
                  <a:cubicBezTo>
                    <a:pt x="-94" y="22193"/>
                    <a:pt x="6573" y="28766"/>
                    <a:pt x="14765" y="287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25"/>
          <p:cNvSpPr/>
          <p:nvPr/>
        </p:nvSpPr>
        <p:spPr>
          <a:xfrm>
            <a:off x="2276260" y="2290279"/>
            <a:ext cx="182880" cy="3749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  <p:sp>
        <p:nvSpPr>
          <p:cNvPr id="246" name="Google Shape;246;p25"/>
          <p:cNvSpPr/>
          <p:nvPr/>
        </p:nvSpPr>
        <p:spPr>
          <a:xfrm>
            <a:off x="6204097" y="2290279"/>
            <a:ext cx="240904" cy="3749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Lexend Deca"/>
              </a:rPr>
              <a:t>2</a:t>
            </a:r>
          </a:p>
        </p:txBody>
      </p:sp>
      <p:sp>
        <p:nvSpPr>
          <p:cNvPr id="247" name="Google Shape;247;p25"/>
          <p:cNvSpPr/>
          <p:nvPr/>
        </p:nvSpPr>
        <p:spPr>
          <a:xfrm>
            <a:off x="2247247" y="4353779"/>
            <a:ext cx="245566" cy="3749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Lexend Deca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6201760" y="4353779"/>
            <a:ext cx="283904" cy="369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Lexend Deca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47" y="1927195"/>
            <a:ext cx="8044520" cy="1322700"/>
          </a:xfrm>
        </p:spPr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Exploratory Data Analysis </a:t>
            </a:r>
          </a:p>
          <a:p>
            <a:r>
              <a:rPr lang="en-US" dirty="0" smtClean="0"/>
              <a:t>Model Training and Selection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 </a:t>
            </a:r>
            <a:endParaRPr dirty="0"/>
          </a:p>
        </p:txBody>
      </p:sp>
      <p:sp>
        <p:nvSpPr>
          <p:cNvPr id="298" name="Google Shape;298;p30"/>
          <p:cNvSpPr txBox="1">
            <a:spLocks noGrp="1"/>
          </p:cNvSpPr>
          <p:nvPr>
            <p:ph type="subTitle" idx="1"/>
          </p:nvPr>
        </p:nvSpPr>
        <p:spPr>
          <a:xfrm>
            <a:off x="702683" y="1680183"/>
            <a:ext cx="10185449" cy="221448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o </a:t>
            </a:r>
            <a:r>
              <a:rPr lang="en-US" dirty="0">
                <a:solidFill>
                  <a:schemeClr val="tx1"/>
                </a:solidFill>
              </a:rPr>
              <a:t>predict the No-Show of customers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help a hotel </a:t>
            </a:r>
            <a:r>
              <a:rPr lang="en-US" dirty="0" smtClean="0">
                <a:solidFill>
                  <a:schemeClr val="tx1"/>
                </a:solidFill>
              </a:rPr>
              <a:t>chain to </a:t>
            </a:r>
            <a:r>
              <a:rPr lang="en-US" dirty="0">
                <a:solidFill>
                  <a:schemeClr val="tx1"/>
                </a:solidFill>
              </a:rPr>
              <a:t>formulate policies to reduce expenses incurred due to No-Shows.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Supervised binary classification model (0 for show , 1 for no-show) 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304" name="Google Shape;304;p30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05" name="Google Shape;305;p30"/>
            <p:cNvSpPr/>
            <p:nvPr/>
          </p:nvSpPr>
          <p:spPr>
            <a:xfrm>
              <a:off x="8213288" y="4257484"/>
              <a:ext cx="1305236" cy="1305210"/>
            </a:xfrm>
            <a:custGeom>
              <a:avLst/>
              <a:gdLst/>
              <a:ahLst/>
              <a:cxnLst/>
              <a:rect l="l" t="t" r="r" b="b"/>
              <a:pathLst>
                <a:path w="1305236" h="1305210" extrusionOk="0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8308181" y="4767928"/>
              <a:ext cx="169187" cy="168783"/>
            </a:xfrm>
            <a:custGeom>
              <a:avLst/>
              <a:gdLst/>
              <a:ahLst/>
              <a:cxnLst/>
              <a:rect l="l" t="t" r="r" b="b"/>
              <a:pathLst>
                <a:path w="169187" h="168783" extrusionOk="0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8724613" y="4352353"/>
              <a:ext cx="168592" cy="169259"/>
            </a:xfrm>
            <a:custGeom>
              <a:avLst/>
              <a:gdLst/>
              <a:ahLst/>
              <a:cxnLst/>
              <a:rect l="l" t="t" r="r" b="b"/>
              <a:pathLst>
                <a:path w="168592" h="169259" extrusionOk="0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8836134" y="4873572"/>
              <a:ext cx="89094" cy="89047"/>
            </a:xfrm>
            <a:custGeom>
              <a:avLst/>
              <a:gdLst/>
              <a:ahLst/>
              <a:cxnLst/>
              <a:rect l="l" t="t" r="r" b="b"/>
              <a:pathLst>
                <a:path w="89094" h="89047" extrusionOk="0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Exploratory Data Analysis </a:t>
            </a:r>
            <a:endParaRPr dirty="0"/>
          </a:p>
        </p:txBody>
      </p:sp>
      <p:sp>
        <p:nvSpPr>
          <p:cNvPr id="298" name="Google Shape;298;p30"/>
          <p:cNvSpPr txBox="1">
            <a:spLocks noGrp="1"/>
          </p:cNvSpPr>
          <p:nvPr>
            <p:ph type="subTitle" idx="1"/>
          </p:nvPr>
        </p:nvSpPr>
        <p:spPr>
          <a:xfrm>
            <a:off x="702683" y="1680183"/>
            <a:ext cx="10185449" cy="48645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" dirty="0" smtClean="0">
                <a:solidFill>
                  <a:schemeClr val="tx1"/>
                </a:solidFill>
              </a:rPr>
              <a:t>From bivariate analysis :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dirty="0">
                <a:solidFill>
                  <a:schemeClr val="tx1"/>
                </a:solidFill>
              </a:rPr>
              <a:t>Majority of the no show cases are from </a:t>
            </a:r>
            <a:r>
              <a:rPr lang="en-US" b="0" dirty="0" err="1">
                <a:solidFill>
                  <a:schemeClr val="tx1"/>
                </a:solidFill>
              </a:rPr>
              <a:t>Changi</a:t>
            </a:r>
            <a:r>
              <a:rPr lang="en-US" b="0" dirty="0">
                <a:solidFill>
                  <a:schemeClr val="tx1"/>
                </a:solidFill>
              </a:rPr>
              <a:t> hotel branch.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dirty="0" smtClean="0">
                <a:solidFill>
                  <a:schemeClr val="tx1"/>
                </a:solidFill>
              </a:rPr>
              <a:t>No </a:t>
            </a:r>
            <a:r>
              <a:rPr lang="en-US" b="0" dirty="0">
                <a:solidFill>
                  <a:schemeClr val="tx1"/>
                </a:solidFill>
              </a:rPr>
              <a:t>shows are the highest during the arrival months of May to August and this seems to be in line with the summer season of the year.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dirty="0" smtClean="0">
                <a:solidFill>
                  <a:schemeClr val="tx1"/>
                </a:solidFill>
              </a:rPr>
              <a:t>A </a:t>
            </a:r>
            <a:r>
              <a:rPr lang="en-US" b="0" dirty="0">
                <a:solidFill>
                  <a:schemeClr val="tx1"/>
                </a:solidFill>
              </a:rPr>
              <a:t>significant number of no shows were visitors from China.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dirty="0">
                <a:solidFill>
                  <a:schemeClr val="tx1"/>
                </a:solidFill>
              </a:rPr>
              <a:t>Large majority of no shows are from visitors who booked the room at the hotel for the first time and from those who booked a king sized room</a:t>
            </a:r>
            <a:endParaRPr lang="en" b="0" dirty="0" smtClean="0">
              <a:solidFill>
                <a:schemeClr val="tx1"/>
              </a:solidFill>
            </a:endParaRPr>
          </a:p>
        </p:txBody>
      </p:sp>
      <p:grpSp>
        <p:nvGrpSpPr>
          <p:cNvPr id="304" name="Google Shape;304;p30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05" name="Google Shape;305;p30"/>
            <p:cNvSpPr/>
            <p:nvPr/>
          </p:nvSpPr>
          <p:spPr>
            <a:xfrm>
              <a:off x="8213288" y="4257484"/>
              <a:ext cx="1305236" cy="1305210"/>
            </a:xfrm>
            <a:custGeom>
              <a:avLst/>
              <a:gdLst/>
              <a:ahLst/>
              <a:cxnLst/>
              <a:rect l="l" t="t" r="r" b="b"/>
              <a:pathLst>
                <a:path w="1305236" h="1305210" extrusionOk="0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8308181" y="4767928"/>
              <a:ext cx="169187" cy="168783"/>
            </a:xfrm>
            <a:custGeom>
              <a:avLst/>
              <a:gdLst/>
              <a:ahLst/>
              <a:cxnLst/>
              <a:rect l="l" t="t" r="r" b="b"/>
              <a:pathLst>
                <a:path w="169187" h="168783" extrusionOk="0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8724613" y="4352353"/>
              <a:ext cx="168592" cy="169259"/>
            </a:xfrm>
            <a:custGeom>
              <a:avLst/>
              <a:gdLst/>
              <a:ahLst/>
              <a:cxnLst/>
              <a:rect l="l" t="t" r="r" b="b"/>
              <a:pathLst>
                <a:path w="168592" h="169259" extrusionOk="0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8836134" y="4873572"/>
              <a:ext cx="89094" cy="89047"/>
            </a:xfrm>
            <a:custGeom>
              <a:avLst/>
              <a:gdLst/>
              <a:ahLst/>
              <a:cxnLst/>
              <a:rect l="l" t="t" r="r" b="b"/>
              <a:pathLst>
                <a:path w="89094" h="89047" extrusionOk="0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4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Exploratory Data Analysis </a:t>
            </a:r>
            <a:endParaRPr dirty="0"/>
          </a:p>
        </p:txBody>
      </p:sp>
      <p:sp>
        <p:nvSpPr>
          <p:cNvPr id="298" name="Google Shape;298;p30"/>
          <p:cNvSpPr txBox="1">
            <a:spLocks noGrp="1"/>
          </p:cNvSpPr>
          <p:nvPr>
            <p:ph type="subTitle" idx="1"/>
          </p:nvPr>
        </p:nvSpPr>
        <p:spPr>
          <a:xfrm>
            <a:off x="702683" y="1680183"/>
            <a:ext cx="10185449" cy="48645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" dirty="0" smtClean="0">
                <a:solidFill>
                  <a:schemeClr val="tx1"/>
                </a:solidFill>
              </a:rPr>
              <a:t>One of the hypotheses made </a:t>
            </a:r>
            <a:r>
              <a:rPr lang="en" dirty="0" smtClean="0">
                <a:solidFill>
                  <a:schemeClr val="tx1"/>
                </a:solidFill>
                <a:sym typeface="Wingdings" pitchFamily="2" charset="2"/>
              </a:rPr>
              <a:t> The lower the room price, the higher the tendency for customers to do a no-show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" dirty="0" smtClean="0">
                <a:solidFill>
                  <a:schemeClr val="tx1"/>
                </a:solidFill>
                <a:sym typeface="Wingdings" pitchFamily="2" charset="2"/>
              </a:rPr>
              <a:t>Assumptions made: 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Customers have paid a deposit for the room booking through the respective booking platforms </a:t>
            </a:r>
            <a:endParaRPr lang="en-US" b="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-US" b="0" dirty="0" smtClean="0">
                <a:solidFill>
                  <a:schemeClr val="tx1"/>
                </a:solidFill>
                <a:sym typeface="Wingdings" pitchFamily="2" charset="2"/>
              </a:rPr>
              <a:t>Lower room price  lower booking deposit </a:t>
            </a:r>
            <a:endParaRPr lang="en" b="0" dirty="0" smtClean="0">
              <a:solidFill>
                <a:schemeClr val="tx1"/>
              </a:solidFill>
              <a:sym typeface="Wingdings" pitchFamily="2" charset="2"/>
            </a:endParaRPr>
          </a:p>
        </p:txBody>
      </p:sp>
      <p:grpSp>
        <p:nvGrpSpPr>
          <p:cNvPr id="304" name="Google Shape;304;p30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05" name="Google Shape;305;p30"/>
            <p:cNvSpPr/>
            <p:nvPr/>
          </p:nvSpPr>
          <p:spPr>
            <a:xfrm>
              <a:off x="8213288" y="4257484"/>
              <a:ext cx="1305236" cy="1305210"/>
            </a:xfrm>
            <a:custGeom>
              <a:avLst/>
              <a:gdLst/>
              <a:ahLst/>
              <a:cxnLst/>
              <a:rect l="l" t="t" r="r" b="b"/>
              <a:pathLst>
                <a:path w="1305236" h="1305210" extrusionOk="0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8308181" y="4767928"/>
              <a:ext cx="169187" cy="168783"/>
            </a:xfrm>
            <a:custGeom>
              <a:avLst/>
              <a:gdLst/>
              <a:ahLst/>
              <a:cxnLst/>
              <a:rect l="l" t="t" r="r" b="b"/>
              <a:pathLst>
                <a:path w="169187" h="168783" extrusionOk="0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8724613" y="4352353"/>
              <a:ext cx="168592" cy="169259"/>
            </a:xfrm>
            <a:custGeom>
              <a:avLst/>
              <a:gdLst/>
              <a:ahLst/>
              <a:cxnLst/>
              <a:rect l="l" t="t" r="r" b="b"/>
              <a:pathLst>
                <a:path w="168592" h="169259" extrusionOk="0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8836134" y="4873572"/>
              <a:ext cx="89094" cy="89047"/>
            </a:xfrm>
            <a:custGeom>
              <a:avLst/>
              <a:gdLst/>
              <a:ahLst/>
              <a:cxnLst/>
              <a:rect l="l" t="t" r="r" b="b"/>
              <a:pathLst>
                <a:path w="89094" h="89047" extrusionOk="0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5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Exploratory Data Analysis </a:t>
            </a:r>
            <a:endParaRPr dirty="0"/>
          </a:p>
        </p:txBody>
      </p:sp>
      <p:sp>
        <p:nvSpPr>
          <p:cNvPr id="298" name="Google Shape;298;p30"/>
          <p:cNvSpPr txBox="1">
            <a:spLocks noGrp="1"/>
          </p:cNvSpPr>
          <p:nvPr>
            <p:ph type="subTitle" idx="1"/>
          </p:nvPr>
        </p:nvSpPr>
        <p:spPr>
          <a:xfrm>
            <a:off x="702683" y="1680183"/>
            <a:ext cx="10185449" cy="48645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Based on the bivariate analysis of the features, noshow cases are higher for the Changi branch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Room prices are indeed lower for Changi branch – lower accesibility </a:t>
            </a:r>
          </a:p>
        </p:txBody>
      </p:sp>
      <p:grpSp>
        <p:nvGrpSpPr>
          <p:cNvPr id="304" name="Google Shape;304;p30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05" name="Google Shape;305;p30"/>
            <p:cNvSpPr/>
            <p:nvPr/>
          </p:nvSpPr>
          <p:spPr>
            <a:xfrm>
              <a:off x="8213288" y="4257484"/>
              <a:ext cx="1305236" cy="1305210"/>
            </a:xfrm>
            <a:custGeom>
              <a:avLst/>
              <a:gdLst/>
              <a:ahLst/>
              <a:cxnLst/>
              <a:rect l="l" t="t" r="r" b="b"/>
              <a:pathLst>
                <a:path w="1305236" h="1305210" extrusionOk="0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8308181" y="4767928"/>
              <a:ext cx="169187" cy="168783"/>
            </a:xfrm>
            <a:custGeom>
              <a:avLst/>
              <a:gdLst/>
              <a:ahLst/>
              <a:cxnLst/>
              <a:rect l="l" t="t" r="r" b="b"/>
              <a:pathLst>
                <a:path w="169187" h="168783" extrusionOk="0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8724613" y="4352353"/>
              <a:ext cx="168592" cy="169259"/>
            </a:xfrm>
            <a:custGeom>
              <a:avLst/>
              <a:gdLst/>
              <a:ahLst/>
              <a:cxnLst/>
              <a:rect l="l" t="t" r="r" b="b"/>
              <a:pathLst>
                <a:path w="168592" h="169259" extrusionOk="0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8836134" y="4873572"/>
              <a:ext cx="89094" cy="89047"/>
            </a:xfrm>
            <a:custGeom>
              <a:avLst/>
              <a:gdLst/>
              <a:ahLst/>
              <a:cxnLst/>
              <a:rect l="l" t="t" r="r" b="b"/>
              <a:pathLst>
                <a:path w="89094" h="89047" extrusionOk="0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66" y="3162300"/>
            <a:ext cx="48659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8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Exploratory Data Analysis </a:t>
            </a:r>
            <a:endParaRPr dirty="0"/>
          </a:p>
        </p:txBody>
      </p:sp>
      <p:sp>
        <p:nvSpPr>
          <p:cNvPr id="298" name="Google Shape;298;p30"/>
          <p:cNvSpPr txBox="1">
            <a:spLocks noGrp="1"/>
          </p:cNvSpPr>
          <p:nvPr>
            <p:ph type="subTitle" idx="1"/>
          </p:nvPr>
        </p:nvSpPr>
        <p:spPr>
          <a:xfrm>
            <a:off x="702683" y="1680183"/>
            <a:ext cx="10185449" cy="48645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Prices are quite consistent across platforms for each country 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" b="0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ustomers from China paid the highest compared to other customers, but yet highest no-show cases</a:t>
            </a:r>
          </a:p>
        </p:txBody>
      </p:sp>
      <p:grpSp>
        <p:nvGrpSpPr>
          <p:cNvPr id="304" name="Google Shape;304;p30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05" name="Google Shape;305;p30"/>
            <p:cNvSpPr/>
            <p:nvPr/>
          </p:nvSpPr>
          <p:spPr>
            <a:xfrm>
              <a:off x="8213288" y="4257484"/>
              <a:ext cx="1305236" cy="1305210"/>
            </a:xfrm>
            <a:custGeom>
              <a:avLst/>
              <a:gdLst/>
              <a:ahLst/>
              <a:cxnLst/>
              <a:rect l="l" t="t" r="r" b="b"/>
              <a:pathLst>
                <a:path w="1305236" h="1305210" extrusionOk="0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8308181" y="4767928"/>
              <a:ext cx="169187" cy="168783"/>
            </a:xfrm>
            <a:custGeom>
              <a:avLst/>
              <a:gdLst/>
              <a:ahLst/>
              <a:cxnLst/>
              <a:rect l="l" t="t" r="r" b="b"/>
              <a:pathLst>
                <a:path w="169187" h="168783" extrusionOk="0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8724613" y="4352353"/>
              <a:ext cx="168592" cy="169259"/>
            </a:xfrm>
            <a:custGeom>
              <a:avLst/>
              <a:gdLst/>
              <a:ahLst/>
              <a:cxnLst/>
              <a:rect l="l" t="t" r="r" b="b"/>
              <a:pathLst>
                <a:path w="168592" h="169259" extrusionOk="0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8836134" y="4873572"/>
              <a:ext cx="89094" cy="89047"/>
            </a:xfrm>
            <a:custGeom>
              <a:avLst/>
              <a:gdLst/>
              <a:ahLst/>
              <a:cxnLst/>
              <a:rect l="l" t="t" r="r" b="b"/>
              <a:pathLst>
                <a:path w="89094" h="89047" extrusionOk="0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36" y="2963891"/>
            <a:ext cx="9888009" cy="356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8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Exploratory Data Analysis </a:t>
            </a:r>
            <a:endParaRPr dirty="0"/>
          </a:p>
        </p:txBody>
      </p:sp>
      <p:sp>
        <p:nvSpPr>
          <p:cNvPr id="298" name="Google Shape;298;p30"/>
          <p:cNvSpPr txBox="1">
            <a:spLocks noGrp="1"/>
          </p:cNvSpPr>
          <p:nvPr>
            <p:ph type="subTitle" idx="1"/>
          </p:nvPr>
        </p:nvSpPr>
        <p:spPr>
          <a:xfrm>
            <a:off x="702683" y="1680183"/>
            <a:ext cx="10185449" cy="48645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Room prices are also consistent across platforms for different room types 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King-sized rooms have highest no-shows but yet one of the more expensive rooms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endParaRPr lang="en" b="0" dirty="0" smtClean="0">
              <a:solidFill>
                <a:schemeClr val="tx1"/>
              </a:solidFill>
              <a:sym typeface="Wingdings" pitchFamily="2" charset="2"/>
            </a:endParaRPr>
          </a:p>
        </p:txBody>
      </p:sp>
      <p:grpSp>
        <p:nvGrpSpPr>
          <p:cNvPr id="304" name="Google Shape;304;p30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05" name="Google Shape;305;p30"/>
            <p:cNvSpPr/>
            <p:nvPr/>
          </p:nvSpPr>
          <p:spPr>
            <a:xfrm>
              <a:off x="8213288" y="4257484"/>
              <a:ext cx="1305236" cy="1305210"/>
            </a:xfrm>
            <a:custGeom>
              <a:avLst/>
              <a:gdLst/>
              <a:ahLst/>
              <a:cxnLst/>
              <a:rect l="l" t="t" r="r" b="b"/>
              <a:pathLst>
                <a:path w="1305236" h="1305210" extrusionOk="0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8308181" y="4767928"/>
              <a:ext cx="169187" cy="168783"/>
            </a:xfrm>
            <a:custGeom>
              <a:avLst/>
              <a:gdLst/>
              <a:ahLst/>
              <a:cxnLst/>
              <a:rect l="l" t="t" r="r" b="b"/>
              <a:pathLst>
                <a:path w="169187" h="168783" extrusionOk="0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8724613" y="4352353"/>
              <a:ext cx="168592" cy="169259"/>
            </a:xfrm>
            <a:custGeom>
              <a:avLst/>
              <a:gdLst/>
              <a:ahLst/>
              <a:cxnLst/>
              <a:rect l="l" t="t" r="r" b="b"/>
              <a:pathLst>
                <a:path w="168592" h="169259" extrusionOk="0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8836134" y="4873572"/>
              <a:ext cx="89094" cy="89047"/>
            </a:xfrm>
            <a:custGeom>
              <a:avLst/>
              <a:gdLst/>
              <a:ahLst/>
              <a:cxnLst/>
              <a:rect l="l" t="t" r="r" b="b"/>
              <a:pathLst>
                <a:path w="89094" h="89047" extrusionOk="0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3" y="2777565"/>
            <a:ext cx="9571758" cy="380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9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Exploratory Data Analysis </a:t>
            </a:r>
            <a:endParaRPr dirty="0"/>
          </a:p>
        </p:txBody>
      </p:sp>
      <p:sp>
        <p:nvSpPr>
          <p:cNvPr id="298" name="Google Shape;298;p30"/>
          <p:cNvSpPr txBox="1">
            <a:spLocks noGrp="1"/>
          </p:cNvSpPr>
          <p:nvPr>
            <p:ph type="subTitle" idx="1"/>
          </p:nvPr>
        </p:nvSpPr>
        <p:spPr>
          <a:xfrm>
            <a:off x="702683" y="1680183"/>
            <a:ext cx="10185449" cy="48645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Bivariate analysis  fir</a:t>
            </a:r>
            <a:r>
              <a:rPr lang="en-US" b="0" dirty="0" err="1" smtClean="0">
                <a:solidFill>
                  <a:schemeClr val="tx1"/>
                </a:solidFill>
                <a:sym typeface="Wingdings" pitchFamily="2" charset="2"/>
              </a:rPr>
              <a:t>st</a:t>
            </a: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 time customers have higher no-shows 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No significant difference in room prices </a:t>
            </a:r>
          </a:p>
          <a:p>
            <a:pPr marL="285750" lvl="0" indent="-285750">
              <a:lnSpc>
                <a:spcPct val="100000"/>
              </a:lnSpc>
              <a:spcAft>
                <a:spcPts val="2100"/>
              </a:spcAft>
              <a:buFont typeface="Courier New" pitchFamily="49" charset="0"/>
              <a:buChar char="o"/>
            </a:pPr>
            <a:r>
              <a:rPr lang="en" b="0" dirty="0" smtClean="0">
                <a:solidFill>
                  <a:schemeClr val="tx1"/>
                </a:solidFill>
                <a:sym typeface="Wingdings" pitchFamily="2" charset="2"/>
              </a:rPr>
              <a:t>Room prices might not have much influence on no shows </a:t>
            </a:r>
          </a:p>
        </p:txBody>
      </p:sp>
      <p:grpSp>
        <p:nvGrpSpPr>
          <p:cNvPr id="304" name="Google Shape;304;p30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05" name="Google Shape;305;p30"/>
            <p:cNvSpPr/>
            <p:nvPr/>
          </p:nvSpPr>
          <p:spPr>
            <a:xfrm>
              <a:off x="8213288" y="4257484"/>
              <a:ext cx="1305236" cy="1305210"/>
            </a:xfrm>
            <a:custGeom>
              <a:avLst/>
              <a:gdLst/>
              <a:ahLst/>
              <a:cxnLst/>
              <a:rect l="l" t="t" r="r" b="b"/>
              <a:pathLst>
                <a:path w="1305236" h="1305210" extrusionOk="0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8308181" y="4767928"/>
              <a:ext cx="169187" cy="168783"/>
            </a:xfrm>
            <a:custGeom>
              <a:avLst/>
              <a:gdLst/>
              <a:ahLst/>
              <a:cxnLst/>
              <a:rect l="l" t="t" r="r" b="b"/>
              <a:pathLst>
                <a:path w="169187" h="168783" extrusionOk="0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8724613" y="4352353"/>
              <a:ext cx="168592" cy="169259"/>
            </a:xfrm>
            <a:custGeom>
              <a:avLst/>
              <a:gdLst/>
              <a:ahLst/>
              <a:cxnLst/>
              <a:rect l="l" t="t" r="r" b="b"/>
              <a:pathLst>
                <a:path w="168592" h="169259" extrusionOk="0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8836134" y="4873572"/>
              <a:ext cx="89094" cy="89047"/>
            </a:xfrm>
            <a:custGeom>
              <a:avLst/>
              <a:gdLst/>
              <a:ahLst/>
              <a:cxnLst/>
              <a:rect l="l" t="t" r="r" b="b"/>
              <a:pathLst>
                <a:path w="89094" h="89047" extrusionOk="0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79" y="3430589"/>
            <a:ext cx="4971488" cy="303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0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520</Words>
  <Application>Microsoft Office PowerPoint</Application>
  <PresentationFormat>Custom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Aldrich</vt:lpstr>
      <vt:lpstr>Lexend Deca</vt:lpstr>
      <vt:lpstr>Calibri</vt:lpstr>
      <vt:lpstr>Courier New</vt:lpstr>
      <vt:lpstr>Abril Fatface</vt:lpstr>
      <vt:lpstr>Barlow Condensed</vt:lpstr>
      <vt:lpstr>Lexend Deca SemiBold</vt:lpstr>
      <vt:lpstr>DM Sans</vt:lpstr>
      <vt:lpstr>Wingdings</vt:lpstr>
      <vt:lpstr>SlidesMania</vt:lpstr>
      <vt:lpstr>Predicting No-Shows of Customers for Hotel Chain</vt:lpstr>
      <vt:lpstr>Content</vt:lpstr>
      <vt:lpstr>Problem Statement </vt:lpstr>
      <vt:lpstr>Exploratory Data Analysis </vt:lpstr>
      <vt:lpstr>Exploratory Data Analysis </vt:lpstr>
      <vt:lpstr>Exploratory Data Analysis </vt:lpstr>
      <vt:lpstr>Exploratory Data Analysis </vt:lpstr>
      <vt:lpstr>Exploratory Data Analysis </vt:lpstr>
      <vt:lpstr>Exploratory Data Analysis </vt:lpstr>
      <vt:lpstr>Model Training and Selection </vt:lpstr>
      <vt:lpstr>Model Training and Selection </vt:lpstr>
      <vt:lpstr>Model Training and Selection </vt:lpstr>
      <vt:lpstr>Model Training and Selection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Siew Ping Yeo</dc:creator>
  <cp:lastModifiedBy>Siew Ping Yeo</cp:lastModifiedBy>
  <cp:revision>31</cp:revision>
  <dcterms:modified xsi:type="dcterms:W3CDTF">2022-07-16T01:21:31Z</dcterms:modified>
</cp:coreProperties>
</file>