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83b387badf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83b387badf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40464e81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840464e81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40e242a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40e242a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40e242a2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40e242a2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840e242a2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840e242a2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40e242a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40e242a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840e242a2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840e242a2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hyperlink" Target="https://www.businessfirstmagazine.com.au/identify-target-customers/11355/" TargetMode="External"/><Relationship Id="rId5" Type="http://schemas.openxmlformats.org/officeDocument/2006/relationships/hyperlink" Target="https://www.oracle.com/business-analytics/what-is-business-analytics/" TargetMode="External"/><Relationship Id="rId6" Type="http://schemas.openxmlformats.org/officeDocument/2006/relationships/hyperlink" Target="https://www.healthit.gov/faq/what-electronic-health-record-ehr" TargetMode="External"/><Relationship Id="rId7" Type="http://schemas.openxmlformats.org/officeDocument/2006/relationships/hyperlink" Target="https://www.ncbi.nlm.nih.gov/pmc/articles/PMC5977636/" TargetMode="Externa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1.jpg"/><Relationship Id="rId5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rot="-5400000">
            <a:off x="-766500" y="766501"/>
            <a:ext cx="5143500" cy="3610500"/>
          </a:xfrm>
          <a:prstGeom prst="rect">
            <a:avLst/>
          </a:prstGeom>
          <a:solidFill>
            <a:srgbClr val="62C4B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3505200" y="459462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87" y="4693224"/>
            <a:ext cx="2285914" cy="10039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0" type="dt"/>
          </p:nvPr>
        </p:nvSpPr>
        <p:spPr>
          <a:xfrm>
            <a:off x="6619875" y="184153"/>
            <a:ext cx="2133600" cy="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9575" y="199870"/>
            <a:ext cx="2895600" cy="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0" name="Google Shape;20;p2"/>
          <p:cNvCxnSpPr/>
          <p:nvPr/>
        </p:nvCxnSpPr>
        <p:spPr>
          <a:xfrm>
            <a:off x="457200" y="32385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2"/>
          <p:cNvSpPr txBox="1"/>
          <p:nvPr/>
        </p:nvSpPr>
        <p:spPr>
          <a:xfrm>
            <a:off x="640415" y="2121626"/>
            <a:ext cx="23298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AGENDA</a:t>
            </a:r>
            <a:endParaRPr sz="1100"/>
          </a:p>
        </p:txBody>
      </p:sp>
      <p:sp>
        <p:nvSpPr>
          <p:cNvPr id="22" name="Google Shape;22;p2"/>
          <p:cNvSpPr txBox="1"/>
          <p:nvPr>
            <p:ph type="title"/>
          </p:nvPr>
        </p:nvSpPr>
        <p:spPr>
          <a:xfrm>
            <a:off x="4250951" y="748946"/>
            <a:ext cx="8475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mpact"/>
                <a:ea typeface="Impact"/>
                <a:cs typeface="Impact"/>
                <a:sym typeface="Impac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body"/>
          </p:nvPr>
        </p:nvSpPr>
        <p:spPr>
          <a:xfrm>
            <a:off x="4251367" y="1167953"/>
            <a:ext cx="18519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2" type="body"/>
          </p:nvPr>
        </p:nvSpPr>
        <p:spPr>
          <a:xfrm>
            <a:off x="4251366" y="2416918"/>
            <a:ext cx="19410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3" type="body"/>
          </p:nvPr>
        </p:nvSpPr>
        <p:spPr>
          <a:xfrm>
            <a:off x="4251367" y="3704856"/>
            <a:ext cx="18519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4" type="body"/>
          </p:nvPr>
        </p:nvSpPr>
        <p:spPr>
          <a:xfrm>
            <a:off x="6834841" y="1167953"/>
            <a:ext cx="18519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5" type="body"/>
          </p:nvPr>
        </p:nvSpPr>
        <p:spPr>
          <a:xfrm>
            <a:off x="6834841" y="2416918"/>
            <a:ext cx="18519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6" type="body"/>
          </p:nvPr>
        </p:nvSpPr>
        <p:spPr>
          <a:xfrm>
            <a:off x="6834841" y="3704856"/>
            <a:ext cx="18519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9" name="Google Shape;29;p2"/>
          <p:cNvCxnSpPr/>
          <p:nvPr/>
        </p:nvCxnSpPr>
        <p:spPr>
          <a:xfrm>
            <a:off x="6470837" y="627815"/>
            <a:ext cx="0" cy="376950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2"/>
          <p:cNvSpPr txBox="1"/>
          <p:nvPr>
            <p:ph idx="7" type="body"/>
          </p:nvPr>
        </p:nvSpPr>
        <p:spPr>
          <a:xfrm>
            <a:off x="4250951" y="1952574"/>
            <a:ext cx="105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700"/>
              <a:buNone/>
              <a:defRPr sz="2700">
                <a:solidFill>
                  <a:srgbClr val="A32B38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>
                <a:latin typeface="Impact"/>
                <a:ea typeface="Impact"/>
                <a:cs typeface="Impact"/>
                <a:sym typeface="Impact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>
                <a:latin typeface="Impact"/>
                <a:ea typeface="Impact"/>
                <a:cs typeface="Impact"/>
                <a:sym typeface="Impact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latin typeface="Impact"/>
                <a:ea typeface="Impact"/>
                <a:cs typeface="Impact"/>
                <a:sym typeface="Impact"/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latin typeface="Impact"/>
                <a:ea typeface="Impact"/>
                <a:cs typeface="Impact"/>
                <a:sym typeface="Impact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8" type="body"/>
          </p:nvPr>
        </p:nvSpPr>
        <p:spPr>
          <a:xfrm>
            <a:off x="4250951" y="3223321"/>
            <a:ext cx="105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700"/>
              <a:buNone/>
              <a:defRPr sz="2700">
                <a:solidFill>
                  <a:srgbClr val="A32B38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>
                <a:latin typeface="Impact"/>
                <a:ea typeface="Impact"/>
                <a:cs typeface="Impact"/>
                <a:sym typeface="Impact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>
                <a:latin typeface="Impact"/>
                <a:ea typeface="Impact"/>
                <a:cs typeface="Impact"/>
                <a:sym typeface="Impact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latin typeface="Impact"/>
                <a:ea typeface="Impact"/>
                <a:cs typeface="Impact"/>
                <a:sym typeface="Impact"/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latin typeface="Impact"/>
                <a:ea typeface="Impact"/>
                <a:cs typeface="Impact"/>
                <a:sym typeface="Impact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9" type="body"/>
          </p:nvPr>
        </p:nvSpPr>
        <p:spPr>
          <a:xfrm>
            <a:off x="6822701" y="1952574"/>
            <a:ext cx="105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700"/>
              <a:buNone/>
              <a:defRPr sz="2700">
                <a:solidFill>
                  <a:srgbClr val="A32B38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>
                <a:latin typeface="Impact"/>
                <a:ea typeface="Impact"/>
                <a:cs typeface="Impact"/>
                <a:sym typeface="Impact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>
                <a:latin typeface="Impact"/>
                <a:ea typeface="Impact"/>
                <a:cs typeface="Impact"/>
                <a:sym typeface="Impact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latin typeface="Impact"/>
                <a:ea typeface="Impact"/>
                <a:cs typeface="Impact"/>
                <a:sym typeface="Impact"/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latin typeface="Impact"/>
                <a:ea typeface="Impact"/>
                <a:cs typeface="Impact"/>
                <a:sym typeface="Impact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3" type="body"/>
          </p:nvPr>
        </p:nvSpPr>
        <p:spPr>
          <a:xfrm>
            <a:off x="6822701" y="691913"/>
            <a:ext cx="105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700"/>
              <a:buNone/>
              <a:defRPr sz="2700">
                <a:solidFill>
                  <a:srgbClr val="A32B38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>
                <a:latin typeface="Impact"/>
                <a:ea typeface="Impact"/>
                <a:cs typeface="Impact"/>
                <a:sym typeface="Impact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>
                <a:latin typeface="Impact"/>
                <a:ea typeface="Impact"/>
                <a:cs typeface="Impact"/>
                <a:sym typeface="Impact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latin typeface="Impact"/>
                <a:ea typeface="Impact"/>
                <a:cs typeface="Impact"/>
                <a:sym typeface="Impact"/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latin typeface="Impact"/>
                <a:ea typeface="Impact"/>
                <a:cs typeface="Impact"/>
                <a:sym typeface="Impact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4" type="body"/>
          </p:nvPr>
        </p:nvSpPr>
        <p:spPr>
          <a:xfrm>
            <a:off x="6822701" y="3243492"/>
            <a:ext cx="105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700"/>
              <a:buNone/>
              <a:defRPr sz="2700">
                <a:solidFill>
                  <a:srgbClr val="A32B38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>
                <a:latin typeface="Impact"/>
                <a:ea typeface="Impact"/>
                <a:cs typeface="Impact"/>
                <a:sym typeface="Impact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>
                <a:latin typeface="Impact"/>
                <a:ea typeface="Impact"/>
                <a:cs typeface="Impact"/>
                <a:sym typeface="Impact"/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latin typeface="Impact"/>
                <a:ea typeface="Impact"/>
                <a:cs typeface="Impact"/>
                <a:sym typeface="Impact"/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latin typeface="Impact"/>
                <a:ea typeface="Impact"/>
                <a:cs typeface="Impact"/>
                <a:sym typeface="Impact"/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5" name="Google Shape;35;p2"/>
          <p:cNvCxnSpPr/>
          <p:nvPr/>
        </p:nvCxnSpPr>
        <p:spPr>
          <a:xfrm>
            <a:off x="457200" y="323851"/>
            <a:ext cx="3153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6" name="Google Shape;36;p2"/>
          <p:cNvPicPr preferRelativeResize="0"/>
          <p:nvPr/>
        </p:nvPicPr>
        <p:blipFill rotWithShape="1">
          <a:blip r:embed="rId3">
            <a:alphaModFix/>
          </a:blip>
          <a:srcRect b="-9839" l="0" r="0" t="-9246"/>
          <a:stretch/>
        </p:blipFill>
        <p:spPr>
          <a:xfrm>
            <a:off x="457200" y="4553154"/>
            <a:ext cx="713233" cy="380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/>
          <p:nvPr>
            <p:ph idx="12" type="sldNum"/>
          </p:nvPr>
        </p:nvSpPr>
        <p:spPr>
          <a:xfrm>
            <a:off x="3505200" y="459462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solidFill>
            <a:srgbClr val="62C4B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1"/>
          <p:cNvSpPr txBox="1"/>
          <p:nvPr>
            <p:ph idx="10" type="dt"/>
          </p:nvPr>
        </p:nvSpPr>
        <p:spPr>
          <a:xfrm>
            <a:off x="6553200" y="690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1"/>
          <p:cNvSpPr txBox="1"/>
          <p:nvPr>
            <p:ph idx="11" type="ftr"/>
          </p:nvPr>
        </p:nvSpPr>
        <p:spPr>
          <a:xfrm>
            <a:off x="457200" y="5000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16" name="Google Shape;11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87" y="4693224"/>
            <a:ext cx="2285914" cy="100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1"/>
          <p:cNvPicPr preferRelativeResize="0"/>
          <p:nvPr/>
        </p:nvPicPr>
        <p:blipFill rotWithShape="1">
          <a:blip r:embed="rId3">
            <a:alphaModFix/>
          </a:blip>
          <a:srcRect b="-9839" l="0" r="0" t="-9246"/>
          <a:stretch/>
        </p:blipFill>
        <p:spPr>
          <a:xfrm>
            <a:off x="457200" y="4553154"/>
            <a:ext cx="713233" cy="38053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1"/>
          <p:cNvSpPr txBox="1"/>
          <p:nvPr/>
        </p:nvSpPr>
        <p:spPr>
          <a:xfrm>
            <a:off x="1371600" y="2319618"/>
            <a:ext cx="5421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lang="en" sz="140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https://www.businessfirstmagazine.com.au/identify-target-customers/11355/</a:t>
            </a:r>
            <a:endParaRPr sz="1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lang="en" sz="140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https://www.oracle.com/business-analytics/what-is-business-analytics/</a:t>
            </a:r>
            <a:endParaRPr sz="1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lang="en" sz="140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https://www.healthit.gov/faq/what-electronic-health-record-ehr</a:t>
            </a:r>
            <a:endParaRPr sz="1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lang="en" sz="140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https://www.ncbi.nlm.nih.gov/pmc/articles/PMC5977636/</a:t>
            </a:r>
            <a:endParaRPr sz="1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1"/>
          <p:cNvSpPr txBox="1"/>
          <p:nvPr/>
        </p:nvSpPr>
        <p:spPr>
          <a:xfrm>
            <a:off x="1371600" y="1845106"/>
            <a:ext cx="936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showMasterSp="0">
  <p:cSld name="2_Title and Conte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/>
          <p:nvPr>
            <p:ph type="title"/>
          </p:nvPr>
        </p:nvSpPr>
        <p:spPr>
          <a:xfrm>
            <a:off x="498581" y="926689"/>
            <a:ext cx="8475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mpact"/>
                <a:ea typeface="Impact"/>
                <a:cs typeface="Impact"/>
                <a:sym typeface="Impac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3505200" y="459462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 txBox="1"/>
          <p:nvPr>
            <p:ph idx="1" type="body"/>
          </p:nvPr>
        </p:nvSpPr>
        <p:spPr>
          <a:xfrm>
            <a:off x="519167" y="1968103"/>
            <a:ext cx="24654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12"/>
          <p:cNvSpPr txBox="1"/>
          <p:nvPr>
            <p:ph idx="2" type="body"/>
          </p:nvPr>
        </p:nvSpPr>
        <p:spPr>
          <a:xfrm>
            <a:off x="519167" y="1365866"/>
            <a:ext cx="21684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12"/>
          <p:cNvSpPr txBox="1"/>
          <p:nvPr>
            <p:ph idx="3" type="body"/>
          </p:nvPr>
        </p:nvSpPr>
        <p:spPr>
          <a:xfrm>
            <a:off x="3389367" y="1968103"/>
            <a:ext cx="24654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12"/>
          <p:cNvSpPr txBox="1"/>
          <p:nvPr>
            <p:ph idx="4" type="body"/>
          </p:nvPr>
        </p:nvSpPr>
        <p:spPr>
          <a:xfrm>
            <a:off x="3389366" y="1365866"/>
            <a:ext cx="21684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7" name="Google Shape;127;p12"/>
          <p:cNvSpPr txBox="1"/>
          <p:nvPr>
            <p:ph idx="5" type="body"/>
          </p:nvPr>
        </p:nvSpPr>
        <p:spPr>
          <a:xfrm>
            <a:off x="6272267" y="1968103"/>
            <a:ext cx="24654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12"/>
          <p:cNvSpPr txBox="1"/>
          <p:nvPr>
            <p:ph idx="6" type="body"/>
          </p:nvPr>
        </p:nvSpPr>
        <p:spPr>
          <a:xfrm>
            <a:off x="6272267" y="1365866"/>
            <a:ext cx="21684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29" name="Google Shape;129;p12"/>
          <p:cNvCxnSpPr/>
          <p:nvPr/>
        </p:nvCxnSpPr>
        <p:spPr>
          <a:xfrm>
            <a:off x="3162300" y="926689"/>
            <a:ext cx="0" cy="32073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12"/>
          <p:cNvCxnSpPr/>
          <p:nvPr/>
        </p:nvCxnSpPr>
        <p:spPr>
          <a:xfrm>
            <a:off x="6045200" y="926689"/>
            <a:ext cx="0" cy="320730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1" name="Google Shape;13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87" y="4693224"/>
            <a:ext cx="2285914" cy="10039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2"/>
          <p:cNvSpPr txBox="1"/>
          <p:nvPr>
            <p:ph idx="10" type="dt"/>
          </p:nvPr>
        </p:nvSpPr>
        <p:spPr>
          <a:xfrm>
            <a:off x="6619875" y="184153"/>
            <a:ext cx="2133600" cy="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12"/>
          <p:cNvSpPr txBox="1"/>
          <p:nvPr>
            <p:ph idx="11" type="ftr"/>
          </p:nvPr>
        </p:nvSpPr>
        <p:spPr>
          <a:xfrm>
            <a:off x="409575" y="199870"/>
            <a:ext cx="2895600" cy="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34" name="Google Shape;134;p12"/>
          <p:cNvCxnSpPr/>
          <p:nvPr/>
        </p:nvCxnSpPr>
        <p:spPr>
          <a:xfrm>
            <a:off x="457200" y="32385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12"/>
          <p:cNvSpPr txBox="1"/>
          <p:nvPr>
            <p:ph idx="7" type="body"/>
          </p:nvPr>
        </p:nvSpPr>
        <p:spPr>
          <a:xfrm>
            <a:off x="3389366" y="868973"/>
            <a:ext cx="4545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700"/>
              <a:buNone/>
              <a:defRPr b="1" sz="2700">
                <a:solidFill>
                  <a:srgbClr val="A32B38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12"/>
          <p:cNvSpPr txBox="1"/>
          <p:nvPr>
            <p:ph idx="8" type="body"/>
          </p:nvPr>
        </p:nvSpPr>
        <p:spPr>
          <a:xfrm>
            <a:off x="6287113" y="868973"/>
            <a:ext cx="4545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SzPts val="2700"/>
              <a:buNone/>
              <a:defRPr b="1" sz="2700">
                <a:solidFill>
                  <a:srgbClr val="A32B38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37" name="Google Shape;137;p12"/>
          <p:cNvPicPr preferRelativeResize="0"/>
          <p:nvPr/>
        </p:nvPicPr>
        <p:blipFill rotWithShape="1">
          <a:blip r:embed="rId3">
            <a:alphaModFix/>
          </a:blip>
          <a:srcRect b="-9839" l="0" r="0" t="-9246"/>
          <a:stretch/>
        </p:blipFill>
        <p:spPr>
          <a:xfrm>
            <a:off x="457200" y="4553154"/>
            <a:ext cx="713233" cy="380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 showMasterSp="0">
  <p:cSld name="6_Title and Conte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type="title"/>
          </p:nvPr>
        </p:nvSpPr>
        <p:spPr>
          <a:xfrm>
            <a:off x="498580" y="535472"/>
            <a:ext cx="8188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mpact"/>
                <a:ea typeface="Impact"/>
                <a:cs typeface="Impact"/>
                <a:sym typeface="Impac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13"/>
          <p:cNvSpPr txBox="1"/>
          <p:nvPr>
            <p:ph idx="12" type="sldNum"/>
          </p:nvPr>
        </p:nvSpPr>
        <p:spPr>
          <a:xfrm>
            <a:off x="3505200" y="459462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87" y="4693224"/>
            <a:ext cx="2285914" cy="1003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3"/>
          <p:cNvCxnSpPr/>
          <p:nvPr/>
        </p:nvCxnSpPr>
        <p:spPr>
          <a:xfrm>
            <a:off x="500452" y="2933700"/>
            <a:ext cx="7575000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13"/>
          <p:cNvSpPr txBox="1"/>
          <p:nvPr>
            <p:ph idx="1" type="body"/>
          </p:nvPr>
        </p:nvSpPr>
        <p:spPr>
          <a:xfrm>
            <a:off x="798851" y="1870052"/>
            <a:ext cx="8304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13"/>
          <p:cNvSpPr txBox="1"/>
          <p:nvPr>
            <p:ph idx="2" type="body"/>
          </p:nvPr>
        </p:nvSpPr>
        <p:spPr>
          <a:xfrm>
            <a:off x="798851" y="2226896"/>
            <a:ext cx="1096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13"/>
          <p:cNvSpPr txBox="1"/>
          <p:nvPr>
            <p:ph idx="3" type="body"/>
          </p:nvPr>
        </p:nvSpPr>
        <p:spPr>
          <a:xfrm>
            <a:off x="3513475" y="1870052"/>
            <a:ext cx="8304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13"/>
          <p:cNvSpPr txBox="1"/>
          <p:nvPr>
            <p:ph idx="4" type="body"/>
          </p:nvPr>
        </p:nvSpPr>
        <p:spPr>
          <a:xfrm>
            <a:off x="3513475" y="2226896"/>
            <a:ext cx="1096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7" name="Google Shape;147;p13"/>
          <p:cNvSpPr txBox="1"/>
          <p:nvPr>
            <p:ph idx="5" type="body"/>
          </p:nvPr>
        </p:nvSpPr>
        <p:spPr>
          <a:xfrm>
            <a:off x="6199526" y="1870052"/>
            <a:ext cx="8304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13"/>
          <p:cNvSpPr txBox="1"/>
          <p:nvPr>
            <p:ph idx="6" type="body"/>
          </p:nvPr>
        </p:nvSpPr>
        <p:spPr>
          <a:xfrm>
            <a:off x="6199526" y="2226896"/>
            <a:ext cx="1096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13"/>
          <p:cNvSpPr txBox="1"/>
          <p:nvPr>
            <p:ph idx="7" type="body"/>
          </p:nvPr>
        </p:nvSpPr>
        <p:spPr>
          <a:xfrm>
            <a:off x="2179976" y="3194027"/>
            <a:ext cx="8304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13"/>
          <p:cNvSpPr txBox="1"/>
          <p:nvPr>
            <p:ph idx="8" type="body"/>
          </p:nvPr>
        </p:nvSpPr>
        <p:spPr>
          <a:xfrm>
            <a:off x="2179976" y="3550871"/>
            <a:ext cx="1096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p13"/>
          <p:cNvSpPr txBox="1"/>
          <p:nvPr>
            <p:ph idx="9" type="body"/>
          </p:nvPr>
        </p:nvSpPr>
        <p:spPr>
          <a:xfrm>
            <a:off x="4875551" y="3194027"/>
            <a:ext cx="8304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13"/>
          <p:cNvSpPr txBox="1"/>
          <p:nvPr>
            <p:ph idx="13" type="body"/>
          </p:nvPr>
        </p:nvSpPr>
        <p:spPr>
          <a:xfrm>
            <a:off x="4875551" y="3550871"/>
            <a:ext cx="1096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13"/>
          <p:cNvSpPr txBox="1"/>
          <p:nvPr>
            <p:ph idx="14" type="body"/>
          </p:nvPr>
        </p:nvSpPr>
        <p:spPr>
          <a:xfrm>
            <a:off x="7590176" y="3194027"/>
            <a:ext cx="8304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idx="15" type="body"/>
          </p:nvPr>
        </p:nvSpPr>
        <p:spPr>
          <a:xfrm>
            <a:off x="7590176" y="3550871"/>
            <a:ext cx="1096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155" name="Google Shape;155;p13"/>
          <p:cNvGrpSpPr/>
          <p:nvPr/>
        </p:nvGrpSpPr>
        <p:grpSpPr>
          <a:xfrm>
            <a:off x="798851" y="2691437"/>
            <a:ext cx="255825" cy="370125"/>
            <a:chOff x="1065134" y="3588583"/>
            <a:chExt cx="341100" cy="493500"/>
          </a:xfrm>
        </p:grpSpPr>
        <p:cxnSp>
          <p:nvCxnSpPr>
            <p:cNvPr id="156" name="Google Shape;156;p13"/>
            <p:cNvCxnSpPr/>
            <p:nvPr/>
          </p:nvCxnSpPr>
          <p:spPr>
            <a:xfrm>
              <a:off x="1231900" y="3588583"/>
              <a:ext cx="0" cy="32310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7" name="Google Shape;157;p13"/>
            <p:cNvSpPr/>
            <p:nvPr/>
          </p:nvSpPr>
          <p:spPr>
            <a:xfrm>
              <a:off x="1065134" y="3740983"/>
              <a:ext cx="341100" cy="341100"/>
            </a:xfrm>
            <a:prstGeom prst="ellipse">
              <a:avLst/>
            </a:prstGeom>
            <a:solidFill>
              <a:srgbClr val="62C4B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13"/>
          <p:cNvGrpSpPr/>
          <p:nvPr/>
        </p:nvGrpSpPr>
        <p:grpSpPr>
          <a:xfrm rot="10800000">
            <a:off x="2170551" y="2804506"/>
            <a:ext cx="255825" cy="370125"/>
            <a:chOff x="1065134" y="3588583"/>
            <a:chExt cx="341100" cy="493500"/>
          </a:xfrm>
        </p:grpSpPr>
        <p:cxnSp>
          <p:nvCxnSpPr>
            <p:cNvPr id="159" name="Google Shape;159;p13"/>
            <p:cNvCxnSpPr/>
            <p:nvPr/>
          </p:nvCxnSpPr>
          <p:spPr>
            <a:xfrm>
              <a:off x="1231900" y="3588583"/>
              <a:ext cx="0" cy="32310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13"/>
            <p:cNvSpPr/>
            <p:nvPr/>
          </p:nvSpPr>
          <p:spPr>
            <a:xfrm>
              <a:off x="1065134" y="3740983"/>
              <a:ext cx="341100" cy="341100"/>
            </a:xfrm>
            <a:prstGeom prst="ellipse">
              <a:avLst/>
            </a:prstGeom>
            <a:solidFill>
              <a:srgbClr val="62C4B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13"/>
          <p:cNvGrpSpPr/>
          <p:nvPr/>
        </p:nvGrpSpPr>
        <p:grpSpPr>
          <a:xfrm>
            <a:off x="3503951" y="2691437"/>
            <a:ext cx="255825" cy="370125"/>
            <a:chOff x="1065134" y="3588583"/>
            <a:chExt cx="341100" cy="493500"/>
          </a:xfrm>
        </p:grpSpPr>
        <p:cxnSp>
          <p:nvCxnSpPr>
            <p:cNvPr id="162" name="Google Shape;162;p13"/>
            <p:cNvCxnSpPr/>
            <p:nvPr/>
          </p:nvCxnSpPr>
          <p:spPr>
            <a:xfrm>
              <a:off x="1231900" y="3588583"/>
              <a:ext cx="0" cy="32310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3" name="Google Shape;163;p13"/>
            <p:cNvSpPr/>
            <p:nvPr/>
          </p:nvSpPr>
          <p:spPr>
            <a:xfrm>
              <a:off x="1065134" y="3740983"/>
              <a:ext cx="341100" cy="341100"/>
            </a:xfrm>
            <a:prstGeom prst="ellipse">
              <a:avLst/>
            </a:prstGeom>
            <a:solidFill>
              <a:srgbClr val="62C4B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13"/>
          <p:cNvGrpSpPr/>
          <p:nvPr/>
        </p:nvGrpSpPr>
        <p:grpSpPr>
          <a:xfrm>
            <a:off x="6209051" y="2691437"/>
            <a:ext cx="255825" cy="370125"/>
            <a:chOff x="1065134" y="3588583"/>
            <a:chExt cx="341100" cy="493500"/>
          </a:xfrm>
        </p:grpSpPr>
        <p:cxnSp>
          <p:nvCxnSpPr>
            <p:cNvPr id="165" name="Google Shape;165;p13"/>
            <p:cNvCxnSpPr/>
            <p:nvPr/>
          </p:nvCxnSpPr>
          <p:spPr>
            <a:xfrm>
              <a:off x="1231900" y="3588583"/>
              <a:ext cx="0" cy="32310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6" name="Google Shape;166;p13"/>
            <p:cNvSpPr/>
            <p:nvPr/>
          </p:nvSpPr>
          <p:spPr>
            <a:xfrm>
              <a:off x="1065134" y="3740983"/>
              <a:ext cx="341100" cy="341100"/>
            </a:xfrm>
            <a:prstGeom prst="ellipse">
              <a:avLst/>
            </a:prstGeom>
            <a:solidFill>
              <a:srgbClr val="62C4B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13"/>
          <p:cNvGrpSpPr/>
          <p:nvPr/>
        </p:nvGrpSpPr>
        <p:grpSpPr>
          <a:xfrm rot="10800000">
            <a:off x="4875651" y="2804506"/>
            <a:ext cx="255825" cy="370125"/>
            <a:chOff x="1065134" y="3588583"/>
            <a:chExt cx="341100" cy="493500"/>
          </a:xfrm>
        </p:grpSpPr>
        <p:cxnSp>
          <p:nvCxnSpPr>
            <p:cNvPr id="168" name="Google Shape;168;p13"/>
            <p:cNvCxnSpPr/>
            <p:nvPr/>
          </p:nvCxnSpPr>
          <p:spPr>
            <a:xfrm>
              <a:off x="1231900" y="3588583"/>
              <a:ext cx="0" cy="32310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9" name="Google Shape;169;p13"/>
            <p:cNvSpPr/>
            <p:nvPr/>
          </p:nvSpPr>
          <p:spPr>
            <a:xfrm>
              <a:off x="1065134" y="3740983"/>
              <a:ext cx="341100" cy="341100"/>
            </a:xfrm>
            <a:prstGeom prst="ellipse">
              <a:avLst/>
            </a:prstGeom>
            <a:solidFill>
              <a:srgbClr val="62C4B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13"/>
          <p:cNvGrpSpPr/>
          <p:nvPr/>
        </p:nvGrpSpPr>
        <p:grpSpPr>
          <a:xfrm rot="10800000">
            <a:off x="7580751" y="2804506"/>
            <a:ext cx="255825" cy="370125"/>
            <a:chOff x="1065134" y="3588583"/>
            <a:chExt cx="341100" cy="493500"/>
          </a:xfrm>
        </p:grpSpPr>
        <p:cxnSp>
          <p:nvCxnSpPr>
            <p:cNvPr id="171" name="Google Shape;171;p13"/>
            <p:cNvCxnSpPr/>
            <p:nvPr/>
          </p:nvCxnSpPr>
          <p:spPr>
            <a:xfrm>
              <a:off x="1231900" y="3588583"/>
              <a:ext cx="0" cy="32310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2" name="Google Shape;172;p13"/>
            <p:cNvSpPr/>
            <p:nvPr/>
          </p:nvSpPr>
          <p:spPr>
            <a:xfrm>
              <a:off x="1065134" y="3740983"/>
              <a:ext cx="341100" cy="341100"/>
            </a:xfrm>
            <a:prstGeom prst="ellipse">
              <a:avLst/>
            </a:prstGeom>
            <a:solidFill>
              <a:srgbClr val="62C4B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13"/>
          <p:cNvSpPr txBox="1"/>
          <p:nvPr>
            <p:ph idx="10" type="dt"/>
          </p:nvPr>
        </p:nvSpPr>
        <p:spPr>
          <a:xfrm>
            <a:off x="6619875" y="184153"/>
            <a:ext cx="2133600" cy="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13"/>
          <p:cNvSpPr txBox="1"/>
          <p:nvPr>
            <p:ph idx="11" type="ftr"/>
          </p:nvPr>
        </p:nvSpPr>
        <p:spPr>
          <a:xfrm>
            <a:off x="409575" y="199870"/>
            <a:ext cx="2895600" cy="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75" name="Google Shape;175;p13"/>
          <p:cNvCxnSpPr/>
          <p:nvPr/>
        </p:nvCxnSpPr>
        <p:spPr>
          <a:xfrm>
            <a:off x="457200" y="32385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6" name="Google Shape;176;p13"/>
          <p:cNvPicPr preferRelativeResize="0"/>
          <p:nvPr/>
        </p:nvPicPr>
        <p:blipFill rotWithShape="1">
          <a:blip r:embed="rId3">
            <a:alphaModFix/>
          </a:blip>
          <a:srcRect b="-9839" l="0" r="0" t="-9246"/>
          <a:stretch/>
        </p:blipFill>
        <p:spPr>
          <a:xfrm>
            <a:off x="457200" y="4553154"/>
            <a:ext cx="713233" cy="380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 showMasterSp="0">
  <p:cSld name="8_Title and Content">
    <p:bg>
      <p:bgPr>
        <a:solidFill>
          <a:srgbClr val="A32B38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title"/>
          </p:nvPr>
        </p:nvSpPr>
        <p:spPr>
          <a:xfrm>
            <a:off x="-114300" y="1021558"/>
            <a:ext cx="7705800" cy="3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0">
                <a:solidFill>
                  <a:srgbClr val="F2F2F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14"/>
          <p:cNvSpPr txBox="1"/>
          <p:nvPr>
            <p:ph idx="12" type="sldNum"/>
          </p:nvPr>
        </p:nvSpPr>
        <p:spPr>
          <a:xfrm>
            <a:off x="3505200" y="459462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88" y="4693224"/>
            <a:ext cx="2285914" cy="10039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4"/>
          <p:cNvSpPr txBox="1"/>
          <p:nvPr>
            <p:ph idx="10" type="dt"/>
          </p:nvPr>
        </p:nvSpPr>
        <p:spPr>
          <a:xfrm>
            <a:off x="6619875" y="184153"/>
            <a:ext cx="2133600" cy="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14"/>
          <p:cNvSpPr txBox="1"/>
          <p:nvPr>
            <p:ph idx="11" type="ftr"/>
          </p:nvPr>
        </p:nvSpPr>
        <p:spPr>
          <a:xfrm>
            <a:off x="409575" y="199870"/>
            <a:ext cx="2895600" cy="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83" name="Google Shape;183;p14"/>
          <p:cNvCxnSpPr/>
          <p:nvPr/>
        </p:nvCxnSpPr>
        <p:spPr>
          <a:xfrm>
            <a:off x="457200" y="32385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4" name="Google Shape;184;p14"/>
          <p:cNvPicPr preferRelativeResize="0"/>
          <p:nvPr/>
        </p:nvPicPr>
        <p:blipFill rotWithShape="1">
          <a:blip r:embed="rId3">
            <a:alphaModFix/>
          </a:blip>
          <a:srcRect b="0" l="-928" r="-171" t="0"/>
          <a:stretch/>
        </p:blipFill>
        <p:spPr>
          <a:xfrm>
            <a:off x="376881" y="4572852"/>
            <a:ext cx="713233" cy="316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type="title"/>
          </p:nvPr>
        </p:nvSpPr>
        <p:spPr>
          <a:xfrm>
            <a:off x="498580" y="628650"/>
            <a:ext cx="81882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600">
                <a:latin typeface="Impact"/>
                <a:ea typeface="Impact"/>
                <a:cs typeface="Impact"/>
                <a:sym typeface="Impac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498581" y="1544579"/>
            <a:ext cx="5734200" cy="29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Font typeface="Arial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Font typeface="Arial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3505200" y="459462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87" y="4693224"/>
            <a:ext cx="2285914" cy="10039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"/>
          <p:cNvSpPr txBox="1"/>
          <p:nvPr>
            <p:ph idx="10" type="dt"/>
          </p:nvPr>
        </p:nvSpPr>
        <p:spPr>
          <a:xfrm>
            <a:off x="6619875" y="184153"/>
            <a:ext cx="2133600" cy="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409575" y="199870"/>
            <a:ext cx="2895600" cy="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44" name="Google Shape;44;p3"/>
          <p:cNvCxnSpPr/>
          <p:nvPr/>
        </p:nvCxnSpPr>
        <p:spPr>
          <a:xfrm>
            <a:off x="457200" y="32385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3"/>
          <p:cNvPicPr preferRelativeResize="0"/>
          <p:nvPr/>
        </p:nvPicPr>
        <p:blipFill rotWithShape="1">
          <a:blip r:embed="rId3">
            <a:alphaModFix/>
          </a:blip>
          <a:srcRect b="-9839" l="0" r="0" t="-9246"/>
          <a:stretch/>
        </p:blipFill>
        <p:spPr>
          <a:xfrm>
            <a:off x="457200" y="4553154"/>
            <a:ext cx="713233" cy="38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1652049"/>
            <a:ext cx="3286999" cy="273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 showMasterSp="0">
  <p:cSld name="4_Title and Content">
    <p:bg>
      <p:bgPr>
        <a:solidFill>
          <a:srgbClr val="62C4B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3505200" y="459462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" name="Google Shape;4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88" y="4693224"/>
            <a:ext cx="2285914" cy="10039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4"/>
          <p:cNvSpPr txBox="1"/>
          <p:nvPr>
            <p:ph type="title"/>
          </p:nvPr>
        </p:nvSpPr>
        <p:spPr>
          <a:xfrm>
            <a:off x="1395477" y="1390292"/>
            <a:ext cx="6353100" cy="21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>
                <a:solidFill>
                  <a:srgbClr val="F2F2F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0" type="dt"/>
          </p:nvPr>
        </p:nvSpPr>
        <p:spPr>
          <a:xfrm>
            <a:off x="6619875" y="184153"/>
            <a:ext cx="2133600" cy="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1" type="ftr"/>
          </p:nvPr>
        </p:nvSpPr>
        <p:spPr>
          <a:xfrm>
            <a:off x="409575" y="199870"/>
            <a:ext cx="2895600" cy="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53" name="Google Shape;53;p4"/>
          <p:cNvCxnSpPr/>
          <p:nvPr/>
        </p:nvCxnSpPr>
        <p:spPr>
          <a:xfrm>
            <a:off x="457200" y="32385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4" name="Google Shape;54;p4"/>
          <p:cNvPicPr preferRelativeResize="0"/>
          <p:nvPr/>
        </p:nvPicPr>
        <p:blipFill rotWithShape="1">
          <a:blip r:embed="rId3">
            <a:alphaModFix/>
          </a:blip>
          <a:srcRect b="-9839" l="0" r="0" t="-9246"/>
          <a:stretch/>
        </p:blipFill>
        <p:spPr>
          <a:xfrm>
            <a:off x="457200" y="4553154"/>
            <a:ext cx="713233" cy="380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98998" y="-1"/>
            <a:ext cx="3245003" cy="51435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chemeClr val="lt1"/>
            </a:outerShdw>
          </a:effectLst>
        </p:spPr>
      </p:pic>
      <p:sp>
        <p:nvSpPr>
          <p:cNvPr id="57" name="Google Shape;57;p5"/>
          <p:cNvSpPr/>
          <p:nvPr/>
        </p:nvSpPr>
        <p:spPr>
          <a:xfrm rot="-5400000">
            <a:off x="4949799" y="949198"/>
            <a:ext cx="5143500" cy="3245100"/>
          </a:xfrm>
          <a:prstGeom prst="rect">
            <a:avLst/>
          </a:prstGeom>
          <a:solidFill>
            <a:srgbClr val="62C4B1">
              <a:alpha val="6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 txBox="1"/>
          <p:nvPr>
            <p:ph type="title"/>
          </p:nvPr>
        </p:nvSpPr>
        <p:spPr>
          <a:xfrm>
            <a:off x="457201" y="584244"/>
            <a:ext cx="4524900" cy="15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Impact"/>
                <a:ea typeface="Impact"/>
                <a:cs typeface="Impact"/>
                <a:sym typeface="Impac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3505200" y="459462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5"/>
          <p:cNvSpPr txBox="1"/>
          <p:nvPr>
            <p:ph idx="1" type="body"/>
          </p:nvPr>
        </p:nvSpPr>
        <p:spPr>
          <a:xfrm>
            <a:off x="409575" y="2100292"/>
            <a:ext cx="4876800" cy="18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61" name="Google Shape;6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88" y="4693224"/>
            <a:ext cx="2285914" cy="10039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5"/>
          <p:cNvSpPr txBox="1"/>
          <p:nvPr>
            <p:ph idx="10" type="dt"/>
          </p:nvPr>
        </p:nvSpPr>
        <p:spPr>
          <a:xfrm>
            <a:off x="6619875" y="184153"/>
            <a:ext cx="2133600" cy="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1" type="ftr"/>
          </p:nvPr>
        </p:nvSpPr>
        <p:spPr>
          <a:xfrm>
            <a:off x="409575" y="199870"/>
            <a:ext cx="2895600" cy="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4" name="Google Shape;64;p5"/>
          <p:cNvCxnSpPr/>
          <p:nvPr/>
        </p:nvCxnSpPr>
        <p:spPr>
          <a:xfrm>
            <a:off x="457200" y="32385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5"/>
          <p:cNvCxnSpPr/>
          <p:nvPr/>
        </p:nvCxnSpPr>
        <p:spPr>
          <a:xfrm>
            <a:off x="437029" y="318248"/>
            <a:ext cx="546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6" name="Google Shape;66;p5"/>
          <p:cNvPicPr preferRelativeResize="0"/>
          <p:nvPr/>
        </p:nvPicPr>
        <p:blipFill rotWithShape="1">
          <a:blip r:embed="rId4">
            <a:alphaModFix/>
          </a:blip>
          <a:srcRect b="-9839" l="0" r="0" t="-9246"/>
          <a:stretch/>
        </p:blipFill>
        <p:spPr>
          <a:xfrm>
            <a:off x="457200" y="4553154"/>
            <a:ext cx="713233" cy="380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 showMasterSp="0">
  <p:cSld name="7_Title and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/>
          <p:nvPr/>
        </p:nvSpPr>
        <p:spPr>
          <a:xfrm>
            <a:off x="0" y="1943100"/>
            <a:ext cx="9144000" cy="3200400"/>
          </a:xfrm>
          <a:prstGeom prst="rect">
            <a:avLst/>
          </a:prstGeom>
          <a:solidFill>
            <a:srgbClr val="A32B3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6"/>
          <p:cNvSpPr txBox="1"/>
          <p:nvPr>
            <p:ph type="title"/>
          </p:nvPr>
        </p:nvSpPr>
        <p:spPr>
          <a:xfrm>
            <a:off x="485775" y="660715"/>
            <a:ext cx="81882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3600">
                <a:latin typeface="Impact"/>
                <a:ea typeface="Impact"/>
                <a:cs typeface="Impact"/>
                <a:sym typeface="Impac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3505200" y="459462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6"/>
          <p:cNvSpPr txBox="1"/>
          <p:nvPr>
            <p:ph idx="1" type="body"/>
          </p:nvPr>
        </p:nvSpPr>
        <p:spPr>
          <a:xfrm>
            <a:off x="511823" y="2285068"/>
            <a:ext cx="2435100" cy="1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2" type="body"/>
          </p:nvPr>
        </p:nvSpPr>
        <p:spPr>
          <a:xfrm>
            <a:off x="3505200" y="2125913"/>
            <a:ext cx="53496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73" name="Google Shape;7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88" y="4693224"/>
            <a:ext cx="2285914" cy="10039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 txBox="1"/>
          <p:nvPr>
            <p:ph idx="10" type="dt"/>
          </p:nvPr>
        </p:nvSpPr>
        <p:spPr>
          <a:xfrm>
            <a:off x="6619875" y="184153"/>
            <a:ext cx="2133600" cy="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11" type="ftr"/>
          </p:nvPr>
        </p:nvSpPr>
        <p:spPr>
          <a:xfrm>
            <a:off x="409575" y="199870"/>
            <a:ext cx="2895600" cy="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76" name="Google Shape;76;p6"/>
          <p:cNvCxnSpPr/>
          <p:nvPr/>
        </p:nvCxnSpPr>
        <p:spPr>
          <a:xfrm>
            <a:off x="457200" y="32385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7" name="Google Shape;77;p6"/>
          <p:cNvPicPr preferRelativeResize="0"/>
          <p:nvPr/>
        </p:nvPicPr>
        <p:blipFill rotWithShape="1">
          <a:blip r:embed="rId3">
            <a:alphaModFix/>
          </a:blip>
          <a:srcRect b="0" l="-928" r="-171" t="0"/>
          <a:stretch/>
        </p:blipFill>
        <p:spPr>
          <a:xfrm>
            <a:off x="376881" y="4572852"/>
            <a:ext cx="713233" cy="316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 showMasterSp="0">
  <p:cSld name="3_Title and Content">
    <p:bg>
      <p:bgPr>
        <a:solidFill>
          <a:srgbClr val="A32B38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/>
          <p:nvPr>
            <p:ph type="title"/>
          </p:nvPr>
        </p:nvSpPr>
        <p:spPr>
          <a:xfrm>
            <a:off x="1210925" y="1360775"/>
            <a:ext cx="28893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>
                <a:solidFill>
                  <a:srgbClr val="F2F2F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2" type="sldNum"/>
          </p:nvPr>
        </p:nvSpPr>
        <p:spPr>
          <a:xfrm>
            <a:off x="3505200" y="459462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7"/>
          <p:cNvSpPr txBox="1"/>
          <p:nvPr>
            <p:ph idx="1" type="body"/>
          </p:nvPr>
        </p:nvSpPr>
        <p:spPr>
          <a:xfrm>
            <a:off x="4322964" y="1360775"/>
            <a:ext cx="42192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82" name="Google Shape;8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88" y="4693224"/>
            <a:ext cx="2285914" cy="10039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7"/>
          <p:cNvSpPr txBox="1"/>
          <p:nvPr>
            <p:ph idx="10" type="dt"/>
          </p:nvPr>
        </p:nvSpPr>
        <p:spPr>
          <a:xfrm>
            <a:off x="6619875" y="184153"/>
            <a:ext cx="2133600" cy="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1" type="ftr"/>
          </p:nvPr>
        </p:nvSpPr>
        <p:spPr>
          <a:xfrm>
            <a:off x="409575" y="199870"/>
            <a:ext cx="2895600" cy="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85" name="Google Shape;85;p7"/>
          <p:cNvCxnSpPr/>
          <p:nvPr/>
        </p:nvCxnSpPr>
        <p:spPr>
          <a:xfrm>
            <a:off x="457200" y="32385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6" name="Google Shape;86;p7"/>
          <p:cNvPicPr preferRelativeResize="0"/>
          <p:nvPr/>
        </p:nvPicPr>
        <p:blipFill rotWithShape="1">
          <a:blip r:embed="rId3">
            <a:alphaModFix/>
          </a:blip>
          <a:srcRect b="0" l="-928" r="-171" t="0"/>
          <a:stretch/>
        </p:blipFill>
        <p:spPr>
          <a:xfrm>
            <a:off x="376881" y="4572852"/>
            <a:ext cx="713233" cy="316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0748" y="2625143"/>
            <a:ext cx="4141496" cy="1217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9050"/>
            <a:ext cx="9144000" cy="51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8"/>
          <p:cNvSpPr txBox="1"/>
          <p:nvPr>
            <p:ph type="ctrTitle"/>
          </p:nvPr>
        </p:nvSpPr>
        <p:spPr>
          <a:xfrm>
            <a:off x="3922408" y="746452"/>
            <a:ext cx="4431000" cy="25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6800">
                <a:solidFill>
                  <a:srgbClr val="A32B38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" type="subTitle"/>
          </p:nvPr>
        </p:nvSpPr>
        <p:spPr>
          <a:xfrm>
            <a:off x="3922407" y="3092181"/>
            <a:ext cx="45168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92" name="Google Shape;92;p8"/>
          <p:cNvPicPr preferRelativeResize="0"/>
          <p:nvPr/>
        </p:nvPicPr>
        <p:blipFill rotWithShape="1">
          <a:blip r:embed="rId3">
            <a:alphaModFix/>
          </a:blip>
          <a:srcRect b="-9839" l="0" r="0" t="-9246"/>
          <a:stretch/>
        </p:blipFill>
        <p:spPr>
          <a:xfrm>
            <a:off x="457200" y="4553154"/>
            <a:ext cx="713233" cy="38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0887" y="4693224"/>
            <a:ext cx="2285914" cy="100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32B3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9"/>
          <p:cNvSpPr txBox="1"/>
          <p:nvPr>
            <p:ph type="ctrTitle"/>
          </p:nvPr>
        </p:nvSpPr>
        <p:spPr>
          <a:xfrm>
            <a:off x="88627" y="96297"/>
            <a:ext cx="7209900" cy="3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9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3070512" y="3892467"/>
            <a:ext cx="4577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  <a:defRPr b="1" i="0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98" name="Google Shape;9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53364" y="4693224"/>
            <a:ext cx="2285914" cy="100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9"/>
          <p:cNvPicPr preferRelativeResize="0"/>
          <p:nvPr/>
        </p:nvPicPr>
        <p:blipFill rotWithShape="1">
          <a:blip r:embed="rId3">
            <a:alphaModFix/>
          </a:blip>
          <a:srcRect b="0" l="-928" r="-171" t="0"/>
          <a:stretch/>
        </p:blipFill>
        <p:spPr>
          <a:xfrm>
            <a:off x="376881" y="4572852"/>
            <a:ext cx="713233" cy="316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 showMasterSp="0">
  <p:cSld name="5_Title and Conte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type="title"/>
          </p:nvPr>
        </p:nvSpPr>
        <p:spPr>
          <a:xfrm>
            <a:off x="498580" y="628650"/>
            <a:ext cx="81882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600">
                <a:latin typeface="Impact"/>
                <a:ea typeface="Impact"/>
                <a:cs typeface="Impact"/>
                <a:sym typeface="Impac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1" type="body"/>
          </p:nvPr>
        </p:nvSpPr>
        <p:spPr>
          <a:xfrm>
            <a:off x="498580" y="1544579"/>
            <a:ext cx="7464300" cy="2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62C4B1"/>
              </a:buClr>
              <a:buSzPts val="1800"/>
              <a:buFont typeface="Arial"/>
              <a:buChar char="•"/>
              <a:defRPr sz="18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100"/>
              <a:buFont typeface="Arial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Font typeface="Arial"/>
              <a:buNone/>
              <a:defRPr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None/>
              <a:defRPr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500"/>
              <a:buFont typeface="Arial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3505200" y="459462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87" y="4693224"/>
            <a:ext cx="2285914" cy="10039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0"/>
          <p:cNvSpPr txBox="1"/>
          <p:nvPr>
            <p:ph idx="10" type="dt"/>
          </p:nvPr>
        </p:nvSpPr>
        <p:spPr>
          <a:xfrm>
            <a:off x="6619875" y="184153"/>
            <a:ext cx="2133600" cy="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11" type="ftr"/>
          </p:nvPr>
        </p:nvSpPr>
        <p:spPr>
          <a:xfrm>
            <a:off x="409575" y="199870"/>
            <a:ext cx="2895600" cy="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07" name="Google Shape;107;p10"/>
          <p:cNvCxnSpPr/>
          <p:nvPr/>
        </p:nvCxnSpPr>
        <p:spPr>
          <a:xfrm>
            <a:off x="457200" y="323851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8" name="Google Shape;108;p10"/>
          <p:cNvPicPr preferRelativeResize="0"/>
          <p:nvPr/>
        </p:nvPicPr>
        <p:blipFill rotWithShape="1">
          <a:blip r:embed="rId3">
            <a:alphaModFix/>
          </a:blip>
          <a:srcRect b="-9839" l="0" r="0" t="-9246"/>
          <a:stretch/>
        </p:blipFill>
        <p:spPr>
          <a:xfrm>
            <a:off x="457200" y="4553154"/>
            <a:ext cx="713233" cy="38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1979" y="1663982"/>
            <a:ext cx="2231393" cy="1522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8203" y="3186953"/>
            <a:ext cx="2114250" cy="122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gif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515540"/>
            <a:ext cx="82296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553200" y="690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57200" y="6905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A719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3505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-366" l="0" r="0" t="-1376"/>
          <a:stretch/>
        </p:blipFill>
        <p:spPr>
          <a:xfrm>
            <a:off x="457200" y="4585645"/>
            <a:ext cx="713232" cy="323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87" y="4693224"/>
            <a:ext cx="2285914" cy="10039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stevezhenghp/airbnb-price-prediction" TargetMode="External"/><Relationship Id="rId4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ctrTitle"/>
          </p:nvPr>
        </p:nvSpPr>
        <p:spPr>
          <a:xfrm>
            <a:off x="3010875" y="424900"/>
            <a:ext cx="5463300" cy="1839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u="sng"/>
              <a:t>Proposal: </a:t>
            </a:r>
            <a:r>
              <a:rPr lang="en" sz="4500" u="sng"/>
              <a:t>Airbnb Pricing Prediction</a:t>
            </a:r>
            <a:endParaRPr sz="4500" u="sng"/>
          </a:p>
        </p:txBody>
      </p:sp>
      <p:sp>
        <p:nvSpPr>
          <p:cNvPr id="190" name="Google Shape;190;p15"/>
          <p:cNvSpPr txBox="1"/>
          <p:nvPr>
            <p:ph idx="1" type="subTitle"/>
          </p:nvPr>
        </p:nvSpPr>
        <p:spPr>
          <a:xfrm>
            <a:off x="3545975" y="2264500"/>
            <a:ext cx="2769300" cy="1187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 u="sng"/>
              <a:t>Team 8: </a:t>
            </a:r>
            <a:endParaRPr sz="2200" u="sng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200" u="sng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lang="en" sz="2200"/>
              <a:t>Peiqi Chen</a:t>
            </a:r>
            <a:endParaRPr b="0" sz="2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lang="en" sz="2200"/>
              <a:t>Sifan Zhu </a:t>
            </a:r>
            <a:endParaRPr b="0" sz="2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lang="en" sz="2200"/>
              <a:t>Rohan Chaudhary</a:t>
            </a:r>
            <a:endParaRPr b="0" sz="2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lang="en" sz="2200"/>
              <a:t>Ashley Mercado</a:t>
            </a:r>
            <a:endParaRPr b="0"/>
          </a:p>
        </p:txBody>
      </p:sp>
      <p:pic>
        <p:nvPicPr>
          <p:cNvPr id="191" name="Google Shape;1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188" y="2264500"/>
            <a:ext cx="2340975" cy="13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752100" y="443275"/>
            <a:ext cx="4524900" cy="885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The Problem</a:t>
            </a:r>
            <a:endParaRPr sz="3500"/>
          </a:p>
        </p:txBody>
      </p:sp>
      <p:sp>
        <p:nvSpPr>
          <p:cNvPr id="197" name="Google Shape;197;p16"/>
          <p:cNvSpPr txBox="1"/>
          <p:nvPr>
            <p:ph idx="1" type="body"/>
          </p:nvPr>
        </p:nvSpPr>
        <p:spPr>
          <a:xfrm>
            <a:off x="576150" y="1328586"/>
            <a:ext cx="4876800" cy="237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aim to use the Airbnb dataset to </a:t>
            </a:r>
            <a:r>
              <a:rPr lang="en" sz="1800"/>
              <a:t>predict</a:t>
            </a:r>
            <a:r>
              <a:rPr lang="en" sz="1800"/>
              <a:t> </a:t>
            </a:r>
            <a:r>
              <a:rPr lang="en" sz="1800"/>
              <a:t>the</a:t>
            </a:r>
            <a:r>
              <a:rPr lang="en" sz="1800"/>
              <a:t> log pricing of each individual listing with the given variables in the data.</a:t>
            </a:r>
            <a:endParaRPr sz="1800"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/>
              <a:t>(Target Variable: log price)</a:t>
            </a:r>
            <a:endParaRPr sz="1800"/>
          </a:p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found this important because it gives us a look into how each of the variables affects the price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Hosts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Company</a:t>
            </a:r>
            <a:endParaRPr sz="1800"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8" name="Google Shape;1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088" y="1328575"/>
            <a:ext cx="2486374" cy="248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/>
          <p:nvPr>
            <p:ph type="title"/>
          </p:nvPr>
        </p:nvSpPr>
        <p:spPr>
          <a:xfrm>
            <a:off x="477905" y="449350"/>
            <a:ext cx="8188200" cy="60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Source &amp; Dataset Description</a:t>
            </a:r>
            <a:endParaRPr sz="3500"/>
          </a:p>
        </p:txBody>
      </p:sp>
      <p:sp>
        <p:nvSpPr>
          <p:cNvPr id="204" name="Google Shape;204;p17"/>
          <p:cNvSpPr txBox="1"/>
          <p:nvPr>
            <p:ph idx="1" type="body"/>
          </p:nvPr>
        </p:nvSpPr>
        <p:spPr>
          <a:xfrm>
            <a:off x="130400" y="1099200"/>
            <a:ext cx="5216100" cy="2945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chose Kaggle because the dataset met all of the requirements and the entire team agreed upon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dataset contains: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29 columns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74,111 rows</a:t>
            </a:r>
            <a:endParaRPr sz="19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different types of variables that are included are: 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Categorical variables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Numerical variables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Booleans</a:t>
            </a:r>
            <a:endParaRPr sz="19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Dataset Link: </a:t>
            </a:r>
            <a:r>
              <a:rPr lang="en" sz="1300" u="sng">
                <a:solidFill>
                  <a:srgbClr val="6AA84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https://www.kaggle.com/datasets/stevezhenghp/airbnb-price-prediction</a:t>
            </a:r>
            <a:endParaRPr sz="1900"/>
          </a:p>
        </p:txBody>
      </p:sp>
      <p:pic>
        <p:nvPicPr>
          <p:cNvPr id="205" name="Google Shape;2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025" y="1606900"/>
            <a:ext cx="3740474" cy="2881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>
            <p:ph type="title"/>
          </p:nvPr>
        </p:nvSpPr>
        <p:spPr>
          <a:xfrm>
            <a:off x="1656901" y="430875"/>
            <a:ext cx="5830200" cy="60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and Cleaning</a:t>
            </a:r>
            <a:endParaRPr/>
          </a:p>
        </p:txBody>
      </p:sp>
      <p:sp>
        <p:nvSpPr>
          <p:cNvPr id="211" name="Google Shape;211;p18"/>
          <p:cNvSpPr txBox="1"/>
          <p:nvPr>
            <p:ph idx="1" type="body"/>
          </p:nvPr>
        </p:nvSpPr>
        <p:spPr>
          <a:xfrm>
            <a:off x="396150" y="1389900"/>
            <a:ext cx="5066700" cy="321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duplicate Values present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number of Missing values in certain columns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Recognizing redundant columns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Handling Numeric missing values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to predict and handle categorical missing values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Pairplot to identify relationships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875" y="1616875"/>
            <a:ext cx="3280600" cy="276504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8"/>
          <p:cNvSpPr txBox="1"/>
          <p:nvPr/>
        </p:nvSpPr>
        <p:spPr>
          <a:xfrm>
            <a:off x="4721700" y="1270675"/>
            <a:ext cx="4288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data.isna().</a:t>
            </a:r>
            <a:r>
              <a:rPr b="1"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().sort_values(ascending = </a:t>
            </a:r>
            <a:r>
              <a:rPr b="1"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90125" y="577425"/>
            <a:ext cx="5496600" cy="60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Loading and Summary Statistics</a:t>
            </a:r>
            <a:endParaRPr/>
          </a:p>
        </p:txBody>
      </p:sp>
      <p:sp>
        <p:nvSpPr>
          <p:cNvPr id="219" name="Google Shape;219;p19"/>
          <p:cNvSpPr txBox="1"/>
          <p:nvPr>
            <p:ph idx="1" type="body"/>
          </p:nvPr>
        </p:nvSpPr>
        <p:spPr>
          <a:xfrm>
            <a:off x="90125" y="1617200"/>
            <a:ext cx="5496600" cy="114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calculated the Summary Statistics for the entire Airbnb dataset, however below we only provided 10 variables as a quick summarization</a:t>
            </a:r>
            <a:endParaRPr/>
          </a:p>
        </p:txBody>
      </p:sp>
      <p:pic>
        <p:nvPicPr>
          <p:cNvPr id="220" name="Google Shape;2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525" y="613600"/>
            <a:ext cx="3371299" cy="21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975" y="2770301"/>
            <a:ext cx="7817852" cy="171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type="title"/>
          </p:nvPr>
        </p:nvSpPr>
        <p:spPr>
          <a:xfrm>
            <a:off x="1639501" y="465775"/>
            <a:ext cx="5865000" cy="602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Exploration and Cleaning</a:t>
            </a:r>
            <a:endParaRPr/>
          </a:p>
        </p:txBody>
      </p:sp>
      <p:sp>
        <p:nvSpPr>
          <p:cNvPr id="227" name="Google Shape;227;p20"/>
          <p:cNvSpPr txBox="1"/>
          <p:nvPr>
            <p:ph idx="1" type="body"/>
          </p:nvPr>
        </p:nvSpPr>
        <p:spPr>
          <a:xfrm>
            <a:off x="299301" y="1222250"/>
            <a:ext cx="4926300" cy="2945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Correlation matrix to identify potential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Analyzing values of categorical variables like city, property_type, amenities, </a:t>
            </a:r>
            <a:r>
              <a:rPr lang="en"/>
              <a:t>accommodates</a:t>
            </a:r>
            <a:endParaRPr/>
          </a:p>
        </p:txBody>
      </p:sp>
      <p:pic>
        <p:nvPicPr>
          <p:cNvPr id="228" name="Google Shape;2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125" y="1116700"/>
            <a:ext cx="4183874" cy="348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0"/>
          <p:cNvPicPr preferRelativeResize="0"/>
          <p:nvPr/>
        </p:nvPicPr>
        <p:blipFill rotWithShape="1">
          <a:blip r:embed="rId4">
            <a:alphaModFix/>
          </a:blip>
          <a:srcRect b="6239" l="0" r="0" t="-6240"/>
          <a:stretch/>
        </p:blipFill>
        <p:spPr>
          <a:xfrm>
            <a:off x="1371100" y="2616875"/>
            <a:ext cx="3246024" cy="24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title"/>
          </p:nvPr>
        </p:nvSpPr>
        <p:spPr>
          <a:xfrm>
            <a:off x="76200" y="462075"/>
            <a:ext cx="5928600" cy="608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Results and </a:t>
            </a:r>
            <a:r>
              <a:rPr lang="en" sz="3200"/>
              <a:t>Potential Implications</a:t>
            </a:r>
            <a:endParaRPr sz="3200"/>
          </a:p>
        </p:txBody>
      </p:sp>
      <p:sp>
        <p:nvSpPr>
          <p:cNvPr id="235" name="Google Shape;235;p21"/>
          <p:cNvSpPr txBox="1"/>
          <p:nvPr>
            <p:ph idx="1" type="body"/>
          </p:nvPr>
        </p:nvSpPr>
        <p:spPr>
          <a:xfrm>
            <a:off x="180975" y="1185899"/>
            <a:ext cx="5413500" cy="3494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Use a linear regression model to predict the </a:t>
            </a:r>
            <a:r>
              <a:rPr lang="en"/>
              <a:t>pricing for each listing, through columns transformation and </a:t>
            </a:r>
            <a:r>
              <a:rPr lang="en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regularization (Lasso or Ridge)to improve model performance. 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Evaluate</a:t>
            </a:r>
            <a:r>
              <a:rPr lang="en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model performance using metrics like MSE, RMSE and R-squared.</a:t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Results will have valuable implications for users, hosts and Airbnb company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Users save money and get comparable prices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Hosts make money by setting a price that gets more bookings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Company increases revenue and targets customers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type="title"/>
          </p:nvPr>
        </p:nvSpPr>
        <p:spPr>
          <a:xfrm>
            <a:off x="1395452" y="982192"/>
            <a:ext cx="6353100" cy="2148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 </a:t>
            </a:r>
            <a:endParaRPr sz="6000"/>
          </a:p>
        </p:txBody>
      </p:sp>
      <p:pic>
        <p:nvPicPr>
          <p:cNvPr id="241" name="Google Shape;2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438" y="2342203"/>
            <a:ext cx="3501125" cy="24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estrom_Powerpoint_Red">
  <a:themeElements>
    <a:clrScheme name="Custom 1">
      <a:dk1>
        <a:srgbClr val="000000"/>
      </a:dk1>
      <a:lt1>
        <a:srgbClr val="FFFFFF"/>
      </a:lt1>
      <a:dk2>
        <a:srgbClr val="A71930"/>
      </a:dk2>
      <a:lt2>
        <a:srgbClr val="52B191"/>
      </a:lt2>
      <a:accent1>
        <a:srgbClr val="009FDA"/>
      </a:accent1>
      <a:accent2>
        <a:srgbClr val="69BE28"/>
      </a:accent2>
      <a:accent3>
        <a:srgbClr val="BFB6AD"/>
      </a:accent3>
      <a:accent4>
        <a:srgbClr val="CA005D"/>
      </a:accent4>
      <a:accent5>
        <a:srgbClr val="FF7900"/>
      </a:accent5>
      <a:accent6>
        <a:srgbClr val="005293"/>
      </a:accent6>
      <a:hlink>
        <a:srgbClr val="009FDA"/>
      </a:hlink>
      <a:folHlink>
        <a:srgbClr val="CA005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Custom 1">
    <a:dk1>
      <a:srgbClr val="000000"/>
    </a:dk1>
    <a:lt1>
      <a:srgbClr val="FFFFFF"/>
    </a:lt1>
    <a:dk2>
      <a:srgbClr val="A71930"/>
    </a:dk2>
    <a:lt2>
      <a:srgbClr val="52B191"/>
    </a:lt2>
    <a:accent1>
      <a:srgbClr val="009FDA"/>
    </a:accent1>
    <a:accent2>
      <a:srgbClr val="69BE28"/>
    </a:accent2>
    <a:accent3>
      <a:srgbClr val="BFB6AD"/>
    </a:accent3>
    <a:accent4>
      <a:srgbClr val="CA005D"/>
    </a:accent4>
    <a:accent5>
      <a:srgbClr val="FF7900"/>
    </a:accent5>
    <a:accent6>
      <a:srgbClr val="005293"/>
    </a:accent6>
    <a:hlink>
      <a:srgbClr val="009FDA"/>
    </a:hlink>
    <a:folHlink>
      <a:srgbClr val="CA005D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Custom 1">
    <a:dk1>
      <a:srgbClr val="000000"/>
    </a:dk1>
    <a:lt1>
      <a:srgbClr val="FFFFFF"/>
    </a:lt1>
    <a:dk2>
      <a:srgbClr val="A71930"/>
    </a:dk2>
    <a:lt2>
      <a:srgbClr val="52B191"/>
    </a:lt2>
    <a:accent1>
      <a:srgbClr val="009FDA"/>
    </a:accent1>
    <a:accent2>
      <a:srgbClr val="69BE28"/>
    </a:accent2>
    <a:accent3>
      <a:srgbClr val="BFB6AD"/>
    </a:accent3>
    <a:accent4>
      <a:srgbClr val="CA005D"/>
    </a:accent4>
    <a:accent5>
      <a:srgbClr val="FF7900"/>
    </a:accent5>
    <a:accent6>
      <a:srgbClr val="005293"/>
    </a:accent6>
    <a:hlink>
      <a:srgbClr val="009FDA"/>
    </a:hlink>
    <a:folHlink>
      <a:srgbClr val="CA005D"/>
    </a:folHlink>
  </a:clrScheme>
</a:themeOverride>
</file>