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Tahoma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hvAyge5Xa/pwcnbBNu2eO/E7US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Tahoma-bold.fntdata"/><Relationship Id="rId27" Type="http://schemas.openxmlformats.org/officeDocument/2006/relationships/font" Target="fonts/Tahom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  <a:defRPr b="1" sz="5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None/>
              <a:def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4"/>
          <p:cNvSpPr txBox="1"/>
          <p:nvPr>
            <p:ph idx="10" type="dt"/>
          </p:nvPr>
        </p:nvSpPr>
        <p:spPr>
          <a:xfrm>
            <a:off x="85561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E75B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4056017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862801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" name="Google Shape;21;p24"/>
          <p:cNvGrpSpPr/>
          <p:nvPr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22" name="Google Shape;22;p24"/>
            <p:cNvSpPr/>
            <p:nvPr/>
          </p:nvSpPr>
          <p:spPr>
            <a:xfrm>
              <a:off x="838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" name="Google Shape;23;p24"/>
            <p:cNvSpPr/>
            <p:nvPr/>
          </p:nvSpPr>
          <p:spPr>
            <a:xfrm>
              <a:off x="5410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00008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  <a:defRPr b="1" sz="5400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25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E75B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0" name="Google Shape;30;p25"/>
          <p:cNvGrpSpPr/>
          <p:nvPr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31" name="Google Shape;31;p25"/>
            <p:cNvSpPr/>
            <p:nvPr/>
          </p:nvSpPr>
          <p:spPr>
            <a:xfrm>
              <a:off x="838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" name="Google Shape;32;p25"/>
            <p:cNvSpPr/>
            <p:nvPr/>
          </p:nvSpPr>
          <p:spPr>
            <a:xfrm>
              <a:off x="5410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00008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/>
          <p:nvPr>
            <p:ph idx="1" type="body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  <a:defRPr/>
            </a:lvl1pPr>
            <a:lvl2pPr indent="-32766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Arial"/>
              <a:buChar char="●"/>
              <a:defRPr/>
            </a:lvl2pPr>
            <a:lvl3pPr indent="-31115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CC"/>
              </a:buClr>
              <a:buSzPts val="1300"/>
              <a:buFont typeface="Arial"/>
              <a:buChar char="●"/>
              <a:defRPr/>
            </a:lvl3pPr>
            <a:lvl4pPr indent="-302894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CC"/>
              </a:buClr>
              <a:buSzPts val="1170"/>
              <a:buFont typeface="Arial"/>
              <a:buChar char="●"/>
              <a:defRPr/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E75B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26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  <a:defRPr b="1" sz="4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" name="Google Shape;39;p26"/>
          <p:cNvGrpSpPr/>
          <p:nvPr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40" name="Google Shape;40;p26"/>
            <p:cNvSpPr/>
            <p:nvPr/>
          </p:nvSpPr>
          <p:spPr>
            <a:xfrm>
              <a:off x="838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" name="Google Shape;41;p26"/>
            <p:cNvSpPr/>
            <p:nvPr/>
          </p:nvSpPr>
          <p:spPr>
            <a:xfrm>
              <a:off x="5410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00008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7"/>
          <p:cNvSpPr txBox="1"/>
          <p:nvPr>
            <p:ph idx="1" type="body"/>
          </p:nvPr>
        </p:nvSpPr>
        <p:spPr>
          <a:xfrm>
            <a:off x="838200" y="1347537"/>
            <a:ext cx="5181600" cy="4829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  <a:defRPr/>
            </a:lvl1pPr>
            <a:lvl2pPr indent="-32766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Arial"/>
              <a:buChar char="●"/>
              <a:defRPr/>
            </a:lvl2pPr>
            <a:lvl3pPr indent="-31115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CC"/>
              </a:buClr>
              <a:buSzPts val="1300"/>
              <a:buFont typeface="Arial"/>
              <a:buChar char="●"/>
              <a:defRPr/>
            </a:lvl3pPr>
            <a:lvl4pPr indent="-302894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CC"/>
              </a:buClr>
              <a:buSzPts val="1170"/>
              <a:buFont typeface="Arial"/>
              <a:buChar char="●"/>
              <a:defRPr/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2" type="body"/>
          </p:nvPr>
        </p:nvSpPr>
        <p:spPr>
          <a:xfrm>
            <a:off x="6172200" y="1347537"/>
            <a:ext cx="5181600" cy="4829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  <a:defRPr/>
            </a:lvl1pPr>
            <a:lvl2pPr indent="-32766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Arial"/>
              <a:buChar char="●"/>
              <a:defRPr/>
            </a:lvl2pPr>
            <a:lvl3pPr indent="-31115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CC"/>
              </a:buClr>
              <a:buSzPts val="1300"/>
              <a:buFont typeface="Arial"/>
              <a:buChar char="●"/>
              <a:defRPr/>
            </a:lvl3pPr>
            <a:lvl4pPr indent="-302894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CC"/>
              </a:buClr>
              <a:buSzPts val="1170"/>
              <a:buFont typeface="Arial"/>
              <a:buChar char="●"/>
              <a:defRPr/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E75B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27"/>
          <p:cNvSpPr txBox="1"/>
          <p:nvPr>
            <p:ph type="title"/>
          </p:nvPr>
        </p:nvSpPr>
        <p:spPr>
          <a:xfrm>
            <a:off x="838200" y="365126"/>
            <a:ext cx="10515600" cy="38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  <a:defRPr b="1" sz="4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9" name="Google Shape;49;p27"/>
          <p:cNvGrpSpPr/>
          <p:nvPr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50" name="Google Shape;50;p27"/>
            <p:cNvSpPr/>
            <p:nvPr/>
          </p:nvSpPr>
          <p:spPr>
            <a:xfrm>
              <a:off x="838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" name="Google Shape;51;p27"/>
            <p:cNvSpPr/>
            <p:nvPr/>
          </p:nvSpPr>
          <p:spPr>
            <a:xfrm>
              <a:off x="5410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00008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  <a:defRPr/>
            </a:lvl1pPr>
            <a:lvl2pPr indent="-32766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Arial"/>
              <a:buChar char="●"/>
              <a:defRPr/>
            </a:lvl2pPr>
            <a:lvl3pPr indent="-31115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CC"/>
              </a:buClr>
              <a:buSzPts val="1300"/>
              <a:buFont typeface="Arial"/>
              <a:buChar char="●"/>
              <a:defRPr/>
            </a:lvl3pPr>
            <a:lvl4pPr indent="-302894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CC"/>
              </a:buClr>
              <a:buSzPts val="1170"/>
              <a:buFont typeface="Arial"/>
              <a:buChar char="●"/>
              <a:defRPr/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  <a:defRPr/>
            </a:lvl1pPr>
            <a:lvl2pPr indent="-32766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Arial"/>
              <a:buChar char="●"/>
              <a:defRPr/>
            </a:lvl2pPr>
            <a:lvl3pPr indent="-31115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CC"/>
              </a:buClr>
              <a:buSzPts val="1300"/>
              <a:buFont typeface="Arial"/>
              <a:buChar char="●"/>
              <a:defRPr/>
            </a:lvl3pPr>
            <a:lvl4pPr indent="-302894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CC"/>
              </a:buClr>
              <a:buSzPts val="1170"/>
              <a:buFont typeface="Arial"/>
              <a:buChar char="●"/>
              <a:defRPr/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E75B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8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28"/>
          <p:cNvSpPr txBox="1"/>
          <p:nvPr>
            <p:ph type="title"/>
          </p:nvPr>
        </p:nvSpPr>
        <p:spPr>
          <a:xfrm>
            <a:off x="838200" y="365126"/>
            <a:ext cx="10515600" cy="38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  <a:defRPr b="1" sz="4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1" name="Google Shape;61;p28"/>
          <p:cNvGrpSpPr/>
          <p:nvPr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62" name="Google Shape;62;p28"/>
            <p:cNvSpPr/>
            <p:nvPr/>
          </p:nvSpPr>
          <p:spPr>
            <a:xfrm>
              <a:off x="838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" name="Google Shape;63;p28"/>
            <p:cNvSpPr/>
            <p:nvPr/>
          </p:nvSpPr>
          <p:spPr>
            <a:xfrm>
              <a:off x="5410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00008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6" name="Google Shape;76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2"/>
          <p:cNvSpPr txBox="1"/>
          <p:nvPr>
            <p:ph type="title"/>
          </p:nvPr>
        </p:nvSpPr>
        <p:spPr>
          <a:xfrm>
            <a:off x="839788" y="987425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lang="en-US"/>
              <a:t>Mathematical Induction</a:t>
            </a:r>
            <a:endParaRPr/>
          </a:p>
        </p:txBody>
      </p:sp>
      <p:sp>
        <p:nvSpPr>
          <p:cNvPr id="104" name="Google Shape;104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5" name="Google Shape;105;p1"/>
          <p:cNvSpPr txBox="1"/>
          <p:nvPr>
            <p:ph idx="10" type="dt"/>
          </p:nvPr>
        </p:nvSpPr>
        <p:spPr>
          <a:xfrm>
            <a:off x="85561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Sunday, March 19, 2023</a:t>
            </a:r>
            <a:endParaRPr/>
          </a:p>
        </p:txBody>
      </p:sp>
      <p:sp>
        <p:nvSpPr>
          <p:cNvPr id="106" name="Google Shape;106;p1"/>
          <p:cNvSpPr txBox="1"/>
          <p:nvPr>
            <p:ph idx="11" type="ftr"/>
          </p:nvPr>
        </p:nvSpPr>
        <p:spPr>
          <a:xfrm>
            <a:off x="4056017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107" name="Google Shape;107;p1"/>
          <p:cNvSpPr txBox="1"/>
          <p:nvPr>
            <p:ph idx="12" type="sldNum"/>
          </p:nvPr>
        </p:nvSpPr>
        <p:spPr>
          <a:xfrm>
            <a:off x="862801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"/>
          <p:cNvSpPr txBox="1"/>
          <p:nvPr>
            <p:ph idx="1" type="body"/>
          </p:nvPr>
        </p:nvSpPr>
        <p:spPr>
          <a:xfrm>
            <a:off x="838200" y="1227909"/>
            <a:ext cx="52578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Consider an infinitely long ladder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06" name="Google Shape;206;p10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Sunday, March 19, 2023</a:t>
            </a:r>
            <a:endParaRPr/>
          </a:p>
        </p:txBody>
      </p:sp>
      <p:sp>
        <p:nvSpPr>
          <p:cNvPr id="207" name="Google Shape;207;p10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208" name="Google Shape;208;p10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10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An Analogy</a:t>
            </a:r>
            <a:endParaRPr/>
          </a:p>
        </p:txBody>
      </p:sp>
      <p:pic>
        <p:nvPicPr>
          <p:cNvPr descr="Construction Ladder Icon, Cartoon Style Stock Vector - Illustration of  silhouette, escape: 168697985" id="210" name="Google Shape;21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1637" y="1915727"/>
            <a:ext cx="2447694" cy="42612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io Nintendo Retro - Free vector graphic on Pixabay" id="211" name="Google Shape;21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4542" y="3934691"/>
            <a:ext cx="292558" cy="39007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0"/>
          <p:cNvSpPr txBox="1"/>
          <p:nvPr/>
        </p:nvSpPr>
        <p:spPr>
          <a:xfrm>
            <a:off x="6096000" y="1180205"/>
            <a:ext cx="52578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Mario has two capabilities (given by the game developer):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can climb the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step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he is at the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nth step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then he can go to the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(n+1)th step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 rot="10800000">
            <a:off x="2697019" y="3623524"/>
            <a:ext cx="304800" cy="622333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rio Nintendo Retro - Free vector graphic on Pixabay" id="214" name="Google Shape;21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4542" y="3386657"/>
            <a:ext cx="292558" cy="390078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0"/>
          <p:cNvSpPr/>
          <p:nvPr/>
        </p:nvSpPr>
        <p:spPr>
          <a:xfrm>
            <a:off x="5021229" y="4481788"/>
            <a:ext cx="626434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HE CLIMB TO ANY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OF THE LADDER??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lang="en-US"/>
              <a:t>INTRODUCING MATHEMATICAL INDUCTION</a:t>
            </a:r>
            <a:endParaRPr/>
          </a:p>
        </p:txBody>
      </p:sp>
      <p:sp>
        <p:nvSpPr>
          <p:cNvPr id="221" name="Google Shape;221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22" name="Google Shape;222;p11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Sunday, March 19, 2023</a:t>
            </a:r>
            <a:endParaRPr/>
          </a:p>
        </p:txBody>
      </p:sp>
      <p:sp>
        <p:nvSpPr>
          <p:cNvPr id="223" name="Google Shape;223;p11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224" name="Google Shape;224;p11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"/>
          <p:cNvSpPr txBox="1"/>
          <p:nvPr>
            <p:ph idx="1" type="body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-US">
                <a:solidFill>
                  <a:schemeClr val="accent2"/>
                </a:solidFill>
              </a:rPr>
              <a:t>PRINCIPLE OF MATHEMATICAL INDUCTION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 To prove that P(n) is true for </a:t>
            </a:r>
            <a:r>
              <a:rPr b="1" lang="en-US"/>
              <a:t>all positive integers n</a:t>
            </a:r>
            <a:r>
              <a:rPr lang="en-US"/>
              <a:t>, where P(n) is a propositional function, we complete two steps: 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b="1" lang="en-US"/>
              <a:t>BASIS STEP:</a:t>
            </a:r>
            <a:r>
              <a:rPr lang="en-US"/>
              <a:t> We verify that P(1) is true.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b="1" lang="en-US"/>
              <a:t>INDUCTIVE STEP:</a:t>
            </a:r>
            <a:r>
              <a:rPr lang="en-US"/>
              <a:t> We show that the conditional statement P(k) → P(k + 1) is true for all positive integers k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We can extend this definition to </a:t>
            </a:r>
            <a:r>
              <a:rPr b="1" lang="en-US"/>
              <a:t>non-negative integers</a:t>
            </a:r>
            <a:r>
              <a:rPr lang="en-US"/>
              <a:t> or </a:t>
            </a:r>
            <a:r>
              <a:rPr b="1" lang="en-US"/>
              <a:t>subsets of the set of integers</a:t>
            </a:r>
            <a:endParaRPr b="1"/>
          </a:p>
        </p:txBody>
      </p:sp>
      <p:sp>
        <p:nvSpPr>
          <p:cNvPr id="230" name="Google Shape;230;p12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Sunday, March 19, 2023</a:t>
            </a:r>
            <a:endParaRPr/>
          </a:p>
        </p:txBody>
      </p:sp>
      <p:sp>
        <p:nvSpPr>
          <p:cNvPr id="231" name="Google Shape;231;p12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232" name="Google Shape;232;p12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12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Introducing Mathematical Induction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 txBox="1"/>
          <p:nvPr>
            <p:ph idx="1" type="body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-US">
                <a:solidFill>
                  <a:schemeClr val="accent2"/>
                </a:solidFill>
              </a:rPr>
              <a:t>USES OF MATHEMATICAL INDUCTION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Proving the formula for a series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Proving inequalities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Proving Divisibility 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9" name="Google Shape;239;p13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Sunday, March 19, 2023</a:t>
            </a:r>
            <a:endParaRPr/>
          </a:p>
        </p:txBody>
      </p:sp>
      <p:sp>
        <p:nvSpPr>
          <p:cNvPr id="240" name="Google Shape;240;p13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241" name="Google Shape;241;p13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13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Introducing Mathematical Induction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lang="en-US"/>
              <a:t>PROVING THE FORMULA FOR A SERIES</a:t>
            </a:r>
            <a:endParaRPr/>
          </a:p>
        </p:txBody>
      </p:sp>
      <p:sp>
        <p:nvSpPr>
          <p:cNvPr id="248" name="Google Shape;248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49" name="Google Shape;249;p14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Sunday, March 19, 2023</a:t>
            </a:r>
            <a:endParaRPr/>
          </a:p>
        </p:txBody>
      </p:sp>
      <p:sp>
        <p:nvSpPr>
          <p:cNvPr id="250" name="Google Shape;250;p14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251" name="Google Shape;251;p14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/>
          <p:nvPr>
            <p:ph idx="1" type="body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1</a:t>
            </a:r>
            <a:r>
              <a:rPr baseline="30000" lang="en-US"/>
              <a:t>3</a:t>
            </a:r>
            <a:r>
              <a:rPr lang="en-US"/>
              <a:t> + 2</a:t>
            </a:r>
            <a:r>
              <a:rPr baseline="30000" lang="en-US"/>
              <a:t>3</a:t>
            </a:r>
            <a:r>
              <a:rPr lang="en-US"/>
              <a:t> + ⋯ + n</a:t>
            </a:r>
            <a:r>
              <a:rPr baseline="30000" lang="en-US"/>
              <a:t>3</a:t>
            </a:r>
            <a:r>
              <a:rPr lang="en-US"/>
              <a:t> = (n(n + 1)/2)</a:t>
            </a:r>
            <a:r>
              <a:rPr baseline="30000" lang="en-US"/>
              <a:t>2</a:t>
            </a:r>
            <a:r>
              <a:rPr lang="en-US"/>
              <a:t> for the positive integer n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 							 for all positive integers n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Prove that 1 ⋅ 1! + 2 ⋅ 2! + ⋯ + n ⋅ n! = (n + 1)! − 1 whenever n is a positive integer</a:t>
            </a:r>
            <a:endParaRPr/>
          </a:p>
        </p:txBody>
      </p:sp>
      <p:sp>
        <p:nvSpPr>
          <p:cNvPr id="257" name="Google Shape;257;p15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Sunday, March 19, 2023</a:t>
            </a:r>
            <a:endParaRPr/>
          </a:p>
        </p:txBody>
      </p:sp>
      <p:sp>
        <p:nvSpPr>
          <p:cNvPr id="258" name="Google Shape;258;p15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259" name="Google Shape;259;p15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15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Proving the formula for a series</a:t>
            </a:r>
            <a:endParaRPr/>
          </a:p>
        </p:txBody>
      </p:sp>
      <p:pic>
        <p:nvPicPr>
          <p:cNvPr id="261" name="Google Shape;261;p15"/>
          <p:cNvPicPr preferRelativeResize="0"/>
          <p:nvPr/>
        </p:nvPicPr>
        <p:blipFill rotWithShape="1">
          <a:blip r:embed="rId3">
            <a:alphaModFix/>
          </a:blip>
          <a:srcRect b="0" l="45774" r="0" t="0"/>
          <a:stretch/>
        </p:blipFill>
        <p:spPr>
          <a:xfrm>
            <a:off x="1299410" y="1956713"/>
            <a:ext cx="5971674" cy="1053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lang="en-US"/>
              <a:t>PROVING INEQUALITIES</a:t>
            </a:r>
            <a:endParaRPr/>
          </a:p>
        </p:txBody>
      </p:sp>
      <p:sp>
        <p:nvSpPr>
          <p:cNvPr id="267" name="Google Shape;267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68" name="Google Shape;268;p16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Sunday, March 19, 2023</a:t>
            </a:r>
            <a:endParaRPr/>
          </a:p>
        </p:txBody>
      </p:sp>
      <p:sp>
        <p:nvSpPr>
          <p:cNvPr id="269" name="Google Shape;269;p16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270" name="Google Shape;270;p16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"/>
          <p:cNvSpPr txBox="1"/>
          <p:nvPr>
            <p:ph idx="1" type="body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 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Prove that n</a:t>
            </a:r>
            <a:r>
              <a:rPr baseline="30000" lang="en-US"/>
              <a:t>2</a:t>
            </a:r>
            <a:r>
              <a:rPr lang="en-US"/>
              <a:t> − 7n + 12 is non-negative whenever n is an integer with n ≥ 3 </a:t>
            </a:r>
            <a:endParaRPr/>
          </a:p>
        </p:txBody>
      </p:sp>
      <p:sp>
        <p:nvSpPr>
          <p:cNvPr id="276" name="Google Shape;276;p17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Sunday, March 19, 2023</a:t>
            </a:r>
            <a:endParaRPr/>
          </a:p>
        </p:txBody>
      </p:sp>
      <p:sp>
        <p:nvSpPr>
          <p:cNvPr id="277" name="Google Shape;277;p17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278" name="Google Shape;278;p17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" name="Google Shape;279;p17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Proving Inequalities</a:t>
            </a:r>
            <a:endParaRPr/>
          </a:p>
        </p:txBody>
      </p:sp>
      <p:pic>
        <p:nvPicPr>
          <p:cNvPr id="280" name="Google Shape;28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2540" y="1159339"/>
            <a:ext cx="7048500" cy="619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lang="en-US"/>
              <a:t>PROVING DIVISIBILITY</a:t>
            </a:r>
            <a:endParaRPr/>
          </a:p>
        </p:txBody>
      </p:sp>
      <p:sp>
        <p:nvSpPr>
          <p:cNvPr id="286" name="Google Shape;286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87" name="Google Shape;287;p18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Sunday, March 19, 2023</a:t>
            </a:r>
            <a:endParaRPr/>
          </a:p>
        </p:txBody>
      </p:sp>
      <p:sp>
        <p:nvSpPr>
          <p:cNvPr id="288" name="Google Shape;288;p18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289" name="Google Shape;289;p18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"/>
          <p:cNvSpPr txBox="1"/>
          <p:nvPr>
            <p:ph idx="1" type="body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Prove that 3 divides n</a:t>
            </a:r>
            <a:r>
              <a:rPr baseline="30000" lang="en-US"/>
              <a:t>3</a:t>
            </a:r>
            <a:r>
              <a:rPr lang="en-US"/>
              <a:t> + 2n whenever n is a positive integer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Prove that 6 divides n</a:t>
            </a:r>
            <a:r>
              <a:rPr baseline="30000" lang="en-US"/>
              <a:t>3</a:t>
            </a:r>
            <a:r>
              <a:rPr lang="en-US"/>
              <a:t> − n whenever n is a nonnegative integer.</a:t>
            </a:r>
            <a:endParaRPr/>
          </a:p>
        </p:txBody>
      </p:sp>
      <p:sp>
        <p:nvSpPr>
          <p:cNvPr id="295" name="Google Shape;295;p19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Sunday, March 19, 2023</a:t>
            </a:r>
            <a:endParaRPr/>
          </a:p>
        </p:txBody>
      </p:sp>
      <p:sp>
        <p:nvSpPr>
          <p:cNvPr id="296" name="Google Shape;296;p19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297" name="Google Shape;297;p19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p19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Proving Divisibility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lang="en-US"/>
              <a:t>AN ANALOGY</a:t>
            </a:r>
            <a:endParaRPr/>
          </a:p>
        </p:txBody>
      </p:sp>
      <p:sp>
        <p:nvSpPr>
          <p:cNvPr id="113" name="Google Shape;113;p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Mario and the Ladder</a:t>
            </a:r>
            <a:endParaRPr/>
          </a:p>
        </p:txBody>
      </p:sp>
      <p:sp>
        <p:nvSpPr>
          <p:cNvPr id="114" name="Google Shape;114;p2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Sunday, March 19, 2023</a:t>
            </a:r>
            <a:endParaRPr/>
          </a:p>
        </p:txBody>
      </p:sp>
      <p:sp>
        <p:nvSpPr>
          <p:cNvPr id="115" name="Google Shape;115;p2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116" name="Google Shape;116;p2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lang="en-US"/>
              <a:t>PRACTICE PROBLEMS</a:t>
            </a:r>
            <a:endParaRPr/>
          </a:p>
        </p:txBody>
      </p:sp>
      <p:sp>
        <p:nvSpPr>
          <p:cNvPr id="304" name="Google Shape;304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305" name="Google Shape;305;p20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Sunday, March 19, 2023</a:t>
            </a:r>
            <a:endParaRPr/>
          </a:p>
        </p:txBody>
      </p:sp>
      <p:sp>
        <p:nvSpPr>
          <p:cNvPr id="306" name="Google Shape;306;p20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307" name="Google Shape;307;p20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/>
          <p:nvPr>
            <p:ph idx="1" type="body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b="1" lang="en-US"/>
              <a:t>Book :</a:t>
            </a:r>
            <a:r>
              <a:rPr lang="en-US"/>
              <a:t> Discrete Math and Its Applications Eighth Edition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b="1" lang="en-US"/>
              <a:t>Author:</a:t>
            </a:r>
            <a:r>
              <a:rPr lang="en-US"/>
              <a:t> Kenneth H. Rosen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b="1" lang="en-US"/>
              <a:t>Chapter</a:t>
            </a:r>
            <a:r>
              <a:rPr lang="en-US"/>
              <a:t> : 5.1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b="1" lang="en-US"/>
              <a:t>Problems : </a:t>
            </a:r>
            <a:r>
              <a:rPr lang="en-US"/>
              <a:t>3,4,5,6,7,8,12,13,14,15,16,17,18,19,20,21,24,28,31,32,33,34</a:t>
            </a:r>
            <a:endParaRPr/>
          </a:p>
        </p:txBody>
      </p:sp>
      <p:sp>
        <p:nvSpPr>
          <p:cNvPr id="313" name="Google Shape;313;p21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Sunday, March 19, 2023</a:t>
            </a:r>
            <a:endParaRPr/>
          </a:p>
        </p:txBody>
      </p:sp>
      <p:sp>
        <p:nvSpPr>
          <p:cNvPr id="314" name="Google Shape;314;p21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315" name="Google Shape;315;p21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6" name="Google Shape;316;p21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Practice Problems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322" name="Google Shape;322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3" name="Google Shape;323;p22"/>
          <p:cNvSpPr txBox="1"/>
          <p:nvPr>
            <p:ph idx="10" type="dt"/>
          </p:nvPr>
        </p:nvSpPr>
        <p:spPr>
          <a:xfrm>
            <a:off x="85561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Sunday, March 19, 2023</a:t>
            </a:r>
            <a:endParaRPr/>
          </a:p>
        </p:txBody>
      </p:sp>
      <p:sp>
        <p:nvSpPr>
          <p:cNvPr id="324" name="Google Shape;324;p22"/>
          <p:cNvSpPr txBox="1"/>
          <p:nvPr>
            <p:ph idx="11" type="ftr"/>
          </p:nvPr>
        </p:nvSpPr>
        <p:spPr>
          <a:xfrm>
            <a:off x="4056017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325" name="Google Shape;325;p22"/>
          <p:cNvSpPr txBox="1"/>
          <p:nvPr>
            <p:ph idx="12" type="sldNum"/>
          </p:nvPr>
        </p:nvSpPr>
        <p:spPr>
          <a:xfrm>
            <a:off x="862801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idx="1" type="body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Consider an infinitely long ladder</a:t>
            </a:r>
            <a:endParaRPr/>
          </a:p>
        </p:txBody>
      </p:sp>
      <p:sp>
        <p:nvSpPr>
          <p:cNvPr id="122" name="Google Shape;122;p3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Sunday, March 19, 2023</a:t>
            </a:r>
            <a:endParaRPr/>
          </a:p>
        </p:txBody>
      </p:sp>
      <p:sp>
        <p:nvSpPr>
          <p:cNvPr id="123" name="Google Shape;123;p3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124" name="Google Shape;124;p3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3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An Analogy</a:t>
            </a:r>
            <a:endParaRPr/>
          </a:p>
        </p:txBody>
      </p:sp>
      <p:pic>
        <p:nvPicPr>
          <p:cNvPr descr="Construction Ladder Icon, Cartoon Style Stock Vector - Illustration of  silhouette, escape: 168697985" id="126" name="Google Shape;1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1637" y="1915727"/>
            <a:ext cx="2447694" cy="4261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>
            <p:ph idx="1" type="body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Consider an infinitely long ladder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32" name="Google Shape;132;p4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Sunday, March 19, 2023</a:t>
            </a:r>
            <a:endParaRPr/>
          </a:p>
        </p:txBody>
      </p:sp>
      <p:sp>
        <p:nvSpPr>
          <p:cNvPr id="133" name="Google Shape;133;p4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134" name="Google Shape;134;p4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4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An Analogy</a:t>
            </a:r>
            <a:endParaRPr/>
          </a:p>
        </p:txBody>
      </p:sp>
      <p:pic>
        <p:nvPicPr>
          <p:cNvPr descr="Construction Ladder Icon, Cartoon Style Stock Vector - Illustration of  silhouette, escape: 168697985" id="136" name="Google Shape;13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1637" y="1915727"/>
            <a:ext cx="2447694" cy="42612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io Nintendo Retro - Free vector graphic on Pixabay" id="137" name="Google Shape;13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7309" y="4947920"/>
            <a:ext cx="613291" cy="817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>
            <p:ph idx="1" type="body"/>
          </p:nvPr>
        </p:nvSpPr>
        <p:spPr>
          <a:xfrm>
            <a:off x="838200" y="1227909"/>
            <a:ext cx="52578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Consider an infinitely long ladder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43" name="Google Shape;143;p5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Sunday, March 19, 2023</a:t>
            </a:r>
            <a:endParaRPr/>
          </a:p>
        </p:txBody>
      </p:sp>
      <p:sp>
        <p:nvSpPr>
          <p:cNvPr id="144" name="Google Shape;144;p5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145" name="Google Shape;145;p5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5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An Analogy</a:t>
            </a:r>
            <a:endParaRPr/>
          </a:p>
        </p:txBody>
      </p:sp>
      <p:pic>
        <p:nvPicPr>
          <p:cNvPr descr="Construction Ladder Icon, Cartoon Style Stock Vector - Illustration of  silhouette, escape: 168697985" id="147" name="Google Shape;14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1637" y="1915727"/>
            <a:ext cx="2447694" cy="42612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io Nintendo Retro - Free vector graphic on Pixabay" id="148" name="Google Shape;14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7309" y="4947920"/>
            <a:ext cx="613291" cy="81772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/>
          <p:cNvSpPr txBox="1"/>
          <p:nvPr/>
        </p:nvSpPr>
        <p:spPr>
          <a:xfrm>
            <a:off x="6096000" y="1180205"/>
            <a:ext cx="52578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Mario has two capabilities (given by the game developer):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/>
          <p:nvPr>
            <p:ph idx="1" type="body"/>
          </p:nvPr>
        </p:nvSpPr>
        <p:spPr>
          <a:xfrm>
            <a:off x="838200" y="1227909"/>
            <a:ext cx="52578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Consider an infinitely long ladder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55" name="Google Shape;155;p6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Sunday, March 19, 2023</a:t>
            </a:r>
            <a:endParaRPr/>
          </a:p>
        </p:txBody>
      </p:sp>
      <p:sp>
        <p:nvSpPr>
          <p:cNvPr id="156" name="Google Shape;156;p6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157" name="Google Shape;157;p6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6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An Analogy</a:t>
            </a:r>
            <a:endParaRPr/>
          </a:p>
        </p:txBody>
      </p:sp>
      <p:pic>
        <p:nvPicPr>
          <p:cNvPr descr="Construction Ladder Icon, Cartoon Style Stock Vector - Illustration of  silhouette, escape: 168697985" id="159" name="Google Shape;1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1637" y="1915727"/>
            <a:ext cx="2447694" cy="42612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io Nintendo Retro - Free vector graphic on Pixabay" id="160" name="Google Shape;16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7309" y="4947920"/>
            <a:ext cx="613291" cy="81772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6"/>
          <p:cNvSpPr txBox="1"/>
          <p:nvPr/>
        </p:nvSpPr>
        <p:spPr>
          <a:xfrm>
            <a:off x="6096000" y="1180205"/>
            <a:ext cx="52578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Mario has two capabilities (given by the game developer):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can reach the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step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/>
          <p:nvPr>
            <p:ph idx="1" type="body"/>
          </p:nvPr>
        </p:nvSpPr>
        <p:spPr>
          <a:xfrm>
            <a:off x="838200" y="1227909"/>
            <a:ext cx="52578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Consider an infinitely long ladder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67" name="Google Shape;167;p7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Sunday, March 19, 2023</a:t>
            </a:r>
            <a:endParaRPr/>
          </a:p>
        </p:txBody>
      </p:sp>
      <p:sp>
        <p:nvSpPr>
          <p:cNvPr id="168" name="Google Shape;168;p7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169" name="Google Shape;169;p7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7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An Analogy</a:t>
            </a:r>
            <a:endParaRPr/>
          </a:p>
        </p:txBody>
      </p:sp>
      <p:pic>
        <p:nvPicPr>
          <p:cNvPr descr="Construction Ladder Icon, Cartoon Style Stock Vector - Illustration of  silhouette, escape: 168697985" id="171" name="Google Shape;17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1637" y="1915727"/>
            <a:ext cx="2447694" cy="42612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io Nintendo Retro - Free vector graphic on Pixabay" id="172" name="Google Shape;17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8006" y="5292436"/>
            <a:ext cx="292558" cy="39007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7"/>
          <p:cNvSpPr txBox="1"/>
          <p:nvPr/>
        </p:nvSpPr>
        <p:spPr>
          <a:xfrm>
            <a:off x="6096000" y="1180205"/>
            <a:ext cx="52578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Mario has two capabilities (given by the game developer):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can reach the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step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"/>
          <p:cNvSpPr txBox="1"/>
          <p:nvPr>
            <p:ph idx="1" type="body"/>
          </p:nvPr>
        </p:nvSpPr>
        <p:spPr>
          <a:xfrm>
            <a:off x="838200" y="1227909"/>
            <a:ext cx="52578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Consider an infinitely long ladder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79" name="Google Shape;179;p8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Sunday, March 19, 2023</a:t>
            </a:r>
            <a:endParaRPr/>
          </a:p>
        </p:txBody>
      </p:sp>
      <p:sp>
        <p:nvSpPr>
          <p:cNvPr id="180" name="Google Shape;180;p8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181" name="Google Shape;181;p8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8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An Analogy</a:t>
            </a:r>
            <a:endParaRPr/>
          </a:p>
        </p:txBody>
      </p:sp>
      <p:pic>
        <p:nvPicPr>
          <p:cNvPr descr="Construction Ladder Icon, Cartoon Style Stock Vector - Illustration of  silhouette, escape: 168697985" id="183" name="Google Shape;18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1637" y="1915727"/>
            <a:ext cx="2447694" cy="42612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io Nintendo Retro - Free vector graphic on Pixabay" id="184" name="Google Shape;18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4542" y="3934691"/>
            <a:ext cx="292558" cy="39007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8"/>
          <p:cNvSpPr txBox="1"/>
          <p:nvPr/>
        </p:nvSpPr>
        <p:spPr>
          <a:xfrm>
            <a:off x="6096000" y="1180205"/>
            <a:ext cx="52578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Mario has two capabilities (given by the game developer):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can climb the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step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he is at the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nth step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then he can go to the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(n+1)th step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86" name="Google Shape;186;p8"/>
          <p:cNvSpPr/>
          <p:nvPr/>
        </p:nvSpPr>
        <p:spPr>
          <a:xfrm rot="10800000">
            <a:off x="2697019" y="3623524"/>
            <a:ext cx="304800" cy="622333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/>
          <p:nvPr>
            <p:ph idx="1" type="body"/>
          </p:nvPr>
        </p:nvSpPr>
        <p:spPr>
          <a:xfrm>
            <a:off x="838200" y="1227909"/>
            <a:ext cx="52578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Consider an infinitely long ladder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92" name="Google Shape;192;p9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Sunday, March 19, 2023</a:t>
            </a:r>
            <a:endParaRPr/>
          </a:p>
        </p:txBody>
      </p:sp>
      <p:sp>
        <p:nvSpPr>
          <p:cNvPr id="193" name="Google Shape;193;p9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194" name="Google Shape;194;p9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9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An Analogy</a:t>
            </a:r>
            <a:endParaRPr/>
          </a:p>
        </p:txBody>
      </p:sp>
      <p:pic>
        <p:nvPicPr>
          <p:cNvPr descr="Construction Ladder Icon, Cartoon Style Stock Vector - Illustration of  silhouette, escape: 168697985" id="196" name="Google Shape;19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1637" y="1915727"/>
            <a:ext cx="2447694" cy="42612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io Nintendo Retro - Free vector graphic on Pixabay" id="197" name="Google Shape;19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4542" y="3934691"/>
            <a:ext cx="292558" cy="39007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9"/>
          <p:cNvSpPr txBox="1"/>
          <p:nvPr/>
        </p:nvSpPr>
        <p:spPr>
          <a:xfrm>
            <a:off x="6096000" y="1180205"/>
            <a:ext cx="52578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Mario has two capabilities (given by the game developer):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can climb the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step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he is at the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nth step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then he can go to the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(n+1)th step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99" name="Google Shape;199;p9"/>
          <p:cNvSpPr/>
          <p:nvPr/>
        </p:nvSpPr>
        <p:spPr>
          <a:xfrm rot="10800000">
            <a:off x="2697019" y="3623524"/>
            <a:ext cx="304800" cy="622333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rio Nintendo Retro - Free vector graphic on Pixabay" id="200" name="Google Shape;20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4542" y="3386657"/>
            <a:ext cx="292558" cy="390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2023-03-19T03:25:32Z</dcterms:created>
  <dc:creator>lenovo</dc:creator>
</cp:coreProperties>
</file>