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6858000" cx="12192000"/>
  <p:notesSz cx="6858000" cy="9144000"/>
  <p:embeddedFontLst>
    <p:embeddedFont>
      <p:font typeface="Tahom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4ez7lFoZCbi4L54HAmrbxEZJC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Tahoma-bold.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Tahoma-regular.fntdata"/><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6" name="Google Shape;46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3" name="Google Shape;49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2" name="Google Shape;50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1" name="Google Shape;51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2"/>
              </a:buClr>
              <a:buSzPts val="5400"/>
              <a:buFont typeface="Times New Roman"/>
              <a:buNone/>
              <a:defRPr b="1" sz="5400">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520"/>
              </a:spcBef>
              <a:spcAft>
                <a:spcPts val="0"/>
              </a:spcAft>
              <a:buClr>
                <a:schemeClr val="accent1"/>
              </a:buClr>
              <a:buSzPts val="1950"/>
              <a:buFont typeface="Arial"/>
              <a:buNone/>
              <a:defRPr sz="2600">
                <a:solidFill>
                  <a:schemeClr val="dk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6"/>
          <p:cNvSpPr txBox="1"/>
          <p:nvPr>
            <p:ph idx="10" type="dt"/>
          </p:nvPr>
        </p:nvSpPr>
        <p:spPr>
          <a:xfrm>
            <a:off x="855617" y="64928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E75B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6"/>
          <p:cNvSpPr txBox="1"/>
          <p:nvPr>
            <p:ph idx="11" type="ftr"/>
          </p:nvPr>
        </p:nvSpPr>
        <p:spPr>
          <a:xfrm>
            <a:off x="4056017" y="64928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6"/>
          <p:cNvSpPr txBox="1"/>
          <p:nvPr>
            <p:ph idx="12" type="sldNum"/>
          </p:nvPr>
        </p:nvSpPr>
        <p:spPr>
          <a:xfrm>
            <a:off x="8628017"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1" name="Google Shape;21;p36"/>
          <p:cNvGrpSpPr/>
          <p:nvPr/>
        </p:nvGrpSpPr>
        <p:grpSpPr>
          <a:xfrm>
            <a:off x="0" y="837288"/>
            <a:ext cx="12192000" cy="70982"/>
            <a:chOff x="838200" y="1349257"/>
            <a:chExt cx="9144000" cy="76200"/>
          </a:xfrm>
        </p:grpSpPr>
        <p:sp>
          <p:nvSpPr>
            <p:cNvPr id="22" name="Google Shape;22;p36"/>
            <p:cNvSpPr/>
            <p:nvPr/>
          </p:nvSpPr>
          <p:spPr>
            <a:xfrm>
              <a:off x="838200" y="1349257"/>
              <a:ext cx="4572000" cy="76200"/>
            </a:xfrm>
            <a:prstGeom prst="rect">
              <a:avLst/>
            </a:prstGeom>
            <a:gradFill>
              <a:gsLst>
                <a:gs pos="0">
                  <a:srgbClr val="FF8200"/>
                </a:gs>
                <a:gs pos="10001">
                  <a:srgbClr val="FF0000"/>
                </a:gs>
                <a:gs pos="35001">
                  <a:srgbClr val="BA0066"/>
                </a:gs>
                <a:gs pos="70000">
                  <a:srgbClr val="66008F"/>
                </a:gs>
                <a:gs pos="100000">
                  <a:srgbClr val="00008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23" name="Google Shape;23;p36"/>
            <p:cNvSpPr/>
            <p:nvPr/>
          </p:nvSpPr>
          <p:spPr>
            <a:xfrm>
              <a:off x="5410200" y="1349257"/>
              <a:ext cx="4572000" cy="76200"/>
            </a:xfrm>
            <a:prstGeom prst="rect">
              <a:avLst/>
            </a:prstGeom>
            <a:gradFill>
              <a:gsLst>
                <a:gs pos="0">
                  <a:srgbClr val="00008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37"/>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lvl1pPr indent="-361950" lvl="0" marL="457200" marR="0" algn="l">
              <a:lnSpc>
                <a:spcPct val="100000"/>
              </a:lnSpc>
              <a:spcBef>
                <a:spcPts val="560"/>
              </a:spcBef>
              <a:spcAft>
                <a:spcPts val="0"/>
              </a:spcAft>
              <a:buClr>
                <a:srgbClr val="0033CC"/>
              </a:buClr>
              <a:buSzPts val="2100"/>
              <a:buFont typeface="Arial"/>
              <a:buChar char="●"/>
              <a:defRPr/>
            </a:lvl1pPr>
            <a:lvl2pPr indent="-327660" lvl="1" marL="914400" marR="0" algn="l">
              <a:lnSpc>
                <a:spcPct val="100000"/>
              </a:lnSpc>
              <a:spcBef>
                <a:spcPts val="480"/>
              </a:spcBef>
              <a:spcAft>
                <a:spcPts val="0"/>
              </a:spcAft>
              <a:buClr>
                <a:srgbClr val="CC0000"/>
              </a:buClr>
              <a:buSzPts val="1560"/>
              <a:buFont typeface="Arial"/>
              <a:buChar char="●"/>
              <a:defRPr/>
            </a:lvl2pPr>
            <a:lvl3pPr indent="-311150" lvl="2" marL="1371600" marR="0" algn="l">
              <a:lnSpc>
                <a:spcPct val="100000"/>
              </a:lnSpc>
              <a:spcBef>
                <a:spcPts val="400"/>
              </a:spcBef>
              <a:spcAft>
                <a:spcPts val="0"/>
              </a:spcAft>
              <a:buClr>
                <a:srgbClr val="0033CC"/>
              </a:buClr>
              <a:buSzPts val="1300"/>
              <a:buFont typeface="Arial"/>
              <a:buChar char="●"/>
              <a:defRPr/>
            </a:lvl3pPr>
            <a:lvl4pPr indent="-302894" lvl="3" marL="1828800" marR="0" algn="l">
              <a:lnSpc>
                <a:spcPct val="100000"/>
              </a:lnSpc>
              <a:spcBef>
                <a:spcPts val="360"/>
              </a:spcBef>
              <a:spcAft>
                <a:spcPts val="0"/>
              </a:spcAft>
              <a:buClr>
                <a:srgbClr val="0033CC"/>
              </a:buClr>
              <a:buSzPts val="1170"/>
              <a:buFont typeface="Arial"/>
              <a:buChar char="●"/>
              <a:defRPr/>
            </a:lvl4pPr>
            <a:lvl5pPr indent="-342900" lvl="4" marL="2286000" marR="0" algn="l">
              <a:lnSpc>
                <a:spcPct val="100000"/>
              </a:lnSpc>
              <a:spcBef>
                <a:spcPts val="360"/>
              </a:spcBef>
              <a:spcAft>
                <a:spcPts val="0"/>
              </a:spcAft>
              <a:buClr>
                <a:srgbClr val="000000"/>
              </a:buClr>
              <a:buSzPts val="1800"/>
              <a:buFont typeface="Calibri"/>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7"/>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E75B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7"/>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7"/>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37"/>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2"/>
              </a:buClr>
              <a:buSzPts val="4000"/>
              <a:buFont typeface="Times New Roman"/>
              <a:buNone/>
              <a:defRPr b="1" sz="4000">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30" name="Google Shape;30;p37"/>
          <p:cNvGrpSpPr/>
          <p:nvPr/>
        </p:nvGrpSpPr>
        <p:grpSpPr>
          <a:xfrm>
            <a:off x="0" y="837288"/>
            <a:ext cx="12192000" cy="70982"/>
            <a:chOff x="838200" y="1349257"/>
            <a:chExt cx="9144000" cy="76200"/>
          </a:xfrm>
        </p:grpSpPr>
        <p:sp>
          <p:nvSpPr>
            <p:cNvPr id="31" name="Google Shape;31;p37"/>
            <p:cNvSpPr/>
            <p:nvPr/>
          </p:nvSpPr>
          <p:spPr>
            <a:xfrm>
              <a:off x="838200" y="1349257"/>
              <a:ext cx="4572000" cy="76200"/>
            </a:xfrm>
            <a:prstGeom prst="rect">
              <a:avLst/>
            </a:prstGeom>
            <a:gradFill>
              <a:gsLst>
                <a:gs pos="0">
                  <a:srgbClr val="FF8200"/>
                </a:gs>
                <a:gs pos="10001">
                  <a:srgbClr val="FF0000"/>
                </a:gs>
                <a:gs pos="35001">
                  <a:srgbClr val="BA0066"/>
                </a:gs>
                <a:gs pos="70000">
                  <a:srgbClr val="66008F"/>
                </a:gs>
                <a:gs pos="100000">
                  <a:srgbClr val="00008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32" name="Google Shape;32;p37"/>
            <p:cNvSpPr/>
            <p:nvPr/>
          </p:nvSpPr>
          <p:spPr>
            <a:xfrm>
              <a:off x="5410200" y="1349257"/>
              <a:ext cx="4572000" cy="76200"/>
            </a:xfrm>
            <a:prstGeom prst="rect">
              <a:avLst/>
            </a:prstGeom>
            <a:gradFill>
              <a:gsLst>
                <a:gs pos="0">
                  <a:srgbClr val="00008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5400"/>
              <a:buFont typeface="Times New Roman"/>
              <a:buNone/>
              <a:defRPr b="1" sz="5400" cap="none">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None/>
              <a:defRPr sz="32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38"/>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E75B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8"/>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8"/>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39" name="Google Shape;39;p38"/>
          <p:cNvGrpSpPr/>
          <p:nvPr/>
        </p:nvGrpSpPr>
        <p:grpSpPr>
          <a:xfrm>
            <a:off x="0" y="837288"/>
            <a:ext cx="12192000" cy="70982"/>
            <a:chOff x="838200" y="1349257"/>
            <a:chExt cx="9144000" cy="76200"/>
          </a:xfrm>
        </p:grpSpPr>
        <p:sp>
          <p:nvSpPr>
            <p:cNvPr id="40" name="Google Shape;40;p38"/>
            <p:cNvSpPr/>
            <p:nvPr/>
          </p:nvSpPr>
          <p:spPr>
            <a:xfrm>
              <a:off x="838200" y="1349257"/>
              <a:ext cx="4572000" cy="76200"/>
            </a:xfrm>
            <a:prstGeom prst="rect">
              <a:avLst/>
            </a:prstGeom>
            <a:gradFill>
              <a:gsLst>
                <a:gs pos="0">
                  <a:srgbClr val="FF8200"/>
                </a:gs>
                <a:gs pos="10001">
                  <a:srgbClr val="FF0000"/>
                </a:gs>
                <a:gs pos="35001">
                  <a:srgbClr val="BA0066"/>
                </a:gs>
                <a:gs pos="70000">
                  <a:srgbClr val="66008F"/>
                </a:gs>
                <a:gs pos="100000">
                  <a:srgbClr val="00008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41" name="Google Shape;41;p38"/>
            <p:cNvSpPr/>
            <p:nvPr/>
          </p:nvSpPr>
          <p:spPr>
            <a:xfrm>
              <a:off x="5410200" y="1349257"/>
              <a:ext cx="4572000" cy="76200"/>
            </a:xfrm>
            <a:prstGeom prst="rect">
              <a:avLst/>
            </a:prstGeom>
            <a:gradFill>
              <a:gsLst>
                <a:gs pos="0">
                  <a:srgbClr val="00008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39"/>
          <p:cNvSpPr txBox="1"/>
          <p:nvPr>
            <p:ph idx="1" type="body"/>
          </p:nvPr>
        </p:nvSpPr>
        <p:spPr>
          <a:xfrm>
            <a:off x="838200" y="1347537"/>
            <a:ext cx="5181600" cy="4829426"/>
          </a:xfrm>
          <a:prstGeom prst="rect">
            <a:avLst/>
          </a:prstGeom>
          <a:noFill/>
          <a:ln>
            <a:noFill/>
          </a:ln>
        </p:spPr>
        <p:txBody>
          <a:bodyPr anchorCtr="0" anchor="t" bIns="45700" lIns="91425" spcFirstLastPara="1" rIns="91425" wrap="square" tIns="45700">
            <a:normAutofit/>
          </a:bodyPr>
          <a:lstStyle>
            <a:lvl1pPr indent="-361950" lvl="0" marL="457200" marR="0" algn="l">
              <a:lnSpc>
                <a:spcPct val="100000"/>
              </a:lnSpc>
              <a:spcBef>
                <a:spcPts val="560"/>
              </a:spcBef>
              <a:spcAft>
                <a:spcPts val="0"/>
              </a:spcAft>
              <a:buClr>
                <a:srgbClr val="0033CC"/>
              </a:buClr>
              <a:buSzPts val="2100"/>
              <a:buFont typeface="Arial"/>
              <a:buChar char="●"/>
              <a:defRPr/>
            </a:lvl1pPr>
            <a:lvl2pPr indent="-327660" lvl="1" marL="914400" marR="0" algn="l">
              <a:lnSpc>
                <a:spcPct val="100000"/>
              </a:lnSpc>
              <a:spcBef>
                <a:spcPts val="480"/>
              </a:spcBef>
              <a:spcAft>
                <a:spcPts val="0"/>
              </a:spcAft>
              <a:buClr>
                <a:srgbClr val="CC0000"/>
              </a:buClr>
              <a:buSzPts val="1560"/>
              <a:buFont typeface="Arial"/>
              <a:buChar char="●"/>
              <a:defRPr/>
            </a:lvl2pPr>
            <a:lvl3pPr indent="-311150" lvl="2" marL="1371600" marR="0" algn="l">
              <a:lnSpc>
                <a:spcPct val="100000"/>
              </a:lnSpc>
              <a:spcBef>
                <a:spcPts val="400"/>
              </a:spcBef>
              <a:spcAft>
                <a:spcPts val="0"/>
              </a:spcAft>
              <a:buClr>
                <a:srgbClr val="0033CC"/>
              </a:buClr>
              <a:buSzPts val="1300"/>
              <a:buFont typeface="Arial"/>
              <a:buChar char="●"/>
              <a:defRPr/>
            </a:lvl3pPr>
            <a:lvl4pPr indent="-302894" lvl="3" marL="1828800" marR="0" algn="l">
              <a:lnSpc>
                <a:spcPct val="100000"/>
              </a:lnSpc>
              <a:spcBef>
                <a:spcPts val="360"/>
              </a:spcBef>
              <a:spcAft>
                <a:spcPts val="0"/>
              </a:spcAft>
              <a:buClr>
                <a:srgbClr val="0033CC"/>
              </a:buClr>
              <a:buSzPts val="1170"/>
              <a:buFont typeface="Arial"/>
              <a:buChar char="●"/>
              <a:defRPr/>
            </a:lvl4pPr>
            <a:lvl5pPr indent="-342900" lvl="4" marL="2286000" marR="0" algn="l">
              <a:lnSpc>
                <a:spcPct val="100000"/>
              </a:lnSpc>
              <a:spcBef>
                <a:spcPts val="360"/>
              </a:spcBef>
              <a:spcAft>
                <a:spcPts val="0"/>
              </a:spcAft>
              <a:buClr>
                <a:srgbClr val="000000"/>
              </a:buClr>
              <a:buSzPts val="1800"/>
              <a:buFont typeface="Calibri"/>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9"/>
          <p:cNvSpPr txBox="1"/>
          <p:nvPr>
            <p:ph idx="2" type="body"/>
          </p:nvPr>
        </p:nvSpPr>
        <p:spPr>
          <a:xfrm>
            <a:off x="6172200" y="1347537"/>
            <a:ext cx="5181600" cy="4829426"/>
          </a:xfrm>
          <a:prstGeom prst="rect">
            <a:avLst/>
          </a:prstGeom>
          <a:noFill/>
          <a:ln>
            <a:noFill/>
          </a:ln>
        </p:spPr>
        <p:txBody>
          <a:bodyPr anchorCtr="0" anchor="t" bIns="45700" lIns="91425" spcFirstLastPara="1" rIns="91425" wrap="square" tIns="45700">
            <a:normAutofit/>
          </a:bodyPr>
          <a:lstStyle>
            <a:lvl1pPr indent="-361950" lvl="0" marL="457200" marR="0" algn="l">
              <a:lnSpc>
                <a:spcPct val="100000"/>
              </a:lnSpc>
              <a:spcBef>
                <a:spcPts val="560"/>
              </a:spcBef>
              <a:spcAft>
                <a:spcPts val="0"/>
              </a:spcAft>
              <a:buClr>
                <a:srgbClr val="0033CC"/>
              </a:buClr>
              <a:buSzPts val="2100"/>
              <a:buFont typeface="Arial"/>
              <a:buChar char="●"/>
              <a:defRPr/>
            </a:lvl1pPr>
            <a:lvl2pPr indent="-327660" lvl="1" marL="914400" marR="0" algn="l">
              <a:lnSpc>
                <a:spcPct val="100000"/>
              </a:lnSpc>
              <a:spcBef>
                <a:spcPts val="480"/>
              </a:spcBef>
              <a:spcAft>
                <a:spcPts val="0"/>
              </a:spcAft>
              <a:buClr>
                <a:srgbClr val="CC0000"/>
              </a:buClr>
              <a:buSzPts val="1560"/>
              <a:buFont typeface="Arial"/>
              <a:buChar char="●"/>
              <a:defRPr/>
            </a:lvl2pPr>
            <a:lvl3pPr indent="-311150" lvl="2" marL="1371600" marR="0" algn="l">
              <a:lnSpc>
                <a:spcPct val="100000"/>
              </a:lnSpc>
              <a:spcBef>
                <a:spcPts val="400"/>
              </a:spcBef>
              <a:spcAft>
                <a:spcPts val="0"/>
              </a:spcAft>
              <a:buClr>
                <a:srgbClr val="0033CC"/>
              </a:buClr>
              <a:buSzPts val="1300"/>
              <a:buFont typeface="Arial"/>
              <a:buChar char="●"/>
              <a:defRPr/>
            </a:lvl3pPr>
            <a:lvl4pPr indent="-302894" lvl="3" marL="1828800" marR="0" algn="l">
              <a:lnSpc>
                <a:spcPct val="100000"/>
              </a:lnSpc>
              <a:spcBef>
                <a:spcPts val="360"/>
              </a:spcBef>
              <a:spcAft>
                <a:spcPts val="0"/>
              </a:spcAft>
              <a:buClr>
                <a:srgbClr val="0033CC"/>
              </a:buClr>
              <a:buSzPts val="1170"/>
              <a:buFont typeface="Arial"/>
              <a:buChar char="●"/>
              <a:defRPr/>
            </a:lvl4pPr>
            <a:lvl5pPr indent="-342900" lvl="4" marL="2286000" marR="0" algn="l">
              <a:lnSpc>
                <a:spcPct val="100000"/>
              </a:lnSpc>
              <a:spcBef>
                <a:spcPts val="360"/>
              </a:spcBef>
              <a:spcAft>
                <a:spcPts val="0"/>
              </a:spcAft>
              <a:buClr>
                <a:srgbClr val="000000"/>
              </a:buClr>
              <a:buSzPts val="1800"/>
              <a:buFont typeface="Calibri"/>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9"/>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E75B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9"/>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9"/>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39"/>
          <p:cNvSpPr txBox="1"/>
          <p:nvPr>
            <p:ph type="title"/>
          </p:nvPr>
        </p:nvSpPr>
        <p:spPr>
          <a:xfrm>
            <a:off x="838200" y="365126"/>
            <a:ext cx="10515600" cy="38765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2"/>
              </a:buClr>
              <a:buSzPts val="4000"/>
              <a:buFont typeface="Times New Roman"/>
              <a:buNone/>
              <a:defRPr b="1" sz="4000">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9" name="Google Shape;49;p39"/>
          <p:cNvGrpSpPr/>
          <p:nvPr/>
        </p:nvGrpSpPr>
        <p:grpSpPr>
          <a:xfrm>
            <a:off x="0" y="837288"/>
            <a:ext cx="12192000" cy="70982"/>
            <a:chOff x="838200" y="1349257"/>
            <a:chExt cx="9144000" cy="76200"/>
          </a:xfrm>
        </p:grpSpPr>
        <p:sp>
          <p:nvSpPr>
            <p:cNvPr id="50" name="Google Shape;50;p39"/>
            <p:cNvSpPr/>
            <p:nvPr/>
          </p:nvSpPr>
          <p:spPr>
            <a:xfrm>
              <a:off x="838200" y="1349257"/>
              <a:ext cx="4572000" cy="76200"/>
            </a:xfrm>
            <a:prstGeom prst="rect">
              <a:avLst/>
            </a:prstGeom>
            <a:gradFill>
              <a:gsLst>
                <a:gs pos="0">
                  <a:srgbClr val="FF8200"/>
                </a:gs>
                <a:gs pos="10001">
                  <a:srgbClr val="FF0000"/>
                </a:gs>
                <a:gs pos="35001">
                  <a:srgbClr val="BA0066"/>
                </a:gs>
                <a:gs pos="70000">
                  <a:srgbClr val="66008F"/>
                </a:gs>
                <a:gs pos="100000">
                  <a:srgbClr val="00008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51" name="Google Shape;51;p39"/>
            <p:cNvSpPr/>
            <p:nvPr/>
          </p:nvSpPr>
          <p:spPr>
            <a:xfrm>
              <a:off x="5410200" y="1349257"/>
              <a:ext cx="4572000" cy="76200"/>
            </a:xfrm>
            <a:prstGeom prst="rect">
              <a:avLst/>
            </a:prstGeom>
            <a:gradFill>
              <a:gsLst>
                <a:gs pos="0">
                  <a:srgbClr val="00008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61950" lvl="0" marL="457200" marR="0" algn="l">
              <a:lnSpc>
                <a:spcPct val="100000"/>
              </a:lnSpc>
              <a:spcBef>
                <a:spcPts val="560"/>
              </a:spcBef>
              <a:spcAft>
                <a:spcPts val="0"/>
              </a:spcAft>
              <a:buClr>
                <a:srgbClr val="0033CC"/>
              </a:buClr>
              <a:buSzPts val="2100"/>
              <a:buFont typeface="Arial"/>
              <a:buChar char="●"/>
              <a:defRPr/>
            </a:lvl1pPr>
            <a:lvl2pPr indent="-327660" lvl="1" marL="914400" marR="0" algn="l">
              <a:lnSpc>
                <a:spcPct val="100000"/>
              </a:lnSpc>
              <a:spcBef>
                <a:spcPts val="480"/>
              </a:spcBef>
              <a:spcAft>
                <a:spcPts val="0"/>
              </a:spcAft>
              <a:buClr>
                <a:srgbClr val="CC0000"/>
              </a:buClr>
              <a:buSzPts val="1560"/>
              <a:buFont typeface="Arial"/>
              <a:buChar char="●"/>
              <a:defRPr/>
            </a:lvl2pPr>
            <a:lvl3pPr indent="-311150" lvl="2" marL="1371600" marR="0" algn="l">
              <a:lnSpc>
                <a:spcPct val="100000"/>
              </a:lnSpc>
              <a:spcBef>
                <a:spcPts val="400"/>
              </a:spcBef>
              <a:spcAft>
                <a:spcPts val="0"/>
              </a:spcAft>
              <a:buClr>
                <a:srgbClr val="0033CC"/>
              </a:buClr>
              <a:buSzPts val="1300"/>
              <a:buFont typeface="Arial"/>
              <a:buChar char="●"/>
              <a:defRPr/>
            </a:lvl3pPr>
            <a:lvl4pPr indent="-302894" lvl="3" marL="1828800" marR="0" algn="l">
              <a:lnSpc>
                <a:spcPct val="100000"/>
              </a:lnSpc>
              <a:spcBef>
                <a:spcPts val="360"/>
              </a:spcBef>
              <a:spcAft>
                <a:spcPts val="0"/>
              </a:spcAft>
              <a:buClr>
                <a:srgbClr val="0033CC"/>
              </a:buClr>
              <a:buSzPts val="1170"/>
              <a:buFont typeface="Arial"/>
              <a:buChar char="●"/>
              <a:defRPr/>
            </a:lvl4pPr>
            <a:lvl5pPr indent="-342900" lvl="4" marL="2286000" marR="0" algn="l">
              <a:lnSpc>
                <a:spcPct val="100000"/>
              </a:lnSpc>
              <a:spcBef>
                <a:spcPts val="360"/>
              </a:spcBef>
              <a:spcAft>
                <a:spcPts val="0"/>
              </a:spcAft>
              <a:buClr>
                <a:srgbClr val="000000"/>
              </a:buClr>
              <a:buSzPts val="1800"/>
              <a:buFont typeface="Calibri"/>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61950" lvl="0" marL="457200" marR="0" algn="l">
              <a:lnSpc>
                <a:spcPct val="100000"/>
              </a:lnSpc>
              <a:spcBef>
                <a:spcPts val="560"/>
              </a:spcBef>
              <a:spcAft>
                <a:spcPts val="0"/>
              </a:spcAft>
              <a:buClr>
                <a:srgbClr val="0033CC"/>
              </a:buClr>
              <a:buSzPts val="2100"/>
              <a:buFont typeface="Arial"/>
              <a:buChar char="●"/>
              <a:defRPr/>
            </a:lvl1pPr>
            <a:lvl2pPr indent="-327660" lvl="1" marL="914400" marR="0" algn="l">
              <a:lnSpc>
                <a:spcPct val="100000"/>
              </a:lnSpc>
              <a:spcBef>
                <a:spcPts val="480"/>
              </a:spcBef>
              <a:spcAft>
                <a:spcPts val="0"/>
              </a:spcAft>
              <a:buClr>
                <a:srgbClr val="CC0000"/>
              </a:buClr>
              <a:buSzPts val="1560"/>
              <a:buFont typeface="Arial"/>
              <a:buChar char="●"/>
              <a:defRPr/>
            </a:lvl2pPr>
            <a:lvl3pPr indent="-311150" lvl="2" marL="1371600" marR="0" algn="l">
              <a:lnSpc>
                <a:spcPct val="100000"/>
              </a:lnSpc>
              <a:spcBef>
                <a:spcPts val="400"/>
              </a:spcBef>
              <a:spcAft>
                <a:spcPts val="0"/>
              </a:spcAft>
              <a:buClr>
                <a:srgbClr val="0033CC"/>
              </a:buClr>
              <a:buSzPts val="1300"/>
              <a:buFont typeface="Arial"/>
              <a:buChar char="●"/>
              <a:defRPr/>
            </a:lvl3pPr>
            <a:lvl4pPr indent="-302894" lvl="3" marL="1828800" marR="0" algn="l">
              <a:lnSpc>
                <a:spcPct val="100000"/>
              </a:lnSpc>
              <a:spcBef>
                <a:spcPts val="360"/>
              </a:spcBef>
              <a:spcAft>
                <a:spcPts val="0"/>
              </a:spcAft>
              <a:buClr>
                <a:srgbClr val="0033CC"/>
              </a:buClr>
              <a:buSzPts val="1170"/>
              <a:buFont typeface="Arial"/>
              <a:buChar char="●"/>
              <a:defRPr/>
            </a:lvl4pPr>
            <a:lvl5pPr indent="-342900" lvl="4" marL="2286000" marR="0" algn="l">
              <a:lnSpc>
                <a:spcPct val="100000"/>
              </a:lnSpc>
              <a:spcBef>
                <a:spcPts val="360"/>
              </a:spcBef>
              <a:spcAft>
                <a:spcPts val="0"/>
              </a:spcAft>
              <a:buClr>
                <a:srgbClr val="000000"/>
              </a:buClr>
              <a:buSzPts val="1800"/>
              <a:buFont typeface="Calibri"/>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40"/>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2E75B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0"/>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40"/>
          <p:cNvSpPr txBox="1"/>
          <p:nvPr>
            <p:ph type="title"/>
          </p:nvPr>
        </p:nvSpPr>
        <p:spPr>
          <a:xfrm>
            <a:off x="838200" y="365126"/>
            <a:ext cx="10515600" cy="38765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2"/>
              </a:buClr>
              <a:buSzPts val="4000"/>
              <a:buFont typeface="Times New Roman"/>
              <a:buNone/>
              <a:defRPr b="1" sz="4000">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61" name="Google Shape;61;p40"/>
          <p:cNvGrpSpPr/>
          <p:nvPr/>
        </p:nvGrpSpPr>
        <p:grpSpPr>
          <a:xfrm>
            <a:off x="0" y="837288"/>
            <a:ext cx="12192000" cy="70982"/>
            <a:chOff x="838200" y="1349257"/>
            <a:chExt cx="9144000" cy="76200"/>
          </a:xfrm>
        </p:grpSpPr>
        <p:sp>
          <p:nvSpPr>
            <p:cNvPr id="62" name="Google Shape;62;p40"/>
            <p:cNvSpPr/>
            <p:nvPr/>
          </p:nvSpPr>
          <p:spPr>
            <a:xfrm>
              <a:off x="838200" y="1349257"/>
              <a:ext cx="4572000" cy="76200"/>
            </a:xfrm>
            <a:prstGeom prst="rect">
              <a:avLst/>
            </a:prstGeom>
            <a:gradFill>
              <a:gsLst>
                <a:gs pos="0">
                  <a:srgbClr val="FF8200"/>
                </a:gs>
                <a:gs pos="10001">
                  <a:srgbClr val="FF0000"/>
                </a:gs>
                <a:gs pos="35001">
                  <a:srgbClr val="BA0066"/>
                </a:gs>
                <a:gs pos="70000">
                  <a:srgbClr val="66008F"/>
                </a:gs>
                <a:gs pos="100000">
                  <a:srgbClr val="000082"/>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sp>
          <p:nvSpPr>
            <p:cNvPr id="63" name="Google Shape;63;p40"/>
            <p:cNvSpPr/>
            <p:nvPr/>
          </p:nvSpPr>
          <p:spPr>
            <a:xfrm>
              <a:off x="5410200" y="1349257"/>
              <a:ext cx="4572000" cy="76200"/>
            </a:xfrm>
            <a:prstGeom prst="rect">
              <a:avLst/>
            </a:prstGeom>
            <a:gradFill>
              <a:gsLst>
                <a:gs pos="0">
                  <a:srgbClr val="00008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ahoma"/>
                <a:ea typeface="Tahoma"/>
                <a:cs typeface="Tahoma"/>
                <a:sym typeface="Tahoma"/>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4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44"/>
          <p:cNvSpPr txBox="1"/>
          <p:nvPr>
            <p:ph type="title"/>
          </p:nvPr>
        </p:nvSpPr>
        <p:spPr>
          <a:xfrm>
            <a:off x="839788" y="987425"/>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4"/>
          <p:cNvSpPr/>
          <p:nvPr>
            <p:ph idx="2" type="pic"/>
          </p:nvPr>
        </p:nvSpPr>
        <p:spPr>
          <a:xfrm>
            <a:off x="5183188" y="987425"/>
            <a:ext cx="6172200" cy="4873625"/>
          </a:xfrm>
          <a:prstGeom prst="rect">
            <a:avLst/>
          </a:prstGeom>
          <a:noFill/>
          <a:ln>
            <a:noFill/>
          </a:ln>
        </p:spPr>
      </p:sp>
      <p:sp>
        <p:nvSpPr>
          <p:cNvPr id="83" name="Google Shape;83;p4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jpg"/><Relationship Id="rId4" Type="http://schemas.openxmlformats.org/officeDocument/2006/relationships/image" Target="../media/image15.jpg"/><Relationship Id="rId5"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jpg"/><Relationship Id="rId4" Type="http://schemas.openxmlformats.org/officeDocument/2006/relationships/image" Target="../media/image15.jpg"/><Relationship Id="rId5"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6.jpg"/><Relationship Id="rId7"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8.png"/><Relationship Id="rId5" Type="http://schemas.openxmlformats.org/officeDocument/2006/relationships/image" Target="../media/image6.jpg"/><Relationship Id="rId6"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2"/>
              </a:buClr>
              <a:buSzPts val="5400"/>
              <a:buFont typeface="Times New Roman"/>
              <a:buNone/>
            </a:pPr>
            <a:r>
              <a:rPr lang="en-US"/>
              <a:t>Counting</a:t>
            </a:r>
            <a:endParaRPr/>
          </a:p>
        </p:txBody>
      </p:sp>
      <p:sp>
        <p:nvSpPr>
          <p:cNvPr id="104" name="Google Shape;104;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accent1"/>
              </a:buClr>
              <a:buSzPts val="1950"/>
              <a:buFont typeface="Arial"/>
              <a:buNone/>
            </a:pPr>
            <a:r>
              <a:rPr lang="en-US"/>
              <a:t>Part 1 – Product Rule and Sum Rule</a:t>
            </a:r>
            <a:endParaRPr/>
          </a:p>
        </p:txBody>
      </p:sp>
      <p:sp>
        <p:nvSpPr>
          <p:cNvPr id="105" name="Google Shape;105;p1"/>
          <p:cNvSpPr txBox="1"/>
          <p:nvPr>
            <p:ph idx="10" type="dt"/>
          </p:nvPr>
        </p:nvSpPr>
        <p:spPr>
          <a:xfrm>
            <a:off x="855617"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106" name="Google Shape;106;p1"/>
          <p:cNvSpPr txBox="1"/>
          <p:nvPr>
            <p:ph idx="11" type="ftr"/>
          </p:nvPr>
        </p:nvSpPr>
        <p:spPr>
          <a:xfrm>
            <a:off x="405601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107" name="Google Shape;107;p1"/>
          <p:cNvSpPr txBox="1"/>
          <p:nvPr>
            <p:ph idx="12" type="sldNum"/>
          </p:nvPr>
        </p:nvSpPr>
        <p:spPr>
          <a:xfrm>
            <a:off x="8628017"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marR="0" rtl="0" algn="l">
              <a:lnSpc>
                <a:spcPct val="100000"/>
              </a:lnSpc>
              <a:spcBef>
                <a:spcPts val="0"/>
              </a:spcBef>
              <a:spcAft>
                <a:spcPts val="0"/>
              </a:spcAft>
              <a:buClr>
                <a:srgbClr val="0033CC"/>
              </a:buClr>
              <a:buSzPct val="75000"/>
              <a:buFont typeface="Arial"/>
              <a:buChar char="●"/>
            </a:pPr>
            <a:r>
              <a:rPr b="1" lang="en-US"/>
              <a:t>Step one: Identify the subtasks</a:t>
            </a:r>
            <a:endParaRPr/>
          </a:p>
          <a:p>
            <a:pPr indent="-285750" lvl="1" marL="742950" rtl="0" algn="l">
              <a:lnSpc>
                <a:spcPct val="100000"/>
              </a:lnSpc>
              <a:spcBef>
                <a:spcPts val="444"/>
              </a:spcBef>
              <a:spcAft>
                <a:spcPts val="0"/>
              </a:spcAft>
              <a:buSzPct val="65000"/>
              <a:buChar char="●"/>
            </a:pPr>
            <a:r>
              <a:rPr lang="en-US"/>
              <a:t>The subtasks SHOULD be done </a:t>
            </a:r>
            <a:r>
              <a:rPr b="1" lang="en-US"/>
              <a:t>ONE AFTER THE OTHER</a:t>
            </a:r>
            <a:r>
              <a:rPr lang="en-US"/>
              <a:t> to make the whole task possible.</a:t>
            </a:r>
            <a:endParaRPr/>
          </a:p>
          <a:p>
            <a:pPr indent="-285750" lvl="1" marL="742950" rtl="0" algn="l">
              <a:lnSpc>
                <a:spcPct val="100000"/>
              </a:lnSpc>
              <a:spcBef>
                <a:spcPts val="444"/>
              </a:spcBef>
              <a:spcAft>
                <a:spcPts val="0"/>
              </a:spcAft>
              <a:buSzPct val="65000"/>
              <a:buChar char="●"/>
            </a:pPr>
            <a:r>
              <a:rPr lang="en-US"/>
              <a:t>The subtasks are connected using </a:t>
            </a:r>
            <a:r>
              <a:rPr b="1" lang="en-US"/>
              <a:t>AND </a:t>
            </a:r>
            <a:r>
              <a:rPr lang="en-US"/>
              <a:t>relationship</a:t>
            </a:r>
            <a:endParaRPr/>
          </a:p>
          <a:p>
            <a:pPr indent="-285750" lvl="1" marL="742950" rtl="0" algn="l">
              <a:lnSpc>
                <a:spcPct val="100000"/>
              </a:lnSpc>
              <a:spcBef>
                <a:spcPts val="444"/>
              </a:spcBef>
              <a:spcAft>
                <a:spcPts val="0"/>
              </a:spcAft>
              <a:buSzPct val="65000"/>
              <a:buChar char="●"/>
            </a:pPr>
            <a:r>
              <a:rPr lang="en-US"/>
              <a:t>In previous example the task GIVING TREAT consisted of two subtasks</a:t>
            </a:r>
            <a:endParaRPr/>
          </a:p>
          <a:p>
            <a:pPr indent="-228600" lvl="2" marL="1143000" rtl="0" algn="l">
              <a:lnSpc>
                <a:spcPct val="100000"/>
              </a:lnSpc>
              <a:spcBef>
                <a:spcPts val="370"/>
              </a:spcBef>
              <a:spcAft>
                <a:spcPts val="0"/>
              </a:spcAft>
              <a:buSzPct val="64998"/>
              <a:buChar char="●"/>
            </a:pPr>
            <a:r>
              <a:rPr lang="en-US"/>
              <a:t>SELECTING A MAIN COURSE</a:t>
            </a:r>
            <a:endParaRPr/>
          </a:p>
          <a:p>
            <a:pPr indent="-228600" lvl="2" marL="1143000" rtl="0" algn="l">
              <a:lnSpc>
                <a:spcPct val="100000"/>
              </a:lnSpc>
              <a:spcBef>
                <a:spcPts val="370"/>
              </a:spcBef>
              <a:spcAft>
                <a:spcPts val="0"/>
              </a:spcAft>
              <a:buSzPct val="64998"/>
              <a:buChar char="●"/>
            </a:pPr>
            <a:r>
              <a:rPr lang="en-US"/>
              <a:t>SELECTING A DRINK</a:t>
            </a:r>
            <a:endParaRPr/>
          </a:p>
          <a:p>
            <a:pPr indent="-342900" lvl="0" marL="342900" marR="0" rtl="0" algn="l">
              <a:lnSpc>
                <a:spcPct val="100000"/>
              </a:lnSpc>
              <a:spcBef>
                <a:spcPts val="518"/>
              </a:spcBef>
              <a:spcAft>
                <a:spcPts val="0"/>
              </a:spcAft>
              <a:buClr>
                <a:srgbClr val="0033CC"/>
              </a:buClr>
              <a:buSzPct val="75000"/>
              <a:buFont typeface="Arial"/>
              <a:buChar char="●"/>
            </a:pPr>
            <a:r>
              <a:rPr b="1" lang="en-US"/>
              <a:t>Step two: Count the possible ways for each subtask</a:t>
            </a:r>
            <a:endParaRPr/>
          </a:p>
          <a:p>
            <a:pPr indent="-285750" lvl="1" marL="742950" rtl="0" algn="l">
              <a:lnSpc>
                <a:spcPct val="100000"/>
              </a:lnSpc>
              <a:spcBef>
                <a:spcPts val="444"/>
              </a:spcBef>
              <a:spcAft>
                <a:spcPts val="0"/>
              </a:spcAft>
              <a:buSzPct val="65000"/>
              <a:buChar char="●"/>
            </a:pPr>
            <a:r>
              <a:rPr lang="en-US"/>
              <a:t>SELECTING A MAIN COURSE – 3 ways</a:t>
            </a:r>
            <a:endParaRPr/>
          </a:p>
          <a:p>
            <a:pPr indent="-285750" lvl="1" marL="742950" rtl="0" algn="l">
              <a:lnSpc>
                <a:spcPct val="100000"/>
              </a:lnSpc>
              <a:spcBef>
                <a:spcPts val="444"/>
              </a:spcBef>
              <a:spcAft>
                <a:spcPts val="0"/>
              </a:spcAft>
              <a:buSzPct val="65000"/>
              <a:buChar char="●"/>
            </a:pPr>
            <a:r>
              <a:rPr lang="en-US"/>
              <a:t>SELECTING A DRINK – 2 ways</a:t>
            </a:r>
            <a:endParaRPr/>
          </a:p>
          <a:p>
            <a:pPr indent="-342900" lvl="0" marL="342900" marR="0" rtl="0" algn="l">
              <a:lnSpc>
                <a:spcPct val="100000"/>
              </a:lnSpc>
              <a:spcBef>
                <a:spcPts val="518"/>
              </a:spcBef>
              <a:spcAft>
                <a:spcPts val="0"/>
              </a:spcAft>
              <a:buClr>
                <a:srgbClr val="0033CC"/>
              </a:buClr>
              <a:buSzPct val="75000"/>
              <a:buFont typeface="Arial"/>
              <a:buChar char="●"/>
            </a:pPr>
            <a:r>
              <a:rPr b="1" lang="en-US"/>
              <a:t>Step three : Multiply the possible ways of the subtasks</a:t>
            </a:r>
            <a:endParaRPr/>
          </a:p>
          <a:p>
            <a:pPr indent="-285750" lvl="1" marL="742950" rtl="0" algn="l">
              <a:lnSpc>
                <a:spcPct val="100000"/>
              </a:lnSpc>
              <a:spcBef>
                <a:spcPts val="444"/>
              </a:spcBef>
              <a:spcAft>
                <a:spcPts val="0"/>
              </a:spcAft>
              <a:buSzPct val="65000"/>
              <a:buChar char="●"/>
            </a:pPr>
            <a:r>
              <a:rPr b="1" lang="en-US"/>
              <a:t>This gives the possible ways the task can be done</a:t>
            </a:r>
            <a:endParaRPr b="1"/>
          </a:p>
          <a:p>
            <a:pPr indent="-285750" lvl="1" marL="742950" rtl="0" algn="l">
              <a:lnSpc>
                <a:spcPct val="100000"/>
              </a:lnSpc>
              <a:spcBef>
                <a:spcPts val="444"/>
              </a:spcBef>
              <a:spcAft>
                <a:spcPts val="0"/>
              </a:spcAft>
              <a:buSzPct val="65000"/>
              <a:buChar char="●"/>
            </a:pPr>
            <a:r>
              <a:rPr lang="en-US"/>
              <a:t>In 3 × 2 = 6 ways you can treat your friends</a:t>
            </a:r>
            <a:endParaRPr/>
          </a:p>
        </p:txBody>
      </p:sp>
      <p:sp>
        <p:nvSpPr>
          <p:cNvPr id="208" name="Google Shape;208;p10"/>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209" name="Google Shape;209;p10"/>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210" name="Google Shape;210;p10"/>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1" name="Google Shape;211;p10"/>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Rule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1"/>
          <p:cNvSpPr txBox="1"/>
          <p:nvPr>
            <p:ph idx="1" type="body"/>
          </p:nvPr>
        </p:nvSpPr>
        <p:spPr>
          <a:xfrm>
            <a:off x="838200" y="1148296"/>
            <a:ext cx="10515600" cy="4949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100"/>
              <a:buNone/>
            </a:pPr>
            <a:r>
              <a:rPr b="1" lang="en-US"/>
              <a:t>Another Example: (The first subtask reducing the options for the second subtask)</a:t>
            </a:r>
            <a:endParaRPr/>
          </a:p>
          <a:p>
            <a:pPr indent="-209550" lvl="0" marL="342900" marR="0" rtl="0" algn="l">
              <a:lnSpc>
                <a:spcPct val="100000"/>
              </a:lnSpc>
              <a:spcBef>
                <a:spcPts val="560"/>
              </a:spcBef>
              <a:spcAft>
                <a:spcPts val="0"/>
              </a:spcAft>
              <a:buClr>
                <a:srgbClr val="0033CC"/>
              </a:buClr>
              <a:buSzPts val="2100"/>
              <a:buFont typeface="Arial"/>
              <a:buNone/>
            </a:pPr>
            <a:r>
              <a:t/>
            </a:r>
            <a:endParaRPr/>
          </a:p>
          <a:p>
            <a:pPr indent="-342900" lvl="0" marL="342900" marR="0" rtl="0" algn="l">
              <a:lnSpc>
                <a:spcPct val="100000"/>
              </a:lnSpc>
              <a:spcBef>
                <a:spcPts val="560"/>
              </a:spcBef>
              <a:spcAft>
                <a:spcPts val="0"/>
              </a:spcAft>
              <a:buClr>
                <a:srgbClr val="0033CC"/>
              </a:buClr>
              <a:buSzPts val="2100"/>
              <a:buFont typeface="Arial"/>
              <a:buChar char="●"/>
            </a:pPr>
            <a:r>
              <a:rPr lang="en-US"/>
              <a:t>There are twelve empty rooms in the office of Enosis Solutions. Mamun and Moon joins the company. How many ways can they be assigned a room each from these twelve?</a:t>
            </a:r>
            <a:endParaRPr/>
          </a:p>
          <a:p>
            <a:pPr indent="-209550" lvl="0" marL="342900" marR="0" rtl="0" algn="l">
              <a:lnSpc>
                <a:spcPct val="100000"/>
              </a:lnSpc>
              <a:spcBef>
                <a:spcPts val="560"/>
              </a:spcBef>
              <a:spcAft>
                <a:spcPts val="0"/>
              </a:spcAft>
              <a:buClr>
                <a:srgbClr val="0033CC"/>
              </a:buClr>
              <a:buSzPts val="2100"/>
              <a:buFont typeface="Arial"/>
              <a:buNone/>
            </a:pPr>
            <a:r>
              <a:t/>
            </a:r>
            <a:endParaRPr b="1"/>
          </a:p>
          <a:p>
            <a:pPr indent="-342900" lvl="0" marL="342900" marR="0" rtl="0" algn="l">
              <a:lnSpc>
                <a:spcPct val="100000"/>
              </a:lnSpc>
              <a:spcBef>
                <a:spcPts val="560"/>
              </a:spcBef>
              <a:spcAft>
                <a:spcPts val="0"/>
              </a:spcAft>
              <a:buClr>
                <a:srgbClr val="0033CC"/>
              </a:buClr>
              <a:buSzPts val="2100"/>
              <a:buFont typeface="Arial"/>
              <a:buChar char="●"/>
            </a:pPr>
            <a:r>
              <a:rPr b="1" lang="en-US"/>
              <a:t>Let us follow the steps again</a:t>
            </a:r>
            <a:endParaRPr b="1"/>
          </a:p>
        </p:txBody>
      </p:sp>
      <p:sp>
        <p:nvSpPr>
          <p:cNvPr id="217" name="Google Shape;217;p11"/>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218" name="Google Shape;218;p11"/>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219" name="Google Shape;219;p11"/>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0" name="Google Shape;220;p11"/>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Rule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226" name="Google Shape;226;p12"/>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227" name="Google Shape;227;p12"/>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8" name="Google Shape;228;p12"/>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Rule</a:t>
            </a:r>
            <a:endParaRPr/>
          </a:p>
        </p:txBody>
      </p:sp>
      <p:sp>
        <p:nvSpPr>
          <p:cNvPr id="229" name="Google Shape;229;p12"/>
          <p:cNvSpPr/>
          <p:nvPr/>
        </p:nvSpPr>
        <p:spPr>
          <a:xfrm>
            <a:off x="1572239" y="1213330"/>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0" name="Google Shape;230;p12"/>
          <p:cNvSpPr/>
          <p:nvPr/>
        </p:nvSpPr>
        <p:spPr>
          <a:xfrm>
            <a:off x="3098584" y="1213330"/>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1" name="Google Shape;231;p12"/>
          <p:cNvSpPr/>
          <p:nvPr/>
        </p:nvSpPr>
        <p:spPr>
          <a:xfrm>
            <a:off x="4624929" y="1213330"/>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12"/>
          <p:cNvSpPr/>
          <p:nvPr/>
        </p:nvSpPr>
        <p:spPr>
          <a:xfrm>
            <a:off x="6151274" y="1213330"/>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12"/>
          <p:cNvSpPr/>
          <p:nvPr/>
        </p:nvSpPr>
        <p:spPr>
          <a:xfrm>
            <a:off x="7677619" y="1213330"/>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p12"/>
          <p:cNvSpPr/>
          <p:nvPr/>
        </p:nvSpPr>
        <p:spPr>
          <a:xfrm>
            <a:off x="9203964" y="1213330"/>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5" name="Google Shape;235;p12"/>
          <p:cNvSpPr/>
          <p:nvPr/>
        </p:nvSpPr>
        <p:spPr>
          <a:xfrm>
            <a:off x="1572239" y="5007408"/>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p12"/>
          <p:cNvSpPr/>
          <p:nvPr/>
        </p:nvSpPr>
        <p:spPr>
          <a:xfrm>
            <a:off x="3098584" y="5007408"/>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12"/>
          <p:cNvSpPr/>
          <p:nvPr/>
        </p:nvSpPr>
        <p:spPr>
          <a:xfrm>
            <a:off x="4624929" y="5007408"/>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p12"/>
          <p:cNvSpPr/>
          <p:nvPr/>
        </p:nvSpPr>
        <p:spPr>
          <a:xfrm>
            <a:off x="6151274" y="5007408"/>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9" name="Google Shape;239;p12"/>
          <p:cNvSpPr/>
          <p:nvPr/>
        </p:nvSpPr>
        <p:spPr>
          <a:xfrm>
            <a:off x="7677619" y="5007408"/>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p12"/>
          <p:cNvSpPr/>
          <p:nvPr/>
        </p:nvSpPr>
        <p:spPr>
          <a:xfrm>
            <a:off x="9203964" y="5007408"/>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p12"/>
          <p:cNvSpPr txBox="1"/>
          <p:nvPr/>
        </p:nvSpPr>
        <p:spPr>
          <a:xfrm>
            <a:off x="4066726" y="3507625"/>
            <a:ext cx="43671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Total choice for Mamun= 12</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3"/>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209550" lvl="0" marL="342900" marR="0" rtl="0" algn="l">
              <a:lnSpc>
                <a:spcPct val="100000"/>
              </a:lnSpc>
              <a:spcBef>
                <a:spcPts val="0"/>
              </a:spcBef>
              <a:spcAft>
                <a:spcPts val="0"/>
              </a:spcAft>
              <a:buClr>
                <a:srgbClr val="0033CC"/>
              </a:buClr>
              <a:buSzPts val="2100"/>
              <a:buFont typeface="Arial"/>
              <a:buNone/>
            </a:pPr>
            <a:r>
              <a:t/>
            </a:r>
            <a:endParaRPr/>
          </a:p>
        </p:txBody>
      </p:sp>
      <p:sp>
        <p:nvSpPr>
          <p:cNvPr id="247" name="Google Shape;247;p13"/>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248" name="Google Shape;248;p13"/>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249" name="Google Shape;249;p13"/>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0" name="Google Shape;250;p13"/>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Rule</a:t>
            </a:r>
            <a:endParaRPr/>
          </a:p>
        </p:txBody>
      </p:sp>
      <p:sp>
        <p:nvSpPr>
          <p:cNvPr id="251" name="Google Shape;251;p13"/>
          <p:cNvSpPr/>
          <p:nvPr/>
        </p:nvSpPr>
        <p:spPr>
          <a:xfrm>
            <a:off x="1660730"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 name="Google Shape;252;p13"/>
          <p:cNvSpPr/>
          <p:nvPr/>
        </p:nvSpPr>
        <p:spPr>
          <a:xfrm>
            <a:off x="7766110" y="1443203"/>
            <a:ext cx="1255594" cy="1255594"/>
          </a:xfrm>
          <a:prstGeom prst="rect">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p13"/>
          <p:cNvSpPr/>
          <p:nvPr/>
        </p:nvSpPr>
        <p:spPr>
          <a:xfrm>
            <a:off x="4713420"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4" name="Google Shape;254;p13"/>
          <p:cNvSpPr/>
          <p:nvPr/>
        </p:nvSpPr>
        <p:spPr>
          <a:xfrm>
            <a:off x="6239765"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5" name="Google Shape;255;p13"/>
          <p:cNvSpPr/>
          <p:nvPr/>
        </p:nvSpPr>
        <p:spPr>
          <a:xfrm>
            <a:off x="3111057"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6" name="Google Shape;256;p13"/>
          <p:cNvSpPr/>
          <p:nvPr/>
        </p:nvSpPr>
        <p:spPr>
          <a:xfrm>
            <a:off x="9292455"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13"/>
          <p:cNvSpPr/>
          <p:nvPr/>
        </p:nvSpPr>
        <p:spPr>
          <a:xfrm>
            <a:off x="1660730"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13"/>
          <p:cNvSpPr/>
          <p:nvPr/>
        </p:nvSpPr>
        <p:spPr>
          <a:xfrm>
            <a:off x="3187075"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9" name="Google Shape;259;p13"/>
          <p:cNvSpPr/>
          <p:nvPr/>
        </p:nvSpPr>
        <p:spPr>
          <a:xfrm>
            <a:off x="4713420"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0" name="Google Shape;260;p13"/>
          <p:cNvSpPr/>
          <p:nvPr/>
        </p:nvSpPr>
        <p:spPr>
          <a:xfrm>
            <a:off x="6239765"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1" name="Google Shape;261;p13"/>
          <p:cNvSpPr/>
          <p:nvPr/>
        </p:nvSpPr>
        <p:spPr>
          <a:xfrm>
            <a:off x="7766110"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2" name="Google Shape;262;p13"/>
          <p:cNvSpPr/>
          <p:nvPr/>
        </p:nvSpPr>
        <p:spPr>
          <a:xfrm>
            <a:off x="9292455"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3" name="Google Shape;263;p13"/>
          <p:cNvSpPr txBox="1"/>
          <p:nvPr/>
        </p:nvSpPr>
        <p:spPr>
          <a:xfrm>
            <a:off x="4137157" y="3737498"/>
            <a:ext cx="396397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Total choice for Moon= 11</a:t>
            </a:r>
            <a:endParaRPr b="0" i="0" sz="1400" u="none" cap="none" strike="noStrike">
              <a:solidFill>
                <a:srgbClr val="000000"/>
              </a:solidFill>
              <a:latin typeface="Arial"/>
              <a:ea typeface="Arial"/>
              <a:cs typeface="Arial"/>
              <a:sym typeface="Arial"/>
            </a:endParaRPr>
          </a:p>
        </p:txBody>
      </p:sp>
      <p:sp>
        <p:nvSpPr>
          <p:cNvPr id="264" name="Google Shape;264;p13"/>
          <p:cNvSpPr txBox="1"/>
          <p:nvPr/>
        </p:nvSpPr>
        <p:spPr>
          <a:xfrm>
            <a:off x="7936506" y="1760408"/>
            <a:ext cx="914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Mamun</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4"/>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209550" lvl="0" marL="342900" marR="0" rtl="0" algn="l">
              <a:lnSpc>
                <a:spcPct val="100000"/>
              </a:lnSpc>
              <a:spcBef>
                <a:spcPts val="0"/>
              </a:spcBef>
              <a:spcAft>
                <a:spcPts val="0"/>
              </a:spcAft>
              <a:buClr>
                <a:srgbClr val="0033CC"/>
              </a:buClr>
              <a:buSzPts val="2100"/>
              <a:buFont typeface="Arial"/>
              <a:buNone/>
            </a:pPr>
            <a:r>
              <a:t/>
            </a:r>
            <a:endParaRPr/>
          </a:p>
        </p:txBody>
      </p:sp>
      <p:sp>
        <p:nvSpPr>
          <p:cNvPr id="270" name="Google Shape;270;p14"/>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271" name="Google Shape;271;p14"/>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272" name="Google Shape;272;p14"/>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3" name="Google Shape;273;p14"/>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Rule</a:t>
            </a:r>
            <a:endParaRPr/>
          </a:p>
        </p:txBody>
      </p:sp>
      <p:sp>
        <p:nvSpPr>
          <p:cNvPr id="274" name="Google Shape;274;p14"/>
          <p:cNvSpPr/>
          <p:nvPr/>
        </p:nvSpPr>
        <p:spPr>
          <a:xfrm>
            <a:off x="1660730"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5" name="Google Shape;275;p14"/>
          <p:cNvSpPr/>
          <p:nvPr/>
        </p:nvSpPr>
        <p:spPr>
          <a:xfrm>
            <a:off x="6237307" y="5237281"/>
            <a:ext cx="1255594" cy="1255594"/>
          </a:xfrm>
          <a:prstGeom prst="rect">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6" name="Google Shape;276;p14"/>
          <p:cNvSpPr/>
          <p:nvPr/>
        </p:nvSpPr>
        <p:spPr>
          <a:xfrm>
            <a:off x="4713420"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14"/>
          <p:cNvSpPr/>
          <p:nvPr/>
        </p:nvSpPr>
        <p:spPr>
          <a:xfrm>
            <a:off x="6239765"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8" name="Google Shape;278;p14"/>
          <p:cNvSpPr/>
          <p:nvPr/>
        </p:nvSpPr>
        <p:spPr>
          <a:xfrm>
            <a:off x="3111057"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9" name="Google Shape;279;p14"/>
          <p:cNvSpPr/>
          <p:nvPr/>
        </p:nvSpPr>
        <p:spPr>
          <a:xfrm>
            <a:off x="9292455"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0" name="Google Shape;280;p14"/>
          <p:cNvSpPr/>
          <p:nvPr/>
        </p:nvSpPr>
        <p:spPr>
          <a:xfrm>
            <a:off x="1660730"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1" name="Google Shape;281;p14"/>
          <p:cNvSpPr/>
          <p:nvPr/>
        </p:nvSpPr>
        <p:spPr>
          <a:xfrm>
            <a:off x="3187075"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14"/>
          <p:cNvSpPr/>
          <p:nvPr/>
        </p:nvSpPr>
        <p:spPr>
          <a:xfrm>
            <a:off x="4713420"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3" name="Google Shape;283;p14"/>
          <p:cNvSpPr/>
          <p:nvPr/>
        </p:nvSpPr>
        <p:spPr>
          <a:xfrm>
            <a:off x="7766110"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4" name="Google Shape;284;p14"/>
          <p:cNvSpPr/>
          <p:nvPr/>
        </p:nvSpPr>
        <p:spPr>
          <a:xfrm>
            <a:off x="7766110"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p14"/>
          <p:cNvSpPr/>
          <p:nvPr/>
        </p:nvSpPr>
        <p:spPr>
          <a:xfrm>
            <a:off x="9292455"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14"/>
          <p:cNvSpPr txBox="1"/>
          <p:nvPr/>
        </p:nvSpPr>
        <p:spPr>
          <a:xfrm>
            <a:off x="4137157" y="3737498"/>
            <a:ext cx="396397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Total choice for Moon= 11</a:t>
            </a:r>
            <a:endParaRPr b="0" i="0" sz="1400" u="none" cap="none" strike="noStrike">
              <a:solidFill>
                <a:srgbClr val="000000"/>
              </a:solidFill>
              <a:latin typeface="Arial"/>
              <a:ea typeface="Arial"/>
              <a:cs typeface="Arial"/>
              <a:sym typeface="Arial"/>
            </a:endParaRPr>
          </a:p>
        </p:txBody>
      </p:sp>
      <p:sp>
        <p:nvSpPr>
          <p:cNvPr id="287" name="Google Shape;287;p14"/>
          <p:cNvSpPr txBox="1"/>
          <p:nvPr/>
        </p:nvSpPr>
        <p:spPr>
          <a:xfrm>
            <a:off x="6407703" y="5554486"/>
            <a:ext cx="914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Mamun</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209550" lvl="0" marL="342900" marR="0" rtl="0" algn="l">
              <a:lnSpc>
                <a:spcPct val="100000"/>
              </a:lnSpc>
              <a:spcBef>
                <a:spcPts val="0"/>
              </a:spcBef>
              <a:spcAft>
                <a:spcPts val="0"/>
              </a:spcAft>
              <a:buClr>
                <a:srgbClr val="0033CC"/>
              </a:buClr>
              <a:buSzPts val="2100"/>
              <a:buFont typeface="Arial"/>
              <a:buNone/>
            </a:pPr>
            <a:r>
              <a:t/>
            </a:r>
            <a:endParaRPr/>
          </a:p>
        </p:txBody>
      </p:sp>
      <p:sp>
        <p:nvSpPr>
          <p:cNvPr id="293" name="Google Shape;293;p15"/>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294" name="Google Shape;294;p15"/>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295" name="Google Shape;295;p15"/>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6" name="Google Shape;296;p15"/>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Rule</a:t>
            </a:r>
            <a:endParaRPr/>
          </a:p>
        </p:txBody>
      </p:sp>
      <p:sp>
        <p:nvSpPr>
          <p:cNvPr id="297" name="Google Shape;297;p15"/>
          <p:cNvSpPr/>
          <p:nvPr/>
        </p:nvSpPr>
        <p:spPr>
          <a:xfrm>
            <a:off x="1660730"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8" name="Google Shape;298;p15"/>
          <p:cNvSpPr/>
          <p:nvPr/>
        </p:nvSpPr>
        <p:spPr>
          <a:xfrm>
            <a:off x="1660730" y="5237281"/>
            <a:ext cx="1255594" cy="1255594"/>
          </a:xfrm>
          <a:prstGeom prst="rect">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9" name="Google Shape;299;p15"/>
          <p:cNvSpPr/>
          <p:nvPr/>
        </p:nvSpPr>
        <p:spPr>
          <a:xfrm>
            <a:off x="4713420"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0" name="Google Shape;300;p15"/>
          <p:cNvSpPr/>
          <p:nvPr/>
        </p:nvSpPr>
        <p:spPr>
          <a:xfrm>
            <a:off x="6239765"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1" name="Google Shape;301;p15"/>
          <p:cNvSpPr/>
          <p:nvPr/>
        </p:nvSpPr>
        <p:spPr>
          <a:xfrm>
            <a:off x="3111057"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2" name="Google Shape;302;p15"/>
          <p:cNvSpPr/>
          <p:nvPr/>
        </p:nvSpPr>
        <p:spPr>
          <a:xfrm>
            <a:off x="9292455"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3" name="Google Shape;303;p15"/>
          <p:cNvSpPr/>
          <p:nvPr/>
        </p:nvSpPr>
        <p:spPr>
          <a:xfrm>
            <a:off x="6239765" y="5299419"/>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4" name="Google Shape;304;p15"/>
          <p:cNvSpPr/>
          <p:nvPr/>
        </p:nvSpPr>
        <p:spPr>
          <a:xfrm>
            <a:off x="3187075"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5" name="Google Shape;305;p15"/>
          <p:cNvSpPr/>
          <p:nvPr/>
        </p:nvSpPr>
        <p:spPr>
          <a:xfrm>
            <a:off x="4713420"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6" name="Google Shape;306;p15"/>
          <p:cNvSpPr/>
          <p:nvPr/>
        </p:nvSpPr>
        <p:spPr>
          <a:xfrm>
            <a:off x="7766110"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7" name="Google Shape;307;p15"/>
          <p:cNvSpPr/>
          <p:nvPr/>
        </p:nvSpPr>
        <p:spPr>
          <a:xfrm>
            <a:off x="7766110"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8" name="Google Shape;308;p15"/>
          <p:cNvSpPr/>
          <p:nvPr/>
        </p:nvSpPr>
        <p:spPr>
          <a:xfrm>
            <a:off x="9292455"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9" name="Google Shape;309;p15"/>
          <p:cNvSpPr txBox="1"/>
          <p:nvPr/>
        </p:nvSpPr>
        <p:spPr>
          <a:xfrm>
            <a:off x="4137157" y="3737498"/>
            <a:ext cx="396397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Total choice for Moon= 11</a:t>
            </a:r>
            <a:endParaRPr b="0" i="0" sz="1400" u="none" cap="none" strike="noStrike">
              <a:solidFill>
                <a:srgbClr val="000000"/>
              </a:solidFill>
              <a:latin typeface="Arial"/>
              <a:ea typeface="Arial"/>
              <a:cs typeface="Arial"/>
              <a:sym typeface="Arial"/>
            </a:endParaRPr>
          </a:p>
        </p:txBody>
      </p:sp>
      <p:sp>
        <p:nvSpPr>
          <p:cNvPr id="310" name="Google Shape;310;p15"/>
          <p:cNvSpPr txBox="1"/>
          <p:nvPr/>
        </p:nvSpPr>
        <p:spPr>
          <a:xfrm>
            <a:off x="1831126" y="5554486"/>
            <a:ext cx="914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Mamun</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6"/>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209550" lvl="0" marL="342900" marR="0" rtl="0" algn="l">
              <a:lnSpc>
                <a:spcPct val="100000"/>
              </a:lnSpc>
              <a:spcBef>
                <a:spcPts val="0"/>
              </a:spcBef>
              <a:spcAft>
                <a:spcPts val="0"/>
              </a:spcAft>
              <a:buClr>
                <a:srgbClr val="0033CC"/>
              </a:buClr>
              <a:buSzPts val="2100"/>
              <a:buFont typeface="Arial"/>
              <a:buNone/>
            </a:pPr>
            <a:r>
              <a:t/>
            </a:r>
            <a:endParaRPr/>
          </a:p>
        </p:txBody>
      </p:sp>
      <p:sp>
        <p:nvSpPr>
          <p:cNvPr id="316" name="Google Shape;316;p16"/>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317" name="Google Shape;317;p16"/>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318" name="Google Shape;318;p16"/>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9" name="Google Shape;319;p16"/>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Rule</a:t>
            </a:r>
            <a:endParaRPr/>
          </a:p>
        </p:txBody>
      </p:sp>
      <p:sp>
        <p:nvSpPr>
          <p:cNvPr id="320" name="Google Shape;320;p16"/>
          <p:cNvSpPr/>
          <p:nvPr/>
        </p:nvSpPr>
        <p:spPr>
          <a:xfrm>
            <a:off x="1660730"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1" name="Google Shape;321;p16"/>
          <p:cNvSpPr/>
          <p:nvPr/>
        </p:nvSpPr>
        <p:spPr>
          <a:xfrm>
            <a:off x="1660730" y="5237281"/>
            <a:ext cx="1255594" cy="1255594"/>
          </a:xfrm>
          <a:prstGeom prst="rect">
            <a:avLst/>
          </a:prstGeom>
          <a:solidFill>
            <a:schemeClr val="accent4"/>
          </a:solidFill>
          <a:ln cap="flat" cmpd="sng" w="12700">
            <a:solidFill>
              <a:srgbClr val="BA8C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2" name="Google Shape;322;p16"/>
          <p:cNvSpPr/>
          <p:nvPr/>
        </p:nvSpPr>
        <p:spPr>
          <a:xfrm>
            <a:off x="4713420"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3" name="Google Shape;323;p16"/>
          <p:cNvSpPr/>
          <p:nvPr/>
        </p:nvSpPr>
        <p:spPr>
          <a:xfrm>
            <a:off x="6239765"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4" name="Google Shape;324;p16"/>
          <p:cNvSpPr/>
          <p:nvPr/>
        </p:nvSpPr>
        <p:spPr>
          <a:xfrm>
            <a:off x="3111057"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5" name="Google Shape;325;p16"/>
          <p:cNvSpPr/>
          <p:nvPr/>
        </p:nvSpPr>
        <p:spPr>
          <a:xfrm>
            <a:off x="9292455"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6" name="Google Shape;326;p16"/>
          <p:cNvSpPr/>
          <p:nvPr/>
        </p:nvSpPr>
        <p:spPr>
          <a:xfrm>
            <a:off x="6239765" y="5299419"/>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7" name="Google Shape;327;p16"/>
          <p:cNvSpPr/>
          <p:nvPr/>
        </p:nvSpPr>
        <p:spPr>
          <a:xfrm>
            <a:off x="3187075"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8" name="Google Shape;328;p16"/>
          <p:cNvSpPr/>
          <p:nvPr/>
        </p:nvSpPr>
        <p:spPr>
          <a:xfrm>
            <a:off x="4713420"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9" name="Google Shape;329;p16"/>
          <p:cNvSpPr/>
          <p:nvPr/>
        </p:nvSpPr>
        <p:spPr>
          <a:xfrm>
            <a:off x="7766110" y="1443203"/>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0" name="Google Shape;330;p16"/>
          <p:cNvSpPr/>
          <p:nvPr/>
        </p:nvSpPr>
        <p:spPr>
          <a:xfrm>
            <a:off x="7766110"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1" name="Google Shape;331;p16"/>
          <p:cNvSpPr/>
          <p:nvPr/>
        </p:nvSpPr>
        <p:spPr>
          <a:xfrm>
            <a:off x="9292455" y="5237281"/>
            <a:ext cx="1255594" cy="1255594"/>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2" name="Google Shape;332;p16"/>
          <p:cNvSpPr txBox="1"/>
          <p:nvPr/>
        </p:nvSpPr>
        <p:spPr>
          <a:xfrm>
            <a:off x="1831126" y="5554486"/>
            <a:ext cx="9147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Calibri"/>
                <a:ea typeface="Calibri"/>
                <a:cs typeface="Calibri"/>
                <a:sym typeface="Calibri"/>
              </a:rPr>
              <a:t>Mamun</a:t>
            </a:r>
            <a:endParaRPr b="0" i="0" sz="1700" u="none" cap="none" strike="noStrike">
              <a:solidFill>
                <a:schemeClr val="dk1"/>
              </a:solidFill>
              <a:latin typeface="Calibri"/>
              <a:ea typeface="Calibri"/>
              <a:cs typeface="Calibri"/>
              <a:sym typeface="Calibri"/>
            </a:endParaRPr>
          </a:p>
        </p:txBody>
      </p:sp>
      <p:sp>
        <p:nvSpPr>
          <p:cNvPr id="333" name="Google Shape;333;p16"/>
          <p:cNvSpPr txBox="1"/>
          <p:nvPr/>
        </p:nvSpPr>
        <p:spPr>
          <a:xfrm>
            <a:off x="2058775" y="3059450"/>
            <a:ext cx="79479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For every possible room assignment for Mamun,</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there are 11 choices for Moon</a:t>
            </a:r>
            <a:endParaRPr b="0" i="0" sz="2800" u="none" cap="none" strike="noStrike">
              <a:solidFill>
                <a:schemeClr val="dk1"/>
              </a:solidFill>
              <a:latin typeface="Calibri"/>
              <a:ea typeface="Calibri"/>
              <a:cs typeface="Calibri"/>
              <a:sym typeface="Calibri"/>
            </a:endParaRPr>
          </a:p>
        </p:txBody>
      </p:sp>
      <p:sp>
        <p:nvSpPr>
          <p:cNvPr id="334" name="Google Shape;334;p16"/>
          <p:cNvSpPr txBox="1"/>
          <p:nvPr/>
        </p:nvSpPr>
        <p:spPr>
          <a:xfrm>
            <a:off x="3321574" y="4273860"/>
            <a:ext cx="5997604"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Total no. of assignments = 12x11 = 132</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7"/>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100"/>
              <a:buNone/>
            </a:pPr>
            <a:r>
              <a:rPr b="1" lang="en-US"/>
              <a:t>More Examples:</a:t>
            </a:r>
            <a:endParaRPr/>
          </a:p>
          <a:p>
            <a:pPr indent="-342900" lvl="0" marL="342900" marR="0" rtl="0" algn="l">
              <a:lnSpc>
                <a:spcPct val="100000"/>
              </a:lnSpc>
              <a:spcBef>
                <a:spcPts val="560"/>
              </a:spcBef>
              <a:spcAft>
                <a:spcPts val="0"/>
              </a:spcAft>
              <a:buClr>
                <a:srgbClr val="0033CC"/>
              </a:buClr>
              <a:buSzPts val="2100"/>
              <a:buFont typeface="Arial"/>
              <a:buChar char="●"/>
            </a:pPr>
            <a:r>
              <a:rPr lang="en-US"/>
              <a:t>What is the total number of possible bit strings of length 7?</a:t>
            </a:r>
            <a:endParaRPr/>
          </a:p>
          <a:p>
            <a:pPr indent="-342900" lvl="0" marL="342900" marR="0" rtl="0" algn="l">
              <a:lnSpc>
                <a:spcPct val="100000"/>
              </a:lnSpc>
              <a:spcBef>
                <a:spcPts val="560"/>
              </a:spcBef>
              <a:spcAft>
                <a:spcPts val="0"/>
              </a:spcAft>
              <a:buClr>
                <a:srgbClr val="0033CC"/>
              </a:buClr>
              <a:buSzPts val="2100"/>
              <a:buFont typeface="Arial"/>
              <a:buChar char="●"/>
            </a:pPr>
            <a:r>
              <a:rPr lang="en-US"/>
              <a:t>How many different license plates are available if each plate contains a sequence of three lowercase letters followed by three digits?</a:t>
            </a:r>
            <a:endParaRPr/>
          </a:p>
          <a:p>
            <a:pPr indent="-209550" lvl="0" marL="342900" marR="0" rtl="0" algn="l">
              <a:lnSpc>
                <a:spcPct val="100000"/>
              </a:lnSpc>
              <a:spcBef>
                <a:spcPts val="560"/>
              </a:spcBef>
              <a:spcAft>
                <a:spcPts val="0"/>
              </a:spcAft>
              <a:buClr>
                <a:srgbClr val="0033CC"/>
              </a:buClr>
              <a:buSzPts val="2100"/>
              <a:buFont typeface="Arial"/>
              <a:buNone/>
            </a:pPr>
            <a:r>
              <a:t/>
            </a:r>
            <a:endParaRPr/>
          </a:p>
          <a:p>
            <a:pPr indent="-209550" lvl="0" marL="342900" marR="0" rtl="0" algn="l">
              <a:lnSpc>
                <a:spcPct val="100000"/>
              </a:lnSpc>
              <a:spcBef>
                <a:spcPts val="560"/>
              </a:spcBef>
              <a:spcAft>
                <a:spcPts val="0"/>
              </a:spcAft>
              <a:buClr>
                <a:srgbClr val="0033CC"/>
              </a:buClr>
              <a:buSzPts val="2100"/>
              <a:buFont typeface="Arial"/>
              <a:buNone/>
            </a:pPr>
            <a:r>
              <a:t/>
            </a:r>
            <a:endParaRPr b="1"/>
          </a:p>
          <a:p>
            <a:pPr indent="-209550" lvl="0" marL="342900" marR="0" rtl="0" algn="l">
              <a:lnSpc>
                <a:spcPct val="100000"/>
              </a:lnSpc>
              <a:spcBef>
                <a:spcPts val="560"/>
              </a:spcBef>
              <a:spcAft>
                <a:spcPts val="0"/>
              </a:spcAft>
              <a:buClr>
                <a:srgbClr val="0033CC"/>
              </a:buClr>
              <a:buSzPts val="2100"/>
              <a:buFont typeface="Arial"/>
              <a:buNone/>
            </a:pPr>
            <a:r>
              <a:t/>
            </a:r>
            <a:endParaRPr/>
          </a:p>
        </p:txBody>
      </p:sp>
      <p:sp>
        <p:nvSpPr>
          <p:cNvPr id="340" name="Google Shape;340;p17"/>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341" name="Google Shape;341;p17"/>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342" name="Google Shape;342;p17"/>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3" name="Google Shape;343;p17"/>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Rule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5400"/>
              <a:buFont typeface="Times New Roman"/>
              <a:buNone/>
            </a:pPr>
            <a:r>
              <a:rPr lang="en-US"/>
              <a:t>THE SUM RULE</a:t>
            </a:r>
            <a:endParaRPr/>
          </a:p>
        </p:txBody>
      </p:sp>
      <p:sp>
        <p:nvSpPr>
          <p:cNvPr id="349" name="Google Shape;34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t/>
            </a:r>
            <a:endParaRPr/>
          </a:p>
        </p:txBody>
      </p:sp>
      <p:sp>
        <p:nvSpPr>
          <p:cNvPr id="350" name="Google Shape;350;p18"/>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351" name="Google Shape;351;p18"/>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352" name="Google Shape;352;p18"/>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9"/>
          <p:cNvSpPr txBox="1"/>
          <p:nvPr>
            <p:ph idx="1" type="body"/>
          </p:nvPr>
        </p:nvSpPr>
        <p:spPr>
          <a:xfrm>
            <a:off x="838200" y="1227909"/>
            <a:ext cx="10515600" cy="4949054"/>
          </a:xfrm>
          <a:prstGeom prst="rect">
            <a:avLst/>
          </a:prstGeom>
          <a:blipFill rotWithShape="1">
            <a:blip r:embed="rId3">
              <a:alphaModFix/>
            </a:blip>
            <a:stretch>
              <a:fillRect b="0" l="-578" r="-867" t="-1106"/>
            </a:stretch>
          </a:blip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 </a:t>
            </a:r>
            <a:endParaRPr/>
          </a:p>
        </p:txBody>
      </p:sp>
      <p:sp>
        <p:nvSpPr>
          <p:cNvPr id="358" name="Google Shape;358;p19"/>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359" name="Google Shape;359;p19"/>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360" name="Google Shape;360;p19"/>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1" name="Google Shape;361;p19"/>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The Sum Rule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Product rule</a:t>
            </a:r>
            <a:endParaRPr/>
          </a:p>
          <a:p>
            <a:pPr indent="-342900" lvl="0" marL="342900" marR="0" rtl="0" algn="l">
              <a:lnSpc>
                <a:spcPct val="100000"/>
              </a:lnSpc>
              <a:spcBef>
                <a:spcPts val="560"/>
              </a:spcBef>
              <a:spcAft>
                <a:spcPts val="0"/>
              </a:spcAft>
              <a:buClr>
                <a:srgbClr val="0033CC"/>
              </a:buClr>
              <a:buSzPts val="2100"/>
              <a:buFont typeface="Arial"/>
              <a:buChar char="●"/>
            </a:pPr>
            <a:r>
              <a:rPr lang="en-US"/>
              <a:t>Sum rule</a:t>
            </a:r>
            <a:endParaRPr/>
          </a:p>
          <a:p>
            <a:pPr indent="-209550" lvl="0" marL="342900" marR="0" rtl="0" algn="l">
              <a:lnSpc>
                <a:spcPct val="100000"/>
              </a:lnSpc>
              <a:spcBef>
                <a:spcPts val="560"/>
              </a:spcBef>
              <a:spcAft>
                <a:spcPts val="0"/>
              </a:spcAft>
              <a:buClr>
                <a:srgbClr val="0033CC"/>
              </a:buClr>
              <a:buSzPts val="2100"/>
              <a:buFont typeface="Arial"/>
              <a:buNone/>
            </a:pPr>
            <a:r>
              <a:t/>
            </a:r>
            <a:endParaRPr/>
          </a:p>
        </p:txBody>
      </p:sp>
      <p:sp>
        <p:nvSpPr>
          <p:cNvPr id="113" name="Google Shape;113;p2"/>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114" name="Google Shape;114;p2"/>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115" name="Google Shape;115;p2"/>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6" name="Google Shape;116;p2"/>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Basic Counting Principles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0"/>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We can travel from Dhaka to Chattogram in bus, train or by air</a:t>
            </a:r>
            <a:endParaRPr/>
          </a:p>
          <a:p>
            <a:pPr indent="-342900" lvl="0" marL="342900" marR="0" rtl="0" algn="l">
              <a:lnSpc>
                <a:spcPct val="100000"/>
              </a:lnSpc>
              <a:spcBef>
                <a:spcPts val="560"/>
              </a:spcBef>
              <a:spcAft>
                <a:spcPts val="0"/>
              </a:spcAft>
              <a:buClr>
                <a:srgbClr val="0033CC"/>
              </a:buClr>
              <a:buSzPts val="2100"/>
              <a:buFont typeface="Arial"/>
              <a:buChar char="●"/>
            </a:pPr>
            <a:r>
              <a:rPr lang="en-US"/>
              <a:t>How many buses are there?</a:t>
            </a:r>
            <a:endParaRPr/>
          </a:p>
          <a:p>
            <a:pPr indent="-285750" lvl="1" marL="742950" rtl="0" algn="l">
              <a:lnSpc>
                <a:spcPct val="100000"/>
              </a:lnSpc>
              <a:spcBef>
                <a:spcPts val="480"/>
              </a:spcBef>
              <a:spcAft>
                <a:spcPts val="0"/>
              </a:spcAft>
              <a:buSzPts val="1560"/>
              <a:buChar char="●"/>
            </a:pPr>
            <a:r>
              <a:rPr lang="en-US"/>
              <a:t>Shohag, Green line, Hanif</a:t>
            </a:r>
            <a:endParaRPr/>
          </a:p>
          <a:p>
            <a:pPr indent="-342900" lvl="0" marL="342900" marR="0" rtl="0" algn="l">
              <a:lnSpc>
                <a:spcPct val="100000"/>
              </a:lnSpc>
              <a:spcBef>
                <a:spcPts val="560"/>
              </a:spcBef>
              <a:spcAft>
                <a:spcPts val="0"/>
              </a:spcAft>
              <a:buClr>
                <a:srgbClr val="0033CC"/>
              </a:buClr>
              <a:buSzPts val="2100"/>
              <a:buFont typeface="Arial"/>
              <a:buChar char="●"/>
            </a:pPr>
            <a:r>
              <a:rPr lang="en-US"/>
              <a:t>How many trains are there?</a:t>
            </a:r>
            <a:endParaRPr/>
          </a:p>
          <a:p>
            <a:pPr indent="-285750" lvl="1" marL="742950" rtl="0" algn="l">
              <a:lnSpc>
                <a:spcPct val="100000"/>
              </a:lnSpc>
              <a:spcBef>
                <a:spcPts val="480"/>
              </a:spcBef>
              <a:spcAft>
                <a:spcPts val="0"/>
              </a:spcAft>
              <a:buSzPts val="1560"/>
              <a:buChar char="●"/>
            </a:pPr>
            <a:r>
              <a:rPr lang="en-US"/>
              <a:t>Mahanagar, Subarna, Sonar Bangla, Turna</a:t>
            </a:r>
            <a:endParaRPr/>
          </a:p>
          <a:p>
            <a:pPr indent="-342900" lvl="0" marL="342900" marR="0" rtl="0" algn="l">
              <a:lnSpc>
                <a:spcPct val="100000"/>
              </a:lnSpc>
              <a:spcBef>
                <a:spcPts val="560"/>
              </a:spcBef>
              <a:spcAft>
                <a:spcPts val="0"/>
              </a:spcAft>
              <a:buClr>
                <a:srgbClr val="0033CC"/>
              </a:buClr>
              <a:buSzPts val="2100"/>
              <a:buFont typeface="Arial"/>
              <a:buChar char="●"/>
            </a:pPr>
            <a:r>
              <a:rPr lang="en-US"/>
              <a:t>How many flights are there?</a:t>
            </a:r>
            <a:endParaRPr/>
          </a:p>
          <a:p>
            <a:pPr indent="-285750" lvl="1" marL="742950" rtl="0" algn="l">
              <a:lnSpc>
                <a:spcPct val="100000"/>
              </a:lnSpc>
              <a:spcBef>
                <a:spcPts val="480"/>
              </a:spcBef>
              <a:spcAft>
                <a:spcPts val="0"/>
              </a:spcAft>
              <a:buSzPts val="1560"/>
              <a:buChar char="●"/>
            </a:pPr>
            <a:r>
              <a:rPr lang="en-US"/>
              <a:t>Novoair, US-Bangla</a:t>
            </a:r>
            <a:endParaRPr/>
          </a:p>
          <a:p>
            <a:pPr indent="-342900" lvl="0" marL="342900" marR="0" rtl="0" algn="l">
              <a:lnSpc>
                <a:spcPct val="100000"/>
              </a:lnSpc>
              <a:spcBef>
                <a:spcPts val="560"/>
              </a:spcBef>
              <a:spcAft>
                <a:spcPts val="0"/>
              </a:spcAft>
              <a:buClr>
                <a:srgbClr val="0033CC"/>
              </a:buClr>
              <a:buSzPts val="2100"/>
              <a:buFont typeface="Arial"/>
              <a:buChar char="●"/>
            </a:pPr>
            <a:r>
              <a:rPr lang="en-US"/>
              <a:t>So how many ways we can travel?</a:t>
            </a:r>
            <a:endParaRPr/>
          </a:p>
          <a:p>
            <a:pPr indent="-209550" lvl="0" marL="342900" marR="0" rtl="0" algn="l">
              <a:lnSpc>
                <a:spcPct val="100000"/>
              </a:lnSpc>
              <a:spcBef>
                <a:spcPts val="560"/>
              </a:spcBef>
              <a:spcAft>
                <a:spcPts val="0"/>
              </a:spcAft>
              <a:buClr>
                <a:srgbClr val="0033CC"/>
              </a:buClr>
              <a:buSzPts val="2100"/>
              <a:buFont typeface="Arial"/>
              <a:buNone/>
            </a:pPr>
            <a:r>
              <a:t/>
            </a:r>
            <a:endParaRPr/>
          </a:p>
        </p:txBody>
      </p:sp>
      <p:sp>
        <p:nvSpPr>
          <p:cNvPr id="367" name="Google Shape;367;p20"/>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368" name="Google Shape;368;p20"/>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369" name="Google Shape;369;p20"/>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0" name="Google Shape;370;p20"/>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The Sum Rule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1"/>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The task is </a:t>
            </a:r>
            <a:r>
              <a:rPr b="1" lang="en-US"/>
              <a:t>TRAVEL FROM DHAKA TO CHITTAGONG</a:t>
            </a:r>
            <a:endParaRPr/>
          </a:p>
          <a:p>
            <a:pPr indent="-342900" lvl="0" marL="342900" marR="0" rtl="0" algn="l">
              <a:lnSpc>
                <a:spcPct val="100000"/>
              </a:lnSpc>
              <a:spcBef>
                <a:spcPts val="560"/>
              </a:spcBef>
              <a:spcAft>
                <a:spcPts val="0"/>
              </a:spcAft>
              <a:buClr>
                <a:srgbClr val="0033CC"/>
              </a:buClr>
              <a:buSzPts val="2100"/>
              <a:buFont typeface="Arial"/>
              <a:buChar char="●"/>
            </a:pPr>
            <a:r>
              <a:rPr b="1" lang="en-US"/>
              <a:t>Question : How many ways can the task be done</a:t>
            </a:r>
            <a:endParaRPr/>
          </a:p>
          <a:p>
            <a:pPr indent="-342900" lvl="0" marL="342900" marR="0" rtl="0" algn="l">
              <a:lnSpc>
                <a:spcPct val="100000"/>
              </a:lnSpc>
              <a:spcBef>
                <a:spcPts val="560"/>
              </a:spcBef>
              <a:spcAft>
                <a:spcPts val="0"/>
              </a:spcAft>
              <a:buClr>
                <a:srgbClr val="0033CC"/>
              </a:buClr>
              <a:buSzPts val="2100"/>
              <a:buFont typeface="Arial"/>
              <a:buChar char="●"/>
            </a:pPr>
            <a:r>
              <a:rPr lang="en-US"/>
              <a:t>The different ways of doing this task are:</a:t>
            </a:r>
            <a:endParaRPr/>
          </a:p>
        </p:txBody>
      </p:sp>
      <p:sp>
        <p:nvSpPr>
          <p:cNvPr id="376" name="Google Shape;376;p21"/>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377" name="Google Shape;377;p21"/>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378" name="Google Shape;378;p21"/>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9" name="Google Shape;379;p21"/>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The Sum Rule</a:t>
            </a:r>
            <a:endParaRPr/>
          </a:p>
        </p:txBody>
      </p:sp>
      <p:pic>
        <p:nvPicPr>
          <p:cNvPr descr="Volvo Buses | Sustainable public transport systems" id="380" name="Google Shape;380;p21"/>
          <p:cNvPicPr preferRelativeResize="0"/>
          <p:nvPr/>
        </p:nvPicPr>
        <p:blipFill rotWithShape="1">
          <a:blip r:embed="rId3">
            <a:alphaModFix/>
          </a:blip>
          <a:srcRect b="0" l="0" r="0" t="0"/>
          <a:stretch/>
        </p:blipFill>
        <p:spPr>
          <a:xfrm>
            <a:off x="5293368" y="3849118"/>
            <a:ext cx="1127096" cy="637294"/>
          </a:xfrm>
          <a:prstGeom prst="rect">
            <a:avLst/>
          </a:prstGeom>
          <a:noFill/>
          <a:ln>
            <a:noFill/>
          </a:ln>
        </p:spPr>
      </p:pic>
      <p:sp>
        <p:nvSpPr>
          <p:cNvPr id="381" name="Google Shape;381;p21"/>
          <p:cNvSpPr/>
          <p:nvPr/>
        </p:nvSpPr>
        <p:spPr>
          <a:xfrm>
            <a:off x="2608007" y="4043961"/>
            <a:ext cx="1120877" cy="884903"/>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Dhaka</a:t>
            </a:r>
            <a:endParaRPr b="0" i="0" sz="1800" u="none" cap="none" strike="noStrike">
              <a:solidFill>
                <a:schemeClr val="lt1"/>
              </a:solidFill>
              <a:latin typeface="Calibri"/>
              <a:ea typeface="Calibri"/>
              <a:cs typeface="Calibri"/>
              <a:sym typeface="Calibri"/>
            </a:endParaRPr>
          </a:p>
        </p:txBody>
      </p:sp>
      <p:sp>
        <p:nvSpPr>
          <p:cNvPr id="382" name="Google Shape;382;p21"/>
          <p:cNvSpPr/>
          <p:nvPr/>
        </p:nvSpPr>
        <p:spPr>
          <a:xfrm>
            <a:off x="8770375" y="4025089"/>
            <a:ext cx="1120877" cy="884903"/>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Ctg</a:t>
            </a:r>
            <a:endParaRPr b="0" i="0" sz="1800" u="none" cap="none" strike="noStrike">
              <a:solidFill>
                <a:schemeClr val="lt1"/>
              </a:solidFill>
              <a:latin typeface="Calibri"/>
              <a:ea typeface="Calibri"/>
              <a:cs typeface="Calibri"/>
              <a:sym typeface="Calibri"/>
            </a:endParaRPr>
          </a:p>
        </p:txBody>
      </p:sp>
      <p:cxnSp>
        <p:nvCxnSpPr>
          <p:cNvPr id="383" name="Google Shape;383;p21"/>
          <p:cNvCxnSpPr>
            <a:endCxn id="382" idx="2"/>
          </p:cNvCxnSpPr>
          <p:nvPr/>
        </p:nvCxnSpPr>
        <p:spPr>
          <a:xfrm flipH="1" rot="10800000">
            <a:off x="3728875" y="4467541"/>
            <a:ext cx="5041500" cy="18900"/>
          </a:xfrm>
          <a:prstGeom prst="straightConnector1">
            <a:avLst/>
          </a:prstGeom>
          <a:noFill/>
          <a:ln cap="flat" cmpd="sng" w="9525">
            <a:solidFill>
              <a:schemeClr val="accent1"/>
            </a:solidFill>
            <a:prstDash val="solid"/>
            <a:miter lim="800000"/>
            <a:headEnd len="sm" w="sm" type="none"/>
            <a:tailEnd len="sm" w="sm" type="none"/>
          </a:ln>
        </p:spPr>
      </p:cxnSp>
      <p:pic>
        <p:nvPicPr>
          <p:cNvPr descr="185,631 Red Train Images, Stock Photos &amp; Vectors | Shutterstock" id="384" name="Google Shape;384;p21"/>
          <p:cNvPicPr preferRelativeResize="0"/>
          <p:nvPr/>
        </p:nvPicPr>
        <p:blipFill rotWithShape="1">
          <a:blip r:embed="rId4">
            <a:alphaModFix/>
          </a:blip>
          <a:srcRect b="0" l="0" r="0" t="0"/>
          <a:stretch/>
        </p:blipFill>
        <p:spPr>
          <a:xfrm>
            <a:off x="5416572" y="5104835"/>
            <a:ext cx="1260342" cy="614801"/>
          </a:xfrm>
          <a:prstGeom prst="rect">
            <a:avLst/>
          </a:prstGeom>
          <a:noFill/>
          <a:ln>
            <a:noFill/>
          </a:ln>
        </p:spPr>
      </p:pic>
      <p:pic>
        <p:nvPicPr>
          <p:cNvPr descr="2,278,209 Plane Images, Stock Photos &amp; Vectors | Shutterstock" id="385" name="Google Shape;385;p21"/>
          <p:cNvPicPr preferRelativeResize="0"/>
          <p:nvPr/>
        </p:nvPicPr>
        <p:blipFill rotWithShape="1">
          <a:blip r:embed="rId5">
            <a:alphaModFix/>
          </a:blip>
          <a:srcRect b="16750" l="0" r="0" t="0"/>
          <a:stretch/>
        </p:blipFill>
        <p:spPr>
          <a:xfrm>
            <a:off x="5293368" y="2884658"/>
            <a:ext cx="1023875" cy="648548"/>
          </a:xfrm>
          <a:prstGeom prst="rect">
            <a:avLst/>
          </a:prstGeom>
          <a:noFill/>
          <a:ln>
            <a:noFill/>
          </a:ln>
        </p:spPr>
      </p:pic>
      <p:sp>
        <p:nvSpPr>
          <p:cNvPr id="386" name="Google Shape;386;p21"/>
          <p:cNvSpPr txBox="1"/>
          <p:nvPr/>
        </p:nvSpPr>
        <p:spPr>
          <a:xfrm>
            <a:off x="6317243" y="2884658"/>
            <a:ext cx="99745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Novo Air</a:t>
            </a:r>
            <a:endParaRPr b="0" i="0" sz="1800" u="none" cap="none" strike="noStrike">
              <a:solidFill>
                <a:schemeClr val="dk1"/>
              </a:solidFill>
              <a:latin typeface="Calibri"/>
              <a:ea typeface="Calibri"/>
              <a:cs typeface="Calibri"/>
              <a:sym typeface="Calibri"/>
            </a:endParaRPr>
          </a:p>
        </p:txBody>
      </p:sp>
      <p:sp>
        <p:nvSpPr>
          <p:cNvPr id="387" name="Google Shape;387;p21"/>
          <p:cNvSpPr txBox="1"/>
          <p:nvPr/>
        </p:nvSpPr>
        <p:spPr>
          <a:xfrm>
            <a:off x="6317242" y="3170575"/>
            <a:ext cx="11208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US Bangla</a:t>
            </a:r>
            <a:endParaRPr b="0" i="0" sz="1800" u="none" cap="none" strike="noStrike">
              <a:solidFill>
                <a:schemeClr val="dk1"/>
              </a:solidFill>
              <a:latin typeface="Calibri"/>
              <a:ea typeface="Calibri"/>
              <a:cs typeface="Calibri"/>
              <a:sym typeface="Calibri"/>
            </a:endParaRPr>
          </a:p>
        </p:txBody>
      </p:sp>
      <p:sp>
        <p:nvSpPr>
          <p:cNvPr id="388" name="Google Shape;388;p21"/>
          <p:cNvSpPr txBox="1"/>
          <p:nvPr/>
        </p:nvSpPr>
        <p:spPr>
          <a:xfrm>
            <a:off x="6378925" y="3800414"/>
            <a:ext cx="120116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Shohag</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Green Line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Hanif</a:t>
            </a:r>
            <a:endParaRPr b="0" i="0" sz="1800" u="none" cap="none" strike="noStrike">
              <a:solidFill>
                <a:schemeClr val="dk1"/>
              </a:solidFill>
              <a:latin typeface="Calibri"/>
              <a:ea typeface="Calibri"/>
              <a:cs typeface="Calibri"/>
              <a:sym typeface="Calibri"/>
            </a:endParaRPr>
          </a:p>
        </p:txBody>
      </p:sp>
      <p:sp>
        <p:nvSpPr>
          <p:cNvPr id="389" name="Google Shape;389;p21"/>
          <p:cNvSpPr txBox="1"/>
          <p:nvPr/>
        </p:nvSpPr>
        <p:spPr>
          <a:xfrm>
            <a:off x="6745642" y="5057914"/>
            <a:ext cx="140775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Mahanagar</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Subarna</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Sonar Bangla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Turna</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500"/>
                                        <p:tgtEl>
                                          <p:spTgt spid="3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500"/>
                                        <p:tgtEl>
                                          <p:spTgt spid="3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500"/>
                                        <p:tgtEl>
                                          <p:spTgt spid="3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5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5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500"/>
                                        <p:tgtEl>
                                          <p:spTgt spid="385"/>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5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0" st="0"/>
                                            </p:txEl>
                                          </p:spTgt>
                                        </p:tgtEl>
                                        <p:attrNameLst>
                                          <p:attrName>style.visibility</p:attrName>
                                        </p:attrNameLst>
                                      </p:cBhvr>
                                      <p:to>
                                        <p:strVal val="visible"/>
                                      </p:to>
                                    </p:set>
                                    <p:animEffect filter="fade" transition="in">
                                      <p:cBhvr>
                                        <p:cTn dur="500"/>
                                        <p:tgtEl>
                                          <p:spTgt spid="3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1" st="1"/>
                                            </p:txEl>
                                          </p:spTgt>
                                        </p:tgtEl>
                                        <p:attrNameLst>
                                          <p:attrName>style.visibility</p:attrName>
                                        </p:attrNameLst>
                                      </p:cBhvr>
                                      <p:to>
                                        <p:strVal val="visible"/>
                                      </p:to>
                                    </p:set>
                                    <p:animEffect filter="fade" transition="in">
                                      <p:cBhvr>
                                        <p:cTn dur="500"/>
                                        <p:tgtEl>
                                          <p:spTgt spid="3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2" st="2"/>
                                            </p:txEl>
                                          </p:spTgt>
                                        </p:tgtEl>
                                        <p:attrNameLst>
                                          <p:attrName>style.visibility</p:attrName>
                                        </p:attrNameLst>
                                      </p:cBhvr>
                                      <p:to>
                                        <p:strVal val="visible"/>
                                      </p:to>
                                    </p:set>
                                    <p:animEffect filter="fade" transition="in">
                                      <p:cBhvr>
                                        <p:cTn dur="500"/>
                                        <p:tgtEl>
                                          <p:spTgt spid="3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Effect filter="fade" transition="in">
                                      <p:cBhvr>
                                        <p:cTn dur="500"/>
                                        <p:tgtEl>
                                          <p:spTgt spid="3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animEffect filter="fade" transition="in">
                                      <p:cBhvr>
                                        <p:cTn dur="500"/>
                                        <p:tgtEl>
                                          <p:spTgt spid="3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animEffect filter="fade" transition="in">
                                      <p:cBhvr>
                                        <p:cTn dur="500"/>
                                        <p:tgtEl>
                                          <p:spTgt spid="3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3" st="3"/>
                                            </p:txEl>
                                          </p:spTgt>
                                        </p:tgtEl>
                                        <p:attrNameLst>
                                          <p:attrName>style.visibility</p:attrName>
                                        </p:attrNameLst>
                                      </p:cBhvr>
                                      <p:to>
                                        <p:strVal val="visible"/>
                                      </p:to>
                                    </p:set>
                                    <p:animEffect filter="fade" transition="in">
                                      <p:cBhvr>
                                        <p:cTn dur="500"/>
                                        <p:tgtEl>
                                          <p:spTgt spid="38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2"/>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The task is </a:t>
            </a:r>
            <a:r>
              <a:rPr b="1" lang="en-US"/>
              <a:t>TRAVEL FROM DHAKA TO CHITTAGONG</a:t>
            </a:r>
            <a:endParaRPr/>
          </a:p>
          <a:p>
            <a:pPr indent="-342900" lvl="0" marL="342900" marR="0" rtl="0" algn="l">
              <a:lnSpc>
                <a:spcPct val="100000"/>
              </a:lnSpc>
              <a:spcBef>
                <a:spcPts val="560"/>
              </a:spcBef>
              <a:spcAft>
                <a:spcPts val="0"/>
              </a:spcAft>
              <a:buClr>
                <a:srgbClr val="0033CC"/>
              </a:buClr>
              <a:buSzPts val="2100"/>
              <a:buFont typeface="Arial"/>
              <a:buChar char="●"/>
            </a:pPr>
            <a:r>
              <a:rPr b="1" lang="en-US"/>
              <a:t>Question : How many ways can the task be done</a:t>
            </a:r>
            <a:endParaRPr/>
          </a:p>
          <a:p>
            <a:pPr indent="-342900" lvl="0" marL="342900" marR="0" rtl="0" algn="l">
              <a:lnSpc>
                <a:spcPct val="100000"/>
              </a:lnSpc>
              <a:spcBef>
                <a:spcPts val="560"/>
              </a:spcBef>
              <a:spcAft>
                <a:spcPts val="0"/>
              </a:spcAft>
              <a:buClr>
                <a:srgbClr val="0033CC"/>
              </a:buClr>
              <a:buSzPts val="2100"/>
              <a:buFont typeface="Arial"/>
              <a:buChar char="●"/>
            </a:pPr>
            <a:r>
              <a:rPr lang="en-US"/>
              <a:t>The different ways of doing this task are:</a:t>
            </a:r>
            <a:endParaRPr/>
          </a:p>
        </p:txBody>
      </p:sp>
      <p:sp>
        <p:nvSpPr>
          <p:cNvPr id="395" name="Google Shape;395;p22"/>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396" name="Google Shape;396;p22"/>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397" name="Google Shape;397;p22"/>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98" name="Google Shape;398;p22"/>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The Sum Rule</a:t>
            </a:r>
            <a:endParaRPr/>
          </a:p>
        </p:txBody>
      </p:sp>
      <p:pic>
        <p:nvPicPr>
          <p:cNvPr descr="Volvo Buses | Sustainable public transport systems" id="399" name="Google Shape;399;p22"/>
          <p:cNvPicPr preferRelativeResize="0"/>
          <p:nvPr/>
        </p:nvPicPr>
        <p:blipFill rotWithShape="1">
          <a:blip r:embed="rId3">
            <a:alphaModFix/>
          </a:blip>
          <a:srcRect b="0" l="0" r="0" t="0"/>
          <a:stretch/>
        </p:blipFill>
        <p:spPr>
          <a:xfrm>
            <a:off x="5293368" y="3849118"/>
            <a:ext cx="1127096" cy="637294"/>
          </a:xfrm>
          <a:prstGeom prst="rect">
            <a:avLst/>
          </a:prstGeom>
          <a:noFill/>
          <a:ln>
            <a:noFill/>
          </a:ln>
        </p:spPr>
      </p:pic>
      <p:sp>
        <p:nvSpPr>
          <p:cNvPr id="400" name="Google Shape;400;p22"/>
          <p:cNvSpPr/>
          <p:nvPr/>
        </p:nvSpPr>
        <p:spPr>
          <a:xfrm>
            <a:off x="2608007" y="4043961"/>
            <a:ext cx="1120877" cy="884903"/>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Dhaka</a:t>
            </a:r>
            <a:endParaRPr b="0" i="0" sz="1800" u="none" cap="none" strike="noStrike">
              <a:solidFill>
                <a:schemeClr val="lt1"/>
              </a:solidFill>
              <a:latin typeface="Calibri"/>
              <a:ea typeface="Calibri"/>
              <a:cs typeface="Calibri"/>
              <a:sym typeface="Calibri"/>
            </a:endParaRPr>
          </a:p>
        </p:txBody>
      </p:sp>
      <p:sp>
        <p:nvSpPr>
          <p:cNvPr id="401" name="Google Shape;401;p22"/>
          <p:cNvSpPr/>
          <p:nvPr/>
        </p:nvSpPr>
        <p:spPr>
          <a:xfrm>
            <a:off x="8770375" y="4025089"/>
            <a:ext cx="1120877" cy="884903"/>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Ctg</a:t>
            </a:r>
            <a:endParaRPr b="0" i="0" sz="1800" u="none" cap="none" strike="noStrike">
              <a:solidFill>
                <a:schemeClr val="lt1"/>
              </a:solidFill>
              <a:latin typeface="Calibri"/>
              <a:ea typeface="Calibri"/>
              <a:cs typeface="Calibri"/>
              <a:sym typeface="Calibri"/>
            </a:endParaRPr>
          </a:p>
        </p:txBody>
      </p:sp>
      <p:cxnSp>
        <p:nvCxnSpPr>
          <p:cNvPr id="402" name="Google Shape;402;p22"/>
          <p:cNvCxnSpPr>
            <a:endCxn id="401" idx="2"/>
          </p:cNvCxnSpPr>
          <p:nvPr/>
        </p:nvCxnSpPr>
        <p:spPr>
          <a:xfrm flipH="1" rot="10800000">
            <a:off x="3728875" y="4467541"/>
            <a:ext cx="5041500" cy="18900"/>
          </a:xfrm>
          <a:prstGeom prst="straightConnector1">
            <a:avLst/>
          </a:prstGeom>
          <a:noFill/>
          <a:ln cap="flat" cmpd="sng" w="9525">
            <a:solidFill>
              <a:schemeClr val="accent1"/>
            </a:solidFill>
            <a:prstDash val="solid"/>
            <a:miter lim="800000"/>
            <a:headEnd len="sm" w="sm" type="none"/>
            <a:tailEnd len="sm" w="sm" type="none"/>
          </a:ln>
        </p:spPr>
      </p:cxnSp>
      <p:pic>
        <p:nvPicPr>
          <p:cNvPr descr="185,631 Red Train Images, Stock Photos &amp; Vectors | Shutterstock" id="403" name="Google Shape;403;p22"/>
          <p:cNvPicPr preferRelativeResize="0"/>
          <p:nvPr/>
        </p:nvPicPr>
        <p:blipFill rotWithShape="1">
          <a:blip r:embed="rId4">
            <a:alphaModFix/>
          </a:blip>
          <a:srcRect b="0" l="0" r="0" t="0"/>
          <a:stretch/>
        </p:blipFill>
        <p:spPr>
          <a:xfrm>
            <a:off x="5416572" y="5104835"/>
            <a:ext cx="1260342" cy="614801"/>
          </a:xfrm>
          <a:prstGeom prst="rect">
            <a:avLst/>
          </a:prstGeom>
          <a:noFill/>
          <a:ln>
            <a:noFill/>
          </a:ln>
        </p:spPr>
      </p:pic>
      <p:pic>
        <p:nvPicPr>
          <p:cNvPr descr="2,278,209 Plane Images, Stock Photos &amp; Vectors | Shutterstock" id="404" name="Google Shape;404;p22"/>
          <p:cNvPicPr preferRelativeResize="0"/>
          <p:nvPr/>
        </p:nvPicPr>
        <p:blipFill rotWithShape="1">
          <a:blip r:embed="rId5">
            <a:alphaModFix/>
          </a:blip>
          <a:srcRect b="16750" l="0" r="0" t="0"/>
          <a:stretch/>
        </p:blipFill>
        <p:spPr>
          <a:xfrm>
            <a:off x="5293368" y="2884658"/>
            <a:ext cx="1023875" cy="648548"/>
          </a:xfrm>
          <a:prstGeom prst="rect">
            <a:avLst/>
          </a:prstGeom>
          <a:noFill/>
          <a:ln>
            <a:noFill/>
          </a:ln>
        </p:spPr>
      </p:pic>
      <p:sp>
        <p:nvSpPr>
          <p:cNvPr id="405" name="Google Shape;405;p22"/>
          <p:cNvSpPr txBox="1"/>
          <p:nvPr/>
        </p:nvSpPr>
        <p:spPr>
          <a:xfrm>
            <a:off x="6317243" y="2884658"/>
            <a:ext cx="99745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Novo Air</a:t>
            </a:r>
            <a:endParaRPr b="0" i="0" sz="1800" u="none" cap="none" strike="noStrike">
              <a:solidFill>
                <a:schemeClr val="dk1"/>
              </a:solidFill>
              <a:latin typeface="Calibri"/>
              <a:ea typeface="Calibri"/>
              <a:cs typeface="Calibri"/>
              <a:sym typeface="Calibri"/>
            </a:endParaRPr>
          </a:p>
        </p:txBody>
      </p:sp>
      <p:sp>
        <p:nvSpPr>
          <p:cNvPr id="406" name="Google Shape;406;p22"/>
          <p:cNvSpPr txBox="1"/>
          <p:nvPr/>
        </p:nvSpPr>
        <p:spPr>
          <a:xfrm>
            <a:off x="6317242" y="3170575"/>
            <a:ext cx="11208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US Bangla</a:t>
            </a:r>
            <a:endParaRPr b="0" i="0" sz="1800" u="none" cap="none" strike="noStrike">
              <a:solidFill>
                <a:schemeClr val="dk1"/>
              </a:solidFill>
              <a:latin typeface="Calibri"/>
              <a:ea typeface="Calibri"/>
              <a:cs typeface="Calibri"/>
              <a:sym typeface="Calibri"/>
            </a:endParaRPr>
          </a:p>
        </p:txBody>
      </p:sp>
      <p:sp>
        <p:nvSpPr>
          <p:cNvPr id="407" name="Google Shape;407;p22"/>
          <p:cNvSpPr txBox="1"/>
          <p:nvPr/>
        </p:nvSpPr>
        <p:spPr>
          <a:xfrm>
            <a:off x="6378925" y="3800414"/>
            <a:ext cx="120116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Shohag</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Green Line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Hanif</a:t>
            </a:r>
            <a:endParaRPr b="0" i="0" sz="1800" u="none" cap="none" strike="noStrike">
              <a:solidFill>
                <a:schemeClr val="dk1"/>
              </a:solidFill>
              <a:latin typeface="Calibri"/>
              <a:ea typeface="Calibri"/>
              <a:cs typeface="Calibri"/>
              <a:sym typeface="Calibri"/>
            </a:endParaRPr>
          </a:p>
        </p:txBody>
      </p:sp>
      <p:sp>
        <p:nvSpPr>
          <p:cNvPr id="408" name="Google Shape;408;p22"/>
          <p:cNvSpPr txBox="1"/>
          <p:nvPr/>
        </p:nvSpPr>
        <p:spPr>
          <a:xfrm>
            <a:off x="6745642" y="5057914"/>
            <a:ext cx="140775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Mahanagar</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Subarna</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Sonar Bangla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Turna</a:t>
            </a:r>
            <a:endParaRPr b="0" i="0" sz="1800" u="none" cap="none" strike="noStrike">
              <a:solidFill>
                <a:schemeClr val="dk1"/>
              </a:solidFill>
              <a:latin typeface="Calibri"/>
              <a:ea typeface="Calibri"/>
              <a:cs typeface="Calibri"/>
              <a:sym typeface="Calibri"/>
            </a:endParaRPr>
          </a:p>
        </p:txBody>
      </p:sp>
      <p:sp>
        <p:nvSpPr>
          <p:cNvPr id="409" name="Google Shape;409;p22"/>
          <p:cNvSpPr txBox="1"/>
          <p:nvPr/>
        </p:nvSpPr>
        <p:spPr>
          <a:xfrm>
            <a:off x="8708454" y="2721078"/>
            <a:ext cx="2547492"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2+3+4=9 ways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3"/>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Step one: Identify the different </a:t>
            </a:r>
            <a:r>
              <a:rPr b="1" lang="en-US"/>
              <a:t>options</a:t>
            </a:r>
            <a:r>
              <a:rPr lang="en-US"/>
              <a:t> of doing the </a:t>
            </a:r>
            <a:r>
              <a:rPr b="1" lang="en-US"/>
              <a:t>SAME </a:t>
            </a:r>
            <a:r>
              <a:rPr lang="en-US"/>
              <a:t>task</a:t>
            </a:r>
            <a:endParaRPr/>
          </a:p>
          <a:p>
            <a:pPr indent="-285750" lvl="1" marL="742950" rtl="0" algn="l">
              <a:lnSpc>
                <a:spcPct val="100000"/>
              </a:lnSpc>
              <a:spcBef>
                <a:spcPts val="480"/>
              </a:spcBef>
              <a:spcAft>
                <a:spcPts val="0"/>
              </a:spcAft>
              <a:buSzPts val="1560"/>
              <a:buChar char="●"/>
            </a:pPr>
            <a:r>
              <a:rPr lang="en-US"/>
              <a:t>The different options are going to be connected with an OR relationship</a:t>
            </a:r>
            <a:endParaRPr/>
          </a:p>
          <a:p>
            <a:pPr indent="-342900" lvl="0" marL="342900" marR="0" rtl="0" algn="l">
              <a:lnSpc>
                <a:spcPct val="100000"/>
              </a:lnSpc>
              <a:spcBef>
                <a:spcPts val="560"/>
              </a:spcBef>
              <a:spcAft>
                <a:spcPts val="0"/>
              </a:spcAft>
              <a:buClr>
                <a:srgbClr val="0033CC"/>
              </a:buClr>
              <a:buSzPts val="2100"/>
              <a:buFont typeface="Arial"/>
              <a:buChar char="●"/>
            </a:pPr>
            <a:r>
              <a:rPr lang="en-US"/>
              <a:t>Step two: Count the possible </a:t>
            </a:r>
            <a:r>
              <a:rPr b="1" lang="en-US"/>
              <a:t>ways</a:t>
            </a:r>
            <a:r>
              <a:rPr lang="en-US"/>
              <a:t> for each options</a:t>
            </a:r>
            <a:endParaRPr/>
          </a:p>
          <a:p>
            <a:pPr indent="-342900" lvl="0" marL="342900" marR="0" rtl="0" algn="l">
              <a:lnSpc>
                <a:spcPct val="100000"/>
              </a:lnSpc>
              <a:spcBef>
                <a:spcPts val="560"/>
              </a:spcBef>
              <a:spcAft>
                <a:spcPts val="0"/>
              </a:spcAft>
              <a:buClr>
                <a:srgbClr val="0033CC"/>
              </a:buClr>
              <a:buSzPts val="2100"/>
              <a:buFont typeface="Arial"/>
              <a:buChar char="●"/>
            </a:pPr>
            <a:r>
              <a:rPr lang="en-US"/>
              <a:t>Step three: </a:t>
            </a:r>
            <a:r>
              <a:rPr b="1" lang="en-US"/>
              <a:t>Add</a:t>
            </a:r>
            <a:r>
              <a:rPr lang="en-US"/>
              <a:t> the possible ways</a:t>
            </a:r>
            <a:endParaRPr/>
          </a:p>
          <a:p>
            <a:pPr indent="-209550" lvl="0" marL="342900" marR="0" rtl="0" algn="l">
              <a:lnSpc>
                <a:spcPct val="100000"/>
              </a:lnSpc>
              <a:spcBef>
                <a:spcPts val="560"/>
              </a:spcBef>
              <a:spcAft>
                <a:spcPts val="0"/>
              </a:spcAft>
              <a:buClr>
                <a:srgbClr val="0033CC"/>
              </a:buClr>
              <a:buSzPts val="2100"/>
              <a:buFont typeface="Arial"/>
              <a:buNone/>
            </a:pPr>
            <a:r>
              <a:t/>
            </a:r>
            <a:endParaRPr/>
          </a:p>
        </p:txBody>
      </p:sp>
      <p:sp>
        <p:nvSpPr>
          <p:cNvPr id="415" name="Google Shape;415;p23"/>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416" name="Google Shape;416;p23"/>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417" name="Google Shape;417;p23"/>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18" name="Google Shape;418;p23"/>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Sum Rule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4"/>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100"/>
              <a:buNone/>
            </a:pPr>
            <a:r>
              <a:rPr b="1" lang="en-US"/>
              <a:t>Another Example</a:t>
            </a:r>
            <a:endParaRPr/>
          </a:p>
          <a:p>
            <a:pPr indent="-342900" lvl="0" marL="342900" marR="0" rtl="0" algn="l">
              <a:lnSpc>
                <a:spcPct val="100000"/>
              </a:lnSpc>
              <a:spcBef>
                <a:spcPts val="560"/>
              </a:spcBef>
              <a:spcAft>
                <a:spcPts val="0"/>
              </a:spcAft>
              <a:buClr>
                <a:srgbClr val="0033CC"/>
              </a:buClr>
              <a:buSzPts val="2100"/>
              <a:buFont typeface="Arial"/>
              <a:buChar char="●"/>
            </a:pPr>
            <a:r>
              <a:rPr lang="en-US"/>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no one is both a faculty member and a student?</a:t>
            </a:r>
            <a:endParaRPr/>
          </a:p>
          <a:p>
            <a:pPr indent="-209550" lvl="0" marL="342900" marR="0" rtl="0" algn="l">
              <a:lnSpc>
                <a:spcPct val="100000"/>
              </a:lnSpc>
              <a:spcBef>
                <a:spcPts val="560"/>
              </a:spcBef>
              <a:spcAft>
                <a:spcPts val="0"/>
              </a:spcAft>
              <a:buClr>
                <a:srgbClr val="0033CC"/>
              </a:buClr>
              <a:buSzPts val="2100"/>
              <a:buFont typeface="Arial"/>
              <a:buNone/>
            </a:pPr>
            <a:r>
              <a:t/>
            </a:r>
            <a:endParaRPr/>
          </a:p>
        </p:txBody>
      </p:sp>
      <p:sp>
        <p:nvSpPr>
          <p:cNvPr id="424" name="Google Shape;424;p24"/>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425" name="Google Shape;425;p24"/>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426" name="Google Shape;426;p24"/>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27" name="Google Shape;427;p24"/>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The Sum Rule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5"/>
          <p:cNvSpPr txBox="1"/>
          <p:nvPr>
            <p:ph type="title"/>
          </p:nvPr>
        </p:nvSpPr>
        <p:spPr>
          <a:xfrm>
            <a:off x="831850" y="1736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5400"/>
              <a:buFont typeface="Times New Roman"/>
              <a:buNone/>
            </a:pPr>
            <a:r>
              <a:rPr lang="en-US"/>
              <a:t>COMPLEX COUNTING PROBLEMS</a:t>
            </a:r>
            <a:endParaRPr/>
          </a:p>
        </p:txBody>
      </p:sp>
      <p:sp>
        <p:nvSpPr>
          <p:cNvPr id="433" name="Google Shape;433;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a:t>Combining the Sum Rule and The Product Rule</a:t>
            </a:r>
            <a:endParaRPr/>
          </a:p>
        </p:txBody>
      </p:sp>
      <p:sp>
        <p:nvSpPr>
          <p:cNvPr id="434" name="Google Shape;434;p25"/>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435" name="Google Shape;435;p25"/>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436" name="Google Shape;436;p25"/>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6"/>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100"/>
              <a:buNone/>
            </a:pPr>
            <a:r>
              <a:rPr b="1" lang="en-US"/>
              <a:t>Example 15</a:t>
            </a:r>
            <a:endParaRPr/>
          </a:p>
          <a:p>
            <a:pPr indent="-342900" lvl="0" marL="342900" marR="0" rtl="0" algn="l">
              <a:lnSpc>
                <a:spcPct val="100000"/>
              </a:lnSpc>
              <a:spcBef>
                <a:spcPts val="560"/>
              </a:spcBef>
              <a:spcAft>
                <a:spcPts val="0"/>
              </a:spcAft>
              <a:buClr>
                <a:srgbClr val="0033CC"/>
              </a:buClr>
              <a:buSzPts val="2100"/>
              <a:buFont typeface="Arial"/>
              <a:buChar char="●"/>
            </a:pPr>
            <a:r>
              <a:rPr lang="en-US"/>
              <a:t>You are being admitted to a new class, you were asked by your teacher to select an ID of one or two characters. </a:t>
            </a:r>
            <a:endParaRPr/>
          </a:p>
          <a:p>
            <a:pPr indent="-342900" lvl="0" marL="342900" marR="0" rtl="0" algn="l">
              <a:lnSpc>
                <a:spcPct val="100000"/>
              </a:lnSpc>
              <a:spcBef>
                <a:spcPts val="560"/>
              </a:spcBef>
              <a:spcAft>
                <a:spcPts val="0"/>
              </a:spcAft>
              <a:buClr>
                <a:srgbClr val="0033CC"/>
              </a:buClr>
              <a:buSzPts val="2100"/>
              <a:buFont typeface="Arial"/>
              <a:buChar char="●"/>
            </a:pPr>
            <a:r>
              <a:rPr lang="en-US"/>
              <a:t>The ID can contain uppercase alphabets and numbers.</a:t>
            </a:r>
            <a:endParaRPr/>
          </a:p>
          <a:p>
            <a:pPr indent="-342900" lvl="0" marL="342900" marR="0" rtl="0" algn="l">
              <a:lnSpc>
                <a:spcPct val="100000"/>
              </a:lnSpc>
              <a:spcBef>
                <a:spcPts val="560"/>
              </a:spcBef>
              <a:spcAft>
                <a:spcPts val="0"/>
              </a:spcAft>
              <a:buClr>
                <a:srgbClr val="0033CC"/>
              </a:buClr>
              <a:buSzPts val="2100"/>
              <a:buFont typeface="Arial"/>
              <a:buChar char="●"/>
            </a:pPr>
            <a:r>
              <a:rPr lang="en-US"/>
              <a:t>Moreover, a ID must begin with an alphabet and must be different from the five ids of length two that have been taken by 5 other students .  (Suppose A1, BB, C1,D2, EF)</a:t>
            </a:r>
            <a:endParaRPr/>
          </a:p>
          <a:p>
            <a:pPr indent="-342900" lvl="0" marL="342900" marR="0" rtl="0" algn="l">
              <a:lnSpc>
                <a:spcPct val="100000"/>
              </a:lnSpc>
              <a:spcBef>
                <a:spcPts val="560"/>
              </a:spcBef>
              <a:spcAft>
                <a:spcPts val="0"/>
              </a:spcAft>
              <a:buClr>
                <a:srgbClr val="0033CC"/>
              </a:buClr>
              <a:buSzPts val="2100"/>
              <a:buFont typeface="Arial"/>
              <a:buChar char="●"/>
            </a:pPr>
            <a:r>
              <a:rPr lang="en-US"/>
              <a:t>In how many ways can you select your ID?</a:t>
            </a:r>
            <a:endParaRPr/>
          </a:p>
        </p:txBody>
      </p:sp>
      <p:sp>
        <p:nvSpPr>
          <p:cNvPr id="442" name="Google Shape;442;p26"/>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443" name="Google Shape;443;p26"/>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444" name="Google Shape;444;p26"/>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45" name="Google Shape;445;p26"/>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Complex Counting problems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7"/>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100"/>
              <a:buNone/>
            </a:pPr>
            <a:r>
              <a:rPr b="1" lang="en-US"/>
              <a:t>Example 16</a:t>
            </a:r>
            <a:endParaRPr/>
          </a:p>
          <a:p>
            <a:pPr indent="-342900" lvl="0" marL="342900" marR="0" rtl="0" algn="l">
              <a:lnSpc>
                <a:spcPct val="100000"/>
              </a:lnSpc>
              <a:spcBef>
                <a:spcPts val="560"/>
              </a:spcBef>
              <a:spcAft>
                <a:spcPts val="0"/>
              </a:spcAft>
              <a:buClr>
                <a:srgbClr val="0033CC"/>
              </a:buClr>
              <a:buSzPts val="2100"/>
              <a:buFont typeface="Arial"/>
              <a:buChar char="●"/>
            </a:pPr>
            <a:r>
              <a:rPr lang="en-US"/>
              <a:t>Each user on a computer system has a password, which is six to eight characters long</a:t>
            </a:r>
            <a:endParaRPr/>
          </a:p>
          <a:p>
            <a:pPr indent="-342900" lvl="0" marL="342900" marR="0" rtl="0" algn="l">
              <a:lnSpc>
                <a:spcPct val="100000"/>
              </a:lnSpc>
              <a:spcBef>
                <a:spcPts val="560"/>
              </a:spcBef>
              <a:spcAft>
                <a:spcPts val="0"/>
              </a:spcAft>
              <a:buClr>
                <a:srgbClr val="0033CC"/>
              </a:buClr>
              <a:buSzPts val="2100"/>
              <a:buFont typeface="Arial"/>
              <a:buChar char="●"/>
            </a:pPr>
            <a:r>
              <a:rPr lang="en-US"/>
              <a:t>Each character of a password is an uppercase letter or a digit. </a:t>
            </a:r>
            <a:endParaRPr/>
          </a:p>
          <a:p>
            <a:pPr indent="-342900" lvl="0" marL="342900" marR="0" rtl="0" algn="l">
              <a:lnSpc>
                <a:spcPct val="100000"/>
              </a:lnSpc>
              <a:spcBef>
                <a:spcPts val="560"/>
              </a:spcBef>
              <a:spcAft>
                <a:spcPts val="0"/>
              </a:spcAft>
              <a:buClr>
                <a:srgbClr val="0033CC"/>
              </a:buClr>
              <a:buSzPts val="2100"/>
              <a:buFont typeface="Arial"/>
              <a:buChar char="●"/>
            </a:pPr>
            <a:r>
              <a:rPr lang="en-US"/>
              <a:t>Each password must contain at least one digit. </a:t>
            </a:r>
            <a:endParaRPr/>
          </a:p>
          <a:p>
            <a:pPr indent="-342900" lvl="0" marL="342900" marR="0" rtl="0" algn="l">
              <a:lnSpc>
                <a:spcPct val="100000"/>
              </a:lnSpc>
              <a:spcBef>
                <a:spcPts val="560"/>
              </a:spcBef>
              <a:spcAft>
                <a:spcPts val="0"/>
              </a:spcAft>
              <a:buClr>
                <a:srgbClr val="0033CC"/>
              </a:buClr>
              <a:buSzPts val="2100"/>
              <a:buFont typeface="Arial"/>
              <a:buChar char="●"/>
            </a:pPr>
            <a:r>
              <a:rPr lang="en-US"/>
              <a:t>How many possible passwords are there?</a:t>
            </a:r>
            <a:endParaRPr/>
          </a:p>
        </p:txBody>
      </p:sp>
      <p:sp>
        <p:nvSpPr>
          <p:cNvPr id="451" name="Google Shape;451;p27"/>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452" name="Google Shape;452;p27"/>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453" name="Google Shape;453;p27"/>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54" name="Google Shape;454;p27"/>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Complex Counting problems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5400"/>
              <a:buFont typeface="Times New Roman"/>
              <a:buNone/>
            </a:pPr>
            <a:r>
              <a:rPr lang="en-US"/>
              <a:t>SOME PROBLEMS FROM THE EXERCISE</a:t>
            </a:r>
            <a:endParaRPr/>
          </a:p>
        </p:txBody>
      </p:sp>
      <p:sp>
        <p:nvSpPr>
          <p:cNvPr id="460" name="Google Shape;460;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t/>
            </a:r>
            <a:endParaRPr/>
          </a:p>
        </p:txBody>
      </p:sp>
      <p:sp>
        <p:nvSpPr>
          <p:cNvPr id="461" name="Google Shape;461;p28"/>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462" name="Google Shape;462;p28"/>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463" name="Google Shape;463;p28"/>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9"/>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100"/>
              <a:buNone/>
            </a:pPr>
            <a:r>
              <a:rPr lang="en-US"/>
              <a:t>3. A multiple-choice test contains 10 questions. There are four possible answers for each question. </a:t>
            </a:r>
            <a:endParaRPr/>
          </a:p>
          <a:p>
            <a:pPr indent="0" lvl="0" marL="0" rtl="0" algn="l">
              <a:lnSpc>
                <a:spcPct val="100000"/>
              </a:lnSpc>
              <a:spcBef>
                <a:spcPts val="560"/>
              </a:spcBef>
              <a:spcAft>
                <a:spcPts val="0"/>
              </a:spcAft>
              <a:buSzPts val="2100"/>
              <a:buNone/>
            </a:pPr>
            <a:r>
              <a:rPr lang="en-US"/>
              <a:t>	a) In how many ways can a student answer the questions on the 	test if the student answers every question? </a:t>
            </a:r>
            <a:endParaRPr/>
          </a:p>
          <a:p>
            <a:pPr indent="0" lvl="0" marL="0" rtl="0" algn="l">
              <a:lnSpc>
                <a:spcPct val="100000"/>
              </a:lnSpc>
              <a:spcBef>
                <a:spcPts val="560"/>
              </a:spcBef>
              <a:spcAft>
                <a:spcPts val="0"/>
              </a:spcAft>
              <a:buSzPts val="2100"/>
              <a:buNone/>
            </a:pPr>
            <a:r>
              <a:rPr lang="en-US"/>
              <a:t>	b) In how many ways can a student answer the questions on the 	test if the student can leave answers blank? </a:t>
            </a:r>
            <a:endParaRPr/>
          </a:p>
          <a:p>
            <a:pPr indent="0" lvl="0" marL="0" rtl="0" algn="l">
              <a:lnSpc>
                <a:spcPct val="100000"/>
              </a:lnSpc>
              <a:spcBef>
                <a:spcPts val="560"/>
              </a:spcBef>
              <a:spcAft>
                <a:spcPts val="0"/>
              </a:spcAft>
              <a:buSzPts val="2100"/>
              <a:buNone/>
            </a:pPr>
            <a:r>
              <a:t/>
            </a:r>
            <a:endParaRPr/>
          </a:p>
          <a:p>
            <a:pPr indent="0" lvl="0" marL="0" rtl="0" algn="l">
              <a:lnSpc>
                <a:spcPct val="100000"/>
              </a:lnSpc>
              <a:spcBef>
                <a:spcPts val="560"/>
              </a:spcBef>
              <a:spcAft>
                <a:spcPts val="0"/>
              </a:spcAft>
              <a:buSzPts val="2100"/>
              <a:buNone/>
            </a:pPr>
            <a:r>
              <a:rPr lang="en-US"/>
              <a:t>4. A particular brand of shirt comes in 12 colors, has a male version and a female version, and comes in three sizes for each gender. How many different types of this shirt are made?</a:t>
            </a:r>
            <a:endParaRPr/>
          </a:p>
        </p:txBody>
      </p:sp>
      <p:sp>
        <p:nvSpPr>
          <p:cNvPr id="469" name="Google Shape;469;p29"/>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470" name="Google Shape;470;p29"/>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471" name="Google Shape;471;p29"/>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2" name="Google Shape;472;p29"/>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Some Problems From the Exercise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5400"/>
              <a:buFont typeface="Times New Roman"/>
              <a:buNone/>
            </a:pPr>
            <a:r>
              <a:rPr lang="en-US"/>
              <a:t>THE PRODUCT RULE</a:t>
            </a:r>
            <a:endParaRPr/>
          </a:p>
        </p:txBody>
      </p:sp>
      <p:sp>
        <p:nvSpPr>
          <p:cNvPr id="122" name="Google Shape;122;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t/>
            </a:r>
            <a:endParaRPr/>
          </a:p>
        </p:txBody>
      </p:sp>
      <p:sp>
        <p:nvSpPr>
          <p:cNvPr id="123" name="Google Shape;123;p3"/>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124" name="Google Shape;124;p3"/>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125" name="Google Shape;125;p3"/>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0"/>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5. Six different airlines fly from New York to Denver and seven fly from Denver to San Francisco. How many different pairs of airlines can you choose on which to book a trip from New York to San Francisco via Denver, when you pick an airline for the flight to Denver and an airline for the continuation flight to San Francisco?</a:t>
            </a:r>
            <a:endParaRPr/>
          </a:p>
          <a:p>
            <a:pPr indent="-342900" lvl="0" marL="342900" marR="0" rtl="0" algn="l">
              <a:lnSpc>
                <a:spcPct val="100000"/>
              </a:lnSpc>
              <a:spcBef>
                <a:spcPts val="560"/>
              </a:spcBef>
              <a:spcAft>
                <a:spcPts val="0"/>
              </a:spcAft>
              <a:buClr>
                <a:srgbClr val="0033CC"/>
              </a:buClr>
              <a:buSzPts val="2100"/>
              <a:buFont typeface="Arial"/>
              <a:buChar char="●"/>
            </a:pPr>
            <a:r>
              <a:rPr lang="en-US"/>
              <a:t>6. There are four major auto routes from Boston to Detroit and six from Detroit to Los Angeles. How many major auto routes are there from Boston to Los Angeles via Detroit?</a:t>
            </a:r>
            <a:endParaRPr/>
          </a:p>
        </p:txBody>
      </p:sp>
      <p:sp>
        <p:nvSpPr>
          <p:cNvPr id="478" name="Google Shape;478;p30"/>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479" name="Google Shape;479;p30"/>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480" name="Google Shape;480;p30"/>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81" name="Google Shape;481;p30"/>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Some Problems From the Exercise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1"/>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8. How many different three-letter initials with none of the letters repeated can people have?</a:t>
            </a:r>
            <a:endParaRPr/>
          </a:p>
          <a:p>
            <a:pPr indent="-342900" lvl="0" marL="342900" marR="0" rtl="0" algn="l">
              <a:lnSpc>
                <a:spcPct val="100000"/>
              </a:lnSpc>
              <a:spcBef>
                <a:spcPts val="560"/>
              </a:spcBef>
              <a:spcAft>
                <a:spcPts val="0"/>
              </a:spcAft>
              <a:buClr>
                <a:srgbClr val="0033CC"/>
              </a:buClr>
              <a:buSzPts val="2100"/>
              <a:buFont typeface="Arial"/>
              <a:buChar char="●"/>
            </a:pPr>
            <a:r>
              <a:rPr lang="en-US"/>
              <a:t>9. How many three-letter initials are there that begin with an A</a:t>
            </a:r>
            <a:endParaRPr/>
          </a:p>
          <a:p>
            <a:pPr indent="-342900" lvl="0" marL="342900" marR="0" rtl="0" algn="l">
              <a:lnSpc>
                <a:spcPct val="100000"/>
              </a:lnSpc>
              <a:spcBef>
                <a:spcPts val="560"/>
              </a:spcBef>
              <a:spcAft>
                <a:spcPts val="0"/>
              </a:spcAft>
              <a:buClr>
                <a:srgbClr val="0033CC"/>
              </a:buClr>
              <a:buSzPts val="2100"/>
              <a:buFont typeface="Arial"/>
              <a:buChar char="●"/>
            </a:pPr>
            <a:r>
              <a:rPr lang="en-US"/>
              <a:t>11. How many bit strings of length ten both begin and end with a 1?</a:t>
            </a:r>
            <a:endParaRPr/>
          </a:p>
          <a:p>
            <a:pPr indent="-342900" lvl="0" marL="342900" marR="0" rtl="0" algn="l">
              <a:lnSpc>
                <a:spcPct val="100000"/>
              </a:lnSpc>
              <a:spcBef>
                <a:spcPts val="560"/>
              </a:spcBef>
              <a:spcAft>
                <a:spcPts val="0"/>
              </a:spcAft>
              <a:buClr>
                <a:srgbClr val="0033CC"/>
              </a:buClr>
              <a:buSzPts val="2100"/>
              <a:buFont typeface="Arial"/>
              <a:buChar char="●"/>
            </a:pPr>
            <a:r>
              <a:rPr lang="en-US"/>
              <a:t>15. How many strings are there of lowercase letters of length four or less, not counting the empty string?</a:t>
            </a:r>
            <a:endParaRPr/>
          </a:p>
          <a:p>
            <a:pPr indent="-342900" lvl="0" marL="342900" marR="0" rtl="0" algn="l">
              <a:lnSpc>
                <a:spcPct val="100000"/>
              </a:lnSpc>
              <a:spcBef>
                <a:spcPts val="560"/>
              </a:spcBef>
              <a:spcAft>
                <a:spcPts val="0"/>
              </a:spcAft>
              <a:buClr>
                <a:srgbClr val="0033CC"/>
              </a:buClr>
              <a:buSzPts val="2100"/>
              <a:buFont typeface="Arial"/>
              <a:buChar char="●"/>
            </a:pPr>
            <a:r>
              <a:rPr lang="en-US"/>
              <a:t>16. How many strings are there of four lowercase letters that have the letter x in them?</a:t>
            </a:r>
            <a:endParaRPr/>
          </a:p>
        </p:txBody>
      </p:sp>
      <p:sp>
        <p:nvSpPr>
          <p:cNvPr id="487" name="Google Shape;487;p31"/>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488" name="Google Shape;488;p31"/>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489" name="Google Shape;489;p31"/>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0" name="Google Shape;490;p31"/>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Some Problems From the Exercise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2"/>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17. How many strings of five ASCII characters contain the character @ (“at” sign) at least once? [Note: There are 128 different ASCII characters.]</a:t>
            </a:r>
            <a:endParaRPr/>
          </a:p>
          <a:p>
            <a:pPr indent="-342900" lvl="0" marL="342900" marR="0" rtl="0" algn="l">
              <a:lnSpc>
                <a:spcPct val="100000"/>
              </a:lnSpc>
              <a:spcBef>
                <a:spcPts val="560"/>
              </a:spcBef>
              <a:spcAft>
                <a:spcPts val="0"/>
              </a:spcAft>
              <a:buClr>
                <a:srgbClr val="0033CC"/>
              </a:buClr>
              <a:buSzPts val="2100"/>
              <a:buFont typeface="Arial"/>
              <a:buChar char="●"/>
            </a:pPr>
            <a:r>
              <a:rPr lang="en-US"/>
              <a:t>19. How many 6-element RNA sequences </a:t>
            </a:r>
            <a:endParaRPr/>
          </a:p>
          <a:p>
            <a:pPr indent="-285750" lvl="1" marL="742950" rtl="0" algn="l">
              <a:lnSpc>
                <a:spcPct val="100000"/>
              </a:lnSpc>
              <a:spcBef>
                <a:spcPts val="480"/>
              </a:spcBef>
              <a:spcAft>
                <a:spcPts val="0"/>
              </a:spcAft>
              <a:buSzPts val="1560"/>
              <a:buChar char="●"/>
            </a:pPr>
            <a:r>
              <a:rPr lang="en-US"/>
              <a:t>a) do not contain U? </a:t>
            </a:r>
            <a:endParaRPr/>
          </a:p>
          <a:p>
            <a:pPr indent="-285750" lvl="1" marL="742950" rtl="0" algn="l">
              <a:lnSpc>
                <a:spcPct val="100000"/>
              </a:lnSpc>
              <a:spcBef>
                <a:spcPts val="480"/>
              </a:spcBef>
              <a:spcAft>
                <a:spcPts val="0"/>
              </a:spcAft>
              <a:buSzPts val="1560"/>
              <a:buChar char="●"/>
            </a:pPr>
            <a:r>
              <a:rPr lang="en-US"/>
              <a:t>b) end with GU? </a:t>
            </a:r>
            <a:endParaRPr/>
          </a:p>
          <a:p>
            <a:pPr indent="-285750" lvl="1" marL="742950" rtl="0" algn="l">
              <a:lnSpc>
                <a:spcPct val="100000"/>
              </a:lnSpc>
              <a:spcBef>
                <a:spcPts val="480"/>
              </a:spcBef>
              <a:spcAft>
                <a:spcPts val="0"/>
              </a:spcAft>
              <a:buSzPts val="1560"/>
              <a:buChar char="●"/>
            </a:pPr>
            <a:r>
              <a:rPr lang="en-US"/>
              <a:t>c) start with C? </a:t>
            </a:r>
            <a:endParaRPr/>
          </a:p>
          <a:p>
            <a:pPr indent="-285750" lvl="1" marL="742950" rtl="0" algn="l">
              <a:lnSpc>
                <a:spcPct val="100000"/>
              </a:lnSpc>
              <a:spcBef>
                <a:spcPts val="480"/>
              </a:spcBef>
              <a:spcAft>
                <a:spcPts val="0"/>
              </a:spcAft>
              <a:buSzPts val="1560"/>
              <a:buChar char="●"/>
            </a:pPr>
            <a:r>
              <a:rPr lang="en-US"/>
              <a:t>d) contain only A or U?</a:t>
            </a:r>
            <a:endParaRPr/>
          </a:p>
        </p:txBody>
      </p:sp>
      <p:sp>
        <p:nvSpPr>
          <p:cNvPr id="496" name="Google Shape;496;p32"/>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497" name="Google Shape;497;p32"/>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498" name="Google Shape;498;p32"/>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9" name="Google Shape;499;p32"/>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Some Problems From the Exercise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3"/>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33. How many strings of eight English letters are there </a:t>
            </a:r>
            <a:endParaRPr/>
          </a:p>
          <a:p>
            <a:pPr indent="-285750" lvl="1" marL="742950" rtl="0" algn="l">
              <a:lnSpc>
                <a:spcPct val="100000"/>
              </a:lnSpc>
              <a:spcBef>
                <a:spcPts val="480"/>
              </a:spcBef>
              <a:spcAft>
                <a:spcPts val="0"/>
              </a:spcAft>
              <a:buSzPts val="1560"/>
              <a:buChar char="●"/>
            </a:pPr>
            <a:r>
              <a:rPr lang="en-US"/>
              <a:t>a) that contain no vowels, if letters can be repeated? </a:t>
            </a:r>
            <a:endParaRPr/>
          </a:p>
          <a:p>
            <a:pPr indent="-285750" lvl="1" marL="742950" rtl="0" algn="l">
              <a:lnSpc>
                <a:spcPct val="100000"/>
              </a:lnSpc>
              <a:spcBef>
                <a:spcPts val="480"/>
              </a:spcBef>
              <a:spcAft>
                <a:spcPts val="0"/>
              </a:spcAft>
              <a:buSzPts val="1560"/>
              <a:buChar char="●"/>
            </a:pPr>
            <a:r>
              <a:rPr lang="en-US"/>
              <a:t>b) that contain no vowels, if letters cannot be repeated? </a:t>
            </a:r>
            <a:endParaRPr/>
          </a:p>
          <a:p>
            <a:pPr indent="-285750" lvl="1" marL="742950" rtl="0" algn="l">
              <a:lnSpc>
                <a:spcPct val="100000"/>
              </a:lnSpc>
              <a:spcBef>
                <a:spcPts val="480"/>
              </a:spcBef>
              <a:spcAft>
                <a:spcPts val="0"/>
              </a:spcAft>
              <a:buSzPts val="1560"/>
              <a:buChar char="●"/>
            </a:pPr>
            <a:r>
              <a:rPr lang="en-US"/>
              <a:t>c) that start with a vowel, if letters can be repeated? </a:t>
            </a:r>
            <a:endParaRPr/>
          </a:p>
          <a:p>
            <a:pPr indent="-285750" lvl="1" marL="742950" rtl="0" algn="l">
              <a:lnSpc>
                <a:spcPct val="100000"/>
              </a:lnSpc>
              <a:spcBef>
                <a:spcPts val="480"/>
              </a:spcBef>
              <a:spcAft>
                <a:spcPts val="0"/>
              </a:spcAft>
              <a:buSzPts val="1560"/>
              <a:buChar char="●"/>
            </a:pPr>
            <a:r>
              <a:rPr lang="en-US"/>
              <a:t>d) that start with a vowel, if letters cannot be repeated? </a:t>
            </a:r>
            <a:endParaRPr/>
          </a:p>
          <a:p>
            <a:pPr indent="-285750" lvl="1" marL="742950" rtl="0" algn="l">
              <a:lnSpc>
                <a:spcPct val="100000"/>
              </a:lnSpc>
              <a:spcBef>
                <a:spcPts val="480"/>
              </a:spcBef>
              <a:spcAft>
                <a:spcPts val="0"/>
              </a:spcAft>
              <a:buSzPts val="1560"/>
              <a:buChar char="●"/>
            </a:pPr>
            <a:r>
              <a:rPr lang="en-US"/>
              <a:t>e) that contain at least one vowel, if letters can be repeated? </a:t>
            </a:r>
            <a:endParaRPr/>
          </a:p>
          <a:p>
            <a:pPr indent="-285750" lvl="1" marL="742950" rtl="0" algn="l">
              <a:lnSpc>
                <a:spcPct val="100000"/>
              </a:lnSpc>
              <a:spcBef>
                <a:spcPts val="480"/>
              </a:spcBef>
              <a:spcAft>
                <a:spcPts val="0"/>
              </a:spcAft>
              <a:buSzPts val="1560"/>
              <a:buChar char="●"/>
            </a:pPr>
            <a:r>
              <a:rPr lang="en-US"/>
              <a:t>f ) that contain exactly one vowel, if letters can be repeated? </a:t>
            </a:r>
            <a:endParaRPr/>
          </a:p>
          <a:p>
            <a:pPr indent="-285750" lvl="1" marL="742950" rtl="0" algn="l">
              <a:lnSpc>
                <a:spcPct val="100000"/>
              </a:lnSpc>
              <a:spcBef>
                <a:spcPts val="480"/>
              </a:spcBef>
              <a:spcAft>
                <a:spcPts val="0"/>
              </a:spcAft>
              <a:buSzPts val="1560"/>
              <a:buChar char="●"/>
            </a:pPr>
            <a:r>
              <a:rPr lang="en-US"/>
              <a:t>g) that start with X and contain at least one vowel, if letters can be repeated? </a:t>
            </a:r>
            <a:endParaRPr/>
          </a:p>
          <a:p>
            <a:pPr indent="-285750" lvl="1" marL="742950" rtl="0" algn="l">
              <a:lnSpc>
                <a:spcPct val="100000"/>
              </a:lnSpc>
              <a:spcBef>
                <a:spcPts val="480"/>
              </a:spcBef>
              <a:spcAft>
                <a:spcPts val="0"/>
              </a:spcAft>
              <a:buSzPts val="1560"/>
              <a:buChar char="●"/>
            </a:pPr>
            <a:r>
              <a:rPr lang="en-US"/>
              <a:t>h) that start and end with X and contain at least one vowel, if letters can be repeated?</a:t>
            </a:r>
            <a:endParaRPr/>
          </a:p>
        </p:txBody>
      </p:sp>
      <p:sp>
        <p:nvSpPr>
          <p:cNvPr id="505" name="Google Shape;505;p33"/>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506" name="Google Shape;506;p33"/>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507" name="Google Shape;507;p33"/>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508" name="Google Shape;508;p33"/>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Some Problems From the Exercise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2"/>
              </a:buClr>
              <a:buSzPts val="5400"/>
              <a:buFont typeface="Times New Roman"/>
              <a:buNone/>
            </a:pPr>
            <a:r>
              <a:rPr lang="en-US"/>
              <a:t>Thank You</a:t>
            </a:r>
            <a:endParaRPr/>
          </a:p>
        </p:txBody>
      </p:sp>
      <p:sp>
        <p:nvSpPr>
          <p:cNvPr id="514" name="Google Shape;514;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accent1"/>
              </a:buClr>
              <a:buSzPts val="1950"/>
              <a:buFont typeface="Arial"/>
              <a:buNone/>
            </a:pPr>
            <a:r>
              <a:t/>
            </a:r>
            <a:endParaRPr/>
          </a:p>
        </p:txBody>
      </p:sp>
      <p:sp>
        <p:nvSpPr>
          <p:cNvPr id="515" name="Google Shape;515;p34"/>
          <p:cNvSpPr txBox="1"/>
          <p:nvPr>
            <p:ph idx="10" type="dt"/>
          </p:nvPr>
        </p:nvSpPr>
        <p:spPr>
          <a:xfrm>
            <a:off x="855617"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516" name="Google Shape;516;p34"/>
          <p:cNvSpPr txBox="1"/>
          <p:nvPr>
            <p:ph idx="11" type="ftr"/>
          </p:nvPr>
        </p:nvSpPr>
        <p:spPr>
          <a:xfrm>
            <a:off x="405601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517" name="Google Shape;517;p34"/>
          <p:cNvSpPr txBox="1"/>
          <p:nvPr>
            <p:ph idx="12" type="sldNum"/>
          </p:nvPr>
        </p:nvSpPr>
        <p:spPr>
          <a:xfrm>
            <a:off x="8628017"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idx="1" type="body"/>
          </p:nvPr>
        </p:nvSpPr>
        <p:spPr>
          <a:xfrm>
            <a:off x="838200" y="1227909"/>
            <a:ext cx="10515600" cy="4949054"/>
          </a:xfrm>
          <a:prstGeom prst="rect">
            <a:avLst/>
          </a:prstGeom>
          <a:blipFill rotWithShape="1">
            <a:blip r:embed="rId3">
              <a:alphaModFix/>
            </a:blip>
            <a:stretch>
              <a:fillRect b="0" l="-577" r="-926" t="-1106"/>
            </a:stretch>
          </a:blip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 </a:t>
            </a:r>
            <a:endParaRPr/>
          </a:p>
        </p:txBody>
      </p:sp>
      <p:sp>
        <p:nvSpPr>
          <p:cNvPr id="131" name="Google Shape;131;p4"/>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132" name="Google Shape;132;p4"/>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133" name="Google Shape;133;p4"/>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4" name="Google Shape;134;p4"/>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Rule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100"/>
              <a:buNone/>
            </a:pPr>
            <a:r>
              <a:rPr b="1" lang="en-US"/>
              <a:t>Birthday Treat</a:t>
            </a:r>
            <a:endParaRPr/>
          </a:p>
          <a:p>
            <a:pPr indent="-209550" lvl="0" marL="342900" marR="0" rtl="0" algn="l">
              <a:lnSpc>
                <a:spcPct val="100000"/>
              </a:lnSpc>
              <a:spcBef>
                <a:spcPts val="560"/>
              </a:spcBef>
              <a:spcAft>
                <a:spcPts val="0"/>
              </a:spcAft>
              <a:buClr>
                <a:srgbClr val="0033CC"/>
              </a:buClr>
              <a:buSzPts val="2100"/>
              <a:buFont typeface="Arial"/>
              <a:buNone/>
            </a:pPr>
            <a:r>
              <a:t/>
            </a:r>
            <a:endParaRPr/>
          </a:p>
          <a:p>
            <a:pPr indent="-342900" lvl="0" marL="342900" marR="0" rtl="0" algn="l">
              <a:lnSpc>
                <a:spcPct val="100000"/>
              </a:lnSpc>
              <a:spcBef>
                <a:spcPts val="560"/>
              </a:spcBef>
              <a:spcAft>
                <a:spcPts val="0"/>
              </a:spcAft>
              <a:buClr>
                <a:srgbClr val="0033CC"/>
              </a:buClr>
              <a:buSzPts val="2100"/>
              <a:buFont typeface="Arial"/>
              <a:buChar char="●"/>
            </a:pPr>
            <a:r>
              <a:rPr lang="en-US"/>
              <a:t>Suppose, you want to give birthday treat to your friends in a restaurant. The restaurant offers </a:t>
            </a:r>
            <a:r>
              <a:rPr b="1" lang="en-US"/>
              <a:t>3 main course </a:t>
            </a:r>
            <a:r>
              <a:rPr lang="en-US"/>
              <a:t>(say, Biryani, Pizza, Pasta) and </a:t>
            </a:r>
            <a:r>
              <a:rPr b="1" lang="en-US"/>
              <a:t>2 types of cold drinks </a:t>
            </a:r>
            <a:r>
              <a:rPr lang="en-US"/>
              <a:t>(Pepsi, 7Up). Your friend can choose </a:t>
            </a:r>
            <a:r>
              <a:rPr b="1" lang="en-US"/>
              <a:t>one main course </a:t>
            </a:r>
            <a:r>
              <a:rPr lang="en-US"/>
              <a:t>and one </a:t>
            </a:r>
            <a:r>
              <a:rPr b="1" lang="en-US"/>
              <a:t>cold drink </a:t>
            </a:r>
            <a:r>
              <a:rPr lang="en-US"/>
              <a:t>from the given options. How many different choices does your friend have to select the meal ?</a:t>
            </a:r>
            <a:endParaRPr/>
          </a:p>
          <a:p>
            <a:pPr indent="-209550" lvl="0" marL="342900" marR="0" rtl="0" algn="l">
              <a:lnSpc>
                <a:spcPct val="100000"/>
              </a:lnSpc>
              <a:spcBef>
                <a:spcPts val="560"/>
              </a:spcBef>
              <a:spcAft>
                <a:spcPts val="0"/>
              </a:spcAft>
              <a:buClr>
                <a:srgbClr val="0033CC"/>
              </a:buClr>
              <a:buSzPts val="2100"/>
              <a:buFont typeface="Arial"/>
              <a:buNone/>
            </a:pPr>
            <a:r>
              <a:t/>
            </a:r>
            <a:endParaRPr/>
          </a:p>
        </p:txBody>
      </p:sp>
      <p:sp>
        <p:nvSpPr>
          <p:cNvPr id="140" name="Google Shape;140;p5"/>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141" name="Google Shape;141;p5"/>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142" name="Google Shape;142;p5"/>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3" name="Google Shape;143;p5"/>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Rule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100"/>
              <a:buNone/>
            </a:pPr>
            <a:r>
              <a:rPr b="1" lang="en-US"/>
              <a:t>You have to select two items from the menu. </a:t>
            </a:r>
            <a:endParaRPr/>
          </a:p>
          <a:p>
            <a:pPr indent="0" lvl="0" marL="0" rtl="0" algn="l">
              <a:lnSpc>
                <a:spcPct val="100000"/>
              </a:lnSpc>
              <a:spcBef>
                <a:spcPts val="560"/>
              </a:spcBef>
              <a:spcAft>
                <a:spcPts val="0"/>
              </a:spcAft>
              <a:buSzPts val="2100"/>
              <a:buNone/>
            </a:pPr>
            <a:r>
              <a:rPr lang="en-US"/>
              <a:t>One from the main course, for that you have total three choices.</a:t>
            </a:r>
            <a:endParaRPr/>
          </a:p>
          <a:p>
            <a:pPr indent="-209550" lvl="0" marL="342900" rtl="0" algn="l">
              <a:lnSpc>
                <a:spcPct val="100000"/>
              </a:lnSpc>
              <a:spcBef>
                <a:spcPts val="560"/>
              </a:spcBef>
              <a:spcAft>
                <a:spcPts val="0"/>
              </a:spcAft>
              <a:buSzPts val="2100"/>
              <a:buFont typeface="Noto Sans Symbols"/>
              <a:buNone/>
            </a:pPr>
            <a:r>
              <a:t/>
            </a:r>
            <a:endParaRPr/>
          </a:p>
          <a:p>
            <a:pPr indent="0" lvl="0" marL="0" rtl="0" algn="l">
              <a:lnSpc>
                <a:spcPct val="100000"/>
              </a:lnSpc>
              <a:spcBef>
                <a:spcPts val="560"/>
              </a:spcBef>
              <a:spcAft>
                <a:spcPts val="0"/>
              </a:spcAft>
              <a:buSzPts val="2100"/>
              <a:buNone/>
            </a:pPr>
            <a:r>
              <a:t/>
            </a:r>
            <a:endParaRPr/>
          </a:p>
          <a:p>
            <a:pPr indent="0" lvl="0" marL="0" rtl="0" algn="l">
              <a:lnSpc>
                <a:spcPct val="100000"/>
              </a:lnSpc>
              <a:spcBef>
                <a:spcPts val="560"/>
              </a:spcBef>
              <a:spcAft>
                <a:spcPts val="0"/>
              </a:spcAft>
              <a:buSzPts val="2100"/>
              <a:buNone/>
            </a:pPr>
            <a:r>
              <a:t/>
            </a:r>
            <a:endParaRPr/>
          </a:p>
          <a:p>
            <a:pPr indent="0" lvl="0" marL="0" rtl="0" algn="l">
              <a:lnSpc>
                <a:spcPct val="100000"/>
              </a:lnSpc>
              <a:spcBef>
                <a:spcPts val="560"/>
              </a:spcBef>
              <a:spcAft>
                <a:spcPts val="0"/>
              </a:spcAft>
              <a:buSzPts val="2100"/>
              <a:buNone/>
            </a:pPr>
            <a:r>
              <a:rPr lang="en-US"/>
              <a:t>Another one from the cold drinks, for that you have two options.</a:t>
            </a:r>
            <a:endParaRPr/>
          </a:p>
          <a:p>
            <a:pPr indent="0" lvl="0" marL="0" rtl="0" algn="l">
              <a:lnSpc>
                <a:spcPct val="100000"/>
              </a:lnSpc>
              <a:spcBef>
                <a:spcPts val="560"/>
              </a:spcBef>
              <a:spcAft>
                <a:spcPts val="0"/>
              </a:spcAft>
              <a:buSzPts val="2100"/>
              <a:buNone/>
            </a:pPr>
            <a:r>
              <a:t/>
            </a:r>
            <a:endParaRPr/>
          </a:p>
          <a:p>
            <a:pPr indent="-209550" lvl="0" marL="342900" marR="0" rtl="0" algn="l">
              <a:lnSpc>
                <a:spcPct val="100000"/>
              </a:lnSpc>
              <a:spcBef>
                <a:spcPts val="560"/>
              </a:spcBef>
              <a:spcAft>
                <a:spcPts val="0"/>
              </a:spcAft>
              <a:buClr>
                <a:srgbClr val="0033CC"/>
              </a:buClr>
              <a:buSzPts val="2100"/>
              <a:buFont typeface="Arial"/>
              <a:buNone/>
            </a:pPr>
            <a:r>
              <a:t/>
            </a:r>
            <a:endParaRPr/>
          </a:p>
        </p:txBody>
      </p:sp>
      <p:sp>
        <p:nvSpPr>
          <p:cNvPr id="149" name="Google Shape;149;p6"/>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150" name="Google Shape;150;p6"/>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151" name="Google Shape;151;p6"/>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2" name="Google Shape;152;p6"/>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Tule</a:t>
            </a:r>
            <a:endParaRPr/>
          </a:p>
        </p:txBody>
      </p:sp>
      <p:pic>
        <p:nvPicPr>
          <p:cNvPr descr="H:\Online lecture\download.jfif" id="153" name="Google Shape;153;p6"/>
          <p:cNvPicPr preferRelativeResize="0"/>
          <p:nvPr/>
        </p:nvPicPr>
        <p:blipFill rotWithShape="1">
          <a:blip r:embed="rId3">
            <a:alphaModFix/>
          </a:blip>
          <a:srcRect b="0" l="0" r="0" t="0"/>
          <a:stretch/>
        </p:blipFill>
        <p:spPr>
          <a:xfrm>
            <a:off x="1617437" y="2367261"/>
            <a:ext cx="1513202" cy="1269983"/>
          </a:xfrm>
          <a:prstGeom prst="rect">
            <a:avLst/>
          </a:prstGeom>
          <a:noFill/>
          <a:ln>
            <a:noFill/>
          </a:ln>
        </p:spPr>
      </p:pic>
      <p:pic>
        <p:nvPicPr>
          <p:cNvPr id="154" name="Google Shape;154;p6"/>
          <p:cNvPicPr preferRelativeResize="0"/>
          <p:nvPr/>
        </p:nvPicPr>
        <p:blipFill rotWithShape="1">
          <a:blip r:embed="rId4">
            <a:alphaModFix/>
          </a:blip>
          <a:srcRect b="0" l="0" r="0" t="0"/>
          <a:stretch/>
        </p:blipFill>
        <p:spPr>
          <a:xfrm>
            <a:off x="4065295" y="2367260"/>
            <a:ext cx="1860059" cy="1269983"/>
          </a:xfrm>
          <a:prstGeom prst="rect">
            <a:avLst/>
          </a:prstGeom>
          <a:noFill/>
          <a:ln>
            <a:noFill/>
          </a:ln>
        </p:spPr>
      </p:pic>
      <p:pic>
        <p:nvPicPr>
          <p:cNvPr id="155" name="Google Shape;155;p6"/>
          <p:cNvPicPr preferRelativeResize="0"/>
          <p:nvPr/>
        </p:nvPicPr>
        <p:blipFill rotWithShape="1">
          <a:blip r:embed="rId5">
            <a:alphaModFix/>
          </a:blip>
          <a:srcRect b="0" l="0" r="0" t="0"/>
          <a:stretch/>
        </p:blipFill>
        <p:spPr>
          <a:xfrm>
            <a:off x="6539985" y="2367261"/>
            <a:ext cx="1613415" cy="1269982"/>
          </a:xfrm>
          <a:prstGeom prst="rect">
            <a:avLst/>
          </a:prstGeom>
          <a:noFill/>
          <a:ln>
            <a:noFill/>
          </a:ln>
        </p:spPr>
      </p:pic>
      <p:pic>
        <p:nvPicPr>
          <p:cNvPr id="156" name="Google Shape;156;p6"/>
          <p:cNvPicPr preferRelativeResize="0"/>
          <p:nvPr/>
        </p:nvPicPr>
        <p:blipFill rotWithShape="1">
          <a:blip r:embed="rId6">
            <a:alphaModFix/>
          </a:blip>
          <a:srcRect b="0" l="0" r="0" t="0"/>
          <a:stretch/>
        </p:blipFill>
        <p:spPr>
          <a:xfrm>
            <a:off x="1812943" y="4440320"/>
            <a:ext cx="1001300" cy="1522390"/>
          </a:xfrm>
          <a:prstGeom prst="rect">
            <a:avLst/>
          </a:prstGeom>
          <a:noFill/>
          <a:ln>
            <a:noFill/>
          </a:ln>
        </p:spPr>
      </p:pic>
      <p:pic>
        <p:nvPicPr>
          <p:cNvPr id="157" name="Google Shape;157;p6"/>
          <p:cNvPicPr preferRelativeResize="0"/>
          <p:nvPr/>
        </p:nvPicPr>
        <p:blipFill rotWithShape="1">
          <a:blip r:embed="rId7">
            <a:alphaModFix/>
          </a:blip>
          <a:srcRect b="0" l="0" r="0" t="0"/>
          <a:stretch/>
        </p:blipFill>
        <p:spPr>
          <a:xfrm>
            <a:off x="5059457" y="4489152"/>
            <a:ext cx="1927539" cy="14735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If you choose Biryani, then you can take pepsi or 7up with it. Therefore, you have </a:t>
            </a:r>
            <a:r>
              <a:rPr b="1" lang="en-US"/>
              <a:t>two different </a:t>
            </a:r>
            <a:r>
              <a:rPr lang="en-US"/>
              <a:t>choices</a:t>
            </a:r>
            <a:endParaRPr/>
          </a:p>
        </p:txBody>
      </p:sp>
      <p:sp>
        <p:nvSpPr>
          <p:cNvPr id="163" name="Google Shape;163;p7"/>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164" name="Google Shape;164;p7"/>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165" name="Google Shape;165;p7"/>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6" name="Google Shape;166;p7"/>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Rule</a:t>
            </a:r>
            <a:endParaRPr/>
          </a:p>
        </p:txBody>
      </p:sp>
      <p:pic>
        <p:nvPicPr>
          <p:cNvPr descr="H:\Online lecture\download.jfif" id="167" name="Google Shape;167;p7"/>
          <p:cNvPicPr preferRelativeResize="0"/>
          <p:nvPr/>
        </p:nvPicPr>
        <p:blipFill rotWithShape="1">
          <a:blip r:embed="rId3">
            <a:alphaModFix/>
          </a:blip>
          <a:srcRect b="0" l="0" r="0" t="0"/>
          <a:stretch/>
        </p:blipFill>
        <p:spPr>
          <a:xfrm>
            <a:off x="3932276" y="2470499"/>
            <a:ext cx="1513202" cy="1269983"/>
          </a:xfrm>
          <a:prstGeom prst="rect">
            <a:avLst/>
          </a:prstGeom>
          <a:noFill/>
          <a:ln>
            <a:noFill/>
          </a:ln>
        </p:spPr>
      </p:pic>
      <p:pic>
        <p:nvPicPr>
          <p:cNvPr id="168" name="Google Shape;168;p7"/>
          <p:cNvPicPr preferRelativeResize="0"/>
          <p:nvPr/>
        </p:nvPicPr>
        <p:blipFill rotWithShape="1">
          <a:blip r:embed="rId4">
            <a:alphaModFix/>
          </a:blip>
          <a:srcRect b="0" l="0" r="0" t="0"/>
          <a:stretch/>
        </p:blipFill>
        <p:spPr>
          <a:xfrm>
            <a:off x="5870481" y="2470499"/>
            <a:ext cx="1184856" cy="1269983"/>
          </a:xfrm>
          <a:prstGeom prst="rect">
            <a:avLst/>
          </a:prstGeom>
          <a:noFill/>
          <a:ln>
            <a:noFill/>
          </a:ln>
        </p:spPr>
      </p:pic>
      <p:pic>
        <p:nvPicPr>
          <p:cNvPr id="169" name="Google Shape;169;p7"/>
          <p:cNvPicPr preferRelativeResize="0"/>
          <p:nvPr/>
        </p:nvPicPr>
        <p:blipFill rotWithShape="1">
          <a:blip r:embed="rId5">
            <a:alphaModFix/>
          </a:blip>
          <a:srcRect b="0" l="0" r="0" t="0"/>
          <a:stretch/>
        </p:blipFill>
        <p:spPr>
          <a:xfrm>
            <a:off x="7312915" y="2470499"/>
            <a:ext cx="978794" cy="1269983"/>
          </a:xfrm>
          <a:prstGeom prst="rect">
            <a:avLst/>
          </a:prstGeom>
          <a:noFill/>
          <a:ln>
            <a:noFill/>
          </a:ln>
        </p:spPr>
      </p:pic>
      <p:pic>
        <p:nvPicPr>
          <p:cNvPr descr="H:\Online lecture\download.jfif" id="170" name="Google Shape;170;p7"/>
          <p:cNvPicPr preferRelativeResize="0"/>
          <p:nvPr/>
        </p:nvPicPr>
        <p:blipFill rotWithShape="1">
          <a:blip r:embed="rId3">
            <a:alphaModFix/>
          </a:blip>
          <a:srcRect b="0" l="0" r="0" t="0"/>
          <a:stretch/>
        </p:blipFill>
        <p:spPr>
          <a:xfrm>
            <a:off x="3909771" y="4091091"/>
            <a:ext cx="1513202" cy="1269983"/>
          </a:xfrm>
          <a:prstGeom prst="rect">
            <a:avLst/>
          </a:prstGeom>
          <a:noFill/>
          <a:ln>
            <a:noFill/>
          </a:ln>
        </p:spPr>
      </p:pic>
      <p:pic>
        <p:nvPicPr>
          <p:cNvPr id="171" name="Google Shape;171;p7"/>
          <p:cNvPicPr preferRelativeResize="0"/>
          <p:nvPr/>
        </p:nvPicPr>
        <p:blipFill rotWithShape="1">
          <a:blip r:embed="rId4">
            <a:alphaModFix/>
          </a:blip>
          <a:srcRect b="0" l="0" r="0" t="0"/>
          <a:stretch/>
        </p:blipFill>
        <p:spPr>
          <a:xfrm>
            <a:off x="5870481" y="4136533"/>
            <a:ext cx="1184856" cy="1269983"/>
          </a:xfrm>
          <a:prstGeom prst="rect">
            <a:avLst/>
          </a:prstGeom>
          <a:noFill/>
          <a:ln>
            <a:noFill/>
          </a:ln>
        </p:spPr>
      </p:pic>
      <p:pic>
        <p:nvPicPr>
          <p:cNvPr id="172" name="Google Shape;172;p7"/>
          <p:cNvPicPr preferRelativeResize="0"/>
          <p:nvPr/>
        </p:nvPicPr>
        <p:blipFill rotWithShape="1">
          <a:blip r:embed="rId6">
            <a:alphaModFix/>
          </a:blip>
          <a:srcRect b="0" l="0" r="0" t="0"/>
          <a:stretch/>
        </p:blipFill>
        <p:spPr>
          <a:xfrm>
            <a:off x="6838542" y="3989303"/>
            <a:ext cx="1927539" cy="14735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If you choose Pizza, then you can take pepsi or 7up with it. Therefore, you have </a:t>
            </a:r>
            <a:r>
              <a:rPr b="1" lang="en-US"/>
              <a:t>two choices</a:t>
            </a:r>
            <a:r>
              <a:rPr lang="en-US"/>
              <a:t>.</a:t>
            </a:r>
            <a:endParaRPr/>
          </a:p>
          <a:p>
            <a:pPr indent="-209550" lvl="0" marL="342900" marR="0" rtl="0" algn="l">
              <a:lnSpc>
                <a:spcPct val="100000"/>
              </a:lnSpc>
              <a:spcBef>
                <a:spcPts val="560"/>
              </a:spcBef>
              <a:spcAft>
                <a:spcPts val="0"/>
              </a:spcAft>
              <a:buClr>
                <a:srgbClr val="0033CC"/>
              </a:buClr>
              <a:buSzPts val="2100"/>
              <a:buFont typeface="Arial"/>
              <a:buNone/>
            </a:pPr>
            <a:r>
              <a:t/>
            </a:r>
            <a:endParaRPr/>
          </a:p>
          <a:p>
            <a:pPr indent="-209550" lvl="0" marL="342900" marR="0" rtl="0" algn="l">
              <a:lnSpc>
                <a:spcPct val="100000"/>
              </a:lnSpc>
              <a:spcBef>
                <a:spcPts val="560"/>
              </a:spcBef>
              <a:spcAft>
                <a:spcPts val="0"/>
              </a:spcAft>
              <a:buClr>
                <a:srgbClr val="0033CC"/>
              </a:buClr>
              <a:buSzPts val="2100"/>
              <a:buFont typeface="Arial"/>
              <a:buNone/>
            </a:pPr>
            <a:r>
              <a:t/>
            </a:r>
            <a:endParaRPr/>
          </a:p>
        </p:txBody>
      </p:sp>
      <p:sp>
        <p:nvSpPr>
          <p:cNvPr id="178" name="Google Shape;178;p8"/>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179" name="Google Shape;179;p8"/>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180" name="Google Shape;180;p8"/>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1" name="Google Shape;181;p8"/>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Rule</a:t>
            </a:r>
            <a:endParaRPr/>
          </a:p>
        </p:txBody>
      </p:sp>
      <p:pic>
        <p:nvPicPr>
          <p:cNvPr id="182" name="Google Shape;182;p8"/>
          <p:cNvPicPr preferRelativeResize="0"/>
          <p:nvPr/>
        </p:nvPicPr>
        <p:blipFill rotWithShape="1">
          <a:blip r:embed="rId3">
            <a:alphaModFix/>
          </a:blip>
          <a:srcRect b="0" l="0" r="0" t="0"/>
          <a:stretch/>
        </p:blipFill>
        <p:spPr>
          <a:xfrm>
            <a:off x="5725666" y="2603234"/>
            <a:ext cx="1184856" cy="1269983"/>
          </a:xfrm>
          <a:prstGeom prst="rect">
            <a:avLst/>
          </a:prstGeom>
          <a:noFill/>
          <a:ln>
            <a:noFill/>
          </a:ln>
        </p:spPr>
      </p:pic>
      <p:pic>
        <p:nvPicPr>
          <p:cNvPr id="183" name="Google Shape;183;p8"/>
          <p:cNvPicPr preferRelativeResize="0"/>
          <p:nvPr/>
        </p:nvPicPr>
        <p:blipFill rotWithShape="1">
          <a:blip r:embed="rId4">
            <a:alphaModFix/>
          </a:blip>
          <a:srcRect b="0" l="0" r="0" t="0"/>
          <a:stretch/>
        </p:blipFill>
        <p:spPr>
          <a:xfrm>
            <a:off x="7168100" y="2603234"/>
            <a:ext cx="978794" cy="1269983"/>
          </a:xfrm>
          <a:prstGeom prst="rect">
            <a:avLst/>
          </a:prstGeom>
          <a:noFill/>
          <a:ln>
            <a:noFill/>
          </a:ln>
        </p:spPr>
      </p:pic>
      <p:pic>
        <p:nvPicPr>
          <p:cNvPr id="184" name="Google Shape;184;p8"/>
          <p:cNvPicPr preferRelativeResize="0"/>
          <p:nvPr/>
        </p:nvPicPr>
        <p:blipFill rotWithShape="1">
          <a:blip r:embed="rId3">
            <a:alphaModFix/>
          </a:blip>
          <a:srcRect b="0" l="0" r="0" t="0"/>
          <a:stretch/>
        </p:blipFill>
        <p:spPr>
          <a:xfrm>
            <a:off x="5725666" y="4269268"/>
            <a:ext cx="1184856" cy="1269983"/>
          </a:xfrm>
          <a:prstGeom prst="rect">
            <a:avLst/>
          </a:prstGeom>
          <a:noFill/>
          <a:ln>
            <a:noFill/>
          </a:ln>
        </p:spPr>
      </p:pic>
      <p:pic>
        <p:nvPicPr>
          <p:cNvPr id="185" name="Google Shape;185;p8"/>
          <p:cNvPicPr preferRelativeResize="0"/>
          <p:nvPr/>
        </p:nvPicPr>
        <p:blipFill rotWithShape="1">
          <a:blip r:embed="rId5">
            <a:alphaModFix/>
          </a:blip>
          <a:srcRect b="0" l="0" r="0" t="0"/>
          <a:stretch/>
        </p:blipFill>
        <p:spPr>
          <a:xfrm>
            <a:off x="6758121" y="4130794"/>
            <a:ext cx="1927539" cy="1566589"/>
          </a:xfrm>
          <a:prstGeom prst="rect">
            <a:avLst/>
          </a:prstGeom>
          <a:noFill/>
          <a:ln>
            <a:noFill/>
          </a:ln>
        </p:spPr>
      </p:pic>
      <p:pic>
        <p:nvPicPr>
          <p:cNvPr id="186" name="Google Shape;186;p8"/>
          <p:cNvPicPr preferRelativeResize="0"/>
          <p:nvPr/>
        </p:nvPicPr>
        <p:blipFill rotWithShape="1">
          <a:blip r:embed="rId6">
            <a:alphaModFix/>
          </a:blip>
          <a:srcRect b="0" l="0" r="0" t="0"/>
          <a:stretch/>
        </p:blipFill>
        <p:spPr>
          <a:xfrm>
            <a:off x="3581400" y="4223825"/>
            <a:ext cx="1513202" cy="1371771"/>
          </a:xfrm>
          <a:prstGeom prst="rect">
            <a:avLst/>
          </a:prstGeom>
          <a:noFill/>
          <a:ln>
            <a:noFill/>
          </a:ln>
        </p:spPr>
      </p:pic>
      <p:pic>
        <p:nvPicPr>
          <p:cNvPr id="187" name="Google Shape;187;p8"/>
          <p:cNvPicPr preferRelativeResize="0"/>
          <p:nvPr/>
        </p:nvPicPr>
        <p:blipFill rotWithShape="1">
          <a:blip r:embed="rId6">
            <a:alphaModFix/>
          </a:blip>
          <a:srcRect b="0" l="0" r="0" t="0"/>
          <a:stretch/>
        </p:blipFill>
        <p:spPr>
          <a:xfrm>
            <a:off x="3581400" y="2603234"/>
            <a:ext cx="1513202" cy="12699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If you choose Pasta, then you can take pepsi or 7up with it. Therefore, you have </a:t>
            </a:r>
            <a:r>
              <a:rPr b="1" lang="en-US"/>
              <a:t>two choices</a:t>
            </a:r>
            <a:r>
              <a:rPr lang="en-US"/>
              <a:t>.</a:t>
            </a:r>
            <a:endParaRPr/>
          </a:p>
          <a:p>
            <a:pPr indent="-209550" lvl="0" marL="342900" marR="0" rtl="0" algn="l">
              <a:lnSpc>
                <a:spcPct val="100000"/>
              </a:lnSpc>
              <a:spcBef>
                <a:spcPts val="560"/>
              </a:spcBef>
              <a:spcAft>
                <a:spcPts val="0"/>
              </a:spcAft>
              <a:buClr>
                <a:srgbClr val="0033CC"/>
              </a:buClr>
              <a:buSzPts val="2100"/>
              <a:buFont typeface="Arial"/>
              <a:buNone/>
            </a:pPr>
            <a:r>
              <a:t/>
            </a:r>
            <a:endParaRPr/>
          </a:p>
        </p:txBody>
      </p:sp>
      <p:sp>
        <p:nvSpPr>
          <p:cNvPr id="193" name="Google Shape;193;p9"/>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Wednesday, March 22, 2023</a:t>
            </a:r>
            <a:endParaRPr/>
          </a:p>
        </p:txBody>
      </p:sp>
      <p:sp>
        <p:nvSpPr>
          <p:cNvPr id="194" name="Google Shape;194;p9"/>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Lec Md Shadman Aadeeb, Dept of CSE, UIU</a:t>
            </a:r>
            <a:endParaRPr/>
          </a:p>
        </p:txBody>
      </p:sp>
      <p:sp>
        <p:nvSpPr>
          <p:cNvPr id="195" name="Google Shape;195;p9"/>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6" name="Google Shape;196;p9"/>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Product Rule</a:t>
            </a:r>
            <a:endParaRPr/>
          </a:p>
        </p:txBody>
      </p:sp>
      <p:pic>
        <p:nvPicPr>
          <p:cNvPr id="197" name="Google Shape;197;p9"/>
          <p:cNvPicPr preferRelativeResize="0"/>
          <p:nvPr/>
        </p:nvPicPr>
        <p:blipFill rotWithShape="1">
          <a:blip r:embed="rId3">
            <a:alphaModFix/>
          </a:blip>
          <a:srcRect b="0" l="0" r="0" t="0"/>
          <a:stretch/>
        </p:blipFill>
        <p:spPr>
          <a:xfrm>
            <a:off x="5542110" y="2558990"/>
            <a:ext cx="1184856" cy="1269983"/>
          </a:xfrm>
          <a:prstGeom prst="rect">
            <a:avLst/>
          </a:prstGeom>
          <a:noFill/>
          <a:ln>
            <a:noFill/>
          </a:ln>
        </p:spPr>
      </p:pic>
      <p:pic>
        <p:nvPicPr>
          <p:cNvPr id="198" name="Google Shape;198;p9"/>
          <p:cNvPicPr preferRelativeResize="0"/>
          <p:nvPr/>
        </p:nvPicPr>
        <p:blipFill rotWithShape="1">
          <a:blip r:embed="rId4">
            <a:alphaModFix/>
          </a:blip>
          <a:srcRect b="0" l="0" r="0" t="0"/>
          <a:stretch/>
        </p:blipFill>
        <p:spPr>
          <a:xfrm>
            <a:off x="6984544" y="2558990"/>
            <a:ext cx="978794" cy="1269983"/>
          </a:xfrm>
          <a:prstGeom prst="rect">
            <a:avLst/>
          </a:prstGeom>
          <a:noFill/>
          <a:ln>
            <a:noFill/>
          </a:ln>
        </p:spPr>
      </p:pic>
      <p:pic>
        <p:nvPicPr>
          <p:cNvPr id="199" name="Google Shape;199;p9"/>
          <p:cNvPicPr preferRelativeResize="0"/>
          <p:nvPr/>
        </p:nvPicPr>
        <p:blipFill rotWithShape="1">
          <a:blip r:embed="rId3">
            <a:alphaModFix/>
          </a:blip>
          <a:srcRect b="0" l="0" r="0" t="0"/>
          <a:stretch/>
        </p:blipFill>
        <p:spPr>
          <a:xfrm>
            <a:off x="5542110" y="4225024"/>
            <a:ext cx="1184856" cy="1269983"/>
          </a:xfrm>
          <a:prstGeom prst="rect">
            <a:avLst/>
          </a:prstGeom>
          <a:noFill/>
          <a:ln>
            <a:noFill/>
          </a:ln>
        </p:spPr>
      </p:pic>
      <p:pic>
        <p:nvPicPr>
          <p:cNvPr id="200" name="Google Shape;200;p9"/>
          <p:cNvPicPr preferRelativeResize="0"/>
          <p:nvPr/>
        </p:nvPicPr>
        <p:blipFill rotWithShape="1">
          <a:blip r:embed="rId5">
            <a:alphaModFix/>
          </a:blip>
          <a:srcRect b="0" l="0" r="0" t="0"/>
          <a:stretch/>
        </p:blipFill>
        <p:spPr>
          <a:xfrm>
            <a:off x="6510171" y="4077794"/>
            <a:ext cx="1927539" cy="1473558"/>
          </a:xfrm>
          <a:prstGeom prst="rect">
            <a:avLst/>
          </a:prstGeom>
          <a:noFill/>
          <a:ln>
            <a:noFill/>
          </a:ln>
        </p:spPr>
      </p:pic>
      <p:pic>
        <p:nvPicPr>
          <p:cNvPr id="201" name="Google Shape;201;p9"/>
          <p:cNvPicPr preferRelativeResize="0"/>
          <p:nvPr/>
        </p:nvPicPr>
        <p:blipFill rotWithShape="1">
          <a:blip r:embed="rId6">
            <a:alphaModFix/>
          </a:blip>
          <a:srcRect b="0" l="0" r="0" t="0"/>
          <a:stretch/>
        </p:blipFill>
        <p:spPr>
          <a:xfrm>
            <a:off x="3581400" y="2558991"/>
            <a:ext cx="1613415" cy="1269982"/>
          </a:xfrm>
          <a:prstGeom prst="rect">
            <a:avLst/>
          </a:prstGeom>
          <a:noFill/>
          <a:ln>
            <a:noFill/>
          </a:ln>
        </p:spPr>
      </p:pic>
      <p:pic>
        <p:nvPicPr>
          <p:cNvPr id="202" name="Google Shape;202;p9"/>
          <p:cNvPicPr preferRelativeResize="0"/>
          <p:nvPr/>
        </p:nvPicPr>
        <p:blipFill rotWithShape="1">
          <a:blip r:embed="rId6">
            <a:alphaModFix/>
          </a:blip>
          <a:srcRect b="0" l="0" r="0" t="0"/>
          <a:stretch/>
        </p:blipFill>
        <p:spPr>
          <a:xfrm>
            <a:off x="3581400" y="4225024"/>
            <a:ext cx="1613415" cy="126998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2023-03-19T03:25:32Z</dcterms:created>
  <dc:creator>lenovo</dc:creator>
</cp:coreProperties>
</file>