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78" r:id="rId4"/>
    <p:sldId id="280" r:id="rId5"/>
    <p:sldId id="281" r:id="rId6"/>
    <p:sldId id="282" r:id="rId7"/>
    <p:sldId id="283" r:id="rId8"/>
    <p:sldId id="284" r:id="rId9"/>
    <p:sldId id="29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4" r:id="rId18"/>
    <p:sldId id="292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F5A4-1736-4EB5-8F26-58C9E8689D0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B17-9D39-45B6-94B3-CF01C2A4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dirty="0">
                <a:solidFill>
                  <a:schemeClr val="accent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def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6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603743-4A08-4499-883F-98D7B580088A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6017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80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7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8610-845E-443D-B895-D9135BCDF2B2}" type="datetime2">
              <a:rPr lang="en-US" smtClean="0"/>
              <a:t>Saturday, July 29,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B6B3-F485-4E7D-A012-DF4604833FFD}" type="datetime2">
              <a:rPr lang="en-US" smtClean="0"/>
              <a:t>Saturday, July 29,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27909"/>
            <a:ext cx="10515600" cy="494905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noFill/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3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cap="all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BC99828-772C-4202-B588-B03E07F6A48C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98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C743183-5B37-410B-BFF4-521E8B0DCCA8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3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18C8D34-1FDD-48AE-9184-10F304021640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0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6267-F814-4126-B003-52FBEF995C11}" type="datetime2">
              <a:rPr lang="en-US" smtClean="0"/>
              <a:t>Saturday, July 29,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958-A17A-486D-B592-DEFC2097B8E7}" type="datetime2">
              <a:rPr lang="en-US" smtClean="0"/>
              <a:t>Saturday, July 29,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B584-79DE-4576-BB3B-FCE214A3C5B0}" type="datetime2">
              <a:rPr lang="en-US" smtClean="0"/>
              <a:t>Saturday, July 29,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0734-46AD-4045-AE30-A9A790F9C3D4}" type="datetime2">
              <a:rPr lang="en-US" smtClean="0"/>
              <a:t>Saturday, July 29,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1229-64EE-467F-96D5-078F12C838B2}" type="datetime2">
              <a:rPr lang="en-US" smtClean="0"/>
              <a:t>Saturday, July 29,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 – The Pigeonhole Principle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Saturday, July 29,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cards must be selected from a standard deck of 52 cards to guarantee that at least three cards of the </a:t>
            </a:r>
            <a:r>
              <a:rPr lang="en-US" b="1" dirty="0"/>
              <a:t>same suit </a:t>
            </a:r>
            <a:r>
              <a:rPr lang="en-US" dirty="0"/>
              <a:t>are chosen?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255138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cards must be selected from a standard deck of 52 cards to guarantee that at least </a:t>
            </a:r>
            <a:r>
              <a:rPr lang="en-US" b="1" dirty="0"/>
              <a:t>three cards </a:t>
            </a:r>
            <a:r>
              <a:rPr lang="en-US" dirty="0"/>
              <a:t>of the </a:t>
            </a:r>
            <a:r>
              <a:rPr lang="en-US" b="1" dirty="0"/>
              <a:t>same suit </a:t>
            </a:r>
            <a:r>
              <a:rPr lang="en-US" dirty="0"/>
              <a:t>are chosen?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19200" y="2523657"/>
                <a:ext cx="3957484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There are four suits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Spades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Hearts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Diamonds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Clubs</a:t>
                </a:r>
              </a:p>
              <a:p>
                <a:r>
                  <a:rPr lang="en-US" sz="2800" dirty="0"/>
                  <a:t>13 cards of each suit</a:t>
                </a:r>
              </a:p>
              <a:p>
                <a:r>
                  <a:rPr lang="en-US" sz="2800" dirty="0"/>
                  <a:t>Total 4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×</m:t>
                    </m:r>
                  </m:oMath>
                </a14:m>
                <a:r>
                  <a:rPr lang="en-US" sz="2800" dirty="0"/>
                  <a:t> 13 = 52 cards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523657"/>
                <a:ext cx="3957484" cy="3108543"/>
              </a:xfrm>
              <a:prstGeom prst="rect">
                <a:avLst/>
              </a:prstGeom>
              <a:blipFill>
                <a:blip r:embed="rId2"/>
                <a:stretch>
                  <a:fillRect l="-3082" t="-1961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C:\Users\parttime3.AD\Desktop\MiBa\card su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194" y="2831020"/>
            <a:ext cx="2390380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84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  <p:pic>
        <p:nvPicPr>
          <p:cNvPr id="7" name="Picture 2" descr="Image result for playing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5731"/>
            <a:ext cx="10816070" cy="406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9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cards must be selected from a standard deck of 52 cards to guarantee that at least </a:t>
            </a:r>
            <a:r>
              <a:rPr lang="en-US" b="1" dirty="0"/>
              <a:t>three cards </a:t>
            </a:r>
            <a:r>
              <a:rPr lang="en-US" dirty="0"/>
              <a:t>of the </a:t>
            </a:r>
            <a:r>
              <a:rPr lang="en-US" b="1" dirty="0"/>
              <a:t>same suit </a:t>
            </a:r>
            <a:r>
              <a:rPr lang="en-US" dirty="0"/>
              <a:t>are chosen?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  <p:pic>
        <p:nvPicPr>
          <p:cNvPr id="7" name="Picture 2" descr="Image result for playing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50" y="2713484"/>
            <a:ext cx="8321135" cy="312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7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must be selected from a standard deck of 52 cards to guarantee that at least three </a:t>
            </a:r>
            <a:r>
              <a:rPr lang="en-US" b="1" dirty="0"/>
              <a:t>hearts</a:t>
            </a:r>
            <a:r>
              <a:rPr lang="en-US" dirty="0"/>
              <a:t> are selected?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96556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must be selected from a standard deck of 52 cards to guarantee that at least three </a:t>
            </a:r>
            <a:r>
              <a:rPr lang="en-US" b="1" dirty="0"/>
              <a:t>hearts</a:t>
            </a:r>
            <a:r>
              <a:rPr lang="en-US" dirty="0"/>
              <a:t> are selected?</a:t>
            </a:r>
          </a:p>
          <a:p>
            <a:pPr lvl="1"/>
            <a:r>
              <a:rPr lang="en-US" dirty="0"/>
              <a:t>One particular suit/group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354369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drawer contains a dozen brown socks and a dozen black socks, all unmatched. A man takes socks out at random in the dark.</a:t>
            </a:r>
          </a:p>
          <a:p>
            <a:pPr lvl="1"/>
            <a:r>
              <a:rPr lang="en-US" dirty="0"/>
              <a:t>a) How many socks must he take out to be sure that he has at least two socks of the same color?</a:t>
            </a:r>
          </a:p>
          <a:p>
            <a:pPr lvl="1"/>
            <a:r>
              <a:rPr lang="en-US" dirty="0"/>
              <a:t>b) How many socks must he take out to be sure that he has at least two black socks?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280311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F6E259-FD0A-4AAB-94E0-2FF54442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Pigeons are kept in a multi storied pigeon house. Pigeon holes in this house are specified by the row, column, and floor. There are 50 rows, 85 columns in each rows, and 5 floors throughout the pigeon house. What is the least number of pigeons the pigeon house can have so that at least two pigeons must stay in the same house?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440ED-9B75-4FE3-9411-41C764D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E56C0-221D-4F68-AA0D-BFA752BF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F27DF-AAE0-49F1-A9D0-3C86276B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55A848-6821-4E49-8A4C-48CE25A5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230832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least number of area codes needed to guarantee that the 25 million phones in a state can be assigned distinct 10-digit telephone numbers? (Assume that telephone numbers are of the form NXX-NXX-XXXX, where the first three digits form the area code, N represents a digit from 2 to 9 inclusive, and X represents any digit.)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390438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Saturday, July 29,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9828-772C-4202-B588-B03E07F6A48C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6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Principle</a:t>
            </a:r>
          </a:p>
        </p:txBody>
      </p:sp>
      <p:sp>
        <p:nvSpPr>
          <p:cNvPr id="23" name="Text Placeholder 6"/>
          <p:cNvSpPr txBox="1">
            <a:spLocks/>
          </p:cNvSpPr>
          <p:nvPr/>
        </p:nvSpPr>
        <p:spPr>
          <a:xfrm>
            <a:off x="1099819" y="2249965"/>
            <a:ext cx="4754880" cy="41148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9CBEBD">
                    <a:lumMod val="50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12 pigeonholes</a:t>
            </a:r>
          </a:p>
        </p:txBody>
      </p:sp>
      <p:graphicFrame>
        <p:nvGraphicFramePr>
          <p:cNvPr id="24" name="Content Placeholder 11"/>
          <p:cNvGraphicFramePr>
            <a:graphicFrameLocks/>
          </p:cNvGraphicFramePr>
          <p:nvPr/>
        </p:nvGraphicFramePr>
        <p:xfrm>
          <a:off x="1468967" y="3143251"/>
          <a:ext cx="4385732" cy="2622549"/>
        </p:xfrm>
        <a:graphic>
          <a:graphicData uri="http://schemas.openxmlformats.org/drawingml/2006/table">
            <a:tbl>
              <a:tblPr bandRow="1"/>
              <a:tblGrid>
                <a:gridCol w="109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 Placeholder 9"/>
          <p:cNvSpPr txBox="1">
            <a:spLocks/>
          </p:cNvSpPr>
          <p:nvPr/>
        </p:nvSpPr>
        <p:spPr>
          <a:xfrm>
            <a:off x="6288552" y="2260611"/>
            <a:ext cx="4387355" cy="4081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None/>
            </a:pPr>
            <a:r>
              <a:rPr lang="en-US" sz="2300" dirty="0">
                <a:solidFill>
                  <a:srgbClr val="9CBEBD">
                    <a:lumMod val="50000"/>
                  </a:srgbClr>
                </a:solidFill>
                <a:latin typeface="Tw Cen MT"/>
              </a:rPr>
              <a:t>13 pigeons</a:t>
            </a:r>
          </a:p>
        </p:txBody>
      </p:sp>
      <p:pic>
        <p:nvPicPr>
          <p:cNvPr id="26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67" y="32210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33" y="32210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300" y="32210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67" y="40338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33" y="40338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300" y="40338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67" y="48466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33" y="48466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300" y="48466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467" y="40338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467" y="48466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338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46638"/>
            <a:ext cx="79163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9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Principle</a:t>
            </a: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390757"/>
              </p:ext>
            </p:extLst>
          </p:nvPr>
        </p:nvGraphicFramePr>
        <p:xfrm>
          <a:off x="1561690" y="1989496"/>
          <a:ext cx="9251952" cy="3228975"/>
        </p:xfrm>
        <a:graphic>
          <a:graphicData uri="http://schemas.openxmlformats.org/drawingml/2006/table">
            <a:tbl>
              <a:tblPr bandRow="1"/>
              <a:tblGrid>
                <a:gridCol w="231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6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6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E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58" y="22307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5" y="22307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58" y="22307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925" y="22307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58" y="32594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5" y="32594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58" y="32594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925" y="32594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58" y="43389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5" y="43389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58" y="43389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841" y="43389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pige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8" y="4338996"/>
            <a:ext cx="910166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7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pigeonhole principle: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a positive integer,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or more objects are placed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boxes, then there is at least one box that contains two or more objects</a:t>
                </a:r>
              </a:p>
              <a:p>
                <a:r>
                  <a:rPr lang="en-US" dirty="0"/>
                  <a:t>Some examples related to pigeonhole principle: </a:t>
                </a:r>
              </a:p>
              <a:p>
                <a:pPr lvl="1"/>
                <a:r>
                  <a:rPr lang="en-US" dirty="0"/>
                  <a:t>A function f from a set with </a:t>
                </a:r>
                <a:r>
                  <a:rPr lang="en-US" b="1" dirty="0"/>
                  <a:t>k + 1 or more elements </a:t>
                </a:r>
                <a:r>
                  <a:rPr lang="en-US" dirty="0"/>
                  <a:t>to a set with </a:t>
                </a:r>
                <a:r>
                  <a:rPr lang="en-US" b="1" dirty="0"/>
                  <a:t>k elements </a:t>
                </a:r>
                <a:r>
                  <a:rPr lang="en-US" dirty="0"/>
                  <a:t>is not one-to-one.</a:t>
                </a:r>
              </a:p>
              <a:p>
                <a:pPr lvl="1"/>
                <a:r>
                  <a:rPr lang="en-US" dirty="0"/>
                  <a:t>Among any group of </a:t>
                </a:r>
                <a:r>
                  <a:rPr lang="en-US" b="1" dirty="0"/>
                  <a:t>367 people</a:t>
                </a:r>
                <a:r>
                  <a:rPr lang="en-US" dirty="0"/>
                  <a:t>, there must be </a:t>
                </a:r>
                <a:r>
                  <a:rPr lang="en-US" b="1" dirty="0"/>
                  <a:t>at least two with </a:t>
                </a:r>
                <a:r>
                  <a:rPr lang="en-US" dirty="0"/>
                  <a:t>the same birthday, because there are only </a:t>
                </a:r>
                <a:r>
                  <a:rPr lang="en-US" b="1" dirty="0"/>
                  <a:t>366 possible birthdays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any group of </a:t>
                </a:r>
                <a:r>
                  <a:rPr lang="en-US" b="1" dirty="0"/>
                  <a:t>27 English words</a:t>
                </a:r>
                <a:r>
                  <a:rPr lang="en-US" dirty="0"/>
                  <a:t>, there must be at least two that begin with the same letter, because there are </a:t>
                </a:r>
                <a:r>
                  <a:rPr lang="en-US" b="1" dirty="0"/>
                  <a:t>26 letters in the English alphabet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There are </a:t>
                </a:r>
                <a:r>
                  <a:rPr lang="en-US" b="1" dirty="0"/>
                  <a:t>101 possible scores on the final</a:t>
                </a:r>
                <a:r>
                  <a:rPr lang="en-US" dirty="0"/>
                  <a:t>. The pigeonhole principle shows that among any </a:t>
                </a:r>
                <a:r>
                  <a:rPr lang="en-US" b="1" dirty="0"/>
                  <a:t>102 students</a:t>
                </a:r>
                <a:r>
                  <a:rPr lang="en-US" dirty="0"/>
                  <a:t> there must be at least </a:t>
                </a:r>
                <a:r>
                  <a:rPr lang="en-US" b="1" dirty="0"/>
                  <a:t>2 students </a:t>
                </a:r>
                <a:r>
                  <a:rPr lang="en-US" dirty="0"/>
                  <a:t>with the same score.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1970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Principle</a:t>
            </a:r>
          </a:p>
        </p:txBody>
      </p:sp>
    </p:spTree>
    <p:extLst>
      <p:ext uri="{BB962C8B-B14F-4D97-AF65-F5344CB8AC3E}">
        <p14:creationId xmlns:p14="http://schemas.microsoft.com/office/powerpoint/2010/main" val="255238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9828-772C-4202-B588-B03E07F6A48C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9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 objects are placed into k boxes, then there is at least one box containing at least ⌈</a:t>
            </a:r>
            <a:r>
              <a:rPr lang="en-US" dirty="0" err="1"/>
              <a:t>N∕k</a:t>
            </a:r>
            <a:r>
              <a:rPr lang="en-US" dirty="0"/>
              <a:t>⌉ objects.</a:t>
            </a:r>
          </a:p>
          <a:p>
            <a:pPr lvl="1"/>
            <a:r>
              <a:rPr lang="en-US" dirty="0"/>
              <a:t>Note that the objects are more than the elements</a:t>
            </a:r>
          </a:p>
          <a:p>
            <a:r>
              <a:rPr lang="en-US" dirty="0"/>
              <a:t>If N elements of set x are mapped to k elements of set y and N&gt;k , then there are ⌈</a:t>
            </a:r>
            <a:r>
              <a:rPr lang="en-US" dirty="0" err="1"/>
              <a:t>N∕k</a:t>
            </a:r>
            <a:r>
              <a:rPr lang="en-US" dirty="0"/>
              <a:t>⌉ elements of set x that are mapped to the same element y.</a:t>
            </a:r>
          </a:p>
          <a:p>
            <a:r>
              <a:rPr lang="en-US" dirty="0"/>
              <a:t>Let us take a look at a simple example to understand the </a:t>
            </a:r>
            <a:r>
              <a:rPr lang="en-US" b="1" dirty="0"/>
              <a:t>generalized</a:t>
            </a:r>
            <a:r>
              <a:rPr lang="en-US" dirty="0"/>
              <a:t> </a:t>
            </a:r>
            <a:r>
              <a:rPr lang="en-US" b="1" dirty="0"/>
              <a:t>pigeonhole</a:t>
            </a:r>
            <a:r>
              <a:rPr lang="en-US" dirty="0"/>
              <a:t> </a:t>
            </a:r>
            <a:r>
              <a:rPr lang="en-US" b="1" dirty="0"/>
              <a:t>principle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338910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100 people there are at least ⌈100∕12⌉ = 9 who were born in the same month.</a:t>
            </a:r>
          </a:p>
          <a:p>
            <a:endParaRPr lang="en-US" dirty="0"/>
          </a:p>
          <a:p>
            <a:r>
              <a:rPr lang="en-US" dirty="0"/>
              <a:t>Now let us take a look at a question:</a:t>
            </a:r>
          </a:p>
          <a:p>
            <a:pPr lvl="1"/>
            <a:r>
              <a:rPr lang="en-US" dirty="0"/>
              <a:t>What is the minimum number of students required in a discrete mathematics class to be sure that at least six will receive the same grade, if there are five possible grades, A, B, C, D, and F?  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114904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74042-A3E5-4CCB-B5F7-D78A23D0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bowl contains 10 red balls and 10 blue balls. A woman selects balls at random without looking at them. </a:t>
            </a:r>
          </a:p>
          <a:p>
            <a:pPr lvl="1"/>
            <a:r>
              <a:rPr lang="en-US" dirty="0"/>
              <a:t>a) How many balls must she select to be sure of having at least three balls of the same color? </a:t>
            </a:r>
          </a:p>
          <a:p>
            <a:pPr lvl="1"/>
            <a:r>
              <a:rPr lang="en-US" dirty="0"/>
              <a:t>b) How many balls must she select to be sure of having at least three blue balls?</a:t>
            </a:r>
          </a:p>
          <a:p>
            <a:r>
              <a:rPr lang="en-US" dirty="0"/>
              <a:t>Show that if there are 30 students in a class, then at least two have last names that begin with the same letter.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66DAA-89C8-44DF-9FBC-243D81B0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July 29,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63A0D-9731-4EAC-B0FD-F8B448AA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AB3CE-20F0-4252-A63A-B269FE44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A6B84E-39A0-4FF9-A0FB-B7A92190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116841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1070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Monotype Sorts</vt:lpstr>
      <vt:lpstr>Tahoma</vt:lpstr>
      <vt:lpstr>Times New Roman</vt:lpstr>
      <vt:lpstr>Tw Cen MT</vt:lpstr>
      <vt:lpstr>Office Theme</vt:lpstr>
      <vt:lpstr>Counting</vt:lpstr>
      <vt:lpstr>Understanding the principle</vt:lpstr>
      <vt:lpstr>Understanding the Principle</vt:lpstr>
      <vt:lpstr>Understanding the Principle</vt:lpstr>
      <vt:lpstr>Understanding the Principle</vt:lpstr>
      <vt:lpstr>The generalized pigeonhole principle</vt:lpstr>
      <vt:lpstr>The Generalized Pigeonhole Principle</vt:lpstr>
      <vt:lpstr>The Generalized Pigeonhole Principle</vt:lpstr>
      <vt:lpstr>The Generalized Pigeonhole Principle</vt:lpstr>
      <vt:lpstr>The Generalized Pigeonhole Principle</vt:lpstr>
      <vt:lpstr>The Generalized Pigeonhole Principle</vt:lpstr>
      <vt:lpstr>The Generalized Pigeonhole Principle</vt:lpstr>
      <vt:lpstr>The Generalized Pigeonhole Principle</vt:lpstr>
      <vt:lpstr>The Generalized Pigeonhole Principle</vt:lpstr>
      <vt:lpstr>The Generalized Pigeonhole Principle</vt:lpstr>
      <vt:lpstr>The Generalized Pigeonhole Principle</vt:lpstr>
      <vt:lpstr>The Generalized Pigeonhole Principle</vt:lpstr>
      <vt:lpstr>The Generalized Pigeonhole Principle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321</cp:revision>
  <dcterms:created xsi:type="dcterms:W3CDTF">2023-03-19T03:25:32Z</dcterms:created>
  <dcterms:modified xsi:type="dcterms:W3CDTF">2023-07-29T16:17:43Z</dcterms:modified>
</cp:coreProperties>
</file>