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9" r:id="rId3"/>
    <p:sldId id="278" r:id="rId4"/>
    <p:sldId id="280" r:id="rId5"/>
    <p:sldId id="281" r:id="rId6"/>
    <p:sldId id="283" r:id="rId7"/>
    <p:sldId id="284" r:id="rId8"/>
    <p:sldId id="285" r:id="rId9"/>
    <p:sldId id="286" r:id="rId10"/>
    <p:sldId id="282" r:id="rId11"/>
    <p:sldId id="287" r:id="rId12"/>
    <p:sldId id="288" r:id="rId13"/>
    <p:sldId id="289" r:id="rId14"/>
    <p:sldId id="291" r:id="rId15"/>
    <p:sldId id="292" r:id="rId16"/>
    <p:sldId id="293" r:id="rId17"/>
    <p:sldId id="294" r:id="rId18"/>
    <p:sldId id="295" r:id="rId19"/>
    <p:sldId id="299" r:id="rId20"/>
    <p:sldId id="296" r:id="rId21"/>
    <p:sldId id="300" r:id="rId22"/>
    <p:sldId id="297" r:id="rId23"/>
    <p:sldId id="302" r:id="rId24"/>
    <p:sldId id="301" r:id="rId25"/>
    <p:sldId id="298" r:id="rId26"/>
    <p:sldId id="303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F5A4-1736-4EB5-8F26-58C9E8689D00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B17-9D39-45B6-94B3-CF01C2A4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6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603743-4A08-4499-883F-98D7B580088A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6017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80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71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8610-845E-443D-B895-D9135BCDF2B2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B6B3-F485-4E7D-A012-DF4604833FFD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27909"/>
            <a:ext cx="10515600" cy="494905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noFill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6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BC99828-772C-4202-B588-B03E07F6A48C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8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C743183-5B37-410B-BFF4-521E8B0DCCA8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1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18C8D34-1FDD-48AE-9184-10F304021640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6267-F814-4126-B003-52FBEF995C11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958-A17A-486D-B592-DEFC2097B8E7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B584-79DE-4576-BB3B-FCE214A3C5B0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734-46AD-4045-AE30-A9A790F9C3D4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1229-64EE-467F-96D5-078F12C838B2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3 – Permutation and Combination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known as digraph</a:t>
                </a:r>
              </a:p>
              <a:p>
                <a:r>
                  <a:rPr lang="en-US" dirty="0"/>
                  <a:t>Each edge connects two vertices</a:t>
                </a:r>
              </a:p>
              <a:p>
                <a:r>
                  <a:rPr lang="en-US" dirty="0"/>
                  <a:t>Each edge has a direction associated with it</a:t>
                </a:r>
              </a:p>
              <a:p>
                <a:pPr lvl="1"/>
                <a:r>
                  <a:rPr lang="en-US" dirty="0"/>
                  <a:t>Directed edge</a:t>
                </a:r>
              </a:p>
              <a:p>
                <a:pPr lvl="1"/>
                <a:r>
                  <a:rPr lang="en-US" dirty="0"/>
                  <a:t>Represented by an ordered pair of two vertices</a:t>
                </a:r>
              </a:p>
              <a:p>
                <a:pPr lvl="1"/>
                <a:r>
                  <a:rPr lang="en-US" dirty="0"/>
                  <a:t>If a directed edge starts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ends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then it is represented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</a:t>
            </a:r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03" y="4089605"/>
            <a:ext cx="4895706" cy="256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5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 : The edges of the graph </a:t>
            </a:r>
            <a:r>
              <a:rPr lang="en-US" dirty="0" smtClean="0"/>
              <a:t>have direction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75" y="2543662"/>
            <a:ext cx="9172650" cy="28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Simple Directed Graph</a:t>
            </a:r>
          </a:p>
          <a:p>
            <a:r>
              <a:rPr lang="en-US" dirty="0" smtClean="0"/>
              <a:t>A </a:t>
            </a:r>
            <a:r>
              <a:rPr lang="en-US" dirty="0"/>
              <a:t>directed </a:t>
            </a:r>
            <a:r>
              <a:rPr lang="en-US" dirty="0" smtClean="0"/>
              <a:t>graph that </a:t>
            </a:r>
            <a:r>
              <a:rPr lang="en-US" dirty="0"/>
              <a:t>has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loops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multiple directed edges,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75" y="3301044"/>
            <a:ext cx="9172650" cy="281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Directed multigraphs</a:t>
            </a:r>
          </a:p>
          <a:p>
            <a:r>
              <a:rPr lang="en-US" dirty="0"/>
              <a:t>Directed graphs that may have multiple directed edges from a vertex to a second (possibly the same) vertex are used to model such networks.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called such graphs directed multigraphs.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31" y="3702436"/>
            <a:ext cx="7844315" cy="25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multigraphs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81400" y="2279249"/>
            <a:ext cx="5932231" cy="3897714"/>
            <a:chOff x="3581400" y="2754382"/>
            <a:chExt cx="5932231" cy="3897714"/>
          </a:xfrm>
        </p:grpSpPr>
        <p:pic>
          <p:nvPicPr>
            <p:cNvPr id="1026" name="Picture 2" descr="Section 10.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2754382"/>
              <a:ext cx="5932231" cy="3897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409960" y="5394207"/>
              <a:ext cx="1103671" cy="9438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68306" y="6180147"/>
              <a:ext cx="622370" cy="4719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 which consists of both:</a:t>
            </a:r>
          </a:p>
          <a:p>
            <a:pPr lvl="1"/>
            <a:r>
              <a:rPr lang="en-US" dirty="0" smtClean="0"/>
              <a:t>Directed edges</a:t>
            </a:r>
          </a:p>
          <a:p>
            <a:pPr lvl="1"/>
            <a:r>
              <a:rPr lang="en-US" dirty="0" smtClean="0"/>
              <a:t>Undirected edges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Terminologies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0" y="1897448"/>
            <a:ext cx="1106472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has a weight</a:t>
            </a:r>
          </a:p>
          <a:p>
            <a:r>
              <a:rPr lang="en-US" dirty="0"/>
              <a:t>Here, weight means data transmission rate between the vertices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353" y="289007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3456" y="39862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1315" y="353999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05863" y="413862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86364" y="335754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5727" y="30984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02854" y="340906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78798" y="362734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89219" y="34992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02854" y="30856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70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Graph Denoting Acquaintanceship</a:t>
            </a:r>
            <a:endParaRPr lang="en-US" b="1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/>
              <a:t>A graph that represents whether two people know each other or not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b="1" dirty="0" smtClean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b="1" dirty="0" smtClean="0">
                <a:solidFill>
                  <a:prstClr val="black"/>
                </a:solidFill>
              </a:rPr>
              <a:t>Graph </a:t>
            </a:r>
            <a:r>
              <a:rPr lang="en-US" b="1" dirty="0">
                <a:solidFill>
                  <a:prstClr val="black"/>
                </a:solidFill>
              </a:rPr>
              <a:t>Denoting Acquaintanceship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2509341"/>
            <a:ext cx="5775960" cy="3099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25404" y="3597324"/>
            <a:ext cx="39635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undirected</a:t>
            </a:r>
          </a:p>
          <a:p>
            <a:pPr algn="ctr"/>
            <a:r>
              <a:rPr lang="en-US" sz="40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en-US" sz="40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18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-1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3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/>
              <a:t>Graphs Denoting </a:t>
            </a:r>
            <a:r>
              <a:rPr lang="en-US" b="1" dirty="0" smtClean="0"/>
              <a:t>Hollywood Collaboration</a:t>
            </a:r>
            <a:endParaRPr lang="en-US" b="1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/>
              <a:t>A graph that represents whether two actors have worked</a:t>
            </a:r>
            <a:br>
              <a:rPr lang="en-US" dirty="0"/>
            </a:br>
            <a:r>
              <a:rPr lang="en-US" dirty="0"/>
              <a:t>together in a movie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9155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en-US" b="1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r>
              <a:rPr lang="en-US" b="1" dirty="0"/>
              <a:t>Graphs Denoting Hollywood Collaboration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45638" y="2773169"/>
            <a:ext cx="39635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undirected</a:t>
            </a:r>
          </a:p>
          <a:p>
            <a:pPr algn="ctr"/>
            <a:r>
              <a:rPr lang="en-US" sz="40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en-US" sz="40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Network graph of Hollywood actors acting in the same films [OC] :  r/dataisbeautifu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1" y="2363954"/>
            <a:ext cx="5997117" cy="379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2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Graph Denoting Tournament Game Plays</a:t>
            </a:r>
            <a:endParaRPr lang="en-US" b="1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/>
              <a:t>Each team plays with the other teams exactly once</a:t>
            </a:r>
          </a:p>
          <a:p>
            <a:pPr marL="0" indent="0" algn="ctr">
              <a:buNone/>
            </a:pPr>
            <a:r>
              <a:rPr lang="en-US" dirty="0"/>
              <a:t>We create a graph to represent the match results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Graph Denoting Tournament Game Plays</a:t>
            </a:r>
            <a:endParaRPr lang="en-US" b="1" dirty="0"/>
          </a:p>
          <a:p>
            <a:pPr marL="0" indent="0" algn="ctr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25" y="2355719"/>
            <a:ext cx="3738952" cy="3517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37" y="2917855"/>
            <a:ext cx="6762326" cy="28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Graph Denoting Tournament Game Plays</a:t>
            </a:r>
            <a:endParaRPr lang="en-US" b="1" dirty="0"/>
          </a:p>
          <a:p>
            <a:pPr marL="0" indent="0" algn="ctr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25" y="2355719"/>
            <a:ext cx="3738952" cy="3517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237" y="2917855"/>
            <a:ext cx="6762326" cy="28207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74224" y="5794128"/>
            <a:ext cx="29169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directed </a:t>
            </a:r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en-US" sz="2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13109" y="5780423"/>
            <a:ext cx="3240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undirected </a:t>
            </a:r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endParaRPr lang="en-US" sz="2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54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Graph denoting phone calls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/>
              <a:t>Graph that shows the phone calls made</a:t>
            </a:r>
            <a:br>
              <a:rPr lang="en-US" dirty="0"/>
            </a:br>
            <a:r>
              <a:rPr lang="en-US" dirty="0"/>
              <a:t>from one number to another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Graph denoting phone calls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/>
              <a:t>Graph that shows the phone calls made</a:t>
            </a:r>
            <a:br>
              <a:rPr lang="en-US" dirty="0"/>
            </a:br>
            <a:r>
              <a:rPr lang="en-US" dirty="0"/>
              <a:t>from one number to another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66355" y="4773330"/>
            <a:ext cx="3259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Directed Multi Graph</a:t>
            </a:r>
            <a:endParaRPr lang="en-US" sz="280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Monday, April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7030A0"/>
                    </a:solidFill>
                  </a:rPr>
                  <a:t>nonempty</a:t>
                </a:r>
                <a:r>
                  <a:rPr lang="en-US" dirty="0"/>
                  <a:t> set of </a:t>
                </a:r>
                <a:r>
                  <a:rPr lang="en-US" dirty="0">
                    <a:solidFill>
                      <a:srgbClr val="FF0000"/>
                    </a:solidFill>
                  </a:rPr>
                  <a:t>vertices </a:t>
                </a:r>
                <a:r>
                  <a:rPr lang="en-US" dirty="0"/>
                  <a:t>(or nodes),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, a set of </a:t>
                </a:r>
                <a:r>
                  <a:rPr lang="en-US" dirty="0">
                    <a:solidFill>
                      <a:srgbClr val="0070C0"/>
                    </a:solidFill>
                  </a:rPr>
                  <a:t>edges.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35" y="2455606"/>
            <a:ext cx="4613130" cy="322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15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Simple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Multi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Pseudo graph</a:t>
            </a:r>
          </a:p>
          <a:p>
            <a:r>
              <a:rPr lang="en-US" dirty="0"/>
              <a:t>Directed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Simple directed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Directed </a:t>
            </a:r>
            <a:r>
              <a:rPr lang="en-US" dirty="0" smtClean="0"/>
              <a:t>multigraph</a:t>
            </a: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Mixed Graph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6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 : The edges of the graph do not have any direction.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75" y="2196126"/>
            <a:ext cx="9383125" cy="367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Simple Graph :</a:t>
            </a:r>
          </a:p>
          <a:p>
            <a:r>
              <a:rPr lang="en-US" dirty="0" smtClean="0"/>
              <a:t>Each </a:t>
            </a:r>
            <a:r>
              <a:rPr lang="en-US" dirty="0"/>
              <a:t>edge connects two different vertices 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two edges connect the same pair of vertices is called a simple graph.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16" y="3274732"/>
            <a:ext cx="9083767" cy="258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Multi Graph</a:t>
            </a:r>
          </a:p>
          <a:p>
            <a:r>
              <a:rPr lang="en-US" dirty="0"/>
              <a:t>Graphs that may have multiple edges connecting the same vertices are called </a:t>
            </a:r>
            <a:r>
              <a:rPr lang="en-US" dirty="0" smtClean="0"/>
              <a:t>multigraphs</a:t>
            </a:r>
          </a:p>
          <a:p>
            <a:r>
              <a:rPr lang="en-US" dirty="0" smtClean="0"/>
              <a:t>No Edge connects the same pair</a:t>
            </a:r>
          </a:p>
          <a:p>
            <a:r>
              <a:rPr lang="en-US" dirty="0"/>
              <a:t>When there are m different edges associated to the same unordered pair of vertices {u, v}, we also say that {u, v} is an </a:t>
            </a:r>
            <a:r>
              <a:rPr lang="en-US" b="1" dirty="0"/>
              <a:t>edge of multiplicity m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256129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Multi Graph</a:t>
            </a:r>
          </a:p>
          <a:p>
            <a:r>
              <a:rPr lang="en-US" dirty="0"/>
              <a:t>Graphs that may have multiple edges connecting the same vertices are called </a:t>
            </a:r>
            <a:r>
              <a:rPr lang="en-US" dirty="0" smtClean="0"/>
              <a:t>multigraphs</a:t>
            </a:r>
          </a:p>
          <a:p>
            <a:r>
              <a:rPr lang="en-US" dirty="0"/>
              <a:t>No Edge connects the same </a:t>
            </a:r>
            <a:r>
              <a:rPr lang="en-US" dirty="0" smtClean="0"/>
              <a:t>pair</a:t>
            </a:r>
          </a:p>
          <a:p>
            <a:r>
              <a:rPr lang="en-US" dirty="0"/>
              <a:t>When there are m different edges associated to the same unordered pair of vertices {u, v}, we also say that {u, v} is an </a:t>
            </a:r>
            <a:r>
              <a:rPr lang="en-US" b="1" dirty="0"/>
              <a:t>edge of multiplicity m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22" y="4410689"/>
            <a:ext cx="7749818" cy="24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Pseudo graph</a:t>
            </a:r>
          </a:p>
          <a:p>
            <a:r>
              <a:rPr lang="en-US" dirty="0"/>
              <a:t>Graphs that may include </a:t>
            </a:r>
            <a:r>
              <a:rPr lang="en-US" dirty="0" smtClean="0"/>
              <a:t>loops (edge connecting a vertex to itself) </a:t>
            </a:r>
          </a:p>
          <a:p>
            <a:r>
              <a:rPr lang="en-US" dirty="0" smtClean="0"/>
              <a:t>And may have </a:t>
            </a:r>
            <a:r>
              <a:rPr lang="en-US" dirty="0"/>
              <a:t>multiple edges connecting the same pair of vertices or a vertex to </a:t>
            </a:r>
            <a:r>
              <a:rPr lang="en-US" dirty="0" smtClean="0"/>
              <a:t>itself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Monday, April 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938" y="3258008"/>
            <a:ext cx="7642123" cy="2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867</Words>
  <Application>Microsoft Office PowerPoint</Application>
  <PresentationFormat>Widescreen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Monotype Sorts</vt:lpstr>
      <vt:lpstr>Tahoma</vt:lpstr>
      <vt:lpstr>Times New Roman</vt:lpstr>
      <vt:lpstr>Wingdings</vt:lpstr>
      <vt:lpstr>Office Theme</vt:lpstr>
      <vt:lpstr>Counting</vt:lpstr>
      <vt:lpstr>Graph -1</vt:lpstr>
      <vt:lpstr>Graph</vt:lpstr>
      <vt:lpstr>Different Types of Graph</vt:lpstr>
      <vt:lpstr>Undirected Graph</vt:lpstr>
      <vt:lpstr>Undirected Graph</vt:lpstr>
      <vt:lpstr>Undirected Graph</vt:lpstr>
      <vt:lpstr>Undirected Graph</vt:lpstr>
      <vt:lpstr>Undirected Graph</vt:lpstr>
      <vt:lpstr>Directed Graph</vt:lpstr>
      <vt:lpstr>Directed Graph</vt:lpstr>
      <vt:lpstr>Directed Graph</vt:lpstr>
      <vt:lpstr>Directed Graph</vt:lpstr>
      <vt:lpstr>Directed Graph</vt:lpstr>
      <vt:lpstr>Mixed Graph</vt:lpstr>
      <vt:lpstr>Graph Terminologies</vt:lpstr>
      <vt:lpstr>Weighted Graph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482</cp:revision>
  <dcterms:created xsi:type="dcterms:W3CDTF">2023-03-19T03:25:32Z</dcterms:created>
  <dcterms:modified xsi:type="dcterms:W3CDTF">2023-04-03T06:55:32Z</dcterms:modified>
</cp:coreProperties>
</file>