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8" r:id="rId3"/>
    <p:sldId id="279" r:id="rId4"/>
    <p:sldId id="281" r:id="rId5"/>
    <p:sldId id="280" r:id="rId6"/>
    <p:sldId id="282" r:id="rId7"/>
    <p:sldId id="287" r:id="rId8"/>
    <p:sldId id="283" r:id="rId9"/>
    <p:sldId id="288" r:id="rId10"/>
    <p:sldId id="284" r:id="rId11"/>
    <p:sldId id="285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9F5A4-1736-4EB5-8F26-58C9E8689D00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A6B17-9D39-45B6-94B3-CF01C2A4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91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5400" b="1" dirty="0">
                <a:solidFill>
                  <a:schemeClr val="accent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def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5617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A603743-4A08-4499-883F-98D7B580088A}" type="datetime2">
              <a:rPr lang="en-US" smtClean="0"/>
              <a:t>Sunday, August 13,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56017" y="6492875"/>
            <a:ext cx="41148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8017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A35953E-1603-40E8-8E85-DFDB9F0553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11" name="Rectangle 4"/>
            <p:cNvSpPr>
              <a:spLocks noChangeArrowheads="1"/>
            </p:cNvSpPr>
            <p:nvPr userDrawn="1"/>
          </p:nvSpPr>
          <p:spPr bwMode="auto">
            <a:xfrm>
              <a:off x="838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5410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871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8610-845E-443D-B895-D9135BCDF2B2}" type="datetime2">
              <a:rPr lang="en-US" smtClean="0"/>
              <a:t>Sunday, August 13,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1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9B6B3-F485-4E7D-A012-DF4604833FFD}" type="datetime2">
              <a:rPr lang="en-US" smtClean="0"/>
              <a:t>Sunday, August 13,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8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227909"/>
            <a:ext cx="10515600" cy="4949054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0197BC3-2852-4617-9B13-AAE3F5837E62}" type="datetime2">
              <a:rPr lang="en-US" smtClean="0"/>
              <a:t>Sunday, August 13,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noFill/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A35953E-1603-40E8-8E85-DFDB9F0553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12" name="Rectangle 4"/>
            <p:cNvSpPr>
              <a:spLocks noChangeArrowheads="1"/>
            </p:cNvSpPr>
            <p:nvPr userDrawn="1"/>
          </p:nvSpPr>
          <p:spPr bwMode="auto">
            <a:xfrm>
              <a:off x="838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" name="Rectangle 5"/>
            <p:cNvSpPr>
              <a:spLocks noChangeArrowheads="1"/>
            </p:cNvSpPr>
            <p:nvPr userDrawn="1"/>
          </p:nvSpPr>
          <p:spPr bwMode="auto">
            <a:xfrm>
              <a:off x="5410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136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5400" b="1" cap="all" dirty="0">
                <a:solidFill>
                  <a:schemeClr val="accent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lang="en-US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BC99828-772C-4202-B588-B03E07F6A48C}" type="datetime2">
              <a:rPr lang="en-US" smtClean="0"/>
              <a:t>Sunday, August 13,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A35953E-1603-40E8-8E85-DFDB9F0553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11" name="Rectangle 4"/>
            <p:cNvSpPr>
              <a:spLocks noChangeArrowheads="1"/>
            </p:cNvSpPr>
            <p:nvPr userDrawn="1"/>
          </p:nvSpPr>
          <p:spPr bwMode="auto">
            <a:xfrm>
              <a:off x="838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5410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098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347537"/>
            <a:ext cx="5181600" cy="4829426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347537"/>
            <a:ext cx="5181600" cy="4829426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C743183-5B37-410B-BFF4-521E8B0DCCA8}" type="datetime2">
              <a:rPr lang="en-US" smtClean="0"/>
              <a:t>Sunday, August 13,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A35953E-1603-40E8-8E85-DFDB9F0553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650"/>
          </a:xfr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13" name="Rectangle 4"/>
            <p:cNvSpPr>
              <a:spLocks noChangeArrowheads="1"/>
            </p:cNvSpPr>
            <p:nvPr userDrawn="1"/>
          </p:nvSpPr>
          <p:spPr bwMode="auto">
            <a:xfrm>
              <a:off x="838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" name="Rectangle 5"/>
            <p:cNvSpPr>
              <a:spLocks noChangeArrowheads="1"/>
            </p:cNvSpPr>
            <p:nvPr userDrawn="1"/>
          </p:nvSpPr>
          <p:spPr bwMode="auto">
            <a:xfrm>
              <a:off x="5410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41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18C8D34-1FDD-48AE-9184-10F304021640}" type="datetime2">
              <a:rPr lang="en-US" smtClean="0"/>
              <a:t>Sunday, August 13, 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A35953E-1603-40E8-8E85-DFDB9F0553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650"/>
          </a:xfr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15" name="Rectangle 4"/>
            <p:cNvSpPr>
              <a:spLocks noChangeArrowheads="1"/>
            </p:cNvSpPr>
            <p:nvPr userDrawn="1"/>
          </p:nvSpPr>
          <p:spPr bwMode="auto">
            <a:xfrm>
              <a:off x="838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" name="Rectangle 5"/>
            <p:cNvSpPr>
              <a:spLocks noChangeArrowheads="1"/>
            </p:cNvSpPr>
            <p:nvPr userDrawn="1"/>
          </p:nvSpPr>
          <p:spPr bwMode="auto">
            <a:xfrm>
              <a:off x="5410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405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6267-F814-4126-B003-52FBEF995C11}" type="datetime2">
              <a:rPr lang="en-US" smtClean="0"/>
              <a:t>Sunday, August 13,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5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A958-A17A-486D-B592-DEFC2097B8E7}" type="datetime2">
              <a:rPr lang="en-US" smtClean="0"/>
              <a:t>Sunday, August 13,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B584-79DE-4576-BB3B-FCE214A3C5B0}" type="datetime2">
              <a:rPr lang="en-US" smtClean="0"/>
              <a:t>Sunday, August 13,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2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0734-46AD-4045-AE30-A9A790F9C3D4}" type="datetime2">
              <a:rPr lang="en-US" smtClean="0"/>
              <a:t>Sunday, August 13,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4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61229-64EE-467F-96D5-078F12C838B2}" type="datetime2">
              <a:rPr lang="en-US" smtClean="0"/>
              <a:t>Sunday, August 13,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 Md Shadman Aadeeb, Dept of CSE, UIU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6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III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8074-7988-4F7A-A7B3-6C89C7702845}" type="datetime2">
              <a:rPr lang="en-US" smtClean="0"/>
              <a:t>Sunday, August 13,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71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1439" y="1227909"/>
            <a:ext cx="10515600" cy="4949054"/>
          </a:xfrm>
        </p:spPr>
        <p:txBody>
          <a:bodyPr/>
          <a:lstStyle/>
          <a:p>
            <a:r>
              <a:rPr lang="en-US" dirty="0"/>
              <a:t>Adjacency matrix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Sunday, August 13,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7036849" y="2615755"/>
                <a:ext cx="3485133" cy="31019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CC"/>
                  </a:buClr>
                  <a:buSzPct val="75000"/>
                  <a:buFont typeface="Monotype Sorts" pitchFamily="2" charset="2"/>
                  <a:buChar char="l"/>
                  <a:tabLst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marR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Pct val="65000"/>
                  <a:buFont typeface="Monotype Sorts" pitchFamily="2" charset="2"/>
                  <a:buChar char="n"/>
                  <a:tabLst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CC"/>
                  </a:buClr>
                  <a:buSzPct val="65000"/>
                  <a:buFont typeface="Monotype Sorts" pitchFamily="2" charset="2"/>
                  <a:buChar char="u"/>
                  <a:tabLst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CC"/>
                  </a:buClr>
                  <a:buSzPct val="65000"/>
                  <a:buFont typeface="Monotype Sorts" pitchFamily="2" charset="2"/>
                  <a:buChar char="]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Tx/>
                  <a:buChar char="–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Monotype Sort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5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Font typeface="Monotype Sorts" pitchFamily="2" charset="2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849" y="2615755"/>
                <a:ext cx="3485133" cy="31019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637" y="1996323"/>
            <a:ext cx="4550363" cy="383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045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Incidence matrix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Sunday, August 13,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5621"/>
            <a:ext cx="5545162" cy="389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62" y="2566246"/>
            <a:ext cx="5042099" cy="2900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28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8074-7988-4F7A-A7B3-6C89C7702845}" type="datetime2">
              <a:rPr lang="en-US" smtClean="0"/>
              <a:t>Sunday, August 13,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4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9828-772C-4202-B588-B03E07F6A48C}" type="datetime2">
              <a:rPr lang="en-US" smtClean="0"/>
              <a:t>Sunday, August 13,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64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Adjacency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Sunday, August 13,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02" y="1892660"/>
            <a:ext cx="5085196" cy="4284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690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Adjacency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Sunday, August 13,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02" y="1892660"/>
            <a:ext cx="5085196" cy="4284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6996332" y="2151444"/>
                <a:ext cx="4558070" cy="31019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CC"/>
                  </a:buClr>
                  <a:buSzPct val="75000"/>
                  <a:buFont typeface="Monotype Sorts" pitchFamily="2" charset="2"/>
                  <a:buChar char="l"/>
                  <a:tabLst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marR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Pct val="65000"/>
                  <a:buFont typeface="Monotype Sorts" pitchFamily="2" charset="2"/>
                  <a:buChar char="n"/>
                  <a:tabLst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CC"/>
                  </a:buClr>
                  <a:buSzPct val="65000"/>
                  <a:buFont typeface="Monotype Sorts" pitchFamily="2" charset="2"/>
                  <a:buChar char="u"/>
                  <a:tabLst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CC"/>
                  </a:buClr>
                  <a:buSzPct val="65000"/>
                  <a:buFont typeface="Monotype Sorts" pitchFamily="2" charset="2"/>
                  <a:buChar char="]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Tx/>
                  <a:buChar char="–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Monotype Sorts" pitchFamily="2" charset="2"/>
                  <a:buNone/>
                </a:pPr>
                <a:r>
                  <a:rPr lang="en-US" b="1" dirty="0"/>
                  <a:t>Vertex	</a:t>
                </a:r>
                <a:r>
                  <a:rPr lang="en-US" dirty="0"/>
                  <a:t>	</a:t>
                </a:r>
                <a:r>
                  <a:rPr lang="en-US" b="1" dirty="0"/>
                  <a:t>Adjacent vertices</a:t>
                </a:r>
              </a:p>
              <a:p>
                <a:pPr marL="0" indent="0">
                  <a:buFont typeface="Monotype Sorts" pitchFamily="2" charset="2"/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𝑏</m:t>
                    </m:r>
                    <m:r>
                      <a:rPr lang="en-US" i="1" smtClean="0">
                        <a:latin typeface="Cambria Math"/>
                      </a:rPr>
                      <m:t>,</m:t>
                    </m:r>
                    <m:r>
                      <a:rPr lang="en-US" i="1" smtClean="0">
                        <a:latin typeface="Cambria Math"/>
                      </a:rPr>
                      <m:t>𝑐</m:t>
                    </m:r>
                    <m:r>
                      <a:rPr lang="en-US" i="1" smtClean="0">
                        <a:latin typeface="Cambria Math"/>
                      </a:rPr>
                      <m:t>,</m:t>
                    </m:r>
                    <m:r>
                      <a:rPr lang="en-US" i="1" smtClean="0">
                        <a:latin typeface="Cambria Math"/>
                      </a:rPr>
                      <m:t>𝑒</m:t>
                    </m:r>
                  </m:oMath>
                </a14:m>
                <a:endParaRPr lang="en-US" dirty="0"/>
              </a:p>
              <a:p>
                <a:pPr marL="0" indent="0">
                  <a:buFont typeface="Monotype Sorts" pitchFamily="2" charset="2"/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𝑎</m:t>
                    </m:r>
                  </m:oMath>
                </a14:m>
                <a:endParaRPr lang="en-US" dirty="0"/>
              </a:p>
              <a:p>
                <a:pPr marL="0" indent="0">
                  <a:buFont typeface="Monotype Sorts" pitchFamily="2" charset="2"/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𝑎</m:t>
                    </m:r>
                    <m:r>
                      <a:rPr lang="en-US" i="1" smtClean="0">
                        <a:latin typeface="Cambria Math"/>
                      </a:rPr>
                      <m:t>,</m:t>
                    </m:r>
                    <m:r>
                      <a:rPr lang="en-US" i="1" smtClean="0">
                        <a:latin typeface="Cambria Math"/>
                      </a:rPr>
                      <m:t>𝑑</m:t>
                    </m:r>
                    <m:r>
                      <a:rPr lang="en-US" i="1" smtClean="0">
                        <a:latin typeface="Cambria Math"/>
                      </a:rPr>
                      <m:t>,</m:t>
                    </m:r>
                    <m:r>
                      <a:rPr lang="en-US" i="1" smtClean="0">
                        <a:latin typeface="Cambria Math"/>
                      </a:rPr>
                      <m:t>𝑒</m:t>
                    </m:r>
                  </m:oMath>
                </a14:m>
                <a:endParaRPr lang="en-US" dirty="0"/>
              </a:p>
              <a:p>
                <a:pPr marL="0" indent="0">
                  <a:buFont typeface="Monotype Sorts" pitchFamily="2" charset="2"/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𝑐</m:t>
                    </m:r>
                    <m:r>
                      <a:rPr lang="en-US" i="1" smtClean="0">
                        <a:latin typeface="Cambria Math"/>
                      </a:rPr>
                      <m:t>,</m:t>
                    </m:r>
                    <m:r>
                      <a:rPr lang="en-US" i="1" smtClean="0">
                        <a:latin typeface="Cambria Math"/>
                      </a:rPr>
                      <m:t>𝑒</m:t>
                    </m:r>
                  </m:oMath>
                </a14:m>
                <a:endParaRPr lang="en-US" dirty="0"/>
              </a:p>
              <a:p>
                <a:pPr marL="0" indent="0">
                  <a:buFont typeface="Monotype Sorts" pitchFamily="2" charset="2"/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𝑎</m:t>
                    </m:r>
                    <m:r>
                      <a:rPr lang="en-US" i="1" smtClean="0">
                        <a:latin typeface="Cambria Math"/>
                      </a:rPr>
                      <m:t>,</m:t>
                    </m:r>
                    <m:r>
                      <a:rPr lang="en-US" i="1" smtClean="0">
                        <a:latin typeface="Cambria Math"/>
                      </a:rPr>
                      <m:t>𝑐</m:t>
                    </m:r>
                    <m:r>
                      <a:rPr lang="en-US" i="1" smtClean="0">
                        <a:latin typeface="Cambria Math"/>
                      </a:rPr>
                      <m:t>,</m:t>
                    </m:r>
                    <m:r>
                      <a:rPr lang="en-US" i="1" smtClean="0">
                        <a:latin typeface="Cambria Math"/>
                      </a:rPr>
                      <m:t>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332" y="2151444"/>
                <a:ext cx="4558070" cy="3101983"/>
              </a:xfrm>
              <a:prstGeom prst="rect">
                <a:avLst/>
              </a:prstGeom>
              <a:blipFill>
                <a:blip r:embed="rId3"/>
                <a:stretch>
                  <a:fillRect l="-2410"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8892309" y="2687782"/>
            <a:ext cx="1239982" cy="3971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851669" y="3224120"/>
            <a:ext cx="1239982" cy="3971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851669" y="3682283"/>
            <a:ext cx="1239982" cy="3971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51669" y="4140446"/>
            <a:ext cx="1239982" cy="3971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851669" y="4598609"/>
            <a:ext cx="1239982" cy="3971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7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Adjacency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Sunday, August 13,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02" y="1892660"/>
            <a:ext cx="5085196" cy="4284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6996332" y="2151444"/>
                <a:ext cx="4558070" cy="31019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CC"/>
                  </a:buClr>
                  <a:buSzPct val="75000"/>
                  <a:buFont typeface="Monotype Sorts" pitchFamily="2" charset="2"/>
                  <a:buChar char="l"/>
                  <a:tabLst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marR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Pct val="65000"/>
                  <a:buFont typeface="Monotype Sorts" pitchFamily="2" charset="2"/>
                  <a:buChar char="n"/>
                  <a:tabLst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CC"/>
                  </a:buClr>
                  <a:buSzPct val="65000"/>
                  <a:buFont typeface="Monotype Sorts" pitchFamily="2" charset="2"/>
                  <a:buChar char="u"/>
                  <a:tabLst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CC"/>
                  </a:buClr>
                  <a:buSzPct val="65000"/>
                  <a:buFont typeface="Monotype Sorts" pitchFamily="2" charset="2"/>
                  <a:buChar char="]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Tx/>
                  <a:buChar char="–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Monotype Sorts" pitchFamily="2" charset="2"/>
                  <a:buNone/>
                </a:pPr>
                <a:r>
                  <a:rPr lang="en-US" b="1" dirty="0"/>
                  <a:t>Vertex	</a:t>
                </a:r>
                <a:r>
                  <a:rPr lang="en-US" dirty="0"/>
                  <a:t>	</a:t>
                </a:r>
                <a:r>
                  <a:rPr lang="en-US" b="1" dirty="0"/>
                  <a:t>Adjacent vertices</a:t>
                </a:r>
              </a:p>
              <a:p>
                <a:pPr marL="0" indent="0">
                  <a:buFont typeface="Monotype Sorts" pitchFamily="2" charset="2"/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𝑏</m:t>
                    </m:r>
                    <m:r>
                      <a:rPr lang="en-US" i="1" smtClean="0">
                        <a:latin typeface="Cambria Math"/>
                      </a:rPr>
                      <m:t>,</m:t>
                    </m:r>
                    <m:r>
                      <a:rPr lang="en-US" i="1" smtClean="0">
                        <a:latin typeface="Cambria Math"/>
                      </a:rPr>
                      <m:t>𝑐</m:t>
                    </m:r>
                    <m:r>
                      <a:rPr lang="en-US" i="1" smtClean="0">
                        <a:latin typeface="Cambria Math"/>
                      </a:rPr>
                      <m:t>,</m:t>
                    </m:r>
                    <m:r>
                      <a:rPr lang="en-US" i="1" smtClean="0">
                        <a:latin typeface="Cambria Math"/>
                      </a:rPr>
                      <m:t>𝑒</m:t>
                    </m:r>
                  </m:oMath>
                </a14:m>
                <a:endParaRPr lang="en-US" dirty="0"/>
              </a:p>
              <a:p>
                <a:pPr marL="0" indent="0">
                  <a:buFont typeface="Monotype Sorts" pitchFamily="2" charset="2"/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𝑎</m:t>
                    </m:r>
                  </m:oMath>
                </a14:m>
                <a:endParaRPr lang="en-US" dirty="0"/>
              </a:p>
              <a:p>
                <a:pPr marL="0" indent="0">
                  <a:buFont typeface="Monotype Sorts" pitchFamily="2" charset="2"/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𝑎</m:t>
                    </m:r>
                    <m:r>
                      <a:rPr lang="en-US" i="1" smtClean="0">
                        <a:latin typeface="Cambria Math"/>
                      </a:rPr>
                      <m:t>,</m:t>
                    </m:r>
                    <m:r>
                      <a:rPr lang="en-US" i="1" smtClean="0">
                        <a:latin typeface="Cambria Math"/>
                      </a:rPr>
                      <m:t>𝑑</m:t>
                    </m:r>
                    <m:r>
                      <a:rPr lang="en-US" i="1" smtClean="0">
                        <a:latin typeface="Cambria Math"/>
                      </a:rPr>
                      <m:t>,</m:t>
                    </m:r>
                    <m:r>
                      <a:rPr lang="en-US" i="1" smtClean="0">
                        <a:latin typeface="Cambria Math"/>
                      </a:rPr>
                      <m:t>𝑒</m:t>
                    </m:r>
                  </m:oMath>
                </a14:m>
                <a:endParaRPr lang="en-US" dirty="0"/>
              </a:p>
              <a:p>
                <a:pPr marL="0" indent="0">
                  <a:buFont typeface="Monotype Sorts" pitchFamily="2" charset="2"/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𝑐</m:t>
                    </m:r>
                    <m:r>
                      <a:rPr lang="en-US" i="1" smtClean="0">
                        <a:latin typeface="Cambria Math"/>
                      </a:rPr>
                      <m:t>,</m:t>
                    </m:r>
                    <m:r>
                      <a:rPr lang="en-US" i="1" smtClean="0">
                        <a:latin typeface="Cambria Math"/>
                      </a:rPr>
                      <m:t>𝑒</m:t>
                    </m:r>
                  </m:oMath>
                </a14:m>
                <a:endParaRPr lang="en-US" dirty="0"/>
              </a:p>
              <a:p>
                <a:pPr marL="0" indent="0">
                  <a:buFont typeface="Monotype Sorts" pitchFamily="2" charset="2"/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𝑎</m:t>
                    </m:r>
                    <m:r>
                      <a:rPr lang="en-US" i="1" smtClean="0">
                        <a:latin typeface="Cambria Math"/>
                      </a:rPr>
                      <m:t>,</m:t>
                    </m:r>
                    <m:r>
                      <a:rPr lang="en-US" i="1" smtClean="0">
                        <a:latin typeface="Cambria Math"/>
                      </a:rPr>
                      <m:t>𝑐</m:t>
                    </m:r>
                    <m:r>
                      <a:rPr lang="en-US" i="1" smtClean="0">
                        <a:latin typeface="Cambria Math"/>
                      </a:rPr>
                      <m:t>,</m:t>
                    </m:r>
                    <m:r>
                      <a:rPr lang="en-US" i="1" smtClean="0">
                        <a:latin typeface="Cambria Math"/>
                      </a:rPr>
                      <m:t>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332" y="2151444"/>
                <a:ext cx="4558070" cy="3101983"/>
              </a:xfrm>
              <a:prstGeom prst="rect">
                <a:avLst/>
              </a:prstGeom>
              <a:blipFill>
                <a:blip r:embed="rId3"/>
                <a:stretch>
                  <a:fillRect l="-2410"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36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Adjacency list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Sunday, August 13,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80" y="1946192"/>
            <a:ext cx="5214040" cy="4388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7538294" y="2151349"/>
                <a:ext cx="3485133" cy="31019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CC"/>
                  </a:buClr>
                  <a:buSzPct val="75000"/>
                  <a:buFont typeface="Monotype Sorts" pitchFamily="2" charset="2"/>
                  <a:buChar char="l"/>
                  <a:tabLst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marR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Pct val="65000"/>
                  <a:buFont typeface="Monotype Sorts" pitchFamily="2" charset="2"/>
                  <a:buChar char="n"/>
                  <a:tabLst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CC"/>
                  </a:buClr>
                  <a:buSzPct val="65000"/>
                  <a:buFont typeface="Monotype Sorts" pitchFamily="2" charset="2"/>
                  <a:buChar char="u"/>
                  <a:tabLst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CC"/>
                  </a:buClr>
                  <a:buSzPct val="65000"/>
                  <a:buFont typeface="Monotype Sorts" pitchFamily="2" charset="2"/>
                  <a:buChar char="]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Tx/>
                  <a:buChar char="–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Monotype Sorts" pitchFamily="2" charset="2"/>
                  <a:buNone/>
                </a:pPr>
                <a:r>
                  <a:rPr lang="en-US" dirty="0"/>
                  <a:t>Initial	Terminal vertices</a:t>
                </a:r>
              </a:p>
              <a:p>
                <a:pPr marL="0" indent="0">
                  <a:buFont typeface="Monotype Sorts" pitchFamily="2" charset="2"/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𝑏</m:t>
                    </m:r>
                    <m:r>
                      <a:rPr lang="en-US" i="1" smtClean="0">
                        <a:latin typeface="Cambria Math"/>
                      </a:rPr>
                      <m:t>,</m:t>
                    </m:r>
                    <m:r>
                      <a:rPr lang="en-US" i="1" smtClean="0">
                        <a:latin typeface="Cambria Math"/>
                      </a:rPr>
                      <m:t>𝑐</m:t>
                    </m:r>
                    <m:r>
                      <a:rPr lang="en-US" i="1" smtClean="0">
                        <a:latin typeface="Cambria Math"/>
                      </a:rPr>
                      <m:t>,</m:t>
                    </m:r>
                    <m:r>
                      <a:rPr lang="en-US" i="1" smtClean="0">
                        <a:latin typeface="Cambria Math"/>
                      </a:rPr>
                      <m:t>𝑑</m:t>
                    </m:r>
                    <m:r>
                      <a:rPr lang="en-US" i="1" smtClean="0">
                        <a:latin typeface="Cambria Math"/>
                      </a:rPr>
                      <m:t>,</m:t>
                    </m:r>
                    <m:r>
                      <a:rPr lang="en-US" i="1" smtClean="0">
                        <a:latin typeface="Cambria Math"/>
                      </a:rPr>
                      <m:t>𝑒</m:t>
                    </m:r>
                  </m:oMath>
                </a14:m>
                <a:endParaRPr lang="en-US" dirty="0"/>
              </a:p>
              <a:p>
                <a:pPr marL="0" indent="0">
                  <a:buFont typeface="Monotype Sorts" pitchFamily="2" charset="2"/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𝑏</m:t>
                    </m:r>
                    <m:r>
                      <a:rPr lang="en-US" i="1" smtClean="0">
                        <a:latin typeface="Cambria Math"/>
                      </a:rPr>
                      <m:t>,</m:t>
                    </m:r>
                    <m:r>
                      <a:rPr lang="en-US" i="1" smtClean="0">
                        <a:latin typeface="Cambria Math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Font typeface="Monotype Sorts" pitchFamily="2" charset="2"/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𝑎</m:t>
                    </m:r>
                    <m:r>
                      <a:rPr lang="en-US" i="1" smtClean="0">
                        <a:latin typeface="Cambria Math"/>
                      </a:rPr>
                      <m:t>,</m:t>
                    </m:r>
                    <m:r>
                      <a:rPr lang="en-US" i="1" smtClean="0">
                        <a:latin typeface="Cambria Math"/>
                      </a:rPr>
                      <m:t>𝑐</m:t>
                    </m:r>
                    <m:r>
                      <a:rPr lang="en-US" i="1" smtClean="0">
                        <a:latin typeface="Cambria Math"/>
                      </a:rPr>
                      <m:t>,</m:t>
                    </m:r>
                    <m:r>
                      <a:rPr lang="en-US" i="1" smtClean="0">
                        <a:latin typeface="Cambria Math"/>
                      </a:rPr>
                      <m:t>𝑒</m:t>
                    </m:r>
                  </m:oMath>
                </a14:m>
                <a:endParaRPr lang="en-US" dirty="0"/>
              </a:p>
              <a:p>
                <a:pPr marL="0" indent="0">
                  <a:buFont typeface="Monotype Sorts" pitchFamily="2" charset="2"/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	</a:t>
                </a:r>
              </a:p>
              <a:p>
                <a:pPr marL="0" indent="0">
                  <a:buFont typeface="Monotype Sorts" pitchFamily="2" charset="2"/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𝑏</m:t>
                    </m:r>
                    <m:r>
                      <a:rPr lang="en-US" i="1" smtClean="0">
                        <a:latin typeface="Cambria Math"/>
                      </a:rPr>
                      <m:t>,</m:t>
                    </m:r>
                    <m:r>
                      <a:rPr lang="en-US" i="1" smtClean="0">
                        <a:latin typeface="Cambria Math"/>
                      </a:rPr>
                      <m:t>𝑐</m:t>
                    </m:r>
                    <m:r>
                      <a:rPr lang="en-US" i="1" smtClean="0">
                        <a:latin typeface="Cambria Math"/>
                      </a:rPr>
                      <m:t>,</m:t>
                    </m:r>
                    <m:r>
                      <a:rPr lang="en-US" i="1" smtClean="0">
                        <a:latin typeface="Cambria Math"/>
                      </a:rPr>
                      <m:t>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294" y="2151349"/>
                <a:ext cx="3485133" cy="3101983"/>
              </a:xfrm>
              <a:prstGeom prst="rect">
                <a:avLst/>
              </a:prstGeom>
              <a:blipFill>
                <a:blip r:embed="rId3"/>
                <a:stretch>
                  <a:fillRect l="-3152"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7627760" y="2592643"/>
            <a:ext cx="32841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8430768" y="2592643"/>
            <a:ext cx="4572" cy="2339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471408" y="2670613"/>
            <a:ext cx="1239982" cy="3971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430768" y="3206951"/>
            <a:ext cx="1239982" cy="3971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430768" y="3665114"/>
            <a:ext cx="1239982" cy="3971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430768" y="4123277"/>
            <a:ext cx="1239982" cy="3971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30768" y="4581440"/>
            <a:ext cx="1239982" cy="3971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3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Adjacency list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Sunday, August 13,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80" y="1946192"/>
            <a:ext cx="5214040" cy="4388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7538294" y="2151349"/>
                <a:ext cx="3485133" cy="31019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CC"/>
                  </a:buClr>
                  <a:buSzPct val="75000"/>
                  <a:buFont typeface="Monotype Sorts" pitchFamily="2" charset="2"/>
                  <a:buChar char="l"/>
                  <a:tabLst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marR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Pct val="65000"/>
                  <a:buFont typeface="Monotype Sorts" pitchFamily="2" charset="2"/>
                  <a:buChar char="n"/>
                  <a:tabLst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CC"/>
                  </a:buClr>
                  <a:buSzPct val="65000"/>
                  <a:buFont typeface="Monotype Sorts" pitchFamily="2" charset="2"/>
                  <a:buChar char="u"/>
                  <a:tabLst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CC"/>
                  </a:buClr>
                  <a:buSzPct val="65000"/>
                  <a:buFont typeface="Monotype Sorts" pitchFamily="2" charset="2"/>
                  <a:buChar char="]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Tx/>
                  <a:buChar char="–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Monotype Sorts" pitchFamily="2" charset="2"/>
                  <a:buNone/>
                </a:pPr>
                <a:r>
                  <a:rPr lang="en-US" dirty="0"/>
                  <a:t>Initial	Terminal vertices</a:t>
                </a:r>
              </a:p>
              <a:p>
                <a:pPr marL="0" indent="0">
                  <a:buFont typeface="Monotype Sorts" pitchFamily="2" charset="2"/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𝑏</m:t>
                    </m:r>
                    <m:r>
                      <a:rPr lang="en-US" i="1" smtClean="0">
                        <a:latin typeface="Cambria Math"/>
                      </a:rPr>
                      <m:t>,</m:t>
                    </m:r>
                    <m:r>
                      <a:rPr lang="en-US" i="1" smtClean="0">
                        <a:latin typeface="Cambria Math"/>
                      </a:rPr>
                      <m:t>𝑐</m:t>
                    </m:r>
                    <m:r>
                      <a:rPr lang="en-US" i="1" smtClean="0">
                        <a:latin typeface="Cambria Math"/>
                      </a:rPr>
                      <m:t>,</m:t>
                    </m:r>
                    <m:r>
                      <a:rPr lang="en-US" i="1" smtClean="0">
                        <a:latin typeface="Cambria Math"/>
                      </a:rPr>
                      <m:t>𝑑</m:t>
                    </m:r>
                    <m:r>
                      <a:rPr lang="en-US" i="1" smtClean="0">
                        <a:latin typeface="Cambria Math"/>
                      </a:rPr>
                      <m:t>,</m:t>
                    </m:r>
                    <m:r>
                      <a:rPr lang="en-US" i="1" smtClean="0">
                        <a:latin typeface="Cambria Math"/>
                      </a:rPr>
                      <m:t>𝑒</m:t>
                    </m:r>
                  </m:oMath>
                </a14:m>
                <a:endParaRPr lang="en-US" dirty="0"/>
              </a:p>
              <a:p>
                <a:pPr marL="0" indent="0">
                  <a:buFont typeface="Monotype Sorts" pitchFamily="2" charset="2"/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𝑏</m:t>
                    </m:r>
                    <m:r>
                      <a:rPr lang="en-US" i="1" smtClean="0">
                        <a:latin typeface="Cambria Math"/>
                      </a:rPr>
                      <m:t>,</m:t>
                    </m:r>
                    <m:r>
                      <a:rPr lang="en-US" i="1" smtClean="0">
                        <a:latin typeface="Cambria Math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Font typeface="Monotype Sorts" pitchFamily="2" charset="2"/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𝑎</m:t>
                    </m:r>
                    <m:r>
                      <a:rPr lang="en-US" i="1" smtClean="0">
                        <a:latin typeface="Cambria Math"/>
                      </a:rPr>
                      <m:t>,</m:t>
                    </m:r>
                    <m:r>
                      <a:rPr lang="en-US" i="1" smtClean="0">
                        <a:latin typeface="Cambria Math"/>
                      </a:rPr>
                      <m:t>𝑐</m:t>
                    </m:r>
                    <m:r>
                      <a:rPr lang="en-US" i="1" smtClean="0">
                        <a:latin typeface="Cambria Math"/>
                      </a:rPr>
                      <m:t>,</m:t>
                    </m:r>
                    <m:r>
                      <a:rPr lang="en-US" i="1" smtClean="0">
                        <a:latin typeface="Cambria Math"/>
                      </a:rPr>
                      <m:t>𝑒</m:t>
                    </m:r>
                  </m:oMath>
                </a14:m>
                <a:endParaRPr lang="en-US" dirty="0"/>
              </a:p>
              <a:p>
                <a:pPr marL="0" indent="0">
                  <a:buFont typeface="Monotype Sorts" pitchFamily="2" charset="2"/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	</a:t>
                </a:r>
              </a:p>
              <a:p>
                <a:pPr marL="0" indent="0">
                  <a:buFont typeface="Monotype Sorts" pitchFamily="2" charset="2"/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𝑏</m:t>
                    </m:r>
                    <m:r>
                      <a:rPr lang="en-US" i="1" smtClean="0">
                        <a:latin typeface="Cambria Math"/>
                      </a:rPr>
                      <m:t>,</m:t>
                    </m:r>
                    <m:r>
                      <a:rPr lang="en-US" i="1" smtClean="0">
                        <a:latin typeface="Cambria Math"/>
                      </a:rPr>
                      <m:t>𝑐</m:t>
                    </m:r>
                    <m:r>
                      <a:rPr lang="en-US" i="1" smtClean="0">
                        <a:latin typeface="Cambria Math"/>
                      </a:rPr>
                      <m:t>,</m:t>
                    </m:r>
                    <m:r>
                      <a:rPr lang="en-US" i="1" smtClean="0">
                        <a:latin typeface="Cambria Math"/>
                      </a:rPr>
                      <m:t>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294" y="2151349"/>
                <a:ext cx="3485133" cy="3101983"/>
              </a:xfrm>
              <a:prstGeom prst="rect">
                <a:avLst/>
              </a:prstGeom>
              <a:blipFill>
                <a:blip r:embed="rId3"/>
                <a:stretch>
                  <a:fillRect l="-3152"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7627760" y="2592643"/>
            <a:ext cx="32841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8430768" y="2592643"/>
            <a:ext cx="4572" cy="2339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90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1439" y="1227909"/>
            <a:ext cx="10515600" cy="4949054"/>
          </a:xfrm>
        </p:spPr>
        <p:txBody>
          <a:bodyPr/>
          <a:lstStyle/>
          <a:p>
            <a:r>
              <a:rPr lang="en-US" dirty="0"/>
              <a:t>Adjacency matrix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Sunday, August 13,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39" y="2162565"/>
            <a:ext cx="3905325" cy="3290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6497067" y="2623297"/>
                <a:ext cx="3485133" cy="31019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342900" marR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CC"/>
                  </a:buClr>
                  <a:buSzPct val="75000"/>
                  <a:buFont typeface="Monotype Sorts" pitchFamily="2" charset="2"/>
                  <a:buChar char="l"/>
                  <a:tabLst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marR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SzPct val="65000"/>
                  <a:buFont typeface="Monotype Sorts" pitchFamily="2" charset="2"/>
                  <a:buChar char="n"/>
                  <a:tabLst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CC"/>
                  </a:buClr>
                  <a:buSzPct val="65000"/>
                  <a:buFont typeface="Monotype Sorts" pitchFamily="2" charset="2"/>
                  <a:buChar char="u"/>
                  <a:tabLst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CC"/>
                  </a:buClr>
                  <a:buSzPct val="65000"/>
                  <a:buFont typeface="Monotype Sorts" pitchFamily="2" charset="2"/>
                  <a:buChar char="]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Tx/>
                  <a:buChar char="–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Monotype Sort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5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Font typeface="Monotype Sorts" pitchFamily="2" charset="2"/>
                  <a:buNone/>
                </a:pPr>
                <a:endParaRPr lang="en-US" dirty="0"/>
              </a:p>
              <a:p>
                <a:pPr marL="0" indent="0" algn="ctr">
                  <a:buFont typeface="Monotype Sorts" pitchFamily="2" charset="2"/>
                  <a:buNone/>
                </a:pPr>
                <a:r>
                  <a:rPr lang="en-US" dirty="0"/>
                  <a:t>What would happen if more than one edge between two vertices?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067" y="2623297"/>
                <a:ext cx="3485133" cy="3101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0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Sunday, August 13,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921" y="2221624"/>
            <a:ext cx="3512754" cy="32287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677" y="2358422"/>
            <a:ext cx="3790950" cy="28087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07759" y="2547445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01727" y="3117661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95695" y="3687877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89663" y="4258093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6431" y="2019436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63439" y="2019436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30447" y="2019436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97455" y="2019436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83760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354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Monotype Sorts</vt:lpstr>
      <vt:lpstr>Tahoma</vt:lpstr>
      <vt:lpstr>Times New Roman</vt:lpstr>
      <vt:lpstr>Office Theme</vt:lpstr>
      <vt:lpstr>Graph III</vt:lpstr>
      <vt:lpstr>GRAPH REPRESENTATION</vt:lpstr>
      <vt:lpstr>GRAPH REPRESENTATION</vt:lpstr>
      <vt:lpstr>GRAPH REPRESENTATION</vt:lpstr>
      <vt:lpstr>GRAPH REPRESENTATION</vt:lpstr>
      <vt:lpstr>GRAPH REPRESENTATION</vt:lpstr>
      <vt:lpstr>GRAPH REPRESENTATION</vt:lpstr>
      <vt:lpstr>GRAPH REPRESENTATION</vt:lpstr>
      <vt:lpstr>GRAPH REPRESENTATION</vt:lpstr>
      <vt:lpstr>GRAPH REPRESENTATION</vt:lpstr>
      <vt:lpstr>GRAPH REPRESENTATION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718</cp:revision>
  <dcterms:created xsi:type="dcterms:W3CDTF">2023-03-19T03:25:32Z</dcterms:created>
  <dcterms:modified xsi:type="dcterms:W3CDTF">2023-08-12T18:03:25Z</dcterms:modified>
</cp:coreProperties>
</file>