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2" r:id="rId3"/>
    <p:sldId id="301" r:id="rId4"/>
    <p:sldId id="303" r:id="rId5"/>
    <p:sldId id="304" r:id="rId6"/>
    <p:sldId id="305" r:id="rId7"/>
    <p:sldId id="289" r:id="rId8"/>
    <p:sldId id="278" r:id="rId9"/>
    <p:sldId id="290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5" r:id="rId18"/>
    <p:sldId id="287" r:id="rId19"/>
    <p:sldId id="288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F5A4-1736-4EB5-8F26-58C9E8689D00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6B17-9D39-45B6-94B3-CF01C2A4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dirty="0">
                <a:solidFill>
                  <a:schemeClr val="accent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def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6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603743-4A08-4499-883F-98D7B580088A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6017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80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7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8610-845E-443D-B895-D9135BCDF2B2}" type="datetime2">
              <a:rPr lang="en-US" smtClean="0"/>
              <a:t>Saturday, December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B6B3-F485-4E7D-A012-DF4604833FFD}" type="datetime2">
              <a:rPr lang="en-US" smtClean="0"/>
              <a:t>Saturday, December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27909"/>
            <a:ext cx="10515600" cy="494905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noFill/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36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cap="all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BC99828-772C-4202-B588-B03E07F6A48C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98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C743183-5B37-410B-BFF4-521E8B0DCCA8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3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18C8D34-1FDD-48AE-9184-10F304021640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0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6267-F814-4126-B003-52FBEF995C11}" type="datetime2">
              <a:rPr lang="en-US" smtClean="0"/>
              <a:t>Saturday, December 23,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958-A17A-486D-B592-DEFC2097B8E7}" type="datetime2">
              <a:rPr lang="en-US" smtClean="0"/>
              <a:t>Saturday, December 23,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B584-79DE-4576-BB3B-FCE214A3C5B0}" type="datetime2">
              <a:rPr lang="en-US" smtClean="0"/>
              <a:t>Saturday, December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0734-46AD-4045-AE30-A9A790F9C3D4}" type="datetime2">
              <a:rPr lang="en-US" smtClean="0"/>
              <a:t>Saturday, December 23,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4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1229-64EE-467F-96D5-078F12C838B2}" type="datetime2">
              <a:rPr lang="en-US" smtClean="0"/>
              <a:t>Saturday, December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074-7988-4F7A-A7B3-6C89C7702845}" type="datetime2">
              <a:rPr lang="en-US" smtClean="0"/>
              <a:t>Saturday, December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are trees?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843" y="2359343"/>
            <a:ext cx="8826317" cy="289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 descr="Image result for tick mark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146" y="5377532"/>
            <a:ext cx="559397" cy="37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mage result for tick mark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26" y="5377532"/>
            <a:ext cx="559397" cy="37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ultiply 9"/>
          <p:cNvSpPr/>
          <p:nvPr/>
        </p:nvSpPr>
        <p:spPr>
          <a:xfrm>
            <a:off x="6868931" y="5344281"/>
            <a:ext cx="584244" cy="438183"/>
          </a:xfrm>
          <a:prstGeom prst="mathMultiply">
            <a:avLst>
              <a:gd name="adj1" fmla="val 58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9015410" y="5344281"/>
            <a:ext cx="584244" cy="438183"/>
          </a:xfrm>
          <a:prstGeom prst="mathMultiply">
            <a:avLst>
              <a:gd name="adj1" fmla="val 58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rooted tree is a tree in which one vertex has been designated as the root and every edge is directed away from the root.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Trees</a:t>
            </a:r>
          </a:p>
        </p:txBody>
      </p:sp>
    </p:spTree>
    <p:extLst>
      <p:ext uri="{BB962C8B-B14F-4D97-AF65-F5344CB8AC3E}">
        <p14:creationId xmlns:p14="http://schemas.microsoft.com/office/powerpoint/2010/main" val="51274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 related to rooted trees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Oval 8"/>
            <p:cNvSpPr/>
            <p:nvPr/>
          </p:nvSpPr>
          <p:spPr>
            <a:xfrm>
              <a:off x="4412777" y="2470246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497171" y="5254389"/>
            <a:ext cx="2106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 of the tree</a:t>
            </a:r>
          </a:p>
        </p:txBody>
      </p:sp>
    </p:spTree>
    <p:extLst>
      <p:ext uri="{BB962C8B-B14F-4D97-AF65-F5344CB8AC3E}">
        <p14:creationId xmlns:p14="http://schemas.microsoft.com/office/powerpoint/2010/main" val="253555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 related to rooted trees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7171" y="5254389"/>
            <a:ext cx="2106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Internal vertices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4412777" y="2470246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02258" y="302980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403680" y="302980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096002" y="302980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120790" y="3589362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13112" y="3589362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96001" y="3589362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68372" y="4203511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14200" y="479036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472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 related to rooted trees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7171" y="5254389"/>
            <a:ext cx="101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3102594" y="4189862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283726" y="3603009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39325" y="418986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8937" y="479036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84061" y="418986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57857" y="3589361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8938" y="4203511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412777" y="4203509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14200" y="541580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532733" y="420797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532732" y="3586998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677470" y="3586998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12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 related to rooted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34398" y="3772415"/>
                <a:ext cx="1752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Children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98" y="3772415"/>
                <a:ext cx="1752403" cy="461665"/>
              </a:xfrm>
              <a:prstGeom prst="rect">
                <a:avLst/>
              </a:prstGeom>
              <a:blipFill>
                <a:blip r:embed="rId2"/>
                <a:stretch>
                  <a:fillRect l="-5575" t="-10526" r="-10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33EF598-6A30-47D2-92AD-2EE63373FE27}"/>
              </a:ext>
            </a:extLst>
          </p:cNvPr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A1989850-2EE8-4317-B460-503CE5568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454B7A-65E0-4156-ADFA-980243D9CB6F}"/>
                </a:ext>
              </a:extLst>
            </p:cNvPr>
            <p:cNvSpPr/>
            <p:nvPr/>
          </p:nvSpPr>
          <p:spPr>
            <a:xfrm>
              <a:off x="5710433" y="4234080"/>
              <a:ext cx="382136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F4BD496-C0C1-4DE8-8018-AC5A12B9BD4E}"/>
                </a:ext>
              </a:extLst>
            </p:cNvPr>
            <p:cNvSpPr/>
            <p:nvPr/>
          </p:nvSpPr>
          <p:spPr>
            <a:xfrm>
              <a:off x="6527689" y="4377381"/>
              <a:ext cx="382136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866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 related to rooted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47999" y="3481030"/>
                <a:ext cx="1576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Parent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h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999" y="3481030"/>
                <a:ext cx="1576842" cy="461665"/>
              </a:xfrm>
              <a:prstGeom prst="rect">
                <a:avLst/>
              </a:prstGeom>
              <a:blipFill>
                <a:blip r:embed="rId2"/>
                <a:stretch>
                  <a:fillRect l="-620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4412777" y="3027450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456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 related to rooted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7171" y="5254389"/>
                <a:ext cx="16607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Siblings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171" y="5254389"/>
                <a:ext cx="1660711" cy="461665"/>
              </a:xfrm>
              <a:prstGeom prst="rect">
                <a:avLst/>
              </a:prstGeom>
              <a:blipFill>
                <a:blip r:embed="rId2"/>
                <a:stretch>
                  <a:fillRect l="-588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3120789" y="419092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48418" y="419092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3343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 related to rooted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7172" y="5254389"/>
                <a:ext cx="20217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Ancestors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172" y="5254389"/>
                <a:ext cx="2021707" cy="461665"/>
              </a:xfrm>
              <a:prstGeom prst="rect">
                <a:avLst/>
              </a:prstGeom>
              <a:blipFill>
                <a:blip r:embed="rId2"/>
                <a:stretch>
                  <a:fillRect l="-4834" t="-10526" r="-30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3120789" y="3604070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02257" y="3030864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412777" y="2471306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2370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 related to rooted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7171" y="5254389"/>
                <a:ext cx="2303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Descendants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171" y="5254389"/>
                <a:ext cx="2303708" cy="461665"/>
              </a:xfrm>
              <a:prstGeom prst="rect">
                <a:avLst/>
              </a:prstGeom>
              <a:blipFill>
                <a:blip r:embed="rId2"/>
                <a:stretch>
                  <a:fillRect l="-4233" t="-10526" r="-158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107884" y="2333767"/>
            <a:ext cx="4059936" cy="3527946"/>
            <a:chOff x="2107884" y="2333767"/>
            <a:chExt cx="4991923" cy="352794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7884" y="2333767"/>
              <a:ext cx="4991923" cy="35279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3120789" y="3604070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02257" y="419092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20788" y="419092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548418" y="4190923"/>
              <a:ext cx="382137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9C559C-378A-4A5B-A386-D1F838E72EB2}"/>
                </a:ext>
              </a:extLst>
            </p:cNvPr>
            <p:cNvSpPr/>
            <p:nvPr/>
          </p:nvSpPr>
          <p:spPr>
            <a:xfrm>
              <a:off x="2282991" y="3604070"/>
              <a:ext cx="382136" cy="286603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629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and circuit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9828-772C-4202-B588-B03E07F6A48C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1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rooted tree</a:t>
            </a:r>
            <a:r>
              <a:rPr lang="en-US" dirty="0"/>
              <a:t> is called an </a:t>
            </a:r>
            <a:r>
              <a:rPr lang="en-US" b="1" dirty="0"/>
              <a:t>m-</a:t>
            </a:r>
            <a:r>
              <a:rPr lang="en-US" b="1" dirty="0" err="1"/>
              <a:t>ary</a:t>
            </a:r>
            <a:r>
              <a:rPr lang="en-US" b="1" dirty="0"/>
              <a:t> tree</a:t>
            </a:r>
            <a:r>
              <a:rPr lang="en-US" dirty="0"/>
              <a:t> if every </a:t>
            </a:r>
            <a:r>
              <a:rPr lang="en-US" b="1" dirty="0"/>
              <a:t>internal vertex</a:t>
            </a:r>
            <a:r>
              <a:rPr lang="en-US" dirty="0"/>
              <a:t> has </a:t>
            </a:r>
            <a:r>
              <a:rPr lang="en-US" b="1" dirty="0"/>
              <a:t>no more than m</a:t>
            </a:r>
            <a:r>
              <a:rPr lang="en-US" dirty="0"/>
              <a:t> children. </a:t>
            </a:r>
          </a:p>
          <a:p>
            <a:r>
              <a:rPr lang="en-US" dirty="0"/>
              <a:t>The tree is called a </a:t>
            </a:r>
            <a:r>
              <a:rPr lang="en-US" b="1" dirty="0"/>
              <a:t>full m-</a:t>
            </a:r>
            <a:r>
              <a:rPr lang="en-US" b="1" dirty="0" err="1"/>
              <a:t>ary</a:t>
            </a:r>
            <a:r>
              <a:rPr lang="en-US" b="1" dirty="0"/>
              <a:t> tree</a:t>
            </a:r>
            <a:r>
              <a:rPr lang="en-US" dirty="0"/>
              <a:t> if </a:t>
            </a:r>
            <a:r>
              <a:rPr lang="en-US" b="1" dirty="0"/>
              <a:t>every internal</a:t>
            </a:r>
            <a:r>
              <a:rPr lang="en-US" dirty="0"/>
              <a:t> vertex has </a:t>
            </a:r>
            <a:r>
              <a:rPr lang="en-US" b="1" dirty="0"/>
              <a:t>exactly m</a:t>
            </a:r>
            <a:r>
              <a:rPr lang="en-US" dirty="0"/>
              <a:t> children. </a:t>
            </a:r>
          </a:p>
          <a:p>
            <a:r>
              <a:rPr lang="en-US" dirty="0"/>
              <a:t>An m-</a:t>
            </a:r>
            <a:r>
              <a:rPr lang="en-US" dirty="0" err="1"/>
              <a:t>ary</a:t>
            </a:r>
            <a:r>
              <a:rPr lang="en-US" dirty="0"/>
              <a:t> tree with m = 2 is called a binary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</a:t>
            </a:r>
            <a:r>
              <a:rPr lang="en-US" dirty="0" err="1"/>
              <a:t>ary</a:t>
            </a:r>
            <a:r>
              <a:rPr lang="en-US" dirty="0"/>
              <a:t> tree</a:t>
            </a:r>
          </a:p>
        </p:txBody>
      </p:sp>
    </p:spTree>
    <p:extLst>
      <p:ext uri="{BB962C8B-B14F-4D97-AF65-F5344CB8AC3E}">
        <p14:creationId xmlns:p14="http://schemas.microsoft.com/office/powerpoint/2010/main" val="154242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m-</a:t>
            </a:r>
            <a:r>
              <a:rPr lang="en-US" dirty="0" err="1"/>
              <a:t>ary</a:t>
            </a:r>
            <a:r>
              <a:rPr lang="en-US" dirty="0"/>
              <a:t> tree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79" y="1788856"/>
            <a:ext cx="10162041" cy="23554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9866" y="4296263"/>
            <a:ext cx="1322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Full (2-ary) 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Binary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2314" y="4296263"/>
            <a:ext cx="112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Full 3-ary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Tree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70649" y="4295313"/>
            <a:ext cx="1125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Full 5-ary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19955" y="4295312"/>
            <a:ext cx="730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3-ary 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46953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left and right children of d in the binary tree T shown in the given figure (where the order is that implied by the drawing)? What are the left and right subtrees of c?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Rooted Trees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704" t="8490" r="55446" b="24205"/>
          <a:stretch/>
        </p:blipFill>
        <p:spPr>
          <a:xfrm>
            <a:off x="4296697" y="2656745"/>
            <a:ext cx="4085303" cy="34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60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9828-772C-4202-B588-B03E07F6A48C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86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27909"/>
            <a:ext cx="10813026" cy="4949054"/>
          </a:xfrm>
        </p:spPr>
        <p:txBody>
          <a:bodyPr/>
          <a:lstStyle/>
          <a:p>
            <a:r>
              <a:rPr lang="en-US" b="1" dirty="0"/>
              <a:t>Theorem 2 : </a:t>
            </a:r>
            <a:r>
              <a:rPr lang="en-US" dirty="0"/>
              <a:t>A tree with n vertices has n − 1 edges</a:t>
            </a:r>
          </a:p>
          <a:p>
            <a:pPr lvl="1"/>
            <a:r>
              <a:rPr lang="en-US" dirty="0"/>
              <a:t>Let us use the mathematical induction technique to prove this statement.</a:t>
            </a:r>
          </a:p>
          <a:p>
            <a:r>
              <a:rPr lang="en-US" b="1" dirty="0"/>
              <a:t>Theorem 3: </a:t>
            </a:r>
            <a:r>
              <a:rPr lang="en-US" dirty="0"/>
              <a:t>A full m-</a:t>
            </a:r>
            <a:r>
              <a:rPr lang="en-US" dirty="0" err="1"/>
              <a:t>ary</a:t>
            </a:r>
            <a:r>
              <a:rPr lang="en-US" dirty="0"/>
              <a:t> tree with </a:t>
            </a:r>
            <a:r>
              <a:rPr lang="en-US" dirty="0" err="1"/>
              <a:t>i</a:t>
            </a:r>
            <a:r>
              <a:rPr lang="en-US" dirty="0"/>
              <a:t> internal vertices contains n = mi + 1 vertices.</a:t>
            </a:r>
          </a:p>
          <a:p>
            <a:r>
              <a:rPr lang="en-US" b="1" dirty="0"/>
              <a:t>Theorem 4: </a:t>
            </a:r>
            <a:r>
              <a:rPr lang="en-US" dirty="0"/>
              <a:t>A full m-</a:t>
            </a:r>
            <a:r>
              <a:rPr lang="en-US" dirty="0" err="1"/>
              <a:t>ary</a:t>
            </a:r>
            <a:r>
              <a:rPr lang="en-US" dirty="0"/>
              <a:t> tree with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n vertices has </a:t>
            </a:r>
            <a:r>
              <a:rPr lang="en-US" dirty="0" err="1"/>
              <a:t>i</a:t>
            </a:r>
            <a:r>
              <a:rPr lang="en-US" dirty="0"/>
              <a:t> = (n − 1)/m internal vertices and l = [(m − 1)n + 1]/m leaves,</a:t>
            </a:r>
          </a:p>
          <a:p>
            <a:pPr lvl="1"/>
            <a:r>
              <a:rPr lang="en-US" dirty="0"/>
              <a:t>(ii) </a:t>
            </a:r>
            <a:r>
              <a:rPr lang="en-US" dirty="0" err="1"/>
              <a:t>i</a:t>
            </a:r>
            <a:r>
              <a:rPr lang="en-US" dirty="0"/>
              <a:t> internal vertices has n = mi + 1 vertices and l = (m − 1)</a:t>
            </a:r>
            <a:r>
              <a:rPr lang="en-US" dirty="0" err="1"/>
              <a:t>i</a:t>
            </a:r>
            <a:r>
              <a:rPr lang="en-US" dirty="0"/>
              <a:t> + 1 leaves</a:t>
            </a:r>
          </a:p>
          <a:p>
            <a:pPr lvl="1"/>
            <a:r>
              <a:rPr lang="en-US" dirty="0"/>
              <a:t>(iii) l leaves has n = (ml − 1)/(m − 1) vertices and </a:t>
            </a:r>
            <a:r>
              <a:rPr lang="en-US" dirty="0" err="1"/>
              <a:t>i</a:t>
            </a:r>
            <a:r>
              <a:rPr lang="en-US" dirty="0"/>
              <a:t> = (l − 1)/(m − 1) internal vertices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Trees</a:t>
            </a:r>
          </a:p>
        </p:txBody>
      </p:sp>
    </p:spTree>
    <p:extLst>
      <p:ext uri="{BB962C8B-B14F-4D97-AF65-F5344CB8AC3E}">
        <p14:creationId xmlns:p14="http://schemas.microsoft.com/office/powerpoint/2010/main" val="419826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9 : </a:t>
            </a:r>
            <a:r>
              <a:rPr lang="en-US" dirty="0"/>
              <a:t>Suppose that someone starts a chain letter. Each person who receives the letter is asked to send it on to four other people. Some people do this, but others do not send any letters. </a:t>
            </a:r>
            <a:r>
              <a:rPr lang="en-US" b="1" dirty="0">
                <a:solidFill>
                  <a:schemeClr val="accent2"/>
                </a:solidFill>
              </a:rPr>
              <a:t>How many people have seen the letter</a:t>
            </a:r>
            <a:r>
              <a:rPr lang="en-US" dirty="0">
                <a:solidFill>
                  <a:schemeClr val="accent2"/>
                </a:solidFill>
              </a:rPr>
              <a:t>, including the first person, if no one receives more than one letter and if the chain letter ends after there have been </a:t>
            </a:r>
            <a:r>
              <a:rPr lang="en-US" b="1" dirty="0">
                <a:solidFill>
                  <a:schemeClr val="accent2"/>
                </a:solidFill>
              </a:rPr>
              <a:t>100 people who read it but did not send it out?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How many people </a:t>
            </a:r>
            <a:r>
              <a:rPr lang="en-US" b="1" dirty="0">
                <a:solidFill>
                  <a:schemeClr val="accent1"/>
                </a:solidFill>
              </a:rPr>
              <a:t>sent out the letter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Trees</a:t>
            </a:r>
          </a:p>
        </p:txBody>
      </p:sp>
    </p:spTree>
    <p:extLst>
      <p:ext uri="{BB962C8B-B14F-4D97-AF65-F5344CB8AC3E}">
        <p14:creationId xmlns:p14="http://schemas.microsoft.com/office/powerpoint/2010/main" val="4221284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tree and level of nodes (vertices)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9828-772C-4202-B588-B03E07F6A48C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19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and level/depth of nodes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32245"/>
            <a:ext cx="2920308" cy="312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66560" y="2609349"/>
                <a:ext cx="4206240" cy="2275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" lvl="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9CBEBD"/>
                  </a:buClr>
                  <a:buSzPct val="100000"/>
                  <a:buFont typeface="Tw Cen MT" panose="020B0602020104020603" pitchFamily="34" charset="0"/>
                  <a:buChar char=" "/>
                </a:pPr>
                <a:r>
                  <a:rPr lang="en-US" sz="2200" dirty="0">
                    <a:solidFill>
                      <a:srgbClr val="2E2B21"/>
                    </a:solidFill>
                    <a:latin typeface="Tw Cen MT"/>
                  </a:rPr>
                  <a:t>Node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2E2B2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200" dirty="0">
                    <a:solidFill>
                      <a:srgbClr val="2E2B21"/>
                    </a:solidFill>
                    <a:latin typeface="Tw Cen MT"/>
                  </a:rPr>
                  <a:t> is at level 0</a:t>
                </a:r>
              </a:p>
              <a:p>
                <a:pPr marL="91440" lvl="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9CBEBD"/>
                  </a:buClr>
                  <a:buSzPct val="100000"/>
                  <a:buFont typeface="Tw Cen MT" panose="020B0602020104020603" pitchFamily="34" charset="0"/>
                  <a:buChar char=" "/>
                </a:pPr>
                <a:r>
                  <a:rPr lang="en-US" sz="2200" dirty="0">
                    <a:solidFill>
                      <a:srgbClr val="2E2B21"/>
                    </a:solidFill>
                    <a:latin typeface="Tw Cen MT"/>
                  </a:rPr>
                  <a:t>Nodes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2E2B21"/>
                        </a:solidFill>
                        <a:latin typeface="Cambria Math"/>
                      </a:rPr>
                      <m:t>𝑐</m:t>
                    </m:r>
                    <m:r>
                      <a:rPr lang="en-US" sz="2200" i="1">
                        <a:solidFill>
                          <a:srgbClr val="2E2B21"/>
                        </a:solidFill>
                        <a:latin typeface="Cambria Math"/>
                      </a:rPr>
                      <m:t>,</m:t>
                    </m:r>
                    <m:r>
                      <a:rPr lang="en-US" sz="2200" i="1">
                        <a:solidFill>
                          <a:srgbClr val="2E2B21"/>
                        </a:solidFill>
                        <a:latin typeface="Cambria Math"/>
                      </a:rPr>
                      <m:t>𝑒</m:t>
                    </m:r>
                    <m:r>
                      <a:rPr lang="en-US" sz="2200" i="1">
                        <a:solidFill>
                          <a:srgbClr val="2E2B21"/>
                        </a:solidFill>
                        <a:latin typeface="Cambria Math"/>
                      </a:rPr>
                      <m:t>,</m:t>
                    </m:r>
                    <m:r>
                      <a:rPr lang="en-US" sz="2200" i="1">
                        <a:solidFill>
                          <a:srgbClr val="2E2B21"/>
                        </a:solidFill>
                        <a:latin typeface="Cambria Math"/>
                      </a:rPr>
                      <m:t>𝑓</m:t>
                    </m:r>
                    <m:r>
                      <a:rPr lang="en-US" sz="2200" i="1">
                        <a:solidFill>
                          <a:srgbClr val="2E2B21"/>
                        </a:solidFill>
                        <a:latin typeface="Cambria Math"/>
                      </a:rPr>
                      <m:t>,</m:t>
                    </m:r>
                    <m:r>
                      <a:rPr lang="en-US" sz="2200" i="1">
                        <a:solidFill>
                          <a:srgbClr val="2E2B21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2200" dirty="0">
                    <a:solidFill>
                      <a:srgbClr val="2E2B21"/>
                    </a:solidFill>
                    <a:latin typeface="Tw Cen MT"/>
                  </a:rPr>
                  <a:t> are level 2</a:t>
                </a:r>
              </a:p>
              <a:p>
                <a:pPr marL="91440" lvl="0" indent="-91440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9CBEBD"/>
                  </a:buClr>
                  <a:buSzPct val="100000"/>
                  <a:buFont typeface="Tw Cen MT" panose="020B0602020104020603" pitchFamily="34" charset="0"/>
                  <a:buChar char=" "/>
                </a:pPr>
                <a:r>
                  <a:rPr lang="en-US" sz="2200" dirty="0">
                    <a:solidFill>
                      <a:srgbClr val="2E2B21"/>
                    </a:solidFill>
                    <a:latin typeface="Tw Cen MT"/>
                  </a:rPr>
                  <a:t>The </a:t>
                </a:r>
                <a:r>
                  <a:rPr lang="en-US" sz="2200" b="1" dirty="0">
                    <a:solidFill>
                      <a:srgbClr val="2E2B21"/>
                    </a:solidFill>
                    <a:latin typeface="Tw Cen MT"/>
                  </a:rPr>
                  <a:t>height of the tree</a:t>
                </a:r>
                <a:r>
                  <a:rPr lang="en-US" sz="2200" dirty="0">
                    <a:solidFill>
                      <a:srgbClr val="2E2B21"/>
                    </a:solidFill>
                    <a:latin typeface="Tw Cen MT"/>
                  </a:rPr>
                  <a:t> is 4, because the max level/height of any vertex is 4</a:t>
                </a:r>
              </a:p>
              <a:p>
                <a:pPr marL="265176" lvl="1" indent="-13716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9CBEBD"/>
                  </a:buClr>
                  <a:buFont typeface="Wingdings 3" pitchFamily="18" charset="2"/>
                  <a:buChar char="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2E2B21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2E2B21"/>
                    </a:solidFill>
                    <a:latin typeface="Tw Cen MT"/>
                  </a:rPr>
                  <a:t> is the node with max level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0" y="2609349"/>
                <a:ext cx="4206240" cy="2275495"/>
              </a:xfrm>
              <a:prstGeom prst="rect">
                <a:avLst/>
              </a:prstGeom>
              <a:blipFill>
                <a:blip r:embed="rId3"/>
                <a:stretch>
                  <a:fillRect t="-3217" b="-3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293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00" y="1698089"/>
            <a:ext cx="11220947" cy="232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48000" y="4889903"/>
                <a:ext cx="6096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A tree is balanced if all of its leaves are in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is the height of the tree)</a:t>
                </a:r>
              </a:p>
              <a:p>
                <a:r>
                  <a:rPr lang="en-US" dirty="0"/>
                  <a:t>Which of these trees are balanced??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889903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 l="-80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007330" y="43654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Balanced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0" y="425165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Balanced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3792" y="42945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Unbalanced</a:t>
            </a:r>
          </a:p>
        </p:txBody>
      </p:sp>
    </p:spTree>
    <p:extLst>
      <p:ext uri="{BB962C8B-B14F-4D97-AF65-F5344CB8AC3E}">
        <p14:creationId xmlns:p14="http://schemas.microsoft.com/office/powerpoint/2010/main" val="346740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27909"/>
            <a:ext cx="10713720" cy="4949054"/>
          </a:xfrm>
        </p:spPr>
        <p:txBody>
          <a:bodyPr/>
          <a:lstStyle/>
          <a:p>
            <a:r>
              <a:rPr lang="en-US" b="1" dirty="0"/>
              <a:t>THEOREM 5 : </a:t>
            </a:r>
            <a:r>
              <a:rPr lang="en-US" dirty="0"/>
              <a:t>There are at most </a:t>
            </a:r>
            <a:r>
              <a:rPr lang="en-US" dirty="0" err="1"/>
              <a:t>m</a:t>
            </a:r>
            <a:r>
              <a:rPr lang="en-US" baseline="30000" dirty="0" err="1"/>
              <a:t>h</a:t>
            </a:r>
            <a:r>
              <a:rPr lang="en-US" dirty="0"/>
              <a:t> leaves in an m-</a:t>
            </a:r>
            <a:r>
              <a:rPr lang="en-US" dirty="0" err="1"/>
              <a:t>ary</a:t>
            </a:r>
            <a:r>
              <a:rPr lang="en-US" dirty="0"/>
              <a:t> tree of height h</a:t>
            </a:r>
          </a:p>
          <a:p>
            <a:pPr lvl="1"/>
            <a:r>
              <a:rPr lang="en-US" dirty="0"/>
              <a:t>Let us prove this using mathematical induction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5</a:t>
            </a:r>
          </a:p>
        </p:txBody>
      </p:sp>
    </p:spTree>
    <p:extLst>
      <p:ext uri="{BB962C8B-B14F-4D97-AF65-F5344CB8AC3E}">
        <p14:creationId xmlns:p14="http://schemas.microsoft.com/office/powerpoint/2010/main" val="233319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and Circuit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152" y="2010406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845289" y="2932868"/>
            <a:ext cx="1625600" cy="609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470889" y="2596318"/>
            <a:ext cx="1568450" cy="3975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BEA33E-ADA7-488A-8BC6-3B9DF14455BA}"/>
              </a:ext>
            </a:extLst>
          </p:cNvPr>
          <p:cNvCxnSpPr/>
          <p:nvPr/>
        </p:nvCxnSpPr>
        <p:spPr>
          <a:xfrm flipV="1">
            <a:off x="7039339" y="2552662"/>
            <a:ext cx="1492250" cy="436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587159" y="4370019"/>
            <a:ext cx="7017682" cy="172985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A path </a:t>
            </a:r>
            <a:r>
              <a:rPr lang="en-US" dirty="0"/>
              <a:t>is a sequence of edges that begins at a vertex of a graph and travels from vertex to vertex along edges of the graph.</a:t>
            </a:r>
          </a:p>
          <a:p>
            <a:r>
              <a:rPr lang="en-US" dirty="0"/>
              <a:t>There is a </a:t>
            </a:r>
            <a:r>
              <a:rPr lang="en-US" dirty="0">
                <a:solidFill>
                  <a:srgbClr val="FF0000"/>
                </a:solidFill>
              </a:rPr>
              <a:t>path</a:t>
            </a:r>
            <a:r>
              <a:rPr lang="en-US" dirty="0"/>
              <a:t> from SF to NY</a:t>
            </a:r>
          </a:p>
          <a:p>
            <a:pPr lvl="1"/>
            <a:r>
              <a:rPr lang="en-US" dirty="0"/>
              <a:t>The path length is 3</a:t>
            </a:r>
          </a:p>
        </p:txBody>
      </p:sp>
    </p:spTree>
    <p:extLst>
      <p:ext uri="{BB962C8B-B14F-4D97-AF65-F5344CB8AC3E}">
        <p14:creationId xmlns:p14="http://schemas.microsoft.com/office/powerpoint/2010/main" val="1357266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074-7988-4F7A-A7B3-6C89C7702845}" type="datetime2">
              <a:rPr lang="en-US" smtClean="0"/>
              <a:t>Saturday, December 23,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and Circuit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65893" y="3581191"/>
            <a:ext cx="7060213" cy="17085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path is a circuit if it begins and ends at the same vertex, </a:t>
            </a:r>
          </a:p>
          <a:p>
            <a:pPr lvl="1"/>
            <a:r>
              <a:rPr lang="en-US" dirty="0"/>
              <a:t>that is, if  u = v, and has length greater than zero. </a:t>
            </a:r>
          </a:p>
          <a:p>
            <a:r>
              <a:rPr lang="en-US" dirty="0"/>
              <a:t>There is a </a:t>
            </a:r>
            <a:r>
              <a:rPr lang="en-US" dirty="0">
                <a:solidFill>
                  <a:srgbClr val="0070C0"/>
                </a:solidFill>
              </a:rPr>
              <a:t>circuit </a:t>
            </a:r>
            <a:r>
              <a:rPr lang="en-US" dirty="0"/>
              <a:t>from Detroit to Detroit via NY, Washington and Chicago</a:t>
            </a:r>
          </a:p>
          <a:p>
            <a:pPr lvl="1"/>
            <a:r>
              <a:rPr lang="en-US" dirty="0"/>
              <a:t>The cycle length is 4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358" y="1183527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6724545" y="1610689"/>
            <a:ext cx="641350" cy="1587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65895" y="1610689"/>
            <a:ext cx="850900" cy="1150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995339" y="1725783"/>
            <a:ext cx="221456" cy="34051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724545" y="1769439"/>
            <a:ext cx="1270794" cy="2968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2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and Circuit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448" y="1655913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395585" y="2578375"/>
            <a:ext cx="1625600" cy="609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021185" y="2241825"/>
            <a:ext cx="1568450" cy="3975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589635" y="2083075"/>
            <a:ext cx="641350" cy="1587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860429" y="2198169"/>
            <a:ext cx="221456" cy="34051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589635" y="2241825"/>
            <a:ext cx="1270794" cy="2968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589635" y="2198169"/>
            <a:ext cx="1492250" cy="436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30985" y="2083075"/>
            <a:ext cx="850900" cy="1150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626669" y="4229766"/>
            <a:ext cx="6938662" cy="1409328"/>
          </a:xfrm>
        </p:spPr>
        <p:txBody>
          <a:bodyPr>
            <a:normAutofit fontScale="92500"/>
          </a:bodyPr>
          <a:lstStyle/>
          <a:p>
            <a:r>
              <a:rPr lang="en-US" dirty="0"/>
              <a:t>A path with no repeated edge is a </a:t>
            </a:r>
            <a:r>
              <a:rPr lang="en-US" b="1" dirty="0"/>
              <a:t>simple path</a:t>
            </a:r>
          </a:p>
          <a:p>
            <a:r>
              <a:rPr lang="en-US" dirty="0"/>
              <a:t>A circuit with no repeated edge is a </a:t>
            </a:r>
            <a:r>
              <a:rPr lang="en-US" b="1" dirty="0"/>
              <a:t>simple circuit</a:t>
            </a:r>
          </a:p>
        </p:txBody>
      </p:sp>
    </p:spTree>
    <p:extLst>
      <p:ext uri="{BB962C8B-B14F-4D97-AF65-F5344CB8AC3E}">
        <p14:creationId xmlns:p14="http://schemas.microsoft.com/office/powerpoint/2010/main" val="176110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connected graph </a:t>
            </a:r>
            <a:r>
              <a:rPr lang="en-US" dirty="0"/>
              <a:t>is graph that is connected in the sense of a topological space, i.e., </a:t>
            </a:r>
            <a:r>
              <a:rPr lang="en-US" b="1" dirty="0"/>
              <a:t>there is a path from any point</a:t>
            </a:r>
            <a:r>
              <a:rPr lang="en-US" dirty="0"/>
              <a:t> to </a:t>
            </a:r>
            <a:r>
              <a:rPr lang="en-US" b="1" dirty="0"/>
              <a:t>any other point</a:t>
            </a:r>
            <a:r>
              <a:rPr lang="en-US" dirty="0"/>
              <a:t> in the graph.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and Circuit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520" y="3290749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9828-772C-4202-B588-B03E07F6A48C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0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pic>
        <p:nvPicPr>
          <p:cNvPr id="7" name="Picture 2" descr="Image result for tree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72650" y="2248264"/>
            <a:ext cx="4094920" cy="43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33506" y="2239221"/>
            <a:ext cx="142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Nobody: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3506" y="2976200"/>
            <a:ext cx="2931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Absolutely nobody: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3506" y="3720402"/>
            <a:ext cx="2938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 scientists:</a:t>
            </a:r>
          </a:p>
        </p:txBody>
      </p:sp>
    </p:spTree>
    <p:extLst>
      <p:ext uri="{BB962C8B-B14F-4D97-AF65-F5344CB8AC3E}">
        <p14:creationId xmlns:p14="http://schemas.microsoft.com/office/powerpoint/2010/main" val="253811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connected undirected graph with no simple circuits</a:t>
            </a:r>
          </a:p>
          <a:p>
            <a:pPr lvl="1"/>
            <a:r>
              <a:rPr lang="en-US" dirty="0"/>
              <a:t>Because a tree cannot have a simple circuit, a tree cannot contain multiple edges or loops. </a:t>
            </a:r>
          </a:p>
          <a:p>
            <a:pPr lvl="1"/>
            <a:r>
              <a:rPr lang="en-US" dirty="0"/>
              <a:t>Therefore any tree must be a simple graph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December 23,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75664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1151</Words>
  <Application>Microsoft Office PowerPoint</Application>
  <PresentationFormat>Widescreen</PresentationFormat>
  <Paragraphs>177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Monotype Sorts</vt:lpstr>
      <vt:lpstr>Tahoma</vt:lpstr>
      <vt:lpstr>Times New Roman</vt:lpstr>
      <vt:lpstr>Tw Cen MT</vt:lpstr>
      <vt:lpstr>Wingdings 3</vt:lpstr>
      <vt:lpstr>Office Theme</vt:lpstr>
      <vt:lpstr>Tree I</vt:lpstr>
      <vt:lpstr>Path and circuit</vt:lpstr>
      <vt:lpstr>Path and Circuit</vt:lpstr>
      <vt:lpstr>Path and Circuit</vt:lpstr>
      <vt:lpstr>Path and Circuit</vt:lpstr>
      <vt:lpstr>Path and Circuit</vt:lpstr>
      <vt:lpstr>Understanding trees</vt:lpstr>
      <vt:lpstr>Trees</vt:lpstr>
      <vt:lpstr>Trees</vt:lpstr>
      <vt:lpstr>Which of the following are trees?</vt:lpstr>
      <vt:lpstr>Rooted Trees</vt:lpstr>
      <vt:lpstr>Some terminologies related to rooted trees</vt:lpstr>
      <vt:lpstr>Some terminologies related to rooted trees</vt:lpstr>
      <vt:lpstr>Some terminologies related to rooted trees</vt:lpstr>
      <vt:lpstr>Some terminologies related to rooted trees</vt:lpstr>
      <vt:lpstr>Some terminologies related to rooted trees</vt:lpstr>
      <vt:lpstr>Some terminologies related to rooted trees</vt:lpstr>
      <vt:lpstr>Some terminologies related to rooted trees</vt:lpstr>
      <vt:lpstr>Some terminologies related to rooted trees</vt:lpstr>
      <vt:lpstr>m-ary tree</vt:lpstr>
      <vt:lpstr>m-ary tree</vt:lpstr>
      <vt:lpstr>Ordered Rooted Trees</vt:lpstr>
      <vt:lpstr>Properties of trees</vt:lpstr>
      <vt:lpstr>Properties of Trees</vt:lpstr>
      <vt:lpstr>Properties of Trees</vt:lpstr>
      <vt:lpstr>Height of tree and level of nodes (vertices)</vt:lpstr>
      <vt:lpstr>Height and level/depth of nodes</vt:lpstr>
      <vt:lpstr>Balanced tree</vt:lpstr>
      <vt:lpstr>Theorem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MisHkaT_uL SiFaT</cp:lastModifiedBy>
  <cp:revision>837</cp:revision>
  <dcterms:created xsi:type="dcterms:W3CDTF">2023-03-19T03:25:32Z</dcterms:created>
  <dcterms:modified xsi:type="dcterms:W3CDTF">2023-12-23T19:14:39Z</dcterms:modified>
</cp:coreProperties>
</file>