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7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9" r:id="rId13"/>
    <p:sldId id="287" r:id="rId14"/>
    <p:sldId id="290" r:id="rId15"/>
    <p:sldId id="291" r:id="rId16"/>
    <p:sldId id="292" r:id="rId17"/>
    <p:sldId id="293" r:id="rId18"/>
    <p:sldId id="294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94660"/>
  </p:normalViewPr>
  <p:slideViewPr>
    <p:cSldViewPr snapToGrid="0">
      <p:cViewPr varScale="1">
        <p:scale>
          <a:sx n="52" d="100"/>
          <a:sy n="52" d="100"/>
        </p:scale>
        <p:origin x="58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F5A4-1736-4EB5-8F26-58C9E8689D00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A6B17-9D39-45B6-94B3-CF01C2A4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5400" b="1" dirty="0">
                <a:solidFill>
                  <a:schemeClr val="accent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def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5617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603743-4A08-4499-883F-98D7B580088A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6017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8017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1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8717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38610-845E-443D-B895-D9135BCDF2B2}" type="datetime2">
              <a:rPr lang="en-US" smtClean="0"/>
              <a:t>Saturday, April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4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9B6B3-F485-4E7D-A012-DF4604833FFD}" type="datetime2">
              <a:rPr lang="en-US" smtClean="0"/>
              <a:t>Saturday, April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27909"/>
            <a:ext cx="10515600" cy="4949054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0197BC3-2852-4617-9B13-AAE3F5837E62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noFill/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366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5400" b="1" cap="all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BC99828-772C-4202-B588-B03E07F6A48C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1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098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347537"/>
            <a:ext cx="5181600" cy="4829426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347537"/>
            <a:ext cx="5181600" cy="4829426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C743183-5B37-410B-BFF4-521E8B0DCCA8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3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417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F18C8D34-1FDD-48AE-9184-10F304021640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05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36267-F814-4126-B003-52FBEF995C11}" type="datetime2">
              <a:rPr lang="en-US" smtClean="0"/>
              <a:t>Saturday, April 15,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4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BA958-A17A-486D-B592-DEFC2097B8E7}" type="datetime2">
              <a:rPr lang="en-US" smtClean="0"/>
              <a:t>Saturday, April 15,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B584-79DE-4576-BB3B-FCE214A3C5B0}" type="datetime2">
              <a:rPr lang="en-US" smtClean="0"/>
              <a:t>Saturday, April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0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90734-46AD-4045-AE30-A9A790F9C3D4}" type="datetime2">
              <a:rPr lang="en-US" smtClean="0"/>
              <a:t>Saturday, April 15,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46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61229-64EE-467F-96D5-078F12C838B2}" type="datetime2">
              <a:rPr lang="en-US" smtClean="0"/>
              <a:t>Saturday, April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Lec Md Shadman Aadeeb, Dept of CSE,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6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 </a:t>
            </a:r>
            <a:r>
              <a:rPr lang="en-US" dirty="0" smtClean="0"/>
              <a:t>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074-7988-4F7A-A7B3-6C89C7702845}" type="datetime2">
              <a:rPr lang="en-US" smtClean="0"/>
              <a:t>Saturday, April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7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</a:t>
            </a:r>
            <a:r>
              <a:rPr lang="en-US" dirty="0" smtClean="0"/>
              <a:t>Traversal</a:t>
            </a:r>
            <a:r>
              <a:rPr lang="en-US" dirty="0"/>
              <a:t>: Root, Left, Right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086699" y="1931304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13227" y="1931304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436316" y="2922978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86699" y="2922978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147328" y="2922978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04150" y="2922978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869646" y="4159348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743521" y="4159348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147328" y="4159348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084816" y="1602893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40" name="Oval 39"/>
          <p:cNvSpPr/>
          <p:nvPr/>
        </p:nvSpPr>
        <p:spPr>
          <a:xfrm>
            <a:off x="4758288" y="259456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7475739" y="259456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42" name="Oval 41"/>
          <p:cNvSpPr/>
          <p:nvPr/>
        </p:nvSpPr>
        <p:spPr>
          <a:xfrm>
            <a:off x="5415110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3" name="Oval 42"/>
          <p:cNvSpPr/>
          <p:nvPr/>
        </p:nvSpPr>
        <p:spPr>
          <a:xfrm>
            <a:off x="4107905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3541235" y="5028672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6818917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46" name="Oval 45"/>
          <p:cNvSpPr/>
          <p:nvPr/>
        </p:nvSpPr>
        <p:spPr>
          <a:xfrm>
            <a:off x="5943144" y="5028672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7" name="Oval 46"/>
          <p:cNvSpPr/>
          <p:nvPr/>
        </p:nvSpPr>
        <p:spPr>
          <a:xfrm>
            <a:off x="8158323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Oval 47"/>
          <p:cNvSpPr/>
          <p:nvPr/>
        </p:nvSpPr>
        <p:spPr>
          <a:xfrm>
            <a:off x="7385587" y="5028672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296D2A-1F55-4BEE-9AA7-B3D508F30627}"/>
              </a:ext>
            </a:extLst>
          </p:cNvPr>
          <p:cNvSpPr txBox="1"/>
          <p:nvPr/>
        </p:nvSpPr>
        <p:spPr>
          <a:xfrm>
            <a:off x="1209822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15,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20627B-0E4A-42CC-9EAD-638220666CCC}"/>
              </a:ext>
            </a:extLst>
          </p:cNvPr>
          <p:cNvSpPr txBox="1"/>
          <p:nvPr/>
        </p:nvSpPr>
        <p:spPr>
          <a:xfrm>
            <a:off x="1676616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09C429-0FA3-4832-986E-C55E5C8B00A9}"/>
              </a:ext>
            </a:extLst>
          </p:cNvPr>
          <p:cNvSpPr txBox="1"/>
          <p:nvPr/>
        </p:nvSpPr>
        <p:spPr>
          <a:xfrm>
            <a:off x="2143410" y="132236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4B4788-EDC3-4969-A742-6B03584C5369}"/>
              </a:ext>
            </a:extLst>
          </p:cNvPr>
          <p:cNvSpPr txBox="1"/>
          <p:nvPr/>
        </p:nvSpPr>
        <p:spPr>
          <a:xfrm>
            <a:off x="2610044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A9FAB1-5C77-4F1D-A78F-CABA7B329C67}"/>
              </a:ext>
            </a:extLst>
          </p:cNvPr>
          <p:cNvSpPr txBox="1"/>
          <p:nvPr/>
        </p:nvSpPr>
        <p:spPr>
          <a:xfrm>
            <a:off x="3076838" y="132236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965B4B-7B95-404C-82E3-90AE4F3AE82F}"/>
              </a:ext>
            </a:extLst>
          </p:cNvPr>
          <p:cNvSpPr txBox="1"/>
          <p:nvPr/>
        </p:nvSpPr>
        <p:spPr>
          <a:xfrm>
            <a:off x="3558490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11,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E85E00A-1A7B-42F8-A630-3F4DDCD10647}"/>
              </a:ext>
            </a:extLst>
          </p:cNvPr>
          <p:cNvSpPr txBox="1"/>
          <p:nvPr/>
        </p:nvSpPr>
        <p:spPr>
          <a:xfrm>
            <a:off x="4025284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19,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6504F5-B566-41C3-BE6E-7AEB1145E8EF}"/>
              </a:ext>
            </a:extLst>
          </p:cNvPr>
          <p:cNvSpPr txBox="1"/>
          <p:nvPr/>
        </p:nvSpPr>
        <p:spPr>
          <a:xfrm>
            <a:off x="4492078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17,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C17AD7F-4C06-44BB-B73D-E9929802FEE7}"/>
              </a:ext>
            </a:extLst>
          </p:cNvPr>
          <p:cNvSpPr txBox="1"/>
          <p:nvPr/>
        </p:nvSpPr>
        <p:spPr>
          <a:xfrm>
            <a:off x="4958712" y="132236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18,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628164-64BC-4B26-BE53-58D43C288C40}"/>
              </a:ext>
            </a:extLst>
          </p:cNvPr>
          <p:cNvSpPr txBox="1"/>
          <p:nvPr/>
        </p:nvSpPr>
        <p:spPr>
          <a:xfrm>
            <a:off x="5425506" y="132236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50486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order Traversal</a:t>
            </a:r>
            <a:r>
              <a:rPr lang="en-US" dirty="0"/>
              <a:t>: </a:t>
            </a:r>
            <a:r>
              <a:rPr lang="en-US" dirty="0" smtClean="0"/>
              <a:t>Left, Root, </a:t>
            </a:r>
            <a:r>
              <a:rPr lang="en-US" dirty="0"/>
              <a:t>Right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086699" y="1931304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13227" y="1931304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436316" y="2922978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86699" y="2922978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147328" y="2922978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04150" y="2922978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869646" y="4159348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743521" y="4159348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147328" y="4159348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084816" y="1602893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40" name="Oval 39"/>
          <p:cNvSpPr/>
          <p:nvPr/>
        </p:nvSpPr>
        <p:spPr>
          <a:xfrm>
            <a:off x="4758288" y="259456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7475739" y="259456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42" name="Oval 41"/>
          <p:cNvSpPr/>
          <p:nvPr/>
        </p:nvSpPr>
        <p:spPr>
          <a:xfrm>
            <a:off x="5415110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3" name="Oval 42"/>
          <p:cNvSpPr/>
          <p:nvPr/>
        </p:nvSpPr>
        <p:spPr>
          <a:xfrm>
            <a:off x="4107905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3541235" y="5028672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6818917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46" name="Oval 45"/>
          <p:cNvSpPr/>
          <p:nvPr/>
        </p:nvSpPr>
        <p:spPr>
          <a:xfrm>
            <a:off x="5943144" y="5028672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7" name="Oval 46"/>
          <p:cNvSpPr/>
          <p:nvPr/>
        </p:nvSpPr>
        <p:spPr>
          <a:xfrm>
            <a:off x="8158323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Oval 47"/>
          <p:cNvSpPr/>
          <p:nvPr/>
        </p:nvSpPr>
        <p:spPr>
          <a:xfrm>
            <a:off x="7385587" y="5028672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9278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Traversal: Left, Root, Right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086699" y="1931304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13227" y="1931304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436316" y="2922978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86699" y="2922978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147328" y="2922978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04150" y="2922978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869646" y="4159348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743521" y="4159348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147328" y="4159348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084816" y="1602893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40" name="Oval 39"/>
          <p:cNvSpPr/>
          <p:nvPr/>
        </p:nvSpPr>
        <p:spPr>
          <a:xfrm>
            <a:off x="4758288" y="259456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7475739" y="259456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42" name="Oval 41"/>
          <p:cNvSpPr/>
          <p:nvPr/>
        </p:nvSpPr>
        <p:spPr>
          <a:xfrm>
            <a:off x="5415110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3" name="Oval 42"/>
          <p:cNvSpPr/>
          <p:nvPr/>
        </p:nvSpPr>
        <p:spPr>
          <a:xfrm>
            <a:off x="4107905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3541235" y="5028672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6818917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46" name="Oval 45"/>
          <p:cNvSpPr/>
          <p:nvPr/>
        </p:nvSpPr>
        <p:spPr>
          <a:xfrm>
            <a:off x="5943144" y="5028672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7" name="Oval 46"/>
          <p:cNvSpPr/>
          <p:nvPr/>
        </p:nvSpPr>
        <p:spPr>
          <a:xfrm>
            <a:off x="8158323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Oval 47"/>
          <p:cNvSpPr/>
          <p:nvPr/>
        </p:nvSpPr>
        <p:spPr>
          <a:xfrm>
            <a:off x="7385587" y="5028672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894E8F-6B4B-4603-A722-A773E95CEA4E}"/>
              </a:ext>
            </a:extLst>
          </p:cNvPr>
          <p:cNvSpPr txBox="1"/>
          <p:nvPr/>
        </p:nvSpPr>
        <p:spPr>
          <a:xfrm>
            <a:off x="838200" y="11196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186602-BCCE-4641-9475-23018D0811D2}"/>
              </a:ext>
            </a:extLst>
          </p:cNvPr>
          <p:cNvSpPr txBox="1"/>
          <p:nvPr/>
        </p:nvSpPr>
        <p:spPr>
          <a:xfrm>
            <a:off x="1304994" y="11196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5E5F80-C6AA-444D-B904-C0DE37367DD6}"/>
              </a:ext>
            </a:extLst>
          </p:cNvPr>
          <p:cNvSpPr txBox="1"/>
          <p:nvPr/>
        </p:nvSpPr>
        <p:spPr>
          <a:xfrm>
            <a:off x="1774090" y="11196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18F6CC7-1AFE-4705-B038-333145909387}"/>
              </a:ext>
            </a:extLst>
          </p:cNvPr>
          <p:cNvSpPr txBox="1"/>
          <p:nvPr/>
        </p:nvSpPr>
        <p:spPr>
          <a:xfrm>
            <a:off x="2243186" y="11196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58717B-F0DC-4BCB-B551-A74903DC57DF}"/>
              </a:ext>
            </a:extLst>
          </p:cNvPr>
          <p:cNvSpPr txBox="1"/>
          <p:nvPr/>
        </p:nvSpPr>
        <p:spPr>
          <a:xfrm>
            <a:off x="2711415" y="111967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11,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C01D57-4E38-4EC3-8A6F-6A179D3CEF03}"/>
              </a:ext>
            </a:extLst>
          </p:cNvPr>
          <p:cNvSpPr txBox="1"/>
          <p:nvPr/>
        </p:nvSpPr>
        <p:spPr>
          <a:xfrm>
            <a:off x="3300647" y="111967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15,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89E551-FBB4-40DD-8513-85A825E2AF35}"/>
              </a:ext>
            </a:extLst>
          </p:cNvPr>
          <p:cNvSpPr txBox="1"/>
          <p:nvPr/>
        </p:nvSpPr>
        <p:spPr>
          <a:xfrm>
            <a:off x="3889879" y="111967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17,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B73A76D-A9C5-456E-B921-CCF9CB70E5C7}"/>
              </a:ext>
            </a:extLst>
          </p:cNvPr>
          <p:cNvSpPr txBox="1"/>
          <p:nvPr/>
        </p:nvSpPr>
        <p:spPr>
          <a:xfrm>
            <a:off x="4479111" y="111967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18,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F0786F-78EA-48BB-AA4A-938ED5ACD4DE}"/>
              </a:ext>
            </a:extLst>
          </p:cNvPr>
          <p:cNvSpPr txBox="1"/>
          <p:nvPr/>
        </p:nvSpPr>
        <p:spPr>
          <a:xfrm>
            <a:off x="5068343" y="111967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19,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1D846D8-E074-4972-AB14-1DE83FD9578A}"/>
              </a:ext>
            </a:extLst>
          </p:cNvPr>
          <p:cNvSpPr txBox="1"/>
          <p:nvPr/>
        </p:nvSpPr>
        <p:spPr>
          <a:xfrm>
            <a:off x="5657575" y="11196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284095-81F7-4151-941A-105342502275}"/>
              </a:ext>
            </a:extLst>
          </p:cNvPr>
          <p:cNvSpPr txBox="1"/>
          <p:nvPr/>
        </p:nvSpPr>
        <p:spPr>
          <a:xfrm>
            <a:off x="6184276" y="1119673"/>
            <a:ext cx="129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 Sorted!!!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6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order </a:t>
            </a:r>
            <a:r>
              <a:rPr lang="en-US" dirty="0"/>
              <a:t>traversal: Left, Right, Root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086699" y="1931304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13227" y="1931304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436316" y="2922978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86699" y="2922978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147328" y="2922978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04150" y="2922978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869646" y="4159348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43521" y="4159348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47328" y="4159348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84816" y="1602893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7" name="Oval 16"/>
          <p:cNvSpPr/>
          <p:nvPr/>
        </p:nvSpPr>
        <p:spPr>
          <a:xfrm>
            <a:off x="4758288" y="259456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475739" y="259456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9" name="Oval 18"/>
          <p:cNvSpPr/>
          <p:nvPr/>
        </p:nvSpPr>
        <p:spPr>
          <a:xfrm>
            <a:off x="5415110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0" name="Oval 19"/>
          <p:cNvSpPr/>
          <p:nvPr/>
        </p:nvSpPr>
        <p:spPr>
          <a:xfrm>
            <a:off x="4107905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Oval 20"/>
          <p:cNvSpPr/>
          <p:nvPr/>
        </p:nvSpPr>
        <p:spPr>
          <a:xfrm>
            <a:off x="3541235" y="5028672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6818917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3" name="Oval 22"/>
          <p:cNvSpPr/>
          <p:nvPr/>
        </p:nvSpPr>
        <p:spPr>
          <a:xfrm>
            <a:off x="5943144" y="5028672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4" name="Oval 23"/>
          <p:cNvSpPr/>
          <p:nvPr/>
        </p:nvSpPr>
        <p:spPr>
          <a:xfrm>
            <a:off x="8158323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5" name="Oval 24"/>
          <p:cNvSpPr/>
          <p:nvPr/>
        </p:nvSpPr>
        <p:spPr>
          <a:xfrm>
            <a:off x="7385587" y="5028672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37937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order </a:t>
            </a:r>
            <a:r>
              <a:rPr lang="en-US" dirty="0"/>
              <a:t>traversal: Left, Right, Root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086699" y="1931304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413227" y="1931304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436316" y="2922978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086699" y="2922978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147328" y="2922978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04150" y="2922978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869646" y="4159348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743521" y="4159348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47328" y="4159348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084816" y="1602893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7" name="Oval 16"/>
          <p:cNvSpPr/>
          <p:nvPr/>
        </p:nvSpPr>
        <p:spPr>
          <a:xfrm>
            <a:off x="4758288" y="259456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475739" y="259456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9" name="Oval 18"/>
          <p:cNvSpPr/>
          <p:nvPr/>
        </p:nvSpPr>
        <p:spPr>
          <a:xfrm>
            <a:off x="5415110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0" name="Oval 19"/>
          <p:cNvSpPr/>
          <p:nvPr/>
        </p:nvSpPr>
        <p:spPr>
          <a:xfrm>
            <a:off x="4107905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Oval 20"/>
          <p:cNvSpPr/>
          <p:nvPr/>
        </p:nvSpPr>
        <p:spPr>
          <a:xfrm>
            <a:off x="3541235" y="5028672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6818917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3" name="Oval 22"/>
          <p:cNvSpPr/>
          <p:nvPr/>
        </p:nvSpPr>
        <p:spPr>
          <a:xfrm>
            <a:off x="5943144" y="5028672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4" name="Oval 23"/>
          <p:cNvSpPr/>
          <p:nvPr/>
        </p:nvSpPr>
        <p:spPr>
          <a:xfrm>
            <a:off x="8158323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5" name="Oval 24"/>
          <p:cNvSpPr/>
          <p:nvPr/>
        </p:nvSpPr>
        <p:spPr>
          <a:xfrm>
            <a:off x="7385587" y="5028672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77702C-E0CB-4204-9BBB-9AB33F674971}"/>
              </a:ext>
            </a:extLst>
          </p:cNvPr>
          <p:cNvSpPr txBox="1"/>
          <p:nvPr/>
        </p:nvSpPr>
        <p:spPr>
          <a:xfrm>
            <a:off x="778574" y="141392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781AF2-5BC2-4E69-95E4-6E4A996269D5}"/>
              </a:ext>
            </a:extLst>
          </p:cNvPr>
          <p:cNvSpPr txBox="1"/>
          <p:nvPr/>
        </p:nvSpPr>
        <p:spPr>
          <a:xfrm>
            <a:off x="1245368" y="141392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4,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247C21-FD0C-4720-982D-D4086A1B4E2A}"/>
              </a:ext>
            </a:extLst>
          </p:cNvPr>
          <p:cNvSpPr txBox="1"/>
          <p:nvPr/>
        </p:nvSpPr>
        <p:spPr>
          <a:xfrm>
            <a:off x="1712162" y="14139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11,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A40A98-CF4D-47A7-8235-B59EDDB4F71C}"/>
              </a:ext>
            </a:extLst>
          </p:cNvPr>
          <p:cNvSpPr txBox="1"/>
          <p:nvPr/>
        </p:nvSpPr>
        <p:spPr>
          <a:xfrm>
            <a:off x="2294372" y="141392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9,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03D313-154B-4B44-AAAB-B68F21E64A4C}"/>
              </a:ext>
            </a:extLst>
          </p:cNvPr>
          <p:cNvSpPr txBox="1"/>
          <p:nvPr/>
        </p:nvSpPr>
        <p:spPr>
          <a:xfrm>
            <a:off x="2761166" y="141392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7,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47EC9C-48C2-4F46-A9F4-52E1D7C147E5}"/>
              </a:ext>
            </a:extLst>
          </p:cNvPr>
          <p:cNvSpPr txBox="1"/>
          <p:nvPr/>
        </p:nvSpPr>
        <p:spPr>
          <a:xfrm>
            <a:off x="3225776" y="14139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18,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475EBC-1D62-469D-AEC6-B9D7C682B778}"/>
              </a:ext>
            </a:extLst>
          </p:cNvPr>
          <p:cNvSpPr txBox="1"/>
          <p:nvPr/>
        </p:nvSpPr>
        <p:spPr>
          <a:xfrm>
            <a:off x="3805203" y="14139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17,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2B4A1C-CF14-4B8E-908D-CDDC539BD628}"/>
              </a:ext>
            </a:extLst>
          </p:cNvPr>
          <p:cNvSpPr txBox="1"/>
          <p:nvPr/>
        </p:nvSpPr>
        <p:spPr>
          <a:xfrm>
            <a:off x="4384630" y="14139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20,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FAB7D3-A2FE-4918-A74E-5E7C7BC979D1}"/>
              </a:ext>
            </a:extLst>
          </p:cNvPr>
          <p:cNvSpPr txBox="1"/>
          <p:nvPr/>
        </p:nvSpPr>
        <p:spPr>
          <a:xfrm>
            <a:off x="4964057" y="14139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19,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5D8ED4-1E55-4E78-8FD4-1634D078EB97}"/>
              </a:ext>
            </a:extLst>
          </p:cNvPr>
          <p:cNvSpPr txBox="1"/>
          <p:nvPr/>
        </p:nvSpPr>
        <p:spPr>
          <a:xfrm>
            <a:off x="5543484" y="14139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4318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Tree traversal algorithms are also applicable to any ordered trees, even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ary</a:t>
                </a:r>
                <a:r>
                  <a:rPr lang="en-US" dirty="0"/>
                  <a:t> trees where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to achieve </a:t>
                </a:r>
                <a:r>
                  <a:rPr lang="en-US" dirty="0" smtClean="0"/>
                  <a:t>in order </a:t>
                </a:r>
                <a:r>
                  <a:rPr lang="en-US" dirty="0"/>
                  <a:t>in this case?</a:t>
                </a:r>
              </a:p>
              <a:p>
                <a:pPr lvl="1"/>
                <a:r>
                  <a:rPr lang="en-US" dirty="0"/>
                  <a:t>Use the order “First child – Root – Other children”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about tree traversal</a:t>
            </a:r>
          </a:p>
        </p:txBody>
      </p:sp>
    </p:spTree>
    <p:extLst>
      <p:ext uri="{BB962C8B-B14F-4D97-AF65-F5344CB8AC3E}">
        <p14:creationId xmlns:p14="http://schemas.microsoft.com/office/powerpoint/2010/main" val="405441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Pre-order traversal of a 3-ary tree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4436"/>
          <a:stretch/>
        </p:blipFill>
        <p:spPr>
          <a:xfrm>
            <a:off x="3924091" y="988142"/>
            <a:ext cx="3938257" cy="4123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249" y="5095875"/>
            <a:ext cx="72294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77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In-order traversal of a 3-ary tree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4436"/>
          <a:stretch/>
        </p:blipFill>
        <p:spPr>
          <a:xfrm>
            <a:off x="3924091" y="988142"/>
            <a:ext cx="3938257" cy="4123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399" y="5032846"/>
            <a:ext cx="71151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70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Post-order traversal of a 3-ary tree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4436"/>
          <a:stretch/>
        </p:blipFill>
        <p:spPr>
          <a:xfrm>
            <a:off x="3924091" y="988142"/>
            <a:ext cx="3938257" cy="41230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5083175"/>
            <a:ext cx="68770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11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8074-7988-4F7A-A7B3-6C89C7702845}" type="datetime2">
              <a:rPr lang="en-US" smtClean="0"/>
              <a:t>Saturday, April 15,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9828-772C-4202-B588-B03E07F6A48C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What is a binary search tree?</a:t>
            </a:r>
          </a:p>
          <a:p>
            <a:r>
              <a:rPr lang="en-US" dirty="0" smtClean="0"/>
              <a:t>A </a:t>
            </a:r>
            <a:r>
              <a:rPr lang="en-US" dirty="0"/>
              <a:t>data structure that is used to search efficiently</a:t>
            </a:r>
          </a:p>
          <a:p>
            <a:r>
              <a:rPr lang="en-US" dirty="0"/>
              <a:t>Binary tree</a:t>
            </a:r>
          </a:p>
          <a:p>
            <a:pPr lvl="1"/>
            <a:r>
              <a:rPr lang="en-US" dirty="0"/>
              <a:t>Each node has at most two children</a:t>
            </a:r>
          </a:p>
          <a:p>
            <a:r>
              <a:rPr lang="en-US" dirty="0"/>
              <a:t>Ordered tree</a:t>
            </a:r>
          </a:p>
          <a:p>
            <a:pPr lvl="1"/>
            <a:r>
              <a:rPr lang="en-US" dirty="0"/>
              <a:t>The order of the children of a parent is important</a:t>
            </a:r>
          </a:p>
          <a:p>
            <a:pPr lvl="1"/>
            <a:r>
              <a:rPr lang="en-US" dirty="0"/>
              <a:t>Two children – left child and right </a:t>
            </a:r>
            <a:r>
              <a:rPr lang="en-US" dirty="0" smtClean="0"/>
              <a:t>child</a:t>
            </a:r>
          </a:p>
          <a:p>
            <a:r>
              <a:rPr lang="en-US" dirty="0" smtClean="0"/>
              <a:t>Keys</a:t>
            </a:r>
          </a:p>
          <a:p>
            <a:pPr lvl="1"/>
            <a:r>
              <a:rPr lang="en-US" dirty="0" smtClean="0"/>
              <a:t>Each vertex is assigned a value called key</a:t>
            </a:r>
          </a:p>
          <a:p>
            <a:pPr lvl="1"/>
            <a:r>
              <a:rPr lang="en-US" dirty="0" smtClean="0"/>
              <a:t>For a vertex, its left child has lower key value whilst the right child has higher key value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11130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10875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a binary search tree using the following </a:t>
            </a:r>
            <a:r>
              <a:rPr lang="en-US" dirty="0" smtClean="0"/>
              <a:t>data (keys):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15,  7,  19,  9,  4,  2,  17,  11,  20,  18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4267195" y="2376152"/>
            <a:ext cx="1768704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035899" y="2376152"/>
            <a:ext cx="1854564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400018" y="3367826"/>
            <a:ext cx="867177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67195" y="3367826"/>
            <a:ext cx="87576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014700" y="3367826"/>
            <a:ext cx="87576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90463" y="3367826"/>
            <a:ext cx="91011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644457" y="4604197"/>
            <a:ext cx="75556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42958" y="4604197"/>
            <a:ext cx="704045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14700" y="4604197"/>
            <a:ext cx="75556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5598017" y="2047741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7" name="Oval 16"/>
          <p:cNvSpPr/>
          <p:nvPr/>
        </p:nvSpPr>
        <p:spPr>
          <a:xfrm>
            <a:off x="3829313" y="3039415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Oval 17"/>
          <p:cNvSpPr/>
          <p:nvPr/>
        </p:nvSpPr>
        <p:spPr>
          <a:xfrm>
            <a:off x="7452581" y="3039415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19" name="Oval 18"/>
          <p:cNvSpPr/>
          <p:nvPr/>
        </p:nvSpPr>
        <p:spPr>
          <a:xfrm>
            <a:off x="4705076" y="4275785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0" name="Oval 19"/>
          <p:cNvSpPr/>
          <p:nvPr/>
        </p:nvSpPr>
        <p:spPr>
          <a:xfrm>
            <a:off x="2962136" y="4275785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Oval 20"/>
          <p:cNvSpPr/>
          <p:nvPr/>
        </p:nvSpPr>
        <p:spPr>
          <a:xfrm>
            <a:off x="2206576" y="5473520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2" name="Oval 21"/>
          <p:cNvSpPr/>
          <p:nvPr/>
        </p:nvSpPr>
        <p:spPr>
          <a:xfrm>
            <a:off x="6576819" y="4275785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23" name="Oval 22"/>
          <p:cNvSpPr/>
          <p:nvPr/>
        </p:nvSpPr>
        <p:spPr>
          <a:xfrm>
            <a:off x="5409121" y="5473520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4" name="Oval 23"/>
          <p:cNvSpPr/>
          <p:nvPr/>
        </p:nvSpPr>
        <p:spPr>
          <a:xfrm>
            <a:off x="8362693" y="4275785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25" name="Oval 24"/>
          <p:cNvSpPr/>
          <p:nvPr/>
        </p:nvSpPr>
        <p:spPr>
          <a:xfrm>
            <a:off x="7332379" y="5473520"/>
            <a:ext cx="875763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9826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a binary search tree for the words mathematics, physics, geography, zoology, meteorology, geology, psychology, and chemistry (using alphabetical order).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23770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a binary search tree for the words </a:t>
            </a:r>
            <a:r>
              <a:rPr lang="en-US" b="1" dirty="0"/>
              <a:t>mathematics, physics, geography, zoology, meteorology, geology, psychology, and chemistry </a:t>
            </a:r>
            <a:r>
              <a:rPr lang="en-US" dirty="0"/>
              <a:t>(</a:t>
            </a:r>
            <a:r>
              <a:rPr lang="en-US" i="1" dirty="0"/>
              <a:t>using alphabetical order</a:t>
            </a:r>
            <a:r>
              <a:rPr lang="en-US" dirty="0"/>
              <a:t>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823267"/>
            <a:ext cx="4381597" cy="320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1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99828-772C-4202-B588-B03E07F6A48C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84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Tree traversal is the process of visiting and examining each node in a tree data structure, such as a binary tree, exactly once in a specific order.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some tree traversal </a:t>
            </a:r>
            <a:r>
              <a:rPr lang="en-US" dirty="0" smtClean="0"/>
              <a:t>methods/ standards</a:t>
            </a:r>
            <a:endParaRPr lang="en-US" dirty="0"/>
          </a:p>
          <a:p>
            <a:pPr lvl="1"/>
            <a:r>
              <a:rPr lang="en-US" dirty="0"/>
              <a:t>Pre-order: Root, Left, Right</a:t>
            </a:r>
          </a:p>
          <a:p>
            <a:pPr lvl="1"/>
            <a:r>
              <a:rPr lang="en-US" dirty="0"/>
              <a:t>In-order: Left, Root, Right</a:t>
            </a:r>
          </a:p>
          <a:p>
            <a:pPr lvl="1"/>
            <a:r>
              <a:rPr lang="en-US" dirty="0"/>
              <a:t>Post-order: Left, Right, </a:t>
            </a:r>
            <a:r>
              <a:rPr lang="en-US" dirty="0" smtClean="0"/>
              <a:t>Root</a:t>
            </a:r>
          </a:p>
          <a:p>
            <a:r>
              <a:rPr lang="en-US" dirty="0"/>
              <a:t>In each case –</a:t>
            </a:r>
          </a:p>
          <a:p>
            <a:pPr lvl="1"/>
            <a:r>
              <a:rPr lang="en-US" dirty="0"/>
              <a:t>Root = Root node</a:t>
            </a:r>
          </a:p>
          <a:p>
            <a:pPr lvl="1"/>
            <a:r>
              <a:rPr lang="en-US" dirty="0"/>
              <a:t>Left = Left subtree</a:t>
            </a:r>
          </a:p>
          <a:p>
            <a:pPr lvl="1"/>
            <a:r>
              <a:rPr lang="en-US" dirty="0"/>
              <a:t>Right = Right subtree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Traversal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56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7BC3-2852-4617-9B13-AAE3F5837E62}" type="datetime2">
              <a:rPr lang="en-US" smtClean="0"/>
              <a:t>Saturday, April 15,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 Md Shadman Aadeeb, Dept of CSE, UIU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</a:t>
            </a:r>
            <a:r>
              <a:rPr lang="en-US" dirty="0" smtClean="0"/>
              <a:t>Traversal</a:t>
            </a:r>
            <a:r>
              <a:rPr lang="en-US" dirty="0"/>
              <a:t>: Root, Left, Right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5086699" y="1931304"/>
            <a:ext cx="1326528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13227" y="1931304"/>
            <a:ext cx="1390923" cy="99167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436316" y="2922978"/>
            <a:ext cx="650383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086699" y="2922978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7147328" y="2922978"/>
            <a:ext cx="656822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04150" y="2922978"/>
            <a:ext cx="682584" cy="123637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869646" y="4159348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743521" y="4159348"/>
            <a:ext cx="528034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147328" y="4159348"/>
            <a:ext cx="566670" cy="119773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084816" y="1602893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40" name="Oval 39"/>
          <p:cNvSpPr/>
          <p:nvPr/>
        </p:nvSpPr>
        <p:spPr>
          <a:xfrm>
            <a:off x="4758288" y="259456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41" name="Oval 40"/>
          <p:cNvSpPr/>
          <p:nvPr/>
        </p:nvSpPr>
        <p:spPr>
          <a:xfrm>
            <a:off x="7475739" y="259456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</a:p>
        </p:txBody>
      </p:sp>
      <p:sp>
        <p:nvSpPr>
          <p:cNvPr id="42" name="Oval 41"/>
          <p:cNvSpPr/>
          <p:nvPr/>
        </p:nvSpPr>
        <p:spPr>
          <a:xfrm>
            <a:off x="5415110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43" name="Oval 42"/>
          <p:cNvSpPr/>
          <p:nvPr/>
        </p:nvSpPr>
        <p:spPr>
          <a:xfrm>
            <a:off x="4107905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3541235" y="5028672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Oval 44"/>
          <p:cNvSpPr/>
          <p:nvPr/>
        </p:nvSpPr>
        <p:spPr>
          <a:xfrm>
            <a:off x="6818917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46" name="Oval 45"/>
          <p:cNvSpPr/>
          <p:nvPr/>
        </p:nvSpPr>
        <p:spPr>
          <a:xfrm>
            <a:off x="5943144" y="5028672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47" name="Oval 46"/>
          <p:cNvSpPr/>
          <p:nvPr/>
        </p:nvSpPr>
        <p:spPr>
          <a:xfrm>
            <a:off x="8158323" y="3830937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48" name="Oval 47"/>
          <p:cNvSpPr/>
          <p:nvPr/>
        </p:nvSpPr>
        <p:spPr>
          <a:xfrm>
            <a:off x="7385587" y="5028672"/>
            <a:ext cx="656822" cy="6568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8664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732</Words>
  <Application>Microsoft Office PowerPoint</Application>
  <PresentationFormat>Widescreen</PresentationFormat>
  <Paragraphs>203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Monotype Sorts</vt:lpstr>
      <vt:lpstr>Tahoma</vt:lpstr>
      <vt:lpstr>Times New Roman</vt:lpstr>
      <vt:lpstr>Wingdings</vt:lpstr>
      <vt:lpstr>Office Theme</vt:lpstr>
      <vt:lpstr>Tree II</vt:lpstr>
      <vt:lpstr>Binary Search Tree</vt:lpstr>
      <vt:lpstr>Binary Search Tree</vt:lpstr>
      <vt:lpstr>Binary Search Tree</vt:lpstr>
      <vt:lpstr>Binary Search Tree</vt:lpstr>
      <vt:lpstr>Binary Search Tree</vt:lpstr>
      <vt:lpstr>Tree Traversal</vt:lpstr>
      <vt:lpstr>Tree Traversal</vt:lpstr>
      <vt:lpstr>Preorder Traversal: Root, Left, Right</vt:lpstr>
      <vt:lpstr>Preorder Traversal: Root, Left, Right</vt:lpstr>
      <vt:lpstr>In order Traversal: Left, Root, Right</vt:lpstr>
      <vt:lpstr>In order Traversal: Left, Root, Right</vt:lpstr>
      <vt:lpstr>Post order traversal: Left, Right, Root</vt:lpstr>
      <vt:lpstr>Post order traversal: Left, Right, Root</vt:lpstr>
      <vt:lpstr>Notes about tree traversal</vt:lpstr>
      <vt:lpstr>Pre-order traversal of a 3-ary tree</vt:lpstr>
      <vt:lpstr>In-order traversal of a 3-ary tree</vt:lpstr>
      <vt:lpstr>Post-order traversal of a 3-ary tree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884</cp:revision>
  <dcterms:created xsi:type="dcterms:W3CDTF">2023-03-19T03:25:32Z</dcterms:created>
  <dcterms:modified xsi:type="dcterms:W3CDTF">2023-04-15T17:05:57Z</dcterms:modified>
</cp:coreProperties>
</file>