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284" r:id="rId51"/>
    <p:sldId id="285" r:id="rId52"/>
    <p:sldId id="287" r:id="rId53"/>
    <p:sldId id="288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9" r:id="rId63"/>
    <p:sldId id="298" r:id="rId64"/>
    <p:sldId id="300" r:id="rId65"/>
    <p:sldId id="301" r:id="rId66"/>
    <p:sldId id="302" r:id="rId67"/>
    <p:sldId id="303" r:id="rId68"/>
    <p:sldId id="304" r:id="rId69"/>
    <p:sldId id="277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441450" y="2921032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</p:spTree>
    <p:extLst>
      <p:ext uri="{BB962C8B-B14F-4D97-AF65-F5344CB8AC3E}">
        <p14:creationId xmlns:p14="http://schemas.microsoft.com/office/powerpoint/2010/main" val="222937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6240811" y="4204366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</p:spTree>
    <p:extLst>
      <p:ext uri="{BB962C8B-B14F-4D97-AF65-F5344CB8AC3E}">
        <p14:creationId xmlns:p14="http://schemas.microsoft.com/office/powerpoint/2010/main" val="407225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6240811" y="4204366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</p:spTree>
    <p:extLst>
      <p:ext uri="{BB962C8B-B14F-4D97-AF65-F5344CB8AC3E}">
        <p14:creationId xmlns:p14="http://schemas.microsoft.com/office/powerpoint/2010/main" val="34132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6240811" y="4204366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</p:spTree>
    <p:extLst>
      <p:ext uri="{BB962C8B-B14F-4D97-AF65-F5344CB8AC3E}">
        <p14:creationId xmlns:p14="http://schemas.microsoft.com/office/powerpoint/2010/main" val="177242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913890" y="496124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</p:spTree>
    <p:extLst>
      <p:ext uri="{BB962C8B-B14F-4D97-AF65-F5344CB8AC3E}">
        <p14:creationId xmlns:p14="http://schemas.microsoft.com/office/powerpoint/2010/main" val="870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913890" y="496124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</p:spTree>
    <p:extLst>
      <p:ext uri="{BB962C8B-B14F-4D97-AF65-F5344CB8AC3E}">
        <p14:creationId xmlns:p14="http://schemas.microsoft.com/office/powerpoint/2010/main" val="253258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8950841" y="279953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</p:spTree>
    <p:extLst>
      <p:ext uri="{BB962C8B-B14F-4D97-AF65-F5344CB8AC3E}">
        <p14:creationId xmlns:p14="http://schemas.microsoft.com/office/powerpoint/2010/main" val="6063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8950841" y="279953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</p:spTree>
    <p:extLst>
      <p:ext uri="{BB962C8B-B14F-4D97-AF65-F5344CB8AC3E}">
        <p14:creationId xmlns:p14="http://schemas.microsoft.com/office/powerpoint/2010/main" val="139018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0736581" y="2912153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</p:spTree>
    <p:extLst>
      <p:ext uri="{BB962C8B-B14F-4D97-AF65-F5344CB8AC3E}">
        <p14:creationId xmlns:p14="http://schemas.microsoft.com/office/powerpoint/2010/main" val="122395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0736581" y="2912153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</p:spTree>
    <p:extLst>
      <p:ext uri="{BB962C8B-B14F-4D97-AF65-F5344CB8AC3E}">
        <p14:creationId xmlns:p14="http://schemas.microsoft.com/office/powerpoint/2010/main" val="8119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C78D9C-8979-4F8D-994A-23BB95B6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47147"/>
            <a:ext cx="10515600" cy="1320150"/>
          </a:xfrm>
        </p:spPr>
        <p:txBody>
          <a:bodyPr/>
          <a:lstStyle/>
          <a:p>
            <a:r>
              <a:rPr lang="en-US" dirty="0"/>
              <a:t>Is this graph connected?</a:t>
            </a:r>
          </a:p>
          <a:p>
            <a:pPr lvl="1"/>
            <a:r>
              <a:rPr lang="en-US" dirty="0"/>
              <a:t>Yes. We can reach any vertex from any other vertex in this graph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70BEA-7CD7-4CFC-866C-D25B891B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27249-62B5-49EE-8FE6-162FBE79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A751-0803-44BE-9A37-AE8486D2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D49B42-DEF0-48AA-B95E-69C9957D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4636F62-CCCE-493E-A32A-F48FAC39A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01" y="1469036"/>
            <a:ext cx="7405797" cy="247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48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9692640" y="4975588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</p:spTree>
    <p:extLst>
      <p:ext uri="{BB962C8B-B14F-4D97-AF65-F5344CB8AC3E}">
        <p14:creationId xmlns:p14="http://schemas.microsoft.com/office/powerpoint/2010/main" val="173296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9692640" y="4975588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</a:t>
            </a:r>
          </a:p>
        </p:txBody>
      </p:sp>
    </p:spTree>
    <p:extLst>
      <p:ext uri="{BB962C8B-B14F-4D97-AF65-F5344CB8AC3E}">
        <p14:creationId xmlns:p14="http://schemas.microsoft.com/office/powerpoint/2010/main" val="241277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1165465" y="500099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</a:t>
            </a:r>
          </a:p>
        </p:txBody>
      </p:sp>
    </p:spTree>
    <p:extLst>
      <p:ext uri="{BB962C8B-B14F-4D97-AF65-F5344CB8AC3E}">
        <p14:creationId xmlns:p14="http://schemas.microsoft.com/office/powerpoint/2010/main" val="247070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1027101" y="5486150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</a:t>
            </a:r>
          </a:p>
        </p:txBody>
      </p:sp>
    </p:spTree>
    <p:extLst>
      <p:ext uri="{BB962C8B-B14F-4D97-AF65-F5344CB8AC3E}">
        <p14:creationId xmlns:p14="http://schemas.microsoft.com/office/powerpoint/2010/main" val="316888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1027101" y="5486150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611203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9641466" y="4960144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5377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9641466" y="4960144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118143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10842595" y="2824210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33489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8973239" y="2885577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466517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860548" y="507505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20478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312E0-A51E-4147-9D97-2AA41685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CE64E-7AFB-43D8-9106-733B990A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E231-F672-4BF6-BC40-CBC5D231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AC28-D753-4BA9-B1EB-D9DA05D0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EC0A9D-AEA7-49FD-B710-D6E2523B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3F01A4-FCF5-499A-8173-F1281CF6E2D6}"/>
              </a:ext>
            </a:extLst>
          </p:cNvPr>
          <p:cNvGrpSpPr/>
          <p:nvPr/>
        </p:nvGrpSpPr>
        <p:grpSpPr>
          <a:xfrm>
            <a:off x="3170832" y="2265238"/>
            <a:ext cx="5850338" cy="1966912"/>
            <a:chOff x="1455313" y="2265238"/>
            <a:chExt cx="6233374" cy="196691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9ED580-EEB8-4B9A-B848-7CBD388E9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22712D-FCB0-4CAA-B3CE-3B7F3624C512}"/>
                </a:ext>
              </a:extLst>
            </p:cNvPr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5285A2-F76B-4A05-9430-FCD08444C99A}"/>
              </a:ext>
            </a:extLst>
          </p:cNvPr>
          <p:cNvSpPr txBox="1">
            <a:spLocks/>
          </p:cNvSpPr>
          <p:nvPr/>
        </p:nvSpPr>
        <p:spPr>
          <a:xfrm>
            <a:off x="1474123" y="4330700"/>
            <a:ext cx="9251549" cy="140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Is this graph connected?</a:t>
            </a:r>
          </a:p>
          <a:p>
            <a:r>
              <a:rPr lang="en-US" dirty="0"/>
              <a:t>We cannot reach LA from NY</a:t>
            </a:r>
          </a:p>
          <a:p>
            <a:r>
              <a:rPr lang="en-US" dirty="0"/>
              <a:t>So the graph is not connected</a:t>
            </a:r>
          </a:p>
        </p:txBody>
      </p:sp>
    </p:spTree>
    <p:extLst>
      <p:ext uri="{BB962C8B-B14F-4D97-AF65-F5344CB8AC3E}">
        <p14:creationId xmlns:p14="http://schemas.microsoft.com/office/powerpoint/2010/main" val="1587123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860548" y="507505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279347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6044575" y="4306928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163290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663513" y="2836293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273808" y="34902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557814" y="347713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92848" y="363961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256396" y="435677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3400066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Invert the edges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7197632" y="3128029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464432" y="491334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88195" y="2871861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166569" y="292479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10101774" y="48391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9042" y="491334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</p:spTree>
    <p:extLst>
      <p:ext uri="{BB962C8B-B14F-4D97-AF65-F5344CB8AC3E}">
        <p14:creationId xmlns:p14="http://schemas.microsoft.com/office/powerpoint/2010/main" val="3335453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2:</a:t>
            </a:r>
          </a:p>
          <a:p>
            <a:pPr lvl="1"/>
            <a:r>
              <a:rPr lang="en-US" dirty="0"/>
              <a:t>Invert the edges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5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09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0E1F1C-F922-4AE2-B03E-D68B5F7CE52C}"/>
              </a:ext>
            </a:extLst>
          </p:cNvPr>
          <p:cNvSpPr/>
          <p:nvPr/>
        </p:nvSpPr>
        <p:spPr>
          <a:xfrm>
            <a:off x="7588436" y="3046029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92189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0E1F1C-F922-4AE2-B03E-D68B5F7CE52C}"/>
              </a:ext>
            </a:extLst>
          </p:cNvPr>
          <p:cNvSpPr/>
          <p:nvPr/>
        </p:nvSpPr>
        <p:spPr>
          <a:xfrm>
            <a:off x="7806161" y="296051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984283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0E1F1C-F922-4AE2-B03E-D68B5F7CE52C}"/>
              </a:ext>
            </a:extLst>
          </p:cNvPr>
          <p:cNvSpPr/>
          <p:nvPr/>
        </p:nvSpPr>
        <p:spPr>
          <a:xfrm>
            <a:off x="7806161" y="296051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4DC59B-2DB2-4188-AC22-02C9709D6C91}"/>
              </a:ext>
            </a:extLst>
          </p:cNvPr>
          <p:cNvSpPr/>
          <p:nvPr/>
        </p:nvSpPr>
        <p:spPr>
          <a:xfrm>
            <a:off x="7871485" y="430927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10747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172314" y="291352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96478"/>
            <a:ext cx="498588" cy="76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692640" y="3559399"/>
            <a:ext cx="1249682" cy="3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80E1F1C-F922-4AE2-B03E-D68B5F7CE52C}"/>
              </a:ext>
            </a:extLst>
          </p:cNvPr>
          <p:cNvSpPr/>
          <p:nvPr/>
        </p:nvSpPr>
        <p:spPr>
          <a:xfrm>
            <a:off x="7806161" y="296051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4DC59B-2DB2-4188-AC22-02C9709D6C91}"/>
              </a:ext>
            </a:extLst>
          </p:cNvPr>
          <p:cNvSpPr/>
          <p:nvPr/>
        </p:nvSpPr>
        <p:spPr>
          <a:xfrm>
            <a:off x="7871485" y="430927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49F107-8267-4479-90B6-8E238827BB04}"/>
              </a:ext>
            </a:extLst>
          </p:cNvPr>
          <p:cNvSpPr/>
          <p:nvPr/>
        </p:nvSpPr>
        <p:spPr>
          <a:xfrm>
            <a:off x="6652004" y="4368460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18849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9C63FC-6DD7-43BB-9372-40EA09D3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4013A-3920-46B5-8700-AD199ABC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28D4C-3342-4CAE-8D0B-5C506A7D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49AF2-4C7A-481E-94E9-AE6EBBD4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3A4730-78D0-4027-86F2-7310EDC5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Components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AEC69-0571-47FD-AA68-15E801124DE8}"/>
              </a:ext>
            </a:extLst>
          </p:cNvPr>
          <p:cNvGrpSpPr/>
          <p:nvPr/>
        </p:nvGrpSpPr>
        <p:grpSpPr>
          <a:xfrm>
            <a:off x="2209800" y="1068688"/>
            <a:ext cx="7267321" cy="2898025"/>
            <a:chOff x="1455313" y="2265238"/>
            <a:chExt cx="6233374" cy="196691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2D355C0-C07B-4477-BA38-4E9DCB120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313" y="2265238"/>
              <a:ext cx="6233374" cy="196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948F48-3088-4A30-BDE0-7392813F28A2}"/>
                </a:ext>
              </a:extLst>
            </p:cNvPr>
            <p:cNvCxnSpPr/>
            <p:nvPr/>
          </p:nvCxnSpPr>
          <p:spPr>
            <a:xfrm flipV="1">
              <a:off x="3746500" y="2860675"/>
              <a:ext cx="1479550" cy="36195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32D4DD-2D94-4F1B-BAA7-47B50CABCCB0}"/>
              </a:ext>
            </a:extLst>
          </p:cNvPr>
          <p:cNvSpPr txBox="1">
            <a:spLocks/>
          </p:cNvSpPr>
          <p:nvPr/>
        </p:nvSpPr>
        <p:spPr>
          <a:xfrm>
            <a:off x="1474123" y="4330700"/>
            <a:ext cx="9251549" cy="140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 can communicate between LA, SF and Denver</a:t>
            </a:r>
          </a:p>
          <a:p>
            <a:r>
              <a:rPr lang="en-US"/>
              <a:t>We can communicate between Detroit, NY, Chicago and Washington</a:t>
            </a:r>
          </a:p>
          <a:p>
            <a:r>
              <a:rPr lang="en-US"/>
              <a:t>These are connected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2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0FFBE1-E29B-49BB-A760-2B9CF545CA8E}"/>
              </a:ext>
            </a:extLst>
          </p:cNvPr>
          <p:cNvSpPr/>
          <p:nvPr/>
        </p:nvSpPr>
        <p:spPr>
          <a:xfrm>
            <a:off x="9706281" y="2951330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326651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0FFBE1-E29B-49BB-A760-2B9CF545CA8E}"/>
              </a:ext>
            </a:extLst>
          </p:cNvPr>
          <p:cNvSpPr/>
          <p:nvPr/>
        </p:nvSpPr>
        <p:spPr>
          <a:xfrm>
            <a:off x="9706281" y="2951330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1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1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99883" y="284175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4140872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99883" y="284175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AFBE49-EDF0-4215-A193-1EBEC6D97EFF}"/>
              </a:ext>
            </a:extLst>
          </p:cNvPr>
          <p:cNvSpPr/>
          <p:nvPr/>
        </p:nvSpPr>
        <p:spPr>
          <a:xfrm>
            <a:off x="11440914" y="410706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840630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451C27-FD2F-4386-BC47-9CE555FE9B60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90651" cy="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3799662"/>
            <a:ext cx="805555" cy="59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462648" y="3799662"/>
            <a:ext cx="287392" cy="634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99883" y="2841759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AFBE49-EDF0-4215-A193-1EBEC6D97EFF}"/>
              </a:ext>
            </a:extLst>
          </p:cNvPr>
          <p:cNvSpPr/>
          <p:nvPr/>
        </p:nvSpPr>
        <p:spPr>
          <a:xfrm>
            <a:off x="11440914" y="410706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CD3213-EA3F-49AC-A149-005F9CC3DF01}"/>
              </a:ext>
            </a:extLst>
          </p:cNvPr>
          <p:cNvSpPr/>
          <p:nvPr/>
        </p:nvSpPr>
        <p:spPr>
          <a:xfrm>
            <a:off x="9975902" y="4163402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503719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3:</a:t>
            </a:r>
          </a:p>
          <a:p>
            <a:pPr lvl="1"/>
            <a:r>
              <a:rPr lang="en-US" dirty="0"/>
              <a:t>Perform the token passing game again.</a:t>
            </a:r>
          </a:p>
          <a:p>
            <a:pPr lvl="1"/>
            <a:r>
              <a:rPr lang="en-US" dirty="0"/>
              <a:t>Start the game with the node that has the highest closure time</a:t>
            </a:r>
          </a:p>
          <a:p>
            <a:pPr lvl="1"/>
            <a:r>
              <a:rPr lang="en-US" dirty="0"/>
              <a:t>Group the nodes between which the token is passed</a:t>
            </a:r>
          </a:p>
          <a:p>
            <a:pPr lvl="1"/>
            <a:r>
              <a:rPr lang="en-US" dirty="0"/>
              <a:t>Do the same with the next node with the highest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874981" y="347569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23310" cy="27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4048055"/>
            <a:ext cx="738214" cy="346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395307" y="4048055"/>
            <a:ext cx="354733" cy="385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74981" y="3259461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AFBE49-EDF0-4215-A193-1EBEC6D97EFF}"/>
              </a:ext>
            </a:extLst>
          </p:cNvPr>
          <p:cNvSpPr/>
          <p:nvPr/>
        </p:nvSpPr>
        <p:spPr>
          <a:xfrm>
            <a:off x="11440914" y="410706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CD3213-EA3F-49AC-A149-005F9CC3DF01}"/>
              </a:ext>
            </a:extLst>
          </p:cNvPr>
          <p:cNvSpPr/>
          <p:nvPr/>
        </p:nvSpPr>
        <p:spPr>
          <a:xfrm>
            <a:off x="9975902" y="4163402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62AD9E-2A4F-43A6-80B4-1B0A98CF2CB0}"/>
              </a:ext>
            </a:extLst>
          </p:cNvPr>
          <p:cNvSpPr/>
          <p:nvPr/>
        </p:nvSpPr>
        <p:spPr>
          <a:xfrm>
            <a:off x="10002438" y="3319160"/>
            <a:ext cx="2325213" cy="280607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EE250-F22F-4EE8-BBA1-C563D22D54D2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</p:spTree>
    <p:extLst>
      <p:ext uri="{BB962C8B-B14F-4D97-AF65-F5344CB8AC3E}">
        <p14:creationId xmlns:p14="http://schemas.microsoft.com/office/powerpoint/2010/main" val="3272309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4:</a:t>
            </a:r>
          </a:p>
          <a:p>
            <a:pPr lvl="1"/>
            <a:r>
              <a:rPr lang="en-US" dirty="0"/>
              <a:t>The vertices {1,2,3}, {4} and {5,6,7} are the strongly connected components of the given graph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874981" y="347569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23310" cy="27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4048055"/>
            <a:ext cx="738214" cy="346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395307" y="4048055"/>
            <a:ext cx="354733" cy="385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74981" y="3259461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AFBE49-EDF0-4215-A193-1EBEC6D97EFF}"/>
              </a:ext>
            </a:extLst>
          </p:cNvPr>
          <p:cNvSpPr/>
          <p:nvPr/>
        </p:nvSpPr>
        <p:spPr>
          <a:xfrm>
            <a:off x="11440914" y="410706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CD3213-EA3F-49AC-A149-005F9CC3DF01}"/>
              </a:ext>
            </a:extLst>
          </p:cNvPr>
          <p:cNvSpPr/>
          <p:nvPr/>
        </p:nvSpPr>
        <p:spPr>
          <a:xfrm>
            <a:off x="9975902" y="4163402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62AD9E-2A4F-43A6-80B4-1B0A98CF2CB0}"/>
              </a:ext>
            </a:extLst>
          </p:cNvPr>
          <p:cNvSpPr/>
          <p:nvPr/>
        </p:nvSpPr>
        <p:spPr>
          <a:xfrm>
            <a:off x="10002438" y="3319160"/>
            <a:ext cx="2325213" cy="280607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EE250-F22F-4EE8-BBA1-C563D22D54D2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</p:spTree>
    <p:extLst>
      <p:ext uri="{BB962C8B-B14F-4D97-AF65-F5344CB8AC3E}">
        <p14:creationId xmlns:p14="http://schemas.microsoft.com/office/powerpoint/2010/main" val="349275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/>
          </a:bodyPr>
          <a:lstStyle/>
          <a:p>
            <a:r>
              <a:rPr lang="en-US" dirty="0"/>
              <a:t>Step 4:</a:t>
            </a:r>
          </a:p>
          <a:p>
            <a:pPr lvl="1"/>
            <a:r>
              <a:rPr lang="en-US" dirty="0"/>
              <a:t>The vertices {1,2,3}, {4} and {5,6,7} are the strongly connected components of the </a:t>
            </a:r>
            <a:r>
              <a:rPr lang="en-US" b="1" dirty="0"/>
              <a:t>given graph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342071" y="320356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874981" y="347569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9" idx="7"/>
            <a:endCxn id="7" idx="4"/>
          </p:cNvCxnSpPr>
          <p:nvPr/>
        </p:nvCxnSpPr>
        <p:spPr>
          <a:xfrm flipV="1">
            <a:off x="7441450" y="3974777"/>
            <a:ext cx="644453" cy="557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6B4AD-28AB-4E24-9F1D-0735FEACD696}"/>
              </a:ext>
            </a:extLst>
          </p:cNvPr>
          <p:cNvSpPr/>
          <p:nvPr/>
        </p:nvSpPr>
        <p:spPr>
          <a:xfrm>
            <a:off x="6952753" y="3081117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1|14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69E8A9-DD30-4428-BE32-2590BC65D7C0}"/>
              </a:ext>
            </a:extLst>
          </p:cNvPr>
          <p:cNvSpPr/>
          <p:nvPr/>
        </p:nvSpPr>
        <p:spPr>
          <a:xfrm>
            <a:off x="6610363" y="49887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2|13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ACFD79-BECB-4D99-8814-B7A75E1256BD}"/>
              </a:ext>
            </a:extLst>
          </p:cNvPr>
          <p:cNvSpPr/>
          <p:nvPr/>
        </p:nvSpPr>
        <p:spPr>
          <a:xfrm>
            <a:off x="8724493" y="4578813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3|12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468BD7-AEA8-4BA9-A797-AF8469374A82}"/>
              </a:ext>
            </a:extLst>
          </p:cNvPr>
          <p:cNvSpPr/>
          <p:nvPr/>
        </p:nvSpPr>
        <p:spPr>
          <a:xfrm>
            <a:off x="9247244" y="2739812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4|11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22DC07-7CEB-442D-A9C3-329C3512FC9E}"/>
              </a:ext>
            </a:extLst>
          </p:cNvPr>
          <p:cNvSpPr/>
          <p:nvPr/>
        </p:nvSpPr>
        <p:spPr>
          <a:xfrm>
            <a:off x="9751430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6|9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E433E2-65A3-4D9D-A894-11654B26EB56}"/>
              </a:ext>
            </a:extLst>
          </p:cNvPr>
          <p:cNvSpPr/>
          <p:nvPr/>
        </p:nvSpPr>
        <p:spPr>
          <a:xfrm>
            <a:off x="11364687" y="4971224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7|8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CCA3E7-BFFC-495C-AE70-F6E3AA441FE5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7530724" y="4769236"/>
            <a:ext cx="622676" cy="34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D4404E-D90B-47EB-A46A-B7456BFFC8C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301429" y="3876576"/>
            <a:ext cx="156771" cy="591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DE3E7C-4039-4B37-BD95-89FEA74B4CB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673726" y="3775919"/>
            <a:ext cx="757619" cy="79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387FE-1918-499B-B342-E8EC90BD4868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9951671" y="3538840"/>
            <a:ext cx="923310" cy="27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2C6782-EF0C-4376-AC0A-68DC56BC6494}"/>
              </a:ext>
            </a:extLst>
          </p:cNvPr>
          <p:cNvCxnSpPr>
            <a:cxnSpLocks/>
            <a:stCxn id="13" idx="0"/>
            <a:endCxn id="12" idx="3"/>
          </p:cNvCxnSpPr>
          <p:nvPr/>
        </p:nvCxnSpPr>
        <p:spPr>
          <a:xfrm flipV="1">
            <a:off x="10226041" y="4048055"/>
            <a:ext cx="738214" cy="346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BE9BA0-8942-4ABA-8D52-05E1D3A91127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530841" y="4730047"/>
            <a:ext cx="1021082" cy="3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A2EF4F-6356-4E3C-8B7A-197323F7914B}"/>
              </a:ext>
            </a:extLst>
          </p:cNvPr>
          <p:cNvCxnSpPr>
            <a:cxnSpLocks/>
            <a:stCxn id="12" idx="5"/>
            <a:endCxn id="14" idx="0"/>
          </p:cNvCxnSpPr>
          <p:nvPr/>
        </p:nvCxnSpPr>
        <p:spPr>
          <a:xfrm>
            <a:off x="11395307" y="4048055"/>
            <a:ext cx="354733" cy="385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3AAE42-11C1-47DD-9E21-AABB224246A0}"/>
              </a:ext>
            </a:extLst>
          </p:cNvPr>
          <p:cNvSpPr/>
          <p:nvPr/>
        </p:nvSpPr>
        <p:spPr>
          <a:xfrm>
            <a:off x="6664221" y="2810981"/>
            <a:ext cx="2325213" cy="2806077"/>
          </a:xfrm>
          <a:prstGeom prst="ellipse">
            <a:avLst/>
          </a:prstGeom>
          <a:solidFill>
            <a:srgbClr val="DB55B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C5FD3C-82DD-4208-8359-F7911B9B6A57}"/>
              </a:ext>
            </a:extLst>
          </p:cNvPr>
          <p:cNvSpPr/>
          <p:nvPr/>
        </p:nvSpPr>
        <p:spPr>
          <a:xfrm>
            <a:off x="9026645" y="2997316"/>
            <a:ext cx="1226812" cy="1216703"/>
          </a:xfrm>
          <a:prstGeom prst="ellipse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40F4BC2-7C7F-4A16-90C2-6737F0E4110F}"/>
              </a:ext>
            </a:extLst>
          </p:cNvPr>
          <p:cNvSpPr/>
          <p:nvPr/>
        </p:nvSpPr>
        <p:spPr>
          <a:xfrm>
            <a:off x="10874981" y="3259461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7AFBE49-EDF0-4215-A193-1EBEC6D97EFF}"/>
              </a:ext>
            </a:extLst>
          </p:cNvPr>
          <p:cNvSpPr/>
          <p:nvPr/>
        </p:nvSpPr>
        <p:spPr>
          <a:xfrm>
            <a:off x="11440914" y="4107066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CD3213-EA3F-49AC-A149-005F9CC3DF01}"/>
              </a:ext>
            </a:extLst>
          </p:cNvPr>
          <p:cNvSpPr/>
          <p:nvPr/>
        </p:nvSpPr>
        <p:spPr>
          <a:xfrm>
            <a:off x="9975902" y="4163402"/>
            <a:ext cx="694478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62AD9E-2A4F-43A6-80B4-1B0A98CF2CB0}"/>
              </a:ext>
            </a:extLst>
          </p:cNvPr>
          <p:cNvSpPr/>
          <p:nvPr/>
        </p:nvSpPr>
        <p:spPr>
          <a:xfrm>
            <a:off x="10002438" y="3319160"/>
            <a:ext cx="2325213" cy="2806077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EE250-F22F-4EE8-BBA1-C563D22D54D2}"/>
              </a:ext>
            </a:extLst>
          </p:cNvPr>
          <p:cNvSpPr/>
          <p:nvPr/>
        </p:nvSpPr>
        <p:spPr>
          <a:xfrm>
            <a:off x="11281972" y="2910595"/>
            <a:ext cx="770705" cy="450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5|10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40CD4C-1C56-423E-9D17-52956F98577C}"/>
              </a:ext>
            </a:extLst>
          </p:cNvPr>
          <p:cNvSpPr/>
          <p:nvPr/>
        </p:nvSpPr>
        <p:spPr>
          <a:xfrm>
            <a:off x="1279057" y="3847728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0E2CE6-3768-451D-9BDA-9266AE2FD31A}"/>
              </a:ext>
            </a:extLst>
          </p:cNvPr>
          <p:cNvSpPr/>
          <p:nvPr/>
        </p:nvSpPr>
        <p:spPr>
          <a:xfrm>
            <a:off x="419078" y="49774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246A7D9-4030-4A16-819D-84BC17301F92}"/>
              </a:ext>
            </a:extLst>
          </p:cNvPr>
          <p:cNvSpPr/>
          <p:nvPr/>
        </p:nvSpPr>
        <p:spPr>
          <a:xfrm>
            <a:off x="1651354" y="5011524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057E00-BD02-496C-BD23-9D92A407F883}"/>
              </a:ext>
            </a:extLst>
          </p:cNvPr>
          <p:cNvSpPr/>
          <p:nvPr/>
        </p:nvSpPr>
        <p:spPr>
          <a:xfrm>
            <a:off x="2580994" y="3767630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1369CE-ED87-43AE-B4E1-C64B3BFE7668}"/>
              </a:ext>
            </a:extLst>
          </p:cNvPr>
          <p:cNvSpPr/>
          <p:nvPr/>
        </p:nvSpPr>
        <p:spPr>
          <a:xfrm>
            <a:off x="4440276" y="3770814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049564-DD90-4B78-9F04-E7ED981B8C4D}"/>
              </a:ext>
            </a:extLst>
          </p:cNvPr>
          <p:cNvSpPr/>
          <p:nvPr/>
        </p:nvSpPr>
        <p:spPr>
          <a:xfrm>
            <a:off x="3419195" y="4938278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6EE489-5A90-4528-B698-D65D45A13339}"/>
              </a:ext>
            </a:extLst>
          </p:cNvPr>
          <p:cNvSpPr/>
          <p:nvPr/>
        </p:nvSpPr>
        <p:spPr>
          <a:xfrm>
            <a:off x="4943194" y="49774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D82546-354F-452F-A03E-43CECA89E2C0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939404" y="4420087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CD4DDC-A433-40C6-9E7B-08003CD19462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1028678" y="5312747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0602EF-7B74-4BAC-9F5B-80A177C9CD45}"/>
              </a:ext>
            </a:extLst>
          </p:cNvPr>
          <p:cNvCxnSpPr>
            <a:cxnSpLocks/>
            <a:stCxn id="46" idx="0"/>
            <a:endCxn id="43" idx="5"/>
          </p:cNvCxnSpPr>
          <p:nvPr/>
        </p:nvCxnSpPr>
        <p:spPr>
          <a:xfrm flipH="1" flipV="1">
            <a:off x="1799383" y="4420087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3C4A1D-82CE-4387-BCA8-E2E6C41B3DC6}"/>
              </a:ext>
            </a:extLst>
          </p:cNvPr>
          <p:cNvCxnSpPr>
            <a:cxnSpLocks/>
            <a:stCxn id="46" idx="7"/>
            <a:endCxn id="47" idx="2"/>
          </p:cNvCxnSpPr>
          <p:nvPr/>
        </p:nvCxnSpPr>
        <p:spPr>
          <a:xfrm flipV="1">
            <a:off x="2171680" y="4102910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574FA-807F-4469-80DB-BD4F22370513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>
            <a:off x="3190594" y="4102910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5259DB-3517-4668-ABCF-AFECB452B60B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3939521" y="4343173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D2BC8D-1833-422F-8A15-771A500F4E3E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4028795" y="5273558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085E4A-A119-4819-B8D1-BF1BA8EE02C6}"/>
              </a:ext>
            </a:extLst>
          </p:cNvPr>
          <p:cNvCxnSpPr>
            <a:cxnSpLocks/>
            <a:stCxn id="51" idx="0"/>
            <a:endCxn id="49" idx="5"/>
          </p:cNvCxnSpPr>
          <p:nvPr/>
        </p:nvCxnSpPr>
        <p:spPr>
          <a:xfrm flipH="1" flipV="1">
            <a:off x="4960602" y="4343173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A0F51-E6F4-418D-BFA8-28526DE2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the following directed graph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AF181-11AE-4703-81C9-B0AE976B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077B7-0C69-4B4F-88F0-A363990F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0AB7C-754E-4929-8201-46402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89CAEC-2437-44B4-8AD2-9DC82862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5C4B4-B30C-4C77-9986-512961F7E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2" b="10985"/>
          <a:stretch/>
        </p:blipFill>
        <p:spPr>
          <a:xfrm>
            <a:off x="4697542" y="1963711"/>
            <a:ext cx="2796915" cy="2119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13AFBA-4D8F-47B9-9F1E-15B4B20402FD}"/>
              </a:ext>
            </a:extLst>
          </p:cNvPr>
          <p:cNvSpPr txBox="1"/>
          <p:nvPr/>
        </p:nvSpPr>
        <p:spPr>
          <a:xfrm>
            <a:off x="2078636" y="4818851"/>
            <a:ext cx="8034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We can reach </a:t>
            </a:r>
            <a:r>
              <a:rPr lang="en-US" sz="2400" b="1" dirty="0"/>
              <a:t>to any vertex from</a:t>
            </a:r>
            <a:r>
              <a:rPr lang="en-US" sz="2400" dirty="0"/>
              <a:t> </a:t>
            </a:r>
            <a:r>
              <a:rPr lang="en-US" sz="2400" b="1" dirty="0"/>
              <a:t>any other </a:t>
            </a:r>
            <a:r>
              <a:rPr lang="en-US" sz="2400" dirty="0"/>
              <a:t>vertex in this graph</a:t>
            </a:r>
          </a:p>
          <a:p>
            <a:pPr algn="ctr"/>
            <a:r>
              <a:rPr lang="en-US" sz="2400" dirty="0"/>
              <a:t>This graph is a strongly connected graph</a:t>
            </a:r>
          </a:p>
        </p:txBody>
      </p:sp>
    </p:spTree>
    <p:extLst>
      <p:ext uri="{BB962C8B-B14F-4D97-AF65-F5344CB8AC3E}">
        <p14:creationId xmlns:p14="http://schemas.microsoft.com/office/powerpoint/2010/main" val="586245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57B8EA-5451-4CAA-8BE8-731BD6FEF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graph strongly connected?</a:t>
            </a:r>
          </a:p>
          <a:p>
            <a:r>
              <a:rPr lang="en-US" dirty="0"/>
              <a:t>If not, find out strongly connected components of this graph: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6081F-79AA-410F-8338-C8F22518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A4511-3903-4D56-B528-CA95178D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A0CA-C387-4E39-956A-203DCD1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6705CF-6458-4269-A416-FB82650F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01F584-AB32-4CD3-B3BD-96D7D4F1A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/>
          <a:stretch/>
        </p:blipFill>
        <p:spPr>
          <a:xfrm>
            <a:off x="3393649" y="2516623"/>
            <a:ext cx="5001754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4C402-42A4-468D-A2E5-6E4AC618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strongly connected components of this graph: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E7426-A0FB-4EFA-8631-BB554DC9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B4B09-C00A-442F-8056-9BBDA3FB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CFBB-25BE-4CC3-9BA5-171E5C3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EF5B3E-FF5B-4029-ADE2-EE16D6C9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D09362-756F-4D4B-90AB-682C9246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85" y="2198091"/>
            <a:ext cx="6221200" cy="35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1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2909-3862-4E68-AE30-032D8AF0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DDAF-8160-4F05-9CF9-C31263E6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CE62-2DCE-4F4F-8EBC-726F37AC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452E-CC45-465C-A357-24AE45B8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6119-436D-4827-A283-25D5EA8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80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FBBA4F-141A-4B64-B950-75861A889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2097"/>
            <a:ext cx="10515600" cy="1754865"/>
          </a:xfrm>
        </p:spPr>
        <p:txBody>
          <a:bodyPr/>
          <a:lstStyle/>
          <a:p>
            <a:r>
              <a:rPr lang="en-US" dirty="0"/>
              <a:t>We can draw the same graph differently</a:t>
            </a:r>
          </a:p>
          <a:p>
            <a:r>
              <a:rPr lang="en-US" dirty="0"/>
              <a:t>If we can determine that two graphs are actually two different representations of the same graph, then they are called isomorphic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8CABB-2B71-4DD0-8FC2-47EFD4A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464E-3812-4670-B403-7FF2607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875D-BDE7-4898-A8CF-19B35F39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546FFF-190A-4185-AB14-2A3EA8A7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ABA07F-41C3-443B-B045-C880E6BDDBA2}"/>
              </a:ext>
            </a:extLst>
          </p:cNvPr>
          <p:cNvSpPr/>
          <p:nvPr/>
        </p:nvSpPr>
        <p:spPr>
          <a:xfrm>
            <a:off x="1907435" y="1404703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FB40DE-BAE6-4A00-9108-9E7CCE6D19ED}"/>
              </a:ext>
            </a:extLst>
          </p:cNvPr>
          <p:cNvSpPr/>
          <p:nvPr/>
        </p:nvSpPr>
        <p:spPr>
          <a:xfrm>
            <a:off x="4136226" y="1404703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3A9D7F-802E-4D4A-8D05-C651A7993D92}"/>
              </a:ext>
            </a:extLst>
          </p:cNvPr>
          <p:cNvSpPr/>
          <p:nvPr/>
        </p:nvSpPr>
        <p:spPr>
          <a:xfrm>
            <a:off x="1907435" y="2958746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5ADE68-F600-4734-A936-503898A4D3B6}"/>
              </a:ext>
            </a:extLst>
          </p:cNvPr>
          <p:cNvSpPr/>
          <p:nvPr/>
        </p:nvSpPr>
        <p:spPr>
          <a:xfrm>
            <a:off x="4136226" y="2958746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9050CB-FCF5-4BC2-A5FD-4A7E7C1F45C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512165" y="1707068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B62A0-34EB-49DA-9A63-0F5331370297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4438591" y="2009433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8123C2-B0CF-4292-A144-F83A1253E62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2512165" y="3261111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1F2CCA-53A6-4E4F-956B-DBEAB7FD9264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2209800" y="2009433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83E1A37-9528-49C8-B115-68CB820A267D}"/>
              </a:ext>
            </a:extLst>
          </p:cNvPr>
          <p:cNvSpPr/>
          <p:nvPr/>
        </p:nvSpPr>
        <p:spPr>
          <a:xfrm>
            <a:off x="7753409" y="145968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DF441D-0EA0-45E5-B9F3-24F9BA39C336}"/>
              </a:ext>
            </a:extLst>
          </p:cNvPr>
          <p:cNvSpPr/>
          <p:nvPr/>
        </p:nvSpPr>
        <p:spPr>
          <a:xfrm>
            <a:off x="9982200" y="145968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7E410D-AD66-4D2B-910A-311596B8B3B6}"/>
              </a:ext>
            </a:extLst>
          </p:cNvPr>
          <p:cNvSpPr/>
          <p:nvPr/>
        </p:nvSpPr>
        <p:spPr>
          <a:xfrm>
            <a:off x="7753409" y="3013727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927A8C-6642-491B-A50A-FAA3CF20827E}"/>
              </a:ext>
            </a:extLst>
          </p:cNvPr>
          <p:cNvSpPr/>
          <p:nvPr/>
        </p:nvSpPr>
        <p:spPr>
          <a:xfrm>
            <a:off x="9982200" y="3013727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F0B18-71F1-4099-A6E4-BB7CE82E84E2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>
            <a:off x="8358139" y="1762049"/>
            <a:ext cx="1712622" cy="134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985D3-4DB5-469E-873D-BE15354D3C6B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10284565" y="2064414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B0AAB-F847-4A40-8867-FA3F7686F59B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flipH="1">
            <a:off x="8358139" y="1762049"/>
            <a:ext cx="1624061" cy="155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69284B-2E30-424D-8F9D-A19EC60BC02A}"/>
              </a:ext>
            </a:extLst>
          </p:cNvPr>
          <p:cNvCxnSpPr>
            <a:cxnSpLocks/>
            <a:stCxn id="25" idx="0"/>
            <a:endCxn id="23" idx="4"/>
          </p:cNvCxnSpPr>
          <p:nvPr/>
        </p:nvCxnSpPr>
        <p:spPr>
          <a:xfrm flipV="1">
            <a:off x="8055774" y="2064414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133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FBBA4F-141A-4B64-B950-75861A889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22097"/>
                <a:ext cx="10515600" cy="1754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Mathematical Definition:</a:t>
                </a:r>
              </a:p>
              <a:p>
                <a:pPr marL="0" indent="0">
                  <a:buNone/>
                </a:pPr>
                <a:r>
                  <a:rPr lang="en-US" dirty="0"/>
                  <a:t>Two graphs are isomorphic if there is a </a:t>
                </a:r>
                <a:r>
                  <a:rPr lang="en-US" b="1" dirty="0"/>
                  <a:t>one-to-one and onto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(the sets of vertices)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FBBA4F-141A-4B64-B950-75861A889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22097"/>
                <a:ext cx="10515600" cy="1754865"/>
              </a:xfrm>
              <a:blipFill>
                <a:blip r:embed="rId2"/>
                <a:stretch>
                  <a:fillRect l="-1217" t="-5556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8CABB-2B71-4DD0-8FC2-47EFD4A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464E-3812-4670-B403-7FF2607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875D-BDE7-4898-A8CF-19B35F39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546FFF-190A-4185-AB14-2A3EA8A7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ABA07F-41C3-443B-B045-C880E6BDDBA2}"/>
              </a:ext>
            </a:extLst>
          </p:cNvPr>
          <p:cNvSpPr/>
          <p:nvPr/>
        </p:nvSpPr>
        <p:spPr>
          <a:xfrm>
            <a:off x="704478" y="1353378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FB40DE-BAE6-4A00-9108-9E7CCE6D19ED}"/>
              </a:ext>
            </a:extLst>
          </p:cNvPr>
          <p:cNvSpPr/>
          <p:nvPr/>
        </p:nvSpPr>
        <p:spPr>
          <a:xfrm>
            <a:off x="2933269" y="1353378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3A9D7F-802E-4D4A-8D05-C651A7993D92}"/>
              </a:ext>
            </a:extLst>
          </p:cNvPr>
          <p:cNvSpPr/>
          <p:nvPr/>
        </p:nvSpPr>
        <p:spPr>
          <a:xfrm>
            <a:off x="704478" y="290742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5ADE68-F600-4734-A936-503898A4D3B6}"/>
              </a:ext>
            </a:extLst>
          </p:cNvPr>
          <p:cNvSpPr/>
          <p:nvPr/>
        </p:nvSpPr>
        <p:spPr>
          <a:xfrm>
            <a:off x="2933269" y="290742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9050CB-FCF5-4BC2-A5FD-4A7E7C1F45C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309208" y="1655743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B62A0-34EB-49DA-9A63-0F5331370297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235634" y="1958108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8123C2-B0CF-4292-A144-F83A1253E62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1309208" y="3209786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1F2CCA-53A6-4E4F-956B-DBEAB7FD9264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1006843" y="1958108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83E1A37-9528-49C8-B115-68CB820A267D}"/>
              </a:ext>
            </a:extLst>
          </p:cNvPr>
          <p:cNvSpPr/>
          <p:nvPr/>
        </p:nvSpPr>
        <p:spPr>
          <a:xfrm>
            <a:off x="4634959" y="135048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DF441D-0EA0-45E5-B9F3-24F9BA39C336}"/>
              </a:ext>
            </a:extLst>
          </p:cNvPr>
          <p:cNvSpPr/>
          <p:nvPr/>
        </p:nvSpPr>
        <p:spPr>
          <a:xfrm>
            <a:off x="6863750" y="135048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7E410D-AD66-4D2B-910A-311596B8B3B6}"/>
              </a:ext>
            </a:extLst>
          </p:cNvPr>
          <p:cNvSpPr/>
          <p:nvPr/>
        </p:nvSpPr>
        <p:spPr>
          <a:xfrm>
            <a:off x="4634959" y="290452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927A8C-6642-491B-A50A-FAA3CF20827E}"/>
              </a:ext>
            </a:extLst>
          </p:cNvPr>
          <p:cNvSpPr/>
          <p:nvPr/>
        </p:nvSpPr>
        <p:spPr>
          <a:xfrm>
            <a:off x="6863750" y="290452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F0B18-71F1-4099-A6E4-BB7CE82E84E2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>
            <a:off x="5239689" y="1652846"/>
            <a:ext cx="1712622" cy="134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985D3-4DB5-469E-873D-BE15354D3C6B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7166115" y="1955211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B0AAB-F847-4A40-8867-FA3F7686F59B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flipH="1">
            <a:off x="5239689" y="1652846"/>
            <a:ext cx="1624061" cy="155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69284B-2E30-424D-8F9D-A19EC60BC02A}"/>
              </a:ext>
            </a:extLst>
          </p:cNvPr>
          <p:cNvCxnSpPr>
            <a:cxnSpLocks/>
            <a:stCxn id="25" idx="0"/>
            <a:endCxn id="23" idx="4"/>
          </p:cNvCxnSpPr>
          <p:nvPr/>
        </p:nvCxnSpPr>
        <p:spPr>
          <a:xfrm flipV="1">
            <a:off x="4937324" y="1955211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1AB0-A7FC-4172-BE48-12D24F47F9A7}"/>
              </a:ext>
            </a:extLst>
          </p:cNvPr>
          <p:cNvSpPr txBox="1"/>
          <p:nvPr/>
        </p:nvSpPr>
        <p:spPr>
          <a:xfrm>
            <a:off x="1824522" y="352570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6D9E6-F397-444E-BA27-487C857FD252}"/>
              </a:ext>
            </a:extLst>
          </p:cNvPr>
          <p:cNvSpPr txBox="1"/>
          <p:nvPr/>
        </p:nvSpPr>
        <p:spPr>
          <a:xfrm>
            <a:off x="5797681" y="3495857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610AE-6A51-451C-9E0F-789B9CBB4E2D}"/>
              </a:ext>
            </a:extLst>
          </p:cNvPr>
          <p:cNvSpPr/>
          <p:nvPr/>
        </p:nvSpPr>
        <p:spPr>
          <a:xfrm>
            <a:off x="7166115" y="1771374"/>
            <a:ext cx="496374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Break it Down!</a:t>
            </a:r>
          </a:p>
        </p:txBody>
      </p:sp>
    </p:spTree>
    <p:extLst>
      <p:ext uri="{BB962C8B-B14F-4D97-AF65-F5344CB8AC3E}">
        <p14:creationId xmlns:p14="http://schemas.microsoft.com/office/powerpoint/2010/main" val="12356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FBBA4F-141A-4B64-B950-75861A889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22097"/>
                <a:ext cx="11019020" cy="175486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Mathematical Definition:</a:t>
                </a:r>
              </a:p>
              <a:p>
                <a:pPr marL="0" indent="0">
                  <a:buNone/>
                </a:pPr>
                <a:r>
                  <a:rPr lang="en-US" dirty="0"/>
                  <a:t>Two graphs are isomorphic </a:t>
                </a:r>
              </a:p>
              <a:p>
                <a:r>
                  <a:rPr lang="en-US" dirty="0"/>
                  <a:t>If there is a </a:t>
                </a:r>
                <a:r>
                  <a:rPr lang="en-US" b="1" dirty="0"/>
                  <a:t>one-to-one and onto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(the sets of vertices) </a:t>
                </a:r>
              </a:p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adjacent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FBBA4F-141A-4B64-B950-75861A889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22097"/>
                <a:ext cx="11019020" cy="1754865"/>
              </a:xfrm>
              <a:blipFill>
                <a:blip r:embed="rId2"/>
                <a:stretch>
                  <a:fillRect l="-885" t="-4861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8CABB-2B71-4DD0-8FC2-47EFD4A1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464E-3812-4670-B403-7FF26076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875D-BDE7-4898-A8CF-19B35F39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546FFF-190A-4185-AB14-2A3EA8A7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ABA07F-41C3-443B-B045-C880E6BDDBA2}"/>
              </a:ext>
            </a:extLst>
          </p:cNvPr>
          <p:cNvSpPr/>
          <p:nvPr/>
        </p:nvSpPr>
        <p:spPr>
          <a:xfrm>
            <a:off x="704478" y="1353378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FB40DE-BAE6-4A00-9108-9E7CCE6D19ED}"/>
              </a:ext>
            </a:extLst>
          </p:cNvPr>
          <p:cNvSpPr/>
          <p:nvPr/>
        </p:nvSpPr>
        <p:spPr>
          <a:xfrm>
            <a:off x="2933269" y="1353378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3A9D7F-802E-4D4A-8D05-C651A7993D92}"/>
              </a:ext>
            </a:extLst>
          </p:cNvPr>
          <p:cNvSpPr/>
          <p:nvPr/>
        </p:nvSpPr>
        <p:spPr>
          <a:xfrm>
            <a:off x="704478" y="290742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5ADE68-F600-4734-A936-503898A4D3B6}"/>
              </a:ext>
            </a:extLst>
          </p:cNvPr>
          <p:cNvSpPr/>
          <p:nvPr/>
        </p:nvSpPr>
        <p:spPr>
          <a:xfrm>
            <a:off x="2933269" y="290742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9050CB-FCF5-4BC2-A5FD-4A7E7C1F45C0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309208" y="1655743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B62A0-34EB-49DA-9A63-0F5331370297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235634" y="1958108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8123C2-B0CF-4292-A144-F83A1253E620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1309208" y="3209786"/>
            <a:ext cx="1624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1F2CCA-53A6-4E4F-956B-DBEAB7FD9264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V="1">
            <a:off x="1006843" y="1958108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83E1A37-9528-49C8-B115-68CB820A267D}"/>
              </a:ext>
            </a:extLst>
          </p:cNvPr>
          <p:cNvSpPr/>
          <p:nvPr/>
        </p:nvSpPr>
        <p:spPr>
          <a:xfrm>
            <a:off x="4634959" y="135048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DF441D-0EA0-45E5-B9F3-24F9BA39C336}"/>
              </a:ext>
            </a:extLst>
          </p:cNvPr>
          <p:cNvSpPr/>
          <p:nvPr/>
        </p:nvSpPr>
        <p:spPr>
          <a:xfrm>
            <a:off x="6863750" y="1350481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7E410D-AD66-4D2B-910A-311596B8B3B6}"/>
              </a:ext>
            </a:extLst>
          </p:cNvPr>
          <p:cNvSpPr/>
          <p:nvPr/>
        </p:nvSpPr>
        <p:spPr>
          <a:xfrm>
            <a:off x="4634959" y="290452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927A8C-6642-491B-A50A-FAA3CF20827E}"/>
              </a:ext>
            </a:extLst>
          </p:cNvPr>
          <p:cNvSpPr/>
          <p:nvPr/>
        </p:nvSpPr>
        <p:spPr>
          <a:xfrm>
            <a:off x="6863750" y="2904524"/>
            <a:ext cx="604730" cy="604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BF0B18-71F1-4099-A6E4-BB7CE82E84E2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>
            <a:off x="5239689" y="1652846"/>
            <a:ext cx="1712622" cy="1340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F985D3-4DB5-469E-873D-BE15354D3C6B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7166115" y="1955211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B0AAB-F847-4A40-8867-FA3F7686F59B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flipH="1">
            <a:off x="5239689" y="1652846"/>
            <a:ext cx="1624061" cy="155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69284B-2E30-424D-8F9D-A19EC60BC02A}"/>
              </a:ext>
            </a:extLst>
          </p:cNvPr>
          <p:cNvCxnSpPr>
            <a:cxnSpLocks/>
            <a:stCxn id="25" idx="0"/>
            <a:endCxn id="23" idx="4"/>
          </p:cNvCxnSpPr>
          <p:nvPr/>
        </p:nvCxnSpPr>
        <p:spPr>
          <a:xfrm flipV="1">
            <a:off x="4937324" y="1955211"/>
            <a:ext cx="0" cy="9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DF1AB0-A7FC-4172-BE48-12D24F47F9A7}"/>
              </a:ext>
            </a:extLst>
          </p:cNvPr>
          <p:cNvSpPr txBox="1"/>
          <p:nvPr/>
        </p:nvSpPr>
        <p:spPr>
          <a:xfrm>
            <a:off x="1824522" y="352570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D6D9E6-F397-444E-BA27-487C857FD252}"/>
              </a:ext>
            </a:extLst>
          </p:cNvPr>
          <p:cNvSpPr txBox="1"/>
          <p:nvPr/>
        </p:nvSpPr>
        <p:spPr>
          <a:xfrm>
            <a:off x="5797681" y="3495857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F4B00E-20B0-4283-AF94-97D4D4E0D5EE}"/>
              </a:ext>
            </a:extLst>
          </p:cNvPr>
          <p:cNvGrpSpPr/>
          <p:nvPr/>
        </p:nvGrpSpPr>
        <p:grpSpPr>
          <a:xfrm>
            <a:off x="8654001" y="1127182"/>
            <a:ext cx="2567353" cy="3234620"/>
            <a:chOff x="8654001" y="1127182"/>
            <a:chExt cx="2567353" cy="3234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F06AC70-1916-46CE-BE1E-63D5D2D85DCA}"/>
                </a:ext>
              </a:extLst>
            </p:cNvPr>
            <p:cNvSpPr/>
            <p:nvPr/>
          </p:nvSpPr>
          <p:spPr>
            <a:xfrm>
              <a:off x="8654001" y="1127182"/>
              <a:ext cx="961292" cy="3234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6F12B1-7739-4BBF-B2AB-5E2B1714EBAF}"/>
                </a:ext>
              </a:extLst>
            </p:cNvPr>
            <p:cNvSpPr/>
            <p:nvPr/>
          </p:nvSpPr>
          <p:spPr>
            <a:xfrm>
              <a:off x="10260062" y="1127182"/>
              <a:ext cx="961292" cy="3234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C6F21A-EA63-4E61-AC53-841A302AB76D}"/>
                </a:ext>
              </a:extLst>
            </p:cNvPr>
            <p:cNvCxnSpPr/>
            <p:nvPr/>
          </p:nvCxnSpPr>
          <p:spPr>
            <a:xfrm>
              <a:off x="9357385" y="1919969"/>
              <a:ext cx="116058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3DB89C-9286-464A-A5D6-A65692264A1E}"/>
                </a:ext>
              </a:extLst>
            </p:cNvPr>
            <p:cNvCxnSpPr/>
            <p:nvPr/>
          </p:nvCxnSpPr>
          <p:spPr>
            <a:xfrm>
              <a:off x="9357385" y="2565660"/>
              <a:ext cx="1160585" cy="890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1B4F58-A920-4194-9F99-EA86872DA2E6}"/>
                </a:ext>
              </a:extLst>
            </p:cNvPr>
            <p:cNvCxnSpPr/>
            <p:nvPr/>
          </p:nvCxnSpPr>
          <p:spPr>
            <a:xfrm flipV="1">
              <a:off x="9357385" y="2565660"/>
              <a:ext cx="1160585" cy="369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7C9F2E-6D4E-4754-BE2D-1F1230E72B21}"/>
                </a:ext>
              </a:extLst>
            </p:cNvPr>
            <p:cNvCxnSpPr/>
            <p:nvPr/>
          </p:nvCxnSpPr>
          <p:spPr>
            <a:xfrm flipV="1">
              <a:off x="9357385" y="3090268"/>
              <a:ext cx="1160585" cy="36933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2E1459-321E-4A1B-AC9D-34FF15224762}"/>
              </a:ext>
            </a:extLst>
          </p:cNvPr>
          <p:cNvSpPr/>
          <p:nvPr/>
        </p:nvSpPr>
        <p:spPr>
          <a:xfrm>
            <a:off x="434506" y="5299529"/>
            <a:ext cx="336833" cy="2922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2FF47E6-1729-45F2-8B62-531993D756AC}"/>
              </a:ext>
            </a:extLst>
          </p:cNvPr>
          <p:cNvSpPr/>
          <p:nvPr/>
        </p:nvSpPr>
        <p:spPr>
          <a:xfrm>
            <a:off x="431974" y="5697026"/>
            <a:ext cx="336833" cy="2922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E892D-F837-4FCC-8CCE-0C3AF450E285}"/>
              </a:ext>
            </a:extLst>
          </p:cNvPr>
          <p:cNvSpPr/>
          <p:nvPr/>
        </p:nvSpPr>
        <p:spPr>
          <a:xfrm>
            <a:off x="8972603" y="2298656"/>
            <a:ext cx="3016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51D141-2072-4C78-8B1D-4BA9DEDF2EC4}"/>
              </a:ext>
            </a:extLst>
          </p:cNvPr>
          <p:cNvSpPr/>
          <p:nvPr/>
        </p:nvSpPr>
        <p:spPr>
          <a:xfrm>
            <a:off x="8956365" y="3345952"/>
            <a:ext cx="3016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9C93AE5-72B1-429E-A49B-C979C7EC5E21}"/>
              </a:ext>
            </a:extLst>
          </p:cNvPr>
          <p:cNvSpPr/>
          <p:nvPr/>
        </p:nvSpPr>
        <p:spPr>
          <a:xfrm>
            <a:off x="3157207" y="1024337"/>
            <a:ext cx="292231" cy="3582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B15592E-E572-4E47-BFE8-695A7E168ED2}"/>
              </a:ext>
            </a:extLst>
          </p:cNvPr>
          <p:cNvSpPr/>
          <p:nvPr/>
        </p:nvSpPr>
        <p:spPr>
          <a:xfrm>
            <a:off x="3197154" y="2576727"/>
            <a:ext cx="292231" cy="3582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F1791AB-1B56-4620-B20F-571E13B4EBE2}"/>
              </a:ext>
            </a:extLst>
          </p:cNvPr>
          <p:cNvSpPr/>
          <p:nvPr/>
        </p:nvSpPr>
        <p:spPr>
          <a:xfrm>
            <a:off x="7236349" y="967568"/>
            <a:ext cx="292231" cy="35826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2982520-E667-4936-9902-D441A8C378E3}"/>
              </a:ext>
            </a:extLst>
          </p:cNvPr>
          <p:cNvSpPr/>
          <p:nvPr/>
        </p:nvSpPr>
        <p:spPr>
          <a:xfrm>
            <a:off x="7361160" y="2727921"/>
            <a:ext cx="292231" cy="35826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E545021-7F54-4013-9FCC-509B45A45D1D}"/>
              </a:ext>
            </a:extLst>
          </p:cNvPr>
          <p:cNvSpPr/>
          <p:nvPr/>
        </p:nvSpPr>
        <p:spPr>
          <a:xfrm>
            <a:off x="10589879" y="2826010"/>
            <a:ext cx="3016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DCD5151-644E-451C-B990-820A0C2BFF3E}"/>
              </a:ext>
            </a:extLst>
          </p:cNvPr>
          <p:cNvSpPr/>
          <p:nvPr/>
        </p:nvSpPr>
        <p:spPr>
          <a:xfrm>
            <a:off x="10570891" y="3345952"/>
            <a:ext cx="301658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306D74-F429-48F9-8B27-F57E0DB3BC2A}"/>
              </a:ext>
            </a:extLst>
          </p:cNvPr>
          <p:cNvSpPr/>
          <p:nvPr/>
        </p:nvSpPr>
        <p:spPr>
          <a:xfrm>
            <a:off x="3854456" y="5973243"/>
            <a:ext cx="448308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has to be the case for all pairs of vertices </a:t>
            </a:r>
          </a:p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order for the two graphs to be isomorphic.</a:t>
            </a:r>
          </a:p>
        </p:txBody>
      </p:sp>
    </p:spTree>
    <p:extLst>
      <p:ext uri="{BB962C8B-B14F-4D97-AF65-F5344CB8AC3E}">
        <p14:creationId xmlns:p14="http://schemas.microsoft.com/office/powerpoint/2010/main" val="9457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8" grpId="0" animBg="1"/>
      <p:bldP spid="18" grpId="0" animBg="1"/>
      <p:bldP spid="39" grpId="0" animBg="1"/>
      <p:bldP spid="20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43919-0D01-4EFA-AED8-A420A74F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ED49A-C9E5-4E1F-BEC3-73283E61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02B03-4F33-4BEB-ABAA-CB89668E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0EFA8-A6FB-46CA-BC09-34CEA8D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D7DF05-0C50-4EE7-9175-678A637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05F0E-4797-4AD3-8C31-7BBEF8F3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946" y="2567915"/>
            <a:ext cx="6014112" cy="2829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202DFE-5B9E-42C2-8376-E8CBBE77D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Determining isomorphism is a </a:t>
                </a:r>
                <a:r>
                  <a:rPr lang="en-US" b="1" dirty="0"/>
                  <a:t>hard</a:t>
                </a:r>
                <a:r>
                  <a:rPr lang="en-US" dirty="0"/>
                  <a:t>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r>
                  <a:rPr lang="en-US" dirty="0"/>
                  <a:t> possible one-to-one correspondences between the vertex sets of two simple 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But sometimes, you may </a:t>
                </a:r>
                <a:r>
                  <a:rPr lang="en-US" b="1" dirty="0"/>
                  <a:t>find signs </a:t>
                </a:r>
                <a:r>
                  <a:rPr lang="en-US" dirty="0"/>
                  <a:t>that can ensure that two graphs are NOT isomorphic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202DFE-5B9E-42C2-8376-E8CBBE77D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0CEDC-1119-4702-BBB3-AD486649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1A991-EAC1-4F53-8FD1-20A1B9ED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D1FC0-6F65-467F-B2E5-B5E17D66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97A084-7B0D-426A-89C9-E25BA97E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isomorphism</a:t>
            </a:r>
          </a:p>
        </p:txBody>
      </p:sp>
    </p:spTree>
    <p:extLst>
      <p:ext uri="{BB962C8B-B14F-4D97-AF65-F5344CB8AC3E}">
        <p14:creationId xmlns:p14="http://schemas.microsoft.com/office/powerpoint/2010/main" val="1270636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7E552B-45CD-4B32-A784-1B4BE235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D8911-1A10-438E-8D84-586F1DB8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7B92-CF77-4FE9-8274-6A318B95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16B04-17A4-40BC-97EF-56935710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F1AD97-5527-4B78-92A1-CC8E95B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isomorphism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E9BD99-8E88-438D-A798-B3B7F5163179}"/>
              </a:ext>
            </a:extLst>
          </p:cNvPr>
          <p:cNvCxnSpPr/>
          <p:nvPr/>
        </p:nvCxnSpPr>
        <p:spPr>
          <a:xfrm flipH="1">
            <a:off x="2112135" y="2550018"/>
            <a:ext cx="149394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34E6B-147C-4265-B483-991777D0BDD1}"/>
              </a:ext>
            </a:extLst>
          </p:cNvPr>
          <p:cNvCxnSpPr/>
          <p:nvPr/>
        </p:nvCxnSpPr>
        <p:spPr>
          <a:xfrm>
            <a:off x="3606084" y="2550018"/>
            <a:ext cx="0" cy="22280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42C8C5-89C4-4C90-BFB6-16712FD2D116}"/>
              </a:ext>
            </a:extLst>
          </p:cNvPr>
          <p:cNvCxnSpPr/>
          <p:nvPr/>
        </p:nvCxnSpPr>
        <p:spPr>
          <a:xfrm>
            <a:off x="3606085" y="2550018"/>
            <a:ext cx="139091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CCD0D-93FD-4E11-8365-697CF461ED02}"/>
              </a:ext>
            </a:extLst>
          </p:cNvPr>
          <p:cNvCxnSpPr/>
          <p:nvPr/>
        </p:nvCxnSpPr>
        <p:spPr>
          <a:xfrm flipH="1">
            <a:off x="2859110" y="2550017"/>
            <a:ext cx="746975" cy="1571222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657013-2112-4F4D-B3D5-6F9B55151A4B}"/>
              </a:ext>
            </a:extLst>
          </p:cNvPr>
          <p:cNvCxnSpPr/>
          <p:nvPr/>
        </p:nvCxnSpPr>
        <p:spPr>
          <a:xfrm>
            <a:off x="3606084" y="2550017"/>
            <a:ext cx="695459" cy="148107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C8C25-028D-4EEF-8864-A8249E66BDFE}"/>
              </a:ext>
            </a:extLst>
          </p:cNvPr>
          <p:cNvCxnSpPr/>
          <p:nvPr/>
        </p:nvCxnSpPr>
        <p:spPr>
          <a:xfrm>
            <a:off x="2112135" y="3721995"/>
            <a:ext cx="746975" cy="3992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4D606-6E0B-4681-B265-6CB7BC4AF805}"/>
              </a:ext>
            </a:extLst>
          </p:cNvPr>
          <p:cNvCxnSpPr/>
          <p:nvPr/>
        </p:nvCxnSpPr>
        <p:spPr>
          <a:xfrm>
            <a:off x="2859110" y="4121240"/>
            <a:ext cx="746975" cy="65682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747E42-0ED5-4A39-8695-5542B5D6C655}"/>
              </a:ext>
            </a:extLst>
          </p:cNvPr>
          <p:cNvCxnSpPr/>
          <p:nvPr/>
        </p:nvCxnSpPr>
        <p:spPr>
          <a:xfrm flipV="1">
            <a:off x="3606084" y="4031088"/>
            <a:ext cx="695459" cy="74697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1C7F6A-3041-4B3F-B731-A73C603F28FF}"/>
              </a:ext>
            </a:extLst>
          </p:cNvPr>
          <p:cNvCxnSpPr/>
          <p:nvPr/>
        </p:nvCxnSpPr>
        <p:spPr>
          <a:xfrm flipV="1">
            <a:off x="4301543" y="3721994"/>
            <a:ext cx="695460" cy="30909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08141-5E74-41B0-B125-7CAB62748935}"/>
              </a:ext>
            </a:extLst>
          </p:cNvPr>
          <p:cNvCxnSpPr/>
          <p:nvPr/>
        </p:nvCxnSpPr>
        <p:spPr>
          <a:xfrm flipH="1">
            <a:off x="7349545" y="2550017"/>
            <a:ext cx="1133340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E60AFD-E9F3-44C9-95F8-1C1AC4269401}"/>
              </a:ext>
            </a:extLst>
          </p:cNvPr>
          <p:cNvCxnSpPr/>
          <p:nvPr/>
        </p:nvCxnSpPr>
        <p:spPr>
          <a:xfrm>
            <a:off x="8482884" y="2550017"/>
            <a:ext cx="978795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90941-FC9C-4A50-A4BF-5BBA97C03362}"/>
              </a:ext>
            </a:extLst>
          </p:cNvPr>
          <p:cNvCxnSpPr/>
          <p:nvPr/>
        </p:nvCxnSpPr>
        <p:spPr>
          <a:xfrm>
            <a:off x="7349544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BF1ED6-FA3A-49DC-BF25-28A58C7C5C5C}"/>
              </a:ext>
            </a:extLst>
          </p:cNvPr>
          <p:cNvCxnSpPr/>
          <p:nvPr/>
        </p:nvCxnSpPr>
        <p:spPr>
          <a:xfrm>
            <a:off x="9461679" y="313600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FF9EF6-AAC5-4C79-9490-65ED0A63D312}"/>
              </a:ext>
            </a:extLst>
          </p:cNvPr>
          <p:cNvCxnSpPr/>
          <p:nvPr/>
        </p:nvCxnSpPr>
        <p:spPr>
          <a:xfrm>
            <a:off x="7349545" y="3876540"/>
            <a:ext cx="1133340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AA694-485B-40E8-A904-B63765840450}"/>
              </a:ext>
            </a:extLst>
          </p:cNvPr>
          <p:cNvCxnSpPr/>
          <p:nvPr/>
        </p:nvCxnSpPr>
        <p:spPr>
          <a:xfrm flipH="1">
            <a:off x="8482884" y="3876540"/>
            <a:ext cx="978795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3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EF2059-E110-494C-AE82-EC9E9071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invariants are certain properties of a graph that are preserved by isomorphism.</a:t>
            </a:r>
          </a:p>
          <a:p>
            <a:r>
              <a:rPr lang="en-US" dirty="0"/>
              <a:t>We can use these to find signs that can ensure that two graphs are NOT isomorphic</a:t>
            </a:r>
          </a:p>
          <a:p>
            <a:r>
              <a:rPr lang="en-US" dirty="0"/>
              <a:t>Example: number of vertices, number of edges etc.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00BD4-2934-4C48-B13F-698D5720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26F4F-4419-4BF0-B845-5F4CEBF0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9BB12-F6C9-46EA-BC2B-F06CE085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0B4B68-2EC4-4577-900E-FBB43053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CCB400-5CB9-4B94-B5CA-9908855FD4DF}"/>
              </a:ext>
            </a:extLst>
          </p:cNvPr>
          <p:cNvCxnSpPr/>
          <p:nvPr/>
        </p:nvCxnSpPr>
        <p:spPr>
          <a:xfrm flipH="1">
            <a:off x="2272155" y="3926058"/>
            <a:ext cx="149394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8E804-984C-451A-882A-BEC6688D263A}"/>
              </a:ext>
            </a:extLst>
          </p:cNvPr>
          <p:cNvCxnSpPr/>
          <p:nvPr/>
        </p:nvCxnSpPr>
        <p:spPr>
          <a:xfrm>
            <a:off x="3766104" y="3926058"/>
            <a:ext cx="0" cy="22280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9FE3B6-4C4D-48DC-A616-27DBE37BFDCC}"/>
              </a:ext>
            </a:extLst>
          </p:cNvPr>
          <p:cNvCxnSpPr/>
          <p:nvPr/>
        </p:nvCxnSpPr>
        <p:spPr>
          <a:xfrm>
            <a:off x="3766105" y="3926058"/>
            <a:ext cx="1390919" cy="1171977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E8537-9906-437F-852E-21395ECAC62C}"/>
              </a:ext>
            </a:extLst>
          </p:cNvPr>
          <p:cNvCxnSpPr/>
          <p:nvPr/>
        </p:nvCxnSpPr>
        <p:spPr>
          <a:xfrm flipH="1">
            <a:off x="3019130" y="3926057"/>
            <a:ext cx="746975" cy="1571222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404B74-F1C8-4EFA-9144-D9B3921156C5}"/>
              </a:ext>
            </a:extLst>
          </p:cNvPr>
          <p:cNvCxnSpPr/>
          <p:nvPr/>
        </p:nvCxnSpPr>
        <p:spPr>
          <a:xfrm>
            <a:off x="3766104" y="3926057"/>
            <a:ext cx="695459" cy="148107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8547D-EA58-4F8F-A1EE-EBBCE6C5FBFD}"/>
              </a:ext>
            </a:extLst>
          </p:cNvPr>
          <p:cNvCxnSpPr/>
          <p:nvPr/>
        </p:nvCxnSpPr>
        <p:spPr>
          <a:xfrm>
            <a:off x="2272155" y="5098035"/>
            <a:ext cx="746975" cy="39924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DA69E3-4E43-4AD4-9A05-A7D7932AA1EE}"/>
              </a:ext>
            </a:extLst>
          </p:cNvPr>
          <p:cNvCxnSpPr/>
          <p:nvPr/>
        </p:nvCxnSpPr>
        <p:spPr>
          <a:xfrm>
            <a:off x="3019130" y="5497280"/>
            <a:ext cx="746975" cy="65682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3DE23B-608B-4C1B-9977-5A796F8679F4}"/>
              </a:ext>
            </a:extLst>
          </p:cNvPr>
          <p:cNvCxnSpPr/>
          <p:nvPr/>
        </p:nvCxnSpPr>
        <p:spPr>
          <a:xfrm flipV="1">
            <a:off x="3766104" y="5407128"/>
            <a:ext cx="695459" cy="74697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58E8F2-5581-48CE-A6D1-CC0B9A01C4C7}"/>
              </a:ext>
            </a:extLst>
          </p:cNvPr>
          <p:cNvCxnSpPr/>
          <p:nvPr/>
        </p:nvCxnSpPr>
        <p:spPr>
          <a:xfrm flipV="1">
            <a:off x="4461563" y="5098034"/>
            <a:ext cx="695460" cy="309093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C70B74-54CC-4A18-8A0F-3786DDDB39DE}"/>
              </a:ext>
            </a:extLst>
          </p:cNvPr>
          <p:cNvCxnSpPr/>
          <p:nvPr/>
        </p:nvCxnSpPr>
        <p:spPr>
          <a:xfrm flipH="1">
            <a:off x="7509565" y="3926057"/>
            <a:ext cx="1133340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6BC84F-D570-475E-807A-571EA112E447}"/>
              </a:ext>
            </a:extLst>
          </p:cNvPr>
          <p:cNvCxnSpPr/>
          <p:nvPr/>
        </p:nvCxnSpPr>
        <p:spPr>
          <a:xfrm>
            <a:off x="8642904" y="3926057"/>
            <a:ext cx="978795" cy="585988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4D741D-6177-45C7-A7B0-45BF490B7FA2}"/>
              </a:ext>
            </a:extLst>
          </p:cNvPr>
          <p:cNvCxnSpPr/>
          <p:nvPr/>
        </p:nvCxnSpPr>
        <p:spPr>
          <a:xfrm>
            <a:off x="7509564" y="451204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47E0-79B9-457C-8088-F6CB4CB7001D}"/>
              </a:ext>
            </a:extLst>
          </p:cNvPr>
          <p:cNvCxnSpPr/>
          <p:nvPr/>
        </p:nvCxnSpPr>
        <p:spPr>
          <a:xfrm>
            <a:off x="9621699" y="4512045"/>
            <a:ext cx="0" cy="740535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007341-927A-47D0-8963-C7BC184157D6}"/>
              </a:ext>
            </a:extLst>
          </p:cNvPr>
          <p:cNvCxnSpPr/>
          <p:nvPr/>
        </p:nvCxnSpPr>
        <p:spPr>
          <a:xfrm>
            <a:off x="7509565" y="5252580"/>
            <a:ext cx="1133340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6344A0-B7CA-4274-A47E-5D4FA269A662}"/>
              </a:ext>
            </a:extLst>
          </p:cNvPr>
          <p:cNvCxnSpPr/>
          <p:nvPr/>
        </p:nvCxnSpPr>
        <p:spPr>
          <a:xfrm flipH="1">
            <a:off x="8642904" y="5252580"/>
            <a:ext cx="978795" cy="528034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35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319D1-65A3-446A-9785-255DB04D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22564-1D9F-44A1-8AE1-86165D5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2BD79-D0E6-47C6-BBCB-937FB44D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7423-A87C-4ED4-8426-2C8952AA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E4B35F-6842-45FD-A384-3C27AF15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66B19-AC3E-4154-91F8-50597E41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55" y="1227909"/>
            <a:ext cx="3498078" cy="3026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DC7CC9-E474-409E-8568-1C53B4CAA5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570" y="4330700"/>
                <a:ext cx="7023102" cy="14093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cannot reach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the graph is not strongly connected</a:t>
                </a:r>
              </a:p>
              <a:p>
                <a:r>
                  <a:rPr lang="en-US" dirty="0"/>
                  <a:t>But it is weakly connected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connected by an edge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8DC7CC9-E474-409E-8568-1C53B4CAA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570" y="4330700"/>
                <a:ext cx="7023102" cy="1409328"/>
              </a:xfrm>
              <a:prstGeom prst="rect">
                <a:avLst/>
              </a:prstGeom>
              <a:blipFill>
                <a:blip r:embed="rId3"/>
                <a:stretch>
                  <a:fillRect l="-694" t="-6897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24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26F54-1806-4CC1-9EA5-5DCC2394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5C2F8-0B30-47DE-98F8-E5F98E5E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85D95-38F1-4502-907D-F2A782A2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5F150-6AB9-4106-9D36-30D4FD28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0B591D-0A36-4A27-8779-17206AAF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E5B9AC2-27E7-4014-BC3B-D33BBD82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22" y="2357815"/>
            <a:ext cx="3912358" cy="2502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9892A5-031B-400D-A2A5-6702143DB94E}"/>
              </a:ext>
            </a:extLst>
          </p:cNvPr>
          <p:cNvSpPr txBox="1"/>
          <p:nvPr/>
        </p:nvSpPr>
        <p:spPr>
          <a:xfrm>
            <a:off x="4698599" y="5035639"/>
            <a:ext cx="27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vertices different</a:t>
            </a:r>
          </a:p>
        </p:txBody>
      </p:sp>
    </p:spTree>
    <p:extLst>
      <p:ext uri="{BB962C8B-B14F-4D97-AF65-F5344CB8AC3E}">
        <p14:creationId xmlns:p14="http://schemas.microsoft.com/office/powerpoint/2010/main" val="30581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1231C9-585B-4A0A-AE69-B24540FB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36A97-6629-41A2-A927-30B7EFA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F84F-1B39-46F9-8DB7-F2A23DEA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F5DD8-CEE8-420A-906C-F6119AA9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AB3FB-35F2-40FB-A81A-59EAA0D4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B2D9E9-8BB6-4B66-B1A3-9086307A454F}"/>
              </a:ext>
            </a:extLst>
          </p:cNvPr>
          <p:cNvGrpSpPr/>
          <p:nvPr/>
        </p:nvGrpSpPr>
        <p:grpSpPr>
          <a:xfrm>
            <a:off x="4131731" y="2525348"/>
            <a:ext cx="4031560" cy="2322452"/>
            <a:chOff x="2240920" y="2444923"/>
            <a:chExt cx="4739426" cy="304997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DE4B7D5-EE67-448F-A4DE-8E60F235B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2240920" y="2444923"/>
              <a:ext cx="2369713" cy="304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45DCDB0-2B42-494F-88BA-37A74CDB5E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4610633" y="2444923"/>
              <a:ext cx="2369713" cy="304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BB33D4-13B0-4BF5-A275-B6F6E73265E7}"/>
                </a:ext>
              </a:extLst>
            </p:cNvPr>
            <p:cNvSpPr/>
            <p:nvPr/>
          </p:nvSpPr>
          <p:spPr>
            <a:xfrm>
              <a:off x="6234113" y="3907631"/>
              <a:ext cx="361949" cy="590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88A076-3193-4DC4-A248-5861D8CE86C2}"/>
              </a:ext>
            </a:extLst>
          </p:cNvPr>
          <p:cNvSpPr txBox="1"/>
          <p:nvPr/>
        </p:nvSpPr>
        <p:spPr>
          <a:xfrm>
            <a:off x="4764226" y="5035639"/>
            <a:ext cx="26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</a:t>
            </a:r>
            <a:r>
              <a:rPr lang="en-US"/>
              <a:t>of edges </a:t>
            </a:r>
            <a:r>
              <a:rPr lang="en-US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3717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1231C9-585B-4A0A-AE69-B24540FB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Degree Sequence</a:t>
            </a:r>
          </a:p>
          <a:p>
            <a:r>
              <a:rPr lang="en-US" dirty="0"/>
              <a:t>The degree sequence of a graph is the sequence of the degrees of its vertices in non-increasing order</a:t>
            </a:r>
          </a:p>
          <a:p>
            <a:r>
              <a:rPr lang="en-US" dirty="0"/>
              <a:t>The degree sequence of the given graph is 3, 3, 3, 3, 2,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36A97-6629-41A2-A927-30B7EFA1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3F84F-1B39-46F9-8DB7-F2A23DEA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F5DD8-CEE8-420A-906C-F6119AA9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AB3FB-35F2-40FB-A81A-59EAA0D4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A7F7259-7B11-420F-ACC3-961B33D7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63" y="3328924"/>
            <a:ext cx="2676590" cy="3021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320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F5E63F-12AD-4B7C-91DA-6AB08202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20D8A-9CB9-4C46-9DA6-FB254D07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3600-82A1-49AA-A4F0-BE35DED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148D7-3B5B-4A71-9D67-AA2FBE6F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3B9BC0-B7BB-497A-B594-E6A1B5D2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26440E3-2B42-4C4F-9360-B74E5C8B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86" y="2354643"/>
            <a:ext cx="4048832" cy="25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9D2B7-BFFF-4AB8-9BD7-84D92CAA140C}"/>
                  </a:ext>
                </a:extLst>
              </p:cNvPr>
              <p:cNvSpPr txBox="1"/>
              <p:nvPr/>
            </p:nvSpPr>
            <p:spPr>
              <a:xfrm>
                <a:off x="3057508" y="4983760"/>
                <a:ext cx="60769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Degree sequence is 3, 3, 2, 2, 2 (Maximum degree 3)</a:t>
                </a:r>
              </a:p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: Degree sequence is 4, 3, 2, 2,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has degree 4)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9D2B7-BFFF-4AB8-9BD7-84D92CAA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08" y="4983760"/>
                <a:ext cx="607698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0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F5E63F-12AD-4B7C-91DA-6AB08202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20D8A-9CB9-4C46-9DA6-FB254D07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3600-82A1-49AA-A4F0-BE35DED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148D7-3B5B-4A71-9D67-AA2FBE6F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3B9BC0-B7BB-497A-B594-E6A1B5D2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26440E3-2B42-4C4F-9360-B74E5C8B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86" y="2354643"/>
            <a:ext cx="4048832" cy="258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9D2B7-BFFF-4AB8-9BD7-84D92CAA140C}"/>
                  </a:ext>
                </a:extLst>
              </p:cNvPr>
              <p:cNvSpPr txBox="1"/>
              <p:nvPr/>
            </p:nvSpPr>
            <p:spPr>
              <a:xfrm>
                <a:off x="3057508" y="4983760"/>
                <a:ext cx="60769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: Degree sequence is 3, 3, 2, 2, 2 (Maximum degree 3)</a:t>
                </a:r>
              </a:p>
              <a:p>
                <a:pPr algn="ctr"/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: Degree sequence is 4, 3, 2, 2,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has degree 4)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29D2B7-BFFF-4AB8-9BD7-84D92CAA1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08" y="4983760"/>
                <a:ext cx="6076984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7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F5E63F-12AD-4B7C-91DA-6AB08202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graphs isomorphic?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20D8A-9CB9-4C46-9DA6-FB254D07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3600-82A1-49AA-A4F0-BE35DED4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148D7-3B5B-4A71-9D67-AA2FBE6F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3B9BC0-B7BB-497A-B594-E6A1B5D2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isomorphism: Graph invariants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32698C-147B-42A7-8945-954205BE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70" y="2142526"/>
            <a:ext cx="4512860" cy="2572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B085A6-4980-4664-BB22-D29C580F4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123" y="4823792"/>
                <a:ext cx="9251549" cy="916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Monotype Sorts" pitchFamily="2" charset="2"/>
                  <a:buNone/>
                </a:pP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does not have </a:t>
                </a:r>
                <a:r>
                  <a:rPr lang="en-US" sz="2000" dirty="0"/>
                  <a:t>any simple cycle of length 3 (3 edges).</a:t>
                </a:r>
              </a:p>
              <a:p>
                <a:pPr marL="0" indent="0" algn="ctr">
                  <a:buFont typeface="Monotype Sorts" pitchFamily="2" charset="2"/>
                  <a:buNone/>
                </a:pPr>
                <a:r>
                  <a:rPr lang="en-US" sz="2000" dirty="0"/>
                  <a:t>Graph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has two simple cycles of length 3.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B085A6-4980-4664-BB22-D29C580F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23" y="4823792"/>
                <a:ext cx="9251549" cy="916237"/>
              </a:xfrm>
              <a:prstGeom prst="rect">
                <a:avLst/>
              </a:prstGeom>
              <a:blipFill>
                <a:blip r:embed="rId3"/>
                <a:stretch>
                  <a:fillRect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4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AAA45E-C4F2-4CB1-BF67-FB9BF356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Graph Invariants Discussed so far:</a:t>
            </a:r>
          </a:p>
          <a:p>
            <a:r>
              <a:rPr lang="en-US" dirty="0">
                <a:solidFill>
                  <a:schemeClr val="accent1"/>
                </a:solidFill>
              </a:rPr>
              <a:t>Number of vertices</a:t>
            </a:r>
          </a:p>
          <a:p>
            <a:r>
              <a:rPr lang="en-US" dirty="0">
                <a:solidFill>
                  <a:schemeClr val="accent1"/>
                </a:solidFill>
              </a:rPr>
              <a:t>Number of edges</a:t>
            </a:r>
          </a:p>
          <a:p>
            <a:r>
              <a:rPr lang="en-US" dirty="0">
                <a:solidFill>
                  <a:schemeClr val="accent1"/>
                </a:solidFill>
              </a:rPr>
              <a:t>Degree sequence</a:t>
            </a:r>
          </a:p>
          <a:p>
            <a:r>
              <a:rPr lang="en-US" dirty="0"/>
              <a:t>Cycle Length</a:t>
            </a:r>
          </a:p>
          <a:p>
            <a:r>
              <a:rPr lang="en-US" dirty="0">
                <a:solidFill>
                  <a:schemeClr val="accent6"/>
                </a:solidFill>
              </a:rPr>
              <a:t>Adjacency </a:t>
            </a:r>
          </a:p>
          <a:p>
            <a:pPr marL="0" indent="0">
              <a:buNone/>
            </a:pPr>
            <a:r>
              <a:rPr lang="en-US" b="1" dirty="0"/>
              <a:t>Did we cover all the graph invariants?</a:t>
            </a:r>
          </a:p>
          <a:p>
            <a:r>
              <a:rPr lang="en-US" dirty="0"/>
              <a:t>No.</a:t>
            </a:r>
          </a:p>
          <a:p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more</a:t>
            </a:r>
            <a:r>
              <a:rPr lang="en-US" dirty="0"/>
              <a:t> invariants are out there. Many invariants are </a:t>
            </a:r>
            <a:r>
              <a:rPr lang="en-US" b="1" dirty="0"/>
              <a:t>yet to discover</a:t>
            </a:r>
          </a:p>
          <a:p>
            <a:r>
              <a:rPr lang="en-US" dirty="0"/>
              <a:t>So even if you see that all the </a:t>
            </a:r>
            <a:r>
              <a:rPr lang="en-US" b="1" dirty="0"/>
              <a:t>four invariants</a:t>
            </a:r>
            <a:r>
              <a:rPr lang="en-US" dirty="0"/>
              <a:t> are </a:t>
            </a:r>
            <a:r>
              <a:rPr lang="en-US" b="1" dirty="0"/>
              <a:t>same</a:t>
            </a:r>
            <a:r>
              <a:rPr lang="en-US" dirty="0"/>
              <a:t> in the two graphs, it </a:t>
            </a:r>
            <a:r>
              <a:rPr lang="en-US" b="1" dirty="0"/>
              <a:t>does not guarantee isomorphism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2D511-14E8-45A1-9253-0F7A54EC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8817-472E-4F70-A7AF-D060BBAA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045D-8B6B-4396-BB9C-BE0A10FA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DB6E5A-061C-41BE-8485-1ADC63DB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invariants</a:t>
            </a:r>
          </a:p>
        </p:txBody>
      </p:sp>
    </p:spTree>
    <p:extLst>
      <p:ext uri="{BB962C8B-B14F-4D97-AF65-F5344CB8AC3E}">
        <p14:creationId xmlns:p14="http://schemas.microsoft.com/office/powerpoint/2010/main" val="1732224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4480E-C1DB-41C7-9597-7BE62B2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7159"/>
            <a:ext cx="10515600" cy="16898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guaranteed way to determine whether these two graphs are isomorphic:</a:t>
            </a:r>
          </a:p>
          <a:p>
            <a:pPr lvl="1"/>
            <a:r>
              <a:rPr lang="en-US" dirty="0"/>
              <a:t>Trying out all possible mapping (May drive you insane!)</a:t>
            </a:r>
          </a:p>
          <a:p>
            <a:pPr lvl="1"/>
            <a:r>
              <a:rPr lang="en-US" dirty="0"/>
              <a:t>Trying out all possible mapping </a:t>
            </a:r>
            <a:r>
              <a:rPr lang="en-US" b="1" dirty="0"/>
              <a:t>intelligently. (Backtracking)</a:t>
            </a:r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 from the </a:t>
            </a:r>
            <a:r>
              <a:rPr lang="en-US" b="1" dirty="0"/>
              <a:t>mathematical</a:t>
            </a:r>
            <a:r>
              <a:rPr lang="en-US" dirty="0"/>
              <a:t> definition (go back):</a:t>
            </a:r>
          </a:p>
          <a:p>
            <a:pPr lvl="1"/>
            <a:r>
              <a:rPr lang="en-US" dirty="0"/>
              <a:t>If we can show </a:t>
            </a:r>
            <a:r>
              <a:rPr lang="en-US" b="1" dirty="0"/>
              <a:t>one to and onto mappings </a:t>
            </a:r>
            <a:r>
              <a:rPr lang="en-US" dirty="0"/>
              <a:t>such that the </a:t>
            </a:r>
            <a:r>
              <a:rPr lang="en-US" b="1" dirty="0"/>
              <a:t>adjacency</a:t>
            </a:r>
            <a:r>
              <a:rPr lang="en-US" dirty="0"/>
              <a:t> of the corresponding vertices are unchanged</a:t>
            </a:r>
          </a:p>
          <a:p>
            <a:pPr lvl="1"/>
            <a:r>
              <a:rPr lang="en-US" dirty="0"/>
              <a:t>Then we identify the two graphs as isomorphs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6980-E575-4DB4-AB92-AFB87D53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A4621-5DFC-471A-AB95-7804B7FF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B4EC-0FE2-4F1B-86AF-6088A9AB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8AEE7D-B8BD-4DDE-88E2-2511E3ED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BB2FC3-CB92-4D48-85BF-83962602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53" y="911997"/>
            <a:ext cx="7970294" cy="310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41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4480E-C1DB-41C7-9597-7BE62B2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7159"/>
            <a:ext cx="10515600" cy="16898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Backtracking</a:t>
            </a:r>
          </a:p>
          <a:p>
            <a:pPr lvl="1"/>
            <a:r>
              <a:rPr lang="en-US" dirty="0"/>
              <a:t>Find the degrees of the vertices of the two graphs</a:t>
            </a:r>
          </a:p>
          <a:p>
            <a:pPr lvl="1"/>
            <a:r>
              <a:rPr lang="en-US" dirty="0"/>
              <a:t>Try to map the vertices taking into account the degrees of </a:t>
            </a:r>
          </a:p>
          <a:p>
            <a:pPr lvl="2"/>
            <a:r>
              <a:rPr lang="en-US" dirty="0"/>
              <a:t>The vertices being mapped</a:t>
            </a:r>
          </a:p>
          <a:p>
            <a:pPr lvl="2"/>
            <a:r>
              <a:rPr lang="en-US" dirty="0"/>
              <a:t>The neighbors of the vertices being mapped</a:t>
            </a:r>
          </a:p>
          <a:p>
            <a:pPr lvl="2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6980-E575-4DB4-AB92-AFB87D53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A4621-5DFC-471A-AB95-7804B7FF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B4EC-0FE2-4F1B-86AF-6088A9AB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8AEE7D-B8BD-4DDE-88E2-2511E3ED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9BB2FC3-CB92-4D48-85BF-83962602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86" y="1066304"/>
            <a:ext cx="7970294" cy="310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5E0ED-8BCD-45C1-8633-AE55D72CD706}"/>
              </a:ext>
            </a:extLst>
          </p:cNvPr>
          <p:cNvSpPr txBox="1"/>
          <p:nvPr/>
        </p:nvSpPr>
        <p:spPr>
          <a:xfrm>
            <a:off x="2440777" y="133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9BFBF-F16C-4FEE-AE09-FCC4AC2BA565}"/>
              </a:ext>
            </a:extLst>
          </p:cNvPr>
          <p:cNvSpPr txBox="1"/>
          <p:nvPr/>
        </p:nvSpPr>
        <p:spPr>
          <a:xfrm>
            <a:off x="5100707" y="13386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12E05-EEBA-429B-8E8D-D7D1AE7A968D}"/>
              </a:ext>
            </a:extLst>
          </p:cNvPr>
          <p:cNvSpPr txBox="1"/>
          <p:nvPr/>
        </p:nvSpPr>
        <p:spPr>
          <a:xfrm>
            <a:off x="5037097" y="3429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F4418-BD4B-402F-B70B-8CAD1BE307C1}"/>
              </a:ext>
            </a:extLst>
          </p:cNvPr>
          <p:cNvSpPr txBox="1"/>
          <p:nvPr/>
        </p:nvSpPr>
        <p:spPr>
          <a:xfrm>
            <a:off x="2425121" y="34054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D868C-A389-453E-B4DC-F81F842F1CF2}"/>
              </a:ext>
            </a:extLst>
          </p:cNvPr>
          <p:cNvSpPr txBox="1"/>
          <p:nvPr/>
        </p:nvSpPr>
        <p:spPr>
          <a:xfrm>
            <a:off x="3279714" y="19458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B7F23-AF05-465A-8854-C57D89C74974}"/>
              </a:ext>
            </a:extLst>
          </p:cNvPr>
          <p:cNvSpPr txBox="1"/>
          <p:nvPr/>
        </p:nvSpPr>
        <p:spPr>
          <a:xfrm>
            <a:off x="4435964" y="206596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438C6-CDAD-4529-BF1B-27BAE61120B8}"/>
              </a:ext>
            </a:extLst>
          </p:cNvPr>
          <p:cNvSpPr txBox="1"/>
          <p:nvPr/>
        </p:nvSpPr>
        <p:spPr>
          <a:xfrm>
            <a:off x="6420459" y="1338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0758-8A96-4F83-AA5F-90D6677BAE52}"/>
              </a:ext>
            </a:extLst>
          </p:cNvPr>
          <p:cNvSpPr txBox="1"/>
          <p:nvPr/>
        </p:nvSpPr>
        <p:spPr>
          <a:xfrm>
            <a:off x="7152666" y="1909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446B5-CF59-4B88-8156-4619B527C354}"/>
              </a:ext>
            </a:extLst>
          </p:cNvPr>
          <p:cNvSpPr txBox="1"/>
          <p:nvPr/>
        </p:nvSpPr>
        <p:spPr>
          <a:xfrm>
            <a:off x="9091503" y="1285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CD0E1-8251-43D4-8FEC-07FFCB1C6FF4}"/>
              </a:ext>
            </a:extLst>
          </p:cNvPr>
          <p:cNvSpPr txBox="1"/>
          <p:nvPr/>
        </p:nvSpPr>
        <p:spPr>
          <a:xfrm>
            <a:off x="9091503" y="3099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D3F70-DD50-4DBD-B94B-8452981EB2EA}"/>
              </a:ext>
            </a:extLst>
          </p:cNvPr>
          <p:cNvSpPr txBox="1"/>
          <p:nvPr/>
        </p:nvSpPr>
        <p:spPr>
          <a:xfrm>
            <a:off x="8308914" y="2447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42B35-605F-458E-82B4-D66872FDF49C}"/>
              </a:ext>
            </a:extLst>
          </p:cNvPr>
          <p:cNvSpPr txBox="1"/>
          <p:nvPr/>
        </p:nvSpPr>
        <p:spPr>
          <a:xfrm>
            <a:off x="6281711" y="281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76686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August 19,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EC0879-F10B-423C-8092-63166D92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222" y="4161529"/>
            <a:ext cx="10169577" cy="2015433"/>
          </a:xfrm>
        </p:spPr>
        <p:txBody>
          <a:bodyPr/>
          <a:lstStyle/>
          <a:p>
            <a:r>
              <a:rPr lang="en-US" dirty="0"/>
              <a:t>We say a directed graph is weakly connected if its underlying undirected graph is connected</a:t>
            </a:r>
          </a:p>
          <a:p>
            <a:pPr lvl="1"/>
            <a:r>
              <a:rPr lang="en-US" dirty="0"/>
              <a:t>Imagine rickshaws going to the wrong side :P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33DA-BE1E-4EB9-9CCD-F0BCAC39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7DA16-097B-419D-A918-9695159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4530-76BC-4028-A297-0E504B5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E926BE-98FA-47CE-A6F1-986F25DA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Connected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00BD9-A5BB-478A-AEDE-DB6ED806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64" y="1840797"/>
            <a:ext cx="2256422" cy="201543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5BA4F0-E6FD-4496-8410-7FA4647C60BB}"/>
              </a:ext>
            </a:extLst>
          </p:cNvPr>
          <p:cNvGrpSpPr/>
          <p:nvPr/>
        </p:nvGrpSpPr>
        <p:grpSpPr>
          <a:xfrm>
            <a:off x="6362216" y="1840797"/>
            <a:ext cx="2515420" cy="2015432"/>
            <a:chOff x="6115796" y="2275512"/>
            <a:chExt cx="2978280" cy="20154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76E506-99B5-45A1-9CE4-E6A7A29E14BE}"/>
                </a:ext>
              </a:extLst>
            </p:cNvPr>
            <p:cNvGrpSpPr/>
            <p:nvPr/>
          </p:nvGrpSpPr>
          <p:grpSpPr>
            <a:xfrm>
              <a:off x="6115796" y="2275512"/>
              <a:ext cx="2978280" cy="2015432"/>
              <a:chOff x="6115796" y="2275512"/>
              <a:chExt cx="2978280" cy="201543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E5C9294-4F94-4B68-A7C8-6116578E6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15796" y="2275512"/>
                <a:ext cx="2978280" cy="201543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BE3C0A-9787-4C7A-A72B-E4C29F7B3CAD}"/>
                  </a:ext>
                </a:extLst>
              </p:cNvPr>
              <p:cNvSpPr/>
              <p:nvPr/>
            </p:nvSpPr>
            <p:spPr>
              <a:xfrm>
                <a:off x="6261012" y="2581275"/>
                <a:ext cx="2432049" cy="131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AC14CA-50C9-4CCC-B3DC-16E0703A5D07}"/>
                </a:ext>
              </a:extLst>
            </p:cNvPr>
            <p:cNvCxnSpPr/>
            <p:nvPr/>
          </p:nvCxnSpPr>
          <p:spPr>
            <a:xfrm>
              <a:off x="6572160" y="2652713"/>
              <a:ext cx="154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3CCCC0-8115-452F-9372-6AEAD4395E7D}"/>
                </a:ext>
              </a:extLst>
            </p:cNvPr>
            <p:cNvCxnSpPr/>
            <p:nvPr/>
          </p:nvCxnSpPr>
          <p:spPr>
            <a:xfrm>
              <a:off x="6572160" y="2652713"/>
              <a:ext cx="0" cy="116205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477966-2924-4ED8-9E79-B3DD7E6DD32A}"/>
                </a:ext>
              </a:extLst>
            </p:cNvPr>
            <p:cNvCxnSpPr/>
            <p:nvPr/>
          </p:nvCxnSpPr>
          <p:spPr>
            <a:xfrm>
              <a:off x="8121560" y="2652713"/>
              <a:ext cx="0" cy="116205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0E853A-5E68-4147-B044-059266115641}"/>
                </a:ext>
              </a:extLst>
            </p:cNvPr>
            <p:cNvCxnSpPr/>
            <p:nvPr/>
          </p:nvCxnSpPr>
          <p:spPr>
            <a:xfrm>
              <a:off x="6572160" y="3814763"/>
              <a:ext cx="1549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762C5-0A73-4634-85D6-30A3278C92F8}"/>
                </a:ext>
              </a:extLst>
            </p:cNvPr>
            <p:cNvCxnSpPr/>
            <p:nvPr/>
          </p:nvCxnSpPr>
          <p:spPr>
            <a:xfrm>
              <a:off x="8121561" y="2652714"/>
              <a:ext cx="469900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6B70F8-9390-4EF9-8076-8E01C8D4D71B}"/>
                </a:ext>
              </a:extLst>
            </p:cNvPr>
            <p:cNvCxnSpPr/>
            <p:nvPr/>
          </p:nvCxnSpPr>
          <p:spPr>
            <a:xfrm flipH="1">
              <a:off x="8121561" y="3233739"/>
              <a:ext cx="469900" cy="58102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0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4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1F944-2497-4976-ABEF-653AE6D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27909"/>
            <a:ext cx="6139511" cy="4949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</a:t>
            </a:r>
          </a:p>
          <a:p>
            <a:pPr lvl="1"/>
            <a:r>
              <a:rPr lang="en-US" dirty="0"/>
              <a:t>Provide a token to a vertex.</a:t>
            </a:r>
          </a:p>
          <a:p>
            <a:pPr lvl="1"/>
            <a:r>
              <a:rPr lang="en-US" dirty="0"/>
              <a:t>The vertex will be marked with a discovery time.</a:t>
            </a:r>
          </a:p>
          <a:p>
            <a:pPr lvl="1"/>
            <a:r>
              <a:rPr lang="en-US" dirty="0"/>
              <a:t>Then the vertex will pass the token to its adjacent vertices (all of them, one by one).</a:t>
            </a:r>
          </a:p>
          <a:p>
            <a:pPr lvl="1"/>
            <a:r>
              <a:rPr lang="en-US" dirty="0"/>
              <a:t>The process will be repeated for all the vertices that receives the token.</a:t>
            </a:r>
          </a:p>
          <a:p>
            <a:pPr lvl="1"/>
            <a:r>
              <a:rPr lang="en-US" dirty="0"/>
              <a:t>When a vertex cannot pass a token any further it will return back the token.</a:t>
            </a:r>
          </a:p>
          <a:p>
            <a:pPr lvl="2"/>
            <a:r>
              <a:rPr lang="en-US" dirty="0"/>
              <a:t>While returning back it will be marked with a closure time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C68D4-35B0-47BF-A29B-BC55100B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August 19,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D029C-473B-4BA3-9F45-4F8FC008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0B45F-B767-4570-9D41-581089A1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31286F-60E1-4BC3-93B2-D86730C4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Algorithm (Procedure) for finding the Strongly Connected Components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69A761-CC50-4293-819B-19A2E88EF7C4}"/>
              </a:ext>
            </a:extLst>
          </p:cNvPr>
          <p:cNvSpPr/>
          <p:nvPr/>
        </p:nvSpPr>
        <p:spPr>
          <a:xfrm>
            <a:off x="7781103" y="330421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5D53B-18BC-4723-9B1D-9405A3E5FD55}"/>
              </a:ext>
            </a:extLst>
          </p:cNvPr>
          <p:cNvSpPr/>
          <p:nvPr/>
        </p:nvSpPr>
        <p:spPr>
          <a:xfrm>
            <a:off x="6921124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258A9-3AC0-46D9-8C04-9D639F1DE304}"/>
              </a:ext>
            </a:extLst>
          </p:cNvPr>
          <p:cNvSpPr/>
          <p:nvPr/>
        </p:nvSpPr>
        <p:spPr>
          <a:xfrm>
            <a:off x="8153400" y="446801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0AE077-4599-4DBF-B761-1AA03FF8DA59}"/>
              </a:ext>
            </a:extLst>
          </p:cNvPr>
          <p:cNvSpPr/>
          <p:nvPr/>
        </p:nvSpPr>
        <p:spPr>
          <a:xfrm>
            <a:off x="9083040" y="3224119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2E6AF-CC8D-48F0-972A-AACC050D3D6B}"/>
              </a:ext>
            </a:extLst>
          </p:cNvPr>
          <p:cNvSpPr/>
          <p:nvPr/>
        </p:nvSpPr>
        <p:spPr>
          <a:xfrm>
            <a:off x="10942322" y="3227303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6B9C86-AF69-41FC-9CF2-3E12AFC9C615}"/>
              </a:ext>
            </a:extLst>
          </p:cNvPr>
          <p:cNvSpPr/>
          <p:nvPr/>
        </p:nvSpPr>
        <p:spPr>
          <a:xfrm>
            <a:off x="9921241" y="4394767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43549-1523-4E8B-B6A4-E9CC9404F567}"/>
              </a:ext>
            </a:extLst>
          </p:cNvPr>
          <p:cNvSpPr/>
          <p:nvPr/>
        </p:nvSpPr>
        <p:spPr>
          <a:xfrm>
            <a:off x="11445240" y="4433956"/>
            <a:ext cx="609600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FDB11-09F4-47F7-99A2-897CF6B24C89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7441450" y="3876576"/>
            <a:ext cx="428927" cy="65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AC51E-9F23-44D0-9CFE-4DD69238ACDA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530724" y="4769236"/>
            <a:ext cx="622676" cy="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0D57E-82B0-47DD-88A3-B28B6EBEB262}"/>
              </a:ext>
            </a:extLst>
          </p:cNvPr>
          <p:cNvCxnSpPr>
            <a:cxnSpLocks/>
            <a:stCxn id="10" idx="0"/>
            <a:endCxn id="7" idx="5"/>
          </p:cNvCxnSpPr>
          <p:nvPr/>
        </p:nvCxnSpPr>
        <p:spPr>
          <a:xfrm flipH="1" flipV="1">
            <a:off x="8301429" y="3876576"/>
            <a:ext cx="156771" cy="59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FF3E7-0999-43D9-963E-77E76F81DD4F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8673726" y="3559399"/>
            <a:ext cx="409314" cy="10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7DA01-934F-4E05-9A87-2AFDE041383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9692640" y="3559399"/>
            <a:ext cx="1249682" cy="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98755F-7B7B-472E-B305-02E6CEE9ECE0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10441567" y="3799662"/>
            <a:ext cx="590029" cy="69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A41DBC-D22F-44D5-A1CB-D4B62BEF2E5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530841" y="4730047"/>
            <a:ext cx="914399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72E855-D4C5-4C7C-B6B5-2E518B923769}"/>
              </a:ext>
            </a:extLst>
          </p:cNvPr>
          <p:cNvCxnSpPr>
            <a:cxnSpLocks/>
            <a:stCxn id="14" idx="0"/>
            <a:endCxn id="12" idx="5"/>
          </p:cNvCxnSpPr>
          <p:nvPr/>
        </p:nvCxnSpPr>
        <p:spPr>
          <a:xfrm flipH="1" flipV="1">
            <a:off x="11462648" y="3799662"/>
            <a:ext cx="287392" cy="63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26670D0-1BDD-4C76-BF75-38605E52653D}"/>
              </a:ext>
            </a:extLst>
          </p:cNvPr>
          <p:cNvSpPr/>
          <p:nvPr/>
        </p:nvSpPr>
        <p:spPr>
          <a:xfrm>
            <a:off x="7441450" y="2921032"/>
            <a:ext cx="1169150" cy="4623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70030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5437</Words>
  <Application>Microsoft Office PowerPoint</Application>
  <PresentationFormat>Widescreen</PresentationFormat>
  <Paragraphs>1404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Office Theme</vt:lpstr>
      <vt:lpstr>Graph IV</vt:lpstr>
      <vt:lpstr>Connected Graph</vt:lpstr>
      <vt:lpstr>Connected Graph</vt:lpstr>
      <vt:lpstr>Connected Components</vt:lpstr>
      <vt:lpstr>Strongly Connected Graph</vt:lpstr>
      <vt:lpstr>Strongly Connected Graph</vt:lpstr>
      <vt:lpstr>Weakly Connected Graph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Algorithm (Procedure) for finding the Strongly Connected Components</vt:lpstr>
      <vt:lpstr>Exercise 1</vt:lpstr>
      <vt:lpstr>Exercise 2</vt:lpstr>
      <vt:lpstr>Graph isomorphism</vt:lpstr>
      <vt:lpstr>Graph Isomorphism</vt:lpstr>
      <vt:lpstr>Graph Isomorphism</vt:lpstr>
      <vt:lpstr>Graph Isomorphism</vt:lpstr>
      <vt:lpstr>Graph Isomorphism</vt:lpstr>
      <vt:lpstr>Determining isomorphism</vt:lpstr>
      <vt:lpstr>Determining isomorphism</vt:lpstr>
      <vt:lpstr>Disproving isomorphism: Graph invariants</vt:lpstr>
      <vt:lpstr>Disproving isomorphism: Graph invariants</vt:lpstr>
      <vt:lpstr>Disproving isomorphism: Graph invariants</vt:lpstr>
      <vt:lpstr>Disproving isomorphism: Graph invariants</vt:lpstr>
      <vt:lpstr>Disproving isomorphism: Graph invariants</vt:lpstr>
      <vt:lpstr>Disproving isomorphism: Graph invariants</vt:lpstr>
      <vt:lpstr>Disproving isomorphism: Graph invariants</vt:lpstr>
      <vt:lpstr>Graph invariants</vt:lpstr>
      <vt:lpstr>Exercise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887</cp:revision>
  <dcterms:created xsi:type="dcterms:W3CDTF">2023-03-19T03:25:32Z</dcterms:created>
  <dcterms:modified xsi:type="dcterms:W3CDTF">2023-08-19T18:01:09Z</dcterms:modified>
</cp:coreProperties>
</file>