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7" r:id="rId2"/>
    <p:sldId id="264" r:id="rId3"/>
    <p:sldId id="265" r:id="rId4"/>
    <p:sldId id="268" r:id="rId5"/>
    <p:sldId id="309" r:id="rId6"/>
    <p:sldId id="311" r:id="rId7"/>
    <p:sldId id="312" r:id="rId8"/>
    <p:sldId id="314" r:id="rId9"/>
    <p:sldId id="315" r:id="rId10"/>
    <p:sldId id="301" r:id="rId11"/>
    <p:sldId id="269" r:id="rId12"/>
    <p:sldId id="294" r:id="rId13"/>
    <p:sldId id="295" r:id="rId14"/>
    <p:sldId id="296" r:id="rId15"/>
    <p:sldId id="297" r:id="rId16"/>
    <p:sldId id="298" r:id="rId17"/>
    <p:sldId id="270" r:id="rId18"/>
    <p:sldId id="299" r:id="rId19"/>
    <p:sldId id="300" r:id="rId20"/>
    <p:sldId id="316" r:id="rId21"/>
    <p:sldId id="317" r:id="rId22"/>
    <p:sldId id="271" r:id="rId23"/>
    <p:sldId id="274" r:id="rId24"/>
    <p:sldId id="303" r:id="rId25"/>
    <p:sldId id="304" r:id="rId26"/>
    <p:sldId id="305" r:id="rId27"/>
    <p:sldId id="318" r:id="rId28"/>
    <p:sldId id="31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96" d="100"/>
          <a:sy n="96" d="100"/>
        </p:scale>
        <p:origin x="11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11T06:31:52.927"/>
    </inkml:context>
    <inkml:brush xml:id="br0">
      <inkml:brushProperty name="width" value="0.025" units="cm"/>
      <inkml:brushProperty name="height" value="0.025" units="cm"/>
    </inkml:brush>
  </inkml:definitions>
  <inkml:trace contextRef="#ctx0" brushRef="#br0">1 464 516 0 0,'24'-42'1624'0'0,"-8"-4"-896"0"0,1-4-768 0 0,-17-10 20 0 0,-8-13 12 0 0,-1-14-1132 0 0,-7-19-120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31T10:38:44.337"/>
    </inkml:context>
    <inkml:brush xml:id="br0">
      <inkml:brushProperty name="width" value="0.025" units="cm"/>
      <inkml:brushProperty name="height" value="0.025" units="cm"/>
    </inkml:brush>
  </inkml:definitions>
  <inkml:trace contextRef="#ctx0" brushRef="#br0">20 80 1016 0 0,'18'-16'2548'0'0,"-8"5"321"0"0,9-5 151 0 0,-19 1 72 0 0,0 9-796 0 0,0 1-1096 0 0,0 0-735 0 0,-10-1-694 0 0,1 6-5463 0 0,9 11 2840 0 0,-10-6-9 0 0,-8 6 305 0 0,-1 5 652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2BE71B3-6FF3-4BAC-9259-EC46313B829E}" type="datetime1">
              <a:rPr lang="en-US" smtClean="0"/>
              <a:t>9/11/2021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A74B2E-FA13-47B4-B8F0-5A117A495B6F}" type="datetime1">
              <a:rPr lang="en-US" smtClean="0"/>
              <a:t>9/11/2021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B928E-9D39-4A33-87F8-A43672E90697}" type="datetime1">
              <a:rPr lang="en-US" smtClean="0"/>
              <a:t>9/11/2021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CC04D-AB63-4CD6-9E44-E836317BEE78}" type="datetime1">
              <a:rPr lang="en-US" smtClean="0"/>
              <a:t>9/11/2021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789EF-A223-40B0-8D7D-62F5B7CB84C3}" type="datetime1">
              <a:rPr lang="en-US" smtClean="0"/>
              <a:t>9/11/2021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7AC48-C5D6-4AFF-97C5-B08B84DBA8D0}" type="datetime1">
              <a:rPr lang="en-US" smtClean="0"/>
              <a:t>9/11/2021</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637D8-D0FF-44B5-971F-FE3D21743562}" type="datetime1">
              <a:rPr lang="en-US" smtClean="0"/>
              <a:t>9/11/2021</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E5F68-7973-4320-B8B0-5F35CAF4700B}" type="datetime1">
              <a:rPr lang="en-US" smtClean="0"/>
              <a:t>9/11/2021</a:t>
            </a:fld>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7493-AE14-488A-91FE-A3C3156683D9}" type="datetime1">
              <a:rPr lang="en-US" smtClean="0"/>
              <a:t>9/11/2021</a:t>
            </a:fld>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756B1-BE3C-41A9-8DC9-4E540754E34D}" type="datetime1">
              <a:rPr lang="en-US" smtClean="0"/>
              <a:t>9/11/2021</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32B32-0D3B-4244-80F0-3763C7904A10}" type="datetime1">
              <a:rPr lang="en-US" smtClean="0"/>
              <a:t>9/11/2021</a:t>
            </a:fld>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044AD0D1-61F3-4516-89DA-CE41EDA67BAC}" type="datetime1">
              <a:rPr lang="en-US" smtClean="0"/>
              <a:t>9/11/2021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ft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jfif"/><Relationship Id="rId4" Type="http://schemas.openxmlformats.org/officeDocument/2006/relationships/image" Target="../media/image6.jfi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jfif"/><Relationship Id="rId4" Type="http://schemas.openxmlformats.org/officeDocument/2006/relationships/image" Target="../media/image7.jfif"/></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jfif"/><Relationship Id="rId4" Type="http://schemas.openxmlformats.org/officeDocument/2006/relationships/image" Target="../media/image8.jfif"/></Relationships>
</file>

<file path=ppt/slides/_rels/slide9.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8.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Counting</a:t>
            </a:r>
          </a:p>
        </p:txBody>
      </p:sp>
      <p:sp>
        <p:nvSpPr>
          <p:cNvPr id="3" name="Subtitle 2"/>
          <p:cNvSpPr>
            <a:spLocks noGrp="1"/>
          </p:cNvSpPr>
          <p:nvPr>
            <p:ph type="subTitle" idx="1"/>
          </p:nvPr>
        </p:nvSpPr>
        <p:spPr/>
        <p:txBody>
          <a:bodyPr/>
          <a:lstStyle/>
          <a:p>
            <a:r>
              <a:rPr lang="en-US" dirty="0"/>
              <a:t>CSE 2213 – Discrete Mathematics</a:t>
            </a:r>
          </a:p>
        </p:txBody>
      </p:sp>
      <p:sp>
        <p:nvSpPr>
          <p:cNvPr id="4" name="Date Placeholder 3"/>
          <p:cNvSpPr>
            <a:spLocks noGrp="1"/>
          </p:cNvSpPr>
          <p:nvPr>
            <p:ph type="dt" sz="half" idx="10"/>
          </p:nvPr>
        </p:nvSpPr>
        <p:spPr/>
        <p:txBody>
          <a:bodyPr/>
          <a:lstStyle/>
          <a:p>
            <a:fld id="{10D464C5-3ECD-46F5-9E62-01AC8334ADFC}"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5187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a problem using product rule</a:t>
            </a:r>
          </a:p>
        </p:txBody>
      </p:sp>
      <p:sp>
        <p:nvSpPr>
          <p:cNvPr id="3" name="Content Placeholder 2"/>
          <p:cNvSpPr>
            <a:spLocks noGrp="1"/>
          </p:cNvSpPr>
          <p:nvPr>
            <p:ph idx="1"/>
          </p:nvPr>
        </p:nvSpPr>
        <p:spPr>
          <a:xfrm>
            <a:off x="1024128" y="1808126"/>
            <a:ext cx="9720072" cy="4517136"/>
          </a:xfrm>
        </p:spPr>
        <p:txBody>
          <a:bodyPr>
            <a:normAutofit fontScale="92500" lnSpcReduction="10000"/>
          </a:bodyPr>
          <a:lstStyle/>
          <a:p>
            <a:r>
              <a:rPr lang="en-US" b="1" dirty="0"/>
              <a:t>Step one: Identify the subtasks</a:t>
            </a:r>
          </a:p>
          <a:p>
            <a:pPr lvl="1"/>
            <a:r>
              <a:rPr lang="en-US" b="1" dirty="0"/>
              <a:t>The subtasks SHOULD be done ONE AFTER THE OTHER to make the whole task possible</a:t>
            </a:r>
          </a:p>
          <a:p>
            <a:pPr lvl="1"/>
            <a:r>
              <a:rPr lang="en-US" b="1" dirty="0"/>
              <a:t>If you think about it, you will notice that the subtasks are going to be linked with an “AND” relationship</a:t>
            </a:r>
          </a:p>
          <a:p>
            <a:r>
              <a:rPr lang="en-US" dirty="0"/>
              <a:t>In our birthday treat problem, there are mainly two sub tasks:</a:t>
            </a:r>
          </a:p>
          <a:p>
            <a:pPr>
              <a:buFont typeface="Wingdings" pitchFamily="2" charset="2"/>
              <a:buChar char="Ø"/>
            </a:pPr>
            <a:r>
              <a:rPr lang="en-US" dirty="0"/>
              <a:t>Select food item from the main course</a:t>
            </a:r>
          </a:p>
          <a:p>
            <a:pPr marL="0" indent="0">
              <a:buNone/>
            </a:pPr>
            <a:r>
              <a:rPr lang="en-US" dirty="0"/>
              <a:t>AND</a:t>
            </a:r>
          </a:p>
          <a:p>
            <a:pPr>
              <a:buFont typeface="Wingdings" pitchFamily="2" charset="2"/>
              <a:buChar char="Ø"/>
            </a:pPr>
            <a:r>
              <a:rPr lang="en-US" dirty="0"/>
              <a:t>Select cold drinks from the available cold drinks.</a:t>
            </a:r>
          </a:p>
          <a:p>
            <a:r>
              <a:rPr lang="en-US" b="1" dirty="0"/>
              <a:t>Step two: Count the possible ways for each subtask</a:t>
            </a:r>
          </a:p>
          <a:p>
            <a:pPr>
              <a:buFont typeface="Wingdings" pitchFamily="2" charset="2"/>
              <a:buChar char="Ø"/>
            </a:pPr>
            <a:r>
              <a:rPr lang="en-US" dirty="0"/>
              <a:t>Select food item from the main course: There are 3 ways to choose it.</a:t>
            </a:r>
          </a:p>
          <a:p>
            <a:pPr>
              <a:buFont typeface="Wingdings" pitchFamily="2" charset="2"/>
              <a:buChar char="Ø"/>
            </a:pPr>
            <a:r>
              <a:rPr lang="en-US" dirty="0"/>
              <a:t>Select cold drink from the available cold drinks: There are 2 ways to choose it.</a:t>
            </a:r>
          </a:p>
          <a:p>
            <a:r>
              <a:rPr lang="en-US" b="1" dirty="0"/>
              <a:t>Step three: Multiply the possible ways : </a:t>
            </a:r>
            <a:r>
              <a:rPr lang="en-US" dirty="0"/>
              <a:t>3 × 2 = 6 ways you can select the meal.</a:t>
            </a:r>
          </a:p>
        </p:txBody>
      </p:sp>
      <p:sp>
        <p:nvSpPr>
          <p:cNvPr id="4" name="Date Placeholder 3"/>
          <p:cNvSpPr>
            <a:spLocks noGrp="1"/>
          </p:cNvSpPr>
          <p:nvPr>
            <p:ph type="dt" sz="half" idx="10"/>
          </p:nvPr>
        </p:nvSpPr>
        <p:spPr/>
        <p:txBody>
          <a:bodyPr/>
          <a:lstStyle/>
          <a:p>
            <a:fld id="{0058F0E9-6BC3-48BE-8A2E-ADBE1978EA2E}"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4686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lgn="ctr">
              <a:buNone/>
            </a:pPr>
            <a:r>
              <a:rPr lang="en-US" sz="2400" dirty="0"/>
              <a:t>There are twelve empty rooms in the office of Acme </a:t>
            </a:r>
            <a:r>
              <a:rPr lang="en-US" sz="2400" dirty="0" err="1"/>
              <a:t>Softwares</a:t>
            </a:r>
            <a:r>
              <a:rPr lang="en-US" sz="2400" dirty="0"/>
              <a:t>, </a:t>
            </a:r>
            <a:r>
              <a:rPr lang="en-US" sz="2400" dirty="0" err="1"/>
              <a:t>inc.</a:t>
            </a:r>
            <a:r>
              <a:rPr lang="en-US" sz="2400" dirty="0"/>
              <a:t> </a:t>
            </a:r>
            <a:r>
              <a:rPr lang="en-US" sz="2400" dirty="0" err="1"/>
              <a:t>Alif</a:t>
            </a:r>
            <a:r>
              <a:rPr lang="en-US" sz="2400" dirty="0"/>
              <a:t> and </a:t>
            </a:r>
            <a:r>
              <a:rPr lang="en-US" sz="2400" dirty="0" err="1"/>
              <a:t>Laila</a:t>
            </a:r>
            <a:r>
              <a:rPr lang="en-US" sz="2400" dirty="0"/>
              <a:t> joins the company. How many ways can they be assigned a room each from these twelve?</a:t>
            </a:r>
          </a:p>
        </p:txBody>
      </p:sp>
      <p:sp>
        <p:nvSpPr>
          <p:cNvPr id="4" name="Date Placeholder 3"/>
          <p:cNvSpPr>
            <a:spLocks noGrp="1"/>
          </p:cNvSpPr>
          <p:nvPr>
            <p:ph type="dt" sz="half" idx="10"/>
          </p:nvPr>
        </p:nvSpPr>
        <p:spPr/>
        <p:txBody>
          <a:bodyPr/>
          <a:lstStyle/>
          <a:p>
            <a:fld id="{9098951D-1E27-42D4-9656-55CC23843FAA}"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263802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0E43D-B227-4619-A347-2D0A9FA443DF}"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Rectangle 4"/>
          <p:cNvSpPr/>
          <p:nvPr/>
        </p:nvSpPr>
        <p:spPr>
          <a:xfrm>
            <a:off x="154274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06908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59543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12177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64812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17446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4274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306908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459543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2177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764812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917446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099640" y="2976683"/>
            <a:ext cx="3803028" cy="523220"/>
          </a:xfrm>
          <a:prstGeom prst="rect">
            <a:avLst/>
          </a:prstGeom>
          <a:noFill/>
        </p:spPr>
        <p:txBody>
          <a:bodyPr wrap="none" rtlCol="0">
            <a:spAutoFit/>
          </a:bodyPr>
          <a:lstStyle/>
          <a:p>
            <a:pPr algn="ctr"/>
            <a:r>
              <a:rPr lang="en-US" sz="2800" dirty="0"/>
              <a:t>Total choice for </a:t>
            </a:r>
            <a:r>
              <a:rPr lang="en-US" sz="2800" dirty="0" err="1"/>
              <a:t>Alif</a:t>
            </a:r>
            <a:r>
              <a:rPr lang="en-US" sz="2800" dirty="0"/>
              <a:t> = 12</a:t>
            </a:r>
          </a:p>
        </p:txBody>
      </p:sp>
    </p:spTree>
    <p:extLst>
      <p:ext uri="{BB962C8B-B14F-4D97-AF65-F5344CB8AC3E}">
        <p14:creationId xmlns:p14="http://schemas.microsoft.com/office/powerpoint/2010/main" val="152039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D2C22-9F93-42D9-9C4C-AAB9C9C8D900}"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Rectangle 4"/>
          <p:cNvSpPr/>
          <p:nvPr/>
        </p:nvSpPr>
        <p:spPr>
          <a:xfrm>
            <a:off x="154274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069088" y="682388"/>
            <a:ext cx="1255594" cy="1255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459543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12177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64812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17446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4274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306908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459543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2177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764812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917446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005608" y="2976683"/>
            <a:ext cx="3991094" cy="523220"/>
          </a:xfrm>
          <a:prstGeom prst="rect">
            <a:avLst/>
          </a:prstGeom>
          <a:noFill/>
        </p:spPr>
        <p:txBody>
          <a:bodyPr wrap="none" rtlCol="0">
            <a:spAutoFit/>
          </a:bodyPr>
          <a:lstStyle/>
          <a:p>
            <a:pPr algn="ctr"/>
            <a:r>
              <a:rPr lang="en-US" sz="2800" dirty="0"/>
              <a:t>Total choice for Laila = 11</a:t>
            </a:r>
          </a:p>
        </p:txBody>
      </p:sp>
      <p:sp>
        <p:nvSpPr>
          <p:cNvPr id="18" name="TextBox 17"/>
          <p:cNvSpPr txBox="1"/>
          <p:nvPr/>
        </p:nvSpPr>
        <p:spPr>
          <a:xfrm>
            <a:off x="3363165" y="1002687"/>
            <a:ext cx="678391" cy="523220"/>
          </a:xfrm>
          <a:prstGeom prst="rect">
            <a:avLst/>
          </a:prstGeom>
          <a:noFill/>
        </p:spPr>
        <p:txBody>
          <a:bodyPr wrap="none" rtlCol="0">
            <a:spAutoFit/>
          </a:bodyPr>
          <a:lstStyle/>
          <a:p>
            <a:r>
              <a:rPr lang="en-US" sz="2800" dirty="0" err="1"/>
              <a:t>Alif</a:t>
            </a:r>
            <a:endParaRPr lang="en-US" sz="2800" dirty="0"/>
          </a:p>
        </p:txBody>
      </p:sp>
    </p:spTree>
    <p:extLst>
      <p:ext uri="{BB962C8B-B14F-4D97-AF65-F5344CB8AC3E}">
        <p14:creationId xmlns:p14="http://schemas.microsoft.com/office/powerpoint/2010/main" val="122761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6764E-898D-4971-9313-BAD55CC61EC6}"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
        <p:nvSpPr>
          <p:cNvPr id="5" name="Rectangle 4"/>
          <p:cNvSpPr/>
          <p:nvPr/>
        </p:nvSpPr>
        <p:spPr>
          <a:xfrm>
            <a:off x="154274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06908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59543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12177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648123" y="682388"/>
            <a:ext cx="1255594" cy="1255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917446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4274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306908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459543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2177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764812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917446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005608" y="2976683"/>
            <a:ext cx="3991094" cy="523220"/>
          </a:xfrm>
          <a:prstGeom prst="rect">
            <a:avLst/>
          </a:prstGeom>
          <a:noFill/>
        </p:spPr>
        <p:txBody>
          <a:bodyPr wrap="none" rtlCol="0">
            <a:spAutoFit/>
          </a:bodyPr>
          <a:lstStyle/>
          <a:p>
            <a:pPr algn="ctr"/>
            <a:r>
              <a:rPr lang="en-US" sz="2800" dirty="0"/>
              <a:t>Total choice for Laila = 11</a:t>
            </a:r>
          </a:p>
        </p:txBody>
      </p:sp>
      <p:sp>
        <p:nvSpPr>
          <p:cNvPr id="19" name="TextBox 18"/>
          <p:cNvSpPr txBox="1"/>
          <p:nvPr/>
        </p:nvSpPr>
        <p:spPr>
          <a:xfrm>
            <a:off x="7936724" y="1002687"/>
            <a:ext cx="678391" cy="523220"/>
          </a:xfrm>
          <a:prstGeom prst="rect">
            <a:avLst/>
          </a:prstGeom>
          <a:noFill/>
        </p:spPr>
        <p:txBody>
          <a:bodyPr wrap="none" rtlCol="0">
            <a:spAutoFit/>
          </a:bodyPr>
          <a:lstStyle/>
          <a:p>
            <a:r>
              <a:rPr lang="en-US" sz="2800" dirty="0" err="1"/>
              <a:t>Alif</a:t>
            </a:r>
            <a:endParaRPr lang="en-US" sz="2800" dirty="0"/>
          </a:p>
        </p:txBody>
      </p:sp>
    </p:spTree>
    <p:extLst>
      <p:ext uri="{BB962C8B-B14F-4D97-AF65-F5344CB8AC3E}">
        <p14:creationId xmlns:p14="http://schemas.microsoft.com/office/powerpoint/2010/main" val="49872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6DBF1-DE17-44E8-AF53-BB4E9DD8733A}"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Rectangle 4"/>
          <p:cNvSpPr/>
          <p:nvPr/>
        </p:nvSpPr>
        <p:spPr>
          <a:xfrm>
            <a:off x="154274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06908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59543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12177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64812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17446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4274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306908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459543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21778" y="4476466"/>
            <a:ext cx="1255594" cy="1255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764812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917446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005608" y="2976683"/>
            <a:ext cx="3991094" cy="523220"/>
          </a:xfrm>
          <a:prstGeom prst="rect">
            <a:avLst/>
          </a:prstGeom>
          <a:noFill/>
        </p:spPr>
        <p:txBody>
          <a:bodyPr wrap="none" rtlCol="0">
            <a:spAutoFit/>
          </a:bodyPr>
          <a:lstStyle/>
          <a:p>
            <a:pPr algn="ctr"/>
            <a:r>
              <a:rPr lang="en-US" sz="2800" dirty="0"/>
              <a:t>Total choice for Laila = 11</a:t>
            </a:r>
          </a:p>
        </p:txBody>
      </p:sp>
      <p:sp>
        <p:nvSpPr>
          <p:cNvPr id="18" name="TextBox 17"/>
          <p:cNvSpPr txBox="1"/>
          <p:nvPr/>
        </p:nvSpPr>
        <p:spPr>
          <a:xfrm>
            <a:off x="6410379" y="4842653"/>
            <a:ext cx="678391" cy="523220"/>
          </a:xfrm>
          <a:prstGeom prst="rect">
            <a:avLst/>
          </a:prstGeom>
          <a:noFill/>
        </p:spPr>
        <p:txBody>
          <a:bodyPr wrap="none" rtlCol="0">
            <a:spAutoFit/>
          </a:bodyPr>
          <a:lstStyle/>
          <a:p>
            <a:r>
              <a:rPr lang="en-US" sz="2800" dirty="0" err="1"/>
              <a:t>Alif</a:t>
            </a:r>
            <a:endParaRPr lang="en-US" sz="2800" dirty="0"/>
          </a:p>
        </p:txBody>
      </p:sp>
    </p:spTree>
    <p:extLst>
      <p:ext uri="{BB962C8B-B14F-4D97-AF65-F5344CB8AC3E}">
        <p14:creationId xmlns:p14="http://schemas.microsoft.com/office/powerpoint/2010/main" val="298084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BA013-8C4F-4D2F-B4C5-D3A06CE09FCE}"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Rectangle 4"/>
          <p:cNvSpPr/>
          <p:nvPr/>
        </p:nvSpPr>
        <p:spPr>
          <a:xfrm>
            <a:off x="1542743" y="695267"/>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06908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59543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12177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7648123"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174468" y="682388"/>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42743" y="4476466"/>
            <a:ext cx="1255594" cy="1255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306908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459543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2177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7648123"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9174468" y="4476466"/>
            <a:ext cx="1255594" cy="12555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2791859" y="2307939"/>
            <a:ext cx="6418617" cy="954107"/>
          </a:xfrm>
          <a:prstGeom prst="rect">
            <a:avLst/>
          </a:prstGeom>
          <a:noFill/>
        </p:spPr>
        <p:txBody>
          <a:bodyPr wrap="none" rtlCol="0">
            <a:spAutoFit/>
          </a:bodyPr>
          <a:lstStyle/>
          <a:p>
            <a:pPr algn="ctr"/>
            <a:r>
              <a:rPr lang="en-US" sz="2800" dirty="0"/>
              <a:t>For every possible room assignment for </a:t>
            </a:r>
            <a:r>
              <a:rPr lang="en-US" sz="2800" dirty="0" err="1"/>
              <a:t>Alif</a:t>
            </a:r>
            <a:r>
              <a:rPr lang="en-US" sz="2800" dirty="0"/>
              <a:t>,</a:t>
            </a:r>
          </a:p>
          <a:p>
            <a:pPr algn="ctr"/>
            <a:r>
              <a:rPr lang="en-US" sz="2800" dirty="0"/>
              <a:t>there are 11 choices for Laila</a:t>
            </a:r>
          </a:p>
        </p:txBody>
      </p:sp>
      <p:sp>
        <p:nvSpPr>
          <p:cNvPr id="18" name="TextBox 17"/>
          <p:cNvSpPr txBox="1"/>
          <p:nvPr/>
        </p:nvSpPr>
        <p:spPr>
          <a:xfrm>
            <a:off x="1831344" y="4842653"/>
            <a:ext cx="678391" cy="523220"/>
          </a:xfrm>
          <a:prstGeom prst="rect">
            <a:avLst/>
          </a:prstGeom>
          <a:noFill/>
        </p:spPr>
        <p:txBody>
          <a:bodyPr wrap="none" rtlCol="0">
            <a:spAutoFit/>
          </a:bodyPr>
          <a:lstStyle/>
          <a:p>
            <a:r>
              <a:rPr lang="en-US" sz="2800" dirty="0" err="1"/>
              <a:t>Alif</a:t>
            </a:r>
            <a:endParaRPr lang="en-US" sz="2800" dirty="0"/>
          </a:p>
        </p:txBody>
      </p:sp>
      <p:sp>
        <p:nvSpPr>
          <p:cNvPr id="19" name="TextBox 18"/>
          <p:cNvSpPr txBox="1"/>
          <p:nvPr/>
        </p:nvSpPr>
        <p:spPr>
          <a:xfrm>
            <a:off x="3002376" y="3522359"/>
            <a:ext cx="5997604" cy="523220"/>
          </a:xfrm>
          <a:prstGeom prst="rect">
            <a:avLst/>
          </a:prstGeom>
          <a:noFill/>
        </p:spPr>
        <p:txBody>
          <a:bodyPr wrap="none" rtlCol="0">
            <a:spAutoFit/>
          </a:bodyPr>
          <a:lstStyle/>
          <a:p>
            <a:pPr algn="ctr"/>
            <a:r>
              <a:rPr lang="en-US" sz="2800" dirty="0"/>
              <a:t>Total no. of assignments = 12x11 = 132</a:t>
            </a:r>
          </a:p>
        </p:txBody>
      </p:sp>
    </p:spTree>
    <p:extLst>
      <p:ext uri="{BB962C8B-B14F-4D97-AF65-F5344CB8AC3E}">
        <p14:creationId xmlns:p14="http://schemas.microsoft.com/office/powerpoint/2010/main" val="273894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lgn="ctr">
              <a:buNone/>
            </a:pPr>
            <a:r>
              <a:rPr lang="en-US" sz="2400" dirty="0"/>
              <a:t>What is the total number of bit strings of length 7?</a:t>
            </a:r>
          </a:p>
        </p:txBody>
      </p:sp>
      <p:sp>
        <p:nvSpPr>
          <p:cNvPr id="4" name="Date Placeholder 3"/>
          <p:cNvSpPr>
            <a:spLocks noGrp="1"/>
          </p:cNvSpPr>
          <p:nvPr>
            <p:ph type="dt" sz="half" idx="10"/>
          </p:nvPr>
        </p:nvSpPr>
        <p:spPr/>
        <p:txBody>
          <a:bodyPr/>
          <a:lstStyle/>
          <a:p>
            <a:fld id="{9232F8EC-5F84-4C3F-BBC7-4782657E25CC}"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52000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string</a:t>
            </a:r>
          </a:p>
        </p:txBody>
      </p:sp>
      <p:sp>
        <p:nvSpPr>
          <p:cNvPr id="3" name="Content Placeholder 2"/>
          <p:cNvSpPr>
            <a:spLocks noGrp="1"/>
          </p:cNvSpPr>
          <p:nvPr>
            <p:ph idx="1"/>
          </p:nvPr>
        </p:nvSpPr>
        <p:spPr/>
        <p:txBody>
          <a:bodyPr/>
          <a:lstStyle/>
          <a:p>
            <a:r>
              <a:rPr lang="en-US" dirty="0"/>
              <a:t>A string containing only 0’s and 1’s</a:t>
            </a:r>
          </a:p>
          <a:p>
            <a:r>
              <a:rPr lang="en-US" dirty="0"/>
              <a:t>A bit string of length 7 has 7 places to put a bit in</a:t>
            </a:r>
          </a:p>
          <a:p>
            <a:endParaRPr lang="en-US" dirty="0"/>
          </a:p>
          <a:p>
            <a:endParaRPr lang="en-US" dirty="0"/>
          </a:p>
          <a:p>
            <a:endParaRPr lang="en-US" dirty="0"/>
          </a:p>
          <a:p>
            <a:r>
              <a:rPr lang="en-US" dirty="0"/>
              <a:t>How many such bit strings are there?</a:t>
            </a:r>
          </a:p>
          <a:p>
            <a:r>
              <a:rPr lang="en-US" sz="3600" dirty="0"/>
              <a:t>PAUSE THE VIDEO, AND TRY YOURSELF</a:t>
            </a:r>
          </a:p>
        </p:txBody>
      </p:sp>
      <p:sp>
        <p:nvSpPr>
          <p:cNvPr id="4" name="Date Placeholder 3"/>
          <p:cNvSpPr>
            <a:spLocks noGrp="1"/>
          </p:cNvSpPr>
          <p:nvPr>
            <p:ph type="dt" sz="half" idx="10"/>
          </p:nvPr>
        </p:nvSpPr>
        <p:spPr/>
        <p:txBody>
          <a:bodyPr/>
          <a:lstStyle/>
          <a:p>
            <a:fld id="{1D6EB221-7B3E-4F0D-BE62-F23D92ADBC48}"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09195188"/>
              </p:ext>
            </p:extLst>
          </p:nvPr>
        </p:nvGraphicFramePr>
        <p:xfrm>
          <a:off x="2032000" y="3517454"/>
          <a:ext cx="8128001" cy="849827"/>
        </p:xfrm>
        <a:graphic>
          <a:graphicData uri="http://schemas.openxmlformats.org/drawingml/2006/table">
            <a:tbl>
              <a:tblPr>
                <a:tableStyleId>{5940675A-B579-460E-94D1-54222C63F5DA}</a:tableStyleId>
              </a:tblPr>
              <a:tblGrid>
                <a:gridCol w="1161143">
                  <a:extLst>
                    <a:ext uri="{9D8B030D-6E8A-4147-A177-3AD203B41FA5}">
                      <a16:colId xmlns:a16="http://schemas.microsoft.com/office/drawing/2014/main" val="1308959695"/>
                    </a:ext>
                  </a:extLst>
                </a:gridCol>
                <a:gridCol w="1161143">
                  <a:extLst>
                    <a:ext uri="{9D8B030D-6E8A-4147-A177-3AD203B41FA5}">
                      <a16:colId xmlns:a16="http://schemas.microsoft.com/office/drawing/2014/main" val="1612450625"/>
                    </a:ext>
                  </a:extLst>
                </a:gridCol>
                <a:gridCol w="1161143">
                  <a:extLst>
                    <a:ext uri="{9D8B030D-6E8A-4147-A177-3AD203B41FA5}">
                      <a16:colId xmlns:a16="http://schemas.microsoft.com/office/drawing/2014/main" val="2252353744"/>
                    </a:ext>
                  </a:extLst>
                </a:gridCol>
                <a:gridCol w="1161143">
                  <a:extLst>
                    <a:ext uri="{9D8B030D-6E8A-4147-A177-3AD203B41FA5}">
                      <a16:colId xmlns:a16="http://schemas.microsoft.com/office/drawing/2014/main" val="2265722630"/>
                    </a:ext>
                  </a:extLst>
                </a:gridCol>
                <a:gridCol w="1161143">
                  <a:extLst>
                    <a:ext uri="{9D8B030D-6E8A-4147-A177-3AD203B41FA5}">
                      <a16:colId xmlns:a16="http://schemas.microsoft.com/office/drawing/2014/main" val="2236032941"/>
                    </a:ext>
                  </a:extLst>
                </a:gridCol>
                <a:gridCol w="1161143">
                  <a:extLst>
                    <a:ext uri="{9D8B030D-6E8A-4147-A177-3AD203B41FA5}">
                      <a16:colId xmlns:a16="http://schemas.microsoft.com/office/drawing/2014/main" val="343143559"/>
                    </a:ext>
                  </a:extLst>
                </a:gridCol>
                <a:gridCol w="1161143">
                  <a:extLst>
                    <a:ext uri="{9D8B030D-6E8A-4147-A177-3AD203B41FA5}">
                      <a16:colId xmlns:a16="http://schemas.microsoft.com/office/drawing/2014/main" val="2543485394"/>
                    </a:ext>
                  </a:extLst>
                </a:gridCol>
              </a:tblGrid>
              <a:tr h="849827">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2741000"/>
                  </a:ext>
                </a:extLst>
              </a:tr>
            </a:tbl>
          </a:graphicData>
        </a:graphic>
      </p:graphicFrame>
    </p:spTree>
    <p:extLst>
      <p:ext uri="{BB962C8B-B14F-4D97-AF65-F5344CB8AC3E}">
        <p14:creationId xmlns:p14="http://schemas.microsoft.com/office/powerpoint/2010/main" val="6899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6204-D595-46E7-9F83-EE56448739D4}" type="datetime1">
              <a:rPr lang="en-US" smtClean="0"/>
              <a:t>9/11/2021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58522077"/>
              </p:ext>
            </p:extLst>
          </p:nvPr>
        </p:nvGraphicFramePr>
        <p:xfrm>
          <a:off x="2032000" y="1797835"/>
          <a:ext cx="8128001" cy="849827"/>
        </p:xfrm>
        <a:graphic>
          <a:graphicData uri="http://schemas.openxmlformats.org/drawingml/2006/table">
            <a:tbl>
              <a:tblPr>
                <a:tableStyleId>{5940675A-B579-460E-94D1-54222C63F5DA}</a:tableStyleId>
              </a:tblPr>
              <a:tblGrid>
                <a:gridCol w="1161143">
                  <a:extLst>
                    <a:ext uri="{9D8B030D-6E8A-4147-A177-3AD203B41FA5}">
                      <a16:colId xmlns:a16="http://schemas.microsoft.com/office/drawing/2014/main" val="1308959695"/>
                    </a:ext>
                  </a:extLst>
                </a:gridCol>
                <a:gridCol w="1161143">
                  <a:extLst>
                    <a:ext uri="{9D8B030D-6E8A-4147-A177-3AD203B41FA5}">
                      <a16:colId xmlns:a16="http://schemas.microsoft.com/office/drawing/2014/main" val="1612450625"/>
                    </a:ext>
                  </a:extLst>
                </a:gridCol>
                <a:gridCol w="1161143">
                  <a:extLst>
                    <a:ext uri="{9D8B030D-6E8A-4147-A177-3AD203B41FA5}">
                      <a16:colId xmlns:a16="http://schemas.microsoft.com/office/drawing/2014/main" val="2252353744"/>
                    </a:ext>
                  </a:extLst>
                </a:gridCol>
                <a:gridCol w="1161143">
                  <a:extLst>
                    <a:ext uri="{9D8B030D-6E8A-4147-A177-3AD203B41FA5}">
                      <a16:colId xmlns:a16="http://schemas.microsoft.com/office/drawing/2014/main" val="2265722630"/>
                    </a:ext>
                  </a:extLst>
                </a:gridCol>
                <a:gridCol w="1161143">
                  <a:extLst>
                    <a:ext uri="{9D8B030D-6E8A-4147-A177-3AD203B41FA5}">
                      <a16:colId xmlns:a16="http://schemas.microsoft.com/office/drawing/2014/main" val="2236032941"/>
                    </a:ext>
                  </a:extLst>
                </a:gridCol>
                <a:gridCol w="1161143">
                  <a:extLst>
                    <a:ext uri="{9D8B030D-6E8A-4147-A177-3AD203B41FA5}">
                      <a16:colId xmlns:a16="http://schemas.microsoft.com/office/drawing/2014/main" val="343143559"/>
                    </a:ext>
                  </a:extLst>
                </a:gridCol>
                <a:gridCol w="1161143">
                  <a:extLst>
                    <a:ext uri="{9D8B030D-6E8A-4147-A177-3AD203B41FA5}">
                      <a16:colId xmlns:a16="http://schemas.microsoft.com/office/drawing/2014/main" val="2543485394"/>
                    </a:ext>
                  </a:extLst>
                </a:gridCol>
              </a:tblGrid>
              <a:tr h="849827">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2741000"/>
                  </a:ext>
                </a:extLst>
              </a:tr>
            </a:tbl>
          </a:graphicData>
        </a:graphic>
      </p:graphicFrame>
      <p:sp>
        <p:nvSpPr>
          <p:cNvPr id="6" name="TextBox 5"/>
          <p:cNvSpPr txBox="1"/>
          <p:nvPr/>
        </p:nvSpPr>
        <p:spPr>
          <a:xfrm>
            <a:off x="1285101" y="955344"/>
            <a:ext cx="9621801" cy="523220"/>
          </a:xfrm>
          <a:prstGeom prst="rect">
            <a:avLst/>
          </a:prstGeom>
          <a:noFill/>
        </p:spPr>
        <p:txBody>
          <a:bodyPr wrap="none" rtlCol="0">
            <a:spAutoFit/>
          </a:bodyPr>
          <a:lstStyle/>
          <a:p>
            <a:pPr algn="ctr"/>
            <a:r>
              <a:rPr lang="en-US" sz="2800" dirty="0"/>
              <a:t>The problem has 7 subtasks – putting a bit in each of the 7 places</a:t>
            </a:r>
          </a:p>
        </p:txBody>
      </p:sp>
      <p:cxnSp>
        <p:nvCxnSpPr>
          <p:cNvPr id="8" name="Straight Arrow Connector 7"/>
          <p:cNvCxnSpPr/>
          <p:nvPr/>
        </p:nvCxnSpPr>
        <p:spPr>
          <a:xfrm flipV="1">
            <a:off x="2606722"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68465"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12" name="Straight Arrow Connector 11"/>
          <p:cNvCxnSpPr/>
          <p:nvPr/>
        </p:nvCxnSpPr>
        <p:spPr>
          <a:xfrm flipV="1">
            <a:off x="3803612"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65355"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14" name="Straight Arrow Connector 13"/>
          <p:cNvCxnSpPr/>
          <p:nvPr/>
        </p:nvCxnSpPr>
        <p:spPr>
          <a:xfrm flipV="1">
            <a:off x="4928800"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90543"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16" name="Straight Arrow Connector 15"/>
          <p:cNvCxnSpPr/>
          <p:nvPr/>
        </p:nvCxnSpPr>
        <p:spPr>
          <a:xfrm flipV="1">
            <a:off x="6091474"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53217"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18" name="Straight Arrow Connector 17"/>
          <p:cNvCxnSpPr/>
          <p:nvPr/>
        </p:nvCxnSpPr>
        <p:spPr>
          <a:xfrm flipV="1">
            <a:off x="7264136"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25879"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20" name="Straight Arrow Connector 19"/>
          <p:cNvCxnSpPr/>
          <p:nvPr/>
        </p:nvCxnSpPr>
        <p:spPr>
          <a:xfrm flipV="1">
            <a:off x="8443791"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05534"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cxnSp>
        <p:nvCxnSpPr>
          <p:cNvPr id="22" name="Straight Arrow Connector 21"/>
          <p:cNvCxnSpPr/>
          <p:nvPr/>
        </p:nvCxnSpPr>
        <p:spPr>
          <a:xfrm flipV="1">
            <a:off x="9619923" y="2647662"/>
            <a:ext cx="0" cy="644043"/>
          </a:xfrm>
          <a:prstGeom prst="straightConnector1">
            <a:avLst/>
          </a:prstGeom>
          <a:ln w="57150">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081666" y="3328302"/>
            <a:ext cx="1076513" cy="646331"/>
          </a:xfrm>
          <a:prstGeom prst="rect">
            <a:avLst/>
          </a:prstGeom>
          <a:noFill/>
        </p:spPr>
        <p:txBody>
          <a:bodyPr wrap="none" rtlCol="0">
            <a:spAutoFit/>
          </a:bodyPr>
          <a:lstStyle/>
          <a:p>
            <a:pPr algn="ctr"/>
            <a:r>
              <a:rPr lang="en-US" dirty="0"/>
              <a:t>2 ways to</a:t>
            </a:r>
          </a:p>
          <a:p>
            <a:pPr algn="ctr"/>
            <a:r>
              <a:rPr lang="en-US" dirty="0"/>
              <a:t>put a bit</a:t>
            </a:r>
          </a:p>
        </p:txBody>
      </p:sp>
      <p:sp>
        <p:nvSpPr>
          <p:cNvPr id="24" name="TextBox 23"/>
          <p:cNvSpPr txBox="1"/>
          <p:nvPr/>
        </p:nvSpPr>
        <p:spPr>
          <a:xfrm>
            <a:off x="2408456" y="4620513"/>
            <a:ext cx="8019055" cy="523220"/>
          </a:xfrm>
          <a:prstGeom prst="rect">
            <a:avLst/>
          </a:prstGeom>
          <a:noFill/>
        </p:spPr>
        <p:txBody>
          <a:bodyPr wrap="none" rtlCol="0">
            <a:spAutoFit/>
          </a:bodyPr>
          <a:lstStyle/>
          <a:p>
            <a:pPr algn="ctr"/>
            <a:r>
              <a:rPr lang="en-US" sz="2800" dirty="0"/>
              <a:t>Total number of ways = 2x2x2x2x2x2x2 = 2</a:t>
            </a:r>
            <a:r>
              <a:rPr lang="en-US" sz="2800" baseline="30000" dirty="0"/>
              <a:t>7</a:t>
            </a:r>
            <a:r>
              <a:rPr lang="en-US" sz="2800" dirty="0"/>
              <a:t> = 128</a:t>
            </a:r>
          </a:p>
        </p:txBody>
      </p:sp>
    </p:spTree>
    <p:extLst>
      <p:ext uri="{BB962C8B-B14F-4D97-AF65-F5344CB8AC3E}">
        <p14:creationId xmlns:p14="http://schemas.microsoft.com/office/powerpoint/2010/main" val="18918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7" grpId="0"/>
      <p:bldP spid="19" grpId="0"/>
      <p:bldP spid="21"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counting principles</a:t>
            </a:r>
          </a:p>
        </p:txBody>
      </p:sp>
      <p:sp>
        <p:nvSpPr>
          <p:cNvPr id="3" name="Content Placeholder 2"/>
          <p:cNvSpPr>
            <a:spLocks noGrp="1"/>
          </p:cNvSpPr>
          <p:nvPr>
            <p:ph idx="1"/>
          </p:nvPr>
        </p:nvSpPr>
        <p:spPr/>
        <p:txBody>
          <a:bodyPr/>
          <a:lstStyle/>
          <a:p>
            <a:r>
              <a:rPr lang="en-US" dirty="0"/>
              <a:t>Product rule</a:t>
            </a:r>
          </a:p>
          <a:p>
            <a:r>
              <a:rPr lang="en-US" dirty="0"/>
              <a:t>Sum rule</a:t>
            </a:r>
          </a:p>
        </p:txBody>
      </p:sp>
      <p:sp>
        <p:nvSpPr>
          <p:cNvPr id="4" name="Date Placeholder 3"/>
          <p:cNvSpPr>
            <a:spLocks noGrp="1"/>
          </p:cNvSpPr>
          <p:nvPr>
            <p:ph type="dt" sz="half" idx="10"/>
          </p:nvPr>
        </p:nvSpPr>
        <p:spPr/>
        <p:txBody>
          <a:bodyPr/>
          <a:lstStyle/>
          <a:p>
            <a:fld id="{27BBE9B3-642C-4CE3-9E51-931AF6C33E01}"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40660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400" dirty="0"/>
              <a:t>How many different license plates are available if each plate contains a sequence of three lowercase letters followed by three digits (and no sequences of letters are prohibited)?</a:t>
            </a:r>
          </a:p>
        </p:txBody>
      </p:sp>
      <p:sp>
        <p:nvSpPr>
          <p:cNvPr id="4" name="Date Placeholder 3"/>
          <p:cNvSpPr>
            <a:spLocks noGrp="1"/>
          </p:cNvSpPr>
          <p:nvPr>
            <p:ph type="dt" sz="half" idx="10"/>
          </p:nvPr>
        </p:nvSpPr>
        <p:spPr/>
        <p:txBody>
          <a:bodyPr/>
          <a:lstStyle/>
          <a:p>
            <a:fld id="{7E596079-DBB7-4913-827E-675A714F1642}"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384848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158" y="927279"/>
            <a:ext cx="9804041" cy="5382081"/>
          </a:xfrm>
        </p:spPr>
        <p:txBody>
          <a:bodyPr/>
          <a:lstStyle/>
          <a:p>
            <a:r>
              <a:rPr lang="en-US" dirty="0"/>
              <a:t>This problem has 6 sub tasks-putting three letters in the first three places and then three digits in the remaining the three places.</a:t>
            </a:r>
          </a:p>
          <a:p>
            <a:r>
              <a:rPr lang="en-US" dirty="0"/>
              <a:t>We has 26 letters in English and for digit (0-9)= total 10 different digits</a:t>
            </a:r>
          </a:p>
          <a:p>
            <a:endParaRPr lang="en-US" dirty="0"/>
          </a:p>
          <a:p>
            <a:endParaRPr lang="en-US" dirty="0"/>
          </a:p>
        </p:txBody>
      </p:sp>
      <p:sp>
        <p:nvSpPr>
          <p:cNvPr id="4" name="Date Placeholder 3"/>
          <p:cNvSpPr>
            <a:spLocks noGrp="1"/>
          </p:cNvSpPr>
          <p:nvPr>
            <p:ph type="dt" sz="half" idx="10"/>
          </p:nvPr>
        </p:nvSpPr>
        <p:spPr/>
        <p:txBody>
          <a:bodyPr/>
          <a:lstStyle/>
          <a:p>
            <a:fld id="{9E5892B8-A4DC-4A93-8E7E-9F83DB3DBF0D}"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21</a:t>
            </a:fld>
            <a:endParaRPr lang="en-US" dirty="0"/>
          </a:p>
        </p:txBody>
      </p:sp>
      <p:sp>
        <p:nvSpPr>
          <p:cNvPr id="7" name="Rectangle 6"/>
          <p:cNvSpPr/>
          <p:nvPr/>
        </p:nvSpPr>
        <p:spPr>
          <a:xfrm>
            <a:off x="2485623" y="2459865"/>
            <a:ext cx="901521" cy="476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87144" y="2459864"/>
            <a:ext cx="914400"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01544" y="2459865"/>
            <a:ext cx="914400"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15944" y="2459865"/>
            <a:ext cx="914400"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30344" y="2459863"/>
            <a:ext cx="914400"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36158" y="2459862"/>
            <a:ext cx="914400" cy="476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694067" y="2936384"/>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602028" y="2936384"/>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516428" y="2936384"/>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5430828" y="2936381"/>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345228" y="2936381"/>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251042" y="2936381"/>
            <a:ext cx="484632" cy="579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404829" y="3651467"/>
            <a:ext cx="1063113" cy="369332"/>
          </a:xfrm>
          <a:prstGeom prst="rect">
            <a:avLst/>
          </a:prstGeom>
          <a:noFill/>
        </p:spPr>
        <p:txBody>
          <a:bodyPr wrap="none" rtlCol="0">
            <a:spAutoFit/>
          </a:bodyPr>
          <a:lstStyle/>
          <a:p>
            <a:pPr algn="ctr"/>
            <a:r>
              <a:rPr lang="en-US" dirty="0"/>
              <a:t>26 letters</a:t>
            </a:r>
          </a:p>
        </p:txBody>
      </p:sp>
      <p:sp>
        <p:nvSpPr>
          <p:cNvPr id="22" name="TextBox 21"/>
          <p:cNvSpPr txBox="1"/>
          <p:nvPr/>
        </p:nvSpPr>
        <p:spPr>
          <a:xfrm>
            <a:off x="3453315" y="3651467"/>
            <a:ext cx="1063113" cy="369332"/>
          </a:xfrm>
          <a:prstGeom prst="rect">
            <a:avLst/>
          </a:prstGeom>
          <a:noFill/>
        </p:spPr>
        <p:txBody>
          <a:bodyPr wrap="none" rtlCol="0">
            <a:spAutoFit/>
          </a:bodyPr>
          <a:lstStyle/>
          <a:p>
            <a:pPr algn="ctr"/>
            <a:r>
              <a:rPr lang="en-US" dirty="0"/>
              <a:t>26 letters</a:t>
            </a:r>
          </a:p>
        </p:txBody>
      </p:sp>
      <p:sp>
        <p:nvSpPr>
          <p:cNvPr id="23" name="TextBox 22"/>
          <p:cNvSpPr txBox="1"/>
          <p:nvPr/>
        </p:nvSpPr>
        <p:spPr>
          <a:xfrm>
            <a:off x="4367715" y="3666936"/>
            <a:ext cx="1063113" cy="369332"/>
          </a:xfrm>
          <a:prstGeom prst="rect">
            <a:avLst/>
          </a:prstGeom>
          <a:noFill/>
        </p:spPr>
        <p:txBody>
          <a:bodyPr wrap="none" rtlCol="0">
            <a:spAutoFit/>
          </a:bodyPr>
          <a:lstStyle/>
          <a:p>
            <a:pPr algn="ctr"/>
            <a:r>
              <a:rPr lang="en-US" dirty="0"/>
              <a:t>26 letters</a:t>
            </a:r>
          </a:p>
        </p:txBody>
      </p:sp>
      <p:sp>
        <p:nvSpPr>
          <p:cNvPr id="24" name="TextBox 23"/>
          <p:cNvSpPr txBox="1"/>
          <p:nvPr/>
        </p:nvSpPr>
        <p:spPr>
          <a:xfrm>
            <a:off x="5412177" y="3666936"/>
            <a:ext cx="718167" cy="646331"/>
          </a:xfrm>
          <a:prstGeom prst="rect">
            <a:avLst/>
          </a:prstGeom>
          <a:noFill/>
        </p:spPr>
        <p:txBody>
          <a:bodyPr wrap="square" rtlCol="0">
            <a:spAutoFit/>
          </a:bodyPr>
          <a:lstStyle/>
          <a:p>
            <a:pPr algn="ctr"/>
            <a:r>
              <a:rPr lang="en-US" dirty="0"/>
              <a:t>10 digits</a:t>
            </a:r>
          </a:p>
        </p:txBody>
      </p:sp>
      <p:sp>
        <p:nvSpPr>
          <p:cNvPr id="25" name="TextBox 24"/>
          <p:cNvSpPr txBox="1"/>
          <p:nvPr/>
        </p:nvSpPr>
        <p:spPr>
          <a:xfrm>
            <a:off x="6282744" y="3713102"/>
            <a:ext cx="718167" cy="646331"/>
          </a:xfrm>
          <a:prstGeom prst="rect">
            <a:avLst/>
          </a:prstGeom>
          <a:noFill/>
        </p:spPr>
        <p:txBody>
          <a:bodyPr wrap="square" rtlCol="0">
            <a:spAutoFit/>
          </a:bodyPr>
          <a:lstStyle/>
          <a:p>
            <a:pPr algn="ctr"/>
            <a:r>
              <a:rPr lang="en-US" dirty="0"/>
              <a:t>10 digits</a:t>
            </a:r>
          </a:p>
        </p:txBody>
      </p:sp>
      <p:sp>
        <p:nvSpPr>
          <p:cNvPr id="26" name="TextBox 25"/>
          <p:cNvSpPr txBox="1"/>
          <p:nvPr/>
        </p:nvSpPr>
        <p:spPr>
          <a:xfrm>
            <a:off x="7062583" y="3701076"/>
            <a:ext cx="718167" cy="646331"/>
          </a:xfrm>
          <a:prstGeom prst="rect">
            <a:avLst/>
          </a:prstGeom>
          <a:noFill/>
        </p:spPr>
        <p:txBody>
          <a:bodyPr wrap="square" rtlCol="0">
            <a:spAutoFit/>
          </a:bodyPr>
          <a:lstStyle/>
          <a:p>
            <a:pPr algn="ctr"/>
            <a:r>
              <a:rPr lang="en-US" dirty="0"/>
              <a:t>10 digits</a:t>
            </a:r>
          </a:p>
        </p:txBody>
      </p:sp>
      <p:sp>
        <p:nvSpPr>
          <p:cNvPr id="27" name="TextBox 26"/>
          <p:cNvSpPr txBox="1"/>
          <p:nvPr/>
        </p:nvSpPr>
        <p:spPr>
          <a:xfrm>
            <a:off x="1454319" y="4620513"/>
            <a:ext cx="9927334" cy="523220"/>
          </a:xfrm>
          <a:prstGeom prst="rect">
            <a:avLst/>
          </a:prstGeom>
          <a:noFill/>
        </p:spPr>
        <p:txBody>
          <a:bodyPr wrap="none" rtlCol="0">
            <a:spAutoFit/>
          </a:bodyPr>
          <a:lstStyle/>
          <a:p>
            <a:pPr algn="ctr"/>
            <a:r>
              <a:rPr lang="en-US" sz="2800" dirty="0"/>
              <a:t>Total number of license plates = 26x26x26x10x10x10 = 26</a:t>
            </a:r>
            <a:r>
              <a:rPr lang="en-US" sz="2800" baseline="30000" dirty="0"/>
              <a:t>3</a:t>
            </a:r>
            <a:r>
              <a:rPr lang="en-US" sz="2800" dirty="0"/>
              <a:t> x10</a:t>
            </a:r>
            <a:r>
              <a:rPr lang="en-US" sz="2800" baseline="30000" dirty="0"/>
              <a:t>3</a:t>
            </a:r>
            <a:endParaRPr lang="en-US" sz="2800" dirty="0"/>
          </a:p>
        </p:txBody>
      </p:sp>
    </p:spTree>
    <p:extLst>
      <p:ext uri="{BB962C8B-B14F-4D97-AF65-F5344CB8AC3E}">
        <p14:creationId xmlns:p14="http://schemas.microsoft.com/office/powerpoint/2010/main" val="31099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a:t>
            </a:r>
          </a:p>
        </p:txBody>
      </p:sp>
      <p:sp>
        <p:nvSpPr>
          <p:cNvPr id="4" name="Date Placeholder 3"/>
          <p:cNvSpPr>
            <a:spLocks noGrp="1"/>
          </p:cNvSpPr>
          <p:nvPr>
            <p:ph type="dt" sz="half" idx="10"/>
          </p:nvPr>
        </p:nvSpPr>
        <p:spPr/>
        <p:txBody>
          <a:bodyPr/>
          <a:lstStyle/>
          <a:p>
            <a:fld id="{2D463E44-7650-4695-BAF6-42D7AE8A717B}"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422066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 task can be done in one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oMath>
                </a14:m>
                <a:r>
                  <a:rPr lang="en-US" dirty="0"/>
                  <a:t> ways or in one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oMath>
                </a14:m>
                <a:r>
                  <a:rPr lang="en-US" dirty="0"/>
                  <a:t> ways, where none of the two types are the same, then there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oMath>
                </a14:m>
                <a:r>
                  <a:rPr lang="en-US" dirty="0"/>
                  <a:t> ways to do that task</a:t>
                </a:r>
              </a:p>
              <a:p>
                <a:r>
                  <a:rPr lang="en-US" dirty="0"/>
                  <a:t>In general, if a task can be done in </a:t>
                </a:r>
                <a14:m>
                  <m:oMath xmlns:m="http://schemas.openxmlformats.org/officeDocument/2006/math">
                    <m:r>
                      <a:rPr lang="en-US" b="0" i="1" smtClean="0">
                        <a:latin typeface="Cambria Math"/>
                      </a:rPr>
                      <m:t>𝑚</m:t>
                    </m:r>
                  </m:oMath>
                </a14:m>
                <a:r>
                  <a:rPr lang="en-US" dirty="0"/>
                  <a:t> options each of which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𝑚</m:t>
                        </m:r>
                      </m:sub>
                    </m:sSub>
                  </m:oMath>
                </a14:m>
                <a:r>
                  <a:rPr lang="en-US" dirty="0"/>
                  <a:t> ways respectively, then the total number of ways to do that task is –</a:t>
                </a:r>
                <a:br>
                  <a:rPr lang="en-US" dirty="0"/>
                </a:b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𝑚</m:t>
                        </m:r>
                      </m:sup>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𝑖</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818" r="-106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0F6CCC-5756-4760-9FF5-8B4DAF590F43}"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23</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9FE0E44-D960-4FF0-AE60-B467084296F1}"/>
                  </a:ext>
                </a:extLst>
              </p14:cNvPr>
              <p14:cNvContentPartPr/>
              <p14:nvPr/>
            </p14:nvContentPartPr>
            <p14:xfrm>
              <a:off x="11470248" y="2141424"/>
              <a:ext cx="24120" cy="28800"/>
            </p14:xfrm>
          </p:contentPart>
        </mc:Choice>
        <mc:Fallback xmlns="">
          <p:pic>
            <p:nvPicPr>
              <p:cNvPr id="5" name="Ink 4">
                <a:extLst>
                  <a:ext uri="{FF2B5EF4-FFF2-40B4-BE49-F238E27FC236}">
                    <a16:creationId xmlns:a16="http://schemas.microsoft.com/office/drawing/2014/main" id="{79FE0E44-D960-4FF0-AE60-B467084296F1}"/>
                  </a:ext>
                </a:extLst>
              </p:cNvPr>
              <p:cNvPicPr/>
              <p:nvPr/>
            </p:nvPicPr>
            <p:blipFill>
              <a:blip r:embed="rId4"/>
              <a:stretch>
                <a:fillRect/>
              </a:stretch>
            </p:blipFill>
            <p:spPr>
              <a:xfrm>
                <a:off x="11465928" y="2137104"/>
                <a:ext cx="32760" cy="37440"/>
              </a:xfrm>
              <a:prstGeom prst="rect">
                <a:avLst/>
              </a:prstGeom>
            </p:spPr>
          </p:pic>
        </mc:Fallback>
      </mc:AlternateContent>
    </p:spTree>
    <p:extLst>
      <p:ext uri="{BB962C8B-B14F-4D97-AF65-F5344CB8AC3E}">
        <p14:creationId xmlns:p14="http://schemas.microsoft.com/office/powerpoint/2010/main" val="192104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travel from Dhaka to Chattogram</a:t>
            </a:r>
          </a:p>
        </p:txBody>
      </p:sp>
      <p:sp>
        <p:nvSpPr>
          <p:cNvPr id="3" name="Content Placeholder 2"/>
          <p:cNvSpPr>
            <a:spLocks noGrp="1"/>
          </p:cNvSpPr>
          <p:nvPr>
            <p:ph idx="1"/>
          </p:nvPr>
        </p:nvSpPr>
        <p:spPr/>
        <p:txBody>
          <a:bodyPr/>
          <a:lstStyle/>
          <a:p>
            <a:r>
              <a:rPr lang="en-US" sz="2000" dirty="0"/>
              <a:t>We can travel from Dhaka to Chattogram in bus, train or by air</a:t>
            </a:r>
          </a:p>
          <a:p>
            <a:r>
              <a:rPr lang="en-US" sz="2000" dirty="0"/>
              <a:t>How many buses are there?</a:t>
            </a:r>
          </a:p>
          <a:p>
            <a:pPr lvl="1"/>
            <a:r>
              <a:rPr lang="en-US" sz="2000" dirty="0" err="1"/>
              <a:t>Shohag</a:t>
            </a:r>
            <a:r>
              <a:rPr lang="en-US" sz="2000" dirty="0"/>
              <a:t>, Green line, </a:t>
            </a:r>
            <a:r>
              <a:rPr lang="en-US" sz="2000" dirty="0" err="1"/>
              <a:t>Hanif</a:t>
            </a:r>
            <a:endParaRPr lang="en-US" sz="2000" dirty="0"/>
          </a:p>
          <a:p>
            <a:r>
              <a:rPr lang="en-US" sz="2000" dirty="0"/>
              <a:t>How many trains are there?</a:t>
            </a:r>
          </a:p>
          <a:p>
            <a:pPr lvl="1"/>
            <a:r>
              <a:rPr lang="en-US" sz="2000" dirty="0" err="1"/>
              <a:t>Mahanagar</a:t>
            </a:r>
            <a:r>
              <a:rPr lang="en-US" sz="2000" dirty="0"/>
              <a:t>, </a:t>
            </a:r>
            <a:r>
              <a:rPr lang="en-US" sz="2000" dirty="0" err="1"/>
              <a:t>Subarna</a:t>
            </a:r>
            <a:r>
              <a:rPr lang="en-US" sz="2000" dirty="0"/>
              <a:t>, Sonar Bangla, </a:t>
            </a:r>
            <a:r>
              <a:rPr lang="en-US" sz="2000" dirty="0" err="1"/>
              <a:t>Turna</a:t>
            </a:r>
            <a:endParaRPr lang="en-US" sz="2000" dirty="0"/>
          </a:p>
          <a:p>
            <a:r>
              <a:rPr lang="en-US" sz="2000" dirty="0"/>
              <a:t>How many flights are there?</a:t>
            </a:r>
          </a:p>
          <a:p>
            <a:pPr lvl="1"/>
            <a:r>
              <a:rPr lang="en-US" sz="2000" dirty="0" err="1"/>
              <a:t>Novoair</a:t>
            </a:r>
            <a:r>
              <a:rPr lang="en-US" sz="2000" dirty="0"/>
              <a:t>, US-Bangla</a:t>
            </a:r>
          </a:p>
          <a:p>
            <a:r>
              <a:rPr lang="en-US" sz="2000" dirty="0"/>
              <a:t>So how many ways we can travel?</a:t>
            </a:r>
          </a:p>
        </p:txBody>
      </p:sp>
      <p:sp>
        <p:nvSpPr>
          <p:cNvPr id="4" name="Date Placeholder 3"/>
          <p:cNvSpPr>
            <a:spLocks noGrp="1"/>
          </p:cNvSpPr>
          <p:nvPr>
            <p:ph type="dt" sz="half" idx="10"/>
          </p:nvPr>
        </p:nvSpPr>
        <p:spPr/>
        <p:txBody>
          <a:bodyPr/>
          <a:lstStyle/>
          <a:p>
            <a:fld id="{65AF6391-47F3-46F4-A15C-0306FD21DD06}"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8370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Buses: </a:t>
                </a:r>
                <a:r>
                  <a:rPr lang="en-US" sz="2000" dirty="0" err="1"/>
                  <a:t>Shohag</a:t>
                </a:r>
                <a:r>
                  <a:rPr lang="en-US" sz="2000" dirty="0"/>
                  <a:t>, Green Line, </a:t>
                </a:r>
                <a:r>
                  <a:rPr lang="en-US" sz="2000" dirty="0" err="1"/>
                  <a:t>Hanif</a:t>
                </a:r>
                <a14:m>
                  <m:oMath xmlns:m="http://schemas.openxmlformats.org/officeDocument/2006/math">
                    <m:r>
                      <a:rPr lang="en-US" sz="2000" i="1">
                        <a:latin typeface="Cambria Math"/>
                      </a:rPr>
                      <m:t>→</m:t>
                    </m:r>
                  </m:oMath>
                </a14:m>
                <a:r>
                  <a:rPr lang="en-US" sz="2000" dirty="0"/>
                  <a:t> 3</a:t>
                </a:r>
              </a:p>
              <a:p>
                <a:r>
                  <a:rPr lang="en-US" sz="2000" dirty="0"/>
                  <a:t>Trains: </a:t>
                </a:r>
                <a:r>
                  <a:rPr lang="en-US" sz="2000" dirty="0" err="1"/>
                  <a:t>Mahanagar</a:t>
                </a:r>
                <a:r>
                  <a:rPr lang="en-US" sz="2000" dirty="0"/>
                  <a:t>, </a:t>
                </a:r>
                <a:r>
                  <a:rPr lang="en-US" sz="2000" dirty="0" err="1"/>
                  <a:t>Subarna</a:t>
                </a:r>
                <a:r>
                  <a:rPr lang="en-US" sz="2000" dirty="0"/>
                  <a:t>, Sonar Bangla, </a:t>
                </a:r>
                <a:r>
                  <a:rPr lang="en-US" sz="2000" dirty="0" err="1"/>
                  <a:t>Turna</a:t>
                </a:r>
                <a14:m>
                  <m:oMath xmlns:m="http://schemas.openxmlformats.org/officeDocument/2006/math">
                    <m:r>
                      <a:rPr lang="en-US" sz="2000" i="1">
                        <a:latin typeface="Cambria Math"/>
                      </a:rPr>
                      <m:t>→</m:t>
                    </m:r>
                  </m:oMath>
                </a14:m>
                <a:r>
                  <a:rPr lang="en-US" sz="2000" dirty="0"/>
                  <a:t> 4</a:t>
                </a:r>
              </a:p>
              <a:p>
                <a:r>
                  <a:rPr lang="en-US" sz="2000" dirty="0"/>
                  <a:t>Flights: </a:t>
                </a:r>
                <a:r>
                  <a:rPr lang="en-US" sz="2000" dirty="0" err="1"/>
                  <a:t>Novoair</a:t>
                </a:r>
                <a:r>
                  <a:rPr lang="en-US" sz="2000" dirty="0"/>
                  <a:t>, US-Bangla </a:t>
                </a:r>
                <a14:m>
                  <m:oMath xmlns:m="http://schemas.openxmlformats.org/officeDocument/2006/math">
                    <m:r>
                      <a:rPr lang="en-US" sz="2000" i="1">
                        <a:latin typeface="Cambria Math"/>
                      </a:rPr>
                      <m:t>→</m:t>
                    </m:r>
                  </m:oMath>
                </a14:m>
                <a:r>
                  <a:rPr lang="en-US" sz="2000" dirty="0"/>
                  <a:t> 2</a:t>
                </a:r>
              </a:p>
              <a:p>
                <a:r>
                  <a:rPr lang="en-US" sz="2000" dirty="0"/>
                  <a:t>Total = 3 + 4 + 2 = 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29" t="-15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93CE59D-E44D-4B0F-A04A-7E5E46D05D0B}"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25338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a problem using sum rule</a:t>
            </a:r>
          </a:p>
        </p:txBody>
      </p:sp>
      <p:sp>
        <p:nvSpPr>
          <p:cNvPr id="3" name="Content Placeholder 2"/>
          <p:cNvSpPr>
            <a:spLocks noGrp="1"/>
          </p:cNvSpPr>
          <p:nvPr>
            <p:ph idx="1"/>
          </p:nvPr>
        </p:nvSpPr>
        <p:spPr/>
        <p:txBody>
          <a:bodyPr/>
          <a:lstStyle/>
          <a:p>
            <a:r>
              <a:rPr lang="en-US" dirty="0"/>
              <a:t>Step one: Identify the different options of doing the </a:t>
            </a:r>
            <a:r>
              <a:rPr lang="en-US" b="1" dirty="0"/>
              <a:t>SAME </a:t>
            </a:r>
            <a:r>
              <a:rPr lang="en-US" dirty="0"/>
              <a:t>task</a:t>
            </a:r>
          </a:p>
          <a:p>
            <a:pPr lvl="1"/>
            <a:r>
              <a:rPr lang="en-US" dirty="0"/>
              <a:t>The different options are going to be mutually exclusive</a:t>
            </a:r>
          </a:p>
          <a:p>
            <a:pPr lvl="1"/>
            <a:r>
              <a:rPr lang="en-US" dirty="0"/>
              <a:t>If you think about it, you will notice that in order to carry out the task, you will choose one option or the other</a:t>
            </a:r>
          </a:p>
          <a:p>
            <a:pPr lvl="1"/>
            <a:r>
              <a:rPr lang="en-US" dirty="0"/>
              <a:t>That is, the different options are going to be connected with an </a:t>
            </a:r>
            <a:r>
              <a:rPr lang="en-US" b="1" dirty="0"/>
              <a:t>OR </a:t>
            </a:r>
            <a:r>
              <a:rPr lang="en-US" dirty="0"/>
              <a:t>relationship</a:t>
            </a:r>
          </a:p>
          <a:p>
            <a:r>
              <a:rPr lang="en-US" dirty="0"/>
              <a:t>Step two: Count the possible ways for each options</a:t>
            </a:r>
          </a:p>
          <a:p>
            <a:r>
              <a:rPr lang="en-US" dirty="0"/>
              <a:t>Step three: Add the possible ways</a:t>
            </a:r>
          </a:p>
        </p:txBody>
      </p:sp>
      <p:sp>
        <p:nvSpPr>
          <p:cNvPr id="4" name="Date Placeholder 3"/>
          <p:cNvSpPr>
            <a:spLocks noGrp="1"/>
          </p:cNvSpPr>
          <p:nvPr>
            <p:ph type="dt" sz="half" idx="10"/>
          </p:nvPr>
        </p:nvSpPr>
        <p:spPr/>
        <p:txBody>
          <a:bodyPr/>
          <a:lstStyle/>
          <a:p>
            <a:fld id="{D68C70BC-3646-488D-B686-EE9578F97112}"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50677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000" dirty="0"/>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p>
          <a:p>
            <a:endParaRPr lang="en-US" sz="2000" dirty="0"/>
          </a:p>
          <a:p>
            <a:endParaRPr lang="en-US" dirty="0"/>
          </a:p>
          <a:p>
            <a:endParaRPr lang="en-US" dirty="0"/>
          </a:p>
        </p:txBody>
      </p:sp>
      <p:sp>
        <p:nvSpPr>
          <p:cNvPr id="4" name="Date Placeholder 3"/>
          <p:cNvSpPr>
            <a:spLocks noGrp="1"/>
          </p:cNvSpPr>
          <p:nvPr>
            <p:ph type="dt" sz="half" idx="10"/>
          </p:nvPr>
        </p:nvSpPr>
        <p:spPr/>
        <p:txBody>
          <a:bodyPr/>
          <a:lstStyle/>
          <a:p>
            <a:fld id="{6E3679BF-F680-4FF1-BA21-808B5E238BD7}"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431255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Solution </a:t>
            </a:r>
            <a:br>
              <a:rPr lang="en-US" sz="5400" dirty="0"/>
            </a:br>
            <a:endParaRPr lang="en-US" dirty="0"/>
          </a:p>
        </p:txBody>
      </p:sp>
      <p:sp>
        <p:nvSpPr>
          <p:cNvPr id="3" name="Content Placeholder 2"/>
          <p:cNvSpPr>
            <a:spLocks noGrp="1"/>
          </p:cNvSpPr>
          <p:nvPr>
            <p:ph idx="1"/>
          </p:nvPr>
        </p:nvSpPr>
        <p:spPr/>
        <p:txBody>
          <a:bodyPr/>
          <a:lstStyle/>
          <a:p>
            <a:r>
              <a:rPr lang="en-US" dirty="0"/>
              <a:t>1.Identify the different options:</a:t>
            </a:r>
          </a:p>
          <a:p>
            <a:r>
              <a:rPr lang="en-US" dirty="0"/>
              <a:t>Option 1:To choose representative from students who are mathematics major.</a:t>
            </a:r>
          </a:p>
          <a:p>
            <a:r>
              <a:rPr lang="en-US" dirty="0"/>
              <a:t>Option 2: To choose representative from mathematics faculty.</a:t>
            </a:r>
          </a:p>
          <a:p>
            <a:r>
              <a:rPr lang="en-US" dirty="0"/>
              <a:t>2. Count the possible ways for each options</a:t>
            </a:r>
          </a:p>
          <a:p>
            <a:r>
              <a:rPr lang="en-US" dirty="0"/>
              <a:t>Option 1: 83 students</a:t>
            </a:r>
          </a:p>
          <a:p>
            <a:r>
              <a:rPr lang="en-US" dirty="0"/>
              <a:t>Option 2: 37 Faculty members</a:t>
            </a:r>
          </a:p>
          <a:p>
            <a:r>
              <a:rPr lang="en-US" dirty="0"/>
              <a:t>3. Add the possible ways</a:t>
            </a:r>
          </a:p>
          <a:p>
            <a:r>
              <a:rPr lang="en-US" dirty="0"/>
              <a:t>83+37= 120 ways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181FAFCD-D9EE-45EB-A4AE-E065B934E00F}"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24126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4" name="Date Placeholder 3"/>
          <p:cNvSpPr>
            <a:spLocks noGrp="1"/>
          </p:cNvSpPr>
          <p:nvPr>
            <p:ph type="dt" sz="half" idx="10"/>
          </p:nvPr>
        </p:nvSpPr>
        <p:spPr/>
        <p:txBody>
          <a:bodyPr/>
          <a:lstStyle/>
          <a:p>
            <a:fld id="{0EEA86C8-F01E-4996-843C-64E420E43ACC}"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a:t>
            </a:fld>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2202A59-73D7-4F26-A898-12E46D6ACE71}"/>
                  </a:ext>
                </a:extLst>
              </p14:cNvPr>
              <p14:cNvContentPartPr/>
              <p14:nvPr/>
            </p14:nvContentPartPr>
            <p14:xfrm>
              <a:off x="3244680" y="3680828"/>
              <a:ext cx="20880" cy="167040"/>
            </p14:xfrm>
          </p:contentPart>
        </mc:Choice>
        <mc:Fallback>
          <p:pic>
            <p:nvPicPr>
              <p:cNvPr id="3" name="Ink 2">
                <a:extLst>
                  <a:ext uri="{FF2B5EF4-FFF2-40B4-BE49-F238E27FC236}">
                    <a16:creationId xmlns:a16="http://schemas.microsoft.com/office/drawing/2014/main" id="{72202A59-73D7-4F26-A898-12E46D6ACE71}"/>
                  </a:ext>
                </a:extLst>
              </p:cNvPr>
              <p:cNvPicPr/>
              <p:nvPr/>
            </p:nvPicPr>
            <p:blipFill>
              <a:blip r:embed="rId3"/>
              <a:stretch>
                <a:fillRect/>
              </a:stretch>
            </p:blipFill>
            <p:spPr>
              <a:xfrm>
                <a:off x="3240360" y="3676508"/>
                <a:ext cx="29520" cy="175680"/>
              </a:xfrm>
              <a:prstGeom prst="rect">
                <a:avLst/>
              </a:prstGeom>
            </p:spPr>
          </p:pic>
        </mc:Fallback>
      </mc:AlternateContent>
    </p:spTree>
    <p:extLst>
      <p:ext uri="{BB962C8B-B14F-4D97-AF65-F5344CB8AC3E}">
        <p14:creationId xmlns:p14="http://schemas.microsoft.com/office/powerpoint/2010/main" val="45386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a task can be divided into two subtasks, and these subtasks can be individually completed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oMath>
                </a14:m>
                <a:r>
                  <a:rPr lang="en-US" dirty="0"/>
                  <a:t> ways respectively, then there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oMath>
                </a14:m>
                <a:r>
                  <a:rPr lang="en-US" dirty="0"/>
                  <a:t> ways to complete that task</a:t>
                </a:r>
              </a:p>
              <a:p>
                <a:r>
                  <a:rPr lang="en-US" dirty="0"/>
                  <a:t>In general, if a task can be divided into </a:t>
                </a:r>
                <a14:m>
                  <m:oMath xmlns:m="http://schemas.openxmlformats.org/officeDocument/2006/math">
                    <m:r>
                      <a:rPr lang="en-US" b="0" i="1" smtClean="0">
                        <a:latin typeface="Cambria Math"/>
                      </a:rPr>
                      <m:t>𝑚</m:t>
                    </m:r>
                  </m:oMath>
                </a14:m>
                <a:r>
                  <a:rPr lang="en-US" dirty="0"/>
                  <a:t> subtasks, and they can be individually completed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𝑚</m:t>
                        </m:r>
                      </m:sub>
                    </m:sSub>
                  </m:oMath>
                </a14:m>
                <a:r>
                  <a:rPr lang="en-US" dirty="0"/>
                  <a:t> ways respectively, then the total number of ways to complete the task is –</a:t>
                </a:r>
                <a:br>
                  <a:rPr lang="en-US" dirty="0"/>
                </a:b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𝑚</m:t>
                        </m:r>
                      </m:sup>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panose="02040503050406030204" pitchFamily="18" charset="0"/>
                              </a:rPr>
                              <m:t>𝑖</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8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E442803-7096-4410-8516-EDF8F4288122}"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26362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Birthday treat</a:t>
            </a:r>
          </a:p>
        </p:txBody>
      </p:sp>
      <p:sp>
        <p:nvSpPr>
          <p:cNvPr id="3" name="Content Placeholder 2"/>
          <p:cNvSpPr>
            <a:spLocks noGrp="1"/>
          </p:cNvSpPr>
          <p:nvPr>
            <p:ph idx="1"/>
          </p:nvPr>
        </p:nvSpPr>
        <p:spPr/>
        <p:txBody>
          <a:bodyPr/>
          <a:lstStyle/>
          <a:p>
            <a:pPr algn="just"/>
            <a:r>
              <a:rPr lang="en-US" dirty="0"/>
              <a:t>Suppose, you want to give birthday treat to your friends in a restaurant. The restaurant offers 3 main course (say, Biryani, Pizza, Pasta) and 2 types of cold drinks (Pepsi, 7Up). Your friend can choose one main course and one cold drink from the given options. How many different choices does your friend have to select the meal ?</a:t>
            </a:r>
          </a:p>
          <a:p>
            <a:pPr algn="just"/>
            <a:endParaRPr lang="en-US" dirty="0"/>
          </a:p>
          <a:p>
            <a:endParaRPr lang="en-US" dirty="0"/>
          </a:p>
        </p:txBody>
      </p:sp>
      <p:sp>
        <p:nvSpPr>
          <p:cNvPr id="4" name="Date Placeholder 3"/>
          <p:cNvSpPr>
            <a:spLocks noGrp="1"/>
          </p:cNvSpPr>
          <p:nvPr>
            <p:ph type="dt" sz="half" idx="10"/>
          </p:nvPr>
        </p:nvSpPr>
        <p:spPr/>
        <p:txBody>
          <a:bodyPr/>
          <a:lstStyle/>
          <a:p>
            <a:fld id="{9F890BEA-4E8E-4CE3-9373-306AFCFD4ECD}"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4591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642" y="592428"/>
            <a:ext cx="9855557" cy="5716932"/>
          </a:xfrm>
        </p:spPr>
        <p:txBody>
          <a:bodyPr/>
          <a:lstStyle/>
          <a:p>
            <a:pPr marL="0" indent="0">
              <a:buNone/>
            </a:pPr>
            <a:r>
              <a:rPr lang="en-US" b="1" dirty="0"/>
              <a:t>You have to select two items from the menu. </a:t>
            </a:r>
          </a:p>
          <a:p>
            <a:pPr marL="0" indent="0">
              <a:buNone/>
            </a:pPr>
            <a:r>
              <a:rPr lang="en-US" dirty="0"/>
              <a:t>One from the main course, for that you have total three choices.</a:t>
            </a:r>
          </a:p>
          <a:p>
            <a:pPr>
              <a:buFont typeface="Wingdings" pitchFamily="2" charset="2"/>
              <a:buChar char="Ø"/>
            </a:pPr>
            <a:endParaRPr lang="en-US" dirty="0"/>
          </a:p>
          <a:p>
            <a:pPr marL="0" indent="0">
              <a:buNone/>
            </a:pPr>
            <a:endParaRPr lang="en-US" dirty="0"/>
          </a:p>
          <a:p>
            <a:pPr marL="0" indent="0">
              <a:buNone/>
            </a:pPr>
            <a:endParaRPr lang="en-US" dirty="0"/>
          </a:p>
          <a:p>
            <a:pPr marL="0" indent="0">
              <a:buNone/>
            </a:pPr>
            <a:r>
              <a:rPr lang="en-US" dirty="0"/>
              <a:t>Another one from the cold drinks, for that you have two options.</a:t>
            </a:r>
          </a:p>
          <a:p>
            <a:pPr marL="0" indent="0">
              <a:buNone/>
            </a:pPr>
            <a:endParaRPr lang="en-US" dirty="0"/>
          </a:p>
        </p:txBody>
      </p:sp>
      <p:sp>
        <p:nvSpPr>
          <p:cNvPr id="4" name="Date Placeholder 3"/>
          <p:cNvSpPr>
            <a:spLocks noGrp="1"/>
          </p:cNvSpPr>
          <p:nvPr>
            <p:ph type="dt" sz="half" idx="10"/>
          </p:nvPr>
        </p:nvSpPr>
        <p:spPr/>
        <p:txBody>
          <a:bodyPr/>
          <a:lstStyle/>
          <a:p>
            <a:fld id="{F24B2D6E-4B1C-4C1C-ACC9-D787776D3C81}"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pic>
        <p:nvPicPr>
          <p:cNvPr id="8" name="Picture 7" descr="H:\Online lecture\download.jfif"/>
          <p:cNvPicPr/>
          <p:nvPr/>
        </p:nvPicPr>
        <p:blipFill>
          <a:blip r:embed="rId2">
            <a:extLst>
              <a:ext uri="{28A0092B-C50C-407E-A947-70E740481C1C}">
                <a14:useLocalDpi xmlns:a14="http://schemas.microsoft.com/office/drawing/2010/main" val="0"/>
              </a:ext>
            </a:extLst>
          </a:blip>
          <a:srcRect/>
          <a:stretch>
            <a:fillRect/>
          </a:stretch>
        </p:blipFill>
        <p:spPr bwMode="auto">
          <a:xfrm>
            <a:off x="1410302" y="1511854"/>
            <a:ext cx="1513202" cy="1269983"/>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858160" y="1511853"/>
            <a:ext cx="1860059" cy="126998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332850" y="1511854"/>
            <a:ext cx="1613415" cy="1269982"/>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tretch>
            <a:fillRect/>
          </a:stretch>
        </p:blipFill>
        <p:spPr>
          <a:xfrm>
            <a:off x="2166904" y="3629159"/>
            <a:ext cx="1001300" cy="1522390"/>
          </a:xfrm>
          <a:prstGeom prst="rect">
            <a:avLst/>
          </a:prstGeom>
        </p:spPr>
      </p:pic>
      <p:pic>
        <p:nvPicPr>
          <p:cNvPr id="12" name="Picture 11"/>
          <p:cNvPicPr/>
          <p:nvPr/>
        </p:nvPicPr>
        <p:blipFill>
          <a:blip r:embed="rId6">
            <a:extLst>
              <a:ext uri="{28A0092B-C50C-407E-A947-70E740481C1C}">
                <a14:useLocalDpi xmlns:a14="http://schemas.microsoft.com/office/drawing/2010/main" val="0"/>
              </a:ext>
            </a:extLst>
          </a:blip>
          <a:stretch>
            <a:fillRect/>
          </a:stretch>
        </p:blipFill>
        <p:spPr>
          <a:xfrm>
            <a:off x="5413418" y="3677991"/>
            <a:ext cx="1927539" cy="1473558"/>
          </a:xfrm>
          <a:prstGeom prst="rect">
            <a:avLst/>
          </a:prstGeom>
        </p:spPr>
      </p:pic>
    </p:spTree>
    <p:extLst>
      <p:ext uri="{BB962C8B-B14F-4D97-AF65-F5344CB8AC3E}">
        <p14:creationId xmlns:p14="http://schemas.microsoft.com/office/powerpoint/2010/main" val="326137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540913"/>
            <a:ext cx="9919951" cy="5768447"/>
          </a:xfrm>
        </p:spPr>
        <p:txBody>
          <a:bodyPr/>
          <a:lstStyle/>
          <a:p>
            <a:r>
              <a:rPr lang="en-US" dirty="0"/>
              <a:t>If you choose Biryani, then you can take </a:t>
            </a:r>
            <a:r>
              <a:rPr lang="en-US" dirty="0" err="1"/>
              <a:t>pepsi</a:t>
            </a:r>
            <a:r>
              <a:rPr lang="en-US" dirty="0"/>
              <a:t> or 7up with it. Therefore, you have two different choices.</a:t>
            </a:r>
          </a:p>
          <a:p>
            <a:endParaRPr lang="en-US" dirty="0"/>
          </a:p>
        </p:txBody>
      </p:sp>
      <p:sp>
        <p:nvSpPr>
          <p:cNvPr id="4" name="Date Placeholder 3"/>
          <p:cNvSpPr>
            <a:spLocks noGrp="1"/>
          </p:cNvSpPr>
          <p:nvPr>
            <p:ph type="dt" sz="half" idx="10"/>
          </p:nvPr>
        </p:nvSpPr>
        <p:spPr/>
        <p:txBody>
          <a:bodyPr/>
          <a:lstStyle/>
          <a:p>
            <a:fld id="{E9D29036-B197-4FC5-A8EA-9C04CB1933E9}"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descr="H:\Online lecture\download.jfif"/>
          <p:cNvPicPr/>
          <p:nvPr/>
        </p:nvPicPr>
        <p:blipFill>
          <a:blip r:embed="rId2">
            <a:extLst>
              <a:ext uri="{28A0092B-C50C-407E-A947-70E740481C1C}">
                <a14:useLocalDpi xmlns:a14="http://schemas.microsoft.com/office/drawing/2010/main" val="0"/>
              </a:ext>
            </a:extLst>
          </a:blip>
          <a:srcRect/>
          <a:stretch>
            <a:fillRect/>
          </a:stretch>
        </p:blipFill>
        <p:spPr bwMode="auto">
          <a:xfrm>
            <a:off x="1410302" y="1511854"/>
            <a:ext cx="1513202" cy="1269983"/>
          </a:xfrm>
          <a:prstGeom prst="rect">
            <a:avLst/>
          </a:prstGeom>
          <a:noFill/>
          <a:ln>
            <a:no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507" y="1511854"/>
            <a:ext cx="1184856" cy="126998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4790941" y="1511854"/>
            <a:ext cx="978794" cy="1269983"/>
          </a:xfrm>
          <a:prstGeom prst="rect">
            <a:avLst/>
          </a:prstGeom>
        </p:spPr>
      </p:pic>
      <p:pic>
        <p:nvPicPr>
          <p:cNvPr id="11" name="Picture 10" descr="H:\Online lecture\download.jfif"/>
          <p:cNvPicPr/>
          <p:nvPr/>
        </p:nvPicPr>
        <p:blipFill>
          <a:blip r:embed="rId2">
            <a:extLst>
              <a:ext uri="{28A0092B-C50C-407E-A947-70E740481C1C}">
                <a14:useLocalDpi xmlns:a14="http://schemas.microsoft.com/office/drawing/2010/main" val="0"/>
              </a:ext>
            </a:extLst>
          </a:blip>
          <a:srcRect/>
          <a:stretch>
            <a:fillRect/>
          </a:stretch>
        </p:blipFill>
        <p:spPr bwMode="auto">
          <a:xfrm>
            <a:off x="1387797" y="3132446"/>
            <a:ext cx="1513202" cy="1269983"/>
          </a:xfrm>
          <a:prstGeom prst="rect">
            <a:avLst/>
          </a:prstGeom>
          <a:noFill/>
          <a:ln>
            <a:noFill/>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507" y="3177888"/>
            <a:ext cx="1184856" cy="1269983"/>
          </a:xfrm>
          <a:prstGeom prst="rect">
            <a:avLst/>
          </a:prstGeom>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4316568" y="3030658"/>
            <a:ext cx="1927539" cy="1473558"/>
          </a:xfrm>
          <a:prstGeom prst="rect">
            <a:avLst/>
          </a:prstGeom>
        </p:spPr>
      </p:pic>
    </p:spTree>
    <p:extLst>
      <p:ext uri="{BB962C8B-B14F-4D97-AF65-F5344CB8AC3E}">
        <p14:creationId xmlns:p14="http://schemas.microsoft.com/office/powerpoint/2010/main" val="314207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540913"/>
            <a:ext cx="9919951" cy="5768447"/>
          </a:xfrm>
        </p:spPr>
        <p:txBody>
          <a:bodyPr/>
          <a:lstStyle/>
          <a:p>
            <a:r>
              <a:rPr lang="en-US" dirty="0"/>
              <a:t>If you choose Pizza, then you can take </a:t>
            </a:r>
            <a:r>
              <a:rPr lang="en-US" dirty="0" err="1"/>
              <a:t>pepsi</a:t>
            </a:r>
            <a:r>
              <a:rPr lang="en-US" dirty="0"/>
              <a:t> or 7up with it. Therefore, you have two choices.</a:t>
            </a:r>
          </a:p>
          <a:p>
            <a:endParaRPr lang="en-US" dirty="0"/>
          </a:p>
        </p:txBody>
      </p:sp>
      <p:sp>
        <p:nvSpPr>
          <p:cNvPr id="4" name="Date Placeholder 3"/>
          <p:cNvSpPr>
            <a:spLocks noGrp="1"/>
          </p:cNvSpPr>
          <p:nvPr>
            <p:ph type="dt" sz="half" idx="10"/>
          </p:nvPr>
        </p:nvSpPr>
        <p:spPr/>
        <p:txBody>
          <a:bodyPr/>
          <a:lstStyle/>
          <a:p>
            <a:fld id="{E9E7E670-DBA9-467A-B35D-B4B463867EE4}"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7" y="1511854"/>
            <a:ext cx="1184856" cy="1269983"/>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790941" y="1511854"/>
            <a:ext cx="978794" cy="1269983"/>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7" y="3177888"/>
            <a:ext cx="1184856" cy="1269983"/>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4380962" y="3039414"/>
            <a:ext cx="1927539" cy="1566589"/>
          </a:xfrm>
          <a:prstGeom prst="rect">
            <a:avLst/>
          </a:prstGeom>
        </p:spPr>
      </p:pic>
      <p:pic>
        <p:nvPicPr>
          <p:cNvPr id="14" name="Picture 13"/>
          <p:cNvPicPr/>
          <p:nvPr/>
        </p:nvPicPr>
        <p:blipFill>
          <a:blip r:embed="rId5">
            <a:extLst>
              <a:ext uri="{28A0092B-C50C-407E-A947-70E740481C1C}">
                <a14:useLocalDpi xmlns:a14="http://schemas.microsoft.com/office/drawing/2010/main" val="0"/>
              </a:ext>
            </a:extLst>
          </a:blip>
          <a:stretch>
            <a:fillRect/>
          </a:stretch>
        </p:blipFill>
        <p:spPr>
          <a:xfrm>
            <a:off x="1204241" y="3132445"/>
            <a:ext cx="1513202" cy="1371771"/>
          </a:xfrm>
          <a:prstGeom prst="rect">
            <a:avLst/>
          </a:prstGeom>
        </p:spPr>
      </p:pic>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1204241" y="1511854"/>
            <a:ext cx="1513202" cy="1269983"/>
          </a:xfrm>
          <a:prstGeom prst="rect">
            <a:avLst/>
          </a:prstGeom>
        </p:spPr>
      </p:pic>
    </p:spTree>
    <p:extLst>
      <p:ext uri="{BB962C8B-B14F-4D97-AF65-F5344CB8AC3E}">
        <p14:creationId xmlns:p14="http://schemas.microsoft.com/office/powerpoint/2010/main" val="368040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540913"/>
            <a:ext cx="9919951" cy="5768447"/>
          </a:xfrm>
        </p:spPr>
        <p:txBody>
          <a:bodyPr/>
          <a:lstStyle/>
          <a:p>
            <a:r>
              <a:rPr lang="en-US" dirty="0"/>
              <a:t>If you choose Pasta, then you can take </a:t>
            </a:r>
            <a:r>
              <a:rPr lang="en-US" dirty="0" err="1"/>
              <a:t>pepsi</a:t>
            </a:r>
            <a:r>
              <a:rPr lang="en-US" dirty="0"/>
              <a:t> or 7up with it. Therefore, you have two choices.</a:t>
            </a:r>
          </a:p>
          <a:p>
            <a:endParaRPr lang="en-US" dirty="0"/>
          </a:p>
        </p:txBody>
      </p:sp>
      <p:sp>
        <p:nvSpPr>
          <p:cNvPr id="4" name="Date Placeholder 3"/>
          <p:cNvSpPr>
            <a:spLocks noGrp="1"/>
          </p:cNvSpPr>
          <p:nvPr>
            <p:ph type="dt" sz="half" idx="10"/>
          </p:nvPr>
        </p:nvSpPr>
        <p:spPr/>
        <p:txBody>
          <a:bodyPr/>
          <a:lstStyle/>
          <a:p>
            <a:fld id="{EFEB63A7-A24C-46A4-9AF6-F0D9BEE449BF}" type="datetime1">
              <a:rPr lang="en-US" smtClean="0"/>
              <a:t>9/11/2021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7" y="1511854"/>
            <a:ext cx="1184856" cy="1269983"/>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790941" y="1511854"/>
            <a:ext cx="978794" cy="1269983"/>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7" y="3177888"/>
            <a:ext cx="1184856" cy="1269983"/>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4316568" y="3030658"/>
            <a:ext cx="1927539" cy="1473558"/>
          </a:xfrm>
          <a:prstGeom prst="rect">
            <a:avLst/>
          </a:prstGeom>
        </p:spPr>
      </p:pic>
      <p:pic>
        <p:nvPicPr>
          <p:cNvPr id="16" name="Picture 15"/>
          <p:cNvPicPr/>
          <p:nvPr/>
        </p:nvPicPr>
        <p:blipFill>
          <a:blip r:embed="rId5">
            <a:extLst>
              <a:ext uri="{28A0092B-C50C-407E-A947-70E740481C1C}">
                <a14:useLocalDpi xmlns:a14="http://schemas.microsoft.com/office/drawing/2010/main" val="0"/>
              </a:ext>
            </a:extLst>
          </a:blip>
          <a:stretch>
            <a:fillRect/>
          </a:stretch>
        </p:blipFill>
        <p:spPr>
          <a:xfrm>
            <a:off x="1387797" y="1511855"/>
            <a:ext cx="1613415" cy="1269982"/>
          </a:xfrm>
          <a:prstGeom prst="rect">
            <a:avLst/>
          </a:prstGeom>
        </p:spPr>
      </p:pic>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1387797" y="3177888"/>
            <a:ext cx="1613415" cy="1269982"/>
          </a:xfrm>
          <a:prstGeom prst="rect">
            <a:avLst/>
          </a:prstGeom>
        </p:spPr>
      </p:pic>
    </p:spTree>
    <p:extLst>
      <p:ext uri="{BB962C8B-B14F-4D97-AF65-F5344CB8AC3E}">
        <p14:creationId xmlns:p14="http://schemas.microsoft.com/office/powerpoint/2010/main" val="353809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s-v3">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lectures-v3.potx" id="{9A7EDDD1-641E-4170-8989-966F2CFF3871}" vid="{76989AE6-313A-4A06-8D5E-689684E8A3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lectures-v3</Template>
  <TotalTime>1027</TotalTime>
  <Words>1163</Words>
  <Application>Microsoft Office PowerPoint</Application>
  <PresentationFormat>Widescreen</PresentationFormat>
  <Paragraphs>176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Cambria Math</vt:lpstr>
      <vt:lpstr>Tw Cen MT</vt:lpstr>
      <vt:lpstr>Tw Cen MT Condensed</vt:lpstr>
      <vt:lpstr>Wingdings</vt:lpstr>
      <vt:lpstr>Wingdings 3</vt:lpstr>
      <vt:lpstr>lectures-v3</vt:lpstr>
      <vt:lpstr>Counting</vt:lpstr>
      <vt:lpstr>Basic counting principles</vt:lpstr>
      <vt:lpstr>The product rule</vt:lpstr>
      <vt:lpstr>Product rule</vt:lpstr>
      <vt:lpstr>Birthday treat</vt:lpstr>
      <vt:lpstr>PowerPoint Presentation</vt:lpstr>
      <vt:lpstr>PowerPoint Presentation</vt:lpstr>
      <vt:lpstr>PowerPoint Presentation</vt:lpstr>
      <vt:lpstr>PowerPoint Presentation</vt:lpstr>
      <vt:lpstr>Solving a problem using product rule</vt:lpstr>
      <vt:lpstr>Example</vt:lpstr>
      <vt:lpstr>PowerPoint Presentation</vt:lpstr>
      <vt:lpstr>PowerPoint Presentation</vt:lpstr>
      <vt:lpstr>PowerPoint Presentation</vt:lpstr>
      <vt:lpstr>PowerPoint Presentation</vt:lpstr>
      <vt:lpstr>PowerPoint Presentation</vt:lpstr>
      <vt:lpstr>Example</vt:lpstr>
      <vt:lpstr>Bit string</vt:lpstr>
      <vt:lpstr>PowerPoint Presentation</vt:lpstr>
      <vt:lpstr>Example</vt:lpstr>
      <vt:lpstr>PowerPoint Presentation</vt:lpstr>
      <vt:lpstr>The sum rule</vt:lpstr>
      <vt:lpstr>The sum rule</vt:lpstr>
      <vt:lpstr>Let’s travel from Dhaka to Chattogram</vt:lpstr>
      <vt:lpstr>travel example</vt:lpstr>
      <vt:lpstr>Solving a problem using sum rule</vt:lpstr>
      <vt:lpstr>Example</vt:lpstr>
      <vt:lpstr>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cp:lastModifiedBy>Sajeed Mehrab</cp:lastModifiedBy>
  <cp:revision>39</cp:revision>
  <dcterms:created xsi:type="dcterms:W3CDTF">2019-12-04T02:20:44Z</dcterms:created>
  <dcterms:modified xsi:type="dcterms:W3CDTF">2021-09-11T09:34:30Z</dcterms:modified>
</cp:coreProperties>
</file>