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20" r:id="rId2"/>
    <p:sldMasterId id="2147483744" r:id="rId3"/>
    <p:sldMasterId id="2147483756" r:id="rId4"/>
    <p:sldMasterId id="2147483768" r:id="rId5"/>
    <p:sldMasterId id="2147483780" r:id="rId6"/>
  </p:sldMasterIdLst>
  <p:notesMasterIdLst>
    <p:notesMasterId r:id="rId22"/>
  </p:notesMasterIdLst>
  <p:sldIdLst>
    <p:sldId id="257" r:id="rId7"/>
    <p:sldId id="264" r:id="rId8"/>
    <p:sldId id="265" r:id="rId9"/>
    <p:sldId id="266" r:id="rId10"/>
    <p:sldId id="287" r:id="rId11"/>
    <p:sldId id="292" r:id="rId12"/>
    <p:sldId id="268" r:id="rId13"/>
    <p:sldId id="284" r:id="rId14"/>
    <p:sldId id="293" r:id="rId15"/>
    <p:sldId id="286" r:id="rId16"/>
    <p:sldId id="288" r:id="rId17"/>
    <p:sldId id="289" r:id="rId18"/>
    <p:sldId id="290" r:id="rId19"/>
    <p:sldId id="294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4T10:06:24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0 800 0 0,'-18'5'1232'0'0,"-1"-5"56"0"0,0 6 28 0 0,0-1-504 0 0,10 0-383 0 0,0-5-389 0 0,-1 6-525 0 0,10-1-403 0 0,-9-5-216 0 0,9 5-116 0 0,-19 0-60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4T10:25:33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254 1 32 0 0,'-112'89'448'0'0,"37"-20"-208"0"0,28-27-316 0 0,28-10-308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91D0-43C4-49BB-8185-F76B22CCF107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5BC8-6EA2-4D75-9B8B-E7FE811C97DE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308B-F31D-4E77-820C-A5E5132DC72D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E829-A594-4704-8012-FAD04C6E1504}" type="datetime1">
              <a:rPr lang="en-US" smtClean="0">
                <a:solidFill>
                  <a:prstClr val="white">
                    <a:alpha val="70000"/>
                  </a:prstClr>
                </a:solidFill>
              </a:rPr>
              <a:pPr/>
              <a:t>9/4/2021</a:t>
            </a:fld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alpha val="70000"/>
                  </a:prstClr>
                </a:solidFill>
              </a:rPr>
              <a:t>minhajul@cse.uiu.ac.bd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8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6AAC-95CC-4D37-B8A4-B8890432B166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49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F521-B1C2-4B0B-A75F-63FC7C54231E}" type="datetime1">
              <a:rPr lang="en-US" smtClean="0">
                <a:solidFill>
                  <a:prstClr val="white">
                    <a:alpha val="70000"/>
                  </a:prstClr>
                </a:solidFill>
              </a:rPr>
              <a:pPr/>
              <a:t>9/4/2021</a:t>
            </a:fld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alpha val="70000"/>
                  </a:prstClr>
                </a:solidFill>
              </a:rPr>
              <a:t>minhajul@cse.uiu.ac.bd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04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B28-6D94-4708-B8E0-D09186ED94A6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4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7A0B-2DE9-4CFE-9626-807DD1501F99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54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1113-7B6B-4234-B483-46AC124ADDBA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55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AB6C-3F52-4FDB-AAB4-4CF8FE3FD3AF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37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FB88-B8CE-46BB-90C2-CDA816DA9BF1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4694-D34C-4CDC-9432-369E25EB6F2A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52A2BED-7336-4321-84CA-11DC86153602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88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AFB4-66A6-47E1-959A-39A882FBC160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28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EC56-1527-4A60-95F3-ABDEAA79C964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16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E829-A594-4704-8012-FAD04C6E1504}" type="datetime1">
              <a:rPr lang="en-US" smtClean="0">
                <a:solidFill>
                  <a:prstClr val="white">
                    <a:alpha val="70000"/>
                  </a:prstClr>
                </a:solidFill>
              </a:rPr>
              <a:pPr/>
              <a:t>9/4/2021</a:t>
            </a:fld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alpha val="70000"/>
                  </a:prstClr>
                </a:solidFill>
              </a:rPr>
              <a:t>minhajul@cse.uiu.ac.bd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3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6AAC-95CC-4D37-B8A4-B8890432B166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84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F521-B1C2-4B0B-A75F-63FC7C54231E}" type="datetime1">
              <a:rPr lang="en-US" smtClean="0">
                <a:solidFill>
                  <a:prstClr val="white">
                    <a:alpha val="70000"/>
                  </a:prstClr>
                </a:solidFill>
              </a:rPr>
              <a:pPr/>
              <a:t>9/4/2021</a:t>
            </a:fld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alpha val="70000"/>
                  </a:prstClr>
                </a:solidFill>
              </a:rPr>
              <a:t>minhajul@cse.uiu.ac.bd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92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B28-6D94-4708-B8E0-D09186ED94A6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23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7A0B-2DE9-4CFE-9626-807DD1501F99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38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1113-7B6B-4234-B483-46AC124ADDBA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35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AB6C-3F52-4FDB-AAB4-4CF8FE3FD3AF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1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40DA-6820-4D0E-9D2A-470A444B1758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FB88-B8CE-46BB-90C2-CDA816DA9BF1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21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52A2BED-7336-4321-84CA-11DC86153602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68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AFB4-66A6-47E1-959A-39A882FBC160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797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EC56-1527-4A60-95F3-ABDEAA79C964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54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E829-A594-4704-8012-FAD04C6E1504}" type="datetime1">
              <a:rPr lang="en-US" smtClean="0">
                <a:solidFill>
                  <a:prstClr val="white">
                    <a:alpha val="70000"/>
                  </a:prstClr>
                </a:solidFill>
              </a:rPr>
              <a:pPr/>
              <a:t>9/4/2021</a:t>
            </a:fld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alpha val="70000"/>
                  </a:prstClr>
                </a:solidFill>
              </a:rPr>
              <a:t>minhajul@cse.uiu.ac.bd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00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6AAC-95CC-4D37-B8A4-B8890432B166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433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F521-B1C2-4B0B-A75F-63FC7C54231E}" type="datetime1">
              <a:rPr lang="en-US" smtClean="0">
                <a:solidFill>
                  <a:prstClr val="white">
                    <a:alpha val="70000"/>
                  </a:prstClr>
                </a:solidFill>
              </a:rPr>
              <a:pPr/>
              <a:t>9/4/2021</a:t>
            </a:fld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alpha val="70000"/>
                  </a:prstClr>
                </a:solidFill>
              </a:rPr>
              <a:t>minhajul@cse.uiu.ac.bd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72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B28-6D94-4708-B8E0-D09186ED94A6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905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7A0B-2DE9-4CFE-9626-807DD1501F99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498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1113-7B6B-4234-B483-46AC124ADDBA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4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93B-BCEE-44CD-B03D-F0A857D70888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AB6C-3F52-4FDB-AAB4-4CF8FE3FD3AF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42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FB88-B8CE-46BB-90C2-CDA816DA9BF1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322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52A2BED-7336-4321-84CA-11DC86153602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479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AFB4-66A6-47E1-959A-39A882FBC160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035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EC56-1527-4A60-95F3-ABDEAA79C964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68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E829-A594-4704-8012-FAD04C6E1504}" type="datetime1">
              <a:rPr lang="en-US" smtClean="0">
                <a:solidFill>
                  <a:prstClr val="white">
                    <a:alpha val="70000"/>
                  </a:prstClr>
                </a:solidFill>
              </a:rPr>
              <a:pPr/>
              <a:t>9/4/2021</a:t>
            </a:fld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alpha val="70000"/>
                  </a:prstClr>
                </a:solidFill>
              </a:rPr>
              <a:t>minhajul@cse.uiu.ac.bd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07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6AAC-95CC-4D37-B8A4-B8890432B166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193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F521-B1C2-4B0B-A75F-63FC7C54231E}" type="datetime1">
              <a:rPr lang="en-US" smtClean="0">
                <a:solidFill>
                  <a:prstClr val="white">
                    <a:alpha val="70000"/>
                  </a:prstClr>
                </a:solidFill>
              </a:rPr>
              <a:pPr/>
              <a:t>9/4/2021</a:t>
            </a:fld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alpha val="70000"/>
                  </a:prstClr>
                </a:solidFill>
              </a:rPr>
              <a:t>minhajul@cse.uiu.ac.bd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95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B28-6D94-4708-B8E0-D09186ED94A6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798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7A0B-2DE9-4CFE-9626-807DD1501F99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2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52EE-B044-425B-B536-3E3A5026194E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1113-7B6B-4234-B483-46AC124ADDBA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49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AB6C-3F52-4FDB-AAB4-4CF8FE3FD3AF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15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FB88-B8CE-46BB-90C2-CDA816DA9BF1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90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52A2BED-7336-4321-84CA-11DC86153602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171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AFB4-66A6-47E1-959A-39A882FBC160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841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EC56-1527-4A60-95F3-ABDEAA79C964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581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E829-A594-4704-8012-FAD04C6E1504}" type="datetime1">
              <a:rPr lang="en-US" smtClean="0">
                <a:solidFill>
                  <a:prstClr val="white">
                    <a:alpha val="70000"/>
                  </a:prstClr>
                </a:solidFill>
              </a:rPr>
              <a:pPr/>
              <a:t>9/4/2021</a:t>
            </a:fld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alpha val="70000"/>
                  </a:prstClr>
                </a:solidFill>
              </a:rPr>
              <a:t>minhajul@cse.uiu.ac.bd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53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6AAC-95CC-4D37-B8A4-B8890432B166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896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F521-B1C2-4B0B-A75F-63FC7C54231E}" type="datetime1">
              <a:rPr lang="en-US" smtClean="0">
                <a:solidFill>
                  <a:prstClr val="white">
                    <a:alpha val="70000"/>
                  </a:prstClr>
                </a:solidFill>
              </a:rPr>
              <a:pPr/>
              <a:t>9/4/2021</a:t>
            </a:fld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alpha val="70000"/>
                  </a:prstClr>
                </a:solidFill>
              </a:rPr>
              <a:t>minhajul@cse.uiu.ac.bd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1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B28-6D94-4708-B8E0-D09186ED94A6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1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2E2F-7721-42F2-8438-611C999F126A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7A0B-2DE9-4CFE-9626-807DD1501F99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862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1113-7B6B-4234-B483-46AC124ADDBA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703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AB6C-3F52-4FDB-AAB4-4CF8FE3FD3AF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058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FB88-B8CE-46BB-90C2-CDA816DA9BF1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85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52A2BED-7336-4321-84CA-11DC86153602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039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AFB4-66A6-47E1-959A-39A882FBC160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220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EC56-1527-4A60-95F3-ABDEAA79C964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3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D23A-82B5-4E95-9816-393A41F4870A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F1BA-6BF6-45D0-8BEC-ADB0D6FB637F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A456277-1333-4E1D-9980-EFFD6A6BDCCF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8014D73-18A3-4409-B293-553F77CCEAA3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507BE6F-EBE2-465C-9B95-3ABE3387C199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507BE6F-EBE2-465C-9B95-3ABE3387C199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4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507BE6F-EBE2-465C-9B95-3ABE3387C199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4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507BE6F-EBE2-465C-9B95-3ABE3387C199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1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507BE6F-EBE2-465C-9B95-3ABE3387C199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minhajul@cse.uiu.ac.bd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6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219 – Discrete Mathematics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350F-7D4C-451A-BF88-7AE47A1CFF9F}" type="datetime1">
              <a:rPr lang="en-US" smtClean="0"/>
              <a:pPr/>
              <a:t>9/4/2021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How many cards must be selected from a standard deck of 52 cards to guarantee that at least three cards of the same suit are chosen?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BD15-E997-4DCC-B9C5-DA4F453B72E3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1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 tutorial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8972-B093-4E8B-82CC-9553B66DC0ED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pic>
        <p:nvPicPr>
          <p:cNvPr id="2050" name="Picture 2" descr="C:\Users\parttime3.AD\Desktop\MiBa\card su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2880591"/>
            <a:ext cx="2286000" cy="249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908" t="-98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2301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8BE-C85F-4816-816B-C3EF0D57D9B7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pic>
        <p:nvPicPr>
          <p:cNvPr id="1026" name="Picture 2" descr="Image result for playing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1769"/>
            <a:ext cx="8534400" cy="352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93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9C06-D31D-407F-BE2D-117DD8821D6F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7CBEDB-C460-43F4-90F2-F4E295DCDD67}"/>
                  </a:ext>
                </a:extLst>
              </p14:cNvPr>
              <p14:cNvContentPartPr/>
              <p14:nvPr/>
            </p14:nvContentPartPr>
            <p14:xfrm>
              <a:off x="10563048" y="1632744"/>
              <a:ext cx="47520" cy="15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7CBEDB-C460-43F4-90F2-F4E295DCDD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58728" y="1628424"/>
                <a:ext cx="5616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0C7D653-2954-49D4-974A-F2DBE6F92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48" y="2415452"/>
            <a:ext cx="8817104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6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drawer contains a dozen brown socks and a dozen black</a:t>
            </a:r>
          </a:p>
          <a:p>
            <a:pPr marL="0" indent="0">
              <a:buNone/>
            </a:pPr>
            <a:r>
              <a:rPr lang="en-US" dirty="0"/>
              <a:t>socks, all unmatched. A man takes socks out </a:t>
            </a:r>
            <a:r>
              <a:rPr lang="en-US"/>
              <a:t>at random in </a:t>
            </a:r>
            <a:r>
              <a:rPr lang="en-US" dirty="0"/>
              <a:t>the dark.</a:t>
            </a:r>
          </a:p>
          <a:p>
            <a:pPr marL="0" indent="0">
              <a:buNone/>
            </a:pPr>
            <a:r>
              <a:rPr lang="en-US" dirty="0"/>
              <a:t>a) How many socks must he take out to be sure that he</a:t>
            </a:r>
          </a:p>
          <a:p>
            <a:pPr marL="0" indent="0">
              <a:buNone/>
            </a:pPr>
            <a:r>
              <a:rPr lang="en-US" dirty="0"/>
              <a:t>has at least two socks of the same color?</a:t>
            </a:r>
          </a:p>
          <a:p>
            <a:pPr marL="0" indent="0">
              <a:buNone/>
            </a:pPr>
            <a:r>
              <a:rPr lang="en-US" dirty="0"/>
              <a:t>b) How many socks must he take out to be sure that he</a:t>
            </a:r>
          </a:p>
          <a:p>
            <a:pPr marL="0" indent="0">
              <a:buNone/>
            </a:pPr>
            <a:r>
              <a:rPr lang="en-US" dirty="0"/>
              <a:t>has at least two black socks?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6AAC-95CC-4D37-B8A4-B8890432B166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4A1085-60B1-4C7E-A475-7D00700ACB3A}"/>
                  </a:ext>
                </a:extLst>
              </p14:cNvPr>
              <p14:cNvContentPartPr/>
              <p14:nvPr/>
            </p14:nvContentPartPr>
            <p14:xfrm>
              <a:off x="10164528" y="5399064"/>
              <a:ext cx="91440" cy="8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4A1085-60B1-4C7E-A475-7D00700ACB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0208" y="5394744"/>
                <a:ext cx="100080" cy="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644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Telephone number format: NXX-NXX-XXXX,</a:t>
            </a:r>
            <a:br>
              <a:rPr lang="en-US" sz="2400" dirty="0"/>
            </a:br>
            <a:r>
              <a:rPr lang="en-US" sz="2400" dirty="0"/>
              <a:t>where N = 2 to 9, X = 0 to 9</a:t>
            </a:r>
          </a:p>
          <a:p>
            <a:pPr marL="0" indent="0" algn="ctr">
              <a:buNone/>
            </a:pPr>
            <a:r>
              <a:rPr lang="en-US" sz="2400" dirty="0"/>
              <a:t>The first three digits form the area code</a:t>
            </a:r>
          </a:p>
          <a:p>
            <a:pPr marL="0" indent="0" algn="ctr">
              <a:buNone/>
            </a:pPr>
            <a:r>
              <a:rPr lang="en-US" sz="2400" dirty="0"/>
              <a:t>25 million people in the state</a:t>
            </a:r>
          </a:p>
          <a:p>
            <a:pPr marL="0" indent="0" algn="ctr">
              <a:buNone/>
            </a:pPr>
            <a:r>
              <a:rPr lang="en-US" sz="2400" dirty="0"/>
              <a:t>At least how many area codes needed?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81B2-1368-44F6-A904-8EF3DF4EEADC}" type="datetime1">
              <a:rPr lang="en-US" smtClean="0"/>
              <a:pPr/>
              <a:t>9/4/2021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1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472F-DCDB-4FA1-809B-E5F915886405}" type="datetime1">
              <a:rPr lang="en-US" smtClean="0"/>
              <a:pPr/>
              <a:t>9/4/2021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</a:t>
            </a:r>
            <a:r>
              <a:rPr lang="en-US" dirty="0" err="1"/>
              <a:t>piGEONholes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9582073"/>
              </p:ext>
            </p:extLst>
          </p:nvPr>
        </p:nvGraphicFramePr>
        <p:xfrm>
          <a:off x="1101725" y="3143250"/>
          <a:ext cx="3289300" cy="262254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1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13 pigeons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423E-4E74-4849-B132-A859CFC82B41}" type="datetime1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place these pigeons?</a:t>
            </a:r>
          </a:p>
        </p:txBody>
      </p:sp>
      <p:pic>
        <p:nvPicPr>
          <p:cNvPr id="1026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52" y="3221036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32210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2210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40338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40338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0338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48466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48466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8466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40338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48466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40338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4846637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1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place these pigeons?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124047"/>
              </p:ext>
            </p:extLst>
          </p:nvPr>
        </p:nvGraphicFramePr>
        <p:xfrm>
          <a:off x="1104900" y="2638424"/>
          <a:ext cx="6938964" cy="322897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734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4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6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63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63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96CA-288B-4D03-A711-CBF0B053C8D4}" type="datetime1">
              <a:rPr lang="en-US" smtClean="0"/>
              <a:pPr/>
              <a:t>9/4/2021</a:t>
            </a:fld>
            <a:endParaRPr lang="en-US" dirty="0"/>
          </a:p>
        </p:txBody>
      </p:sp>
      <p:pic>
        <p:nvPicPr>
          <p:cNvPr id="8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28797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28797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28797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75" y="28797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39084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39084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39084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75" y="39084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49879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49879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49879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2" y="49879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pige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7" y="4987924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83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is a positive integer,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or more objects are placed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boxes, then there is at least one box that contains two or more objects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C93C-89D6-4014-A782-6993A996BDC5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5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students must be in a class to guarantee that at least two students receive the same score on the final exam, if the exam is graded on a scale from 0 to 100 points?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6AAC-95CC-4D37-B8A4-B8890432B166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2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pigeonhole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objects are placed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boxes, then there is at least one box containing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objects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D260-F9A9-4032-B91E-18B1BA25FE9A}" type="datetime1">
              <a:rPr lang="en-US" smtClean="0"/>
              <a:pPr/>
              <a:t>9/4/2021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5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Among 100 people, at least how many are guaranteed to be born in the same month?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Answer: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100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=9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51" t="-1572" r="-1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4FD9-9558-4E16-B45A-17794C4B2B2B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minimum number of students required in a discrete mathematics class to be sure that at least six will receive the same grade, if there are five possible grades, A, B, C, D, and 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6AAC-95CC-4D37-B8A4-B8890432B166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9/4/2021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82839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1_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3.xml><?xml version="1.0" encoding="utf-8"?>
<a:theme xmlns:a="http://schemas.openxmlformats.org/drawingml/2006/main" name="3_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4.xml><?xml version="1.0" encoding="utf-8"?>
<a:theme xmlns:a="http://schemas.openxmlformats.org/drawingml/2006/main" name="4_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5.xml><?xml version="1.0" encoding="utf-8"?>
<a:theme xmlns:a="http://schemas.openxmlformats.org/drawingml/2006/main" name="5_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6.xml><?xml version="1.0" encoding="utf-8"?>
<a:theme xmlns:a="http://schemas.openxmlformats.org/drawingml/2006/main" name="6_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489</TotalTime>
  <Words>355</Words>
  <Application>Microsoft Office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 Math</vt:lpstr>
      <vt:lpstr>Gill Sans MT</vt:lpstr>
      <vt:lpstr>lectures</vt:lpstr>
      <vt:lpstr>1_lectures</vt:lpstr>
      <vt:lpstr>3_lectures</vt:lpstr>
      <vt:lpstr>4_lectures</vt:lpstr>
      <vt:lpstr>5_lectures</vt:lpstr>
      <vt:lpstr>6_lectures</vt:lpstr>
      <vt:lpstr>Counting</vt:lpstr>
      <vt:lpstr>The pigeonhole principle</vt:lpstr>
      <vt:lpstr>How to place these pigeons?</vt:lpstr>
      <vt:lpstr>How to place these pigeons?</vt:lpstr>
      <vt:lpstr>The pigeonhole principle</vt:lpstr>
      <vt:lpstr>Example</vt:lpstr>
      <vt:lpstr>Generalized pigeonhole principle</vt:lpstr>
      <vt:lpstr>Example</vt:lpstr>
      <vt:lpstr>Example</vt:lpstr>
      <vt:lpstr>Exercise</vt:lpstr>
      <vt:lpstr>Cards tutorial</vt:lpstr>
      <vt:lpstr>PowerPoint Presentation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</dc:title>
  <dc:creator>Parttime3</dc:creator>
  <cp:lastModifiedBy>Sajeed Mehrab</cp:lastModifiedBy>
  <cp:revision>31</cp:revision>
  <dcterms:created xsi:type="dcterms:W3CDTF">2017-07-26T09:16:04Z</dcterms:created>
  <dcterms:modified xsi:type="dcterms:W3CDTF">2021-09-04T11:47:49Z</dcterms:modified>
</cp:coreProperties>
</file>