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77" r:id="rId7"/>
    <p:sldId id="278" r:id="rId8"/>
    <p:sldId id="279" r:id="rId9"/>
    <p:sldId id="264" r:id="rId10"/>
    <p:sldId id="280" r:id="rId11"/>
    <p:sldId id="265" r:id="rId12"/>
    <p:sldId id="281" r:id="rId13"/>
    <p:sldId id="266" r:id="rId14"/>
    <p:sldId id="268" r:id="rId15"/>
    <p:sldId id="271" r:id="rId16"/>
    <p:sldId id="273" r:id="rId17"/>
    <p:sldId id="274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1T09:42:43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28 1176 0 0,'16'5'2236'0'0,"-8"-5"233"0"0,-8 4 107 0 0,-8-4 48 0 0,0 9-1152 0 0,0-4-900 0 0,0 4-676 0 0,0-4-516 0 0,-1-1-448 0 0,9-8-2480 0 0,0-5 1448 0 0,0-10 131 0 0,-8 1 209 0 0,8 0 296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1T10:13:33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1 328 0 0,'32'5'268'0'0,"9"-1"-400"0"0,-8-4-196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1T10:43:46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0 220 0 0,'-8'5'1008'0'0,"8"-1"-824"0"0,-8 5-532 0 0,0-4-296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C585-A08B-4786-8053-7DDE6F55797A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1A06-B329-4CB8-8F56-F53B7263111B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30B7-C659-4D99-A621-EA0390194C24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D4A-280A-4C9B-B0F9-AD46E4E6F78B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7A76-F8AE-4A17-8E05-584143E5DBF6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0D01-CA2C-477D-BEC7-48A449B3D7A2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C4C-E38E-4197-BD7D-F95A3CD5AFC7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DBDA-CD01-42EF-ADA2-B08A653A6E97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7F36-3290-4DDD-8F1A-E761562EA028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2FC-D818-4E4D-BB6A-F6B74FB57F03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B9708-02C9-473A-910C-0274508602A3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B732EB-0C58-4717-BB9D-88AD2BCD3F66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DB0B-C4DA-4CBE-9977-6FA1E164ADF2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2638045"/>
            <a:ext cx="7060000" cy="33969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Suppose we want to select 2 students for the same position of a committee from 4 students -- C(4, 2)</a:t>
            </a:r>
          </a:p>
          <a:p>
            <a:r>
              <a:rPr lang="en-US" dirty="0">
                <a:solidFill>
                  <a:schemeClr val="tx1"/>
                </a:solidFill>
              </a:rPr>
              <a:t>Consider the 4 students to be a set of 4 elements, where each element is a student: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{a, b, c, d}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many subsets containing 2 elements can we have?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{a, b}  {a, c}  {a, d}  {b, c}  {b, d}  {c, d}</a:t>
            </a:r>
          </a:p>
          <a:p>
            <a:r>
              <a:rPr lang="en-US" dirty="0">
                <a:solidFill>
                  <a:schemeClr val="tx1"/>
                </a:solidFill>
              </a:rPr>
              <a:t>Note that, here, the order in which we select the elements (students) do not matter. {a, b} is the same as {b, a}</a:t>
            </a:r>
          </a:p>
          <a:p>
            <a:r>
              <a:rPr lang="en-US" dirty="0">
                <a:solidFill>
                  <a:schemeClr val="tx1"/>
                </a:solidFill>
              </a:rPr>
              <a:t>Therefore, C(4, 2) is 6.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FD16-BCC4-47B4-A95F-11A537768293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find out a better way to compute Combinations!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back to permutation again!</a:t>
            </a:r>
          </a:p>
          <a:p>
            <a:r>
              <a:rPr lang="en-US" dirty="0"/>
              <a:t>How many ways can we have r-permutations from a set of n elements?</a:t>
            </a:r>
          </a:p>
          <a:p>
            <a:pPr lvl="1"/>
            <a:r>
              <a:rPr lang="en-US" dirty="0"/>
              <a:t>Find out P (n, r)</a:t>
            </a:r>
          </a:p>
          <a:p>
            <a:r>
              <a:rPr lang="en-US" dirty="0"/>
              <a:t>We can now solve this permutation, P(n, r), a bit differently:</a:t>
            </a:r>
          </a:p>
          <a:p>
            <a:pPr lvl="1"/>
            <a:r>
              <a:rPr lang="en-US" dirty="0"/>
              <a:t>Take all the combinations of subsets containing r elements, i.e., C (n, r)</a:t>
            </a:r>
          </a:p>
          <a:p>
            <a:pPr lvl="1"/>
            <a:r>
              <a:rPr lang="en-US" dirty="0"/>
              <a:t>Find out the different permutations of each of the r-element subsets, that is, find out P (r, r)</a:t>
            </a:r>
          </a:p>
          <a:p>
            <a:r>
              <a:rPr lang="en-US" dirty="0"/>
              <a:t>P (n, r) = C (n, r) * P (r, 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9440-0AB1-49C1-8A51-5C47D2A534A8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find out a better way to compute Combinations!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638045"/>
                <a:ext cx="7060000" cy="333298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P (n, r) = C (n, r) * P (r, r)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638045"/>
                <a:ext cx="7060000" cy="3332987"/>
              </a:xfrm>
              <a:blipFill>
                <a:blip r:embed="rId2"/>
                <a:stretch>
                  <a:fillRect t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9440-0AB1-49C1-8A51-5C47D2A534A8}" type="datetime1">
              <a:rPr lang="en-US" smtClean="0"/>
              <a:pPr/>
              <a:t>9/11/2021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8AD655-3E04-436B-8E67-AA5347D9D70D}"/>
                  </a:ext>
                </a:extLst>
              </p14:cNvPr>
              <p14:cNvContentPartPr/>
              <p14:nvPr/>
            </p14:nvContentPartPr>
            <p14:xfrm>
              <a:off x="9429292" y="766988"/>
              <a:ext cx="38520" cy="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8AD655-3E04-436B-8E67-AA5347D9D7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4972" y="762668"/>
                <a:ext cx="47160" cy="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general, we can deduce the following: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6D8-422C-4604-A69C-E20009643313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ways to award gold, silver and bronze medals from 8 runners in a race?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8,3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=8×7×6=336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Note: There must not be a tie!!!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63B3-80FE-4050-8C97-0EC742321135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the string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Considering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 as one object,</a:t>
                </a:r>
                <a:br>
                  <a:rPr lang="en-US" sz="2400" dirty="0"/>
                </a:br>
                <a:r>
                  <a:rPr lang="en-US" sz="2400" dirty="0"/>
                  <a:t>there are 6 objects in total.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total # of permutations = 6! = 720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A324-AE59-4349-B98E-2DFCA1B0C925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poker hands of five cards can be dealt from a standard deck of 52 cards?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Order of the five cards is not important, so the problem reduces to choosing 5 cards from 52.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52,5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52×51×50×49×48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=2598960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7" t="-1572" r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11C2-07C0-4B40-A9C8-7BFBC69859D8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bit strings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 1</m:t>
                    </m:r>
                  </m:oMath>
                </a14:m>
                <a:r>
                  <a:rPr lang="en-US" sz="2400" dirty="0"/>
                  <a:t>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We have to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positions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s among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available positions.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the # of bit strings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90" t="-1572" r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40B-235A-450D-A69D-87E5E4CDB21D}" type="datetime1">
              <a:rPr lang="en-US" smtClean="0"/>
              <a:pPr/>
              <a:t>9/11/2021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75C293-113E-4B0B-B841-E664569B7B13}"/>
                  </a:ext>
                </a:extLst>
              </p14:cNvPr>
              <p14:cNvContentPartPr/>
              <p14:nvPr/>
            </p14:nvContentPartPr>
            <p14:xfrm>
              <a:off x="5455612" y="3403628"/>
              <a:ext cx="9000" cy="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75C293-113E-4B0B-B841-E664569B7B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1292" y="3399308"/>
                <a:ext cx="17640" cy="1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84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bit strings of length 10 contain</a:t>
            </a:r>
          </a:p>
          <a:p>
            <a:pPr marL="0" indent="0">
              <a:buNone/>
            </a:pPr>
            <a:r>
              <a:rPr lang="en-US" dirty="0"/>
              <a:t>a) exactly four Is? </a:t>
            </a:r>
          </a:p>
          <a:p>
            <a:pPr marL="0" indent="0">
              <a:buNone/>
            </a:pPr>
            <a:r>
              <a:rPr lang="en-US" dirty="0"/>
              <a:t>b) at most four Is?</a:t>
            </a:r>
          </a:p>
          <a:p>
            <a:pPr marL="0" indent="0">
              <a:buNone/>
            </a:pPr>
            <a:r>
              <a:rPr lang="en-US" dirty="0"/>
              <a:t>c) at least four 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6D4A-280A-4C9B-B0F9-AD46E4E6F78B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There are 9 Math faculties and 11 CS faculties in a university. The authority wants to form</a:t>
            </a:r>
            <a:br>
              <a:rPr lang="en-US" sz="2400" dirty="0"/>
            </a:br>
            <a:r>
              <a:rPr lang="en-US" sz="2400" dirty="0"/>
              <a:t>a committee to develop a Discrete Math course,</a:t>
            </a:r>
            <a:br>
              <a:rPr lang="en-US" sz="2400" dirty="0"/>
            </a:br>
            <a:r>
              <a:rPr lang="en-US" sz="2400" dirty="0"/>
              <a:t>such that 3 members of the committee are</a:t>
            </a:r>
            <a:br>
              <a:rPr lang="en-US" sz="2400" dirty="0"/>
            </a:br>
            <a:r>
              <a:rPr lang="en-US" sz="2400" dirty="0"/>
              <a:t>Math faculties, and 4 are CS faculties. The members will all be in the same position</a:t>
            </a:r>
          </a:p>
          <a:p>
            <a:pPr marL="0" indent="0" algn="ctr">
              <a:buNone/>
            </a:pPr>
            <a:r>
              <a:rPr lang="en-US" sz="2400" dirty="0"/>
              <a:t>How many ways to form the committee?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2568-2349-4F8B-8CE5-91E868EDFFF5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Permutation: In how many ways can we select r elements from a set of n elements, such that the order of the selected elements matter. </a:t>
            </a:r>
          </a:p>
          <a:p>
            <a:r>
              <a:rPr lang="en-US" dirty="0"/>
              <a:t>For example: How do we choose 5 students out of 10 and </a:t>
            </a:r>
            <a:r>
              <a:rPr lang="en-US" dirty="0">
                <a:solidFill>
                  <a:srgbClr val="FF0000"/>
                </a:solidFill>
              </a:rPr>
              <a:t>arrange them in one line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A44-E457-4F3F-894D-C1D8DCDBCF32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2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arrangement of distinct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6D7F-513C-454F-B546-28122D8AB646}" type="datetime1">
              <a:rPr lang="en-US" smtClean="0"/>
              <a:pPr/>
              <a:t>9/11/2021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68202" y="3258355"/>
            <a:ext cx="450761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4873" y="3258355"/>
            <a:ext cx="450761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1543" y="3258355"/>
            <a:ext cx="450761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55335" y="3258355"/>
            <a:ext cx="450761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09127" y="3258355"/>
            <a:ext cx="450761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68202" y="3837904"/>
            <a:ext cx="450761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4873" y="3837904"/>
            <a:ext cx="450761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01543" y="3837904"/>
            <a:ext cx="450761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5335" y="3837904"/>
            <a:ext cx="450761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9127" y="3837904"/>
            <a:ext cx="450761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Ordered</a:t>
                </a:r>
                <a:r>
                  <a:rPr lang="en-US" dirty="0"/>
                  <a:t> arrangement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-permutation: ordered arrangement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 of n objects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75CC-80CC-4068-98CF-BB45B8762782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choose 5 students out of 10 and </a:t>
                </a:r>
                <a:r>
                  <a:rPr lang="en-US" dirty="0">
                    <a:solidFill>
                      <a:srgbClr val="FF0000"/>
                    </a:solidFill>
                  </a:rPr>
                  <a:t>arrange them in one line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The first student can be chosen in 10 ways</a:t>
                </a:r>
              </a:p>
              <a:p>
                <a:pPr lvl="1"/>
                <a:r>
                  <a:rPr lang="en-US" dirty="0"/>
                  <a:t>The next student in 9 ways</a:t>
                </a:r>
              </a:p>
              <a:p>
                <a:pPr lvl="1"/>
                <a:r>
                  <a:rPr lang="en-US" dirty="0"/>
                  <a:t>The next in 8 ways</a:t>
                </a:r>
              </a:p>
              <a:p>
                <a:pPr lvl="1"/>
                <a:r>
                  <a:rPr lang="en-US" dirty="0"/>
                  <a:t>The next in 7</a:t>
                </a:r>
              </a:p>
              <a:p>
                <a:pPr lvl="1"/>
                <a:r>
                  <a:rPr lang="en-US" dirty="0"/>
                  <a:t>The last student can be chosen in 6 ways</a:t>
                </a:r>
              </a:p>
              <a:p>
                <a:pPr lvl="1"/>
                <a:r>
                  <a:rPr lang="en-US" dirty="0"/>
                  <a:t>By product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=10×9×8×7×6=30240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can solve permutations using the product rule.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965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ECA-CF41-444B-9434-0E697E6F34BF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solve permutations using the product rule:</a:t>
            </a:r>
          </a:p>
          <a:p>
            <a:r>
              <a:rPr lang="en-US" dirty="0"/>
              <a:t>If we want to fill r positions from a set of n elements, such that their order matters, that is, P (n, r):</a:t>
            </a:r>
          </a:p>
          <a:p>
            <a:pPr lvl="1"/>
            <a:r>
              <a:rPr lang="en-US" dirty="0"/>
              <a:t>We have n choices for the 1</a:t>
            </a:r>
            <a:r>
              <a:rPr lang="en-US" baseline="30000" dirty="0"/>
              <a:t>st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n – 1 choices for the 2</a:t>
            </a:r>
            <a:r>
              <a:rPr lang="en-US" baseline="30000" dirty="0"/>
              <a:t>nd</a:t>
            </a:r>
            <a:r>
              <a:rPr lang="en-US" dirty="0"/>
              <a:t> position </a:t>
            </a:r>
          </a:p>
          <a:p>
            <a:pPr lvl="1"/>
            <a:r>
              <a:rPr lang="en-US" dirty="0"/>
              <a:t>n – 2 choices for the 3</a:t>
            </a:r>
            <a:r>
              <a:rPr lang="en-US" baseline="30000" dirty="0"/>
              <a:t>rd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Do you see a pattern? </a:t>
            </a:r>
          </a:p>
          <a:p>
            <a:pPr lvl="2"/>
            <a:r>
              <a:rPr lang="en-US" dirty="0"/>
              <a:t>For the </a:t>
            </a:r>
            <a:r>
              <a:rPr lang="en-US" dirty="0" err="1"/>
              <a:t>x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position, we will have (n – x + 1) choices</a:t>
            </a:r>
          </a:p>
          <a:p>
            <a:pPr lvl="1"/>
            <a:r>
              <a:rPr lang="en-US" dirty="0"/>
              <a:t>Therefore, we will have n – r + 1 for the last (i.e., </a:t>
            </a:r>
            <a:r>
              <a:rPr lang="en-US" dirty="0" err="1"/>
              <a:t>r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position)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ECA-CF41-444B-9434-0E697E6F34BF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Therefore:</a:t>
                </a:r>
              </a:p>
              <a:p>
                <a:pPr marL="0" indent="0" algn="ctr">
                  <a:buNone/>
                </a:pPr>
                <a:r>
                  <a:rPr lang="en-US" dirty="0"/>
                  <a:t>P (n, r) = n * (n - 1) * (n - 2) * ….. * (n – r + 1)</a:t>
                </a:r>
              </a:p>
              <a:p>
                <a:pPr marL="0" indent="0">
                  <a:buNone/>
                </a:pPr>
                <a:r>
                  <a:rPr lang="en-US" dirty="0"/>
                  <a:t>This can be written as:</a:t>
                </a:r>
              </a:p>
              <a:p>
                <a:pPr marL="0" indent="0" algn="ctr">
                  <a:buNone/>
                </a:pPr>
                <a:r>
                  <a:rPr lang="en-US" dirty="0"/>
                  <a:t>P (n, 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2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ECA-CF41-444B-9434-0E697E6F34BF}" type="datetime1">
              <a:rPr lang="en-US" smtClean="0"/>
              <a:pPr/>
              <a:t>9/11/2021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63F04-A9B5-4C9E-9944-F7461E656E59}"/>
                  </a:ext>
                </a:extLst>
              </p14:cNvPr>
              <p14:cNvContentPartPr/>
              <p14:nvPr/>
            </p14:nvContentPartPr>
            <p14:xfrm>
              <a:off x="-149588" y="2688668"/>
              <a:ext cx="20880" cy="2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63F04-A9B5-4C9E-9944-F7461E656E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3908" y="2684348"/>
                <a:ext cx="2952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94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if we want to find the different orders in which </a:t>
                </a:r>
                <a:r>
                  <a:rPr lang="en-US" b="1" dirty="0"/>
                  <a:t>n objects can be arranged from a set of n elements.</a:t>
                </a:r>
              </a:p>
              <a:p>
                <a:r>
                  <a:rPr lang="en-US" dirty="0"/>
                  <a:t>That is, we want: P (n, n)</a:t>
                </a:r>
              </a:p>
              <a:p>
                <a:r>
                  <a:rPr lang="en-US" dirty="0"/>
                  <a:t>This can be written as:</a:t>
                </a:r>
              </a:p>
              <a:p>
                <a:pPr marL="0" indent="0" algn="ctr">
                  <a:buNone/>
                </a:pPr>
                <a:r>
                  <a:rPr lang="en-US" dirty="0"/>
                  <a:t>P (n,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8ECA-CF41-444B-9434-0E697E6F34BF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9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Unordered</a:t>
                </a:r>
                <a:r>
                  <a:rPr lang="en-US" dirty="0"/>
                  <a:t> selection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-combination: unordered selection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Essentially, we just need the number of subsets containing r elements, from the set of n elements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FD16-BCC4-47B4-A95F-11A537768293}" type="datetime1">
              <a:rPr lang="en-US" smtClean="0"/>
              <a:pPr/>
              <a:t>9/11/2021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4181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1025</TotalTime>
  <Words>1055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lectures</vt:lpstr>
      <vt:lpstr>Counting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combination</vt:lpstr>
      <vt:lpstr>combination</vt:lpstr>
      <vt:lpstr>Let’s find out a better way to compute Combinations!</vt:lpstr>
      <vt:lpstr>Let’s find out a better way to compute Combinations!</vt:lpstr>
      <vt:lpstr>Combination</vt:lpstr>
      <vt:lpstr>Example</vt:lpstr>
      <vt:lpstr>Example</vt:lpstr>
      <vt:lpstr>Example</vt:lpstr>
      <vt:lpstr>Example</vt:lpstr>
      <vt:lpstr>Example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khushnur laboni</dc:creator>
  <cp:lastModifiedBy>Sajeed Mehrab</cp:lastModifiedBy>
  <cp:revision>31</cp:revision>
  <dcterms:created xsi:type="dcterms:W3CDTF">2017-08-03T05:47:43Z</dcterms:created>
  <dcterms:modified xsi:type="dcterms:W3CDTF">2021-09-11T13:18:33Z</dcterms:modified>
</cp:coreProperties>
</file>