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2"/>
  </p:notesMasterIdLst>
  <p:sldIdLst>
    <p:sldId id="257" r:id="rId2"/>
    <p:sldId id="279" r:id="rId3"/>
    <p:sldId id="258" r:id="rId4"/>
    <p:sldId id="260" r:id="rId5"/>
    <p:sldId id="261" r:id="rId6"/>
    <p:sldId id="262" r:id="rId7"/>
    <p:sldId id="266" r:id="rId8"/>
    <p:sldId id="267" r:id="rId9"/>
    <p:sldId id="268" r:id="rId10"/>
    <p:sldId id="269" r:id="rId11"/>
    <p:sldId id="271" r:id="rId12"/>
    <p:sldId id="270" r:id="rId13"/>
    <p:sldId id="272" r:id="rId14"/>
    <p:sldId id="275" r:id="rId15"/>
    <p:sldId id="282" r:id="rId16"/>
    <p:sldId id="273" r:id="rId17"/>
    <p:sldId id="274" r:id="rId18"/>
    <p:sldId id="276" r:id="rId19"/>
    <p:sldId id="281"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5297" autoAdjust="0"/>
  </p:normalViewPr>
  <p:slideViewPr>
    <p:cSldViewPr snapToGrid="0">
      <p:cViewPr varScale="1">
        <p:scale>
          <a:sx n="74" d="100"/>
          <a:sy n="74" d="100"/>
        </p:scale>
        <p:origin x="-3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09:42:27.753"/>
    </inkml:context>
    <inkml:brush xml:id="br0">
      <inkml:brushProperty name="width" value="0.025" units="cm"/>
      <inkml:brushProperty name="height" value="0.025" units="cm"/>
    </inkml:brush>
  </inkml:definitions>
  <inkml:trace contextRef="#ctx0" brushRef="#br0">244 106 260 0 0,'-47'5'3084'0'0,"-9"0"557"0"0,18 0 71 0 0,1-5-124 0 0,9 6-87 0 0,9-6-2049 0 0,10-6-1088 0 0,-1 1-644 0 0,10-5-420 0 0,10-1-780 0 0,-1-5-905 0 0,0-5-479 0 0,10 5-264 0 0,0 1-72 0 0,9-1 275 0 0,-9 5 869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09:47:54.684"/>
    </inkml:context>
    <inkml:brush xml:id="br0">
      <inkml:brushProperty name="width" value="0.025" units="cm"/>
      <inkml:brushProperty name="height" value="0.025" units="cm"/>
    </inkml:brush>
  </inkml:definitions>
  <inkml:trace contextRef="#ctx0" brushRef="#br0">169 1 16 0 0,'-15'13'6009'0'0,"3"-2"503"0"0,1-9-2956 0 0,-20 5-4838 0 0,17-1-1475 0 0,1 1-1 0 0,0 0 0 0 0,-18 13 1 0 0,22-14 2249 0 0,-11 10-1693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4T09:56:02.268"/>
    </inkml:context>
    <inkml:brush xml:id="br0">
      <inkml:brushProperty name="width" value="0.025" units="cm"/>
      <inkml:brushProperty name="height" value="0.025" units="cm"/>
    </inkml:brush>
  </inkml:definitions>
  <inkml:trace contextRef="#ctx0" brushRef="#br0">1 0 1140 0 0,'234'401'3100'0'0,"0"5"-455"0"0,-9-16 163 0 0,-47-84-600 0 0,-56-74-1040 0 0,-28-58-2472 0 0,-38-47-1176 0 0,1-43-572 0 0,18-21 19 0 0,28-15 713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F9125-1438-4633-9EA8-714BDCB1D322}" type="datetimeFigureOut">
              <a:rPr lang="en-US" smtClean="0"/>
              <a:t>3/7/2023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175F9-3B21-4193-ACDA-DFA3FE2AF555}" type="slidenum">
              <a:rPr lang="en-US" smtClean="0"/>
              <a:t>‹#›</a:t>
            </a:fld>
            <a:endParaRPr lang="en-US"/>
          </a:p>
        </p:txBody>
      </p:sp>
    </p:spTree>
    <p:extLst>
      <p:ext uri="{BB962C8B-B14F-4D97-AF65-F5344CB8AC3E}">
        <p14:creationId xmlns:p14="http://schemas.microsoft.com/office/powerpoint/2010/main" val="405153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 previous bijection function to explain this before reading out the definition. </a:t>
            </a:r>
          </a:p>
        </p:txBody>
      </p:sp>
      <p:sp>
        <p:nvSpPr>
          <p:cNvPr id="4" name="Slide Number Placeholder 3"/>
          <p:cNvSpPr>
            <a:spLocks noGrp="1"/>
          </p:cNvSpPr>
          <p:nvPr>
            <p:ph type="sldNum" sz="quarter" idx="5"/>
          </p:nvPr>
        </p:nvSpPr>
        <p:spPr/>
        <p:txBody>
          <a:bodyPr/>
          <a:lstStyle/>
          <a:p>
            <a:fld id="{4A7175F9-3B21-4193-ACDA-DFA3FE2AF555}" type="slidenum">
              <a:rPr lang="en-US" smtClean="0"/>
              <a:t>13</a:t>
            </a:fld>
            <a:endParaRPr lang="en-US"/>
          </a:p>
        </p:txBody>
      </p:sp>
    </p:spTree>
    <p:extLst>
      <p:ext uri="{BB962C8B-B14F-4D97-AF65-F5344CB8AC3E}">
        <p14:creationId xmlns:p14="http://schemas.microsoft.com/office/powerpoint/2010/main" val="3376100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A7FF07D-716B-41D1-B4BF-501140523AD0}" type="datetime1">
              <a:rPr lang="en-US" smtClean="0"/>
              <a:t>3/7/2023</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54715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67BA0-BB9A-4E99-B9F3-51083E6A04BC}" type="datetime1">
              <a:rPr lang="en-US" smtClean="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8052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3E706-2062-4154-84C8-DEAFB7F31144}" type="datetime1">
              <a:rPr lang="en-US" smtClean="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2838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258FF-28CE-47A4-A0FE-38C929124FD4}" type="datetime1">
              <a:rPr lang="en-US" smtClean="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2279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lgn="ctr">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1C062CC-30A5-4613-B5EE-A0AFF8617478}" type="datetime1">
              <a:rPr lang="en-US" smtClean="0"/>
              <a:t>3/7/2023</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948189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EF2C8B8-EF30-41EF-B787-6921136B806F}" type="datetime1">
              <a:rPr lang="en-US" smtClean="0"/>
              <a:t>3/7/2023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355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C2FDB709-00A0-4DFC-8998-7B36BE40E0F8}" type="datetime1">
              <a:rPr lang="en-US" smtClean="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6516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74EA9-978B-4AC9-98BB-37F7643BCCC0}" type="datetime1">
              <a:rPr lang="en-US" smtClean="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645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4340A-BA58-4986-8196-41DC375BF680}" type="datetime1">
              <a:rPr lang="en-US" smtClean="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5902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050D3700-9F7B-45A4-8A5F-A67BCBBF137F}" type="datetime1">
              <a:rPr lang="en-US" smtClean="0"/>
              <a:t>3/7/2023</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1155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DA98A00-2374-4C9C-BEB9-0EA17BBD7E97}" type="datetime1">
              <a:rPr lang="en-US" smtClean="0"/>
              <a:t>3/7/2023</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214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5592" y="964692"/>
            <a:ext cx="6938662"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05592" y="2638045"/>
            <a:ext cx="6938662"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646CCFDC-3178-43A7-A78D-1880CD81D99F}" type="datetime1">
              <a:rPr lang="en-US" smtClean="0"/>
              <a:t>3/7/2023</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49614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CSE 2213/CSI 219 – Discrete Mathematics</a:t>
            </a:r>
          </a:p>
        </p:txBody>
      </p:sp>
      <p:sp>
        <p:nvSpPr>
          <p:cNvPr id="4" name="Date Placeholder 3"/>
          <p:cNvSpPr>
            <a:spLocks noGrp="1"/>
          </p:cNvSpPr>
          <p:nvPr>
            <p:ph type="dt" sz="half" idx="10"/>
          </p:nvPr>
        </p:nvSpPr>
        <p:spPr/>
        <p:txBody>
          <a:bodyPr/>
          <a:lstStyle/>
          <a:p>
            <a:fld id="{F6FB7267-20D2-4B4F-8915-4603426D315D}" type="datetime1">
              <a:rPr lang="en-US" smtClean="0"/>
              <a:t>3/7/2023</a:t>
            </a:fld>
            <a:endParaRPr lang="en-US" dirty="0"/>
          </a:p>
        </p:txBody>
      </p:sp>
    </p:spTree>
    <p:extLst>
      <p:ext uri="{BB962C8B-B14F-4D97-AF65-F5344CB8AC3E}">
        <p14:creationId xmlns:p14="http://schemas.microsoft.com/office/powerpoint/2010/main" val="1024244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D0A9D-1BD7-4B85-9C12-AF212A6FCF75}"/>
              </a:ext>
            </a:extLst>
          </p:cNvPr>
          <p:cNvSpPr>
            <a:spLocks noGrp="1"/>
          </p:cNvSpPr>
          <p:nvPr>
            <p:ph type="title"/>
          </p:nvPr>
        </p:nvSpPr>
        <p:spPr/>
        <p:txBody>
          <a:bodyPr/>
          <a:lstStyle/>
          <a:p>
            <a:r>
              <a:rPr lang="en-US" dirty="0"/>
              <a:t>Bijection</a:t>
            </a:r>
          </a:p>
        </p:txBody>
      </p:sp>
      <p:sp>
        <p:nvSpPr>
          <p:cNvPr id="4" name="Date Placeholder 3">
            <a:extLst>
              <a:ext uri="{FF2B5EF4-FFF2-40B4-BE49-F238E27FC236}">
                <a16:creationId xmlns:a16="http://schemas.microsoft.com/office/drawing/2014/main" xmlns="" id="{028A5C8E-FEF3-4B3E-A723-13820211C3A1}"/>
              </a:ext>
            </a:extLst>
          </p:cNvPr>
          <p:cNvSpPr>
            <a:spLocks noGrp="1"/>
          </p:cNvSpPr>
          <p:nvPr>
            <p:ph type="dt" sz="half" idx="10"/>
          </p:nvPr>
        </p:nvSpPr>
        <p:spPr/>
        <p:txBody>
          <a:bodyPr/>
          <a:lstStyle/>
          <a:p>
            <a:fld id="{0C9B87F1-7C00-4701-A664-E76B1FB62E8C}" type="datetime1">
              <a:rPr lang="en-US" smtClean="0"/>
              <a:t>3/7/2023</a:t>
            </a:fld>
            <a:endParaRPr lang="en-US" dirty="0"/>
          </a:p>
        </p:txBody>
      </p:sp>
      <p:sp>
        <p:nvSpPr>
          <p:cNvPr id="7" name="Oval 6">
            <a:extLst>
              <a:ext uri="{FF2B5EF4-FFF2-40B4-BE49-F238E27FC236}">
                <a16:creationId xmlns:a16="http://schemas.microsoft.com/office/drawing/2014/main" xmlns="" id="{14DE8BD4-3268-493D-B982-6DF6D3EFCDA2}"/>
              </a:ext>
            </a:extLst>
          </p:cNvPr>
          <p:cNvSpPr/>
          <p:nvPr/>
        </p:nvSpPr>
        <p:spPr>
          <a:xfrm>
            <a:off x="1126433" y="2451652"/>
            <a:ext cx="1934817"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Alpha</a:t>
            </a:r>
          </a:p>
          <a:p>
            <a:pPr algn="ctr"/>
            <a:endParaRPr lang="en-US" dirty="0"/>
          </a:p>
          <a:p>
            <a:pPr algn="ctr"/>
            <a:r>
              <a:rPr lang="en-US" dirty="0"/>
              <a:t>Beta</a:t>
            </a:r>
          </a:p>
          <a:p>
            <a:pPr algn="ctr"/>
            <a:endParaRPr lang="en-US" dirty="0"/>
          </a:p>
          <a:p>
            <a:pPr algn="ctr"/>
            <a:endParaRPr lang="en-US" dirty="0"/>
          </a:p>
          <a:p>
            <a:pPr algn="ctr"/>
            <a:endParaRPr lang="en-US" dirty="0"/>
          </a:p>
          <a:p>
            <a:pPr algn="ctr"/>
            <a:r>
              <a:rPr lang="en-US" dirty="0"/>
              <a:t>Delta</a:t>
            </a:r>
          </a:p>
          <a:p>
            <a:pPr algn="ctr"/>
            <a:endParaRPr lang="en-US" dirty="0"/>
          </a:p>
          <a:p>
            <a:pPr algn="ctr"/>
            <a:endParaRPr lang="en-US" dirty="0"/>
          </a:p>
        </p:txBody>
      </p:sp>
      <p:sp>
        <p:nvSpPr>
          <p:cNvPr id="8" name="Oval 7">
            <a:extLst>
              <a:ext uri="{FF2B5EF4-FFF2-40B4-BE49-F238E27FC236}">
                <a16:creationId xmlns:a16="http://schemas.microsoft.com/office/drawing/2014/main" xmlns="" id="{2E9C077F-305D-490D-B7D8-2458922E3391}"/>
              </a:ext>
            </a:extLst>
          </p:cNvPr>
          <p:cNvSpPr/>
          <p:nvPr/>
        </p:nvSpPr>
        <p:spPr>
          <a:xfrm>
            <a:off x="4969788" y="2451652"/>
            <a:ext cx="940904"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endParaRPr lang="en-US" dirty="0"/>
          </a:p>
          <a:p>
            <a:pPr algn="ctr"/>
            <a:endParaRPr lang="en-US" dirty="0"/>
          </a:p>
          <a:p>
            <a:pPr algn="ctr"/>
            <a:endParaRPr lang="en-US" dirty="0"/>
          </a:p>
          <a:p>
            <a:pPr algn="ctr"/>
            <a:r>
              <a:rPr lang="en-US" dirty="0"/>
              <a:t>C</a:t>
            </a:r>
          </a:p>
          <a:p>
            <a:pPr algn="ctr"/>
            <a:endParaRPr lang="en-US" dirty="0"/>
          </a:p>
          <a:p>
            <a:pPr algn="ctr"/>
            <a:r>
              <a:rPr lang="en-US" dirty="0"/>
              <a:t>D</a:t>
            </a:r>
          </a:p>
          <a:p>
            <a:pPr algn="ctr"/>
            <a:endParaRPr lang="en-US" dirty="0"/>
          </a:p>
          <a:p>
            <a:pPr algn="ctr"/>
            <a:endParaRPr lang="en-US" dirty="0"/>
          </a:p>
        </p:txBody>
      </p:sp>
      <p:cxnSp>
        <p:nvCxnSpPr>
          <p:cNvPr id="10" name="Straight Arrow Connector 9">
            <a:extLst>
              <a:ext uri="{FF2B5EF4-FFF2-40B4-BE49-F238E27FC236}">
                <a16:creationId xmlns:a16="http://schemas.microsoft.com/office/drawing/2014/main" xmlns="" id="{61E329B5-ED6D-442F-BD35-4E42FAA53FE7}"/>
              </a:ext>
            </a:extLst>
          </p:cNvPr>
          <p:cNvCxnSpPr/>
          <p:nvPr/>
        </p:nvCxnSpPr>
        <p:spPr>
          <a:xfrm>
            <a:off x="2557668" y="3034748"/>
            <a:ext cx="273216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CA02AD59-B3C4-4315-9F40-2A2941B55F92}"/>
              </a:ext>
            </a:extLst>
          </p:cNvPr>
          <p:cNvCxnSpPr/>
          <p:nvPr/>
        </p:nvCxnSpPr>
        <p:spPr>
          <a:xfrm>
            <a:off x="2557668" y="3617843"/>
            <a:ext cx="2637182" cy="5102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B177D217-A8C2-4D7B-9CE4-5777F8F44E88}"/>
              </a:ext>
            </a:extLst>
          </p:cNvPr>
          <p:cNvCxnSpPr/>
          <p:nvPr/>
        </p:nvCxnSpPr>
        <p:spPr>
          <a:xfrm>
            <a:off x="2557668" y="4691270"/>
            <a:ext cx="263718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6B392F4B-BCD8-4E4F-B58A-A14215C64E43}"/>
              </a:ext>
            </a:extLst>
          </p:cNvPr>
          <p:cNvSpPr txBox="1"/>
          <p:nvPr/>
        </p:nvSpPr>
        <p:spPr>
          <a:xfrm>
            <a:off x="1924564" y="5820683"/>
            <a:ext cx="338554"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xmlns="" id="{40FB923C-A30C-450E-A002-47D1C2E83898}"/>
              </a:ext>
            </a:extLst>
          </p:cNvPr>
          <p:cNvSpPr txBox="1"/>
          <p:nvPr/>
        </p:nvSpPr>
        <p:spPr>
          <a:xfrm>
            <a:off x="5282985" y="5820683"/>
            <a:ext cx="314510" cy="369332"/>
          </a:xfrm>
          <a:prstGeom prst="rect">
            <a:avLst/>
          </a:prstGeom>
          <a:noFill/>
        </p:spPr>
        <p:txBody>
          <a:bodyPr wrap="none" rtlCol="0">
            <a:spAutoFit/>
          </a:bodyPr>
          <a:lstStyle/>
          <a:p>
            <a:r>
              <a:rPr lang="en-US" dirty="0"/>
              <a:t>B</a:t>
            </a:r>
          </a:p>
        </p:txBody>
      </p:sp>
      <p:sp>
        <p:nvSpPr>
          <p:cNvPr id="21" name="TextBox 20">
            <a:extLst>
              <a:ext uri="{FF2B5EF4-FFF2-40B4-BE49-F238E27FC236}">
                <a16:creationId xmlns:a16="http://schemas.microsoft.com/office/drawing/2014/main" xmlns="" id="{A32467E5-B4B6-4725-BA10-2BA7F378932F}"/>
              </a:ext>
            </a:extLst>
          </p:cNvPr>
          <p:cNvSpPr txBox="1"/>
          <p:nvPr/>
        </p:nvSpPr>
        <p:spPr>
          <a:xfrm>
            <a:off x="6191373" y="2451652"/>
            <a:ext cx="1742785" cy="923330"/>
          </a:xfrm>
          <a:prstGeom prst="rect">
            <a:avLst/>
          </a:prstGeom>
          <a:noFill/>
        </p:spPr>
        <p:txBody>
          <a:bodyPr wrap="none" rtlCol="0">
            <a:spAutoFit/>
          </a:bodyPr>
          <a:lstStyle/>
          <a:p>
            <a:r>
              <a:rPr lang="en-US" dirty="0"/>
              <a:t>Function that is</a:t>
            </a:r>
          </a:p>
          <a:p>
            <a:r>
              <a:rPr lang="en-US" dirty="0"/>
              <a:t>both one-to-one</a:t>
            </a:r>
          </a:p>
          <a:p>
            <a:r>
              <a:rPr lang="en-US" dirty="0"/>
              <a:t>and onto</a:t>
            </a:r>
          </a:p>
        </p:txBody>
      </p:sp>
    </p:spTree>
    <p:extLst>
      <p:ext uri="{BB962C8B-B14F-4D97-AF65-F5344CB8AC3E}">
        <p14:creationId xmlns:p14="http://schemas.microsoft.com/office/powerpoint/2010/main" val="3963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CFCEB4-8A4C-4861-8BCF-CB3A8B028C52}"/>
              </a:ext>
            </a:extLst>
          </p:cNvPr>
          <p:cNvSpPr>
            <a:spLocks noGrp="1"/>
          </p:cNvSpPr>
          <p:nvPr>
            <p:ph type="title"/>
          </p:nvPr>
        </p:nvSpPr>
        <p:spPr/>
        <p:txBody>
          <a:bodyPr/>
          <a:lstStyle/>
          <a:p>
            <a:r>
              <a:rPr lang="en-US" dirty="0"/>
              <a:t>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34981D-EA86-4262-BFD3-88560859648C}"/>
                  </a:ext>
                </a:extLst>
              </p:cNvPr>
              <p:cNvSpPr>
                <a:spLocks noGrp="1"/>
              </p:cNvSpPr>
              <p:nvPr>
                <p:ph idx="1"/>
              </p:nvPr>
            </p:nvSpPr>
            <p:spPr/>
            <p:txBody>
              <a:bodyPr/>
              <a:lstStyle/>
              <a:p>
                <a:r>
                  <a:rPr lang="en-US" dirty="0"/>
                  <a:t>Find out if the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is one-to-one and/or onto.</a:t>
                </a:r>
              </a:p>
              <a:p>
                <a:r>
                  <a:rPr lang="en-US" dirty="0"/>
                  <a:t>Find out if the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is one-to-one and/or onto.</a:t>
                </a:r>
              </a:p>
            </p:txBody>
          </p:sp>
        </mc:Choice>
        <mc:Fallback xmlns="">
          <p:sp>
            <p:nvSpPr>
              <p:cNvPr id="3" name="Content Placeholder 2">
                <a:extLst>
                  <a:ext uri="{FF2B5EF4-FFF2-40B4-BE49-F238E27FC236}">
                    <a16:creationId xmlns:a16="http://schemas.microsoft.com/office/drawing/2014/main" id="{8234981D-EA86-4262-BFD3-88560859648C}"/>
                  </a:ext>
                </a:extLst>
              </p:cNvPr>
              <p:cNvSpPr>
                <a:spLocks noGrp="1" noRot="1" noChangeAspect="1" noMove="1" noResize="1" noEditPoints="1" noAdjustHandles="1" noChangeArrowheads="1" noChangeShapeType="1" noTextEdit="1"/>
              </p:cNvSpPr>
              <p:nvPr>
                <p:ph idx="1"/>
              </p:nvPr>
            </p:nvSpPr>
            <p:spPr>
              <a:blipFill>
                <a:blip r:embed="rId2"/>
                <a:stretch>
                  <a:fillRect l="-527" t="-117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xmlns="" id="{7C145304-E2A5-4718-BB25-6F7A50657B5D}"/>
              </a:ext>
            </a:extLst>
          </p:cNvPr>
          <p:cNvSpPr>
            <a:spLocks noGrp="1"/>
          </p:cNvSpPr>
          <p:nvPr>
            <p:ph type="dt" sz="half" idx="10"/>
          </p:nvPr>
        </p:nvSpPr>
        <p:spPr/>
        <p:txBody>
          <a:bodyPr/>
          <a:lstStyle/>
          <a:p>
            <a:fld id="{9E84C4E3-8F66-4158-BF7B-57213518CC47}" type="datetime1">
              <a:rPr lang="en-US" smtClean="0"/>
              <a:t>3/7/2023</a:t>
            </a:fld>
            <a:endParaRPr lang="en-US" dirty="0"/>
          </a:p>
        </p:txBody>
      </p:sp>
    </p:spTree>
    <p:extLst>
      <p:ext uri="{BB962C8B-B14F-4D97-AF65-F5344CB8AC3E}">
        <p14:creationId xmlns:p14="http://schemas.microsoft.com/office/powerpoint/2010/main" val="4209556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93842-32C3-4327-AACA-3EA62136D7C5}"/>
              </a:ext>
            </a:extLst>
          </p:cNvPr>
          <p:cNvSpPr>
            <a:spLocks noGrp="1"/>
          </p:cNvSpPr>
          <p:nvPr>
            <p:ph type="title"/>
          </p:nvPr>
        </p:nvSpPr>
        <p:spPr/>
        <p:txBody>
          <a:bodyPr/>
          <a:lstStyle/>
          <a:p>
            <a:r>
              <a:rPr lang="en-US" dirty="0"/>
              <a:t>One-to-one and onto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681F2B9-BCB6-4E30-9330-5EE206DE6C09}"/>
                  </a:ext>
                </a:extLst>
              </p:cNvPr>
              <p:cNvSpPr>
                <a:spLocks noGrp="1"/>
              </p:cNvSpPr>
              <p:nvPr>
                <p:ph idx="1"/>
              </p:nvPr>
            </p:nvSpPr>
            <p:spPr>
              <a:xfrm>
                <a:off x="835269" y="2329962"/>
                <a:ext cx="7587761" cy="3824653"/>
              </a:xfrm>
            </p:spPr>
            <p:txBody>
              <a:bodyPr>
                <a:normAutofit fontScale="92500" lnSpcReduction="10000"/>
              </a:bodyPr>
              <a:lstStyle/>
              <a:p>
                <a:r>
                  <a:rPr lang="en-US" dirty="0"/>
                  <a:t>A function can change its properties with the change of domains</a:t>
                </a:r>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is one-to-one but not onto.</a:t>
                </a:r>
              </a:p>
              <a:p>
                <a:pPr lvl="1"/>
                <a:r>
                  <a:rPr lang="en-US" dirty="0"/>
                  <a:t>Every possible value of the image/range comes from exactly one value in the domain. Therefore, one-to-one.</a:t>
                </a:r>
              </a:p>
              <a:p>
                <a:pPr lvl="1"/>
                <a:r>
                  <a:rPr lang="en-US" dirty="0"/>
                  <a:t>The codomain consists of all real numbers, and the negative numbers of the codomain are never mapped from the domain. Therefore, not onto, since all members of codomain are not covered.</a:t>
                </a:r>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is onto but not one-to-one</a:t>
                </a:r>
              </a:p>
              <a:p>
                <a:pPr lvl="1"/>
                <a:r>
                  <a:rPr lang="en-US" dirty="0"/>
                  <a:t>Every possible value of the image can come from </a:t>
                </a:r>
                <a:r>
                  <a:rPr lang="en-US" b="1" dirty="0"/>
                  <a:t>two </a:t>
                </a:r>
                <a:r>
                  <a:rPr lang="en-US" dirty="0"/>
                  <a:t>numbers in the domain – positive and negative. Therefore, not one-to-one</a:t>
                </a:r>
              </a:p>
              <a:p>
                <a:pPr lvl="1"/>
                <a:r>
                  <a:rPr lang="en-US" dirty="0"/>
                  <a:t>The codomain consists of positive real numbers only, and every value of the codomain can be mapped from the domain. Therefore, onto</a:t>
                </a:r>
              </a:p>
              <a:p>
                <a:r>
                  <a:rPr lang="en-US" dirty="0"/>
                  <a:t>Quiz: Is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𝑅</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 bijection?</a:t>
                </a:r>
              </a:p>
            </p:txBody>
          </p:sp>
        </mc:Choice>
        <mc:Fallback xmlns="">
          <p:sp>
            <p:nvSpPr>
              <p:cNvPr id="3" name="Content Placeholder 2">
                <a:extLst>
                  <a:ext uri="{FF2B5EF4-FFF2-40B4-BE49-F238E27FC236}">
                    <a16:creationId xmlns:a16="http://schemas.microsoft.com/office/drawing/2014/main" id="{E681F2B9-BCB6-4E30-9330-5EE206DE6C09}"/>
                  </a:ext>
                </a:extLst>
              </p:cNvPr>
              <p:cNvSpPr>
                <a:spLocks noGrp="1" noRot="1" noChangeAspect="1" noMove="1" noResize="1" noEditPoints="1" noAdjustHandles="1" noChangeArrowheads="1" noChangeShapeType="1" noTextEdit="1"/>
              </p:cNvSpPr>
              <p:nvPr>
                <p:ph idx="1"/>
              </p:nvPr>
            </p:nvSpPr>
            <p:spPr>
              <a:xfrm>
                <a:off x="835269" y="2329962"/>
                <a:ext cx="7587761" cy="3824653"/>
              </a:xfrm>
              <a:blipFill>
                <a:blip r:embed="rId2"/>
                <a:stretch>
                  <a:fillRect l="-402" t="-1115" r="-803" b="-47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xmlns="" id="{7D8AB3CF-C407-4E0C-856B-B443255535C9}"/>
              </a:ext>
            </a:extLst>
          </p:cNvPr>
          <p:cNvSpPr>
            <a:spLocks noGrp="1"/>
          </p:cNvSpPr>
          <p:nvPr>
            <p:ph type="dt" sz="half" idx="10"/>
          </p:nvPr>
        </p:nvSpPr>
        <p:spPr/>
        <p:txBody>
          <a:bodyPr/>
          <a:lstStyle/>
          <a:p>
            <a:fld id="{87F386D5-E98C-45A6-8DB2-25F12C6891C2}" type="datetime1">
              <a:rPr lang="en-US" smtClean="0"/>
              <a:t>3/7/2023</a:t>
            </a:fld>
            <a:endParaRPr lang="en-US" dirty="0"/>
          </a:p>
        </p:txBody>
      </p:sp>
    </p:spTree>
    <p:extLst>
      <p:ext uri="{BB962C8B-B14F-4D97-AF65-F5344CB8AC3E}">
        <p14:creationId xmlns:p14="http://schemas.microsoft.com/office/powerpoint/2010/main" val="99202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17B3F-D700-4A31-BCA9-E4FA97FBE003}"/>
              </a:ext>
            </a:extLst>
          </p:cNvPr>
          <p:cNvSpPr>
            <a:spLocks noGrp="1"/>
          </p:cNvSpPr>
          <p:nvPr>
            <p:ph type="title"/>
          </p:nvPr>
        </p:nvSpPr>
        <p:spPr/>
        <p:txBody>
          <a:bodyPr/>
          <a:lstStyle/>
          <a:p>
            <a:r>
              <a:rPr lang="en-US" dirty="0"/>
              <a:t>Inverse of functions</a:t>
            </a:r>
          </a:p>
        </p:txBody>
      </p:sp>
      <p:sp>
        <p:nvSpPr>
          <p:cNvPr id="3" name="Content Placeholder 2">
            <a:extLst>
              <a:ext uri="{FF2B5EF4-FFF2-40B4-BE49-F238E27FC236}">
                <a16:creationId xmlns:a16="http://schemas.microsoft.com/office/drawing/2014/main" xmlns="" id="{14D9251A-F3DE-44A9-B130-27C3974E95F7}"/>
              </a:ext>
            </a:extLst>
          </p:cNvPr>
          <p:cNvSpPr>
            <a:spLocks noGrp="1"/>
          </p:cNvSpPr>
          <p:nvPr>
            <p:ph idx="1"/>
          </p:nvPr>
        </p:nvSpPr>
        <p:spPr/>
        <p:txBody>
          <a:bodyPr/>
          <a:lstStyle/>
          <a:p>
            <a:r>
              <a:rPr lang="en-US" dirty="0"/>
              <a:t>Inverse of a function exists if the function is a bijection</a:t>
            </a:r>
          </a:p>
          <a:p>
            <a:pPr lvl="1"/>
            <a:r>
              <a:rPr lang="en-US" dirty="0"/>
              <a:t>Called an invertible function</a:t>
            </a:r>
          </a:p>
        </p:txBody>
      </p:sp>
      <p:sp>
        <p:nvSpPr>
          <p:cNvPr id="4" name="Date Placeholder 3">
            <a:extLst>
              <a:ext uri="{FF2B5EF4-FFF2-40B4-BE49-F238E27FC236}">
                <a16:creationId xmlns:a16="http://schemas.microsoft.com/office/drawing/2014/main" xmlns="" id="{37E2F7D0-17AC-48FB-A74B-2498AACA7186}"/>
              </a:ext>
            </a:extLst>
          </p:cNvPr>
          <p:cNvSpPr>
            <a:spLocks noGrp="1"/>
          </p:cNvSpPr>
          <p:nvPr>
            <p:ph type="dt" sz="half" idx="10"/>
          </p:nvPr>
        </p:nvSpPr>
        <p:spPr/>
        <p:txBody>
          <a:bodyPr/>
          <a:lstStyle/>
          <a:p>
            <a:fld id="{85186024-597B-473A-837B-9A090C6C1A67}" type="datetime1">
              <a:rPr lang="en-US" smtClean="0"/>
              <a:t>3/7/2023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11" y="3520440"/>
            <a:ext cx="7075170" cy="2160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016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4" name="Date Placeholder 3"/>
          <p:cNvSpPr>
            <a:spLocks noGrp="1"/>
          </p:cNvSpPr>
          <p:nvPr>
            <p:ph type="dt" sz="half" idx="10"/>
          </p:nvPr>
        </p:nvSpPr>
        <p:spPr/>
        <p:txBody>
          <a:bodyPr/>
          <a:lstStyle/>
          <a:p>
            <a:fld id="{B3641D94-AB14-40F3-BB01-188B67D67E62}" type="datetime1">
              <a:rPr lang="en-US" smtClean="0"/>
              <a:t>3/7/2023</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5906" y="2548890"/>
            <a:ext cx="6076950" cy="302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949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5592" y="2251711"/>
                <a:ext cx="7592638" cy="4297680"/>
              </a:xfrm>
            </p:spPr>
            <p:txBody>
              <a:bodyPr/>
              <a:lstStyle/>
              <a:p>
                <a:r>
                  <a:rPr lang="en-US" dirty="0"/>
                  <a:t>.                                                                           f:A </a:t>
                </a:r>
                <a14:m>
                  <m:oMath xmlns:m="http://schemas.openxmlformats.org/officeDocument/2006/math">
                    <m:r>
                      <a:rPr lang="en-US" i="1">
                        <a:latin typeface="Cambria Math" panose="02040503050406030204" pitchFamily="18" charset="0"/>
                      </a:rPr>
                      <m:t>→ </m:t>
                    </m:r>
                  </m:oMath>
                </a14:m>
                <a:r>
                  <a:rPr lang="en-US" dirty="0"/>
                  <a:t>B</a:t>
                </a:r>
              </a:p>
              <a:p>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5592" y="2251711"/>
                <a:ext cx="7592638" cy="4297680"/>
              </a:xfrm>
              <a:blipFill rotWithShape="1">
                <a:blip r:embed="rId2"/>
                <a:stretch>
                  <a:fillRect l="-482" t="-70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41258FF-28CE-47A4-A0FE-38C929124FD4}" type="datetime1">
              <a:rPr lang="en-US" smtClean="0"/>
              <a:t>3/7/2023</a:t>
            </a:fld>
            <a:endParaRPr lang="en-US" dirty="0"/>
          </a:p>
        </p:txBody>
      </p:sp>
      <p:sp>
        <p:nvSpPr>
          <p:cNvPr id="5" name="Oval 4">
            <a:extLst>
              <a:ext uri="{FF2B5EF4-FFF2-40B4-BE49-F238E27FC236}">
                <a16:creationId xmlns:a16="http://schemas.microsoft.com/office/drawing/2014/main" xmlns="" id="{14DE8BD4-3268-493D-B982-6DF6D3EFCDA2}"/>
              </a:ext>
            </a:extLst>
          </p:cNvPr>
          <p:cNvSpPr/>
          <p:nvPr/>
        </p:nvSpPr>
        <p:spPr>
          <a:xfrm>
            <a:off x="1126433" y="2451652"/>
            <a:ext cx="1934817"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Alpha</a:t>
            </a:r>
          </a:p>
          <a:p>
            <a:pPr algn="ctr"/>
            <a:endParaRPr lang="en-US" dirty="0"/>
          </a:p>
          <a:p>
            <a:pPr algn="ctr"/>
            <a:r>
              <a:rPr lang="en-US" dirty="0"/>
              <a:t>Beta</a:t>
            </a:r>
          </a:p>
          <a:p>
            <a:pPr algn="ctr"/>
            <a:endParaRPr lang="en-US" dirty="0"/>
          </a:p>
          <a:p>
            <a:pPr algn="ctr"/>
            <a:r>
              <a:rPr lang="en-US" dirty="0"/>
              <a:t>Gamma</a:t>
            </a:r>
          </a:p>
          <a:p>
            <a:pPr algn="ctr"/>
            <a:endParaRPr lang="en-US" dirty="0"/>
          </a:p>
          <a:p>
            <a:pPr algn="ctr"/>
            <a:r>
              <a:rPr lang="en-US" dirty="0"/>
              <a:t>Delta</a:t>
            </a:r>
          </a:p>
          <a:p>
            <a:pPr algn="ctr"/>
            <a:endParaRPr lang="en-US" dirty="0"/>
          </a:p>
          <a:p>
            <a:pPr algn="ctr"/>
            <a:r>
              <a:rPr lang="en-US" dirty="0"/>
              <a:t>Pi</a:t>
            </a:r>
          </a:p>
        </p:txBody>
      </p:sp>
      <p:sp>
        <p:nvSpPr>
          <p:cNvPr id="6" name="Oval 5">
            <a:extLst>
              <a:ext uri="{FF2B5EF4-FFF2-40B4-BE49-F238E27FC236}">
                <a16:creationId xmlns:a16="http://schemas.microsoft.com/office/drawing/2014/main" xmlns="" id="{2E9C077F-305D-490D-B7D8-2458922E3391}"/>
              </a:ext>
            </a:extLst>
          </p:cNvPr>
          <p:cNvSpPr/>
          <p:nvPr/>
        </p:nvSpPr>
        <p:spPr>
          <a:xfrm>
            <a:off x="4969788" y="2451652"/>
            <a:ext cx="940904"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endParaRPr lang="en-US" dirty="0"/>
          </a:p>
          <a:p>
            <a:pPr algn="ctr"/>
            <a:r>
              <a:rPr lang="en-US" dirty="0"/>
              <a:t>B</a:t>
            </a:r>
          </a:p>
          <a:p>
            <a:pPr algn="ctr"/>
            <a:endParaRPr lang="en-US" dirty="0"/>
          </a:p>
          <a:p>
            <a:pPr algn="ctr"/>
            <a:r>
              <a:rPr lang="en-US" dirty="0"/>
              <a:t>C</a:t>
            </a:r>
          </a:p>
          <a:p>
            <a:pPr algn="ctr"/>
            <a:endParaRPr lang="en-US" dirty="0"/>
          </a:p>
          <a:p>
            <a:pPr algn="ctr"/>
            <a:r>
              <a:rPr lang="en-US" dirty="0"/>
              <a:t>D</a:t>
            </a:r>
          </a:p>
          <a:p>
            <a:pPr algn="ctr"/>
            <a:endParaRPr lang="en-US" dirty="0"/>
          </a:p>
          <a:p>
            <a:pPr algn="ctr"/>
            <a:r>
              <a:rPr lang="en-US" dirty="0"/>
              <a:t>E</a:t>
            </a:r>
          </a:p>
        </p:txBody>
      </p:sp>
      <p:cxnSp>
        <p:nvCxnSpPr>
          <p:cNvPr id="7" name="Straight Arrow Connector 6">
            <a:extLst>
              <a:ext uri="{FF2B5EF4-FFF2-40B4-BE49-F238E27FC236}">
                <a16:creationId xmlns:a16="http://schemas.microsoft.com/office/drawing/2014/main" xmlns="" id="{61E329B5-ED6D-442F-BD35-4E42FAA53FE7}"/>
              </a:ext>
            </a:extLst>
          </p:cNvPr>
          <p:cNvCxnSpPr/>
          <p:nvPr/>
        </p:nvCxnSpPr>
        <p:spPr>
          <a:xfrm>
            <a:off x="2557668" y="3034748"/>
            <a:ext cx="273216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CA02AD59-B3C4-4315-9F40-2A2941B55F92}"/>
              </a:ext>
            </a:extLst>
          </p:cNvPr>
          <p:cNvCxnSpPr/>
          <p:nvPr/>
        </p:nvCxnSpPr>
        <p:spPr>
          <a:xfrm>
            <a:off x="2557668" y="3617843"/>
            <a:ext cx="2637182" cy="5102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0E8180D9-D4C6-4460-9397-CCAA56D19EFA}"/>
              </a:ext>
            </a:extLst>
          </p:cNvPr>
          <p:cNvCxnSpPr/>
          <p:nvPr/>
        </p:nvCxnSpPr>
        <p:spPr>
          <a:xfrm flipV="1">
            <a:off x="2557668" y="3617843"/>
            <a:ext cx="2732160" cy="51021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B177D217-A8C2-4D7B-9CE4-5777F8F44E88}"/>
              </a:ext>
            </a:extLst>
          </p:cNvPr>
          <p:cNvCxnSpPr/>
          <p:nvPr/>
        </p:nvCxnSpPr>
        <p:spPr>
          <a:xfrm>
            <a:off x="2557668" y="4691270"/>
            <a:ext cx="263718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DCC37C63-08EB-49A5-88FA-738142B83B3B}"/>
              </a:ext>
            </a:extLst>
          </p:cNvPr>
          <p:cNvCxnSpPr/>
          <p:nvPr/>
        </p:nvCxnSpPr>
        <p:spPr>
          <a:xfrm flipV="1">
            <a:off x="2292624" y="5221357"/>
            <a:ext cx="2990361" cy="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6B392F4B-BCD8-4E4F-B58A-A14215C64E43}"/>
              </a:ext>
            </a:extLst>
          </p:cNvPr>
          <p:cNvSpPr txBox="1"/>
          <p:nvPr/>
        </p:nvSpPr>
        <p:spPr>
          <a:xfrm>
            <a:off x="1924564" y="5820683"/>
            <a:ext cx="338554" cy="369332"/>
          </a:xfrm>
          <a:prstGeom prst="rect">
            <a:avLst/>
          </a:prstGeom>
          <a:noFill/>
        </p:spPr>
        <p:txBody>
          <a:bodyPr wrap="none" rtlCol="0">
            <a:spAutoFit/>
          </a:bodyPr>
          <a:lstStyle/>
          <a:p>
            <a:r>
              <a:rPr lang="en-US" dirty="0"/>
              <a:t>A</a:t>
            </a:r>
          </a:p>
        </p:txBody>
      </p:sp>
      <p:sp>
        <p:nvSpPr>
          <p:cNvPr id="13" name="TextBox 12">
            <a:extLst>
              <a:ext uri="{FF2B5EF4-FFF2-40B4-BE49-F238E27FC236}">
                <a16:creationId xmlns:a16="http://schemas.microsoft.com/office/drawing/2014/main" xmlns="" id="{40FB923C-A30C-450E-A002-47D1C2E83898}"/>
              </a:ext>
            </a:extLst>
          </p:cNvPr>
          <p:cNvSpPr txBox="1"/>
          <p:nvPr/>
        </p:nvSpPr>
        <p:spPr>
          <a:xfrm>
            <a:off x="5282985" y="5820683"/>
            <a:ext cx="314510" cy="369332"/>
          </a:xfrm>
          <a:prstGeom prst="rect">
            <a:avLst/>
          </a:prstGeom>
          <a:noFill/>
        </p:spPr>
        <p:txBody>
          <a:bodyPr wrap="none" rtlCol="0">
            <a:spAutoFit/>
          </a:bodyPr>
          <a:lstStyle/>
          <a:p>
            <a:r>
              <a:rPr lang="en-US" dirty="0"/>
              <a:t>B</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A01BAD41-8979-49F2-A330-A1F138164AB6}"/>
                  </a:ext>
                </a:extLst>
              </p:cNvPr>
              <p:cNvSpPr txBox="1"/>
              <p:nvPr/>
            </p:nvSpPr>
            <p:spPr>
              <a:xfrm>
                <a:off x="6191373" y="2849796"/>
                <a:ext cx="1819152" cy="3693319"/>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𝐴𝑙𝑝h𝑎</m:t>
                        </m:r>
                      </m:e>
                    </m:d>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b="0" dirty="0"/>
                  <a:t> </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𝐵𝑒𝑡𝑎</m:t>
                        </m:r>
                      </m:e>
                    </m:d>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𝐺𝑎𝑚𝑚𝑎</m:t>
                        </m:r>
                      </m:e>
                    </m:d>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𝐷𝑒𝑙𝑡𝑎</m:t>
                        </m:r>
                      </m:e>
                    </m:d>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𝑃𝑖</m:t>
                        </m:r>
                      </m:e>
                    </m:d>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a:t>
                </a:r>
              </a:p>
              <a:p>
                <a:endParaRPr lang="en-US" dirty="0"/>
              </a:p>
              <a:p>
                <a14:m>
                  <m:oMath xmlns:m="http://schemas.openxmlformats.org/officeDocument/2006/math">
                    <m:sSup>
                      <m:sSupPr>
                        <m:ctrlPr>
                          <a:rPr lang="en-US" i="1" smtClean="0">
                            <a:latin typeface="Cambria Math"/>
                          </a:rPr>
                        </m:ctrlPr>
                      </m:sSupPr>
                      <m:e>
                        <m:r>
                          <a:rPr lang="en-US" b="0" i="1" smtClean="0">
                            <a:latin typeface="Cambria Math"/>
                          </a:rPr>
                          <m:t>𝑓</m:t>
                        </m:r>
                      </m:e>
                      <m:sup>
                        <m:r>
                          <a:rPr lang="en-US" b="0" i="1" smtClean="0">
                            <a:latin typeface="Cambria Math"/>
                          </a:rPr>
                          <m:t>−1</m:t>
                        </m:r>
                      </m:sup>
                    </m:sSup>
                  </m:oMath>
                </a14:m>
                <a:r>
                  <a:rPr lang="en-US" dirty="0"/>
                  <a:t>(A)= ???</a:t>
                </a:r>
              </a:p>
              <a:p>
                <a14:m>
                  <m:oMath xmlns:m="http://schemas.openxmlformats.org/officeDocument/2006/math">
                    <m:sSup>
                      <m:sSupPr>
                        <m:ctrlPr>
                          <a:rPr lang="en-US" i="1">
                            <a:latin typeface="Cambria Math"/>
                          </a:rPr>
                        </m:ctrlPr>
                      </m:sSupPr>
                      <m:e>
                        <m:r>
                          <a:rPr lang="en-US" i="1">
                            <a:latin typeface="Cambria Math"/>
                          </a:rPr>
                          <m:t>𝑓</m:t>
                        </m:r>
                      </m:e>
                      <m:sup>
                        <m:r>
                          <a:rPr lang="en-US" i="1">
                            <a:latin typeface="Cambria Math"/>
                          </a:rPr>
                          <m:t>−1</m:t>
                        </m:r>
                      </m:sup>
                    </m:sSup>
                  </m:oMath>
                </a14:m>
                <a:r>
                  <a:rPr lang="en-US" dirty="0"/>
                  <a:t>(C)=</a:t>
                </a:r>
              </a:p>
              <a:p>
                <a14:m>
                  <m:oMath xmlns:m="http://schemas.openxmlformats.org/officeDocument/2006/math">
                    <m:sSup>
                      <m:sSupPr>
                        <m:ctrlPr>
                          <a:rPr lang="en-US" i="1">
                            <a:latin typeface="Cambria Math"/>
                          </a:rPr>
                        </m:ctrlPr>
                      </m:sSupPr>
                      <m:e>
                        <m:r>
                          <a:rPr lang="en-US" i="1">
                            <a:latin typeface="Cambria Math"/>
                          </a:rPr>
                          <m:t>𝑓</m:t>
                        </m:r>
                      </m:e>
                      <m:sup>
                        <m:r>
                          <a:rPr lang="en-US" i="1">
                            <a:latin typeface="Cambria Math"/>
                          </a:rPr>
                          <m:t>−1</m:t>
                        </m:r>
                      </m:sup>
                    </m:sSup>
                  </m:oMath>
                </a14:m>
                <a:r>
                  <a:rPr lang="en-US" dirty="0"/>
                  <a:t>(D)=</a:t>
                </a:r>
              </a:p>
              <a:p>
                <a14:m>
                  <m:oMath xmlns:m="http://schemas.openxmlformats.org/officeDocument/2006/math">
                    <m:sSup>
                      <m:sSupPr>
                        <m:ctrlPr>
                          <a:rPr lang="en-US" i="1">
                            <a:latin typeface="Cambria Math"/>
                          </a:rPr>
                        </m:ctrlPr>
                      </m:sSupPr>
                      <m:e>
                        <m:r>
                          <a:rPr lang="en-US" i="1">
                            <a:latin typeface="Cambria Math"/>
                          </a:rPr>
                          <m:t>𝑓</m:t>
                        </m:r>
                      </m:e>
                      <m:sup>
                        <m:r>
                          <a:rPr lang="en-US" i="1">
                            <a:latin typeface="Cambria Math"/>
                          </a:rPr>
                          <m:t>−1</m:t>
                        </m:r>
                      </m:sup>
                    </m:sSup>
                  </m:oMath>
                </a14:m>
                <a:r>
                  <a:rPr lang="en-US" dirty="0"/>
                  <a:t>(B)= ???</a:t>
                </a:r>
              </a:p>
              <a:p>
                <a:endParaRPr lang="en-US" dirty="0"/>
              </a:p>
              <a:p>
                <a:endParaRPr lang="en-US" dirty="0"/>
              </a:p>
              <a:p>
                <a:endParaRPr lang="en-US" dirty="0"/>
              </a:p>
            </p:txBody>
          </p:sp>
        </mc:Choice>
        <mc:Fallback xmlns="">
          <p:sp>
            <p:nvSpPr>
              <p:cNvPr id="14" name="TextBox 13">
                <a:extLst>
                  <a:ext uri="{FF2B5EF4-FFF2-40B4-BE49-F238E27FC236}">
                    <a16:creationId xmlns:a16="http://schemas.microsoft.com/office/drawing/2014/main" id="{A01BAD41-8979-49F2-A330-A1F138164AB6}"/>
                  </a:ext>
                </a:extLst>
              </p:cNvPr>
              <p:cNvSpPr txBox="1">
                <a:spLocks noRot="1" noChangeAspect="1" noMove="1" noResize="1" noEditPoints="1" noAdjustHandles="1" noChangeArrowheads="1" noChangeShapeType="1" noTextEdit="1"/>
              </p:cNvSpPr>
              <p:nvPr/>
            </p:nvSpPr>
            <p:spPr>
              <a:xfrm>
                <a:off x="6191373" y="2849796"/>
                <a:ext cx="1819152" cy="3693319"/>
              </a:xfrm>
              <a:prstGeom prst="rect">
                <a:avLst/>
              </a:prstGeom>
              <a:blipFill>
                <a:blip r:embed="rId3"/>
                <a:stretch>
                  <a:fillRect l="-1007"/>
                </a:stretch>
              </a:blipFill>
            </p:spPr>
            <p:txBody>
              <a:bodyPr/>
              <a:lstStyle/>
              <a:p>
                <a:r>
                  <a:rPr lang="en-US">
                    <a:noFill/>
                  </a:rPr>
                  <a:t> </a:t>
                </a:r>
              </a:p>
            </p:txBody>
          </p:sp>
        </mc:Fallback>
      </mc:AlternateContent>
    </p:spTree>
    <p:extLst>
      <p:ext uri="{BB962C8B-B14F-4D97-AF65-F5344CB8AC3E}">
        <p14:creationId xmlns:p14="http://schemas.microsoft.com/office/powerpoint/2010/main" val="1227483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5D87368-479A-429F-B796-61B172479474}" type="datetime1">
              <a:rPr lang="en-US" smtClean="0"/>
              <a:t>3/7/2023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430" y="2640330"/>
            <a:ext cx="6869430" cy="306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46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C230CB4E-6442-4A1B-852D-6FC7B8333140}" type="datetime1">
              <a:rPr lang="en-US" smtClean="0"/>
              <a:t>3/7/2023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76" y="2912364"/>
            <a:ext cx="6869429" cy="6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120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composition of a function</a:t>
            </a:r>
            <a:endParaRPr lang="en-GB" dirty="0"/>
          </a:p>
        </p:txBody>
      </p:sp>
      <p:sp>
        <p:nvSpPr>
          <p:cNvPr id="4" name="Date Placeholder 3"/>
          <p:cNvSpPr>
            <a:spLocks noGrp="1"/>
          </p:cNvSpPr>
          <p:nvPr>
            <p:ph type="dt" sz="half" idx="10"/>
          </p:nvPr>
        </p:nvSpPr>
        <p:spPr/>
        <p:txBody>
          <a:bodyPr/>
          <a:lstStyle/>
          <a:p>
            <a:fld id="{7DB177FB-E445-475F-9D38-88C990466CE4}" type="datetime1">
              <a:rPr lang="en-US" smtClean="0"/>
              <a:t>3/7/2023</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545878"/>
            <a:ext cx="7250430" cy="218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010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Let </a:t>
            </a:r>
            <a:r>
              <a:rPr lang="en-US" i="1" dirty="0"/>
              <a:t>f </a:t>
            </a:r>
            <a:r>
              <a:rPr lang="en-US" dirty="0"/>
              <a:t>and </a:t>
            </a:r>
            <a:r>
              <a:rPr lang="en-US" i="1" dirty="0"/>
              <a:t>g </a:t>
            </a:r>
            <a:r>
              <a:rPr lang="en-US" dirty="0"/>
              <a:t>be the functions from the set of integers to the set of integers defined by </a:t>
            </a:r>
            <a:r>
              <a:rPr lang="en-US" i="1" dirty="0"/>
              <a:t>f(x) =2x </a:t>
            </a:r>
            <a:r>
              <a:rPr lang="en-US" dirty="0"/>
              <a:t>+ 3 and </a:t>
            </a:r>
            <a:r>
              <a:rPr lang="en-US" i="1" dirty="0"/>
              <a:t>g(x) </a:t>
            </a:r>
            <a:r>
              <a:rPr lang="en-US" dirty="0"/>
              <a:t>= </a:t>
            </a:r>
            <a:r>
              <a:rPr lang="en-US" i="1" dirty="0"/>
              <a:t>3x </a:t>
            </a:r>
            <a:r>
              <a:rPr lang="en-US" dirty="0"/>
              <a:t>+ 2. What is the composition of </a:t>
            </a:r>
            <a:r>
              <a:rPr lang="en-US" i="1" dirty="0"/>
              <a:t>f </a:t>
            </a:r>
            <a:r>
              <a:rPr lang="en-US" dirty="0"/>
              <a:t>and </a:t>
            </a:r>
            <a:r>
              <a:rPr lang="en-US" i="1" dirty="0"/>
              <a:t>g? </a:t>
            </a:r>
            <a:r>
              <a:rPr lang="en-US" dirty="0"/>
              <a:t>What is the composition of </a:t>
            </a:r>
            <a:r>
              <a:rPr lang="en-US" i="1" dirty="0"/>
              <a:t>g </a:t>
            </a:r>
            <a:r>
              <a:rPr lang="en-US" dirty="0"/>
              <a:t>and </a:t>
            </a:r>
            <a:r>
              <a:rPr lang="en-US" i="1" dirty="0"/>
              <a:t>f ?</a:t>
            </a:r>
          </a:p>
          <a:p>
            <a:r>
              <a:rPr lang="en-US" i="1" dirty="0"/>
              <a:t>f o g(x)=f(g(x))=f(3x+2)=2(3x+2)+3=6x+7</a:t>
            </a:r>
          </a:p>
          <a:p>
            <a:r>
              <a:rPr lang="en-US" i="1"/>
              <a:t>g o f(x)=g(f(x))=g(2x+3)=3(2x+3)+2=6x+11</a:t>
            </a:r>
            <a:endParaRPr lang="en-US" dirty="0"/>
          </a:p>
        </p:txBody>
      </p:sp>
      <p:sp>
        <p:nvSpPr>
          <p:cNvPr id="4" name="Date Placeholder 3"/>
          <p:cNvSpPr>
            <a:spLocks noGrp="1"/>
          </p:cNvSpPr>
          <p:nvPr>
            <p:ph type="dt" sz="half" idx="10"/>
          </p:nvPr>
        </p:nvSpPr>
        <p:spPr/>
        <p:txBody>
          <a:bodyPr/>
          <a:lstStyle/>
          <a:p>
            <a:fld id="{46641EE8-6269-4FAE-B6BC-C4B96981C64F}" type="datetime1">
              <a:rPr lang="en-US" smtClean="0"/>
              <a:t>3/7/2023</a:t>
            </a:fld>
            <a:endParaRPr lang="en-US" dirty="0"/>
          </a:p>
        </p:txBody>
      </p:sp>
    </p:spTree>
    <p:extLst>
      <p:ext uri="{BB962C8B-B14F-4D97-AF65-F5344CB8AC3E}">
        <p14:creationId xmlns:p14="http://schemas.microsoft.com/office/powerpoint/2010/main" val="413242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endParaRPr lang="en-GB" dirty="0"/>
          </a:p>
        </p:txBody>
      </p:sp>
      <p:sp>
        <p:nvSpPr>
          <p:cNvPr id="3" name="Content Placeholder 2"/>
          <p:cNvSpPr>
            <a:spLocks noGrp="1"/>
          </p:cNvSpPr>
          <p:nvPr>
            <p:ph idx="1"/>
          </p:nvPr>
        </p:nvSpPr>
        <p:spPr/>
        <p:txBody>
          <a:bodyPr>
            <a:normAutofit/>
          </a:bodyPr>
          <a:lstStyle/>
          <a:p>
            <a:r>
              <a:rPr lang="en-GB" dirty="0"/>
              <a:t>Let </a:t>
            </a:r>
            <a:r>
              <a:rPr lang="en-GB" i="1" dirty="0"/>
              <a:t>A </a:t>
            </a:r>
            <a:r>
              <a:rPr lang="en-GB" dirty="0"/>
              <a:t>and </a:t>
            </a:r>
            <a:r>
              <a:rPr lang="en-GB" i="1" dirty="0"/>
              <a:t>B </a:t>
            </a:r>
            <a:r>
              <a:rPr lang="en-GB" dirty="0"/>
              <a:t>be nonempty sets.  A </a:t>
            </a:r>
            <a:r>
              <a:rPr lang="en-GB" i="1" dirty="0"/>
              <a:t>function f </a:t>
            </a:r>
            <a:r>
              <a:rPr lang="en-GB" dirty="0"/>
              <a:t>from set </a:t>
            </a:r>
            <a:r>
              <a:rPr lang="en-GB" i="1" dirty="0"/>
              <a:t>A </a:t>
            </a:r>
            <a:r>
              <a:rPr lang="en-GB" dirty="0"/>
              <a:t>to set </a:t>
            </a:r>
            <a:r>
              <a:rPr lang="en-GB" i="1" dirty="0"/>
              <a:t>B </a:t>
            </a:r>
            <a:r>
              <a:rPr lang="en-GB" dirty="0"/>
              <a:t>is the mapping of every element of A to a single element of B</a:t>
            </a:r>
            <a:r>
              <a:rPr lang="en-GB" i="1" dirty="0"/>
              <a:t>. </a:t>
            </a:r>
          </a:p>
          <a:p>
            <a:r>
              <a:rPr lang="en-GB" dirty="0"/>
              <a:t>We write </a:t>
            </a:r>
            <a:r>
              <a:rPr lang="en-GB" i="1" dirty="0"/>
              <a:t>f(a) </a:t>
            </a:r>
            <a:r>
              <a:rPr lang="en-GB" dirty="0"/>
              <a:t>= </a:t>
            </a:r>
            <a:r>
              <a:rPr lang="en-GB" i="1" dirty="0"/>
              <a:t>b </a:t>
            </a:r>
            <a:r>
              <a:rPr lang="en-GB" dirty="0"/>
              <a:t>if the function named f maps the value of a (a belongs to Set A) to a value of b (b belongs to Set B)</a:t>
            </a:r>
            <a:r>
              <a:rPr lang="en-GB" i="1" dirty="0"/>
              <a:t>. </a:t>
            </a:r>
          </a:p>
          <a:p>
            <a:r>
              <a:rPr lang="en-GB" dirty="0"/>
              <a:t>The above notation is the “Value Notation” of writing functions</a:t>
            </a:r>
          </a:p>
          <a:p>
            <a:r>
              <a:rPr lang="en-GB" dirty="0"/>
              <a:t>If </a:t>
            </a:r>
            <a:r>
              <a:rPr lang="en-GB" i="1" dirty="0"/>
              <a:t>f </a:t>
            </a:r>
            <a:r>
              <a:rPr lang="en-GB" dirty="0"/>
              <a:t>is a function from set </a:t>
            </a:r>
            <a:r>
              <a:rPr lang="en-GB" i="1" dirty="0"/>
              <a:t>A </a:t>
            </a:r>
            <a:r>
              <a:rPr lang="en-GB" dirty="0"/>
              <a:t>to set </a:t>
            </a:r>
            <a:r>
              <a:rPr lang="en-GB" i="1" dirty="0"/>
              <a:t>B, </a:t>
            </a:r>
            <a:r>
              <a:rPr lang="en-GB" dirty="0"/>
              <a:t>we write</a:t>
            </a:r>
          </a:p>
          <a:p>
            <a:pPr marL="0" indent="0" algn="ctr">
              <a:buNone/>
            </a:pPr>
            <a:r>
              <a:rPr lang="en-GB" dirty="0"/>
              <a:t>f:A</a:t>
            </a:r>
            <a:r>
              <a:rPr lang="en-GB" dirty="0">
                <a:latin typeface="Times New Roman"/>
                <a:cs typeface="Times New Roman"/>
              </a:rPr>
              <a:t>→</a:t>
            </a:r>
            <a:r>
              <a:rPr lang="en-GB" dirty="0"/>
              <a:t>B.</a:t>
            </a:r>
          </a:p>
          <a:p>
            <a:r>
              <a:rPr lang="en-GB" dirty="0"/>
              <a:t>The above notation is the “Set Notation” of writing functions. </a:t>
            </a:r>
          </a:p>
        </p:txBody>
      </p:sp>
      <p:sp>
        <p:nvSpPr>
          <p:cNvPr id="4" name="Date Placeholder 3"/>
          <p:cNvSpPr>
            <a:spLocks noGrp="1"/>
          </p:cNvSpPr>
          <p:nvPr>
            <p:ph type="dt" sz="half" idx="10"/>
          </p:nvPr>
        </p:nvSpPr>
        <p:spPr/>
        <p:txBody>
          <a:bodyPr/>
          <a:lstStyle/>
          <a:p>
            <a:fld id="{986E48AE-A3CB-4912-9E77-F8EB7763F259}" type="datetime1">
              <a:rPr lang="en-US" smtClean="0"/>
              <a:t>3/7/2023</a:t>
            </a:fld>
            <a:endParaRPr lang="en-US" dirty="0"/>
          </a:p>
        </p:txBody>
      </p:sp>
    </p:spTree>
    <p:extLst>
      <p:ext uri="{BB962C8B-B14F-4D97-AF65-F5344CB8AC3E}">
        <p14:creationId xmlns:p14="http://schemas.microsoft.com/office/powerpoint/2010/main" val="174837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Let g be the function from the set </a:t>
            </a:r>
            <a:r>
              <a:rPr lang="en-US" i="1" dirty="0"/>
              <a:t>{a, b, c} </a:t>
            </a:r>
            <a:r>
              <a:rPr lang="en-US" dirty="0"/>
              <a:t>to itself such that g(a) = </a:t>
            </a:r>
            <a:r>
              <a:rPr lang="en-US" i="1" dirty="0"/>
              <a:t>b, g(b) </a:t>
            </a:r>
            <a:r>
              <a:rPr lang="en-US" dirty="0"/>
              <a:t>= </a:t>
            </a:r>
            <a:r>
              <a:rPr lang="en-US" i="1" dirty="0"/>
              <a:t>c, </a:t>
            </a:r>
            <a:r>
              <a:rPr lang="en-US" dirty="0"/>
              <a:t>and </a:t>
            </a:r>
            <a:r>
              <a:rPr lang="en-US" i="1" dirty="0"/>
              <a:t>g(c) </a:t>
            </a:r>
            <a:r>
              <a:rPr lang="en-US" dirty="0"/>
              <a:t>= </a:t>
            </a:r>
            <a:r>
              <a:rPr lang="en-US" i="1" dirty="0"/>
              <a:t>a. </a:t>
            </a:r>
            <a:r>
              <a:rPr lang="en-US" dirty="0"/>
              <a:t>Let f be the function from the set </a:t>
            </a:r>
            <a:r>
              <a:rPr lang="en-US" i="1" dirty="0"/>
              <a:t>{a, b, c} </a:t>
            </a:r>
            <a:r>
              <a:rPr lang="en-US" dirty="0"/>
              <a:t>to the set {I, 2, 3} such that </a:t>
            </a:r>
            <a:r>
              <a:rPr lang="en-US" i="1" dirty="0"/>
              <a:t>f(a) </a:t>
            </a:r>
            <a:r>
              <a:rPr lang="en-US" dirty="0"/>
              <a:t>= 3, </a:t>
            </a:r>
            <a:r>
              <a:rPr lang="en-US" i="1" dirty="0"/>
              <a:t>f(b) </a:t>
            </a:r>
            <a:r>
              <a:rPr lang="en-US" dirty="0"/>
              <a:t>= 2, and </a:t>
            </a:r>
            <a:r>
              <a:rPr lang="en-US" i="1" dirty="0"/>
              <a:t>f(c) </a:t>
            </a:r>
            <a:r>
              <a:rPr lang="en-US" dirty="0"/>
              <a:t>= l. What is the composition of </a:t>
            </a:r>
            <a:r>
              <a:rPr lang="en-US" i="1" dirty="0"/>
              <a:t>f </a:t>
            </a:r>
            <a:r>
              <a:rPr lang="en-US" dirty="0"/>
              <a:t>and </a:t>
            </a:r>
            <a:r>
              <a:rPr lang="en-US" i="1" dirty="0"/>
              <a:t>g, </a:t>
            </a:r>
            <a:r>
              <a:rPr lang="en-US" dirty="0"/>
              <a:t>and what is the composition of </a:t>
            </a:r>
            <a:r>
              <a:rPr lang="en-US" i="1" dirty="0"/>
              <a:t>g </a:t>
            </a:r>
            <a:r>
              <a:rPr lang="en-US" dirty="0"/>
              <a:t>and </a:t>
            </a:r>
            <a:r>
              <a:rPr lang="en-US" i="1" dirty="0"/>
              <a:t>f?</a:t>
            </a:r>
            <a:endParaRPr lang="en-US" dirty="0"/>
          </a:p>
        </p:txBody>
      </p:sp>
      <p:sp>
        <p:nvSpPr>
          <p:cNvPr id="4" name="Date Placeholder 3"/>
          <p:cNvSpPr>
            <a:spLocks noGrp="1"/>
          </p:cNvSpPr>
          <p:nvPr>
            <p:ph type="dt" sz="half" idx="10"/>
          </p:nvPr>
        </p:nvSpPr>
        <p:spPr/>
        <p:txBody>
          <a:bodyPr/>
          <a:lstStyle/>
          <a:p>
            <a:fld id="{DDFB03A2-0F2F-4E85-97B8-C6CBC10B92F7}" type="datetime1">
              <a:rPr lang="en-US" smtClean="0"/>
              <a:t>3/7/2023</a:t>
            </a:fld>
            <a:endParaRPr lang="en-US" dirty="0"/>
          </a:p>
        </p:txBody>
      </p:sp>
    </p:spTree>
    <p:extLst>
      <p:ext uri="{BB962C8B-B14F-4D97-AF65-F5344CB8AC3E}">
        <p14:creationId xmlns:p14="http://schemas.microsoft.com/office/powerpoint/2010/main" val="196603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D0A9D-1BD7-4B85-9C12-AF212A6FCF75}"/>
              </a:ext>
            </a:extLst>
          </p:cNvPr>
          <p:cNvSpPr>
            <a:spLocks noGrp="1"/>
          </p:cNvSpPr>
          <p:nvPr>
            <p:ph type="title"/>
          </p:nvPr>
        </p:nvSpPr>
        <p:spPr/>
        <p:txBody>
          <a:bodyPr/>
          <a:lstStyle/>
          <a:p>
            <a:r>
              <a:rPr lang="en-US" dirty="0"/>
              <a:t>Function</a:t>
            </a:r>
          </a:p>
        </p:txBody>
      </p:sp>
      <p:sp>
        <p:nvSpPr>
          <p:cNvPr id="4" name="Date Placeholder 3">
            <a:extLst>
              <a:ext uri="{FF2B5EF4-FFF2-40B4-BE49-F238E27FC236}">
                <a16:creationId xmlns:a16="http://schemas.microsoft.com/office/drawing/2014/main" xmlns="" id="{028A5C8E-FEF3-4B3E-A723-13820211C3A1}"/>
              </a:ext>
            </a:extLst>
          </p:cNvPr>
          <p:cNvSpPr>
            <a:spLocks noGrp="1"/>
          </p:cNvSpPr>
          <p:nvPr>
            <p:ph type="dt" sz="half" idx="10"/>
          </p:nvPr>
        </p:nvSpPr>
        <p:spPr/>
        <p:txBody>
          <a:bodyPr/>
          <a:lstStyle/>
          <a:p>
            <a:fld id="{BB44F91C-3312-4B9D-9D79-74E2DAC2F2BD}" type="datetime1">
              <a:rPr lang="en-US" smtClean="0"/>
              <a:t>3/7/2023</a:t>
            </a:fld>
            <a:endParaRPr lang="en-US" dirty="0"/>
          </a:p>
        </p:txBody>
      </p:sp>
      <p:sp>
        <p:nvSpPr>
          <p:cNvPr id="7" name="Oval 6">
            <a:extLst>
              <a:ext uri="{FF2B5EF4-FFF2-40B4-BE49-F238E27FC236}">
                <a16:creationId xmlns:a16="http://schemas.microsoft.com/office/drawing/2014/main" xmlns="" id="{14DE8BD4-3268-493D-B982-6DF6D3EFCDA2}"/>
              </a:ext>
            </a:extLst>
          </p:cNvPr>
          <p:cNvSpPr/>
          <p:nvPr/>
        </p:nvSpPr>
        <p:spPr>
          <a:xfrm>
            <a:off x="1126433" y="2451652"/>
            <a:ext cx="1934817"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Alpha</a:t>
            </a:r>
          </a:p>
          <a:p>
            <a:pPr algn="ctr"/>
            <a:endParaRPr lang="en-US" dirty="0"/>
          </a:p>
          <a:p>
            <a:pPr algn="ctr"/>
            <a:r>
              <a:rPr lang="en-US" dirty="0"/>
              <a:t>Beta</a:t>
            </a:r>
          </a:p>
          <a:p>
            <a:pPr algn="ctr"/>
            <a:endParaRPr lang="en-US" dirty="0"/>
          </a:p>
          <a:p>
            <a:pPr algn="ctr"/>
            <a:r>
              <a:rPr lang="en-US" dirty="0"/>
              <a:t>Gamma</a:t>
            </a:r>
          </a:p>
          <a:p>
            <a:pPr algn="ctr"/>
            <a:endParaRPr lang="en-US" dirty="0"/>
          </a:p>
          <a:p>
            <a:pPr algn="ctr"/>
            <a:r>
              <a:rPr lang="en-US" dirty="0"/>
              <a:t>Delta</a:t>
            </a:r>
          </a:p>
          <a:p>
            <a:pPr algn="ctr"/>
            <a:endParaRPr lang="en-US" dirty="0"/>
          </a:p>
          <a:p>
            <a:pPr algn="ctr"/>
            <a:r>
              <a:rPr lang="en-US" dirty="0"/>
              <a:t>Pi</a:t>
            </a:r>
          </a:p>
        </p:txBody>
      </p:sp>
      <p:sp>
        <p:nvSpPr>
          <p:cNvPr id="8" name="Oval 7">
            <a:extLst>
              <a:ext uri="{FF2B5EF4-FFF2-40B4-BE49-F238E27FC236}">
                <a16:creationId xmlns:a16="http://schemas.microsoft.com/office/drawing/2014/main" xmlns="" id="{2E9C077F-305D-490D-B7D8-2458922E3391}"/>
              </a:ext>
            </a:extLst>
          </p:cNvPr>
          <p:cNvSpPr/>
          <p:nvPr/>
        </p:nvSpPr>
        <p:spPr>
          <a:xfrm>
            <a:off x="4969788" y="2451652"/>
            <a:ext cx="940904"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endParaRPr lang="en-US" dirty="0"/>
          </a:p>
          <a:p>
            <a:pPr algn="ctr"/>
            <a:r>
              <a:rPr lang="en-US" dirty="0"/>
              <a:t>b</a:t>
            </a:r>
          </a:p>
          <a:p>
            <a:pPr algn="ctr"/>
            <a:endParaRPr lang="en-US" dirty="0"/>
          </a:p>
          <a:p>
            <a:pPr algn="ctr"/>
            <a:r>
              <a:rPr lang="en-US" dirty="0"/>
              <a:t>c</a:t>
            </a:r>
          </a:p>
          <a:p>
            <a:pPr algn="ctr"/>
            <a:endParaRPr lang="en-US" dirty="0"/>
          </a:p>
          <a:p>
            <a:pPr algn="ctr"/>
            <a:r>
              <a:rPr lang="en-US" dirty="0"/>
              <a:t>d</a:t>
            </a:r>
          </a:p>
          <a:p>
            <a:pPr algn="ctr"/>
            <a:endParaRPr lang="en-US" dirty="0"/>
          </a:p>
          <a:p>
            <a:pPr algn="ctr"/>
            <a:r>
              <a:rPr lang="en-US" dirty="0"/>
              <a:t>e</a:t>
            </a:r>
          </a:p>
        </p:txBody>
      </p:sp>
      <p:cxnSp>
        <p:nvCxnSpPr>
          <p:cNvPr id="10" name="Straight Arrow Connector 9">
            <a:extLst>
              <a:ext uri="{FF2B5EF4-FFF2-40B4-BE49-F238E27FC236}">
                <a16:creationId xmlns:a16="http://schemas.microsoft.com/office/drawing/2014/main" xmlns="" id="{61E329B5-ED6D-442F-BD35-4E42FAA53FE7}"/>
              </a:ext>
            </a:extLst>
          </p:cNvPr>
          <p:cNvCxnSpPr/>
          <p:nvPr/>
        </p:nvCxnSpPr>
        <p:spPr>
          <a:xfrm>
            <a:off x="2557668" y="3034748"/>
            <a:ext cx="273216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CA02AD59-B3C4-4315-9F40-2A2941B55F92}"/>
              </a:ext>
            </a:extLst>
          </p:cNvPr>
          <p:cNvCxnSpPr/>
          <p:nvPr/>
        </p:nvCxnSpPr>
        <p:spPr>
          <a:xfrm>
            <a:off x="2557668" y="3617843"/>
            <a:ext cx="2637182" cy="5102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0E8180D9-D4C6-4460-9397-CCAA56D19EFA}"/>
              </a:ext>
            </a:extLst>
          </p:cNvPr>
          <p:cNvCxnSpPr/>
          <p:nvPr/>
        </p:nvCxnSpPr>
        <p:spPr>
          <a:xfrm flipV="1">
            <a:off x="2557668" y="3154017"/>
            <a:ext cx="2732160" cy="97403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B177D217-A8C2-4D7B-9CE4-5777F8F44E88}"/>
              </a:ext>
            </a:extLst>
          </p:cNvPr>
          <p:cNvCxnSpPr/>
          <p:nvPr/>
        </p:nvCxnSpPr>
        <p:spPr>
          <a:xfrm>
            <a:off x="2557668" y="4691270"/>
            <a:ext cx="263718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DCC37C63-08EB-49A5-88FA-738142B83B3B}"/>
              </a:ext>
            </a:extLst>
          </p:cNvPr>
          <p:cNvCxnSpPr/>
          <p:nvPr/>
        </p:nvCxnSpPr>
        <p:spPr>
          <a:xfrm flipV="1">
            <a:off x="2292624" y="4267200"/>
            <a:ext cx="2902226" cy="95415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6B392F4B-BCD8-4E4F-B58A-A14215C64E43}"/>
              </a:ext>
            </a:extLst>
          </p:cNvPr>
          <p:cNvSpPr txBox="1"/>
          <p:nvPr/>
        </p:nvSpPr>
        <p:spPr>
          <a:xfrm>
            <a:off x="1924564" y="5820683"/>
            <a:ext cx="338554"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xmlns="" id="{40FB923C-A30C-450E-A002-47D1C2E83898}"/>
              </a:ext>
            </a:extLst>
          </p:cNvPr>
          <p:cNvSpPr txBox="1"/>
          <p:nvPr/>
        </p:nvSpPr>
        <p:spPr>
          <a:xfrm>
            <a:off x="5282985" y="5820683"/>
            <a:ext cx="314510" cy="369332"/>
          </a:xfrm>
          <a:prstGeom prst="rect">
            <a:avLst/>
          </a:prstGeom>
          <a:noFill/>
        </p:spPr>
        <p:txBody>
          <a:bodyPr wrap="none" rtlCol="0">
            <a:spAutoFit/>
          </a:bodyPr>
          <a:lstStyle/>
          <a:p>
            <a:r>
              <a:rPr lang="en-US" dirty="0"/>
              <a:t>B</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A32467E5-B4B6-4725-BA10-2BA7F378932F}"/>
                  </a:ext>
                </a:extLst>
              </p:cNvPr>
              <p:cNvSpPr txBox="1"/>
              <p:nvPr/>
            </p:nvSpPr>
            <p:spPr>
              <a:xfrm>
                <a:off x="6191373" y="2451652"/>
                <a:ext cx="11103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21" name="TextBox 20">
                <a:extLst>
                  <a:ext uri="{FF2B5EF4-FFF2-40B4-BE49-F238E27FC236}">
                    <a16:creationId xmlns:a16="http://schemas.microsoft.com/office/drawing/2014/main" id="{A32467E5-B4B6-4725-BA10-2BA7F378932F}"/>
                  </a:ext>
                </a:extLst>
              </p:cNvPr>
              <p:cNvSpPr txBox="1">
                <a:spLocks noRot="1" noChangeAspect="1" noMove="1" noResize="1" noEditPoints="1" noAdjustHandles="1" noChangeArrowheads="1" noChangeShapeType="1" noTextEdit="1"/>
              </p:cNvSpPr>
              <p:nvPr/>
            </p:nvSpPr>
            <p:spPr>
              <a:xfrm>
                <a:off x="6191373" y="2451652"/>
                <a:ext cx="1110369" cy="369332"/>
              </a:xfrm>
              <a:prstGeom prst="rect">
                <a:avLst/>
              </a:prstGeom>
              <a:blipFill>
                <a:blip r:embed="rId2"/>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A01BAD41-8979-49F2-A330-A1F138164AB6}"/>
                  </a:ext>
                </a:extLst>
              </p:cNvPr>
              <p:cNvSpPr txBox="1"/>
              <p:nvPr/>
            </p:nvSpPr>
            <p:spPr>
              <a:xfrm>
                <a:off x="6191373" y="4327124"/>
                <a:ext cx="1819152" cy="147732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𝐴𝑙𝑝h𝑎</m:t>
                          </m:r>
                        </m:e>
                      </m:d>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b="0" dirty="0"/>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𝐵𝑒𝑡𝑎</m:t>
                        </m:r>
                      </m:e>
                    </m:d>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t> </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𝐺𝑎𝑚𝑚𝑎</m:t>
                        </m:r>
                      </m:e>
                    </m:d>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𝐷𝑒𝑙𝑡𝑎</m:t>
                        </m:r>
                      </m:e>
                    </m:d>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a:t> </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𝑃𝑖</m:t>
                        </m:r>
                      </m:e>
                    </m:d>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t> </a:t>
                </a:r>
              </a:p>
            </p:txBody>
          </p:sp>
        </mc:Choice>
        <mc:Fallback xmlns="">
          <p:sp>
            <p:nvSpPr>
              <p:cNvPr id="22" name="TextBox 21">
                <a:extLst>
                  <a:ext uri="{FF2B5EF4-FFF2-40B4-BE49-F238E27FC236}">
                    <a16:creationId xmlns:a16="http://schemas.microsoft.com/office/drawing/2014/main" id="{A01BAD41-8979-49F2-A330-A1F138164AB6}"/>
                  </a:ext>
                </a:extLst>
              </p:cNvPr>
              <p:cNvSpPr txBox="1">
                <a:spLocks noRot="1" noChangeAspect="1" noMove="1" noResize="1" noEditPoints="1" noAdjustHandles="1" noChangeArrowheads="1" noChangeShapeType="1" noTextEdit="1"/>
              </p:cNvSpPr>
              <p:nvPr/>
            </p:nvSpPr>
            <p:spPr>
              <a:xfrm>
                <a:off x="6191373" y="4327124"/>
                <a:ext cx="1819152" cy="1477328"/>
              </a:xfrm>
              <a:prstGeom prst="rect">
                <a:avLst/>
              </a:prstGeom>
              <a:blipFill>
                <a:blip r:embed="rId3"/>
                <a:stretch>
                  <a:fillRect l="-1007" b="-2893"/>
                </a:stretch>
              </a:blipFill>
            </p:spPr>
            <p:txBody>
              <a:bodyPr/>
              <a:lstStyle/>
              <a:p>
                <a:r>
                  <a:rPr lang="en-US">
                    <a:noFill/>
                  </a:rPr>
                  <a:t> </a:t>
                </a:r>
              </a:p>
            </p:txBody>
          </p:sp>
        </mc:Fallback>
      </mc:AlternateContent>
    </p:spTree>
    <p:extLst>
      <p:ext uri="{BB962C8B-B14F-4D97-AF65-F5344CB8AC3E}">
        <p14:creationId xmlns:p14="http://schemas.microsoft.com/office/powerpoint/2010/main" val="1023425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D0A9D-1BD7-4B85-9C12-AF212A6FCF75}"/>
              </a:ext>
            </a:extLst>
          </p:cNvPr>
          <p:cNvSpPr>
            <a:spLocks noGrp="1"/>
          </p:cNvSpPr>
          <p:nvPr>
            <p:ph type="title"/>
          </p:nvPr>
        </p:nvSpPr>
        <p:spPr/>
        <p:txBody>
          <a:bodyPr/>
          <a:lstStyle/>
          <a:p>
            <a:r>
              <a:rPr lang="en-US" dirty="0"/>
              <a:t>Function</a:t>
            </a:r>
          </a:p>
        </p:txBody>
      </p:sp>
      <p:sp>
        <p:nvSpPr>
          <p:cNvPr id="4" name="Date Placeholder 3">
            <a:extLst>
              <a:ext uri="{FF2B5EF4-FFF2-40B4-BE49-F238E27FC236}">
                <a16:creationId xmlns:a16="http://schemas.microsoft.com/office/drawing/2014/main" xmlns="" id="{028A5C8E-FEF3-4B3E-A723-13820211C3A1}"/>
              </a:ext>
            </a:extLst>
          </p:cNvPr>
          <p:cNvSpPr>
            <a:spLocks noGrp="1"/>
          </p:cNvSpPr>
          <p:nvPr>
            <p:ph type="dt" sz="half" idx="10"/>
          </p:nvPr>
        </p:nvSpPr>
        <p:spPr/>
        <p:txBody>
          <a:bodyPr/>
          <a:lstStyle/>
          <a:p>
            <a:fld id="{4A17E4EE-F625-4399-B9E1-27C695BB7FCF}" type="datetime1">
              <a:rPr lang="en-US" smtClean="0"/>
              <a:t>3/7/2023</a:t>
            </a:fld>
            <a:endParaRPr lang="en-US" dirty="0"/>
          </a:p>
        </p:txBody>
      </p:sp>
      <p:sp>
        <p:nvSpPr>
          <p:cNvPr id="7" name="Oval 6">
            <a:extLst>
              <a:ext uri="{FF2B5EF4-FFF2-40B4-BE49-F238E27FC236}">
                <a16:creationId xmlns:a16="http://schemas.microsoft.com/office/drawing/2014/main" xmlns="" id="{14DE8BD4-3268-493D-B982-6DF6D3EFCDA2}"/>
              </a:ext>
            </a:extLst>
          </p:cNvPr>
          <p:cNvSpPr/>
          <p:nvPr/>
        </p:nvSpPr>
        <p:spPr>
          <a:xfrm>
            <a:off x="1126433" y="2451652"/>
            <a:ext cx="1934817"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Alpha</a:t>
            </a:r>
          </a:p>
          <a:p>
            <a:pPr algn="ctr"/>
            <a:endParaRPr lang="en-US" dirty="0"/>
          </a:p>
          <a:p>
            <a:pPr algn="ctr"/>
            <a:r>
              <a:rPr lang="en-US" dirty="0"/>
              <a:t>Beta</a:t>
            </a:r>
          </a:p>
          <a:p>
            <a:pPr algn="ctr"/>
            <a:endParaRPr lang="en-US" dirty="0"/>
          </a:p>
          <a:p>
            <a:pPr algn="ctr"/>
            <a:r>
              <a:rPr lang="en-US" dirty="0"/>
              <a:t>Gamma</a:t>
            </a:r>
          </a:p>
          <a:p>
            <a:pPr algn="ctr"/>
            <a:endParaRPr lang="en-US" dirty="0"/>
          </a:p>
          <a:p>
            <a:pPr algn="ctr"/>
            <a:r>
              <a:rPr lang="en-US" dirty="0"/>
              <a:t>Delta</a:t>
            </a:r>
          </a:p>
          <a:p>
            <a:pPr algn="ctr"/>
            <a:endParaRPr lang="en-US" dirty="0"/>
          </a:p>
          <a:p>
            <a:pPr algn="ctr"/>
            <a:r>
              <a:rPr lang="en-US" dirty="0"/>
              <a:t>Pi</a:t>
            </a:r>
          </a:p>
        </p:txBody>
      </p:sp>
      <p:sp>
        <p:nvSpPr>
          <p:cNvPr id="8" name="Oval 7">
            <a:extLst>
              <a:ext uri="{FF2B5EF4-FFF2-40B4-BE49-F238E27FC236}">
                <a16:creationId xmlns:a16="http://schemas.microsoft.com/office/drawing/2014/main" xmlns="" id="{2E9C077F-305D-490D-B7D8-2458922E3391}"/>
              </a:ext>
            </a:extLst>
          </p:cNvPr>
          <p:cNvSpPr/>
          <p:nvPr/>
        </p:nvSpPr>
        <p:spPr>
          <a:xfrm>
            <a:off x="4969788" y="2451652"/>
            <a:ext cx="940904"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endParaRPr lang="en-US" dirty="0"/>
          </a:p>
          <a:p>
            <a:pPr algn="ctr"/>
            <a:r>
              <a:rPr lang="en-US" dirty="0"/>
              <a:t>b</a:t>
            </a:r>
          </a:p>
          <a:p>
            <a:pPr algn="ctr"/>
            <a:endParaRPr lang="en-US" dirty="0"/>
          </a:p>
          <a:p>
            <a:pPr algn="ctr"/>
            <a:r>
              <a:rPr lang="en-US" dirty="0"/>
              <a:t>c</a:t>
            </a:r>
          </a:p>
          <a:p>
            <a:pPr algn="ctr"/>
            <a:endParaRPr lang="en-US" dirty="0"/>
          </a:p>
          <a:p>
            <a:pPr algn="ctr"/>
            <a:r>
              <a:rPr lang="en-US" dirty="0"/>
              <a:t>d</a:t>
            </a:r>
          </a:p>
          <a:p>
            <a:pPr algn="ctr"/>
            <a:endParaRPr lang="en-US" dirty="0"/>
          </a:p>
          <a:p>
            <a:pPr algn="ctr"/>
            <a:r>
              <a:rPr lang="en-US" dirty="0"/>
              <a:t>e</a:t>
            </a:r>
          </a:p>
        </p:txBody>
      </p:sp>
      <p:cxnSp>
        <p:nvCxnSpPr>
          <p:cNvPr id="10" name="Straight Arrow Connector 9">
            <a:extLst>
              <a:ext uri="{FF2B5EF4-FFF2-40B4-BE49-F238E27FC236}">
                <a16:creationId xmlns:a16="http://schemas.microsoft.com/office/drawing/2014/main" xmlns="" id="{61E329B5-ED6D-442F-BD35-4E42FAA53FE7}"/>
              </a:ext>
            </a:extLst>
          </p:cNvPr>
          <p:cNvCxnSpPr/>
          <p:nvPr/>
        </p:nvCxnSpPr>
        <p:spPr>
          <a:xfrm>
            <a:off x="2557668" y="3034748"/>
            <a:ext cx="273216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CA02AD59-B3C4-4315-9F40-2A2941B55F92}"/>
              </a:ext>
            </a:extLst>
          </p:cNvPr>
          <p:cNvCxnSpPr/>
          <p:nvPr/>
        </p:nvCxnSpPr>
        <p:spPr>
          <a:xfrm>
            <a:off x="2557668" y="3617843"/>
            <a:ext cx="2637182" cy="5102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0E8180D9-D4C6-4460-9397-CCAA56D19EFA}"/>
              </a:ext>
            </a:extLst>
          </p:cNvPr>
          <p:cNvCxnSpPr/>
          <p:nvPr/>
        </p:nvCxnSpPr>
        <p:spPr>
          <a:xfrm flipV="1">
            <a:off x="2557668" y="3154017"/>
            <a:ext cx="2732160" cy="97403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B177D217-A8C2-4D7B-9CE4-5777F8F44E88}"/>
              </a:ext>
            </a:extLst>
          </p:cNvPr>
          <p:cNvCxnSpPr/>
          <p:nvPr/>
        </p:nvCxnSpPr>
        <p:spPr>
          <a:xfrm>
            <a:off x="2557668" y="4691270"/>
            <a:ext cx="263718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DCC37C63-08EB-49A5-88FA-738142B83B3B}"/>
              </a:ext>
            </a:extLst>
          </p:cNvPr>
          <p:cNvCxnSpPr/>
          <p:nvPr/>
        </p:nvCxnSpPr>
        <p:spPr>
          <a:xfrm flipV="1">
            <a:off x="2292624" y="4267200"/>
            <a:ext cx="2902226" cy="95415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6B392F4B-BCD8-4E4F-B58A-A14215C64E43}"/>
              </a:ext>
            </a:extLst>
          </p:cNvPr>
          <p:cNvSpPr txBox="1"/>
          <p:nvPr/>
        </p:nvSpPr>
        <p:spPr>
          <a:xfrm>
            <a:off x="1924564" y="5820683"/>
            <a:ext cx="338554"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xmlns="" id="{40FB923C-A30C-450E-A002-47D1C2E83898}"/>
              </a:ext>
            </a:extLst>
          </p:cNvPr>
          <p:cNvSpPr txBox="1"/>
          <p:nvPr/>
        </p:nvSpPr>
        <p:spPr>
          <a:xfrm>
            <a:off x="5282985" y="5820683"/>
            <a:ext cx="314510" cy="369332"/>
          </a:xfrm>
          <a:prstGeom prst="rect">
            <a:avLst/>
          </a:prstGeom>
          <a:noFill/>
        </p:spPr>
        <p:txBody>
          <a:bodyPr wrap="none" rtlCol="0">
            <a:spAutoFit/>
          </a:bodyPr>
          <a:lstStyle/>
          <a:p>
            <a:r>
              <a:rPr lang="en-US" dirty="0"/>
              <a:t>B</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A32467E5-B4B6-4725-BA10-2BA7F378932F}"/>
                  </a:ext>
                </a:extLst>
              </p:cNvPr>
              <p:cNvSpPr txBox="1"/>
              <p:nvPr/>
            </p:nvSpPr>
            <p:spPr>
              <a:xfrm>
                <a:off x="6191373" y="2451652"/>
                <a:ext cx="11103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21" name="TextBox 20">
                <a:extLst>
                  <a:ext uri="{FF2B5EF4-FFF2-40B4-BE49-F238E27FC236}">
                    <a16:creationId xmlns:a16="http://schemas.microsoft.com/office/drawing/2014/main" id="{A32467E5-B4B6-4725-BA10-2BA7F378932F}"/>
                  </a:ext>
                </a:extLst>
              </p:cNvPr>
              <p:cNvSpPr txBox="1">
                <a:spLocks noRot="1" noChangeAspect="1" noMove="1" noResize="1" noEditPoints="1" noAdjustHandles="1" noChangeArrowheads="1" noChangeShapeType="1" noTextEdit="1"/>
              </p:cNvSpPr>
              <p:nvPr/>
            </p:nvSpPr>
            <p:spPr>
              <a:xfrm>
                <a:off x="6191373" y="2451652"/>
                <a:ext cx="1110369" cy="369332"/>
              </a:xfrm>
              <a:prstGeom prst="rect">
                <a:avLst/>
              </a:prstGeom>
              <a:blipFill>
                <a:blip r:embed="rId2"/>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A01BAD41-8979-49F2-A330-A1F138164AB6}"/>
                  </a:ext>
                </a:extLst>
              </p:cNvPr>
              <p:cNvSpPr txBox="1"/>
              <p:nvPr/>
            </p:nvSpPr>
            <p:spPr>
              <a:xfrm>
                <a:off x="6191373" y="4374946"/>
                <a:ext cx="2354555" cy="923330"/>
              </a:xfrm>
              <a:prstGeom prst="rect">
                <a:avLst/>
              </a:prstGeom>
              <a:noFill/>
            </p:spPr>
            <p:txBody>
              <a:bodyPr wrap="none" rtlCol="0">
                <a:spAutoFit/>
              </a:bodyPr>
              <a:lstStyle/>
              <a:p>
                <a:r>
                  <a:rPr lang="en-US" dirty="0"/>
                  <a:t>Domain = Set </a:t>
                </a:r>
                <a14:m>
                  <m:oMath xmlns:m="http://schemas.openxmlformats.org/officeDocument/2006/math">
                    <m:r>
                      <a:rPr lang="en-US" b="0" i="1" smtClean="0">
                        <a:latin typeface="Cambria Math" panose="02040503050406030204" pitchFamily="18" charset="0"/>
                      </a:rPr>
                      <m:t>𝐴</m:t>
                    </m:r>
                  </m:oMath>
                </a14:m>
                <a:endParaRPr lang="en-US" dirty="0"/>
              </a:p>
              <a:p>
                <a:r>
                  <a:rPr lang="en-US" dirty="0"/>
                  <a:t>Codomain = Set </a:t>
                </a:r>
                <a14:m>
                  <m:oMath xmlns:m="http://schemas.openxmlformats.org/officeDocument/2006/math">
                    <m:r>
                      <a:rPr lang="en-US" b="0" i="1" smtClean="0">
                        <a:latin typeface="Cambria Math" panose="02040503050406030204" pitchFamily="18" charset="0"/>
                      </a:rPr>
                      <m:t>𝐵</m:t>
                    </m:r>
                  </m:oMath>
                </a14:m>
                <a:endParaRPr lang="en-US" dirty="0"/>
              </a:p>
              <a:p>
                <a:r>
                  <a:rPr lang="en-US" dirty="0"/>
                  <a:t>Range/Image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endParaRPr lang="en-US" dirty="0"/>
              </a:p>
            </p:txBody>
          </p:sp>
        </mc:Choice>
        <mc:Fallback xmlns="">
          <p:sp>
            <p:nvSpPr>
              <p:cNvPr id="22" name="TextBox 21">
                <a:extLst>
                  <a:ext uri="{FF2B5EF4-FFF2-40B4-BE49-F238E27FC236}">
                    <a16:creationId xmlns:a16="http://schemas.microsoft.com/office/drawing/2014/main" id="{A01BAD41-8979-49F2-A330-A1F138164AB6}"/>
                  </a:ext>
                </a:extLst>
              </p:cNvPr>
              <p:cNvSpPr txBox="1">
                <a:spLocks noRot="1" noChangeAspect="1" noMove="1" noResize="1" noEditPoints="1" noAdjustHandles="1" noChangeArrowheads="1" noChangeShapeType="1" noTextEdit="1"/>
              </p:cNvSpPr>
              <p:nvPr/>
            </p:nvSpPr>
            <p:spPr>
              <a:xfrm>
                <a:off x="6191373" y="4374946"/>
                <a:ext cx="2354555" cy="923330"/>
              </a:xfrm>
              <a:prstGeom prst="rect">
                <a:avLst/>
              </a:prstGeom>
              <a:blipFill>
                <a:blip r:embed="rId3"/>
                <a:stretch>
                  <a:fillRect l="-2332" t="-3974" b="-993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6F121ABB-C232-46FF-8C45-22A8B35E9843}"/>
                  </a:ext>
                </a:extLst>
              </p14:cNvPr>
              <p14:cNvContentPartPr/>
              <p14:nvPr/>
            </p14:nvContentPartPr>
            <p14:xfrm>
              <a:off x="9958608" y="1951704"/>
              <a:ext cx="88200" cy="46080"/>
            </p14:xfrm>
          </p:contentPart>
        </mc:Choice>
        <mc:Fallback xmlns="">
          <p:pic>
            <p:nvPicPr>
              <p:cNvPr id="3" name="Ink 2">
                <a:extLst>
                  <a:ext uri="{FF2B5EF4-FFF2-40B4-BE49-F238E27FC236}">
                    <a16:creationId xmlns:a16="http://schemas.microsoft.com/office/drawing/2014/main" id="{6F121ABB-C232-46FF-8C45-22A8B35E9843}"/>
                  </a:ext>
                </a:extLst>
              </p:cNvPr>
              <p:cNvPicPr/>
              <p:nvPr/>
            </p:nvPicPr>
            <p:blipFill>
              <a:blip r:embed="rId5"/>
              <a:stretch>
                <a:fillRect/>
              </a:stretch>
            </p:blipFill>
            <p:spPr>
              <a:xfrm>
                <a:off x="9954288" y="1947384"/>
                <a:ext cx="96840" cy="54720"/>
              </a:xfrm>
              <a:prstGeom prst="rect">
                <a:avLst/>
              </a:prstGeom>
            </p:spPr>
          </p:pic>
        </mc:Fallback>
      </mc:AlternateContent>
    </p:spTree>
    <p:extLst>
      <p:ext uri="{BB962C8B-B14F-4D97-AF65-F5344CB8AC3E}">
        <p14:creationId xmlns:p14="http://schemas.microsoft.com/office/powerpoint/2010/main" val="75623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D0A9D-1BD7-4B85-9C12-AF212A6FCF75}"/>
              </a:ext>
            </a:extLst>
          </p:cNvPr>
          <p:cNvSpPr>
            <a:spLocks noGrp="1"/>
          </p:cNvSpPr>
          <p:nvPr>
            <p:ph type="title"/>
          </p:nvPr>
        </p:nvSpPr>
        <p:spPr/>
        <p:txBody>
          <a:bodyPr/>
          <a:lstStyle/>
          <a:p>
            <a:r>
              <a:rPr lang="en-US" dirty="0"/>
              <a:t>Not a function</a:t>
            </a:r>
          </a:p>
        </p:txBody>
      </p:sp>
      <p:sp>
        <p:nvSpPr>
          <p:cNvPr id="4" name="Date Placeholder 3">
            <a:extLst>
              <a:ext uri="{FF2B5EF4-FFF2-40B4-BE49-F238E27FC236}">
                <a16:creationId xmlns:a16="http://schemas.microsoft.com/office/drawing/2014/main" xmlns="" id="{028A5C8E-FEF3-4B3E-A723-13820211C3A1}"/>
              </a:ext>
            </a:extLst>
          </p:cNvPr>
          <p:cNvSpPr>
            <a:spLocks noGrp="1"/>
          </p:cNvSpPr>
          <p:nvPr>
            <p:ph type="dt" sz="half" idx="10"/>
          </p:nvPr>
        </p:nvSpPr>
        <p:spPr/>
        <p:txBody>
          <a:bodyPr/>
          <a:lstStyle/>
          <a:p>
            <a:fld id="{94224977-0BF0-4717-84E4-91C86E1F8CE6}" type="datetime1">
              <a:rPr lang="en-US" smtClean="0"/>
              <a:t>3/7/2023</a:t>
            </a:fld>
            <a:endParaRPr lang="en-US" dirty="0"/>
          </a:p>
        </p:txBody>
      </p:sp>
      <p:grpSp>
        <p:nvGrpSpPr>
          <p:cNvPr id="3" name="Group 2">
            <a:extLst>
              <a:ext uri="{FF2B5EF4-FFF2-40B4-BE49-F238E27FC236}">
                <a16:creationId xmlns:a16="http://schemas.microsoft.com/office/drawing/2014/main" xmlns="" id="{355B2412-0226-4A8A-AF01-711651E073B5}"/>
              </a:ext>
            </a:extLst>
          </p:cNvPr>
          <p:cNvGrpSpPr/>
          <p:nvPr/>
        </p:nvGrpSpPr>
        <p:grpSpPr>
          <a:xfrm>
            <a:off x="1126434" y="2451651"/>
            <a:ext cx="3445566" cy="2762187"/>
            <a:chOff x="1126433" y="2451651"/>
            <a:chExt cx="4784259" cy="3738364"/>
          </a:xfrm>
        </p:grpSpPr>
        <p:sp>
          <p:nvSpPr>
            <p:cNvPr id="7" name="Oval 6">
              <a:extLst>
                <a:ext uri="{FF2B5EF4-FFF2-40B4-BE49-F238E27FC236}">
                  <a16:creationId xmlns:a16="http://schemas.microsoft.com/office/drawing/2014/main" xmlns="" id="{14DE8BD4-3268-493D-B982-6DF6D3EFCDA2}"/>
                </a:ext>
              </a:extLst>
            </p:cNvPr>
            <p:cNvSpPr/>
            <p:nvPr/>
          </p:nvSpPr>
          <p:spPr>
            <a:xfrm>
              <a:off x="1126433" y="2451651"/>
              <a:ext cx="1934817" cy="3369031"/>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MiBa</a:t>
              </a:r>
              <a:endParaRPr lang="en-US" dirty="0"/>
            </a:p>
            <a:p>
              <a:pPr algn="ctr"/>
              <a:endParaRPr lang="en-US" dirty="0"/>
            </a:p>
            <a:p>
              <a:pPr algn="ctr"/>
              <a:r>
                <a:rPr lang="en-US" dirty="0" err="1"/>
                <a:t>TdAR</a:t>
              </a:r>
              <a:endParaRPr lang="en-US" dirty="0"/>
            </a:p>
            <a:p>
              <a:pPr algn="ctr"/>
              <a:endParaRPr lang="en-US" dirty="0"/>
            </a:p>
            <a:p>
              <a:pPr algn="ctr"/>
              <a:r>
                <a:rPr lang="en-US" dirty="0"/>
                <a:t>KBJ</a:t>
              </a:r>
            </a:p>
            <a:p>
              <a:pPr algn="ctr"/>
              <a:endParaRPr lang="en-US" dirty="0"/>
            </a:p>
            <a:p>
              <a:pPr algn="ctr"/>
              <a:r>
                <a:rPr lang="en-US" dirty="0" err="1"/>
                <a:t>SyS</a:t>
              </a:r>
              <a:endParaRPr lang="en-US" dirty="0"/>
            </a:p>
            <a:p>
              <a:pPr algn="ctr"/>
              <a:endParaRPr lang="en-US" dirty="0"/>
            </a:p>
            <a:p>
              <a:pPr algn="ctr"/>
              <a:r>
                <a:rPr lang="en-US" dirty="0" err="1"/>
                <a:t>KhM</a:t>
              </a:r>
              <a:endParaRPr lang="en-US" dirty="0"/>
            </a:p>
          </p:txBody>
        </p:sp>
        <p:sp>
          <p:nvSpPr>
            <p:cNvPr id="8" name="Oval 7">
              <a:extLst>
                <a:ext uri="{FF2B5EF4-FFF2-40B4-BE49-F238E27FC236}">
                  <a16:creationId xmlns:a16="http://schemas.microsoft.com/office/drawing/2014/main" xmlns="" id="{2E9C077F-305D-490D-B7D8-2458922E3391}"/>
                </a:ext>
              </a:extLst>
            </p:cNvPr>
            <p:cNvSpPr/>
            <p:nvPr/>
          </p:nvSpPr>
          <p:spPr>
            <a:xfrm>
              <a:off x="4969788" y="2451652"/>
              <a:ext cx="940904"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endParaRPr lang="en-US" dirty="0"/>
            </a:p>
            <a:p>
              <a:pPr algn="ctr"/>
              <a:r>
                <a:rPr lang="en-US" dirty="0"/>
                <a:t>B</a:t>
              </a:r>
            </a:p>
            <a:p>
              <a:pPr algn="ctr"/>
              <a:endParaRPr lang="en-US" dirty="0"/>
            </a:p>
            <a:p>
              <a:pPr algn="ctr"/>
              <a:r>
                <a:rPr lang="en-US" dirty="0"/>
                <a:t>C</a:t>
              </a:r>
            </a:p>
            <a:p>
              <a:pPr algn="ctr"/>
              <a:endParaRPr lang="en-US" dirty="0"/>
            </a:p>
            <a:p>
              <a:pPr algn="ctr"/>
              <a:r>
                <a:rPr lang="en-US" dirty="0"/>
                <a:t>D</a:t>
              </a:r>
            </a:p>
            <a:p>
              <a:pPr algn="ctr"/>
              <a:endParaRPr lang="en-US" dirty="0"/>
            </a:p>
            <a:p>
              <a:pPr algn="ctr"/>
              <a:r>
                <a:rPr lang="en-US" dirty="0"/>
                <a:t>E</a:t>
              </a:r>
            </a:p>
          </p:txBody>
        </p:sp>
        <p:cxnSp>
          <p:nvCxnSpPr>
            <p:cNvPr id="10" name="Straight Arrow Connector 9">
              <a:extLst>
                <a:ext uri="{FF2B5EF4-FFF2-40B4-BE49-F238E27FC236}">
                  <a16:creationId xmlns:a16="http://schemas.microsoft.com/office/drawing/2014/main" xmlns="" id="{61E329B5-ED6D-442F-BD35-4E42FAA53FE7}"/>
                </a:ext>
              </a:extLst>
            </p:cNvPr>
            <p:cNvCxnSpPr>
              <a:cxnSpLocks/>
            </p:cNvCxnSpPr>
            <p:nvPr/>
          </p:nvCxnSpPr>
          <p:spPr>
            <a:xfrm flipV="1">
              <a:off x="2557668" y="2701581"/>
              <a:ext cx="2725317" cy="33316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CA02AD59-B3C4-4315-9F40-2A2941B55F92}"/>
                </a:ext>
              </a:extLst>
            </p:cNvPr>
            <p:cNvCxnSpPr/>
            <p:nvPr/>
          </p:nvCxnSpPr>
          <p:spPr>
            <a:xfrm>
              <a:off x="2557668" y="3617843"/>
              <a:ext cx="2637182" cy="5102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0E8180D9-D4C6-4460-9397-CCAA56D19EFA}"/>
                </a:ext>
              </a:extLst>
            </p:cNvPr>
            <p:cNvCxnSpPr>
              <a:cxnSpLocks/>
            </p:cNvCxnSpPr>
            <p:nvPr/>
          </p:nvCxnSpPr>
          <p:spPr>
            <a:xfrm>
              <a:off x="2557668" y="4128053"/>
              <a:ext cx="2725317" cy="74111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B177D217-A8C2-4D7B-9CE4-5777F8F44E88}"/>
                </a:ext>
              </a:extLst>
            </p:cNvPr>
            <p:cNvCxnSpPr>
              <a:cxnSpLocks/>
            </p:cNvCxnSpPr>
            <p:nvPr/>
          </p:nvCxnSpPr>
          <p:spPr>
            <a:xfrm flipV="1">
              <a:off x="2557668" y="3369817"/>
              <a:ext cx="2637182" cy="20826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DCC37C63-08EB-49A5-88FA-738142B83B3B}"/>
                </a:ext>
              </a:extLst>
            </p:cNvPr>
            <p:cNvCxnSpPr>
              <a:cxnSpLocks/>
            </p:cNvCxnSpPr>
            <p:nvPr/>
          </p:nvCxnSpPr>
          <p:spPr>
            <a:xfrm>
              <a:off x="2411896" y="4731027"/>
              <a:ext cx="2871089" cy="85111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6B392F4B-BCD8-4E4F-B58A-A14215C64E43}"/>
                </a:ext>
              </a:extLst>
            </p:cNvPr>
            <p:cNvSpPr txBox="1"/>
            <p:nvPr/>
          </p:nvSpPr>
          <p:spPr>
            <a:xfrm>
              <a:off x="1924564" y="5820683"/>
              <a:ext cx="348172" cy="369332"/>
            </a:xfrm>
            <a:prstGeom prst="rect">
              <a:avLst/>
            </a:prstGeom>
            <a:noFill/>
          </p:spPr>
          <p:txBody>
            <a:bodyPr wrap="none" rtlCol="0">
              <a:spAutoFit/>
            </a:bodyPr>
            <a:lstStyle/>
            <a:p>
              <a:r>
                <a:rPr lang="en-US" dirty="0"/>
                <a:t>C</a:t>
              </a:r>
            </a:p>
          </p:txBody>
        </p:sp>
        <p:sp>
          <p:nvSpPr>
            <p:cNvPr id="20" name="TextBox 19">
              <a:extLst>
                <a:ext uri="{FF2B5EF4-FFF2-40B4-BE49-F238E27FC236}">
                  <a16:creationId xmlns:a16="http://schemas.microsoft.com/office/drawing/2014/main" xmlns="" id="{40FB923C-A30C-450E-A002-47D1C2E83898}"/>
                </a:ext>
              </a:extLst>
            </p:cNvPr>
            <p:cNvSpPr txBox="1"/>
            <p:nvPr/>
          </p:nvSpPr>
          <p:spPr>
            <a:xfrm>
              <a:off x="5282985" y="5820683"/>
              <a:ext cx="314510" cy="369332"/>
            </a:xfrm>
            <a:prstGeom prst="rect">
              <a:avLst/>
            </a:prstGeom>
            <a:noFill/>
          </p:spPr>
          <p:txBody>
            <a:bodyPr wrap="none" rtlCol="0">
              <a:spAutoFit/>
            </a:bodyPr>
            <a:lstStyle/>
            <a:p>
              <a:r>
                <a:rPr lang="en-US" dirty="0"/>
                <a:t>B</a:t>
              </a:r>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A32467E5-B4B6-4725-BA10-2BA7F378932F}"/>
                  </a:ext>
                </a:extLst>
              </p:cNvPr>
              <p:cNvSpPr txBox="1"/>
              <p:nvPr/>
            </p:nvSpPr>
            <p:spPr>
              <a:xfrm>
                <a:off x="6191373" y="2451652"/>
                <a:ext cx="1110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21" name="TextBox 20">
                <a:extLst>
                  <a:ext uri="{FF2B5EF4-FFF2-40B4-BE49-F238E27FC236}">
                    <a16:creationId xmlns:a16="http://schemas.microsoft.com/office/drawing/2014/main" id="{A32467E5-B4B6-4725-BA10-2BA7F378932F}"/>
                  </a:ext>
                </a:extLst>
              </p:cNvPr>
              <p:cNvSpPr txBox="1">
                <a:spLocks noRot="1" noChangeAspect="1" noMove="1" noResize="1" noEditPoints="1" noAdjustHandles="1" noChangeArrowheads="1" noChangeShapeType="1" noTextEdit="1"/>
              </p:cNvSpPr>
              <p:nvPr/>
            </p:nvSpPr>
            <p:spPr>
              <a:xfrm>
                <a:off x="6191373" y="2451652"/>
                <a:ext cx="1110240" cy="369332"/>
              </a:xfrm>
              <a:prstGeom prst="rect">
                <a:avLst/>
              </a:prstGeom>
              <a:blipFill>
                <a:blip r:embed="rId2"/>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A01BAD41-8979-49F2-A330-A1F138164AB6}"/>
                  </a:ext>
                </a:extLst>
              </p:cNvPr>
              <p:cNvSpPr txBox="1"/>
              <p:nvPr/>
            </p:nvSpPr>
            <p:spPr>
              <a:xfrm>
                <a:off x="4983382" y="3323066"/>
                <a:ext cx="3896772" cy="2308324"/>
              </a:xfrm>
              <a:prstGeom prst="rect">
                <a:avLst/>
              </a:prstGeom>
              <a:noFill/>
            </p:spPr>
            <p:txBody>
              <a:bodyPr wrap="none" rtlCol="0">
                <a:spAutoFit/>
              </a:bodyPr>
              <a:lstStyle/>
              <a:p>
                <a:pPr marL="285750" indent="-285750">
                  <a:buFont typeface="Arial" panose="020B0604020202020204" pitchFamily="34" charset="0"/>
                  <a:buChar char="•"/>
                </a:pPr>
                <a:r>
                  <a:rPr lang="en-US" dirty="0"/>
                  <a:t>Mapping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must be unique</a:t>
                </a:r>
              </a:p>
              <a:p>
                <a:pPr marL="742950" lvl="1" indent="-285750">
                  <a:buFont typeface="Arial" panose="020B0604020202020204" pitchFamily="34" charset="0"/>
                  <a:buChar char="•"/>
                </a:pPr>
                <a:r>
                  <a:rPr lang="en-US" dirty="0"/>
                  <a:t>Here,  </a:t>
                </a:r>
                <a:r>
                  <a:rPr lang="en-US" dirty="0" err="1"/>
                  <a:t>TdAR</a:t>
                </a:r>
                <a:r>
                  <a:rPr lang="en-US" dirty="0"/>
                  <a:t> is mapped to two</a:t>
                </a:r>
              </a:p>
              <a:p>
                <a:pPr lvl="1"/>
                <a:r>
                  <a:rPr lang="en-US" dirty="0"/>
                  <a:t>different values</a:t>
                </a:r>
              </a:p>
              <a:p>
                <a:endParaRPr lang="en-US" dirty="0"/>
              </a:p>
              <a:p>
                <a:pPr marL="285750" indent="-285750">
                  <a:buFont typeface="Arial" panose="020B0604020202020204" pitchFamily="34" charset="0"/>
                  <a:buChar char="•"/>
                </a:pPr>
                <a:r>
                  <a:rPr lang="en-US" dirty="0"/>
                  <a:t>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must be mapped</a:t>
                </a:r>
              </a:p>
              <a:p>
                <a:pPr marL="742950" lvl="1" indent="-285750">
                  <a:buFont typeface="Arial" panose="020B0604020202020204" pitchFamily="34" charset="0"/>
                  <a:buChar char="•"/>
                </a:pPr>
                <a:r>
                  <a:rPr lang="en-US" dirty="0"/>
                  <a:t>Here, the value </a:t>
                </a:r>
                <a:r>
                  <a:rPr lang="en-US" dirty="0" err="1"/>
                  <a:t>KhM</a:t>
                </a:r>
                <a:r>
                  <a:rPr lang="en-US" dirty="0"/>
                  <a:t> in the</a:t>
                </a:r>
              </a:p>
              <a:p>
                <a:pPr lvl="1"/>
                <a:r>
                  <a:rPr lang="en-US" dirty="0"/>
                  <a:t>domain is not mapped to any value</a:t>
                </a:r>
              </a:p>
              <a:p>
                <a:pPr lvl="1"/>
                <a:r>
                  <a:rPr lang="en-US" dirty="0"/>
                  <a:t>in the codomain</a:t>
                </a:r>
              </a:p>
            </p:txBody>
          </p:sp>
        </mc:Choice>
        <mc:Fallback xmlns="">
          <p:sp>
            <p:nvSpPr>
              <p:cNvPr id="22" name="TextBox 21">
                <a:extLst>
                  <a:ext uri="{FF2B5EF4-FFF2-40B4-BE49-F238E27FC236}">
                    <a16:creationId xmlns:a16="http://schemas.microsoft.com/office/drawing/2014/main" id="{A01BAD41-8979-49F2-A330-A1F138164AB6}"/>
                  </a:ext>
                </a:extLst>
              </p:cNvPr>
              <p:cNvSpPr txBox="1">
                <a:spLocks noRot="1" noChangeAspect="1" noMove="1" noResize="1" noEditPoints="1" noAdjustHandles="1" noChangeArrowheads="1" noChangeShapeType="1" noTextEdit="1"/>
              </p:cNvSpPr>
              <p:nvPr/>
            </p:nvSpPr>
            <p:spPr>
              <a:xfrm>
                <a:off x="4983382" y="3323066"/>
                <a:ext cx="3896772" cy="2308324"/>
              </a:xfrm>
              <a:prstGeom prst="rect">
                <a:avLst/>
              </a:prstGeom>
              <a:blipFill>
                <a:blip r:embed="rId3"/>
                <a:stretch>
                  <a:fillRect l="-938" t="-1319" r="-469" b="-3166"/>
                </a:stretch>
              </a:blipFill>
            </p:spPr>
            <p:txBody>
              <a:bodyPr/>
              <a:lstStyle/>
              <a:p>
                <a:r>
                  <a:rPr lang="en-US">
                    <a:noFill/>
                  </a:rPr>
                  <a:t> </a:t>
                </a:r>
              </a:p>
            </p:txBody>
          </p:sp>
        </mc:Fallback>
      </mc:AlternateContent>
    </p:spTree>
    <p:extLst>
      <p:ext uri="{BB962C8B-B14F-4D97-AF65-F5344CB8AC3E}">
        <p14:creationId xmlns:p14="http://schemas.microsoft.com/office/powerpoint/2010/main" val="84854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DD974-4C6C-497C-9A7C-D3C2F6C15F49}"/>
              </a:ext>
            </a:extLst>
          </p:cNvPr>
          <p:cNvSpPr>
            <a:spLocks noGrp="1"/>
          </p:cNvSpPr>
          <p:nvPr>
            <p:ph type="title"/>
          </p:nvPr>
        </p:nvSpPr>
        <p:spPr/>
        <p:txBody>
          <a:bodyPr/>
          <a:lstStyle/>
          <a:p>
            <a:r>
              <a:rPr lang="en-US" dirty="0"/>
              <a:t>Mathematical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04CE5C3-D4B3-4AF4-A3CB-9921B0FB0B4E}"/>
                  </a:ext>
                </a:extLst>
              </p:cNvPr>
              <p:cNvSpPr>
                <a:spLocks noGrp="1"/>
              </p:cNvSpPr>
              <p:nvPr>
                <p:ph idx="1"/>
              </p:nvPr>
            </p:nvSpPr>
            <p:spPr/>
            <p:txBody>
              <a:bodyPr/>
              <a:lstStyle/>
              <a:p>
                <a:r>
                  <a:rPr lang="en-US" dirty="0"/>
                  <a:t>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b="0" dirty="0"/>
              </a:p>
              <a:p>
                <a:pPr lvl="1"/>
                <a:r>
                  <a:rPr lang="en-US" b="0" dirty="0"/>
                  <a:t>R represents the set of Real Numbers. The “Set Notation” is telling us that the domain consists of Real Numbers, and the codomain consists of Real Numbers too. The Value </a:t>
                </a:r>
                <a:r>
                  <a:rPr lang="en-US" dirty="0"/>
                  <a:t>N</a:t>
                </a:r>
                <a:r>
                  <a:rPr lang="en-US" b="0" dirty="0"/>
                  <a:t>otation of the function is tellin</a:t>
                </a:r>
                <a:r>
                  <a:rPr lang="en-US" dirty="0"/>
                  <a:t>g us that for a input value of x into the function, it outputs/maps  a value of x</a:t>
                </a:r>
                <a:r>
                  <a:rPr lang="en-US" baseline="30000" dirty="0"/>
                  <a:t>2</a:t>
                </a:r>
                <a:endParaRPr lang="en-US" b="0" dirty="0"/>
              </a:p>
              <a:p>
                <a:r>
                  <a:rPr lang="en-US" dirty="0"/>
                  <a:t>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a:rPr>
                        </m:ctrlPr>
                      </m:sSupPr>
                      <m:e>
                        <m:r>
                          <a:rPr lang="en-US" i="1">
                            <a:latin typeface="Cambria Math" panose="02040503050406030204" pitchFamily="18" charset="0"/>
                          </a:rPr>
                          <m:t>𝑥</m:t>
                        </m:r>
                      </m:e>
                      <m:sup>
                        <m:r>
                          <a:rPr lang="en-US" b="0" i="1" smtClean="0">
                            <a:latin typeface="Cambria Math"/>
                          </a:rPr>
                          <m:t>2</m:t>
                        </m:r>
                      </m:sup>
                    </m:sSup>
                    <m:r>
                      <a:rPr lang="en-US" b="0" i="1" smtClean="0">
                        <a:latin typeface="Cambria Math"/>
                      </a:rPr>
                      <m:t>+1</m:t>
                    </m:r>
                  </m:oMath>
                </a14:m>
                <a:endParaRPr lang="en-US" b="0"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B04CE5C3-D4B3-4AF4-A3CB-9921B0FB0B4E}"/>
                  </a:ext>
                </a:extLst>
              </p:cNvPr>
              <p:cNvSpPr>
                <a:spLocks noGrp="1" noRot="1" noChangeAspect="1" noMove="1" noResize="1" noEditPoints="1" noAdjustHandles="1" noChangeArrowheads="1" noChangeShapeType="1" noTextEdit="1"/>
              </p:cNvSpPr>
              <p:nvPr>
                <p:ph idx="1"/>
              </p:nvPr>
            </p:nvSpPr>
            <p:spPr>
              <a:blipFill>
                <a:blip r:embed="rId2"/>
                <a:stretch>
                  <a:fillRect l="-527" t="-117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xmlns="" id="{2CC701EB-0364-4092-9E63-6AD5802D3EFA}"/>
              </a:ext>
            </a:extLst>
          </p:cNvPr>
          <p:cNvSpPr>
            <a:spLocks noGrp="1"/>
          </p:cNvSpPr>
          <p:nvPr>
            <p:ph type="dt" sz="half" idx="10"/>
          </p:nvPr>
        </p:nvSpPr>
        <p:spPr/>
        <p:txBody>
          <a:bodyPr/>
          <a:lstStyle/>
          <a:p>
            <a:fld id="{E990C047-ED95-4C10-A4D3-F549808B6C0B}" type="datetime1">
              <a:rPr lang="en-US" smtClean="0"/>
              <a:t>3/7/2023</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B004BEA2-B0F3-423C-A643-0EA59FB0B07A}"/>
                  </a:ext>
                </a:extLst>
              </p14:cNvPr>
              <p14:cNvContentPartPr/>
              <p14:nvPr/>
            </p14:nvContentPartPr>
            <p14:xfrm>
              <a:off x="10407528" y="1366704"/>
              <a:ext cx="61200" cy="34560"/>
            </p14:xfrm>
          </p:contentPart>
        </mc:Choice>
        <mc:Fallback xmlns="">
          <p:pic>
            <p:nvPicPr>
              <p:cNvPr id="5" name="Ink 4">
                <a:extLst>
                  <a:ext uri="{FF2B5EF4-FFF2-40B4-BE49-F238E27FC236}">
                    <a16:creationId xmlns:a16="http://schemas.microsoft.com/office/drawing/2014/main" id="{B004BEA2-B0F3-423C-A643-0EA59FB0B07A}"/>
                  </a:ext>
                </a:extLst>
              </p:cNvPr>
              <p:cNvPicPr/>
              <p:nvPr/>
            </p:nvPicPr>
            <p:blipFill>
              <a:blip r:embed="rId4"/>
              <a:stretch>
                <a:fillRect/>
              </a:stretch>
            </p:blipFill>
            <p:spPr>
              <a:xfrm>
                <a:off x="10403208" y="1362384"/>
                <a:ext cx="69840" cy="43200"/>
              </a:xfrm>
              <a:prstGeom prst="rect">
                <a:avLst/>
              </a:prstGeom>
            </p:spPr>
          </p:pic>
        </mc:Fallback>
      </mc:AlternateContent>
    </p:spTree>
    <p:extLst>
      <p:ext uri="{BB962C8B-B14F-4D97-AF65-F5344CB8AC3E}">
        <p14:creationId xmlns:p14="http://schemas.microsoft.com/office/powerpoint/2010/main" val="227152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E873A-01AC-47E0-9C71-6F45C52B1EB8}"/>
              </a:ext>
            </a:extLst>
          </p:cNvPr>
          <p:cNvSpPr>
            <a:spLocks noGrp="1"/>
          </p:cNvSpPr>
          <p:nvPr>
            <p:ph type="title"/>
          </p:nvPr>
        </p:nvSpPr>
        <p:spPr/>
        <p:txBody>
          <a:bodyPr/>
          <a:lstStyle/>
          <a:p>
            <a:r>
              <a:rPr lang="en-US" dirty="0"/>
              <a:t>Addition and multiplication of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2A47A61-1DE4-4C7D-AFFE-B024888B5176}"/>
                  </a:ext>
                </a:extLst>
              </p:cNvPr>
              <p:cNvSpPr>
                <a:spLocks noGrp="1"/>
              </p:cNvSpPr>
              <p:nvPr>
                <p:ph idx="1"/>
              </p:nvPr>
            </p:nvSpPr>
            <p:spPr/>
            <p:txBody>
              <a:bodyPr/>
              <a:lstStyle/>
              <a:p>
                <a:r>
                  <a:rPr lang="en-US" dirty="0"/>
                  <a:t>Functions of </a:t>
                </a:r>
                <a:r>
                  <a:rPr lang="en-US" dirty="0">
                    <a:solidFill>
                      <a:srgbClr val="FF0000"/>
                    </a:solidFill>
                  </a:rPr>
                  <a:t>same domain</a:t>
                </a:r>
                <a:r>
                  <a:rPr lang="en-US" dirty="0"/>
                  <a:t> can be added or multiplied</a:t>
                </a:r>
              </a:p>
              <a:p>
                <a14:m>
                  <m:oMath xmlns:m="http://schemas.openxmlformats.org/officeDocument/2006/math">
                    <m:d>
                      <m:dPr>
                        <m:ctrlPr>
                          <a:rPr lang="en-US" b="0" i="1" smtClean="0">
                            <a:latin typeface="Cambria Math"/>
                          </a:rPr>
                        </m:ctrlPr>
                      </m:dPr>
                      <m:e>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e>
                    </m:d>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a:rPr>
                        </m:ctrlPr>
                      </m:dPr>
                      <m:e>
                        <m:r>
                          <a:rPr lang="en-US" b="0" i="1" smtClean="0">
                            <a:latin typeface="Cambria Math" panose="02040503050406030204" pitchFamily="18" charset="0"/>
                          </a:rPr>
                          <m:t>𝑥</m:t>
                        </m:r>
                      </m:e>
                    </m:d>
                  </m:oMath>
                </a14:m>
                <a:endParaRPr lang="en-US" dirty="0"/>
              </a:p>
              <a:p>
                <a14:m>
                  <m:oMath xmlns:m="http://schemas.openxmlformats.org/officeDocument/2006/math">
                    <m:d>
                      <m:dPr>
                        <m:ctrlPr>
                          <a:rPr lang="en-US" b="0" i="1" smtClean="0">
                            <a:latin typeface="Cambria Math"/>
                          </a:rPr>
                        </m:ctrlPr>
                      </m:dPr>
                      <m:e>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e>
                    </m:d>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a:rPr>
                        </m:ctrlPr>
                      </m:dPr>
                      <m:e>
                        <m:r>
                          <a:rPr lang="en-US" b="0" i="1" smtClean="0">
                            <a:latin typeface="Cambria Math" panose="02040503050406030204" pitchFamily="18" charset="0"/>
                          </a:rPr>
                          <m:t>𝑥</m:t>
                        </m:r>
                      </m:e>
                    </m:d>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If </a:t>
                </a:r>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a:t>
                </a:r>
                <a14:m>
                  <m:oMath xmlns:m="http://schemas.openxmlformats.org/officeDocument/2006/math">
                    <m:r>
                      <a:rPr lang="en-US" b="0" i="1" smtClean="0">
                        <a:latin typeface="Cambria Math" panose="02040503050406030204" pitchFamily="18" charset="0"/>
                      </a:rPr>
                      <m:t>𝑔</m:t>
                    </m:r>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a:t>
                </a:r>
                <a:br>
                  <a:rPr lang="en-US" dirty="0"/>
                </a:br>
                <a:r>
                  <a:rPr lang="en-US" dirty="0"/>
                  <a:t>then find out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a:t>
                </a:r>
                <a14:m>
                  <m:oMath xmlns:m="http://schemas.openxmlformats.org/officeDocument/2006/math">
                    <m:d>
                      <m:dPr>
                        <m:ctrlPr>
                          <a:rPr lang="en-US" b="0" i="1" smtClean="0">
                            <a:latin typeface="Cambria Math"/>
                          </a:rPr>
                        </m:ctrlPr>
                      </m:dPr>
                      <m:e>
                        <m:r>
                          <a:rPr lang="en-US" b="0" i="1" smtClean="0">
                            <a:latin typeface="Cambria Math" panose="02040503050406030204" pitchFamily="18" charset="0"/>
                          </a:rPr>
                          <m:t>𝑓𝑔</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2A47A61-1DE4-4C7D-AFFE-B024888B5176}"/>
                  </a:ext>
                </a:extLst>
              </p:cNvPr>
              <p:cNvSpPr>
                <a:spLocks noGrp="1" noRot="1" noChangeAspect="1" noMove="1" noResize="1" noEditPoints="1" noAdjustHandles="1" noChangeArrowheads="1" noChangeShapeType="1" noTextEdit="1"/>
              </p:cNvSpPr>
              <p:nvPr>
                <p:ph idx="1"/>
              </p:nvPr>
            </p:nvSpPr>
            <p:spPr>
              <a:blipFill>
                <a:blip r:embed="rId2"/>
                <a:stretch>
                  <a:fillRect l="-527" t="-117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xmlns="" id="{47B1C85C-A8C9-4431-BF96-447954AA0B76}"/>
              </a:ext>
            </a:extLst>
          </p:cNvPr>
          <p:cNvSpPr>
            <a:spLocks noGrp="1"/>
          </p:cNvSpPr>
          <p:nvPr>
            <p:ph type="dt" sz="half" idx="10"/>
          </p:nvPr>
        </p:nvSpPr>
        <p:spPr/>
        <p:txBody>
          <a:bodyPr/>
          <a:lstStyle/>
          <a:p>
            <a:fld id="{68C577F9-01AE-47A5-BB6B-D3F8103E0D79}" type="datetime1">
              <a:rPr lang="en-US" smtClean="0"/>
              <a:t>3/7/2023</a:t>
            </a:fld>
            <a:endParaRPr lang="en-US" dirty="0"/>
          </a:p>
        </p:txBody>
      </p:sp>
    </p:spTree>
    <p:extLst>
      <p:ext uri="{BB962C8B-B14F-4D97-AF65-F5344CB8AC3E}">
        <p14:creationId xmlns:p14="http://schemas.microsoft.com/office/powerpoint/2010/main" val="103112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D0A9D-1BD7-4B85-9C12-AF212A6FCF75}"/>
              </a:ext>
            </a:extLst>
          </p:cNvPr>
          <p:cNvSpPr>
            <a:spLocks noGrp="1"/>
          </p:cNvSpPr>
          <p:nvPr>
            <p:ph type="title"/>
          </p:nvPr>
        </p:nvSpPr>
        <p:spPr/>
        <p:txBody>
          <a:bodyPr/>
          <a:lstStyle/>
          <a:p>
            <a:r>
              <a:rPr lang="en-US" dirty="0"/>
              <a:t>One-to-one Function</a:t>
            </a:r>
            <a:br>
              <a:rPr lang="en-US" dirty="0"/>
            </a:br>
            <a:r>
              <a:rPr lang="en-US" dirty="0"/>
              <a:t>or Injection</a:t>
            </a:r>
          </a:p>
        </p:txBody>
      </p:sp>
      <p:sp>
        <p:nvSpPr>
          <p:cNvPr id="4" name="Date Placeholder 3">
            <a:extLst>
              <a:ext uri="{FF2B5EF4-FFF2-40B4-BE49-F238E27FC236}">
                <a16:creationId xmlns:a16="http://schemas.microsoft.com/office/drawing/2014/main" xmlns="" id="{028A5C8E-FEF3-4B3E-A723-13820211C3A1}"/>
              </a:ext>
            </a:extLst>
          </p:cNvPr>
          <p:cNvSpPr>
            <a:spLocks noGrp="1"/>
          </p:cNvSpPr>
          <p:nvPr>
            <p:ph type="dt" sz="half" idx="10"/>
          </p:nvPr>
        </p:nvSpPr>
        <p:spPr/>
        <p:txBody>
          <a:bodyPr/>
          <a:lstStyle/>
          <a:p>
            <a:fld id="{B9590652-D2B1-4C70-96B4-7C0C467C90F2}" type="datetime1">
              <a:rPr lang="en-US" smtClean="0"/>
              <a:t>3/7/2023</a:t>
            </a:fld>
            <a:endParaRPr lang="en-US" dirty="0"/>
          </a:p>
        </p:txBody>
      </p:sp>
      <p:sp>
        <p:nvSpPr>
          <p:cNvPr id="7" name="Oval 6">
            <a:extLst>
              <a:ext uri="{FF2B5EF4-FFF2-40B4-BE49-F238E27FC236}">
                <a16:creationId xmlns:a16="http://schemas.microsoft.com/office/drawing/2014/main" xmlns="" id="{14DE8BD4-3268-493D-B982-6DF6D3EFCDA2}"/>
              </a:ext>
            </a:extLst>
          </p:cNvPr>
          <p:cNvSpPr/>
          <p:nvPr/>
        </p:nvSpPr>
        <p:spPr>
          <a:xfrm>
            <a:off x="1126433" y="2451652"/>
            <a:ext cx="1934817"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Alpha</a:t>
            </a:r>
          </a:p>
          <a:p>
            <a:pPr algn="ctr"/>
            <a:endParaRPr lang="en-US" dirty="0"/>
          </a:p>
          <a:p>
            <a:pPr algn="ctr"/>
            <a:r>
              <a:rPr lang="en-US" dirty="0"/>
              <a:t>Beta</a:t>
            </a:r>
          </a:p>
          <a:p>
            <a:pPr algn="ctr"/>
            <a:endParaRPr lang="en-US" dirty="0"/>
          </a:p>
          <a:p>
            <a:pPr algn="ctr"/>
            <a:endParaRPr lang="en-US" dirty="0"/>
          </a:p>
          <a:p>
            <a:pPr algn="ctr"/>
            <a:endParaRPr lang="en-US" dirty="0"/>
          </a:p>
          <a:p>
            <a:pPr algn="ctr"/>
            <a:r>
              <a:rPr lang="en-US" dirty="0"/>
              <a:t>Delta</a:t>
            </a:r>
          </a:p>
          <a:p>
            <a:pPr algn="ctr"/>
            <a:endParaRPr lang="en-US" dirty="0"/>
          </a:p>
          <a:p>
            <a:pPr algn="ctr"/>
            <a:endParaRPr lang="en-US" dirty="0"/>
          </a:p>
        </p:txBody>
      </p:sp>
      <p:sp>
        <p:nvSpPr>
          <p:cNvPr id="8" name="Oval 7">
            <a:extLst>
              <a:ext uri="{FF2B5EF4-FFF2-40B4-BE49-F238E27FC236}">
                <a16:creationId xmlns:a16="http://schemas.microsoft.com/office/drawing/2014/main" xmlns="" id="{2E9C077F-305D-490D-B7D8-2458922E3391}"/>
              </a:ext>
            </a:extLst>
          </p:cNvPr>
          <p:cNvSpPr/>
          <p:nvPr/>
        </p:nvSpPr>
        <p:spPr>
          <a:xfrm>
            <a:off x="4969788" y="2451652"/>
            <a:ext cx="940904"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endParaRPr lang="en-US" dirty="0"/>
          </a:p>
          <a:p>
            <a:pPr algn="ctr"/>
            <a:r>
              <a:rPr lang="en-US" dirty="0"/>
              <a:t>B</a:t>
            </a:r>
          </a:p>
          <a:p>
            <a:pPr algn="ctr"/>
            <a:endParaRPr lang="en-US" dirty="0"/>
          </a:p>
          <a:p>
            <a:pPr algn="ctr"/>
            <a:r>
              <a:rPr lang="en-US" dirty="0"/>
              <a:t>C</a:t>
            </a:r>
          </a:p>
          <a:p>
            <a:pPr algn="ctr"/>
            <a:endParaRPr lang="en-US" dirty="0"/>
          </a:p>
          <a:p>
            <a:pPr algn="ctr"/>
            <a:r>
              <a:rPr lang="en-US" dirty="0"/>
              <a:t>D</a:t>
            </a:r>
          </a:p>
          <a:p>
            <a:pPr algn="ctr"/>
            <a:endParaRPr lang="en-US" dirty="0"/>
          </a:p>
          <a:p>
            <a:pPr algn="ctr"/>
            <a:r>
              <a:rPr lang="en-US" dirty="0"/>
              <a:t>E</a:t>
            </a:r>
          </a:p>
        </p:txBody>
      </p:sp>
      <p:cxnSp>
        <p:nvCxnSpPr>
          <p:cNvPr id="10" name="Straight Arrow Connector 9">
            <a:extLst>
              <a:ext uri="{FF2B5EF4-FFF2-40B4-BE49-F238E27FC236}">
                <a16:creationId xmlns:a16="http://schemas.microsoft.com/office/drawing/2014/main" xmlns="" id="{61E329B5-ED6D-442F-BD35-4E42FAA53FE7}"/>
              </a:ext>
            </a:extLst>
          </p:cNvPr>
          <p:cNvCxnSpPr/>
          <p:nvPr/>
        </p:nvCxnSpPr>
        <p:spPr>
          <a:xfrm>
            <a:off x="2557668" y="3034748"/>
            <a:ext cx="273216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CA02AD59-B3C4-4315-9F40-2A2941B55F92}"/>
              </a:ext>
            </a:extLst>
          </p:cNvPr>
          <p:cNvCxnSpPr/>
          <p:nvPr/>
        </p:nvCxnSpPr>
        <p:spPr>
          <a:xfrm>
            <a:off x="2557668" y="3617843"/>
            <a:ext cx="2637182" cy="5102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B177D217-A8C2-4D7B-9CE4-5777F8F44E88}"/>
              </a:ext>
            </a:extLst>
          </p:cNvPr>
          <p:cNvCxnSpPr/>
          <p:nvPr/>
        </p:nvCxnSpPr>
        <p:spPr>
          <a:xfrm>
            <a:off x="2557668" y="4691270"/>
            <a:ext cx="263718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6B392F4B-BCD8-4E4F-B58A-A14215C64E43}"/>
              </a:ext>
            </a:extLst>
          </p:cNvPr>
          <p:cNvSpPr txBox="1"/>
          <p:nvPr/>
        </p:nvSpPr>
        <p:spPr>
          <a:xfrm>
            <a:off x="1924564" y="5820683"/>
            <a:ext cx="338554"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xmlns="" id="{40FB923C-A30C-450E-A002-47D1C2E83898}"/>
              </a:ext>
            </a:extLst>
          </p:cNvPr>
          <p:cNvSpPr txBox="1"/>
          <p:nvPr/>
        </p:nvSpPr>
        <p:spPr>
          <a:xfrm>
            <a:off x="5282985" y="5820683"/>
            <a:ext cx="314510" cy="369332"/>
          </a:xfrm>
          <a:prstGeom prst="rect">
            <a:avLst/>
          </a:prstGeom>
          <a:noFill/>
        </p:spPr>
        <p:txBody>
          <a:bodyPr wrap="none" rtlCol="0">
            <a:spAutoFit/>
          </a:bodyPr>
          <a:lstStyle/>
          <a:p>
            <a:r>
              <a:rPr lang="en-US" dirty="0"/>
              <a:t>B</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A32467E5-B4B6-4725-BA10-2BA7F378932F}"/>
                  </a:ext>
                </a:extLst>
              </p:cNvPr>
              <p:cNvSpPr txBox="1"/>
              <p:nvPr/>
            </p:nvSpPr>
            <p:spPr>
              <a:xfrm>
                <a:off x="6191373" y="2451652"/>
                <a:ext cx="2963632" cy="2308324"/>
              </a:xfrm>
              <a:prstGeom prst="rect">
                <a:avLst/>
              </a:prstGeom>
              <a:noFill/>
            </p:spPr>
            <p:txBody>
              <a:bodyPr wrap="none" rtlCol="0">
                <a:spAutoFit/>
              </a:bodyPr>
              <a:lstStyle/>
              <a:p>
                <a:r>
                  <a:rPr lang="en-US" dirty="0"/>
                  <a:t>Image of every</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must be</a:t>
                </a:r>
              </a:p>
              <a:p>
                <a:r>
                  <a:rPr lang="en-US" dirty="0"/>
                  <a:t>unique</a:t>
                </a:r>
              </a:p>
              <a:p>
                <a:endParaRPr lang="en-US" dirty="0"/>
              </a:p>
              <a:p>
                <a:r>
                  <a:rPr lang="en-US" dirty="0"/>
                  <a:t>The value of every image </a:t>
                </a:r>
              </a:p>
              <a:p>
                <a:r>
                  <a:rPr lang="en-US" dirty="0"/>
                  <a:t>(that is, every member of</a:t>
                </a:r>
              </a:p>
              <a:p>
                <a:r>
                  <a:rPr lang="en-US" dirty="0"/>
                  <a:t>the </a:t>
                </a:r>
                <a:r>
                  <a:rPr lang="en-US" b="1" dirty="0"/>
                  <a:t>range</a:t>
                </a:r>
                <a:r>
                  <a:rPr lang="en-US" dirty="0"/>
                  <a:t>) corresponds to </a:t>
                </a:r>
              </a:p>
              <a:p>
                <a:r>
                  <a:rPr lang="en-US" dirty="0"/>
                  <a:t>only one value of the domain</a:t>
                </a:r>
              </a:p>
            </p:txBody>
          </p:sp>
        </mc:Choice>
        <mc:Fallback xmlns="">
          <p:sp>
            <p:nvSpPr>
              <p:cNvPr id="21" name="TextBox 20">
                <a:extLst>
                  <a:ext uri="{FF2B5EF4-FFF2-40B4-BE49-F238E27FC236}">
                    <a16:creationId xmlns:a16="http://schemas.microsoft.com/office/drawing/2014/main" id="{A32467E5-B4B6-4725-BA10-2BA7F378932F}"/>
                  </a:ext>
                </a:extLst>
              </p:cNvPr>
              <p:cNvSpPr txBox="1">
                <a:spLocks noRot="1" noChangeAspect="1" noMove="1" noResize="1" noEditPoints="1" noAdjustHandles="1" noChangeArrowheads="1" noChangeShapeType="1" noTextEdit="1"/>
              </p:cNvSpPr>
              <p:nvPr/>
            </p:nvSpPr>
            <p:spPr>
              <a:xfrm>
                <a:off x="6191373" y="2451652"/>
                <a:ext cx="2963632" cy="2308324"/>
              </a:xfrm>
              <a:prstGeom prst="rect">
                <a:avLst/>
              </a:prstGeom>
              <a:blipFill>
                <a:blip r:embed="rId2"/>
                <a:stretch>
                  <a:fillRect l="-1852" t="-1319" b="-31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A01BAD41-8979-49F2-A330-A1F138164AB6}"/>
                  </a:ext>
                </a:extLst>
              </p:cNvPr>
              <p:cNvSpPr txBox="1"/>
              <p:nvPr/>
            </p:nvSpPr>
            <p:spPr>
              <a:xfrm>
                <a:off x="6191373" y="5036975"/>
                <a:ext cx="1943994" cy="923330"/>
              </a:xfrm>
              <a:prstGeom prst="rect">
                <a:avLst/>
              </a:prstGeom>
              <a:noFill/>
            </p:spPr>
            <p:txBody>
              <a:bodyPr wrap="none" rtlCol="0">
                <a:spAutoFit/>
              </a:bodyPr>
              <a:lstStyle/>
              <a:p>
                <a:r>
                  <a:rPr lang="en-US" dirty="0"/>
                  <a:t>Note that </a:t>
                </a:r>
                <a14:m>
                  <m:oMath xmlns:m="http://schemas.openxmlformats.org/officeDocument/2006/math">
                    <m:r>
                      <a:rPr lang="en-US" b="0" i="1" smtClean="0">
                        <a:latin typeface="Cambria Math" panose="02040503050406030204" pitchFamily="18" charset="0"/>
                      </a:rPr>
                      <m:t>𝐵</m:t>
                    </m:r>
                  </m:oMath>
                </a14:m>
                <a:r>
                  <a:rPr lang="en-US" dirty="0"/>
                  <a:t> and </a:t>
                </a:r>
                <a14:m>
                  <m:oMath xmlns:m="http://schemas.openxmlformats.org/officeDocument/2006/math">
                    <m:r>
                      <a:rPr lang="en-US" b="0" i="1" smtClean="0">
                        <a:latin typeface="Cambria Math" panose="02040503050406030204" pitchFamily="18" charset="0"/>
                      </a:rPr>
                      <m:t>𝐸</m:t>
                    </m:r>
                  </m:oMath>
                </a14:m>
                <a:endParaRPr lang="en-US" dirty="0"/>
              </a:p>
              <a:p>
                <a:r>
                  <a:rPr lang="en-US" dirty="0"/>
                  <a:t>are images of</a:t>
                </a:r>
              </a:p>
              <a:p>
                <a:r>
                  <a:rPr lang="en-US" dirty="0"/>
                  <a:t>none</a:t>
                </a:r>
              </a:p>
            </p:txBody>
          </p:sp>
        </mc:Choice>
        <mc:Fallback xmlns="">
          <p:sp>
            <p:nvSpPr>
              <p:cNvPr id="22" name="TextBox 21">
                <a:extLst>
                  <a:ext uri="{FF2B5EF4-FFF2-40B4-BE49-F238E27FC236}">
                    <a16:creationId xmlns:a16="http://schemas.microsoft.com/office/drawing/2014/main" id="{A01BAD41-8979-49F2-A330-A1F138164AB6}"/>
                  </a:ext>
                </a:extLst>
              </p:cNvPr>
              <p:cNvSpPr txBox="1">
                <a:spLocks noRot="1" noChangeAspect="1" noMove="1" noResize="1" noEditPoints="1" noAdjustHandles="1" noChangeArrowheads="1" noChangeShapeType="1" noTextEdit="1"/>
              </p:cNvSpPr>
              <p:nvPr/>
            </p:nvSpPr>
            <p:spPr>
              <a:xfrm>
                <a:off x="6191373" y="5036975"/>
                <a:ext cx="1943994" cy="923330"/>
              </a:xfrm>
              <a:prstGeom prst="rect">
                <a:avLst/>
              </a:prstGeom>
              <a:blipFill>
                <a:blip r:embed="rId3"/>
                <a:stretch>
                  <a:fillRect l="-2821" t="-3289" b="-921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xmlns="" id="{43CC8B59-599D-44DF-9003-7EFD264F1BB9}"/>
                  </a:ext>
                </a:extLst>
              </p14:cNvPr>
              <p14:cNvContentPartPr/>
              <p14:nvPr/>
            </p14:nvContentPartPr>
            <p14:xfrm>
              <a:off x="8304768" y="1611864"/>
              <a:ext cx="496440" cy="803520"/>
            </p14:xfrm>
          </p:contentPart>
        </mc:Choice>
        <mc:Fallback xmlns="">
          <p:pic>
            <p:nvPicPr>
              <p:cNvPr id="3" name="Ink 2">
                <a:extLst>
                  <a:ext uri="{FF2B5EF4-FFF2-40B4-BE49-F238E27FC236}">
                    <a16:creationId xmlns:a16="http://schemas.microsoft.com/office/drawing/2014/main" id="{43CC8B59-599D-44DF-9003-7EFD264F1BB9}"/>
                  </a:ext>
                </a:extLst>
              </p:cNvPr>
              <p:cNvPicPr/>
              <p:nvPr/>
            </p:nvPicPr>
            <p:blipFill>
              <a:blip r:embed="rId5"/>
              <a:stretch>
                <a:fillRect/>
              </a:stretch>
            </p:blipFill>
            <p:spPr>
              <a:xfrm>
                <a:off x="8300448" y="1607544"/>
                <a:ext cx="505080" cy="812160"/>
              </a:xfrm>
              <a:prstGeom prst="rect">
                <a:avLst/>
              </a:prstGeom>
            </p:spPr>
          </p:pic>
        </mc:Fallback>
      </mc:AlternateContent>
    </p:spTree>
    <p:extLst>
      <p:ext uri="{BB962C8B-B14F-4D97-AF65-F5344CB8AC3E}">
        <p14:creationId xmlns:p14="http://schemas.microsoft.com/office/powerpoint/2010/main" val="178397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D0A9D-1BD7-4B85-9C12-AF212A6FCF75}"/>
              </a:ext>
            </a:extLst>
          </p:cNvPr>
          <p:cNvSpPr>
            <a:spLocks noGrp="1"/>
          </p:cNvSpPr>
          <p:nvPr>
            <p:ph type="title"/>
          </p:nvPr>
        </p:nvSpPr>
        <p:spPr/>
        <p:txBody>
          <a:bodyPr/>
          <a:lstStyle/>
          <a:p>
            <a:r>
              <a:rPr lang="en-US" dirty="0"/>
              <a:t>Onto Function</a:t>
            </a:r>
            <a:br>
              <a:rPr lang="en-US" dirty="0"/>
            </a:br>
            <a:r>
              <a:rPr lang="en-US" dirty="0"/>
              <a:t>or Surjection</a:t>
            </a:r>
          </a:p>
        </p:txBody>
      </p:sp>
      <p:sp>
        <p:nvSpPr>
          <p:cNvPr id="4" name="Date Placeholder 3">
            <a:extLst>
              <a:ext uri="{FF2B5EF4-FFF2-40B4-BE49-F238E27FC236}">
                <a16:creationId xmlns:a16="http://schemas.microsoft.com/office/drawing/2014/main" xmlns="" id="{028A5C8E-FEF3-4B3E-A723-13820211C3A1}"/>
              </a:ext>
            </a:extLst>
          </p:cNvPr>
          <p:cNvSpPr>
            <a:spLocks noGrp="1"/>
          </p:cNvSpPr>
          <p:nvPr>
            <p:ph type="dt" sz="half" idx="10"/>
          </p:nvPr>
        </p:nvSpPr>
        <p:spPr/>
        <p:txBody>
          <a:bodyPr/>
          <a:lstStyle/>
          <a:p>
            <a:fld id="{1C517A47-958D-4B27-A764-793B06F4A03E}" type="datetime1">
              <a:rPr lang="en-US" smtClean="0"/>
              <a:t>3/7/2023</a:t>
            </a:fld>
            <a:endParaRPr lang="en-US" dirty="0"/>
          </a:p>
        </p:txBody>
      </p:sp>
      <p:sp>
        <p:nvSpPr>
          <p:cNvPr id="7" name="Oval 6">
            <a:extLst>
              <a:ext uri="{FF2B5EF4-FFF2-40B4-BE49-F238E27FC236}">
                <a16:creationId xmlns:a16="http://schemas.microsoft.com/office/drawing/2014/main" xmlns="" id="{14DE8BD4-3268-493D-B982-6DF6D3EFCDA2}"/>
              </a:ext>
            </a:extLst>
          </p:cNvPr>
          <p:cNvSpPr/>
          <p:nvPr/>
        </p:nvSpPr>
        <p:spPr>
          <a:xfrm>
            <a:off x="1126433" y="2451652"/>
            <a:ext cx="1934817"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Alpha</a:t>
            </a:r>
          </a:p>
          <a:p>
            <a:pPr algn="ctr"/>
            <a:endParaRPr lang="en-US" dirty="0"/>
          </a:p>
          <a:p>
            <a:pPr algn="ctr"/>
            <a:r>
              <a:rPr lang="en-US" dirty="0"/>
              <a:t>Beta</a:t>
            </a:r>
          </a:p>
          <a:p>
            <a:pPr algn="ctr"/>
            <a:endParaRPr lang="en-US" dirty="0"/>
          </a:p>
          <a:p>
            <a:pPr algn="ctr"/>
            <a:r>
              <a:rPr lang="en-US" dirty="0"/>
              <a:t>Gamma</a:t>
            </a:r>
          </a:p>
          <a:p>
            <a:pPr algn="ctr"/>
            <a:endParaRPr lang="en-US" dirty="0"/>
          </a:p>
          <a:p>
            <a:pPr algn="ctr"/>
            <a:r>
              <a:rPr lang="en-US" dirty="0"/>
              <a:t>Delta</a:t>
            </a:r>
          </a:p>
          <a:p>
            <a:pPr algn="ctr"/>
            <a:endParaRPr lang="en-US" dirty="0"/>
          </a:p>
          <a:p>
            <a:pPr algn="ctr"/>
            <a:endParaRPr lang="en-US" dirty="0"/>
          </a:p>
        </p:txBody>
      </p:sp>
      <p:sp>
        <p:nvSpPr>
          <p:cNvPr id="8" name="Oval 7">
            <a:extLst>
              <a:ext uri="{FF2B5EF4-FFF2-40B4-BE49-F238E27FC236}">
                <a16:creationId xmlns:a16="http://schemas.microsoft.com/office/drawing/2014/main" xmlns="" id="{2E9C077F-305D-490D-B7D8-2458922E3391}"/>
              </a:ext>
            </a:extLst>
          </p:cNvPr>
          <p:cNvSpPr/>
          <p:nvPr/>
        </p:nvSpPr>
        <p:spPr>
          <a:xfrm>
            <a:off x="4969788" y="2451652"/>
            <a:ext cx="940904" cy="3352800"/>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endParaRPr lang="en-US" dirty="0"/>
          </a:p>
          <a:p>
            <a:pPr algn="ctr"/>
            <a:endParaRPr lang="en-US" dirty="0"/>
          </a:p>
          <a:p>
            <a:pPr algn="ctr"/>
            <a:endParaRPr lang="en-US" dirty="0"/>
          </a:p>
          <a:p>
            <a:pPr algn="ctr"/>
            <a:r>
              <a:rPr lang="en-US" dirty="0"/>
              <a:t>C</a:t>
            </a:r>
          </a:p>
          <a:p>
            <a:pPr algn="ctr"/>
            <a:endParaRPr lang="en-US" dirty="0"/>
          </a:p>
          <a:p>
            <a:pPr algn="ctr"/>
            <a:r>
              <a:rPr lang="en-US" dirty="0"/>
              <a:t>D</a:t>
            </a:r>
          </a:p>
          <a:p>
            <a:pPr algn="ctr"/>
            <a:endParaRPr lang="en-US" dirty="0"/>
          </a:p>
          <a:p>
            <a:pPr algn="ctr"/>
            <a:endParaRPr lang="en-US" dirty="0"/>
          </a:p>
        </p:txBody>
      </p:sp>
      <p:cxnSp>
        <p:nvCxnSpPr>
          <p:cNvPr id="10" name="Straight Arrow Connector 9">
            <a:extLst>
              <a:ext uri="{FF2B5EF4-FFF2-40B4-BE49-F238E27FC236}">
                <a16:creationId xmlns:a16="http://schemas.microsoft.com/office/drawing/2014/main" xmlns="" id="{61E329B5-ED6D-442F-BD35-4E42FAA53FE7}"/>
              </a:ext>
            </a:extLst>
          </p:cNvPr>
          <p:cNvCxnSpPr/>
          <p:nvPr/>
        </p:nvCxnSpPr>
        <p:spPr>
          <a:xfrm>
            <a:off x="2557668" y="3034748"/>
            <a:ext cx="273216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CA02AD59-B3C4-4315-9F40-2A2941B55F92}"/>
              </a:ext>
            </a:extLst>
          </p:cNvPr>
          <p:cNvCxnSpPr/>
          <p:nvPr/>
        </p:nvCxnSpPr>
        <p:spPr>
          <a:xfrm>
            <a:off x="2557668" y="3617843"/>
            <a:ext cx="2637182" cy="51020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B177D217-A8C2-4D7B-9CE4-5777F8F44E88}"/>
              </a:ext>
            </a:extLst>
          </p:cNvPr>
          <p:cNvCxnSpPr/>
          <p:nvPr/>
        </p:nvCxnSpPr>
        <p:spPr>
          <a:xfrm>
            <a:off x="2557668" y="4691270"/>
            <a:ext cx="263718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6B392F4B-BCD8-4E4F-B58A-A14215C64E43}"/>
              </a:ext>
            </a:extLst>
          </p:cNvPr>
          <p:cNvSpPr txBox="1"/>
          <p:nvPr/>
        </p:nvSpPr>
        <p:spPr>
          <a:xfrm>
            <a:off x="1924564" y="5820683"/>
            <a:ext cx="338554"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xmlns="" id="{40FB923C-A30C-450E-A002-47D1C2E83898}"/>
              </a:ext>
            </a:extLst>
          </p:cNvPr>
          <p:cNvSpPr txBox="1"/>
          <p:nvPr/>
        </p:nvSpPr>
        <p:spPr>
          <a:xfrm>
            <a:off x="5282985" y="5820683"/>
            <a:ext cx="314510" cy="369332"/>
          </a:xfrm>
          <a:prstGeom prst="rect">
            <a:avLst/>
          </a:prstGeom>
          <a:noFill/>
        </p:spPr>
        <p:txBody>
          <a:bodyPr wrap="none" rtlCol="0">
            <a:spAutoFit/>
          </a:bodyPr>
          <a:lstStyle/>
          <a:p>
            <a:r>
              <a:rPr lang="en-US" dirty="0"/>
              <a:t>B</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A32467E5-B4B6-4725-BA10-2BA7F378932F}"/>
                  </a:ext>
                </a:extLst>
              </p:cNvPr>
              <p:cNvSpPr txBox="1"/>
              <p:nvPr/>
            </p:nvSpPr>
            <p:spPr>
              <a:xfrm>
                <a:off x="6051425" y="2228284"/>
                <a:ext cx="2839880" cy="2308324"/>
              </a:xfrm>
              <a:prstGeom prst="rect">
                <a:avLst/>
              </a:prstGeom>
              <a:noFill/>
            </p:spPr>
            <p:txBody>
              <a:bodyPr wrap="none" rtlCol="0">
                <a:spAutoFit/>
              </a:bodyPr>
              <a:lstStyle/>
              <a:p>
                <a:r>
                  <a:rPr lang="en-US" dirty="0"/>
                  <a:t>Every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must</a:t>
                </a:r>
              </a:p>
              <a:p>
                <a:r>
                  <a:rPr lang="en-US" dirty="0"/>
                  <a:t>be an image of some</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that is</a:t>
                </a:r>
              </a:p>
              <a:p>
                <a:r>
                  <a:rPr lang="en-US" dirty="0"/>
                  <a:t>codomain = range</a:t>
                </a:r>
              </a:p>
              <a:p>
                <a:endParaRPr lang="en-US" dirty="0"/>
              </a:p>
              <a:p>
                <a:r>
                  <a:rPr lang="en-US" dirty="0"/>
                  <a:t>Every value of the codomain</a:t>
                </a:r>
              </a:p>
              <a:p>
                <a:r>
                  <a:rPr lang="en-US" dirty="0"/>
                  <a:t>can be mapped from some</a:t>
                </a:r>
              </a:p>
              <a:p>
                <a:r>
                  <a:rPr lang="en-US" dirty="0"/>
                  <a:t>value in the domain.</a:t>
                </a:r>
              </a:p>
            </p:txBody>
          </p:sp>
        </mc:Choice>
        <mc:Fallback xmlns="">
          <p:sp>
            <p:nvSpPr>
              <p:cNvPr id="21" name="TextBox 20">
                <a:extLst>
                  <a:ext uri="{FF2B5EF4-FFF2-40B4-BE49-F238E27FC236}">
                    <a16:creationId xmlns:a16="http://schemas.microsoft.com/office/drawing/2014/main" id="{A32467E5-B4B6-4725-BA10-2BA7F378932F}"/>
                  </a:ext>
                </a:extLst>
              </p:cNvPr>
              <p:cNvSpPr txBox="1">
                <a:spLocks noRot="1" noChangeAspect="1" noMove="1" noResize="1" noEditPoints="1" noAdjustHandles="1" noChangeArrowheads="1" noChangeShapeType="1" noTextEdit="1"/>
              </p:cNvSpPr>
              <p:nvPr/>
            </p:nvSpPr>
            <p:spPr>
              <a:xfrm>
                <a:off x="6051425" y="2228284"/>
                <a:ext cx="2839880" cy="2308324"/>
              </a:xfrm>
              <a:prstGeom prst="rect">
                <a:avLst/>
              </a:prstGeom>
              <a:blipFill>
                <a:blip r:embed="rId2"/>
                <a:stretch>
                  <a:fillRect l="-1931" t="-1587" r="-1073" b="-3439"/>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xmlns="" id="{A01BAD41-8979-49F2-A330-A1F138164AB6}"/>
              </a:ext>
            </a:extLst>
          </p:cNvPr>
          <p:cNvSpPr txBox="1"/>
          <p:nvPr/>
        </p:nvSpPr>
        <p:spPr>
          <a:xfrm>
            <a:off x="6051425" y="4611480"/>
            <a:ext cx="2856038" cy="1754326"/>
          </a:xfrm>
          <a:prstGeom prst="rect">
            <a:avLst/>
          </a:prstGeom>
          <a:noFill/>
        </p:spPr>
        <p:txBody>
          <a:bodyPr wrap="none" rtlCol="0">
            <a:spAutoFit/>
          </a:bodyPr>
          <a:lstStyle/>
          <a:p>
            <a:r>
              <a:rPr lang="en-US" dirty="0"/>
              <a:t>Note that Alpha and</a:t>
            </a:r>
          </a:p>
          <a:p>
            <a:r>
              <a:rPr lang="en-US" dirty="0"/>
              <a:t>gamma have the</a:t>
            </a:r>
          </a:p>
          <a:p>
            <a:r>
              <a:rPr lang="en-US" dirty="0"/>
              <a:t>same image. This violates the</a:t>
            </a:r>
          </a:p>
          <a:p>
            <a:r>
              <a:rPr lang="en-US" dirty="0"/>
              <a:t>one-to-one property. This is </a:t>
            </a:r>
          </a:p>
          <a:p>
            <a:r>
              <a:rPr lang="en-US" dirty="0"/>
              <a:t>therefore, not a one-to-one </a:t>
            </a:r>
          </a:p>
          <a:p>
            <a:r>
              <a:rPr lang="en-US" dirty="0"/>
              <a:t>function.</a:t>
            </a:r>
          </a:p>
        </p:txBody>
      </p:sp>
      <p:cxnSp>
        <p:nvCxnSpPr>
          <p:cNvPr id="15" name="Straight Arrow Connector 14">
            <a:extLst>
              <a:ext uri="{FF2B5EF4-FFF2-40B4-BE49-F238E27FC236}">
                <a16:creationId xmlns:a16="http://schemas.microsoft.com/office/drawing/2014/main" xmlns="" id="{E93F1FF9-69C2-4B17-B45D-35F926BA4D98}"/>
              </a:ext>
            </a:extLst>
          </p:cNvPr>
          <p:cNvCxnSpPr/>
          <p:nvPr/>
        </p:nvCxnSpPr>
        <p:spPr>
          <a:xfrm flipV="1">
            <a:off x="2557668" y="3154017"/>
            <a:ext cx="2732160" cy="97403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515926"/>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lectures.potx" id="{6E97C1A8-BF21-4DD5-B546-699E90A5D033}" vid="{F48A350F-83D7-4EC3-A933-CDF84CAD2A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Template>
  <TotalTime>902</TotalTime>
  <Words>1115</Words>
  <Application>Microsoft Office PowerPoint</Application>
  <PresentationFormat>On-screen Show (4:3)</PresentationFormat>
  <Paragraphs>262</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Parcel</vt:lpstr>
      <vt:lpstr>Functions</vt:lpstr>
      <vt:lpstr>Function</vt:lpstr>
      <vt:lpstr>Function</vt:lpstr>
      <vt:lpstr>Function</vt:lpstr>
      <vt:lpstr>Not a function</vt:lpstr>
      <vt:lpstr>Mathematical example</vt:lpstr>
      <vt:lpstr>Addition and multiplication of function</vt:lpstr>
      <vt:lpstr>One-to-one Function or Injection</vt:lpstr>
      <vt:lpstr>Onto Function or Surjection</vt:lpstr>
      <vt:lpstr>Bijection</vt:lpstr>
      <vt:lpstr>Problem</vt:lpstr>
      <vt:lpstr>One-to-one and onto functions</vt:lpstr>
      <vt:lpstr>Inverse of functions</vt:lpstr>
      <vt:lpstr>Example</vt:lpstr>
      <vt:lpstr>EXample</vt:lpstr>
      <vt:lpstr>Example</vt:lpstr>
      <vt:lpstr>Example</vt:lpstr>
      <vt:lpstr>The composition of a function</vt:lpstr>
      <vt:lpstr>Example</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khushnur laboni</dc:creator>
  <cp:lastModifiedBy>UIU</cp:lastModifiedBy>
  <cp:revision>38</cp:revision>
  <dcterms:created xsi:type="dcterms:W3CDTF">2017-07-03T07:55:47Z</dcterms:created>
  <dcterms:modified xsi:type="dcterms:W3CDTF">2023-03-07T08:30:12Z</dcterms:modified>
</cp:coreProperties>
</file>