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0"/>
  </p:notesMasterIdLst>
  <p:sldIdLst>
    <p:sldId id="257" r:id="rId2"/>
    <p:sldId id="261" r:id="rId3"/>
    <p:sldId id="262" r:id="rId4"/>
    <p:sldId id="277" r:id="rId5"/>
    <p:sldId id="27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6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9/13/2021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E3E0-B7E7-4D54-B2A5-5F6617CC597B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A263-FC97-436D-B08F-5EB68C416D93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19AB-8DAF-4039-B7F9-27CB27C0BD63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B90-B30A-45DA-9A43-86CBCC31F8FF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A35CE-F211-4FA2-B360-4970A9EBFE57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4E8B-3F97-4B74-80C2-13139D2CA85F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45F5-7B14-4680-977E-DB2E723BEA0F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74B41-7598-4D6A-BBA2-7C98F3F43D98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2A84-E8C4-46AF-AB30-0BE30AED8616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5B4FC-028E-4211-A932-59FA52B603F5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356E6C8-202B-4B37-9DAD-ADCFCC7C86DA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1801D-C621-4EC5-8DE6-8D710603553E}" type="datetime1">
              <a:rPr lang="en-US" smtClean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CSE 2213 </a:t>
            </a:r>
            <a:r>
              <a:rPr lang="en-US" dirty="0"/>
              <a:t>– Discrete Mathematics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8315-401F-47C8-AD79-C6D2431B436A}" type="datetime1">
              <a:rPr lang="en-US" smtClean="0"/>
              <a:t>9/13/2021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4301545"/>
            <a:ext cx="6938662" cy="1438484"/>
          </a:xfrm>
        </p:spPr>
        <p:txBody>
          <a:bodyPr/>
          <a:lstStyle/>
          <a:p>
            <a:r>
              <a:rPr lang="en-US" dirty="0"/>
              <a:t>Now there are links that connect a data center to itself!!!</a:t>
            </a:r>
          </a:p>
          <a:p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9FA2-EDDC-4835-9CDC-5E8BFD98A302}" type="datetime1">
              <a:rPr lang="en-US" smtClean="0"/>
              <a:t>9/13/2021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39" y="2203207"/>
            <a:ext cx="5409124" cy="200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41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edge connects two vertices</a:t>
            </a:r>
          </a:p>
          <a:p>
            <a:r>
              <a:rPr lang="en-US" dirty="0"/>
              <a:t>There may exist edges that connect the same pair of vertices</a:t>
            </a:r>
          </a:p>
          <a:p>
            <a:r>
              <a:rPr lang="en-US" dirty="0"/>
              <a:t>There may exist edges that connect a vertex to itself</a:t>
            </a:r>
          </a:p>
          <a:p>
            <a:pPr lvl="1"/>
            <a:r>
              <a:rPr lang="en-US" dirty="0"/>
              <a:t>Known as 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BE20-EC6E-44FA-B9C6-B62D45A6084D}" type="datetime1">
              <a:rPr lang="en-US" smtClean="0"/>
              <a:t>9/13/2021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2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4146997"/>
            <a:ext cx="6938662" cy="1593031"/>
          </a:xfrm>
        </p:spPr>
        <p:txBody>
          <a:bodyPr/>
          <a:lstStyle/>
          <a:p>
            <a:r>
              <a:rPr lang="en-US" dirty="0"/>
              <a:t>This time the links are simple and data can be passed in one direction through a link</a:t>
            </a:r>
          </a:p>
          <a:p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6E01-C58C-4812-88E1-92E445F170A7}" type="datetime1">
              <a:rPr lang="en-US" smtClean="0"/>
              <a:t>9/13/2021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08" y="2337365"/>
            <a:ext cx="5615186" cy="167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060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directed graph</a:t>
            </a:r>
          </a:p>
          <a:p>
            <a:pPr lvl="1"/>
            <a:r>
              <a:rPr lang="en-US" dirty="0"/>
              <a:t>No multiple edge, no loop</a:t>
            </a:r>
          </a:p>
          <a:p>
            <a:r>
              <a:rPr lang="en-US" dirty="0"/>
              <a:t>Directed multigraph</a:t>
            </a:r>
          </a:p>
          <a:p>
            <a:pPr lvl="1"/>
            <a:r>
              <a:rPr lang="en-US" dirty="0"/>
              <a:t>Multiple edge allowed, loop allowed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2F9B-30FF-4A09-A566-AF9B15E3FFF8}" type="datetime1">
              <a:rPr lang="en-US" smtClean="0"/>
              <a:t>9/13/2021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2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Edges may be directed, or undirected</a:t>
            </a:r>
          </a:p>
          <a:p>
            <a:r>
              <a:rPr lang="en-US" dirty="0"/>
              <a:t>Multiple edges allowed</a:t>
            </a:r>
          </a:p>
          <a:p>
            <a:r>
              <a:rPr lang="en-US" dirty="0"/>
              <a:t>Loops allowed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04BD-2CD3-4EB3-AA85-955995A5CD79}" type="datetime1">
              <a:rPr lang="en-US" smtClean="0"/>
              <a:t>9/13/2021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9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graphs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57FB-90ED-47CE-877D-321902B24194}" type="datetime1">
              <a:rPr lang="en-US" smtClean="0"/>
              <a:t>9/13/2021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3" y="2648544"/>
            <a:ext cx="7392474" cy="223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466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Chapter- 9.1 (Rosen,6</a:t>
            </a:r>
            <a:r>
              <a:rPr lang="en-US" baseline="30000" dirty="0"/>
              <a:t>th</a:t>
            </a:r>
            <a:r>
              <a:rPr lang="en-US" dirty="0"/>
              <a:t> edition) </a:t>
            </a:r>
          </a:p>
          <a:p>
            <a:r>
              <a:rPr lang="en-US" dirty="0"/>
              <a:t>Page-596</a:t>
            </a:r>
          </a:p>
          <a:p>
            <a:r>
              <a:rPr lang="en-US" dirty="0"/>
              <a:t>Ex:  4,5,7,8,9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878FD-D709-4482-8210-60AD584D32A2}" type="datetime1">
              <a:rPr lang="en-US" smtClean="0"/>
              <a:t>9/13/2021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00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Acquaintanceship graph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dirty="0"/>
              <a:t>A graph that represents whether two people knows each other or not</a:t>
            </a:r>
          </a:p>
          <a:p>
            <a:pPr marL="0" indent="0" algn="ctr">
              <a:buNone/>
            </a:pPr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EA86-4205-446F-8A5A-617D0404F782}" type="datetime1">
              <a:rPr lang="en-US" smtClean="0"/>
              <a:t>9/13/2021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13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Hollywood graph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dirty="0"/>
              <a:t>A graph that represents whether two actors have worked</a:t>
            </a:r>
            <a:br>
              <a:rPr lang="en-US" dirty="0"/>
            </a:br>
            <a:r>
              <a:rPr lang="en-US"/>
              <a:t>together in movies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D12FA-7AA6-4459-B2ED-677CAB0BD21C}" type="datetime1">
              <a:rPr lang="en-US" smtClean="0"/>
              <a:t>9/13/2021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7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consists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, a </a:t>
                </a:r>
                <a:r>
                  <a:rPr lang="en-US" dirty="0">
                    <a:solidFill>
                      <a:srgbClr val="7030A0"/>
                    </a:solidFill>
                  </a:rPr>
                  <a:t>nonempty</a:t>
                </a:r>
                <a:r>
                  <a:rPr lang="en-US" dirty="0"/>
                  <a:t> set of </a:t>
                </a:r>
                <a:r>
                  <a:rPr lang="en-US" dirty="0">
                    <a:solidFill>
                      <a:srgbClr val="FF0000"/>
                    </a:solidFill>
                  </a:rPr>
                  <a:t>vertices </a:t>
                </a:r>
                <a:r>
                  <a:rPr lang="en-US" dirty="0"/>
                  <a:t>(or nodes),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, a set of </a:t>
                </a:r>
                <a:r>
                  <a:rPr lang="en-US" dirty="0">
                    <a:solidFill>
                      <a:srgbClr val="0070C0"/>
                    </a:solidFill>
                  </a:rPr>
                  <a:t>edges.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2" t="-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5911-C12F-4748-8115-3F324A01DC21}" type="datetime1">
              <a:rPr lang="en-US" smtClean="0"/>
              <a:t>9/13/2021</a:t>
            </a:fld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34" y="3429000"/>
            <a:ext cx="2395471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4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Simple graph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Multi graph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Pseudo graph</a:t>
            </a:r>
          </a:p>
          <a:p>
            <a:r>
              <a:rPr lang="en-US" dirty="0"/>
              <a:t>Directed Graph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Simple directed graph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Directed </a:t>
            </a:r>
            <a:r>
              <a:rPr lang="en-US" dirty="0" err="1"/>
              <a:t>multigraph</a:t>
            </a: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0F0E-F22D-4D79-A812-BF3E8D0B03B5}" type="datetime1">
              <a:rPr lang="en-US" smtClean="0"/>
              <a:t>9/13/2021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8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edge connects two different vertices</a:t>
                </a:r>
              </a:p>
              <a:p>
                <a:pPr lvl="1"/>
                <a:r>
                  <a:rPr lang="en-US" dirty="0"/>
                  <a:t>Represented by an unordered pair of two vertices</a:t>
                </a:r>
              </a:p>
              <a:p>
                <a:pPr lvl="1"/>
                <a:r>
                  <a:rPr lang="en-US" dirty="0"/>
                  <a:t>An edge that connects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is written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</m:t>
                    </m:r>
                    <m:r>
                      <a:rPr lang="en-US" i="1">
                        <a:latin typeface="Cambria Math"/>
                      </a:rPr>
                      <m:t>𝑢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𝑣</m:t>
                    </m:r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AB90-B30A-45DA-9A43-86CBCC31F8FF}" type="datetime1">
              <a:rPr lang="en-US" smtClean="0"/>
              <a:t>9/13/2021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75" y="3793835"/>
            <a:ext cx="2305318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78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Also known as digraph</a:t>
                </a:r>
              </a:p>
              <a:p>
                <a:r>
                  <a:rPr lang="en-US" dirty="0"/>
                  <a:t>Each edge connects two vertices</a:t>
                </a:r>
              </a:p>
              <a:p>
                <a:r>
                  <a:rPr lang="en-US" dirty="0"/>
                  <a:t>Each edge has a direction associated with it</a:t>
                </a:r>
              </a:p>
              <a:p>
                <a:pPr lvl="1"/>
                <a:r>
                  <a:rPr lang="en-US" dirty="0"/>
                  <a:t>Directed edge</a:t>
                </a:r>
              </a:p>
              <a:p>
                <a:pPr lvl="1"/>
                <a:r>
                  <a:rPr lang="en-US" dirty="0"/>
                  <a:t>Represented by an ordered pair of two vertices</a:t>
                </a:r>
              </a:p>
              <a:p>
                <a:pPr lvl="1"/>
                <a:r>
                  <a:rPr lang="en-US" dirty="0"/>
                  <a:t>If a directed edge starts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and ends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, then it is represented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B1D9F-359D-488E-A44D-3CAB05DAE9D6}" type="datetime1">
              <a:rPr lang="en-US" smtClean="0"/>
              <a:t>9/13/2021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147" y="5048250"/>
            <a:ext cx="34575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39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4365939"/>
            <a:ext cx="6938662" cy="1374090"/>
          </a:xfrm>
        </p:spPr>
        <p:txBody>
          <a:bodyPr>
            <a:normAutofit/>
          </a:bodyPr>
          <a:lstStyle/>
          <a:p>
            <a:r>
              <a:rPr lang="en-US" dirty="0"/>
              <a:t>The data centers of a company are geographically distributed</a:t>
            </a:r>
          </a:p>
          <a:p>
            <a:r>
              <a:rPr lang="en-US" dirty="0"/>
              <a:t>This graph shows the connection between data centers</a:t>
            </a:r>
          </a:p>
          <a:p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C82E-D28E-42E9-BE8F-FFB96B63951C}" type="datetime1">
              <a:rPr lang="en-US" smtClean="0"/>
              <a:t>9/13/2021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3" y="2265238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118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edge connects two different vertices</a:t>
                </a:r>
              </a:p>
              <a:p>
                <a:pPr lvl="1"/>
                <a:r>
                  <a:rPr lang="en-US" dirty="0"/>
                  <a:t>Represented by an unordered pair of two vertices</a:t>
                </a:r>
              </a:p>
              <a:p>
                <a:pPr lvl="1"/>
                <a:r>
                  <a:rPr lang="en-US" dirty="0"/>
                  <a:t>An edge that connects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is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 two edges have the same pair of vertices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07E6-3BC3-472C-95B8-D1ABF575D67B}" type="datetime1">
              <a:rPr lang="en-US" smtClean="0"/>
              <a:t>9/13/2021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2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4430331"/>
            <a:ext cx="6938662" cy="1309697"/>
          </a:xfrm>
        </p:spPr>
        <p:txBody>
          <a:bodyPr>
            <a:normAutofit/>
          </a:bodyPr>
          <a:lstStyle/>
          <a:p>
            <a:r>
              <a:rPr lang="en-US" dirty="0"/>
              <a:t>This graph shows links between data centers</a:t>
            </a:r>
          </a:p>
          <a:p>
            <a:pPr lvl="1"/>
            <a:r>
              <a:rPr lang="en-US" dirty="0"/>
              <a:t>Note that there exists multiple links between some pair</a:t>
            </a:r>
          </a:p>
          <a:p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80DD-6519-4379-AA20-1A4DB62078DD}" type="datetime1">
              <a:rPr lang="en-US" smtClean="0"/>
              <a:t>9/13/2021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24" y="2232372"/>
            <a:ext cx="6503832" cy="2090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308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Graphs that may have multiple edges connecting the same vertices are called </a:t>
            </a:r>
            <a:r>
              <a:rPr lang="en-US" dirty="0" err="1"/>
              <a:t>multigraphs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2003-31A7-4630-AE2F-1DB4890D7C48}" type="datetime1">
              <a:rPr lang="en-US" smtClean="0"/>
              <a:t>9/13/2021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145916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486</TotalTime>
  <Words>439</Words>
  <Application>Microsoft Office PowerPoint</Application>
  <PresentationFormat>On-screen Show (4:3)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Wingdings</vt:lpstr>
      <vt:lpstr>lectures</vt:lpstr>
      <vt:lpstr>Graph</vt:lpstr>
      <vt:lpstr>Graph</vt:lpstr>
      <vt:lpstr>Different types of graph</vt:lpstr>
      <vt:lpstr>Undirected Graph</vt:lpstr>
      <vt:lpstr>Directed graph</vt:lpstr>
      <vt:lpstr>A computer network</vt:lpstr>
      <vt:lpstr>Simple graph</vt:lpstr>
      <vt:lpstr>A computer network</vt:lpstr>
      <vt:lpstr>Multigraph</vt:lpstr>
      <vt:lpstr>A computer network</vt:lpstr>
      <vt:lpstr>Pseudograph</vt:lpstr>
      <vt:lpstr>A computer network</vt:lpstr>
      <vt:lpstr>Variants of directed graph</vt:lpstr>
      <vt:lpstr>Mixed graph</vt:lpstr>
      <vt:lpstr>Different types of graphs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Sajeed Mehrab</cp:lastModifiedBy>
  <cp:revision>26</cp:revision>
  <dcterms:created xsi:type="dcterms:W3CDTF">2017-08-07T07:01:03Z</dcterms:created>
  <dcterms:modified xsi:type="dcterms:W3CDTF">2021-09-13T10:22:59Z</dcterms:modified>
</cp:coreProperties>
</file>