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32"/>
  </p:notesMasterIdLst>
  <p:sldIdLst>
    <p:sldId id="257" r:id="rId2"/>
    <p:sldId id="258" r:id="rId3"/>
    <p:sldId id="292" r:id="rId4"/>
    <p:sldId id="259" r:id="rId5"/>
    <p:sldId id="278" r:id="rId6"/>
    <p:sldId id="261" r:id="rId7"/>
    <p:sldId id="260" r:id="rId8"/>
    <p:sldId id="262" r:id="rId9"/>
    <p:sldId id="263" r:id="rId10"/>
    <p:sldId id="264" r:id="rId11"/>
    <p:sldId id="266" r:id="rId12"/>
    <p:sldId id="293" r:id="rId13"/>
    <p:sldId id="267" r:id="rId14"/>
    <p:sldId id="268" r:id="rId15"/>
    <p:sldId id="269" r:id="rId16"/>
    <p:sldId id="279" r:id="rId17"/>
    <p:sldId id="281" r:id="rId18"/>
    <p:sldId id="283" r:id="rId19"/>
    <p:sldId id="285" r:id="rId20"/>
    <p:sldId id="287" r:id="rId21"/>
    <p:sldId id="288" r:id="rId22"/>
    <p:sldId id="291" r:id="rId23"/>
    <p:sldId id="271" r:id="rId24"/>
    <p:sldId id="272" r:id="rId25"/>
    <p:sldId id="294" r:id="rId26"/>
    <p:sldId id="273" r:id="rId27"/>
    <p:sldId id="275" r:id="rId28"/>
    <p:sldId id="276" r:id="rId29"/>
    <p:sldId id="289" r:id="rId30"/>
    <p:sldId id="29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4T09:35:53.82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0 1 96 0 0,'19'5'1852'0'0,"0"0"248"0"0,-10-10 121 0 0,1 5 51 0 0,-1 0 516 0 0,0 5-2524 0 0,1-5-708 0 0,-10 6-760 0 0,9-6-532 0 0,0 0-284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4T09:35:54.60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141 196 1192 0 0,'-9'-5'2228'0'0,"0"-11"209"0"0,-10-5 107 0 0,0 5 56 0 0,0-5-1092 0 0,1 10-704 0 0,8 1-384 0 0,1-1-196 0 0,-1 6-96 0 0,1-6-68 0 0,9 1-92 0 0,-9 5-488 0 0,18-1-856 0 0,-9-4-612 0 0,19-1-320 0 0,-10 1-165 0 0,10-1-15 0 0,-10 6 428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4T10:14:59.0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2176 0 812 0 0,'-169'185'1400'0'0,"-56"-6"-324"0"0,-38-15-500 0 0,-37-6-632 0 0,-56-5-732 0 0,-47-6-380 0 0,-56 6-180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4T10:56:47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66 132 784 0 0,'-2'-16'10425'0'0,"2"16"-10348"0"0,0 0-1 0 0,-1 0 1 0 0,1 0 0 0 0,-1-1 0 0 0,1 1-1 0 0,-1 0 1 0 0,1 0 0 0 0,0 0 0 0 0,-1-1-1 0 0,1 1 1 0 0,-1 0 0 0 0,1-1-1 0 0,0 1 1 0 0,-1 0 0 0 0,1-1 0 0 0,0 1-1 0 0,0 0 1 0 0,-1-1 0 0 0,1 1-1 0 0,0 0 1 0 0,0-1 0 0 0,-1 1 0 0 0,1-1-1 0 0,0 1 1 0 0,0-1 0 0 0,0 1 0 0 0,0 0-1 0 0,0-1 1 0 0,0 1 0 0 0,0-1-1 0 0,0 1 1 0 0,0-1 0 0 0,0 0 0 0 0,0 0-35 0 0,0 1 0 0 0,0-1 0 0 0,-1 0 0 0 0,1 0 0 0 0,0 1 1 0 0,0-1-1 0 0,-1 0 0 0 0,1 0 0 0 0,0 1 0 0 0,-1-1 0 0 0,1 0 1 0 0,0 1-1 0 0,-1-1 0 0 0,1 0 0 0 0,-1 1 0 0 0,1-1 1 0 0,-2 0-1 0 0,-1-7-166 0 0,4-13 1598 0 0,-1 6 193 0 0,-1-16-619 0 0,-45 15 6349 0 0,64 33-7156 0 0,21 64 867 0 0,-11-22-746 0 0,-16-37-232 0 0,2 0 0 0 0,1-1 1 0 0,25 28-1 0 0,2 3 178 0 0,-8-13-49 0 0,53 49 1 0 0,-50-52-207 0 0,122 106 137 0 0,37 10-106 0 0,-134-107-78 0 0,35 22-2 0 0,-29-23 3 0 0,-47-29-3 0 0,1-1 0 0 0,26 12 1 0 0,-37-20-5 0 0,-1 0 1 0 0,0 0-1 0 0,13 11 1 0 0,20 13-7 0 0,18 4 11 0 0,119 63-1 0 0,-115-66 11 0 0,40 17 1 0 0,34 13-31 0 0,-100-42 18 0 0,111 54 24 0 0,139 64 2 0 0,-220-107-43 0 0,109 55 43 0 0,-76-37-12 0 0,106 58 11 0 0,-4-8-49 0 0,-63-34 34 0 0,356 128 14 0 0,-469-183-24 0 0,497 177 30 0 0,-91-49 142 0 0,4 0-13 0 0,-412-128-148 0 0,145 55 55 0 0,-12-6-5 0 0,-19-6-13 0 0,39 18 3 0 0,129 61 21 0 0,-265-109-70 0 0,47 31-1 0 0,-14-7-24 0 0,-31-21 30 0 0,-1 3 0 0 0,-1 1 0 0 0,59 54 0 0 0,-42-36 8 0 0,-43-35-11 0 0,0 0 1 0 0,-2 2 0 0 0,17 16-1 0 0,-18-16 2 0 0,32 25 0 0 0,-30-27-1 0 0,27 28-1 0 0,61 66 7 0 0,-88-91-2 0 0,0 0 0 0 0,29 20 0 0 0,0-1-5 0 0,-36-27-1 0 0,1 0-1 0 0,0 0 0 0 0,0-1 0 0 0,15 6 0 0 0,24 13 37 0 0,-29-14 7 0 0,-27-16-5511 0 0,-1 1 2658 0 0,0 0 0 0 0,0 0 0 0 0,0 1-1 0 0,-14-3 1 0 0,-42-9-4757 0 0,28 8 4971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4T10:56:51.91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48 285 184 0 0,'0'0'4268'0'0,"-36"5"6450"0"0,25-14-6302 0 0,20 11-2229 0 0,27 12-461 0 0,-33-13-1579 0 0,1 1-1 0 0,-1-1 0 0 0,0 0 0 0 0,0 0 1 0 0,0 0-1 0 0,1-1 0 0 0,-1 1 0 0 0,0-1 0 0 0,1 0 1 0 0,-1 0-1 0 0,1 0 0 0 0,5-1 0 0 0,45-12 1038 0 0,-13 1-713 0 0,125-29 331 0 0,-123 31-643 0 0,264-49 388 0 0,-117 30-421 0 0,48-5-88 0 0,133 8-37 0 0,2-1 34 0 0,-95 13-12 0 0,-99 8-26 0 0,225-4 35 0 0,157-6 19 0 0,-99 9 5 0 0,-321 8-39 0 0,312 19 103 0 0,-344-13-54 0 0,144 10 3 0 0,216 12 27 0 0,37-14-12 0 0,-225-10-51 0 0,26 1-5 0 0,-178-2-15 0 0,34 2 4 0 0,-33 1-241 0 0,-109-5-2100 0 0,-16 2-1879 0 0,-14 0-87 0 0,-1-1 2510 0 0,-54 15-6668 0 0,0 4 3438 0 0,17-2 2600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9-14T10:56:54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104 195 420 0 0,'-1'-1'233'0'0,"-1"1"1"0"0,0-1-1 0 0,1 1 0 0 0,-1-1 0 0 0,0 0 1 0 0,1 1-1 0 0,-1-1 0 0 0,1 0 0 0 0,-1 0 1 0 0,1 0-1 0 0,0 0 0 0 0,-1 0 0 0 0,1-1 1 0 0,0 1-1 0 0,0 0 0 0 0,-1-1 0 0 0,0-1 1 0 0,-19-16 4272 0 0,18 16-3879 0 0,1 1 1 0 0,-1-1-1 0 0,1 0 0 0 0,-1 1 1 0 0,1-1-1 0 0,0 0 0 0 0,-2-5 1 0 0,-9-12 1189 0 0,12 19-1763 0 0,1 0 1 0 0,-1 0-1 0 0,1 1 0 0 0,0-1 0 0 0,-1 0 0 0 0,1 0 0 0 0,0 0 0 0 0,0 0 0 0 0,0 0 0 0 0,0 0 0 0 0,0 0 0 0 0,0 0 0 0 0,0 0 0 0 0,0 0 0 0 0,0-2 0 0 0,-1-11 331 0 0,0 12-297 0 0,0 1 1 0 0,0-1 0 0 0,0 0-1 0 0,0-1 1 0 0,1 1-1 0 0,-1 0 1 0 0,1 0-1 0 0,-1 0 1 0 0,1 0-1 0 0,0-1 1 0 0,-1 1-1 0 0,1 0 1 0 0,1-3-1 0 0,-5-5 359 0 0,-2-7 472 0 0,6 16-891 0 0,0 0-1 0 0,0 1 1 0 0,0-1-1 0 0,0 0 1 0 0,0 0-1 0 0,0 1 1 0 0,0-1-1 0 0,0 0 1 0 0,0 1-1 0 0,0-1 1 0 0,0 0-1 0 0,0 1 1 0 0,0-1-1 0 0,1 0 1 0 0,-1 1-1 0 0,0-1 1 0 0,1 0-1 0 0,-1 1 1 0 0,0-1-1 0 0,1 1 1 0 0,-1-1-1 0 0,1 0 1 0 0,-1 1-1 0 0,1-1 1 0 0,-1 1-1 0 0,1-1 1 0 0,-1 1-1 0 0,1 0 1 0 0,-1-1-1 0 0,2 0 1 0 0,23 6 83 0 0,-21-4-81 0 0,13 5 147 0 0,0 2 1 0 0,0 0-1 0 0,-1 1 1 0 0,0 0-1 0 0,0 1 0 0 0,-1 1 1 0 0,0 1-1 0 0,13 14 1 0 0,10 5 134 0 0,112 113 561 0 0,-141-134-825 0 0,199 206 597 0 0,-67-59-408 0 0,84 76 127 0 0,-170-177-254 0 0,68 62 94 0 0,-35-40-98 0 0,77 60 40 0 0,-24-27-75 0 0,226 168 104 0 0,-162-115-143 0 0,-130-96-28 0 0,-24-29 11 0 0,-1 2 0 0 0,66 69-1 0 0,-90-84-8 0 0,47 38 0 0 0,-5-6-2 0 0,-1 3 2 0 0,44 42 4 0 0,131 118-2 0 0,-181-169-8 0 0,31 23 4 0 0,-73-61-1 0 0,308 203-4 0 0,-213-146 15 0 0,44 23 10 0 0,-119-73-23 0 0,0 2 0 0 0,-2 1 0 0 0,44 38 0 0 0,-52-40 3 0 0,34 20 1 0 0,5 4 2 0 0,54 35 5 0 0,0-2-12 0 0,-29-21 4 0 0,-23-15 0 0 0,-18-12 0 0 0,72 42 1 0 0,138 80-2 0 0,-159-95 2 0 0,32 17 8 0 0,-46-28-6 0 0,237 148 4 0 0,-260-153-7 0 0,71 45 32 0 0,131 110 0 0 0,-207-144-5 0 0,93 74 103 0 0,-79-59-31 0 0,-13-16 113 0 0,85 92 0 0 0,-95-91-109 0 0,32 41 9 0 0,31 23-19 0 0,64 50 61 0 0,-107-97-85 0 0,-67-64-189 0 0,-7-7-662 0 0,-12-11-2357 0 0,8 7 1453 0 0,-5-5-2153 0 0,8 7 2937 0 0,0 0 1 0 0,-1 1-1 0 0,1-1 1 0 0,0 1-1 0 0,-1-1 1 0 0,1 1-1 0 0,-1 0 0 0 0,0 0 1 0 0,0 1-1 0 0,0-1 1 0 0,0 1-1 0 0,0 0 0 0 0,0 0 1 0 0,0 0-1 0 0,-7 0 1 0 0,-15 0-1585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F9125-1438-4633-9EA8-714BDCB1D32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75F9-3B21-4193-ACDA-DFA3FE2A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32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2E33-5ECB-4F61-839C-DE9C77F7AEEE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1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D2AD-9A58-47C0-80C2-628F21869F9C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2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4060-BC83-4BDB-AB22-E0427EBB9E9F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8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D12C-673C-49E9-98B7-1784A766FD04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9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8CB9-954F-44B6-BDAC-1BFC4D946D72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1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7304B-884B-478F-B52E-9D5E4BF55826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2E9D6-EC9E-448B-A4D4-2607D46D8DD2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6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B1104-D993-415A-AFE3-D2F6DDB0C228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1CAA-BA4D-4CC2-8DD7-98E40446BCDF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2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EDEC0-B0CB-4AD9-9758-929EFD0864E3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5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3450AF-D359-4C2D-9CB8-827D9873C265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5592" y="964692"/>
            <a:ext cx="6938662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592" y="2638045"/>
            <a:ext cx="693866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100EF2A-0EA7-4C30-9AD8-CF74D22BFFD5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6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CSI 219 – Discrete Mathematics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FA12-A940-434C-BB35-0EBD4426D8F9}" type="datetime1">
              <a:rPr lang="en-US" smtClean="0"/>
              <a:t>9/14/2021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244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682E-597E-44C3-9EF0-FEB7310682F5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3556000" y="3086100"/>
            <a:ext cx="279400" cy="2794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616700" y="2654300"/>
            <a:ext cx="279400" cy="2794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612580-5D16-463A-9DBD-5E4AA29DDEE9}"/>
                  </a:ext>
                </a:extLst>
              </p14:cNvPr>
              <p14:cNvContentPartPr/>
              <p14:nvPr/>
            </p14:nvContentPartPr>
            <p14:xfrm>
              <a:off x="10684512" y="2574144"/>
              <a:ext cx="37440" cy="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612580-5D16-463A-9DBD-5E4AA29DDE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80192" y="2569824"/>
                <a:ext cx="46080" cy="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A78DA7-2C7C-44D1-9AE3-5DC8899D37A9}"/>
                  </a:ext>
                </a:extLst>
              </p14:cNvPr>
              <p14:cNvContentPartPr/>
              <p14:nvPr/>
            </p14:nvContentPartPr>
            <p14:xfrm>
              <a:off x="10660752" y="2644344"/>
              <a:ext cx="51120" cy="70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A78DA7-2C7C-44D1-9AE3-5DC8899D37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56432" y="2640024"/>
                <a:ext cx="59760" cy="7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32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  <a:br>
              <a:rPr lang="en-US" dirty="0"/>
            </a:br>
            <a:r>
              <a:rPr lang="en-US" dirty="0"/>
              <a:t>(directed graph)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152900"/>
            <a:ext cx="6938662" cy="1587128"/>
          </a:xfrm>
        </p:spPr>
        <p:txBody>
          <a:bodyPr>
            <a:normAutofit/>
          </a:bodyPr>
          <a:lstStyle/>
          <a:p>
            <a:r>
              <a:rPr lang="en-US" dirty="0"/>
              <a:t>Vertices Deborah is </a:t>
            </a:r>
            <a:r>
              <a:rPr lang="en-US" dirty="0">
                <a:solidFill>
                  <a:srgbClr val="FF0000"/>
                </a:solidFill>
              </a:rPr>
              <a:t>adjacent</a:t>
            </a:r>
            <a:r>
              <a:rPr lang="en-US" dirty="0"/>
              <a:t> to Brian, and Brian is </a:t>
            </a:r>
            <a:r>
              <a:rPr lang="en-US" dirty="0">
                <a:solidFill>
                  <a:srgbClr val="FF0000"/>
                </a:solidFill>
              </a:rPr>
              <a:t>adjacent</a:t>
            </a:r>
            <a:r>
              <a:rPr lang="en-US" dirty="0"/>
              <a:t> from Deborah</a:t>
            </a:r>
          </a:p>
          <a:p>
            <a:r>
              <a:rPr lang="en-US" dirty="0"/>
              <a:t>Deborah is the </a:t>
            </a:r>
            <a:r>
              <a:rPr lang="en-US" dirty="0">
                <a:solidFill>
                  <a:srgbClr val="0070C0"/>
                </a:solidFill>
              </a:rPr>
              <a:t>initial</a:t>
            </a:r>
            <a:r>
              <a:rPr lang="en-US" dirty="0"/>
              <a:t> vertex of the edge, and Brian is the </a:t>
            </a:r>
            <a:r>
              <a:rPr lang="en-US" dirty="0">
                <a:solidFill>
                  <a:srgbClr val="0070C0"/>
                </a:solidFill>
              </a:rPr>
              <a:t>terminal</a:t>
            </a:r>
            <a:r>
              <a:rPr lang="en-US" dirty="0"/>
              <a:t> vertex of the edge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DA26-F540-4144-86FE-A0114CBF010B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631" y="2286000"/>
            <a:ext cx="307473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617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a vertex</a:t>
            </a:r>
            <a:br>
              <a:rPr lang="en-US" dirty="0"/>
            </a:br>
            <a:r>
              <a:rPr lang="en-US" dirty="0"/>
              <a:t>(Directed Graph)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graph with directed edges the </a:t>
            </a:r>
            <a:r>
              <a:rPr lang="en-US" i="1" dirty="0"/>
              <a:t>in-degree of a vertex v, </a:t>
            </a:r>
            <a:r>
              <a:rPr lang="en-US" dirty="0"/>
              <a:t>denoted by </a:t>
            </a:r>
            <a:r>
              <a:rPr lang="en-US" dirty="0" err="1"/>
              <a:t>deg</a:t>
            </a:r>
            <a:r>
              <a:rPr lang="en-US" dirty="0"/>
              <a:t>ˉ(v), is the number of edges with </a:t>
            </a:r>
            <a:r>
              <a:rPr lang="en-US" i="1" dirty="0"/>
              <a:t>v </a:t>
            </a:r>
            <a:r>
              <a:rPr lang="en-US" dirty="0"/>
              <a:t>as their terminal vertex.  </a:t>
            </a:r>
          </a:p>
          <a:p>
            <a:r>
              <a:rPr lang="en-US" dirty="0"/>
              <a:t>The </a:t>
            </a:r>
            <a:r>
              <a:rPr lang="en-US" i="1" dirty="0"/>
              <a:t>out-degree of v, </a:t>
            </a:r>
            <a:r>
              <a:rPr lang="en-US" dirty="0"/>
              <a:t>denoted by </a:t>
            </a:r>
            <a:r>
              <a:rPr lang="en-US" dirty="0" err="1"/>
              <a:t>deg</a:t>
            </a:r>
            <a:r>
              <a:rPr lang="en-US" dirty="0"/>
              <a:t> +</a:t>
            </a:r>
            <a:r>
              <a:rPr lang="en-US" i="1" dirty="0"/>
              <a:t>(v), </a:t>
            </a:r>
            <a:r>
              <a:rPr lang="en-US" dirty="0"/>
              <a:t>is the number of edges with </a:t>
            </a:r>
            <a:r>
              <a:rPr lang="en-US" i="1" dirty="0"/>
              <a:t>v </a:t>
            </a:r>
            <a:r>
              <a:rPr lang="en-US" dirty="0"/>
              <a:t>as their initial vertex. </a:t>
            </a:r>
          </a:p>
          <a:p>
            <a:r>
              <a:rPr lang="en-US" dirty="0"/>
              <a:t>Note that a loop at a vertex contributes 1 to both the in-degree and the out-degree of this vertex.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D12C-673C-49E9-98B7-1784A766FD04}" type="datetime1">
              <a:rPr lang="en-US" smtClean="0"/>
              <a:t>9/14/2021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42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  <a:br>
              <a:rPr lang="en-US" dirty="0"/>
            </a:br>
            <a:r>
              <a:rPr lang="en-US" dirty="0"/>
              <a:t>(directed graph)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4152900"/>
                <a:ext cx="6938662" cy="15871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in-degree</a:t>
                </a:r>
                <a:r>
                  <a:rPr lang="en-US" dirty="0"/>
                  <a:t> of Brian is 3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deg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𝐵𝑟𝑖𝑎𝑛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out-degree</a:t>
                </a:r>
                <a:r>
                  <a:rPr lang="en-US" dirty="0"/>
                  <a:t> of Brian is 2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deg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𝐵𝑟𝑖𝑎𝑛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152900"/>
                <a:ext cx="6938662" cy="1587128"/>
              </a:xfrm>
              <a:blipFill rotWithShape="1">
                <a:blip r:embed="rId2"/>
                <a:stretch>
                  <a:fillRect l="-527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A4704-6710-4E5E-A7B3-8FCB4455A6AF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631" y="2286000"/>
            <a:ext cx="307473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990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Handshaking theorem</a:t>
            </a:r>
            <a:br>
              <a:rPr lang="en-US" dirty="0"/>
            </a:br>
            <a:r>
              <a:rPr lang="en-US" dirty="0"/>
              <a:t>(directed graph)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4152900"/>
            <a:ext cx="6938662" cy="1587128"/>
          </a:xfrm>
        </p:spPr>
        <p:txBody>
          <a:bodyPr>
            <a:normAutofit/>
          </a:bodyPr>
          <a:lstStyle/>
          <a:p>
            <a:r>
              <a:rPr lang="en-US" dirty="0"/>
              <a:t>The sum of in-degrees is 8</a:t>
            </a:r>
          </a:p>
          <a:p>
            <a:r>
              <a:rPr lang="en-US" dirty="0"/>
              <a:t>The sum of out-degrees is 8</a:t>
            </a:r>
          </a:p>
          <a:p>
            <a:r>
              <a:rPr lang="en-US" dirty="0"/>
              <a:t>No. of edges is 8</a:t>
            </a:r>
          </a:p>
          <a:p>
            <a:r>
              <a:rPr lang="en-US" dirty="0"/>
              <a:t>Coincidence?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84F4-2EEB-451B-A322-3254589501C5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631" y="2286000"/>
            <a:ext cx="3074738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702AF6-C6B2-46BD-BFAC-63248FCE2B3D}"/>
                  </a:ext>
                </a:extLst>
              </p14:cNvPr>
              <p14:cNvContentPartPr/>
              <p14:nvPr/>
            </p14:nvContentPartPr>
            <p14:xfrm>
              <a:off x="3556512" y="4501224"/>
              <a:ext cx="783360" cy="410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702AF6-C6B2-46BD-BFAC-63248FCE2B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2192" y="4496904"/>
                <a:ext cx="792000" cy="41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27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Handshaking theorem</a:t>
            </a:r>
            <a:br>
              <a:rPr lang="en-US" dirty="0"/>
            </a:br>
            <a:r>
              <a:rPr lang="en-US" dirty="0"/>
              <a:t>(directed graph)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39B6-4DB2-41DA-8622-8E72E10E76B2}" type="datetime1">
              <a:rPr lang="en-US" smtClean="0"/>
              <a:t>9/14/2021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be a graph with directed edges. Then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deg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deg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+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612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A511A-F900-4875-90CD-FDAB2C454751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62" y="2532185"/>
            <a:ext cx="6600092" cy="327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89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simple graphs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69B3-43B1-4DAF-9DC6-3DD2AFEA1101}" type="datetime1">
              <a:rPr lang="en-US" smtClean="0"/>
              <a:t>9/14/2021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649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592" y="3889420"/>
            <a:ext cx="6938662" cy="1850608"/>
          </a:xfrm>
        </p:spPr>
        <p:txBody>
          <a:bodyPr/>
          <a:lstStyle/>
          <a:p>
            <a:r>
              <a:rPr lang="en-US" dirty="0"/>
              <a:t>Simple graph where there is exactly one edge between each pair of </a:t>
            </a:r>
            <a:r>
              <a:rPr lang="en-US" dirty="0">
                <a:solidFill>
                  <a:srgbClr val="FF0000"/>
                </a:solidFill>
              </a:rPr>
              <a:t>distinct</a:t>
            </a:r>
            <a:r>
              <a:rPr lang="en-US" dirty="0"/>
              <a:t> vertices.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3A62D-7997-4028-9F73-E17BE8D5BFF0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27" y="2296510"/>
            <a:ext cx="6980348" cy="1479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53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3979572"/>
                <a:ext cx="6938662" cy="17604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𝐷𝑒𝑛𝑜𝑡𝑒𝑑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𝑏𝑦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𝐶𝑛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edges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minimum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3979572"/>
                <a:ext cx="6938662" cy="1760456"/>
              </a:xfrm>
              <a:blipFill rotWithShape="1">
                <a:blip r:embed="rId2"/>
                <a:stretch>
                  <a:fillRect l="-527" t="-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130C4-5A03-40E4-A5D9-77ABCCE93D96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21" y="2261623"/>
            <a:ext cx="5512158" cy="164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36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  <a:br>
              <a:rPr lang="en-US" dirty="0"/>
            </a:br>
            <a:r>
              <a:rPr lang="en-US" dirty="0"/>
              <a:t>(Undirected graph)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</p:spPr>
            <p:txBody>
              <a:bodyPr/>
              <a:lstStyle/>
              <a:p>
                <a:r>
                  <a:rPr lang="en-US" dirty="0"/>
                  <a:t>Vertices Denver and Chicago are </a:t>
                </a:r>
                <a:r>
                  <a:rPr lang="en-US" dirty="0">
                    <a:solidFill>
                      <a:srgbClr val="FF0000"/>
                    </a:solidFill>
                  </a:rPr>
                  <a:t>adjacent</a:t>
                </a:r>
                <a:r>
                  <a:rPr lang="en-US" dirty="0"/>
                  <a:t> to each other</a:t>
                </a:r>
              </a:p>
              <a:p>
                <a:r>
                  <a:rPr lang="en-US" dirty="0"/>
                  <a:t>The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is said to be </a:t>
                </a:r>
                <a:r>
                  <a:rPr lang="en-US" dirty="0">
                    <a:solidFill>
                      <a:srgbClr val="0070C0"/>
                    </a:solidFill>
                  </a:rPr>
                  <a:t>incident</a:t>
                </a:r>
                <a:r>
                  <a:rPr lang="en-US" dirty="0"/>
                  <a:t> with the vertices</a:t>
                </a:r>
              </a:p>
              <a:p>
                <a:r>
                  <a:rPr lang="en-US" dirty="0"/>
                  <a:t>What are the adjacent pairs of vertices in this graph?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  <a:blipFill rotWithShape="1">
                <a:blip r:embed="rId2"/>
                <a:stretch>
                  <a:fillRect l="-527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2EA4C-B1BA-4239-95E2-741991121A30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18000" y="2738854"/>
                <a:ext cx="3494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0" y="2738854"/>
                <a:ext cx="349455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76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4146997"/>
                <a:ext cx="6938662" cy="1593031"/>
              </a:xfrm>
            </p:spPr>
            <p:txBody>
              <a:bodyPr/>
              <a:lstStyle/>
              <a:p>
                <a:r>
                  <a:rPr lang="en-US" dirty="0"/>
                  <a:t>An additional vertex to cycle, and connect every vertex of the cycle to the new one by an edge</a:t>
                </a:r>
              </a:p>
              <a:p>
                <a:r>
                  <a:rPr lang="en-US" dirty="0"/>
                  <a:t>What is the number of vertices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146997"/>
                <a:ext cx="6938662" cy="1593031"/>
              </a:xfrm>
              <a:blipFill rotWithShape="1">
                <a:blip r:embed="rId2"/>
                <a:stretch>
                  <a:fillRect l="-527"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634A9-E58B-407C-8165-5ADC5D9528BF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982" y="2226238"/>
            <a:ext cx="5950038" cy="182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04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Chapter-9.2(Rosen,6</a:t>
            </a:r>
            <a:r>
              <a:rPr lang="en-US" baseline="30000" dirty="0"/>
              <a:t>th</a:t>
            </a:r>
            <a:r>
              <a:rPr lang="en-US" dirty="0"/>
              <a:t> edition) </a:t>
            </a:r>
          </a:p>
          <a:p>
            <a:r>
              <a:rPr lang="en-US" dirty="0"/>
              <a:t>Exercise- 3,4,5,10,20(</a:t>
            </a:r>
            <a:r>
              <a:rPr lang="en-US" dirty="0" err="1"/>
              <a:t>a,d,e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4F545-3E5E-458C-85A6-53367B23CB3B}" type="datetime1">
              <a:rPr lang="en-US" smtClean="0"/>
              <a:t>9/14/2021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50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A simple graph G is called </a:t>
            </a:r>
            <a:r>
              <a:rPr lang="en-GB" i="1" dirty="0"/>
              <a:t>bipartite </a:t>
            </a:r>
            <a:r>
              <a:rPr lang="en-GB" dirty="0"/>
              <a:t>if its vertex set </a:t>
            </a:r>
            <a:r>
              <a:rPr lang="en-GB" i="1" dirty="0"/>
              <a:t>V </a:t>
            </a:r>
            <a:r>
              <a:rPr lang="en-GB" dirty="0"/>
              <a:t>can be partitioned into two disjoint sets </a:t>
            </a:r>
            <a:r>
              <a:rPr lang="en-US" dirty="0"/>
              <a:t>V</a:t>
            </a:r>
            <a:r>
              <a:rPr lang="en-US" baseline="-25000" dirty="0"/>
              <a:t>1 </a:t>
            </a:r>
            <a:r>
              <a:rPr lang="en-GB" dirty="0"/>
              <a:t> and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GB" i="1" dirty="0"/>
              <a:t> </a:t>
            </a:r>
            <a:r>
              <a:rPr lang="en-GB" dirty="0"/>
              <a:t>such that every edge in the graph connects a vertex in </a:t>
            </a:r>
            <a:r>
              <a:rPr lang="en-US" dirty="0"/>
              <a:t>V</a:t>
            </a:r>
            <a:r>
              <a:rPr lang="en-US" baseline="-25000" dirty="0"/>
              <a:t>1 </a:t>
            </a:r>
            <a:r>
              <a:rPr lang="en-GB" dirty="0"/>
              <a:t>and a vertex in </a:t>
            </a:r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GB" dirty="0"/>
              <a:t>(so that no edge in G connects either two vertices in </a:t>
            </a:r>
            <a:r>
              <a:rPr lang="en-US" dirty="0"/>
              <a:t>V</a:t>
            </a:r>
            <a:r>
              <a:rPr lang="en-US" baseline="-25000" dirty="0"/>
              <a:t>1 </a:t>
            </a:r>
            <a:r>
              <a:rPr lang="en-GB" dirty="0"/>
              <a:t> or two vertices in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GB" i="1" dirty="0"/>
              <a:t>). </a:t>
            </a:r>
            <a:r>
              <a:rPr lang="en-GB" dirty="0"/>
              <a:t>When this condition holds, we call the pair (</a:t>
            </a:r>
            <a:r>
              <a:rPr lang="en-US" dirty="0"/>
              <a:t>V</a:t>
            </a:r>
            <a:r>
              <a:rPr lang="en-US" baseline="-25000" dirty="0"/>
              <a:t>1 </a:t>
            </a:r>
            <a:r>
              <a:rPr lang="en-GB" dirty="0"/>
              <a:t>,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GB" i="1" dirty="0"/>
              <a:t>) </a:t>
            </a:r>
            <a:r>
              <a:rPr lang="en-GB" dirty="0"/>
              <a:t>a </a:t>
            </a:r>
            <a:r>
              <a:rPr lang="en-GB" i="1" dirty="0"/>
              <a:t>bipartition </a:t>
            </a:r>
            <a:r>
              <a:rPr lang="en-GB" dirty="0"/>
              <a:t>of the vertex set </a:t>
            </a:r>
            <a:r>
              <a:rPr lang="en-GB" i="1" dirty="0"/>
              <a:t>V </a:t>
            </a:r>
            <a:r>
              <a:rPr lang="en-GB" dirty="0"/>
              <a:t>of 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D12C-673C-49E9-98B7-1784A766FD04}" type="datetime1">
              <a:rPr lang="en-US" smtClean="0"/>
              <a:t>9/14/2021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70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/>
          <p:cNvSpPr/>
          <p:nvPr/>
        </p:nvSpPr>
        <p:spPr>
          <a:xfrm>
            <a:off x="6502400" y="2197100"/>
            <a:ext cx="660400" cy="3530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905000" y="2197100"/>
            <a:ext cx="660400" cy="35306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2235200" y="2520434"/>
            <a:ext cx="4597400" cy="9144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7" idx="2"/>
          </p:cNvCxnSpPr>
          <p:nvPr/>
        </p:nvCxnSpPr>
        <p:spPr>
          <a:xfrm>
            <a:off x="2235200" y="2520434"/>
            <a:ext cx="44704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19" idx="6"/>
          </p:cNvCxnSpPr>
          <p:nvPr/>
        </p:nvCxnSpPr>
        <p:spPr>
          <a:xfrm>
            <a:off x="2235200" y="3434834"/>
            <a:ext cx="47244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23" idx="5"/>
          </p:cNvCxnSpPr>
          <p:nvPr/>
        </p:nvCxnSpPr>
        <p:spPr>
          <a:xfrm>
            <a:off x="2235200" y="3434834"/>
            <a:ext cx="4687203" cy="20202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2235200" y="4387334"/>
            <a:ext cx="45974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235200" y="4387334"/>
            <a:ext cx="4597400" cy="9779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21B29-D375-4568-8222-C48F10DC95F9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108200" y="2393434"/>
            <a:ext cx="254000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5600" y="23357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Oval 10"/>
          <p:cNvSpPr/>
          <p:nvPr/>
        </p:nvSpPr>
        <p:spPr>
          <a:xfrm>
            <a:off x="2108200" y="3307834"/>
            <a:ext cx="254000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25600" y="325016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2108200" y="4260334"/>
            <a:ext cx="254000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25600" y="420266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5" name="Oval 14"/>
          <p:cNvSpPr/>
          <p:nvPr/>
        </p:nvSpPr>
        <p:spPr>
          <a:xfrm>
            <a:off x="2108200" y="5238234"/>
            <a:ext cx="254000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25600" y="518056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6705600" y="2393434"/>
            <a:ext cx="254000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201272" y="23357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</a:t>
            </a:r>
          </a:p>
        </p:txBody>
      </p:sp>
      <p:sp>
        <p:nvSpPr>
          <p:cNvPr id="19" name="Oval 18"/>
          <p:cNvSpPr/>
          <p:nvPr/>
        </p:nvSpPr>
        <p:spPr>
          <a:xfrm>
            <a:off x="6705600" y="3307834"/>
            <a:ext cx="254000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207684" y="325016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</a:t>
            </a:r>
          </a:p>
        </p:txBody>
      </p:sp>
      <p:sp>
        <p:nvSpPr>
          <p:cNvPr id="21" name="Oval 20"/>
          <p:cNvSpPr/>
          <p:nvPr/>
        </p:nvSpPr>
        <p:spPr>
          <a:xfrm>
            <a:off x="6705600" y="4260334"/>
            <a:ext cx="254000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145166" y="42026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G</a:t>
            </a:r>
          </a:p>
        </p:txBody>
      </p:sp>
      <p:sp>
        <p:nvSpPr>
          <p:cNvPr id="23" name="Oval 22"/>
          <p:cNvSpPr/>
          <p:nvPr/>
        </p:nvSpPr>
        <p:spPr>
          <a:xfrm>
            <a:off x="6705600" y="5238234"/>
            <a:ext cx="254000" cy="25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148372" y="518056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5772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5574-6D3A-48D5-B6E8-BCC03627B19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727700" y="24257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Annie</a:t>
            </a:r>
          </a:p>
        </p:txBody>
      </p:sp>
      <p:sp>
        <p:nvSpPr>
          <p:cNvPr id="32" name="Oval 31"/>
          <p:cNvSpPr/>
          <p:nvPr/>
        </p:nvSpPr>
        <p:spPr>
          <a:xfrm>
            <a:off x="5727700" y="30734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Amy</a:t>
            </a:r>
          </a:p>
        </p:txBody>
      </p:sp>
      <p:sp>
        <p:nvSpPr>
          <p:cNvPr id="34" name="Oval 33"/>
          <p:cNvSpPr/>
          <p:nvPr/>
        </p:nvSpPr>
        <p:spPr>
          <a:xfrm>
            <a:off x="5727700" y="37719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Rachel</a:t>
            </a:r>
          </a:p>
        </p:txBody>
      </p:sp>
      <p:sp>
        <p:nvSpPr>
          <p:cNvPr id="36" name="Oval 35"/>
          <p:cNvSpPr/>
          <p:nvPr/>
        </p:nvSpPr>
        <p:spPr>
          <a:xfrm>
            <a:off x="5727700" y="44577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Linda</a:t>
            </a:r>
          </a:p>
        </p:txBody>
      </p:sp>
      <p:sp>
        <p:nvSpPr>
          <p:cNvPr id="37" name="Oval 36"/>
          <p:cNvSpPr/>
          <p:nvPr/>
        </p:nvSpPr>
        <p:spPr>
          <a:xfrm>
            <a:off x="2070100" y="24257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Jon</a:t>
            </a:r>
          </a:p>
        </p:txBody>
      </p:sp>
      <p:sp>
        <p:nvSpPr>
          <p:cNvPr id="38" name="Oval 37"/>
          <p:cNvSpPr/>
          <p:nvPr/>
        </p:nvSpPr>
        <p:spPr>
          <a:xfrm>
            <a:off x="2070100" y="30734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Ricky</a:t>
            </a:r>
          </a:p>
        </p:txBody>
      </p:sp>
      <p:sp>
        <p:nvSpPr>
          <p:cNvPr id="42" name="Oval 41"/>
          <p:cNvSpPr/>
          <p:nvPr/>
        </p:nvSpPr>
        <p:spPr>
          <a:xfrm>
            <a:off x="2070100" y="37719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Adam</a:t>
            </a:r>
          </a:p>
        </p:txBody>
      </p:sp>
      <p:sp>
        <p:nvSpPr>
          <p:cNvPr id="43" name="Oval 42"/>
          <p:cNvSpPr/>
          <p:nvPr/>
        </p:nvSpPr>
        <p:spPr>
          <a:xfrm>
            <a:off x="2070100" y="44577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Nick</a:t>
            </a:r>
          </a:p>
        </p:txBody>
      </p:sp>
      <p:cxnSp>
        <p:nvCxnSpPr>
          <p:cNvPr id="8" name="Straight Connector 7"/>
          <p:cNvCxnSpPr>
            <a:stCxn id="37" idx="6"/>
            <a:endCxn id="32" idx="2"/>
          </p:cNvCxnSpPr>
          <p:nvPr/>
        </p:nvCxnSpPr>
        <p:spPr>
          <a:xfrm>
            <a:off x="3276600" y="2673350"/>
            <a:ext cx="2451100" cy="6477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8" idx="6"/>
            <a:endCxn id="36" idx="2"/>
          </p:cNvCxnSpPr>
          <p:nvPr/>
        </p:nvCxnSpPr>
        <p:spPr>
          <a:xfrm>
            <a:off x="3276600" y="3321050"/>
            <a:ext cx="2451100" cy="13843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2" idx="6"/>
            <a:endCxn id="2" idx="2"/>
          </p:cNvCxnSpPr>
          <p:nvPr/>
        </p:nvCxnSpPr>
        <p:spPr>
          <a:xfrm flipV="1">
            <a:off x="3276600" y="2673350"/>
            <a:ext cx="2451100" cy="13462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6"/>
            <a:endCxn id="34" idx="2"/>
          </p:cNvCxnSpPr>
          <p:nvPr/>
        </p:nvCxnSpPr>
        <p:spPr>
          <a:xfrm flipV="1">
            <a:off x="3276600" y="4019550"/>
            <a:ext cx="2451100" cy="6858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905060" y="5257284"/>
            <a:ext cx="519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edge represents that the two persons are married</a:t>
            </a:r>
          </a:p>
        </p:txBody>
      </p:sp>
    </p:spTree>
    <p:extLst>
      <p:ext uri="{BB962C8B-B14F-4D97-AF65-F5344CB8AC3E}">
        <p14:creationId xmlns:p14="http://schemas.microsoft.com/office/powerpoint/2010/main" val="2701274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5574-6D3A-48D5-B6E8-BCC03627B19D}" type="datetime1">
              <a:rPr lang="en-US" smtClean="0"/>
              <a:t>9/14/2021</a:t>
            </a:fld>
            <a:endParaRPr lang="en-US" dirty="0"/>
          </a:p>
        </p:txBody>
      </p:sp>
      <p:sp>
        <p:nvSpPr>
          <p:cNvPr id="2" name="Oval 1"/>
          <p:cNvSpPr/>
          <p:nvPr/>
        </p:nvSpPr>
        <p:spPr>
          <a:xfrm>
            <a:off x="5727700" y="24257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Annie</a:t>
            </a:r>
          </a:p>
        </p:txBody>
      </p:sp>
      <p:sp>
        <p:nvSpPr>
          <p:cNvPr id="32" name="Oval 31"/>
          <p:cNvSpPr/>
          <p:nvPr/>
        </p:nvSpPr>
        <p:spPr>
          <a:xfrm>
            <a:off x="5727700" y="30734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Amy</a:t>
            </a:r>
          </a:p>
        </p:txBody>
      </p:sp>
      <p:sp>
        <p:nvSpPr>
          <p:cNvPr id="34" name="Oval 33"/>
          <p:cNvSpPr/>
          <p:nvPr/>
        </p:nvSpPr>
        <p:spPr>
          <a:xfrm>
            <a:off x="5727700" y="37719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Rachel</a:t>
            </a:r>
          </a:p>
        </p:txBody>
      </p:sp>
      <p:sp>
        <p:nvSpPr>
          <p:cNvPr id="36" name="Oval 35"/>
          <p:cNvSpPr/>
          <p:nvPr/>
        </p:nvSpPr>
        <p:spPr>
          <a:xfrm>
            <a:off x="5727700" y="44577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Linda</a:t>
            </a:r>
          </a:p>
        </p:txBody>
      </p:sp>
      <p:sp>
        <p:nvSpPr>
          <p:cNvPr id="37" name="Oval 36"/>
          <p:cNvSpPr/>
          <p:nvPr/>
        </p:nvSpPr>
        <p:spPr>
          <a:xfrm>
            <a:off x="2070100" y="24257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Jon</a:t>
            </a:r>
          </a:p>
        </p:txBody>
      </p:sp>
      <p:sp>
        <p:nvSpPr>
          <p:cNvPr id="38" name="Oval 37"/>
          <p:cNvSpPr/>
          <p:nvPr/>
        </p:nvSpPr>
        <p:spPr>
          <a:xfrm>
            <a:off x="2070100" y="30734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Ricky</a:t>
            </a:r>
          </a:p>
        </p:txBody>
      </p:sp>
      <p:sp>
        <p:nvSpPr>
          <p:cNvPr id="42" name="Oval 41"/>
          <p:cNvSpPr/>
          <p:nvPr/>
        </p:nvSpPr>
        <p:spPr>
          <a:xfrm>
            <a:off x="2070100" y="37719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Adam</a:t>
            </a:r>
          </a:p>
        </p:txBody>
      </p:sp>
      <p:sp>
        <p:nvSpPr>
          <p:cNvPr id="43" name="Oval 42"/>
          <p:cNvSpPr/>
          <p:nvPr/>
        </p:nvSpPr>
        <p:spPr>
          <a:xfrm>
            <a:off x="2070100" y="4457700"/>
            <a:ext cx="1206500" cy="4953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Nick</a:t>
            </a:r>
          </a:p>
        </p:txBody>
      </p:sp>
      <p:cxnSp>
        <p:nvCxnSpPr>
          <p:cNvPr id="8" name="Straight Connector 7"/>
          <p:cNvCxnSpPr>
            <a:stCxn id="37" idx="6"/>
            <a:endCxn id="32" idx="2"/>
          </p:cNvCxnSpPr>
          <p:nvPr/>
        </p:nvCxnSpPr>
        <p:spPr>
          <a:xfrm>
            <a:off x="3276600" y="2673350"/>
            <a:ext cx="2451100" cy="6477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8" idx="6"/>
            <a:endCxn id="36" idx="2"/>
          </p:cNvCxnSpPr>
          <p:nvPr/>
        </p:nvCxnSpPr>
        <p:spPr>
          <a:xfrm>
            <a:off x="3276600" y="3321050"/>
            <a:ext cx="2451100" cy="13843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42" idx="6"/>
            <a:endCxn id="2" idx="2"/>
          </p:cNvCxnSpPr>
          <p:nvPr/>
        </p:nvCxnSpPr>
        <p:spPr>
          <a:xfrm flipV="1">
            <a:off x="3276600" y="2673350"/>
            <a:ext cx="2451100" cy="13462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3" idx="6"/>
            <a:endCxn id="34" idx="2"/>
          </p:cNvCxnSpPr>
          <p:nvPr/>
        </p:nvCxnSpPr>
        <p:spPr>
          <a:xfrm flipV="1">
            <a:off x="3276600" y="4019550"/>
            <a:ext cx="2451100" cy="6858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26634" y="5257284"/>
            <a:ext cx="7351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Left hand side represents actors and the right hand side represents directors</a:t>
            </a:r>
          </a:p>
          <a:p>
            <a:pPr algn="ctr"/>
            <a:r>
              <a:rPr lang="en-US" dirty="0"/>
              <a:t>Assume that none of the actors have worked together in a movie</a:t>
            </a:r>
          </a:p>
          <a:p>
            <a:pPr algn="ctr"/>
            <a:r>
              <a:rPr lang="en-US" dirty="0"/>
              <a:t>And none of the directors have collaborated and directed a movie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D28783-047F-4886-8150-B159EC8EAA4E}"/>
                  </a:ext>
                </a:extLst>
              </p14:cNvPr>
              <p14:cNvContentPartPr/>
              <p14:nvPr/>
            </p14:nvContentPartPr>
            <p14:xfrm>
              <a:off x="3293352" y="2652264"/>
              <a:ext cx="2532240" cy="1374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D28783-047F-4886-8150-B159EC8EAA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9032" y="2647944"/>
                <a:ext cx="2540880" cy="13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051026F-D64B-48B1-8A41-DD807B039365}"/>
                  </a:ext>
                </a:extLst>
              </p14:cNvPr>
              <p14:cNvContentPartPr/>
              <p14:nvPr/>
            </p14:nvContentPartPr>
            <p14:xfrm>
              <a:off x="3299832" y="2538144"/>
              <a:ext cx="2422440" cy="11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051026F-D64B-48B1-8A41-DD807B0393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5512" y="2533824"/>
                <a:ext cx="243108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28DC70-1C6A-49A1-B8B6-514D25CA7DF5}"/>
                  </a:ext>
                </a:extLst>
              </p14:cNvPr>
              <p14:cNvContentPartPr/>
              <p14:nvPr/>
            </p14:nvContentPartPr>
            <p14:xfrm>
              <a:off x="3309912" y="2703744"/>
              <a:ext cx="2553120" cy="2003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28DC70-1C6A-49A1-B8B6-514D25CA7D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05592" y="2699424"/>
                <a:ext cx="2561760" cy="201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788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graph bipartite?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15C1D-3674-413D-955E-F5E5E5419BA1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2280522"/>
            <a:ext cx="4445000" cy="2754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7029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>
            <a:stCxn id="17" idx="6"/>
            <a:endCxn id="22" idx="2"/>
          </p:cNvCxnSpPr>
          <p:nvPr/>
        </p:nvCxnSpPr>
        <p:spPr>
          <a:xfrm>
            <a:off x="5689600" y="2892149"/>
            <a:ext cx="1308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6"/>
            <a:endCxn id="23" idx="2"/>
          </p:cNvCxnSpPr>
          <p:nvPr/>
        </p:nvCxnSpPr>
        <p:spPr>
          <a:xfrm>
            <a:off x="5689600" y="2892149"/>
            <a:ext cx="1308100" cy="878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6"/>
            <a:endCxn id="24" idx="2"/>
          </p:cNvCxnSpPr>
          <p:nvPr/>
        </p:nvCxnSpPr>
        <p:spPr>
          <a:xfrm>
            <a:off x="5689600" y="2892149"/>
            <a:ext cx="1308100" cy="2770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" name="Straight Connector 2047"/>
          <p:cNvCxnSpPr>
            <a:stCxn id="19" idx="6"/>
            <a:endCxn id="22" idx="2"/>
          </p:cNvCxnSpPr>
          <p:nvPr/>
        </p:nvCxnSpPr>
        <p:spPr>
          <a:xfrm flipV="1">
            <a:off x="5689600" y="2892149"/>
            <a:ext cx="1308100" cy="878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Connector 2052"/>
          <p:cNvCxnSpPr>
            <a:stCxn id="19" idx="6"/>
            <a:endCxn id="25" idx="2"/>
          </p:cNvCxnSpPr>
          <p:nvPr/>
        </p:nvCxnSpPr>
        <p:spPr>
          <a:xfrm>
            <a:off x="5689600" y="3770824"/>
            <a:ext cx="1308100" cy="952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/>
          <p:cNvCxnSpPr>
            <a:stCxn id="22" idx="2"/>
            <a:endCxn id="21" idx="6"/>
          </p:cNvCxnSpPr>
          <p:nvPr/>
        </p:nvCxnSpPr>
        <p:spPr>
          <a:xfrm flipH="1">
            <a:off x="5689600" y="2892149"/>
            <a:ext cx="1308100" cy="1831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/>
          <p:cNvCxnSpPr>
            <a:stCxn id="21" idx="6"/>
            <a:endCxn id="23" idx="2"/>
          </p:cNvCxnSpPr>
          <p:nvPr/>
        </p:nvCxnSpPr>
        <p:spPr>
          <a:xfrm flipV="1">
            <a:off x="5689600" y="3770824"/>
            <a:ext cx="1308100" cy="9525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/>
          <p:cNvCxnSpPr>
            <a:stCxn id="21" idx="6"/>
            <a:endCxn id="25" idx="2"/>
          </p:cNvCxnSpPr>
          <p:nvPr/>
        </p:nvCxnSpPr>
        <p:spPr>
          <a:xfrm>
            <a:off x="5689600" y="4723324"/>
            <a:ext cx="1308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/>
          <p:cNvCxnSpPr>
            <a:stCxn id="21" idx="6"/>
            <a:endCxn id="24" idx="2"/>
          </p:cNvCxnSpPr>
          <p:nvPr/>
        </p:nvCxnSpPr>
        <p:spPr>
          <a:xfrm>
            <a:off x="5689600" y="4723324"/>
            <a:ext cx="1308100" cy="939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Straight Connector 2062"/>
          <p:cNvCxnSpPr>
            <a:stCxn id="19" idx="6"/>
            <a:endCxn id="23" idx="2"/>
          </p:cNvCxnSpPr>
          <p:nvPr/>
        </p:nvCxnSpPr>
        <p:spPr>
          <a:xfrm>
            <a:off x="5689600" y="3770824"/>
            <a:ext cx="1308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/>
          <p:cNvCxnSpPr>
            <a:stCxn id="17" idx="6"/>
            <a:endCxn id="25" idx="2"/>
          </p:cNvCxnSpPr>
          <p:nvPr/>
        </p:nvCxnSpPr>
        <p:spPr>
          <a:xfrm>
            <a:off x="5689600" y="2892149"/>
            <a:ext cx="1308100" cy="18311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graph bipartite?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D887-A4E4-46BA-9890-2B7CAB966652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280522"/>
            <a:ext cx="3251200" cy="201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Oval 7"/>
          <p:cNvSpPr/>
          <p:nvPr/>
        </p:nvSpPr>
        <p:spPr>
          <a:xfrm>
            <a:off x="2111538" y="2563203"/>
            <a:ext cx="195072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11538" y="3742924"/>
            <a:ext cx="195072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06523" y="3046238"/>
            <a:ext cx="195072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77696" y="2948702"/>
            <a:ext cx="195072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00549" y="2563203"/>
            <a:ext cx="195072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00549" y="3738279"/>
            <a:ext cx="195072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377696" y="3473539"/>
            <a:ext cx="195072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57800" y="2676249"/>
            <a:ext cx="431800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Oval 18"/>
          <p:cNvSpPr/>
          <p:nvPr/>
        </p:nvSpPr>
        <p:spPr>
          <a:xfrm>
            <a:off x="5257800" y="3554924"/>
            <a:ext cx="431800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Oval 20"/>
          <p:cNvSpPr/>
          <p:nvPr/>
        </p:nvSpPr>
        <p:spPr>
          <a:xfrm>
            <a:off x="5257800" y="4507424"/>
            <a:ext cx="431800" cy="4318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Oval 21"/>
          <p:cNvSpPr/>
          <p:nvPr/>
        </p:nvSpPr>
        <p:spPr>
          <a:xfrm>
            <a:off x="6997700" y="2676249"/>
            <a:ext cx="431800" cy="431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3" name="Oval 22"/>
          <p:cNvSpPr/>
          <p:nvPr/>
        </p:nvSpPr>
        <p:spPr>
          <a:xfrm>
            <a:off x="6997700" y="3554924"/>
            <a:ext cx="431800" cy="431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4" name="Oval 23"/>
          <p:cNvSpPr/>
          <p:nvPr/>
        </p:nvSpPr>
        <p:spPr>
          <a:xfrm>
            <a:off x="6997700" y="5447224"/>
            <a:ext cx="431800" cy="431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25" name="Oval 24"/>
          <p:cNvSpPr/>
          <p:nvPr/>
        </p:nvSpPr>
        <p:spPr>
          <a:xfrm>
            <a:off x="6997700" y="4507424"/>
            <a:ext cx="431800" cy="4318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9606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graph bipartite?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34693-7DB8-41F2-90A5-4EFB8ED7FFE6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85150"/>
            <a:ext cx="3429000" cy="222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/>
          <p:cNvSpPr/>
          <p:nvPr/>
        </p:nvSpPr>
        <p:spPr>
          <a:xfrm>
            <a:off x="5096038" y="3134703"/>
            <a:ext cx="195072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89438" y="3775964"/>
            <a:ext cx="195072" cy="19507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27417" y="3143847"/>
            <a:ext cx="195072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581719-9829-4018-A50C-65538963B248}"/>
              </a:ext>
            </a:extLst>
          </p:cNvPr>
          <p:cNvSpPr/>
          <p:nvPr/>
        </p:nvSpPr>
        <p:spPr>
          <a:xfrm>
            <a:off x="3092849" y="3780879"/>
            <a:ext cx="195072" cy="1950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87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Exercise- 21-25 (Chapter-9.2)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D12C-673C-49E9-98B7-1784A766FD04}" type="datetime1">
              <a:rPr lang="en-US" smtClean="0"/>
              <a:t>9/14/2021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8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a vertex</a:t>
            </a:r>
            <a:br>
              <a:rPr lang="en-US" dirty="0"/>
            </a:br>
            <a:r>
              <a:rPr lang="en-US" dirty="0"/>
              <a:t>(Undirected Graph)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degree of a vertex in an undirected graph is the number of edges incident with it, except that a loop at a vertex contributes twice to the degree of that vertex.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D12C-673C-49E9-98B7-1784A766FD04}" type="datetime1">
              <a:rPr lang="en-US" smtClean="0"/>
              <a:t>9/14/2021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44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Bipartite Graph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D12C-673C-49E9-98B7-1784A766FD04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38" y="2754923"/>
            <a:ext cx="6693877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707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terminology</a:t>
            </a:r>
            <a:br>
              <a:rPr lang="en-US" dirty="0"/>
            </a:br>
            <a:r>
              <a:rPr lang="en-US" dirty="0"/>
              <a:t>(Undirected graph)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B050"/>
                    </a:solidFill>
                  </a:rPr>
                  <a:t>degree</a:t>
                </a:r>
                <a:r>
                  <a:rPr lang="en-US" dirty="0"/>
                  <a:t> of the vertex Chicago is 4</a:t>
                </a:r>
              </a:p>
              <a:p>
                <a:pPr lvl="1"/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/>
                              </a:rPr>
                              <m:t>Chicago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/>
                              </a:rPr>
                              <m:t>Denver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are the degrees of the remaining vertices?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  <a:blipFill rotWithShape="1">
                <a:blip r:embed="rId2"/>
                <a:stretch>
                  <a:fillRect l="-351" t="-3017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FE48-5195-4E63-AD1B-2CC6A0A24A7E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68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are the degrees of the vertices in the graphs </a:t>
            </a:r>
            <a:r>
              <a:rPr lang="en-GB" i="1" dirty="0"/>
              <a:t>G </a:t>
            </a:r>
            <a:r>
              <a:rPr lang="en-GB" dirty="0"/>
              <a:t>and </a:t>
            </a:r>
            <a:r>
              <a:rPr lang="en-GB" i="1" dirty="0"/>
              <a:t>H </a:t>
            </a:r>
            <a:r>
              <a:rPr lang="en-GB" dirty="0"/>
              <a:t>displayed in Figure I?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5C96-2752-475C-806E-D14FC6440B55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11" y="3336316"/>
            <a:ext cx="7134225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16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be an undirected graph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/>
                  <a:t> edges. Then,</a:t>
                </a:r>
              </a:p>
              <a:p>
                <a:pPr marL="0" indent="0">
                  <a:buNone/>
                </a:pPr>
                <a:endParaRPr lang="en-US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𝑒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deg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applies to any kind of undirected graph! </a:t>
                </a:r>
                <a:r>
                  <a:rPr lang="en-GB" dirty="0"/>
                  <a:t>(Note that this applies even if multiple edges and loops are present.)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27" t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6F3D-A420-4620-BAB8-62414787807F}" type="datetime1">
              <a:rPr lang="en-US" smtClean="0"/>
              <a:t>9/14/2021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5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Handshaking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</p:spPr>
            <p:txBody>
              <a:bodyPr/>
              <a:lstStyle/>
              <a:p>
                <a:r>
                  <a:rPr lang="en-US" dirty="0"/>
                  <a:t>No. of edges in this graph = 9</a:t>
                </a:r>
              </a:p>
              <a:p>
                <a:r>
                  <a:rPr lang="en-US" dirty="0"/>
                  <a:t>Sum of degrees = 18 =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×</m:t>
                    </m:r>
                  </m:oMath>
                </a14:m>
                <a:r>
                  <a:rPr lang="en-US" dirty="0"/>
                  <a:t> 9</a:t>
                </a:r>
              </a:p>
              <a:p>
                <a:r>
                  <a:rPr lang="en-US" dirty="0"/>
                  <a:t>Coincidence?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592" y="4330700"/>
                <a:ext cx="6938662" cy="1409328"/>
              </a:xfrm>
              <a:blipFill rotWithShape="1">
                <a:blip r:embed="rId2"/>
                <a:stretch>
                  <a:fillRect l="-527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B193-92E9-49FE-8587-5D614CDF4913}" type="datetime1">
              <a:rPr lang="en-US" smtClean="0"/>
              <a:t>9/14/2021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900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How many edges are there in a graph with</a:t>
            </a:r>
            <a:br>
              <a:rPr lang="en-US" sz="2400" dirty="0"/>
            </a:br>
            <a:r>
              <a:rPr lang="en-US" sz="2400" dirty="0"/>
              <a:t>10 vertices each of degree six?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1332-3BCD-43D2-8943-EFEBDF803385}" type="datetime1">
              <a:rPr lang="en-US" smtClean="0"/>
              <a:t>9/14/2021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undirected graph has an even number of vertices of odd degree.</a:t>
            </a:r>
          </a:p>
          <a:p>
            <a:r>
              <a:rPr lang="en-US" dirty="0"/>
              <a:t>Really??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C3B8E-F18B-41CD-92B3-ABEF896BBCC6}" type="datetime1">
              <a:rPr lang="en-US" smtClean="0"/>
              <a:t>9/14/2021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ctures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.potx" id="{6E97C1A8-BF21-4DD5-B546-699E90A5D033}" vid="{F48A350F-83D7-4EC3-A933-CDF84CAD2A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</Template>
  <TotalTime>4430776</TotalTime>
  <Words>755</Words>
  <Application>Microsoft Office PowerPoint</Application>
  <PresentationFormat>On-screen Show (4:3)</PresentationFormat>
  <Paragraphs>141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lectures</vt:lpstr>
      <vt:lpstr>Graphs</vt:lpstr>
      <vt:lpstr>Graph terminology (Undirected graph)</vt:lpstr>
      <vt:lpstr>Degree of a vertex (Undirected Graph)</vt:lpstr>
      <vt:lpstr>Graph terminology (Undirected graph)</vt:lpstr>
      <vt:lpstr>Example</vt:lpstr>
      <vt:lpstr>Handshaking theorem</vt:lpstr>
      <vt:lpstr>Handshaking theorem</vt:lpstr>
      <vt:lpstr>Quick exercise</vt:lpstr>
      <vt:lpstr>Another theorem</vt:lpstr>
      <vt:lpstr>PowerPoint Presentation</vt:lpstr>
      <vt:lpstr>Graph terminology (directed graph)</vt:lpstr>
      <vt:lpstr>Degree of a vertex (Directed Graph)</vt:lpstr>
      <vt:lpstr>Graph terminology (directed graph)</vt:lpstr>
      <vt:lpstr>Handshaking theorem (directed graph)</vt:lpstr>
      <vt:lpstr>Handshaking theorem (directed graph)</vt:lpstr>
      <vt:lpstr>Example</vt:lpstr>
      <vt:lpstr>Some special simple graphs</vt:lpstr>
      <vt:lpstr>Complete graph</vt:lpstr>
      <vt:lpstr>Cycles</vt:lpstr>
      <vt:lpstr>Wheels</vt:lpstr>
      <vt:lpstr>Practice problem</vt:lpstr>
      <vt:lpstr>Bipartite graph</vt:lpstr>
      <vt:lpstr>Bipartite graph</vt:lpstr>
      <vt:lpstr>Bipartite graph</vt:lpstr>
      <vt:lpstr>Bipartite graph</vt:lpstr>
      <vt:lpstr>Is this graph bipartite?</vt:lpstr>
      <vt:lpstr>Is this graph bipartite?</vt:lpstr>
      <vt:lpstr>Is this graph bipartite?</vt:lpstr>
      <vt:lpstr>Practice problem</vt:lpstr>
      <vt:lpstr>Complete Bipartite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khushnur laboni</dc:creator>
  <cp:lastModifiedBy>Sajeed Mehrab</cp:lastModifiedBy>
  <cp:revision>38</cp:revision>
  <dcterms:created xsi:type="dcterms:W3CDTF">2017-08-16T05:02:24Z</dcterms:created>
  <dcterms:modified xsi:type="dcterms:W3CDTF">2021-09-14T11:25:00Z</dcterms:modified>
</cp:coreProperties>
</file>