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8"/>
  </p:notesMasterIdLst>
  <p:sldIdLst>
    <p:sldId id="257" r:id="rId2"/>
    <p:sldId id="289" r:id="rId3"/>
    <p:sldId id="290" r:id="rId4"/>
    <p:sldId id="291" r:id="rId5"/>
    <p:sldId id="292" r:id="rId6"/>
    <p:sldId id="293" r:id="rId7"/>
    <p:sldId id="297" r:id="rId8"/>
    <p:sldId id="294" r:id="rId9"/>
    <p:sldId id="295" r:id="rId10"/>
    <p:sldId id="296" r:id="rId11"/>
    <p:sldId id="298" r:id="rId12"/>
    <p:sldId id="283" r:id="rId13"/>
    <p:sldId id="284" r:id="rId14"/>
    <p:sldId id="286" r:id="rId15"/>
    <p:sldId id="285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D46-13C4-44EB-A438-F2B21096DC97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4B73-3447-4B24-8118-E9A913033309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47E2-7E38-44FB-9386-B043091FA32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B1FD-1E91-4D2F-9C9E-FEF3DF6DBBA7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597-8B58-4B60-93C7-7F9A2FD76E5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A24A-4853-4F47-8427-CCB5C9D76E2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B2E9-EDC9-4EB9-A743-65010DBFDA3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245-D142-40A0-8959-542751529030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3CF8-B112-493A-9780-CD1E9815EC83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D0CF-56C5-4514-8C7B-8D15699749D1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514C56-64A3-4828-9FBB-F4875B96D7A4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41E243-F162-4AFC-A136-71B537234FA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C059-7516-400B-BD5C-8C7A117BB518}" type="datetime1">
              <a:rPr lang="en-US" smtClean="0"/>
              <a:t>4/10/2023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1" y="4330700"/>
            <a:ext cx="7591841" cy="1995672"/>
          </a:xfrm>
        </p:spPr>
        <p:txBody>
          <a:bodyPr>
            <a:normAutofit/>
          </a:bodyPr>
          <a:lstStyle/>
          <a:p>
            <a:r>
              <a:rPr lang="en-US" dirty="0"/>
              <a:t>A connected component of a graph G is a maximal connected </a:t>
            </a:r>
            <a:r>
              <a:rPr lang="en-US" dirty="0" err="1"/>
              <a:t>subgraph</a:t>
            </a:r>
            <a:r>
              <a:rPr lang="en-US" dirty="0"/>
              <a:t> of G.</a:t>
            </a:r>
          </a:p>
          <a:p>
            <a:r>
              <a:rPr lang="en-US" dirty="0"/>
              <a:t>We can communicate between LA, SF and Denver</a:t>
            </a:r>
          </a:p>
          <a:p>
            <a:r>
              <a:rPr lang="en-US" dirty="0"/>
              <a:t>We can communicate between Detroit, NY, Chicago and Washington</a:t>
            </a:r>
          </a:p>
          <a:p>
            <a:r>
              <a:rPr lang="en-US" dirty="0"/>
              <a:t>These are connected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58FE-13CD-4231-80B7-CEA6D56A3A33}" type="datetime1">
              <a:rPr lang="en-US" smtClean="0"/>
              <a:t>4/10/2023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55313" y="2265238"/>
            <a:ext cx="6233374" cy="1966912"/>
            <a:chOff x="1455313" y="2265238"/>
            <a:chExt cx="6233374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13" y="2265238"/>
              <a:ext cx="6233374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746500" y="2860675"/>
              <a:ext cx="1479550" cy="3619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88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in directed graphs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F157-C68D-40D7-A716-15E3BFEE7CC7}" type="datetime1">
              <a:rPr lang="en-US" smtClean="0"/>
              <a:t>4/10/2023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700"/>
            <a:ext cx="7506780" cy="140932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directed graph </a:t>
            </a:r>
            <a:r>
              <a:rPr lang="en-US" dirty="0"/>
              <a:t>is strongly connected if there is a path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/>
              <a:t>b </a:t>
            </a:r>
            <a:r>
              <a:rPr lang="en-US" dirty="0"/>
              <a:t>and from </a:t>
            </a:r>
            <a:r>
              <a:rPr lang="en-US" i="1" dirty="0"/>
              <a:t>b </a:t>
            </a:r>
            <a:r>
              <a:rPr lang="en-US" dirty="0"/>
              <a:t>to </a:t>
            </a:r>
            <a:r>
              <a:rPr lang="en-US" i="1" dirty="0"/>
              <a:t>a </a:t>
            </a:r>
            <a:r>
              <a:rPr lang="en-US" dirty="0"/>
              <a:t>whenever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vertices in the graph.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72E8-DDD4-4E31-ABDE-4B55E3C3C971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FB205-762E-4C1C-A5F0-0E00DB94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96" y="2270012"/>
            <a:ext cx="2173808" cy="20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cannot reach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the graph is not strongly connected</a:t>
                </a:r>
              </a:p>
              <a:p>
                <a:r>
                  <a:rPr lang="en-US" dirty="0"/>
                  <a:t>A directed graph is weakly connected if there is a path between every two vertices in the underlying undirected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527" t="-3879" r="-702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8DF-EFB5-424C-9589-1279F9110344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C655-B3ED-44C3-9561-556C296E0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45" y="2275512"/>
            <a:ext cx="2233710" cy="2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700"/>
            <a:ext cx="6938662" cy="1409328"/>
          </a:xfrm>
        </p:spPr>
        <p:txBody>
          <a:bodyPr>
            <a:normAutofit/>
          </a:bodyPr>
          <a:lstStyle/>
          <a:p>
            <a:r>
              <a:rPr lang="en-US" dirty="0"/>
              <a:t>We say a directed graph is weakly connected if its underlying undirected graph is connected.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B01-231C-4C57-A4E5-93E215F6DCA6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9C655-B3ED-44C3-9561-556C296E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59" y="2275512"/>
            <a:ext cx="2233710" cy="20154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C9C655-B3ED-44C3-9561-556C296E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47" y="2275512"/>
            <a:ext cx="2233710" cy="201543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95758" y="2581275"/>
            <a:ext cx="1824037" cy="131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29120" y="2652713"/>
            <a:ext cx="1162050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29120" y="2652713"/>
            <a:ext cx="0" cy="116205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1170" y="2652713"/>
            <a:ext cx="0" cy="116205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9120" y="3814763"/>
            <a:ext cx="1162050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1170" y="2652713"/>
            <a:ext cx="352425" cy="581025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91170" y="3233738"/>
            <a:ext cx="352425" cy="581025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1" y="4330700"/>
            <a:ext cx="7740697" cy="154910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subgraphs</a:t>
            </a:r>
            <a:r>
              <a:rPr lang="en-US" dirty="0"/>
              <a:t> of a directed graph </a:t>
            </a:r>
            <a:r>
              <a:rPr lang="en-US" i="1" dirty="0"/>
              <a:t>G </a:t>
            </a:r>
            <a:r>
              <a:rPr lang="en-US" dirty="0"/>
              <a:t>that are strongly connected but not contained in larger strongly connected </a:t>
            </a:r>
            <a:r>
              <a:rPr lang="en-US" dirty="0" err="1"/>
              <a:t>subgraphs</a:t>
            </a:r>
            <a:r>
              <a:rPr lang="en-US" dirty="0"/>
              <a:t>, that is, the maximal strongly connected </a:t>
            </a:r>
            <a:r>
              <a:rPr lang="en-US" dirty="0" err="1"/>
              <a:t>subgraphs</a:t>
            </a:r>
            <a:r>
              <a:rPr lang="en-US" dirty="0"/>
              <a:t>, are called the </a:t>
            </a:r>
            <a:r>
              <a:rPr lang="en-US" i="1" dirty="0"/>
              <a:t>strongly connected components </a:t>
            </a:r>
            <a:r>
              <a:rPr lang="en-US" dirty="0"/>
              <a:t>or </a:t>
            </a:r>
            <a:r>
              <a:rPr lang="en-US" i="1" dirty="0"/>
              <a:t>strong components </a:t>
            </a:r>
            <a:r>
              <a:rPr lang="en-US" dirty="0"/>
              <a:t>of </a:t>
            </a:r>
            <a:r>
              <a:rPr lang="en-US" i="1" dirty="0"/>
              <a:t>G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7B9D-8FD9-4D56-88CE-80A329C82DB3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31CA89-F83D-4665-B56F-C6492D39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145" y="2275512"/>
            <a:ext cx="2233710" cy="20154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4BB7FA-FAA4-4823-930B-C018822234C3}"/>
              </a:ext>
            </a:extLst>
          </p:cNvPr>
          <p:cNvSpPr/>
          <p:nvPr/>
        </p:nvSpPr>
        <p:spPr>
          <a:xfrm>
            <a:off x="3551583" y="2411895"/>
            <a:ext cx="490331" cy="490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6BDE68-3C23-423A-98F1-58BB3205FBCB}"/>
              </a:ext>
            </a:extLst>
          </p:cNvPr>
          <p:cNvSpPr/>
          <p:nvPr/>
        </p:nvSpPr>
        <p:spPr>
          <a:xfrm>
            <a:off x="3551583" y="3561231"/>
            <a:ext cx="490331" cy="490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DF0E6-8321-4103-A607-3BBB95DFB89A}"/>
              </a:ext>
            </a:extLst>
          </p:cNvPr>
          <p:cNvSpPr/>
          <p:nvPr/>
        </p:nvSpPr>
        <p:spPr>
          <a:xfrm>
            <a:off x="4620219" y="2275512"/>
            <a:ext cx="919190" cy="20154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1D8-27F9-4CB9-A46E-209DFDD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F71-A681-4CA8-8143-41A50A1A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Find out strongly connected components of this graph: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9906-CD09-4693-908E-996EB4E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4CC6-B586-47CB-856E-1E49788B15E9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CF699-636E-42D8-9A58-B6643FAF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3257902"/>
            <a:ext cx="4705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007-F848-45FA-A359-6E1EC08E7289}" type="datetime1">
              <a:rPr lang="en-US" smtClean="0"/>
              <a:t>4/10/2023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2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700"/>
            <a:ext cx="7017682" cy="172985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 path </a:t>
            </a:r>
            <a:r>
              <a:rPr lang="en-US" dirty="0"/>
              <a:t>is a sequence of edges that begins at a vertex of a graph and travels from vertex to vertex along edges of the graph.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from SF to NY</a:t>
            </a:r>
          </a:p>
          <a:p>
            <a:pPr lvl="1"/>
            <a:r>
              <a:rPr lang="en-US" dirty="0"/>
              <a:t>The path length is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8321-5A52-4CF2-A9E2-93EE16C4B3C0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076450" y="3187700"/>
            <a:ext cx="1625600" cy="60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02050" y="2851150"/>
            <a:ext cx="1568450" cy="397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BEA33E-ADA7-488A-8BC6-3B9DF14455BA}"/>
              </a:ext>
            </a:extLst>
          </p:cNvPr>
          <p:cNvCxnSpPr/>
          <p:nvPr/>
        </p:nvCxnSpPr>
        <p:spPr>
          <a:xfrm flipV="1">
            <a:off x="5270500" y="2807494"/>
            <a:ext cx="1492250" cy="43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1" y="4330699"/>
            <a:ext cx="7060213" cy="170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path is a circuit if it begins and ends at the same vertex, that is, if</a:t>
            </a:r>
          </a:p>
          <a:p>
            <a:pPr marL="0" indent="0">
              <a:buNone/>
            </a:pPr>
            <a:r>
              <a:rPr lang="en-US" dirty="0"/>
              <a:t>    u = v, and has length greater than zero. 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0070C0"/>
                </a:solidFill>
              </a:rPr>
              <a:t>circuit </a:t>
            </a:r>
            <a:r>
              <a:rPr lang="en-US" dirty="0"/>
              <a:t>from Detroit to Detroit via NY, Washington and Chicago</a:t>
            </a:r>
          </a:p>
          <a:p>
            <a:pPr lvl="1"/>
            <a:r>
              <a:rPr lang="en-US" dirty="0"/>
              <a:t>The cycle length is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1FB-93FB-4FDB-A3D9-F0425D913990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5270500" y="2692400"/>
            <a:ext cx="641350" cy="158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1850" y="2692400"/>
            <a:ext cx="850900" cy="115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41294" y="2807494"/>
            <a:ext cx="221456" cy="34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270500" y="2851150"/>
            <a:ext cx="1270794" cy="2968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700"/>
            <a:ext cx="6938662" cy="1409328"/>
          </a:xfrm>
        </p:spPr>
        <p:txBody>
          <a:bodyPr/>
          <a:lstStyle/>
          <a:p>
            <a:r>
              <a:rPr lang="en-US" dirty="0"/>
              <a:t>Is SF-Denver-Chicago-Denver-LA a path from SF to LA?</a:t>
            </a:r>
          </a:p>
          <a:p>
            <a:r>
              <a:rPr lang="en-US" dirty="0"/>
              <a:t>Is Denver-Chicago-Denver a circuit from Denver to Chicago?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FCA7-6734-4B29-8CE6-AE3AB271C9C6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 and simple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700"/>
            <a:ext cx="6938662" cy="1409328"/>
          </a:xfrm>
        </p:spPr>
        <p:txBody>
          <a:bodyPr/>
          <a:lstStyle/>
          <a:p>
            <a:r>
              <a:rPr lang="en-US" dirty="0"/>
              <a:t>A path with no repeated edge is a </a:t>
            </a:r>
            <a:r>
              <a:rPr lang="en-US" b="1" dirty="0"/>
              <a:t>simple path</a:t>
            </a:r>
          </a:p>
          <a:p>
            <a:r>
              <a:rPr lang="en-US" dirty="0"/>
              <a:t>A circuit with no repeated edge is a </a:t>
            </a:r>
            <a:r>
              <a:rPr lang="en-US" b="1" dirty="0"/>
              <a:t>simple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9B1E-646E-4266-AA0F-94BD11B4A090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076450" y="3187700"/>
            <a:ext cx="1625600" cy="60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02050" y="2851150"/>
            <a:ext cx="1568450" cy="397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70500" y="2692400"/>
            <a:ext cx="641350" cy="158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11850" y="2692400"/>
            <a:ext cx="850900" cy="115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541294" y="2807494"/>
            <a:ext cx="221456" cy="34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270500" y="2851150"/>
            <a:ext cx="1270794" cy="2968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70500" y="2807494"/>
            <a:ext cx="1492250" cy="43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0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in undirected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5037-583A-40BA-B13A-7C1D23AF73C0}" type="datetime1">
              <a:rPr lang="en-US" smtClean="0"/>
              <a:t>4/10/2023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699"/>
            <a:ext cx="7432352" cy="1889348"/>
          </a:xfrm>
        </p:spPr>
        <p:txBody>
          <a:bodyPr>
            <a:normAutofit/>
          </a:bodyPr>
          <a:lstStyle/>
          <a:p>
            <a:r>
              <a:rPr lang="en-US" dirty="0"/>
              <a:t>An undirected graph is called </a:t>
            </a:r>
            <a:r>
              <a:rPr lang="en-US" b="1" dirty="0"/>
              <a:t>connected </a:t>
            </a:r>
            <a:r>
              <a:rPr lang="en-US" dirty="0"/>
              <a:t>if there is a path between every pair of distinct vertices of the graph. An undirected graph that is not connected is called disconnected. </a:t>
            </a:r>
          </a:p>
          <a:p>
            <a:r>
              <a:rPr lang="en-US" dirty="0"/>
              <a:t>We can reach any vertex from any other vertex in this graph</a:t>
            </a:r>
          </a:p>
          <a:p>
            <a:r>
              <a:rPr lang="en-US" dirty="0"/>
              <a:t>This graph is a connected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D1AA-0366-46B7-89A4-5445F19500FE}" type="datetime1">
              <a:rPr lang="en-US" smtClean="0"/>
              <a:t>4/10/2023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20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30700"/>
            <a:ext cx="6938662" cy="1409328"/>
          </a:xfrm>
        </p:spPr>
        <p:txBody>
          <a:bodyPr/>
          <a:lstStyle/>
          <a:p>
            <a:r>
              <a:rPr lang="en-US" dirty="0"/>
              <a:t>We cannot reach LA from NY</a:t>
            </a:r>
          </a:p>
          <a:p>
            <a:r>
              <a:rPr lang="en-US" dirty="0"/>
              <a:t>So the graph is not connected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D6E1-0569-43CF-B319-3955F645AB09}" type="datetime1">
              <a:rPr lang="en-US" smtClean="0"/>
              <a:t>4/10/2023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55313" y="2265238"/>
            <a:ext cx="6233374" cy="1966912"/>
            <a:chOff x="1455313" y="2265238"/>
            <a:chExt cx="6233374" cy="19669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13" y="2265238"/>
              <a:ext cx="6233374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746500" y="2860675"/>
              <a:ext cx="1479550" cy="3619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62190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418</TotalTime>
  <Words>425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lectures</vt:lpstr>
      <vt:lpstr>Graphs</vt:lpstr>
      <vt:lpstr>Graph connectivity</vt:lpstr>
      <vt:lpstr>Path and circuit</vt:lpstr>
      <vt:lpstr>Path and circuit</vt:lpstr>
      <vt:lpstr>Path and circuit</vt:lpstr>
      <vt:lpstr>Simple path and simple circuit</vt:lpstr>
      <vt:lpstr>Connectedness in undirected graphs</vt:lpstr>
      <vt:lpstr>Connected graph</vt:lpstr>
      <vt:lpstr>Connected graph</vt:lpstr>
      <vt:lpstr>Connected components</vt:lpstr>
      <vt:lpstr>Connectedness in directed graphs</vt:lpstr>
      <vt:lpstr>Strongly connected graph</vt:lpstr>
      <vt:lpstr>Weakly Connected graph</vt:lpstr>
      <vt:lpstr>Weakly Connected graph</vt:lpstr>
      <vt:lpstr>Strongly connected components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Khushnur Binte Jahangir</dc:creator>
  <cp:lastModifiedBy>Walton</cp:lastModifiedBy>
  <cp:revision>32</cp:revision>
  <dcterms:created xsi:type="dcterms:W3CDTF">2017-08-21T05:10:33Z</dcterms:created>
  <dcterms:modified xsi:type="dcterms:W3CDTF">2023-04-09T23:35:11Z</dcterms:modified>
</cp:coreProperties>
</file>