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6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5T18:34:31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79 536 0 0,'2'-1'207'0'0,"1"0"1"0"0,0 0-1 0 0,-1 0 1 0 0,1 0-1 0 0,0 1 1 0 0,-1-1-1 0 0,1 1 1 0 0,4-1-1 0 0,43 5 1885 0 0,-20-1-1104 0 0,135 10 3641 0 0,256 1-992 0 0,-146-1-2855 0 0,-226-11-751 0 0,50 9 0 0 0,-50-5-43 0 0,52 1-1 0 0,131 2 125 0 0,50 0-141 0 0,1-5-1 0 0,114 9 59 0 0,-238-11-7 0 0,150-3 5 0 0,724-61 159 0 0,-636 49-65 0 0,-23-1-120 0 0,87-2-11 0 0,40-2 50 0 0,159 11-61 0 0,-392 9 16 0 0,-158-2 4 0 0,525-13 2 0 0,-330-9 77 0 0,-162 13-764 0 0,-132 9-2489 0 0,-58-5-4221 0 0,25 1 5108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F981-0D2E-4535-ADA2-917A6595F673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796C-8011-4196-A6CD-67E86E77F6A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BA4E-E0AB-4471-8CDA-CC80AC18856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053-96A2-4B4D-A379-8D64A8DD5DC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405-A1D6-494B-BC02-4D2A02E9918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2228-0953-4173-9FCA-5099747A3A5C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6DBF-623E-464A-A131-0F1AB7C7D62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D6A2-F920-49F3-B398-BD3659F98F2B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A73D-D0B0-4193-80F8-EF8C3511F57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1C3F-B7CC-402D-8FC9-95F0092F904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229E0C1-D7D1-4895-AADE-AB21460A9E83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CD90F7-748C-4E5C-99EA-16BC2BEDDB2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EA95-824E-474F-A22D-5009E2C3B9E9}" type="datetime1">
              <a:rPr lang="en-US" smtClean="0"/>
              <a:t>3/20/2023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ED86-19E8-4317-8074-7FE58E43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053-96A2-4B4D-A379-8D64A8DD5DCF}" type="datetime1">
              <a:rPr lang="en-US" smtClean="0"/>
              <a:t>3/20/2023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97A7A82-FE21-44CD-A980-E99E1201A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776" y="82296"/>
                <a:ext cx="8650224" cy="6080759"/>
              </a:xfrm>
            </p:spPr>
            <p:txBody>
              <a:bodyPr/>
              <a:lstStyle/>
              <a:p>
                <a:r>
                  <a:rPr lang="en-US" dirty="0"/>
                  <a:t>Prove the following identity for finding the sum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squares for all positive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97A7A82-FE21-44CD-A980-E99E1201A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776" y="82296"/>
                <a:ext cx="8650224" cy="6080759"/>
              </a:xfrm>
              <a:blipFill>
                <a:blip r:embed="rId2"/>
                <a:stretch>
                  <a:fillRect l="-42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557B-A3E6-45D7-8F72-525795D1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053-96A2-4B4D-A379-8D64A8DD5DCF}" type="datetime1">
              <a:rPr lang="en-US" smtClean="0"/>
              <a:t>3/20/2023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31A4FB0-2198-4A6E-B230-FD1CC9DA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776" y="82296"/>
                <a:ext cx="8650224" cy="6080759"/>
              </a:xfrm>
            </p:spPr>
            <p:txBody>
              <a:bodyPr/>
              <a:lstStyle/>
              <a:p>
                <a:r>
                  <a:rPr lang="en-US" dirty="0"/>
                  <a:t>Prove the following identity for finding the sum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squares for all positive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31A4FB0-2198-4A6E-B230-FD1CC9DA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776" y="82296"/>
                <a:ext cx="8650224" cy="6080759"/>
              </a:xfrm>
              <a:blipFill>
                <a:blip r:embed="rId2"/>
                <a:stretch>
                  <a:fillRect l="-42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mathematical induction to show that</a:t>
            </a:r>
          </a:p>
          <a:p>
            <a:pPr marL="0" indent="0">
              <a:buNone/>
            </a:pPr>
            <a:r>
              <a:rPr lang="pt-BR" dirty="0"/>
              <a:t>     1 + 2 + 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pt-BR" dirty="0"/>
              <a:t> + ... +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pt-BR" i="1" dirty="0"/>
              <a:t> </a:t>
            </a:r>
            <a:r>
              <a:rPr lang="pt-BR" dirty="0"/>
              <a:t>= </a:t>
            </a:r>
            <a:r>
              <a:rPr lang="en-US" dirty="0"/>
              <a:t>2</a:t>
            </a:r>
            <a:r>
              <a:rPr lang="en-US" baseline="30000" dirty="0"/>
              <a:t>n+1</a:t>
            </a:r>
            <a:r>
              <a:rPr lang="pt-BR" dirty="0"/>
              <a:t> - I</a:t>
            </a:r>
          </a:p>
          <a:p>
            <a:pPr marL="0" indent="0">
              <a:buNone/>
            </a:pPr>
            <a:r>
              <a:rPr lang="en-US" dirty="0"/>
              <a:t>    for all nonnegative integers </a:t>
            </a:r>
            <a:r>
              <a:rPr lang="en-US" i="1" dirty="0"/>
              <a:t>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053-96A2-4B4D-A379-8D64A8DD5DCF}" type="datetime1">
              <a:rPr lang="en-US" smtClean="0"/>
              <a:t>3/20/2023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902B2B-4E41-4E5E-AF17-DD764289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"/>
            <a:ext cx="9144000" cy="5890260"/>
          </a:xfrm>
        </p:spPr>
        <p:txBody>
          <a:bodyPr/>
          <a:lstStyle/>
          <a:p>
            <a:r>
              <a:rPr lang="en-US" dirty="0"/>
              <a:t>Use mathematical induction to show that</a:t>
            </a:r>
          </a:p>
          <a:p>
            <a:pPr marL="0" indent="0">
              <a:buNone/>
            </a:pPr>
            <a:r>
              <a:rPr lang="pt-BR" dirty="0"/>
              <a:t>     1 + 2 + 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pt-BR" dirty="0"/>
              <a:t> + ... +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pt-BR" i="1" dirty="0"/>
              <a:t> </a:t>
            </a:r>
            <a:r>
              <a:rPr lang="pt-BR" dirty="0"/>
              <a:t>= </a:t>
            </a:r>
            <a:r>
              <a:rPr lang="en-US" dirty="0"/>
              <a:t>2</a:t>
            </a:r>
            <a:r>
              <a:rPr lang="en-US" baseline="30000" dirty="0"/>
              <a:t>n+1</a:t>
            </a:r>
            <a:r>
              <a:rPr lang="pt-BR" dirty="0"/>
              <a:t> - I</a:t>
            </a:r>
          </a:p>
          <a:p>
            <a:pPr marL="0" indent="0">
              <a:buNone/>
            </a:pPr>
            <a:r>
              <a:rPr lang="en-US" dirty="0"/>
              <a:t>    for all nonnegative integers </a:t>
            </a:r>
            <a:r>
              <a:rPr lang="en-US" i="1" dirty="0"/>
              <a:t>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Let’s consider this problem</a:t>
            </a:r>
          </a:p>
        </p:txBody>
      </p:sp>
      <p:pic>
        <p:nvPicPr>
          <p:cNvPr id="5" name="Picture 2" descr="Image result for tired of climbing staircase">
            <a:extLst>
              <a:ext uri="{FF2B5EF4-FFF2-40B4-BE49-F238E27FC236}">
                <a16:creationId xmlns:a16="http://schemas.microsoft.com/office/drawing/2014/main" id="{D0752087-C255-405E-9FF6-DDBD52977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r="47290" b="1"/>
          <a:stretch/>
        </p:blipFill>
        <p:spPr bwMode="auto">
          <a:xfrm>
            <a:off x="5052060" y="804672"/>
            <a:ext cx="3611880" cy="524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Prove that you can climb up a staircase!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943" y="6238816"/>
            <a:ext cx="2065310" cy="32396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8E128DD-BAE7-434D-B34E-40F2B2324F25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Yes, you </a:t>
            </a:r>
            <a:r>
              <a:rPr lang="en-US" b="1" dirty="0"/>
              <a:t>have</a:t>
            </a:r>
            <a:r>
              <a:rPr lang="en-US" dirty="0"/>
              <a:t> to Mathematically prove it.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58E79C81-1804-4540-800A-51F7AEBE2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71" r="4979"/>
          <a:stretch/>
        </p:blipFill>
        <p:spPr>
          <a:xfrm>
            <a:off x="4572000" y="10"/>
            <a:ext cx="4576573" cy="685799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943" y="6238816"/>
            <a:ext cx="2065310" cy="32396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380749-53E6-4953-AEC3-F7C93F245314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climb up staircases of any height?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only need to prove the following:</a:t>
            </a:r>
          </a:p>
          <a:p>
            <a:pPr lvl="1"/>
            <a:r>
              <a:rPr lang="en-US" dirty="0"/>
              <a:t>You can climb up the first step (this is called the base case)</a:t>
            </a:r>
          </a:p>
          <a:p>
            <a:pPr lvl="1"/>
            <a:r>
              <a:rPr lang="en-US" dirty="0"/>
              <a:t>You can climb up the 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/>
              <a:t> step if you have already climbed up to </a:t>
            </a:r>
            <a:r>
              <a:rPr lang="en-US" dirty="0">
                <a:solidFill>
                  <a:srgbClr val="0070C0"/>
                </a:solidFill>
              </a:rPr>
              <a:t>some</a:t>
            </a:r>
            <a:r>
              <a:rPr lang="en-US" dirty="0"/>
              <a:t> arbitrary step k (this is called the inductive hypothesis)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E1BA-5697-420A-9FF3-22426530F079}" type="datetime1">
              <a:rPr lang="en-US" smtClean="0"/>
              <a:t>3/20/2023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D0D-6938-4C30-9D7D-A22D81E27A58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782" y="5296381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You can climb up the first step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4551" y="219397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You can climb up the 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/>
              <a:t> step if you have already climbed up to </a:t>
            </a:r>
            <a:r>
              <a:rPr lang="en-US" dirty="0">
                <a:solidFill>
                  <a:srgbClr val="0070C0"/>
                </a:solidFill>
              </a:rPr>
              <a:t>some</a:t>
            </a:r>
            <a:r>
              <a:rPr lang="en-US" dirty="0"/>
              <a:t> step</a:t>
            </a:r>
          </a:p>
        </p:txBody>
      </p:sp>
      <p:pic>
        <p:nvPicPr>
          <p:cNvPr id="25" name="Picture 2" descr="Image result for staircase clip art">
            <a:extLst>
              <a:ext uri="{FF2B5EF4-FFF2-40B4-BE49-F238E27FC236}">
                <a16:creationId xmlns:a16="http://schemas.microsoft.com/office/drawing/2014/main" id="{7195EEBD-F4BD-4D18-BE0C-29F5F763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52" y="4300724"/>
            <a:ext cx="1774825" cy="14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staircase clip art">
            <a:extLst>
              <a:ext uri="{FF2B5EF4-FFF2-40B4-BE49-F238E27FC236}">
                <a16:creationId xmlns:a16="http://schemas.microsoft.com/office/drawing/2014/main" id="{7ACF99BB-56BC-41B4-8EAF-A988EE57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63" y="2991037"/>
            <a:ext cx="1774825" cy="14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staircase clip art">
            <a:extLst>
              <a:ext uri="{FF2B5EF4-FFF2-40B4-BE49-F238E27FC236}">
                <a16:creationId xmlns:a16="http://schemas.microsoft.com/office/drawing/2014/main" id="{C9E1ECA0-0BED-4976-B90C-2585DADF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88" y="1682238"/>
            <a:ext cx="1774825" cy="14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man symbol png">
            <a:extLst>
              <a:ext uri="{FF2B5EF4-FFF2-40B4-BE49-F238E27FC236}">
                <a16:creationId xmlns:a16="http://schemas.microsoft.com/office/drawing/2014/main" id="{9CC685A1-69E8-4496-A3AB-081610D6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98" y="5154475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man symbol png">
            <a:extLst>
              <a:ext uri="{FF2B5EF4-FFF2-40B4-BE49-F238E27FC236}">
                <a16:creationId xmlns:a16="http://schemas.microsoft.com/office/drawing/2014/main" id="{41C1D02C-7FE7-45D9-8DAB-091D662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55" y="4986704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man symbol png">
            <a:extLst>
              <a:ext uri="{FF2B5EF4-FFF2-40B4-BE49-F238E27FC236}">
                <a16:creationId xmlns:a16="http://schemas.microsoft.com/office/drawing/2014/main" id="{262F4607-028E-43AB-802D-36FE675F9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87" y="4660358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man symbol png">
            <a:extLst>
              <a:ext uri="{FF2B5EF4-FFF2-40B4-BE49-F238E27FC236}">
                <a16:creationId xmlns:a16="http://schemas.microsoft.com/office/drawing/2014/main" id="{72270B57-8EBF-4B3F-94CC-E7C0F7AD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20" y="4326869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man symbol png">
            <a:extLst>
              <a:ext uri="{FF2B5EF4-FFF2-40B4-BE49-F238E27FC236}">
                <a16:creationId xmlns:a16="http://schemas.microsoft.com/office/drawing/2014/main" id="{5A1856C0-92A9-4930-AE54-9EDE790D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95" y="4005287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man symbol png">
            <a:extLst>
              <a:ext uri="{FF2B5EF4-FFF2-40B4-BE49-F238E27FC236}">
                <a16:creationId xmlns:a16="http://schemas.microsoft.com/office/drawing/2014/main" id="{0FC2183D-183A-4F2A-BDA3-4E94265B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75" y="3681370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man symbol png">
            <a:extLst>
              <a:ext uri="{FF2B5EF4-FFF2-40B4-BE49-F238E27FC236}">
                <a16:creationId xmlns:a16="http://schemas.microsoft.com/office/drawing/2014/main" id="{FBC200AE-299D-4EF0-890C-7F3A7314A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700" y="3352757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man symbol png">
            <a:extLst>
              <a:ext uri="{FF2B5EF4-FFF2-40B4-BE49-F238E27FC236}">
                <a16:creationId xmlns:a16="http://schemas.microsoft.com/office/drawing/2014/main" id="{92F12594-4FB8-452E-B485-684A3255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05" y="3019382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man symbol png">
            <a:extLst>
              <a:ext uri="{FF2B5EF4-FFF2-40B4-BE49-F238E27FC236}">
                <a16:creationId xmlns:a16="http://schemas.microsoft.com/office/drawing/2014/main" id="{8D10355E-64FE-4007-B962-9ED365F1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80" y="2695419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man symbol png">
            <a:extLst>
              <a:ext uri="{FF2B5EF4-FFF2-40B4-BE49-F238E27FC236}">
                <a16:creationId xmlns:a16="http://schemas.microsoft.com/office/drawing/2014/main" id="{3F7AF90C-96ED-4FC6-89DD-9F8C81C7D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34" y="2371683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man symbol png">
            <a:extLst>
              <a:ext uri="{FF2B5EF4-FFF2-40B4-BE49-F238E27FC236}">
                <a16:creationId xmlns:a16="http://schemas.microsoft.com/office/drawing/2014/main" id="{28300483-827B-499F-B995-B7F12DA0A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9" y="2040689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man symbol png">
            <a:extLst>
              <a:ext uri="{FF2B5EF4-FFF2-40B4-BE49-F238E27FC236}">
                <a16:creationId xmlns:a16="http://schemas.microsoft.com/office/drawing/2014/main" id="{84F2D77B-EA2C-4C3E-8904-9115D51D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887" y="1707314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mage result for man symbol png">
            <a:extLst>
              <a:ext uri="{FF2B5EF4-FFF2-40B4-BE49-F238E27FC236}">
                <a16:creationId xmlns:a16="http://schemas.microsoft.com/office/drawing/2014/main" id="{7D0AC9A8-A2C1-44DA-A56B-6707A9A9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024" y="1397637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Image result for man symbol png">
            <a:extLst>
              <a:ext uri="{FF2B5EF4-FFF2-40B4-BE49-F238E27FC236}">
                <a16:creationId xmlns:a16="http://schemas.microsoft.com/office/drawing/2014/main" id="{BADD576B-BF17-4F8C-BB7A-5E096358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30" y="1062884"/>
            <a:ext cx="619354" cy="6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rage face png">
            <a:extLst>
              <a:ext uri="{FF2B5EF4-FFF2-40B4-BE49-F238E27FC236}">
                <a16:creationId xmlns:a16="http://schemas.microsoft.com/office/drawing/2014/main" id="{A6E149F4-C94A-4EA8-9C25-CC109B75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62" y="688736"/>
            <a:ext cx="571320" cy="5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1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predicate is true for all values of its domain if –</a:t>
            </a:r>
          </a:p>
          <a:p>
            <a:pPr lvl="1"/>
            <a:r>
              <a:rPr lang="en-US" dirty="0"/>
              <a:t>It is true for the starting case</a:t>
            </a:r>
          </a:p>
          <a:p>
            <a:pPr lvl="1"/>
            <a:r>
              <a:rPr lang="en-US" dirty="0"/>
              <a:t>If it is true for some case, then it is true for the next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D936-9099-4898-8583-154790D7FEA4}" type="datetime1">
              <a:rPr lang="en-US" smtClean="0"/>
              <a:t>3/20/2023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predicate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true for 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if –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true,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is true,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070C-DBCC-4F67-9339-1A4DD8751ACB}" type="datetime1">
              <a:rPr lang="en-US" smtClean="0"/>
              <a:t>3/20/2023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2638045"/>
                <a:ext cx="7389184" cy="3497579"/>
              </a:xfrm>
            </p:spPr>
            <p:txBody>
              <a:bodyPr/>
              <a:lstStyle/>
              <a:p>
                <a:r>
                  <a:rPr lang="en-US" dirty="0"/>
                  <a:t>Prove the following identity for finding the sum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squares for all positive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638045"/>
                <a:ext cx="7389184" cy="3497579"/>
              </a:xfrm>
              <a:blipFill>
                <a:blip r:embed="rId2"/>
                <a:stretch>
                  <a:fillRect l="-495" t="-1045" r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F0A6-7749-497A-910C-D4345C9A57DC}" type="datetime1">
              <a:rPr lang="en-US" smtClean="0"/>
              <a:t>3/20/2023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3776" y="82296"/>
                <a:ext cx="8650224" cy="6080759"/>
              </a:xfrm>
            </p:spPr>
            <p:txBody>
              <a:bodyPr/>
              <a:lstStyle/>
              <a:p>
                <a:r>
                  <a:rPr lang="en-US" dirty="0"/>
                  <a:t>Prove the following identity for finding the sum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squares for all positive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776" y="82296"/>
                <a:ext cx="8650224" cy="6080759"/>
              </a:xfrm>
              <a:blipFill>
                <a:blip r:embed="rId2"/>
                <a:stretch>
                  <a:fillRect l="-42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F0A6-7749-497A-910C-D4345C9A57DC}" type="datetime1">
              <a:rPr lang="en-US" smtClean="0"/>
              <a:t>3/20/2023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F293CE-3A58-4C58-A904-1EDC0F2B5754}"/>
                  </a:ext>
                </a:extLst>
              </p14:cNvPr>
              <p14:cNvContentPartPr/>
              <p14:nvPr/>
            </p14:nvContentPartPr>
            <p14:xfrm>
              <a:off x="4510320" y="464580"/>
              <a:ext cx="2818080" cy="65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F293CE-3A58-4C58-A904-1EDC0F2B57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6000" y="460260"/>
                <a:ext cx="282672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5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280</TotalTime>
  <Words>306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lectures</vt:lpstr>
      <vt:lpstr>Mathematical Induction</vt:lpstr>
      <vt:lpstr>Let’s consider this problem</vt:lpstr>
      <vt:lpstr>Yes, you have to Mathematically prove it.</vt:lpstr>
      <vt:lpstr>Can you climb up staircases of any height?</vt:lpstr>
      <vt:lpstr>PowerPoint Presentation</vt:lpstr>
      <vt:lpstr>Mathematical induction</vt:lpstr>
      <vt:lpstr>Mathematical induction</vt:lpstr>
      <vt:lpstr>Problem</vt:lpstr>
      <vt:lpstr>PowerPoint Presentation</vt:lpstr>
      <vt:lpstr>PowerPoint Presentation</vt:lpstr>
      <vt:lpstr>PowerPoint Presentation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Induction</dc:title>
  <dc:creator>Parttime3</dc:creator>
  <cp:lastModifiedBy>Walton</cp:lastModifiedBy>
  <cp:revision>14</cp:revision>
  <dcterms:created xsi:type="dcterms:W3CDTF">2017-07-05T08:44:56Z</dcterms:created>
  <dcterms:modified xsi:type="dcterms:W3CDTF">2023-03-19T22:08:48Z</dcterms:modified>
</cp:coreProperties>
</file>