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7"/>
  </p:notesMasterIdLst>
  <p:sldIdLst>
    <p:sldId id="257" r:id="rId2"/>
    <p:sldId id="264" r:id="rId3"/>
    <p:sldId id="265" r:id="rId4"/>
    <p:sldId id="272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A7CD-BA7D-4B85-8C4B-9D028A89CCE4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7BD3-8097-4BD1-9746-F3200D7FBD0C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EAC2-CFD7-4C1F-BDBC-922598182080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7E45-D437-4707-8857-6AA5589E69BF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DB7C-400C-466B-804A-5E4B6DF18704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D1AD-BAF2-45B0-BC0E-5CF784C11950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491A-6BC2-4E7B-9009-748E34C26DB9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86B8-56EA-4B1C-BBDE-A7FD0EE6E69B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5E1E-0484-4A3C-A5D8-C831404134BC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1332-E745-404D-96C5-B61479FC6E39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93F4AED-54DA-44C5-98BC-CA1801E93777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2E6DD89-FD86-4F47-A143-111D21364BD6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Discrete </a:t>
            </a:r>
            <a:r>
              <a:rPr lang="en-US" dirty="0"/>
              <a:t>Mathematics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D87A-DBEB-4FEA-B4A7-CFF84C0D29E6}" type="datetime1">
              <a:rPr lang="en-US" smtClean="0"/>
              <a:t>7/17/2021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Let </a:t>
                </a:r>
                <a:r>
                  <a:rPr lang="en-GB" i="1" dirty="0"/>
                  <a:t>P(x) </a:t>
                </a:r>
                <a:r>
                  <a:rPr lang="en-GB" dirty="0"/>
                  <a:t>be the statement </a:t>
                </a:r>
                <a:r>
                  <a:rPr lang="en-GB" i="1" dirty="0"/>
                  <a:t>"x </a:t>
                </a:r>
                <a:r>
                  <a:rPr lang="en-GB" dirty="0"/>
                  <a:t>+ I &gt; </a:t>
                </a:r>
                <a:r>
                  <a:rPr lang="en-GB" i="1" dirty="0"/>
                  <a:t>x." </a:t>
                </a:r>
                <a:r>
                  <a:rPr lang="en-GB" dirty="0"/>
                  <a:t>What is the truth value of the quantification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∀</m:t>
                    </m:r>
                    <m:r>
                      <a:rPr lang="en-US" i="1" smtClean="0">
                        <a:latin typeface="Cambria Math"/>
                      </a:rPr>
                      <m:t>𝑥</m:t>
                    </m:r>
                    <m:r>
                      <a:rPr lang="en-US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dirty="0"/>
                  <a:t>where the domain consists of all real numbers?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 r="-1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31E-83E0-4AB1-9EBD-66B687E3DEC6}" type="datetime1">
              <a:rPr lang="en-US" smtClean="0"/>
              <a:t>7/17/2021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9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Let </a:t>
                </a:r>
                <a:r>
                  <a:rPr lang="en-GB" i="1" dirty="0"/>
                  <a:t>Q(x) </a:t>
                </a:r>
                <a:r>
                  <a:rPr lang="en-GB" dirty="0"/>
                  <a:t>be the statement </a:t>
                </a:r>
                <a:r>
                  <a:rPr lang="en-GB" i="1" dirty="0"/>
                  <a:t>"x </a:t>
                </a:r>
                <a:r>
                  <a:rPr lang="en-GB" dirty="0"/>
                  <a:t>&lt; 2." What is the truth value of the quantification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∀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GB" i="1" dirty="0"/>
                  <a:t>Q(x), </a:t>
                </a:r>
                <a:r>
                  <a:rPr lang="en-GB" dirty="0"/>
                  <a:t>where the domain consists of all real numbers?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 r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7E45-D437-4707-8857-6AA5589E69BF}" type="datetime1">
              <a:rPr lang="en-US" smtClean="0"/>
              <a:t>7/17/2021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9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What is the truth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GB" i="1" dirty="0"/>
                  <a:t>P(x), </a:t>
                </a:r>
                <a:r>
                  <a:rPr lang="en-GB" dirty="0"/>
                  <a:t>where </a:t>
                </a:r>
                <a:r>
                  <a:rPr lang="en-GB" i="1" dirty="0"/>
                  <a:t>P(x) </a:t>
                </a:r>
                <a:r>
                  <a:rPr lang="en-GB" dirty="0"/>
                  <a:t>is the statement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i="1" dirty="0"/>
                  <a:t>"</a:t>
                </a:r>
                <a:r>
                  <a:rPr lang="en-US" dirty="0"/>
                  <a:t> x</a:t>
                </a:r>
                <a:r>
                  <a:rPr lang="en-US" baseline="30000" dirty="0"/>
                  <a:t>2</a:t>
                </a:r>
                <a:r>
                  <a:rPr lang="en-GB" i="1" dirty="0"/>
                  <a:t> </a:t>
                </a:r>
                <a:r>
                  <a:rPr lang="en-GB" dirty="0"/>
                  <a:t>&lt; 10" and the domain consists of the positive integers not exceeding 4?</a:t>
                </a:r>
              </a:p>
              <a:p>
                <a:pPr marL="0" indent="0">
                  <a:buNone/>
                </a:pPr>
                <a:r>
                  <a:rPr lang="en-GB" dirty="0"/>
                  <a:t>X={1,2,3,4}</a:t>
                </a:r>
              </a:p>
              <a:p>
                <a:pPr marL="0" indent="0">
                  <a:buNone/>
                </a:pPr>
                <a:r>
                  <a:rPr lang="en-GB" dirty="0"/>
                  <a:t>P(4) is false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2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7E45-D437-4707-8857-6AA5589E69BF}" type="datetime1">
              <a:rPr lang="en-US" smtClean="0"/>
              <a:t>7/17/2021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0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Let </a:t>
                </a:r>
                <a:r>
                  <a:rPr lang="en-GB" i="1" dirty="0"/>
                  <a:t>P(x) </a:t>
                </a:r>
                <a:r>
                  <a:rPr lang="en-GB" dirty="0"/>
                  <a:t>denote the statement </a:t>
                </a:r>
                <a:r>
                  <a:rPr lang="en-GB" i="1" dirty="0"/>
                  <a:t>"x </a:t>
                </a:r>
                <a:r>
                  <a:rPr lang="en-GB" dirty="0"/>
                  <a:t>&gt; 3." What is the truth value of the quantification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∃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GB" i="1" dirty="0"/>
                  <a:t>P(x), </a:t>
                </a:r>
                <a:r>
                  <a:rPr lang="en-GB" dirty="0"/>
                  <a:t>where the domain consists of all real numbers?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7E45-D437-4707-8857-6AA5589E69BF}" type="datetime1">
              <a:rPr lang="en-US" smtClean="0"/>
              <a:t>7/17/2021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9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What is the truth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∃ </m:t>
                    </m:r>
                  </m:oMath>
                </a14:m>
                <a:r>
                  <a:rPr lang="en-GB" i="1" dirty="0"/>
                  <a:t>x P(x), </a:t>
                </a:r>
                <a:r>
                  <a:rPr lang="en-GB" dirty="0"/>
                  <a:t>where </a:t>
                </a:r>
                <a:r>
                  <a:rPr lang="en-GB" i="1" dirty="0"/>
                  <a:t>P(x) </a:t>
                </a:r>
                <a:r>
                  <a:rPr lang="en-GB" dirty="0"/>
                  <a:t>is the statement </a:t>
                </a:r>
              </a:p>
              <a:p>
                <a:pPr marL="0" indent="0">
                  <a:buNone/>
                </a:pPr>
                <a:r>
                  <a:rPr lang="en-GB" i="1" dirty="0"/>
                  <a:t>"</a:t>
                </a:r>
                <a:r>
                  <a:rPr lang="en-US" dirty="0"/>
                  <a:t> x</a:t>
                </a:r>
                <a:r>
                  <a:rPr lang="en-US" baseline="30000" dirty="0"/>
                  <a:t>2</a:t>
                </a:r>
                <a:r>
                  <a:rPr lang="en-GB" i="1" dirty="0"/>
                  <a:t> </a:t>
                </a:r>
                <a:r>
                  <a:rPr lang="en-GB" dirty="0"/>
                  <a:t>&gt; I 0" and the domain consists of the positive integers not exceeding 4?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2" t="-982" r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7E45-D437-4707-8857-6AA5589E69BF}" type="datetime1">
              <a:rPr lang="en-US" smtClean="0"/>
              <a:t>7/17/2021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6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1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7E45-D437-4707-8857-6AA5589E69BF}" type="datetime1">
              <a:rPr lang="en-US" smtClean="0"/>
              <a:t>7/17/2021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472744"/>
            <a:ext cx="6938963" cy="264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4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40AE-411E-4348-9CB7-3B1EF4A1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F6DD-1881-4ED8-AE1E-123E83C6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predicate is a proposition function</a:t>
            </a:r>
          </a:p>
          <a:p>
            <a:pPr lvl="1"/>
            <a:r>
              <a:rPr lang="en-US" dirty="0"/>
              <a:t>Takes as input one or more objects</a:t>
            </a:r>
          </a:p>
          <a:p>
            <a:pPr lvl="1"/>
            <a:r>
              <a:rPr lang="en-US" dirty="0"/>
              <a:t>Returns a proposition</a:t>
            </a:r>
          </a:p>
          <a:p>
            <a:r>
              <a:rPr lang="en-US" dirty="0"/>
              <a:t>A predicate does not have a truth value</a:t>
            </a:r>
          </a:p>
          <a:p>
            <a:r>
              <a:rPr lang="en-US" dirty="0"/>
              <a:t>P(x)= x &gt; 3</a:t>
            </a:r>
          </a:p>
          <a:p>
            <a:r>
              <a:rPr lang="en-US" dirty="0"/>
              <a:t>“ x is greater than 3”.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4A8F7-FB3D-4771-BA0C-B50A29EA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C333-506B-40E1-A793-C668756DEFA6}" type="datetime1">
              <a:rPr lang="en-US" smtClean="0"/>
              <a:t>7/17/2021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2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759D-64C2-4820-B3EB-8051C92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5A7B37-CF4A-41B3-8FE1-4FEB13655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𝑑𝑒𝑛𝑜𝑡𝑒𝑠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𝑡h𝑒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𝑠𝑡𝑎𝑡𝑒𝑚𝑒𝑛𝑡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 predicate with two parameters</a:t>
                </a:r>
              </a:p>
              <a:p>
                <a:pPr lvl="1"/>
                <a:r>
                  <a:rPr lang="en-US" dirty="0"/>
                  <a:t>Can there be more parameters?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(5,5)</m:t>
                    </m:r>
                  </m:oMath>
                </a14:m>
                <a:r>
                  <a:rPr lang="en-US" dirty="0"/>
                  <a:t> is a proposition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(6,4)</m:t>
                    </m:r>
                  </m:oMath>
                </a14:m>
                <a:r>
                  <a:rPr lang="en-US" dirty="0"/>
                  <a:t> is a proposition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F5A7B37-CF4A-41B3-8FE1-4FEB13655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0A074-CB0A-45FC-AD4A-EB90D50B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5219-9620-4764-860C-2AD2E16706B5}" type="datetime1">
              <a:rPr lang="en-US" smtClean="0"/>
              <a:t>7/17/2021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6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1.Let </a:t>
            </a:r>
            <a:r>
              <a:rPr lang="en-GB" i="1" dirty="0"/>
              <a:t>P(x) </a:t>
            </a:r>
            <a:r>
              <a:rPr lang="en-GB" dirty="0"/>
              <a:t>denote the statement </a:t>
            </a:r>
            <a:r>
              <a:rPr lang="en-GB" i="1" dirty="0"/>
              <a:t>"x </a:t>
            </a:r>
            <a:r>
              <a:rPr lang="en-GB" dirty="0"/>
              <a:t>&gt; 3." What are the truth values of </a:t>
            </a:r>
            <a:r>
              <a:rPr lang="en-GB" i="1" dirty="0"/>
              <a:t>P(4) </a:t>
            </a:r>
            <a:r>
              <a:rPr lang="en-GB" dirty="0"/>
              <a:t>and </a:t>
            </a:r>
            <a:r>
              <a:rPr lang="en-GB" i="1" dirty="0"/>
              <a:t>P(2)?</a:t>
            </a:r>
          </a:p>
          <a:p>
            <a:pPr marL="0" indent="0">
              <a:buNone/>
            </a:pPr>
            <a:r>
              <a:rPr lang="en-GB" dirty="0"/>
              <a:t>2. Let </a:t>
            </a:r>
            <a:r>
              <a:rPr lang="en-GB" i="1" dirty="0"/>
              <a:t>Q(x, y) </a:t>
            </a:r>
            <a:r>
              <a:rPr lang="en-GB" dirty="0"/>
              <a:t>denote the statement </a:t>
            </a:r>
            <a:r>
              <a:rPr lang="en-GB" i="1" dirty="0"/>
              <a:t>"x </a:t>
            </a:r>
            <a:r>
              <a:rPr lang="en-GB" dirty="0"/>
              <a:t>= </a:t>
            </a:r>
            <a:r>
              <a:rPr lang="en-GB" i="1" dirty="0"/>
              <a:t>y </a:t>
            </a:r>
            <a:r>
              <a:rPr lang="en-GB" dirty="0"/>
              <a:t>+ 3." What are the truth values of the propositions </a:t>
            </a:r>
            <a:r>
              <a:rPr lang="en-GB" i="1" dirty="0"/>
              <a:t>Q( </a:t>
            </a:r>
            <a:r>
              <a:rPr lang="en-GB" dirty="0"/>
              <a:t>I, 2) and </a:t>
            </a:r>
            <a:r>
              <a:rPr lang="en-GB" i="1" dirty="0"/>
              <a:t>Q(3, </a:t>
            </a:r>
            <a:r>
              <a:rPr lang="en-GB" dirty="0"/>
              <a:t>O)?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GB" dirty="0"/>
              <a:t>Let </a:t>
            </a:r>
            <a:r>
              <a:rPr lang="en-GB" i="1" dirty="0"/>
              <a:t>R(x, y, z) </a:t>
            </a:r>
            <a:r>
              <a:rPr lang="en-GB" dirty="0"/>
              <a:t>denote the statement </a:t>
            </a:r>
            <a:r>
              <a:rPr lang="en-GB" i="1" dirty="0"/>
              <a:t>"x </a:t>
            </a:r>
            <a:r>
              <a:rPr lang="en-GB" dirty="0"/>
              <a:t>+ </a:t>
            </a:r>
            <a:r>
              <a:rPr lang="en-GB" i="1" dirty="0"/>
              <a:t>y </a:t>
            </a:r>
            <a:r>
              <a:rPr lang="en-GB" dirty="0"/>
              <a:t>= </a:t>
            </a:r>
            <a:r>
              <a:rPr lang="en-GB" i="1" dirty="0"/>
              <a:t>z.” </a:t>
            </a:r>
            <a:r>
              <a:rPr lang="en-GB" dirty="0"/>
              <a:t>What are the truth values of the propositions </a:t>
            </a:r>
            <a:r>
              <a:rPr lang="en-GB" i="1" dirty="0"/>
              <a:t>R(I, </a:t>
            </a:r>
            <a:r>
              <a:rPr lang="en-GB" dirty="0"/>
              <a:t>2, 3) and </a:t>
            </a:r>
            <a:r>
              <a:rPr lang="en-GB" i="1" dirty="0"/>
              <a:t>R(O, </a:t>
            </a:r>
            <a:r>
              <a:rPr lang="en-GB" dirty="0"/>
              <a:t>0, I)?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7E45-D437-4707-8857-6AA5589E69BF}" type="datetime1">
              <a:rPr lang="en-US" smtClean="0"/>
              <a:t>7/17/2021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5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general than simple propositions</a:t>
            </a:r>
          </a:p>
          <a:p>
            <a:r>
              <a:rPr lang="en-US" dirty="0"/>
              <a:t>We can quantify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B61-EB2D-4D74-BE89-5432E3EC8427}" type="datetime1">
              <a:rPr lang="en-US" smtClean="0"/>
              <a:t>7/17/2021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0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wait, quantify??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8B0-ED54-4E35-8FA0-F53299D3D885}" type="datetime1">
              <a:rPr lang="en-US" smtClean="0"/>
              <a:t>7/17/2021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8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Other than putting specific values in a predicate, we can also declare that the predicate is true for </a:t>
                </a:r>
                <a:r>
                  <a:rPr lang="en-US" dirty="0">
                    <a:solidFill>
                      <a:srgbClr val="FF0000"/>
                    </a:solidFill>
                  </a:rPr>
                  <a:t>every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rgbClr val="0070C0"/>
                    </a:solidFill>
                  </a:rPr>
                  <a:t>some</a:t>
                </a:r>
                <a:r>
                  <a:rPr lang="en-US" dirty="0"/>
                  <a:t> values in the domain</a:t>
                </a:r>
              </a:p>
              <a:p>
                <a:r>
                  <a:rPr lang="en-GB" b="1" dirty="0"/>
                  <a:t>Quantification </a:t>
                </a:r>
                <a:r>
                  <a:rPr lang="en-GB" dirty="0"/>
                  <a:t>expresses the extent to which a predicate is true over a </a:t>
                </a:r>
                <a:r>
                  <a:rPr lang="en-GB" b="1" dirty="0"/>
                  <a:t>quantity</a:t>
                </a:r>
                <a:r>
                  <a:rPr lang="en-GB" dirty="0"/>
                  <a:t> of elements.</a:t>
                </a:r>
                <a:endParaRPr lang="en-US" dirty="0"/>
              </a:p>
              <a:p>
                <a:r>
                  <a:rPr lang="en-US" dirty="0"/>
                  <a:t>Example: For </a:t>
                </a:r>
                <a:r>
                  <a:rPr lang="en-US" dirty="0">
                    <a:solidFill>
                      <a:srgbClr val="FF0000"/>
                    </a:solidFill>
                  </a:rPr>
                  <a:t>every</a:t>
                </a:r>
                <a:r>
                  <a:rPr lang="en-US" dirty="0"/>
                  <a:t>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+1&gt;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For </a:t>
                </a:r>
                <a:r>
                  <a:rPr lang="en-US" dirty="0">
                    <a:solidFill>
                      <a:srgbClr val="0070C0"/>
                    </a:solidFill>
                  </a:rPr>
                  <a:t>some</a:t>
                </a:r>
                <a:r>
                  <a:rPr lang="en-US" dirty="0"/>
                  <a:t>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&lt;2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Symbols that are used to represent this sort of relation is called a quantifier</a:t>
                </a:r>
              </a:p>
              <a:p>
                <a:pPr lvl="1"/>
                <a:r>
                  <a:rPr lang="en-US" dirty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every</a:t>
                </a:r>
                <a:r>
                  <a:rPr lang="en-US" dirty="0"/>
                  <a:t> object – </a:t>
                </a:r>
                <a:r>
                  <a:rPr lang="en-US" dirty="0">
                    <a:solidFill>
                      <a:srgbClr val="FF0000"/>
                    </a:solidFill>
                  </a:rPr>
                  <a:t>Universal</a:t>
                </a:r>
                <a:r>
                  <a:rPr lang="en-US" dirty="0"/>
                  <a:t> quantifier</a:t>
                </a:r>
              </a:p>
              <a:p>
                <a:pPr lvl="1"/>
                <a:r>
                  <a:rPr lang="en-US" dirty="0"/>
                  <a:t>For </a:t>
                </a:r>
                <a:r>
                  <a:rPr lang="en-US" dirty="0">
                    <a:solidFill>
                      <a:srgbClr val="0070C0"/>
                    </a:solidFill>
                  </a:rPr>
                  <a:t>some</a:t>
                </a:r>
                <a:r>
                  <a:rPr lang="en-US" dirty="0"/>
                  <a:t> object – </a:t>
                </a:r>
                <a:r>
                  <a:rPr lang="en-US" dirty="0">
                    <a:solidFill>
                      <a:srgbClr val="0070C0"/>
                    </a:solidFill>
                  </a:rPr>
                  <a:t>Existential</a:t>
                </a:r>
                <a:r>
                  <a:rPr lang="en-US" dirty="0"/>
                  <a:t> quantifier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AED7-0933-4D05-86E6-2B78247CE5D1}" type="datetime1">
              <a:rPr lang="en-US" smtClean="0"/>
              <a:t>7/17/2021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Universal</a:t>
            </a:r>
            <a:r>
              <a:rPr lang="en-US" dirty="0"/>
              <a:t>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𝑑𝑒𝑛𝑜𝑡𝑒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𝑡h𝑒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𝑠𝑡𝑎𝑡𝑒𝑚𝑒𝑛𝑡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+1&gt;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every</a:t>
                </a:r>
                <a:r>
                  <a:rPr lang="en-US" dirty="0"/>
                  <a:t>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+1&gt;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</m:oMath>
                </a14:m>
                <a:r>
                  <a:rPr lang="en-US" dirty="0"/>
                  <a:t> is called the universal quantifier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C065-4943-443D-BD55-84368EC864A9}" type="datetime1">
              <a:rPr lang="en-US" smtClean="0"/>
              <a:t>7/17/2021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8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Existential</a:t>
            </a:r>
            <a:r>
              <a:rPr lang="en-US" dirty="0"/>
              <a:t>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𝑑𝑒𝑛𝑜𝑡𝑒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𝑡h𝑒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𝑠𝑡𝑎𝑡𝑒𝑚𝑒𝑛𝑡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&lt;2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:r>
                  <a:rPr lang="en-US" dirty="0">
                    <a:solidFill>
                      <a:srgbClr val="0070C0"/>
                    </a:solidFill>
                  </a:rPr>
                  <a:t>some</a:t>
                </a:r>
                <a:r>
                  <a:rPr lang="en-US" dirty="0"/>
                  <a:t>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&lt;2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</m:oMath>
                </a14:m>
                <a:r>
                  <a:rPr lang="en-US" dirty="0"/>
                  <a:t> is called the existential quantifier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DE9B-2E0E-4FF2-9B2D-546164D99AA2}" type="datetime1">
              <a:rPr lang="en-US" smtClean="0"/>
              <a:t>7/17/2021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057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456</TotalTime>
  <Words>603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Gill Sans MT</vt:lpstr>
      <vt:lpstr>Parcel</vt:lpstr>
      <vt:lpstr>Predicate Logic</vt:lpstr>
      <vt:lpstr>Predicate</vt:lpstr>
      <vt:lpstr>Another example</vt:lpstr>
      <vt:lpstr>Example</vt:lpstr>
      <vt:lpstr>Advantages of predicates</vt:lpstr>
      <vt:lpstr>… wait, quantify??</vt:lpstr>
      <vt:lpstr>Quantify</vt:lpstr>
      <vt:lpstr>Universal quantifier</vt:lpstr>
      <vt:lpstr>Existential quantifier</vt:lpstr>
      <vt:lpstr>Exercise</vt:lpstr>
      <vt:lpstr>Exercise</vt:lpstr>
      <vt:lpstr>Exercise</vt:lpstr>
      <vt:lpstr>Exercise</vt:lpstr>
      <vt:lpstr>Exercise</vt:lpstr>
      <vt:lpstr>Table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 Logic</dc:title>
  <dc:creator>khushnur laboni</dc:creator>
  <cp:lastModifiedBy>Sajeed Mehrab</cp:lastModifiedBy>
  <cp:revision>24</cp:revision>
  <dcterms:created xsi:type="dcterms:W3CDTF">2017-06-12T04:13:16Z</dcterms:created>
  <dcterms:modified xsi:type="dcterms:W3CDTF">2021-07-16T19:27:46Z</dcterms:modified>
</cp:coreProperties>
</file>