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3"/>
  </p:notesMasterIdLst>
  <p:sldIdLst>
    <p:sldId id="257" r:id="rId2"/>
    <p:sldId id="259" r:id="rId3"/>
    <p:sldId id="284" r:id="rId4"/>
    <p:sldId id="262" r:id="rId5"/>
    <p:sldId id="263" r:id="rId6"/>
    <p:sldId id="264" r:id="rId7"/>
    <p:sldId id="265" r:id="rId8"/>
    <p:sldId id="282" r:id="rId9"/>
    <p:sldId id="266" r:id="rId10"/>
    <p:sldId id="270" r:id="rId11"/>
    <p:sldId id="283" r:id="rId12"/>
    <p:sldId id="271" r:id="rId13"/>
    <p:sldId id="272" r:id="rId14"/>
    <p:sldId id="274"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5297" autoAdjust="0"/>
  </p:normalViewPr>
  <p:slideViewPr>
    <p:cSldViewPr snapToGrid="0">
      <p:cViewPr varScale="1">
        <p:scale>
          <a:sx n="87" d="100"/>
          <a:sy n="87"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F9125-1438-4633-9EA8-714BDCB1D322}" type="datetimeFigureOut">
              <a:rPr lang="en-US" smtClean="0"/>
              <a:t>7/31/2021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175F9-3B21-4193-ACDA-DFA3FE2AF555}" type="slidenum">
              <a:rPr lang="en-US" smtClean="0"/>
              <a:t>‹#›</a:t>
            </a:fld>
            <a:endParaRPr lang="en-US"/>
          </a:p>
        </p:txBody>
      </p:sp>
    </p:spTree>
    <p:extLst>
      <p:ext uri="{BB962C8B-B14F-4D97-AF65-F5344CB8AC3E}">
        <p14:creationId xmlns:p14="http://schemas.microsoft.com/office/powerpoint/2010/main" val="405153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large birds live on honey = For all birds x, if x is large then it does not live on honey</a:t>
            </a:r>
          </a:p>
          <a:p>
            <a:endParaRPr lang="en-US" dirty="0"/>
          </a:p>
        </p:txBody>
      </p:sp>
      <p:sp>
        <p:nvSpPr>
          <p:cNvPr id="4" name="Slide Number Placeholder 3"/>
          <p:cNvSpPr>
            <a:spLocks noGrp="1"/>
          </p:cNvSpPr>
          <p:nvPr>
            <p:ph type="sldNum" sz="quarter" idx="5"/>
          </p:nvPr>
        </p:nvSpPr>
        <p:spPr/>
        <p:txBody>
          <a:bodyPr/>
          <a:lstStyle/>
          <a:p>
            <a:fld id="{4A7175F9-3B21-4193-ACDA-DFA3FE2AF555}" type="slidenum">
              <a:rPr lang="en-US" smtClean="0"/>
              <a:t>13</a:t>
            </a:fld>
            <a:endParaRPr lang="en-US"/>
          </a:p>
        </p:txBody>
      </p:sp>
    </p:spTree>
    <p:extLst>
      <p:ext uri="{BB962C8B-B14F-4D97-AF65-F5344CB8AC3E}">
        <p14:creationId xmlns:p14="http://schemas.microsoft.com/office/powerpoint/2010/main" val="2503067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8183E93-AA52-49D2-AA3C-895D53D421E5}" type="datetime1">
              <a:rPr lang="en-US" smtClean="0"/>
              <a:t>7/31/2021</a:t>
            </a:fld>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Tree>
    <p:extLst>
      <p:ext uri="{BB962C8B-B14F-4D97-AF65-F5344CB8AC3E}">
        <p14:creationId xmlns:p14="http://schemas.microsoft.com/office/powerpoint/2010/main" val="3154715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A625B-41A0-4672-B4BD-ABC30F8D51B9}"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8052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D5A43-45BA-426F-808D-517E49DF0238}" type="datetime1">
              <a:rPr lang="en-US" smtClean="0"/>
              <a:t>7/31/2021</a:t>
            </a:fld>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2838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F0380B-3295-4062-8A91-A9B9257F997F}" type="datetime1">
              <a:rPr lang="en-US" smtClean="0"/>
              <a:t>7/31/2021</a:t>
            </a:fld>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2279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lgn="ctr">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9E3438A-1BAA-4AA8-83CF-B1EDA029C2A3}" type="datetime1">
              <a:rPr lang="en-US" smtClean="0"/>
              <a:t>7/31/2021</a:t>
            </a:fld>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Tree>
    <p:extLst>
      <p:ext uri="{BB962C8B-B14F-4D97-AF65-F5344CB8AC3E}">
        <p14:creationId xmlns:p14="http://schemas.microsoft.com/office/powerpoint/2010/main" val="23948189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E249D78-864F-4915-A582-CF65A18F8CA1}" type="datetime1">
              <a:rPr lang="en-US" smtClean="0"/>
              <a:t>7/31/2021</a:t>
            </a:fld>
            <a:endParaRPr lang="en-US" dirty="0"/>
          </a:p>
        </p:txBody>
      </p:sp>
      <p:sp>
        <p:nvSpPr>
          <p:cNvPr id="9" name="Footer Placeholder 8"/>
          <p:cNvSpPr>
            <a:spLocks noGrp="1"/>
          </p:cNvSpPr>
          <p:nvPr>
            <p:ph type="ftr" sz="quarter" idx="11"/>
          </p:nvPr>
        </p:nvSpPr>
        <p:spPr/>
        <p:txBody>
          <a:bodyPr/>
          <a:lstStyle/>
          <a:p>
            <a:r>
              <a:rPr lang="en-US"/>
              <a:t>minhajul@cse.uiu.ac.bd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355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1430066-8515-4F10-A895-FAA95DE6CE1F}" type="datetime1">
              <a:rPr lang="en-US" smtClean="0"/>
              <a:t>7/31/2021</a:t>
            </a:fld>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6516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7F527-BEC2-4EB4-94E7-AE433C895CFD}" type="datetime1">
              <a:rPr lang="en-US" smtClean="0"/>
              <a:t>7/31/2021</a:t>
            </a:fld>
            <a:endParaRPr lang="en-US" dirty="0"/>
          </a:p>
        </p:txBody>
      </p:sp>
      <p:sp>
        <p:nvSpPr>
          <p:cNvPr id="4" name="Footer Placeholder 3"/>
          <p:cNvSpPr>
            <a:spLocks noGrp="1"/>
          </p:cNvSpPr>
          <p:nvPr>
            <p:ph type="ftr" sz="quarter" idx="11"/>
          </p:nvPr>
        </p:nvSpPr>
        <p:spPr/>
        <p:txBody>
          <a:bodyPr/>
          <a:lstStyle/>
          <a:p>
            <a:r>
              <a:rPr lang="en-US"/>
              <a:t>minhajul@cse.uiu.ac.bd</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645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2A385-7A1A-462C-82B2-41E10A25AC9C}" type="datetime1">
              <a:rPr lang="en-US" smtClean="0"/>
              <a:t>7/31/2021</a:t>
            </a:fld>
            <a:endParaRPr lang="en-US" dirty="0"/>
          </a:p>
        </p:txBody>
      </p:sp>
      <p:sp>
        <p:nvSpPr>
          <p:cNvPr id="3" name="Footer Placeholder 2"/>
          <p:cNvSpPr>
            <a:spLocks noGrp="1"/>
          </p:cNvSpPr>
          <p:nvPr>
            <p:ph type="ftr" sz="quarter" idx="11"/>
          </p:nvPr>
        </p:nvSpPr>
        <p:spPr/>
        <p:txBody>
          <a:bodyPr/>
          <a:lstStyle/>
          <a:p>
            <a:r>
              <a:rPr lang="en-US"/>
              <a:t>minhajul@cse.uiu.ac.bd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5902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3750324-ADC1-46A1-8440-2E4A2B209275}" type="datetime1">
              <a:rPr lang="en-US" smtClean="0"/>
              <a:t>7/31/2021</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r>
              <a:rPr lang="en-US"/>
              <a:t>minhajul@cse.uiu.ac.bd</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1155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2FC24A-D2F6-4525-8A85-B55AA2B39A3C}" type="datetime1">
              <a:rPr lang="en-US" smtClean="0"/>
              <a:t>7/31/2021</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r>
              <a:rPr lang="en-US"/>
              <a:t>minhajul@cse.uiu.ac.bd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214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5592" y="964692"/>
            <a:ext cx="6938662"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05592" y="2638045"/>
            <a:ext cx="6938662"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E14B3B33-D11E-47BF-BCC1-8B2CA2435EBE}" type="datetime1">
              <a:rPr lang="en-US" smtClean="0"/>
              <a:t>7/31/2021</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r>
              <a:rPr lang="en-US"/>
              <a:t>minhajul@cse.uiu.ac.bd</a:t>
            </a:r>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49614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 Logic</a:t>
            </a:r>
          </a:p>
        </p:txBody>
      </p:sp>
      <p:sp>
        <p:nvSpPr>
          <p:cNvPr id="3" name="Subtitle 2"/>
          <p:cNvSpPr>
            <a:spLocks noGrp="1"/>
          </p:cNvSpPr>
          <p:nvPr>
            <p:ph type="subTitle" idx="1"/>
          </p:nvPr>
        </p:nvSpPr>
        <p:spPr/>
        <p:txBody>
          <a:bodyPr/>
          <a:lstStyle/>
          <a:p>
            <a:r>
              <a:rPr lang="en-US"/>
              <a:t>CSE 2213 </a:t>
            </a:r>
            <a:r>
              <a:rPr lang="en-US" dirty="0"/>
              <a:t>– Discrete Mathematics</a:t>
            </a:r>
          </a:p>
        </p:txBody>
      </p:sp>
      <p:sp>
        <p:nvSpPr>
          <p:cNvPr id="4" name="Date Placeholder 3"/>
          <p:cNvSpPr>
            <a:spLocks noGrp="1"/>
          </p:cNvSpPr>
          <p:nvPr>
            <p:ph type="dt" sz="half" idx="10"/>
          </p:nvPr>
        </p:nvSpPr>
        <p:spPr/>
        <p:txBody>
          <a:bodyPr/>
          <a:lstStyle/>
          <a:p>
            <a:fld id="{FA77CB84-485A-4760-9E21-33E40A807E6A}" type="datetime1">
              <a:rPr lang="en-US" smtClean="0"/>
              <a:t>7/31/2021</a:t>
            </a:fld>
            <a:endParaRPr lang="en-US" dirty="0"/>
          </a:p>
        </p:txBody>
      </p:sp>
    </p:spTree>
    <p:extLst>
      <p:ext uri="{BB962C8B-B14F-4D97-AF65-F5344CB8AC3E}">
        <p14:creationId xmlns:p14="http://schemas.microsoft.com/office/powerpoint/2010/main" val="102424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Rosen, page 42, example 24, part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Some student in this class has visited Mexico</a:t>
                </a:r>
              </a:p>
              <a:p>
                <a:r>
                  <a:rPr lang="en-US" dirty="0"/>
                  <a:t>There is a student in this class who visited Mexico</a:t>
                </a:r>
              </a:p>
              <a:p>
                <a:r>
                  <a:rPr lang="en-US" dirty="0"/>
                  <a:t>There is a student </a:t>
                </a:r>
                <a14:m>
                  <m:oMath xmlns:m="http://schemas.openxmlformats.org/officeDocument/2006/math">
                    <m:r>
                      <a:rPr lang="en-US" b="0" i="1" smtClean="0">
                        <a:latin typeface="Cambria Math"/>
                      </a:rPr>
                      <m:t>𝑥</m:t>
                    </m:r>
                  </m:oMath>
                </a14:m>
                <a:r>
                  <a:rPr lang="en-US" dirty="0"/>
                  <a:t> in this class such that </a:t>
                </a:r>
                <a14:m>
                  <m:oMath xmlns:m="http://schemas.openxmlformats.org/officeDocument/2006/math">
                    <m:r>
                      <a:rPr lang="en-US" b="0" i="1" smtClean="0">
                        <a:latin typeface="Cambria Math"/>
                      </a:rPr>
                      <m:t>𝑥</m:t>
                    </m:r>
                  </m:oMath>
                </a14:m>
                <a:r>
                  <a:rPr lang="en-US" dirty="0"/>
                  <a:t> visited Mexico</a:t>
                </a:r>
              </a:p>
              <a:p>
                <a:r>
                  <a:rPr lang="en-US" dirty="0"/>
                  <a:t>There is a person </a:t>
                </a:r>
                <a14:m>
                  <m:oMath xmlns:m="http://schemas.openxmlformats.org/officeDocument/2006/math">
                    <m:r>
                      <a:rPr lang="en-US" b="0" i="1" smtClean="0">
                        <a:latin typeface="Cambria Math"/>
                      </a:rPr>
                      <m:t>𝑥</m:t>
                    </m:r>
                  </m:oMath>
                </a14:m>
                <a:r>
                  <a:rPr lang="en-US" dirty="0"/>
                  <a:t> such that </a:t>
                </a:r>
                <a14:m>
                  <m:oMath xmlns:m="http://schemas.openxmlformats.org/officeDocument/2006/math">
                    <m:r>
                      <a:rPr lang="en-US" b="0" i="1" smtClean="0">
                        <a:latin typeface="Cambria Math"/>
                      </a:rPr>
                      <m:t>𝑥</m:t>
                    </m:r>
                  </m:oMath>
                </a14:m>
                <a:r>
                  <a:rPr lang="en-US" dirty="0"/>
                  <a:t> is a student in this class and </a:t>
                </a:r>
                <a14:m>
                  <m:oMath xmlns:m="http://schemas.openxmlformats.org/officeDocument/2006/math">
                    <m:r>
                      <a:rPr lang="en-US" b="0" i="1" smtClean="0">
                        <a:latin typeface="Cambria Math"/>
                      </a:rPr>
                      <m:t>𝑥</m:t>
                    </m:r>
                  </m:oMath>
                </a14:m>
                <a:r>
                  <a:rPr lang="en-US" dirty="0"/>
                  <a:t> visited Mexico (Domain: all people)</a:t>
                </a:r>
              </a:p>
              <a:p>
                <a14:m>
                  <m:oMath xmlns:m="http://schemas.openxmlformats.org/officeDocument/2006/math">
                    <m:r>
                      <a:rPr lang="en-US" b="0" i="1" smtClean="0">
                        <a:latin typeface="Cambria Math"/>
                      </a:rPr>
                      <m:t>∃</m:t>
                    </m:r>
                    <m:r>
                      <a:rPr lang="en-US" b="0" i="1" smtClean="0">
                        <a:latin typeface="Cambria Math"/>
                      </a:rPr>
                      <m:t>𝑥</m:t>
                    </m:r>
                    <m:r>
                      <a:rPr lang="en-US" b="0" i="1" smtClean="0">
                        <a:latin typeface="Cambria Math"/>
                      </a:rPr>
                      <m:t> (</m:t>
                    </m:r>
                    <m:r>
                      <a:rPr lang="en-US" b="0" i="1" smtClean="0">
                        <a:latin typeface="Cambria Math"/>
                      </a:rPr>
                      <m:t>𝑆</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oMath>
                </a14:m>
                <a:endParaRPr lang="en-US" dirty="0"/>
              </a:p>
              <a:p>
                <a:pPr lvl="1"/>
                <a:r>
                  <a:rPr lang="en-US" dirty="0"/>
                  <a:t>Here, </a:t>
                </a:r>
                <a14:m>
                  <m:oMath xmlns:m="http://schemas.openxmlformats.org/officeDocument/2006/math">
                    <m:r>
                      <a:rPr lang="en-US" b="0" i="1" smtClean="0">
                        <a:latin typeface="Cambria Math"/>
                      </a:rPr>
                      <m:t>𝑆</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𝑥</m:t>
                    </m:r>
                  </m:oMath>
                </a14:m>
                <a:r>
                  <a:rPr lang="en-US" dirty="0"/>
                  <a:t> is a student in this class,</a:t>
                </a:r>
                <a:br>
                  <a:rPr lang="en-US" dirty="0"/>
                </a:br>
                <a:r>
                  <a:rPr lang="en-US" dirty="0"/>
                  <a:t>and </a:t>
                </a:r>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𝑥</m:t>
                    </m:r>
                  </m:oMath>
                </a14:m>
                <a:r>
                  <a:rPr lang="en-US" dirty="0"/>
                  <a:t> visited Mexico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D70F052-C178-42EC-B198-B912869B8130}" type="datetime1">
              <a:rPr lang="en-US" smtClean="0"/>
              <a:t>7/31/2021</a:t>
            </a:fld>
            <a:endParaRPr lang="en-US" dirty="0"/>
          </a:p>
        </p:txBody>
      </p:sp>
    </p:spTree>
    <p:extLst>
      <p:ext uri="{BB962C8B-B14F-4D97-AF65-F5344CB8AC3E}">
        <p14:creationId xmlns:p14="http://schemas.microsoft.com/office/powerpoint/2010/main" val="253743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592" y="597878"/>
            <a:ext cx="6938662" cy="679938"/>
          </a:xfrm>
        </p:spPr>
        <p:txBody>
          <a:bodyPr>
            <a:normAutofit fontScale="90000"/>
          </a:bodyPr>
          <a:lstStyle/>
          <a:p>
            <a:r>
              <a:rPr lang="en-US" dirty="0"/>
              <a:t>Rosen, page 42, example 24, part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5592" y="1477109"/>
                <a:ext cx="6938662" cy="4262920"/>
              </a:xfrm>
            </p:spPr>
            <p:txBody>
              <a:bodyPr/>
              <a:lstStyle/>
              <a:p>
                <a:pPr algn="just"/>
                <a:r>
                  <a:rPr lang="en-US" dirty="0"/>
                  <a:t>Express the statement "Every student in this class has studied calculus" using predicates and quantifiers. First, the domain consists of students in this class and second, the domain consists of all people</a:t>
                </a:r>
              </a:p>
              <a:p>
                <a:pPr algn="just"/>
                <a:r>
                  <a:rPr lang="en-US" dirty="0"/>
                  <a:t>C(x), which is the statement "x has studied calculus." </a:t>
                </a:r>
                <a:br>
                  <a:rPr lang="en-US" dirty="0"/>
                </a:br>
                <a:r>
                  <a:rPr lang="en-US" dirty="0"/>
                  <a:t>if the domain for x consists of  the students in the class, we can translate our statement as </a:t>
                </a:r>
                <a14:m>
                  <m:oMath xmlns:m="http://schemas.openxmlformats.org/officeDocument/2006/math">
                    <m:r>
                      <a:rPr lang="en-US" i="1">
                        <a:latin typeface="Cambria Math"/>
                      </a:rPr>
                      <m:t>∀</m:t>
                    </m:r>
                  </m:oMath>
                </a14:m>
                <a:r>
                  <a:rPr lang="en-US" dirty="0" err="1"/>
                  <a:t>xC</a:t>
                </a:r>
                <a:r>
                  <a:rPr lang="en-US" dirty="0"/>
                  <a:t>(x). </a:t>
                </a:r>
              </a:p>
              <a:p>
                <a:r>
                  <a:rPr lang="en-US" dirty="0"/>
                  <a:t>"For every person x, if person x is a student in this class then x has studied calculus." </a:t>
                </a:r>
              </a:p>
              <a:p>
                <a14:m>
                  <m:oMath xmlns:m="http://schemas.openxmlformats.org/officeDocument/2006/math">
                    <m:r>
                      <a:rPr lang="en-US" i="1">
                        <a:latin typeface="Cambria Math"/>
                      </a:rPr>
                      <m:t>∀</m:t>
                    </m:r>
                  </m:oMath>
                </a14:m>
                <a:r>
                  <a:rPr lang="en-US" dirty="0"/>
                  <a:t>x(S(x) → C(x)).</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5592" y="1477109"/>
                <a:ext cx="6938662" cy="4262920"/>
              </a:xfrm>
              <a:blipFill rotWithShape="1">
                <a:blip r:embed="rId2"/>
                <a:stretch>
                  <a:fillRect l="-527" t="-714" r="-254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3F0380B-3295-4062-8A91-A9B9257F997F}" type="datetime1">
              <a:rPr lang="en-US" smtClean="0"/>
              <a:t>7/31/2021</a:t>
            </a:fld>
            <a:endParaRPr lang="en-US" dirty="0"/>
          </a:p>
        </p:txBody>
      </p:sp>
    </p:spTree>
    <p:extLst>
      <p:ext uri="{BB962C8B-B14F-4D97-AF65-F5344CB8AC3E}">
        <p14:creationId xmlns:p14="http://schemas.microsoft.com/office/powerpoint/2010/main" val="384904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r>
              <a:rPr lang="en-US" sz="1600" dirty="0"/>
              <a:t>Rosen, page 44, example 26</a:t>
            </a:r>
            <a:endParaRPr lang="en-US" dirty="0"/>
          </a:p>
        </p:txBody>
      </p:sp>
      <p:sp>
        <p:nvSpPr>
          <p:cNvPr id="3" name="Content Placeholder 2"/>
          <p:cNvSpPr>
            <a:spLocks noGrp="1"/>
          </p:cNvSpPr>
          <p:nvPr>
            <p:ph sz="half" idx="1"/>
          </p:nvPr>
        </p:nvSpPr>
        <p:spPr/>
        <p:txBody>
          <a:bodyPr>
            <a:normAutofit/>
          </a:bodyPr>
          <a:lstStyle/>
          <a:p>
            <a:r>
              <a:rPr lang="en-US" dirty="0"/>
              <a:t>Express the following statements using the given predicates and quantifiers:</a:t>
            </a:r>
          </a:p>
          <a:p>
            <a:pPr lvl="1"/>
            <a:r>
              <a:rPr lang="en-US" dirty="0"/>
              <a:t>All lions are fierce.</a:t>
            </a:r>
          </a:p>
          <a:p>
            <a:pPr lvl="1"/>
            <a:r>
              <a:rPr lang="en-US" dirty="0"/>
              <a:t>Some lions do not drink coffee.</a:t>
            </a:r>
          </a:p>
          <a:p>
            <a:pPr lvl="1"/>
            <a:r>
              <a:rPr lang="en-US" dirty="0"/>
              <a:t>Some fierce creatures do not drink coffee.</a:t>
            </a:r>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p:txBody>
              <a:bodyPr>
                <a:normAutofit/>
              </a:bodyPr>
              <a:lstStyle/>
              <a:p>
                <a:r>
                  <a:rPr lang="en-US" dirty="0"/>
                  <a:t>Given predicates:</a:t>
                </a:r>
              </a:p>
              <a:p>
                <a:pPr lvl="1"/>
                <a14:m>
                  <m:oMath xmlns:m="http://schemas.openxmlformats.org/officeDocument/2006/math">
                    <m:r>
                      <a:rPr lang="en-US" i="1">
                        <a:latin typeface="Cambria Math"/>
                      </a:rPr>
                      <m:t>𝐿</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𝑥</m:t>
                    </m:r>
                  </m:oMath>
                </a14:m>
                <a:r>
                  <a:rPr lang="en-US" dirty="0"/>
                  <a:t> is a lion</a:t>
                </a:r>
              </a:p>
              <a:p>
                <a:pPr lvl="1"/>
                <a14:m>
                  <m:oMath xmlns:m="http://schemas.openxmlformats.org/officeDocument/2006/math">
                    <m:r>
                      <a:rPr lang="en-US" i="1">
                        <a:latin typeface="Cambria Math"/>
                      </a:rPr>
                      <m:t>𝐹</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𝑥</m:t>
                    </m:r>
                  </m:oMath>
                </a14:m>
                <a:r>
                  <a:rPr lang="en-US" dirty="0"/>
                  <a:t> is a fierce creature</a:t>
                </a:r>
              </a:p>
              <a:p>
                <a:pPr lvl="1"/>
                <a14:m>
                  <m:oMath xmlns:m="http://schemas.openxmlformats.org/officeDocument/2006/math">
                    <m:r>
                      <a:rPr lang="en-US" i="1">
                        <a:latin typeface="Cambria Math"/>
                      </a:rPr>
                      <m:t>𝐶</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𝑥</m:t>
                    </m:r>
                  </m:oMath>
                </a14:m>
                <a:r>
                  <a:rPr lang="en-US" dirty="0"/>
                  <a:t> drinks coffee</a:t>
                </a:r>
              </a:p>
              <a:p>
                <a:r>
                  <a:rPr lang="en-US" dirty="0"/>
                  <a:t>The domain consists of </a:t>
                </a:r>
                <a:r>
                  <a:rPr lang="en-US" b="1" dirty="0"/>
                  <a:t>ALL CREATURES</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blipFill>
                <a:blip r:embed="rId2"/>
                <a:stretch>
                  <a:fillRect l="-1296" t="-117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D2609FA-0C85-4352-B429-61A2BE6F14BD}" type="datetime1">
              <a:rPr lang="en-US" smtClean="0"/>
              <a:t>7/31/2021</a:t>
            </a:fld>
            <a:endParaRPr lang="en-US" dirty="0"/>
          </a:p>
        </p:txBody>
      </p:sp>
    </p:spTree>
    <p:extLst>
      <p:ext uri="{BB962C8B-B14F-4D97-AF65-F5344CB8AC3E}">
        <p14:creationId xmlns:p14="http://schemas.microsoft.com/office/powerpoint/2010/main" val="280325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r>
              <a:rPr lang="en-US" sz="1600" dirty="0"/>
              <a:t>Rosen, page 45, example 27</a:t>
            </a:r>
            <a:endParaRPr lang="en-US" dirty="0"/>
          </a:p>
        </p:txBody>
      </p:sp>
      <p:sp>
        <p:nvSpPr>
          <p:cNvPr id="3" name="Content Placeholder 2"/>
          <p:cNvSpPr>
            <a:spLocks noGrp="1"/>
          </p:cNvSpPr>
          <p:nvPr>
            <p:ph sz="half" idx="1"/>
          </p:nvPr>
        </p:nvSpPr>
        <p:spPr/>
        <p:txBody>
          <a:bodyPr/>
          <a:lstStyle/>
          <a:p>
            <a:r>
              <a:rPr lang="en-US" dirty="0"/>
              <a:t>Express the following statements using the given predicates and quantifiers:</a:t>
            </a:r>
          </a:p>
          <a:p>
            <a:pPr lvl="1"/>
            <a:r>
              <a:rPr lang="en-US" dirty="0"/>
              <a:t>All hummingbirds are richly colored.</a:t>
            </a:r>
          </a:p>
          <a:p>
            <a:pPr lvl="1"/>
            <a:r>
              <a:rPr lang="en-US" dirty="0"/>
              <a:t>No large birds live on honey.</a:t>
            </a:r>
          </a:p>
          <a:p>
            <a:pPr lvl="1"/>
            <a:r>
              <a:rPr lang="en-US" dirty="0"/>
              <a:t>Birds that do not live on honey are dull in color.</a:t>
            </a:r>
          </a:p>
          <a:p>
            <a:pPr lvl="1"/>
            <a:r>
              <a:rPr lang="en-US" dirty="0"/>
              <a:t>Hummingbirds are small.</a:t>
            </a:r>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p:txBody>
              <a:bodyPr/>
              <a:lstStyle/>
              <a:p>
                <a:r>
                  <a:rPr lang="en-US" dirty="0"/>
                  <a:t>Given predicates:</a:t>
                </a:r>
              </a:p>
              <a:p>
                <a:pPr lvl="1"/>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𝑥</m:t>
                    </m:r>
                  </m:oMath>
                </a14:m>
                <a:r>
                  <a:rPr lang="en-US" dirty="0"/>
                  <a:t> is a hummingbird</a:t>
                </a:r>
              </a:p>
              <a:p>
                <a:pPr lvl="1"/>
                <a14:m>
                  <m:oMath xmlns:m="http://schemas.openxmlformats.org/officeDocument/2006/math">
                    <m:r>
                      <a:rPr lang="en-US" b="0" i="1" smtClean="0">
                        <a:latin typeface="Cambria Math"/>
                      </a:rPr>
                      <m:t>𝑄</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𝑥</m:t>
                    </m:r>
                  </m:oMath>
                </a14:m>
                <a:r>
                  <a:rPr lang="en-US" dirty="0"/>
                  <a:t> is large</a:t>
                </a:r>
              </a:p>
              <a:p>
                <a:pPr lvl="1"/>
                <a14:m>
                  <m:oMath xmlns:m="http://schemas.openxmlformats.org/officeDocument/2006/math">
                    <m:r>
                      <a:rPr lang="en-US" b="0" i="1" smtClean="0">
                        <a:latin typeface="Cambria Math"/>
                      </a:rPr>
                      <m:t>𝑅</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𝑥</m:t>
                    </m:r>
                  </m:oMath>
                </a14:m>
                <a:r>
                  <a:rPr lang="en-US" dirty="0"/>
                  <a:t> lives on honey</a:t>
                </a:r>
              </a:p>
              <a:p>
                <a:pPr lvl="1"/>
                <a14:m>
                  <m:oMath xmlns:m="http://schemas.openxmlformats.org/officeDocument/2006/math">
                    <m:r>
                      <a:rPr lang="en-US" b="0" i="1" smtClean="0">
                        <a:latin typeface="Cambria Math"/>
                      </a:rPr>
                      <m:t>𝑆</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𝑥</m:t>
                    </m:r>
                  </m:oMath>
                </a14:m>
                <a:r>
                  <a:rPr lang="en-US" dirty="0"/>
                  <a:t> is richly colored</a:t>
                </a:r>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blipFill rotWithShape="1">
                <a:blip r:embed="rId3"/>
                <a:stretch>
                  <a:fillRect l="-1296"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229EE180-0E93-42C0-9369-43E840DF881B}" type="datetime1">
              <a:rPr lang="en-US" smtClean="0"/>
              <a:t>7/31/2021</a:t>
            </a:fld>
            <a:endParaRPr lang="en-US" dirty="0"/>
          </a:p>
        </p:txBody>
      </p:sp>
    </p:spTree>
    <p:extLst>
      <p:ext uri="{BB962C8B-B14F-4D97-AF65-F5344CB8AC3E}">
        <p14:creationId xmlns:p14="http://schemas.microsoft.com/office/powerpoint/2010/main" val="294262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quantifier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all values of </a:t>
                </a:r>
                <a14:m>
                  <m:oMath xmlns:m="http://schemas.openxmlformats.org/officeDocument/2006/math">
                    <m:r>
                      <a:rPr lang="en-US" b="0" i="1" smtClean="0">
                        <a:latin typeface="Cambria Math"/>
                      </a:rPr>
                      <m:t>𝑥</m:t>
                    </m:r>
                  </m:oMath>
                </a14:m>
                <a:r>
                  <a:rPr lang="en-US" dirty="0"/>
                  <a:t> and </a:t>
                </a:r>
                <a14:m>
                  <m:oMath xmlns:m="http://schemas.openxmlformats.org/officeDocument/2006/math">
                    <m:r>
                      <a:rPr lang="en-US" b="0" i="1" smtClean="0">
                        <a:latin typeface="Cambria Math"/>
                      </a:rPr>
                      <m:t>𝑦</m:t>
                    </m:r>
                  </m:oMath>
                </a14:m>
                <a:r>
                  <a:rPr lang="en-US" dirty="0"/>
                  <a:t>,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𝑥</m:t>
                    </m:r>
                  </m:oMath>
                </a14:m>
                <a:endParaRPr lang="en-US" dirty="0"/>
              </a:p>
              <a:p>
                <a:r>
                  <a:rPr lang="en-US" dirty="0"/>
                  <a:t>How to represent this using quantifiers?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455A3B4B-5C10-4BDB-BF3A-7636B6C70B70}" type="datetime1">
              <a:rPr lang="en-US" smtClean="0"/>
              <a:t>7/31/2021</a:t>
            </a:fld>
            <a:endParaRPr lang="en-US" dirty="0"/>
          </a:p>
        </p:txBody>
      </p:sp>
    </p:spTree>
    <p:extLst>
      <p:ext uri="{BB962C8B-B14F-4D97-AF65-F5344CB8AC3E}">
        <p14:creationId xmlns:p14="http://schemas.microsoft.com/office/powerpoint/2010/main" val="426699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Quantifier used within the scope of another quantifier</a:t>
                </a:r>
              </a:p>
              <a:p>
                <a:r>
                  <a:rPr lang="en-US" dirty="0"/>
                  <a:t>The example from previous slide: </a:t>
                </a:r>
                <a14:m>
                  <m:oMath xmlns:m="http://schemas.openxmlformats.org/officeDocument/2006/math">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𝑥</m:t>
                    </m:r>
                    <m:r>
                      <a:rPr lang="en-US" b="0" i="1" smtClean="0">
                        <a:latin typeface="Cambria Math"/>
                      </a:rPr>
                      <m:t>)</m:t>
                    </m:r>
                  </m:oMath>
                </a14:m>
                <a:endParaRPr lang="en-US" dirty="0"/>
              </a:p>
              <a:p>
                <a:r>
                  <a:rPr lang="en-US" dirty="0"/>
                  <a:t>We can put any quantifier within the scope of any quantifier</a:t>
                </a:r>
              </a:p>
              <a:p>
                <a:r>
                  <a:rPr lang="en-US" dirty="0"/>
                  <a:t>Quantifiers are read left-to-right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7C1C993-9E6F-4CFC-8990-E7DD07E0F6AB}" type="datetime1">
              <a:rPr lang="en-US" smtClean="0"/>
              <a:t>7/31/2021</a:t>
            </a:fld>
            <a:endParaRPr lang="en-US" dirty="0"/>
          </a:p>
        </p:txBody>
      </p:sp>
    </p:spTree>
    <p:extLst>
      <p:ext uri="{BB962C8B-B14F-4D97-AF65-F5344CB8AC3E}">
        <p14:creationId xmlns:p14="http://schemas.microsoft.com/office/powerpoint/2010/main" val="155675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every real number </a:t>
                </a:r>
                <a14:m>
                  <m:oMath xmlns:m="http://schemas.openxmlformats.org/officeDocument/2006/math">
                    <m:r>
                      <a:rPr lang="en-US" b="0" i="1" smtClean="0">
                        <a:latin typeface="Cambria Math"/>
                      </a:rPr>
                      <m:t>𝑥</m:t>
                    </m:r>
                  </m:oMath>
                </a14:m>
                <a:r>
                  <a:rPr lang="en-US" dirty="0"/>
                  <a:t>, there is a corresponding real number </a:t>
                </a:r>
                <a14:m>
                  <m:oMath xmlns:m="http://schemas.openxmlformats.org/officeDocument/2006/math">
                    <m:r>
                      <a:rPr lang="en-US" b="0" i="1" smtClean="0">
                        <a:latin typeface="Cambria Math"/>
                      </a:rPr>
                      <m:t>𝑦</m:t>
                    </m:r>
                  </m:oMath>
                </a14:m>
                <a:r>
                  <a:rPr lang="en-US" dirty="0"/>
                  <a:t> such that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=0</m:t>
                    </m:r>
                  </m:oMath>
                </a14:m>
                <a:r>
                  <a:rPr lang="en-US" dirty="0"/>
                  <a:t>.</a:t>
                </a:r>
              </a:p>
              <a:p>
                <a:r>
                  <a:rPr lang="en-US" dirty="0"/>
                  <a:t>How do we represent it using quantifiers?</a:t>
                </a:r>
              </a:p>
              <a:p>
                <a14:m>
                  <m:oMath xmlns:m="http://schemas.openxmlformats.org/officeDocument/2006/math">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=0)</m:t>
                    </m:r>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r="-96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68505A2-6F62-4625-AECD-FE35AA71AE1D}" type="datetime1">
              <a:rPr lang="en-US" smtClean="0"/>
              <a:t>7/31/2021</a:t>
            </a:fld>
            <a:endParaRPr lang="en-US" dirty="0"/>
          </a:p>
        </p:txBody>
      </p:sp>
    </p:spTree>
    <p:extLst>
      <p:ext uri="{BB962C8B-B14F-4D97-AF65-F5344CB8AC3E}">
        <p14:creationId xmlns:p14="http://schemas.microsoft.com/office/powerpoint/2010/main" val="86428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Commutative law: </a:t>
                </a:r>
                <a14:m>
                  <m:oMath xmlns:m="http://schemas.openxmlformats.org/officeDocument/2006/math">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𝑦</m:t>
                    </m:r>
                    <m:r>
                      <a:rPr lang="en-US" i="1">
                        <a:latin typeface="Cambria Math"/>
                      </a:rPr>
                      <m:t>+</m:t>
                    </m:r>
                    <m:r>
                      <a:rPr lang="en-US" i="1">
                        <a:latin typeface="Cambria Math"/>
                      </a:rPr>
                      <m:t>𝑥</m:t>
                    </m:r>
                    <m:r>
                      <a:rPr lang="en-US" i="1">
                        <a:latin typeface="Cambria Math"/>
                      </a:rPr>
                      <m:t>)</m:t>
                    </m:r>
                  </m:oMath>
                </a14:m>
                <a:endParaRPr lang="en-US" dirty="0"/>
              </a:p>
              <a:p>
                <a:r>
                  <a:rPr lang="en-US" dirty="0"/>
                  <a:t>Can we rewrite this as </a:t>
                </a:r>
                <a14:m>
                  <m:oMath xmlns:m="http://schemas.openxmlformats.org/officeDocument/2006/math">
                    <m:r>
                      <a:rPr lang="en-US" i="1">
                        <a:latin typeface="Cambria Math"/>
                      </a:rPr>
                      <m:t>∀</m:t>
                    </m:r>
                    <m:r>
                      <a:rPr lang="en-US" b="0" i="1" smtClean="0">
                        <a:latin typeface="Cambria Math"/>
                      </a:rPr>
                      <m:t>𝑦</m:t>
                    </m:r>
                    <m:r>
                      <a:rPr lang="en-US" i="1">
                        <a:latin typeface="Cambria Math"/>
                      </a:rPr>
                      <m:t>∀</m:t>
                    </m:r>
                    <m:r>
                      <a:rPr lang="en-US" b="0" i="1" smtClean="0">
                        <a:latin typeface="Cambria Math"/>
                      </a:rPr>
                      <m:t>𝑥</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𝑦</m:t>
                    </m:r>
                    <m:r>
                      <a:rPr lang="en-US" i="1">
                        <a:latin typeface="Cambria Math"/>
                      </a:rPr>
                      <m:t>+</m:t>
                    </m:r>
                    <m:r>
                      <a:rPr lang="en-US" i="1">
                        <a:latin typeface="Cambria Math"/>
                      </a:rPr>
                      <m:t>𝑥</m:t>
                    </m:r>
                    <m:r>
                      <a:rPr lang="en-US" i="1">
                        <a:latin typeface="Cambria Math"/>
                      </a:rPr>
                      <m:t>)</m:t>
                    </m:r>
                  </m:oMath>
                </a14:m>
                <a:r>
                  <a:rPr lang="en-US" dirty="0"/>
                  <a:t>??</a:t>
                </a:r>
              </a:p>
              <a:p>
                <a:r>
                  <a:rPr lang="en-US" dirty="0"/>
                  <a:t>What does it mean?</a:t>
                </a:r>
              </a:p>
              <a:p>
                <a:r>
                  <a:rPr lang="en-US" dirty="0"/>
                  <a:t>Is the original meaning changed?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741874C-BF12-4B5F-B98F-C05DE95D2F2A}" type="datetime1">
              <a:rPr lang="en-US" smtClean="0"/>
              <a:t>7/31/2021</a:t>
            </a:fld>
            <a:endParaRPr lang="en-US" dirty="0"/>
          </a:p>
        </p:txBody>
      </p:sp>
    </p:spTree>
    <p:extLst>
      <p:ext uri="{BB962C8B-B14F-4D97-AF65-F5344CB8AC3E}">
        <p14:creationId xmlns:p14="http://schemas.microsoft.com/office/powerpoint/2010/main" val="358565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Some random observation: </a:t>
                </a:r>
                <a14:m>
                  <m:oMath xmlns:m="http://schemas.openxmlformats.org/officeDocument/2006/math">
                    <m:r>
                      <a:rPr lang="en-US" i="1" dirty="0" smtClean="0">
                        <a:latin typeface="Cambria Math"/>
                      </a:rPr>
                      <m:t>∃</m:t>
                    </m:r>
                    <m:r>
                      <a:rPr lang="en-US" i="1">
                        <a:latin typeface="Cambria Math"/>
                      </a:rPr>
                      <m:t>𝑥</m:t>
                    </m:r>
                    <m:r>
                      <a:rPr lang="en-US" b="0" i="1" smtClean="0">
                        <a:latin typeface="Cambria Math"/>
                      </a:rPr>
                      <m:t>∃</m:t>
                    </m:r>
                    <m:r>
                      <a:rPr lang="en-US" i="1">
                        <a:latin typeface="Cambria Math"/>
                      </a:rPr>
                      <m:t>𝑦</m:t>
                    </m:r>
                    <m:r>
                      <a:rPr lang="en-US" i="1">
                        <a:latin typeface="Cambria Math"/>
                      </a:rPr>
                      <m:t>(</m:t>
                    </m:r>
                    <m:r>
                      <a:rPr lang="en-US" b="0" i="1" smtClean="0">
                        <a:latin typeface="Cambria Math"/>
                      </a:rPr>
                      <m:t>𝑥𝑦</m:t>
                    </m:r>
                    <m:r>
                      <a:rPr lang="en-US" b="0" i="1" smtClean="0">
                        <a:latin typeface="Cambria Math"/>
                      </a:rPr>
                      <m:t>=6)</m:t>
                    </m:r>
                  </m:oMath>
                </a14:m>
                <a:endParaRPr lang="en-US" dirty="0"/>
              </a:p>
              <a:p>
                <a:r>
                  <a:rPr lang="en-US" dirty="0"/>
                  <a:t>Can we rewrite this as </a:t>
                </a:r>
                <a14:m>
                  <m:oMath xmlns:m="http://schemas.openxmlformats.org/officeDocument/2006/math">
                    <m:r>
                      <a:rPr lang="en-US" i="1" dirty="0">
                        <a:latin typeface="Cambria Math"/>
                      </a:rPr>
                      <m:t>∃</m:t>
                    </m:r>
                    <m:r>
                      <a:rPr lang="en-US" b="0" i="1" dirty="0" smtClean="0">
                        <a:latin typeface="Cambria Math"/>
                      </a:rPr>
                      <m:t>𝑦</m:t>
                    </m:r>
                    <m:r>
                      <a:rPr lang="en-US" i="1">
                        <a:latin typeface="Cambria Math"/>
                      </a:rPr>
                      <m:t>∃</m:t>
                    </m:r>
                    <m:r>
                      <a:rPr lang="en-US" b="0" i="1" smtClean="0">
                        <a:latin typeface="Cambria Math"/>
                      </a:rPr>
                      <m:t>𝑥</m:t>
                    </m:r>
                    <m:r>
                      <a:rPr lang="en-US" i="1">
                        <a:latin typeface="Cambria Math"/>
                      </a:rPr>
                      <m:t>(</m:t>
                    </m:r>
                    <m:r>
                      <a:rPr lang="en-US" i="1">
                        <a:latin typeface="Cambria Math"/>
                      </a:rPr>
                      <m:t>𝑥𝑦</m:t>
                    </m:r>
                    <m:r>
                      <a:rPr lang="en-US" i="1">
                        <a:latin typeface="Cambria Math"/>
                      </a:rPr>
                      <m:t>=6)</m:t>
                    </m:r>
                  </m:oMath>
                </a14:m>
                <a:r>
                  <a:rPr lang="en-US" dirty="0"/>
                  <a:t>??</a:t>
                </a:r>
              </a:p>
              <a:p>
                <a:r>
                  <a:rPr lang="en-US" dirty="0"/>
                  <a:t>What does it mean?</a:t>
                </a:r>
              </a:p>
              <a:p>
                <a:r>
                  <a:rPr lang="en-US" dirty="0"/>
                  <a:t>Is the original meaning changed?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79939A2-7753-4AA2-A46E-3D0F27938202}" type="datetime1">
              <a:rPr lang="en-US" smtClean="0"/>
              <a:t>7/31/2021</a:t>
            </a:fld>
            <a:endParaRPr lang="en-US" dirty="0"/>
          </a:p>
        </p:txBody>
      </p:sp>
    </p:spTree>
    <p:extLst>
      <p:ext uri="{BB962C8B-B14F-4D97-AF65-F5344CB8AC3E}">
        <p14:creationId xmlns:p14="http://schemas.microsoft.com/office/powerpoint/2010/main" val="1710702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=0)</m:t>
                    </m:r>
                  </m:oMath>
                </a14:m>
                <a:endParaRPr lang="en-US" dirty="0"/>
              </a:p>
              <a:p>
                <a:r>
                  <a:rPr lang="en-US" dirty="0"/>
                  <a:t>Can we write it as </a:t>
                </a:r>
                <a14:m>
                  <m:oMath xmlns:m="http://schemas.openxmlformats.org/officeDocument/2006/math">
                    <m:r>
                      <a:rPr lang="en-US" i="1">
                        <a:latin typeface="Cambria Math"/>
                      </a:rPr>
                      <m:t>∃</m:t>
                    </m:r>
                    <m:r>
                      <a:rPr lang="en-US" i="1">
                        <a:latin typeface="Cambria Math"/>
                      </a:rPr>
                      <m:t>𝑦</m:t>
                    </m:r>
                    <m:r>
                      <a:rPr lang="en-US" i="1">
                        <a:latin typeface="Cambria Math"/>
                      </a:rPr>
                      <m:t>∀</m:t>
                    </m:r>
                    <m:r>
                      <a:rPr lang="en-US" i="1">
                        <a:latin typeface="Cambria Math"/>
                      </a:rPr>
                      <m:t>𝑥</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=0)</m:t>
                    </m:r>
                  </m:oMath>
                </a14:m>
                <a:r>
                  <a:rPr lang="en-US" dirty="0"/>
                  <a:t>??</a:t>
                </a:r>
              </a:p>
              <a:p>
                <a:r>
                  <a:rPr lang="en-US" dirty="0"/>
                  <a:t>What does it mean?</a:t>
                </a:r>
              </a:p>
              <a:p>
                <a:r>
                  <a:rPr lang="en-US" dirty="0"/>
                  <a:t>Is the original meaning changed?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0C733E8F-C929-445C-B400-724CB22BBB75}" type="datetime1">
              <a:rPr lang="en-US" smtClean="0"/>
              <a:t>7/31/2021</a:t>
            </a:fld>
            <a:endParaRPr lang="en-US" dirty="0"/>
          </a:p>
        </p:txBody>
      </p:sp>
    </p:spTree>
    <p:extLst>
      <p:ext uri="{BB962C8B-B14F-4D97-AF65-F5344CB8AC3E}">
        <p14:creationId xmlns:p14="http://schemas.microsoft.com/office/powerpoint/2010/main" val="10597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equivalences involving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Every CS student learns programming AND discrete mathematics.</a:t>
                </a:r>
              </a:p>
              <a:p>
                <a14:m>
                  <m:oMath xmlns:m="http://schemas.openxmlformats.org/officeDocument/2006/math">
                    <m:r>
                      <a:rPr lang="en-US" i="1" smtClean="0">
                        <a:latin typeface="Cambria Math"/>
                      </a:rPr>
                      <m:t>∀</m:t>
                    </m:r>
                    <m:r>
                      <a:rPr lang="en-US" i="1" smtClean="0">
                        <a:latin typeface="Cambria Math"/>
                      </a:rPr>
                      <m:t>𝑥</m:t>
                    </m:r>
                    <m:d>
                      <m:dPr>
                        <m:ctrlPr>
                          <a:rPr lang="en-US" i="1">
                            <a:latin typeface="Cambria Math" panose="02040503050406030204" pitchFamily="18" charset="0"/>
                          </a:rPr>
                        </m:ctrlPr>
                      </m:dPr>
                      <m:e>
                        <m:r>
                          <a:rPr lang="en-US" i="1">
                            <a:latin typeface="Cambria Math"/>
                          </a:rPr>
                          <m:t>𝑃</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𝑄</m:t>
                        </m:r>
                        <m:d>
                          <m:dPr>
                            <m:ctrlPr>
                              <a:rPr lang="en-US" i="1">
                                <a:latin typeface="Cambria Math" panose="02040503050406030204" pitchFamily="18" charset="0"/>
                              </a:rPr>
                            </m:ctrlPr>
                          </m:dPr>
                          <m:e>
                            <m:r>
                              <a:rPr lang="en-US" i="1">
                                <a:latin typeface="Cambria Math"/>
                              </a:rPr>
                              <m:t>𝑥</m:t>
                            </m:r>
                          </m:e>
                        </m:d>
                      </m:e>
                    </m:d>
                  </m:oMath>
                </a14:m>
                <a:endParaRPr lang="en-US" i="1" dirty="0">
                  <a:latin typeface="Cambria Math"/>
                </a:endParaRPr>
              </a:p>
              <a:p>
                <a:r>
                  <a:rPr lang="en-US" i="1" dirty="0">
                    <a:latin typeface="Cambria Math"/>
                  </a:rPr>
                  <a:t>P(x): x learns programming</a:t>
                </a:r>
              </a:p>
              <a:p>
                <a:r>
                  <a:rPr lang="en-US" i="1" dirty="0">
                    <a:latin typeface="Cambria Math"/>
                  </a:rPr>
                  <a:t>Q(x): x learns DM</a:t>
                </a:r>
              </a:p>
              <a:p>
                <a:r>
                  <a:rPr lang="en-US" dirty="0"/>
                  <a:t>Every CS student learns programming AND every CS student learns discrete mathematics.</a:t>
                </a:r>
              </a:p>
              <a:p>
                <a14:m>
                  <m:oMath xmlns:m="http://schemas.openxmlformats.org/officeDocument/2006/math">
                    <m:d>
                      <m:dPr>
                        <m:ctrlPr>
                          <a:rPr lang="en-US" i="1">
                            <a:latin typeface="Cambria Math" panose="02040503050406030204" pitchFamily="18" charset="0"/>
                          </a:rPr>
                        </m:ctrlPr>
                      </m:dPr>
                      <m:e>
                        <m:r>
                          <a:rPr lang="en-US" i="1">
                            <a:latin typeface="Cambria Math"/>
                          </a:rPr>
                          <m:t>∀</m:t>
                        </m:r>
                        <m:r>
                          <a:rPr lang="en-US" i="1">
                            <a:latin typeface="Cambria Math"/>
                          </a:rPr>
                          <m:t>𝑥</m:t>
                        </m:r>
                        <m:r>
                          <a:rPr lang="en-US" i="1">
                            <a:latin typeface="Cambria Math"/>
                          </a:rPr>
                          <m:t> </m:t>
                        </m:r>
                        <m:r>
                          <a:rPr lang="en-US" i="1">
                            <a:latin typeface="Cambria Math"/>
                          </a:rPr>
                          <m:t>𝑃</m:t>
                        </m:r>
                        <m:d>
                          <m:dPr>
                            <m:ctrlPr>
                              <a:rPr lang="en-US" i="1">
                                <a:latin typeface="Cambria Math" panose="02040503050406030204" pitchFamily="18" charset="0"/>
                              </a:rPr>
                            </m:ctrlPr>
                          </m:dPr>
                          <m:e>
                            <m:r>
                              <a:rPr lang="en-US" i="1">
                                <a:latin typeface="Cambria Math"/>
                              </a:rPr>
                              <m:t>𝑥</m:t>
                            </m:r>
                          </m:e>
                        </m:d>
                      </m:e>
                    </m:d>
                    <m:r>
                      <a:rPr lang="en-US" i="1">
                        <a:latin typeface="Cambria Math"/>
                      </a:rPr>
                      <m:t>∧</m:t>
                    </m:r>
                    <m:d>
                      <m:dPr>
                        <m:ctrlPr>
                          <a:rPr lang="en-US" i="1">
                            <a:latin typeface="Cambria Math" panose="02040503050406030204" pitchFamily="18" charset="0"/>
                          </a:rPr>
                        </m:ctrlPr>
                      </m:dPr>
                      <m:e>
                        <m:r>
                          <a:rPr lang="en-US" i="1">
                            <a:latin typeface="Cambria Math"/>
                          </a:rPr>
                          <m:t>∀</m:t>
                        </m:r>
                        <m:r>
                          <a:rPr lang="en-US" i="1">
                            <a:latin typeface="Cambria Math"/>
                          </a:rPr>
                          <m:t>𝑥</m:t>
                        </m:r>
                        <m:r>
                          <a:rPr lang="en-US" i="1">
                            <a:latin typeface="Cambria Math"/>
                          </a:rPr>
                          <m:t> </m:t>
                        </m:r>
                        <m:r>
                          <a:rPr lang="en-US" i="1">
                            <a:latin typeface="Cambria Math"/>
                          </a:rPr>
                          <m:t>𝑄</m:t>
                        </m:r>
                        <m:d>
                          <m:dPr>
                            <m:ctrlPr>
                              <a:rPr lang="en-US" i="1">
                                <a:latin typeface="Cambria Math" panose="02040503050406030204" pitchFamily="18" charset="0"/>
                              </a:rPr>
                            </m:ctrlPr>
                          </m:dPr>
                          <m:e>
                            <m:r>
                              <a:rPr lang="en-US" i="1">
                                <a:latin typeface="Cambria Math"/>
                              </a:rPr>
                              <m:t>𝑥</m:t>
                            </m:r>
                          </m:e>
                        </m:d>
                      </m:e>
                    </m: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b="-37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800AD96-E88B-4E65-90D2-BF7F82CDB1BD}" type="datetime1">
              <a:rPr lang="en-US" smtClean="0"/>
              <a:t>7/31/2021</a:t>
            </a:fld>
            <a:endParaRPr lang="en-US" dirty="0"/>
          </a:p>
        </p:txBody>
      </p:sp>
    </p:spTree>
    <p:extLst>
      <p:ext uri="{BB962C8B-B14F-4D97-AF65-F5344CB8AC3E}">
        <p14:creationId xmlns:p14="http://schemas.microsoft.com/office/powerpoint/2010/main" val="402058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quantifiers</a:t>
            </a:r>
          </a:p>
        </p:txBody>
      </p:sp>
      <p:sp>
        <p:nvSpPr>
          <p:cNvPr id="3" name="Content Placeholder 2"/>
          <p:cNvSpPr>
            <a:spLocks noGrp="1"/>
          </p:cNvSpPr>
          <p:nvPr>
            <p:ph idx="1"/>
          </p:nvPr>
        </p:nvSpPr>
        <p:spPr/>
        <p:txBody>
          <a:bodyPr/>
          <a:lstStyle/>
          <a:p>
            <a:r>
              <a:rPr lang="en-US" dirty="0"/>
              <a:t>If only universal or only existential quantifiers are nested, their order can be changed</a:t>
            </a:r>
          </a:p>
          <a:p>
            <a:r>
              <a:rPr lang="en-US" dirty="0"/>
              <a:t>If both quantifiers are nested, their order cannot be changed, otherwise the meaning will be changed</a:t>
            </a:r>
          </a:p>
        </p:txBody>
      </p:sp>
      <p:sp>
        <p:nvSpPr>
          <p:cNvPr id="4" name="Date Placeholder 3"/>
          <p:cNvSpPr>
            <a:spLocks noGrp="1"/>
          </p:cNvSpPr>
          <p:nvPr>
            <p:ph type="dt" sz="half" idx="10"/>
          </p:nvPr>
        </p:nvSpPr>
        <p:spPr/>
        <p:txBody>
          <a:bodyPr/>
          <a:lstStyle/>
          <a:p>
            <a:fld id="{2BF3F987-FD83-496B-BD5E-86CE8A969DF6}" type="datetime1">
              <a:rPr lang="en-US" smtClean="0"/>
              <a:t>7/31/2021</a:t>
            </a:fld>
            <a:endParaRPr lang="en-US" dirty="0"/>
          </a:p>
        </p:txBody>
      </p:sp>
    </p:spTree>
    <p:extLst>
      <p:ext uri="{BB962C8B-B14F-4D97-AF65-F5344CB8AC3E}">
        <p14:creationId xmlns:p14="http://schemas.microsoft.com/office/powerpoint/2010/main" val="45810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Find out the truth values of the following:</a:t>
                </a:r>
              </a:p>
              <a:p>
                <a14:m>
                  <m:oMath xmlns:m="http://schemas.openxmlformats.org/officeDocument/2006/math">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=0)</m:t>
                    </m:r>
                  </m:oMath>
                </a14:m>
                <a:endParaRPr lang="en-US" dirty="0"/>
              </a:p>
              <a:p>
                <a14:m>
                  <m:oMath xmlns:m="http://schemas.openxmlformats.org/officeDocument/2006/math">
                    <m:r>
                      <a:rPr lang="en-US" i="1">
                        <a:latin typeface="Cambria Math"/>
                      </a:rPr>
                      <m:t>∃</m:t>
                    </m:r>
                    <m:r>
                      <a:rPr lang="en-US" i="1">
                        <a:latin typeface="Cambria Math"/>
                      </a:rPr>
                      <m:t>𝑦</m:t>
                    </m:r>
                    <m:r>
                      <a:rPr lang="en-US" i="1">
                        <a:latin typeface="Cambria Math"/>
                      </a:rPr>
                      <m:t>∀</m:t>
                    </m:r>
                    <m:r>
                      <a:rPr lang="en-US" i="1">
                        <a:latin typeface="Cambria Math"/>
                      </a:rPr>
                      <m:t>𝑥</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02"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A2BBE6F-7959-44D3-9FEE-D3C982D24B7A}" type="datetime1">
              <a:rPr lang="en-US" smtClean="0"/>
              <a:t>7/31/2021</a:t>
            </a:fld>
            <a:endParaRPr lang="en-US" dirty="0"/>
          </a:p>
        </p:txBody>
      </p:sp>
    </p:spTree>
    <p:extLst>
      <p:ext uri="{BB962C8B-B14F-4D97-AF65-F5344CB8AC3E}">
        <p14:creationId xmlns:p14="http://schemas.microsoft.com/office/powerpoint/2010/main" val="332193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equivalences involving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Some CS student excels in hardware OR software.</a:t>
                </a:r>
              </a:p>
              <a:p>
                <a14:m>
                  <m:oMath xmlns:m="http://schemas.openxmlformats.org/officeDocument/2006/math">
                    <m:r>
                      <a:rPr lang="en-US" i="1">
                        <a:latin typeface="Cambria Math"/>
                      </a:rPr>
                      <m:t>∃</m:t>
                    </m:r>
                    <m:r>
                      <a:rPr lang="en-US" i="1">
                        <a:latin typeface="Cambria Math"/>
                      </a:rPr>
                      <m:t>𝑥</m:t>
                    </m:r>
                    <m:d>
                      <m:dPr>
                        <m:ctrlPr>
                          <a:rPr lang="en-US" i="1">
                            <a:latin typeface="Cambria Math" panose="02040503050406030204" pitchFamily="18" charset="0"/>
                          </a:rPr>
                        </m:ctrlPr>
                      </m:dPr>
                      <m:e>
                        <m:r>
                          <a:rPr lang="en-US" i="1">
                            <a:latin typeface="Cambria Math"/>
                          </a:rPr>
                          <m:t>𝑃</m:t>
                        </m:r>
                        <m:d>
                          <m:dPr>
                            <m:ctrlPr>
                              <a:rPr lang="en-US" i="1">
                                <a:latin typeface="Cambria Math" panose="02040503050406030204" pitchFamily="18" charset="0"/>
                              </a:rPr>
                            </m:ctrlPr>
                          </m:dPr>
                          <m:e>
                            <m:r>
                              <a:rPr lang="en-US" i="1">
                                <a:latin typeface="Cambria Math"/>
                              </a:rPr>
                              <m:t>𝑥</m:t>
                            </m:r>
                          </m:e>
                        </m:d>
                        <m:r>
                          <a:rPr lang="en-US" i="1">
                            <a:latin typeface="Cambria Math"/>
                          </a:rPr>
                          <m:t>∨</m:t>
                        </m:r>
                        <m:r>
                          <a:rPr lang="en-US" i="1">
                            <a:latin typeface="Cambria Math"/>
                          </a:rPr>
                          <m:t>𝑄</m:t>
                        </m:r>
                        <m:d>
                          <m:dPr>
                            <m:ctrlPr>
                              <a:rPr lang="en-US" i="1">
                                <a:latin typeface="Cambria Math" panose="02040503050406030204" pitchFamily="18" charset="0"/>
                              </a:rPr>
                            </m:ctrlPr>
                          </m:dPr>
                          <m:e>
                            <m:r>
                              <a:rPr lang="en-US" i="1">
                                <a:latin typeface="Cambria Math"/>
                              </a:rPr>
                              <m:t>𝑥</m:t>
                            </m:r>
                          </m:e>
                        </m:d>
                      </m:e>
                    </m:d>
                  </m:oMath>
                </a14:m>
                <a:endParaRPr lang="en-US" dirty="0"/>
              </a:p>
              <a:p>
                <a:r>
                  <a:rPr lang="en-US" dirty="0"/>
                  <a:t>Some CS student excels in hardware  OR some CS student excels in software.</a:t>
                </a:r>
              </a:p>
              <a:p>
                <a14:m>
                  <m:oMath xmlns:m="http://schemas.openxmlformats.org/officeDocument/2006/math">
                    <m:d>
                      <m:dPr>
                        <m:ctrlPr>
                          <a:rPr lang="en-US" i="1">
                            <a:latin typeface="Cambria Math" panose="02040503050406030204" pitchFamily="18" charset="0"/>
                          </a:rPr>
                        </m:ctrlPr>
                      </m:dPr>
                      <m:e>
                        <m:r>
                          <a:rPr lang="en-US" b="0" i="1" smtClean="0">
                            <a:latin typeface="Cambria Math"/>
                          </a:rPr>
                          <m:t>∃</m:t>
                        </m:r>
                        <m:r>
                          <a:rPr lang="en-US" i="1">
                            <a:latin typeface="Cambria Math"/>
                          </a:rPr>
                          <m:t>𝑥</m:t>
                        </m:r>
                        <m:r>
                          <a:rPr lang="en-US" i="1">
                            <a:latin typeface="Cambria Math"/>
                          </a:rPr>
                          <m:t> </m:t>
                        </m:r>
                        <m:r>
                          <a:rPr lang="en-US" i="1">
                            <a:latin typeface="Cambria Math"/>
                          </a:rPr>
                          <m:t>𝑃</m:t>
                        </m:r>
                        <m:d>
                          <m:dPr>
                            <m:ctrlPr>
                              <a:rPr lang="en-US" i="1">
                                <a:latin typeface="Cambria Math" panose="02040503050406030204" pitchFamily="18" charset="0"/>
                              </a:rPr>
                            </m:ctrlPr>
                          </m:dPr>
                          <m:e>
                            <m:r>
                              <a:rPr lang="en-US" i="1">
                                <a:latin typeface="Cambria Math"/>
                              </a:rPr>
                              <m:t>𝑥</m:t>
                            </m:r>
                          </m:e>
                        </m:d>
                      </m:e>
                    </m:d>
                    <m:r>
                      <a:rPr lang="en-US" b="0" i="1" smtClean="0">
                        <a:latin typeface="Cambria Math"/>
                      </a:rPr>
                      <m:t>∨</m:t>
                    </m:r>
                    <m:d>
                      <m:dPr>
                        <m:ctrlPr>
                          <a:rPr lang="en-US" i="1">
                            <a:latin typeface="Cambria Math" panose="02040503050406030204" pitchFamily="18" charset="0"/>
                          </a:rPr>
                        </m:ctrlPr>
                      </m:dPr>
                      <m:e>
                        <m:r>
                          <a:rPr lang="en-US" b="0" i="1" smtClean="0">
                            <a:latin typeface="Cambria Math"/>
                          </a:rPr>
                          <m:t>∃</m:t>
                        </m:r>
                        <m:r>
                          <a:rPr lang="en-US" i="1">
                            <a:latin typeface="Cambria Math"/>
                          </a:rPr>
                          <m:t>𝑥</m:t>
                        </m:r>
                        <m:r>
                          <a:rPr lang="en-US" i="1">
                            <a:latin typeface="Cambria Math"/>
                          </a:rPr>
                          <m:t> </m:t>
                        </m:r>
                        <m:r>
                          <a:rPr lang="en-US" i="1">
                            <a:latin typeface="Cambria Math"/>
                          </a:rPr>
                          <m:t>𝑄</m:t>
                        </m:r>
                        <m:d>
                          <m:dPr>
                            <m:ctrlPr>
                              <a:rPr lang="en-US" i="1">
                                <a:latin typeface="Cambria Math" panose="02040503050406030204" pitchFamily="18" charset="0"/>
                              </a:rPr>
                            </m:ctrlPr>
                          </m:dPr>
                          <m:e>
                            <m:r>
                              <a:rPr lang="en-US" i="1">
                                <a:latin typeface="Cambria Math"/>
                              </a:rPr>
                              <m:t>𝑥</m:t>
                            </m:r>
                          </m:e>
                        </m:d>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7" t="-117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800AD96-E88B-4E65-90D2-BF7F82CDB1BD}" type="datetime1">
              <a:rPr lang="en-US" smtClean="0"/>
              <a:t>7/31/2021</a:t>
            </a:fld>
            <a:endParaRPr lang="en-US" dirty="0"/>
          </a:p>
        </p:txBody>
      </p:sp>
    </p:spTree>
    <p:extLst>
      <p:ext uri="{BB962C8B-B14F-4D97-AF65-F5344CB8AC3E}">
        <p14:creationId xmlns:p14="http://schemas.microsoft.com/office/powerpoint/2010/main" val="135566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Negating quantified expressions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De Morgan’s Laws for Quantifiers</a:t>
                </a:r>
              </a:p>
              <a:p>
                <a14:m>
                  <m:oMath xmlns:m="http://schemas.openxmlformats.org/officeDocument/2006/math">
                    <m:r>
                      <a:rPr lang="en-US" i="1">
                        <a:latin typeface="Cambria Math"/>
                      </a:rPr>
                      <m:t>¬</m:t>
                    </m:r>
                    <m:d>
                      <m:dPr>
                        <m:ctrlPr>
                          <a:rPr lang="en-US" i="1">
                            <a:latin typeface="Cambria Math" panose="02040503050406030204" pitchFamily="18" charset="0"/>
                          </a:rPr>
                        </m:ctrlPr>
                      </m:dPr>
                      <m:e>
                        <m:r>
                          <a:rPr lang="en-US" i="1">
                            <a:latin typeface="Cambria Math"/>
                          </a:rPr>
                          <m:t>∀</m:t>
                        </m:r>
                        <m:r>
                          <a:rPr lang="en-US" i="1">
                            <a:latin typeface="Cambria Math"/>
                          </a:rPr>
                          <m:t>𝑥</m:t>
                        </m:r>
                        <m:r>
                          <a:rPr lang="en-US" i="1">
                            <a:latin typeface="Cambria Math"/>
                          </a:rPr>
                          <m:t> </m:t>
                        </m:r>
                        <m:r>
                          <a:rPr lang="en-US" i="1">
                            <a:latin typeface="Cambria Math"/>
                          </a:rPr>
                          <m:t>𝑃</m:t>
                        </m:r>
                        <m:d>
                          <m:dPr>
                            <m:ctrlPr>
                              <a:rPr lang="en-US" i="1">
                                <a:latin typeface="Cambria Math" panose="02040503050406030204" pitchFamily="18" charset="0"/>
                              </a:rPr>
                            </m:ctrlPr>
                          </m:dPr>
                          <m:e>
                            <m:r>
                              <a:rPr lang="en-US" i="1">
                                <a:latin typeface="Cambria Math"/>
                              </a:rPr>
                              <m:t>𝑥</m:t>
                            </m:r>
                          </m:e>
                        </m:d>
                      </m:e>
                    </m:d>
                    <m:r>
                      <a:rPr lang="en-US" i="1">
                        <a:latin typeface="Cambria Math"/>
                      </a:rPr>
                      <m:t>≡∃</m:t>
                    </m:r>
                    <m:r>
                      <a:rPr lang="en-US" i="1">
                        <a:latin typeface="Cambria Math"/>
                      </a:rPr>
                      <m:t>𝑥</m:t>
                    </m:r>
                    <m:r>
                      <a:rPr lang="en-US" i="1">
                        <a:latin typeface="Cambria Math"/>
                      </a:rPr>
                      <m:t> ¬</m:t>
                    </m:r>
                    <m:r>
                      <a:rPr lang="en-US" i="1">
                        <a:latin typeface="Cambria Math"/>
                      </a:rPr>
                      <m:t>𝑃</m:t>
                    </m:r>
                    <m:d>
                      <m:dPr>
                        <m:ctrlPr>
                          <a:rPr lang="en-US" i="1">
                            <a:latin typeface="Cambria Math" panose="02040503050406030204" pitchFamily="18" charset="0"/>
                          </a:rPr>
                        </m:ctrlPr>
                      </m:dPr>
                      <m:e>
                        <m:r>
                          <a:rPr lang="en-US" i="1">
                            <a:latin typeface="Cambria Math"/>
                          </a:rPr>
                          <m:t>𝑥</m:t>
                        </m:r>
                      </m:e>
                    </m:d>
                  </m:oMath>
                </a14:m>
                <a:endParaRPr lang="en-US" dirty="0"/>
              </a:p>
              <a:p>
                <a14:m>
                  <m:oMath xmlns:m="http://schemas.openxmlformats.org/officeDocument/2006/math">
                    <m:r>
                      <a:rPr lang="en-US" i="1">
                        <a:latin typeface="Cambria Math"/>
                      </a:rPr>
                      <m:t>¬</m:t>
                    </m:r>
                    <m:d>
                      <m:dPr>
                        <m:ctrlPr>
                          <a:rPr lang="en-US" i="1">
                            <a:latin typeface="Cambria Math" panose="02040503050406030204" pitchFamily="18" charset="0"/>
                          </a:rPr>
                        </m:ctrlPr>
                      </m:dPr>
                      <m:e>
                        <m:r>
                          <a:rPr lang="en-US" i="1">
                            <a:latin typeface="Cambria Math"/>
                          </a:rPr>
                          <m:t>∃</m:t>
                        </m:r>
                        <m:r>
                          <a:rPr lang="en-US" i="1">
                            <a:latin typeface="Cambria Math"/>
                          </a:rPr>
                          <m:t>𝑥</m:t>
                        </m:r>
                        <m:r>
                          <a:rPr lang="en-US" i="1">
                            <a:latin typeface="Cambria Math"/>
                          </a:rPr>
                          <m:t> </m:t>
                        </m:r>
                        <m:r>
                          <a:rPr lang="en-US" i="1">
                            <a:latin typeface="Cambria Math"/>
                          </a:rPr>
                          <m:t>𝑃</m:t>
                        </m:r>
                        <m:d>
                          <m:dPr>
                            <m:ctrlPr>
                              <a:rPr lang="en-US" i="1">
                                <a:latin typeface="Cambria Math" panose="02040503050406030204" pitchFamily="18" charset="0"/>
                              </a:rPr>
                            </m:ctrlPr>
                          </m:dPr>
                          <m:e>
                            <m:r>
                              <a:rPr lang="en-US" i="1">
                                <a:latin typeface="Cambria Math"/>
                              </a:rPr>
                              <m:t>𝑥</m:t>
                            </m:r>
                          </m:e>
                        </m:d>
                      </m:e>
                    </m:d>
                    <m:r>
                      <a:rPr lang="en-US" i="1">
                        <a:latin typeface="Cambria Math"/>
                      </a:rPr>
                      <m:t>≡∀</m:t>
                    </m:r>
                    <m:r>
                      <a:rPr lang="en-US" i="1">
                        <a:latin typeface="Cambria Math"/>
                      </a:rPr>
                      <m:t>𝑥</m:t>
                    </m:r>
                    <m:r>
                      <a:rPr lang="en-US" i="1">
                        <a:latin typeface="Cambria Math"/>
                      </a:rPr>
                      <m:t> ¬</m:t>
                    </m:r>
                    <m:r>
                      <a:rPr lang="en-US" i="1">
                        <a:latin typeface="Cambria Math"/>
                      </a:rPr>
                      <m:t>𝑃</m:t>
                    </m:r>
                    <m:d>
                      <m:dPr>
                        <m:ctrlPr>
                          <a:rPr lang="en-US" i="1">
                            <a:latin typeface="Cambria Math" panose="02040503050406030204" pitchFamily="18" charset="0"/>
                          </a:rPr>
                        </m:ctrlPr>
                      </m:dPr>
                      <m:e>
                        <m:r>
                          <a:rPr lang="en-US" i="1">
                            <a:latin typeface="Cambria Math"/>
                          </a:rPr>
                          <m:t>𝑥</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02"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A808B51-6CE2-41CB-8A7B-AF3F529A388F}" type="datetime1">
              <a:rPr lang="en-US" smtClean="0"/>
              <a:t>7/31/2021</a:t>
            </a:fld>
            <a:endParaRPr lang="en-US" dirty="0"/>
          </a:p>
        </p:txBody>
      </p:sp>
    </p:spTree>
    <p:extLst>
      <p:ext uri="{BB962C8B-B14F-4D97-AF65-F5344CB8AC3E}">
        <p14:creationId xmlns:p14="http://schemas.microsoft.com/office/powerpoint/2010/main" val="422785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6461" y="3050932"/>
                <a:ext cx="6938662" cy="1124066"/>
              </a:xfrm>
            </p:spPr>
            <p:txBody>
              <a:bodyPr/>
              <a:lstStyle/>
              <a:p>
                <a:pPr marL="0" indent="0" algn="ctr">
                  <a:buNone/>
                </a:pPr>
                <a:r>
                  <a:rPr lang="en-US" dirty="0"/>
                  <a:t>It’s NOT that every CS student has taken calculus.</a:t>
                </a:r>
              </a:p>
              <a:p>
                <a:pPr marL="0" indent="0" algn="ctr">
                  <a:buNone/>
                </a:pPr>
                <a14:m>
                  <m:oMath xmlns:m="http://schemas.openxmlformats.org/officeDocument/2006/math">
                    <m:r>
                      <a:rPr lang="en-US" b="0" i="1" smtClean="0">
                        <a:latin typeface="Cambria Math"/>
                      </a:rPr>
                      <m:t>≡</m:t>
                    </m:r>
                  </m:oMath>
                </a14:m>
                <a:r>
                  <a:rPr lang="en-US" dirty="0"/>
                  <a:t> Some CS student has not taken calculus.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6461" y="3050932"/>
                <a:ext cx="6938662" cy="1124066"/>
              </a:xfrm>
              <a:blipFill>
                <a:blip r:embed="rId2"/>
                <a:stretch>
                  <a:fillRect t="-27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7E27F2DD-9CDE-4C44-9A7C-0B26B2929133}" type="datetime1">
              <a:rPr lang="en-US" smtClean="0"/>
              <a:t>7/31/2021</a:t>
            </a:fld>
            <a:endParaRPr lang="en-US" dirty="0"/>
          </a:p>
        </p:txBody>
      </p:sp>
    </p:spTree>
    <p:extLst>
      <p:ext uri="{BB962C8B-B14F-4D97-AF65-F5344CB8AC3E}">
        <p14:creationId xmlns:p14="http://schemas.microsoft.com/office/powerpoint/2010/main" val="183000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2669" y="2936633"/>
                <a:ext cx="6938662" cy="1124066"/>
              </a:xfrm>
            </p:spPr>
            <p:txBody>
              <a:bodyPr/>
              <a:lstStyle/>
              <a:p>
                <a:pPr marL="0" indent="0" algn="ctr">
                  <a:buNone/>
                </a:pPr>
                <a:r>
                  <a:rPr lang="en-US" dirty="0"/>
                  <a:t>It’s NOT that some CS student has taken calculus.</a:t>
                </a:r>
              </a:p>
              <a:p>
                <a:pPr marL="0" indent="0" algn="ctr">
                  <a:buNone/>
                </a:pPr>
                <a14:m>
                  <m:oMath xmlns:m="http://schemas.openxmlformats.org/officeDocument/2006/math">
                    <m:r>
                      <a:rPr lang="en-US" b="0" i="1" smtClean="0">
                        <a:latin typeface="Cambria Math"/>
                      </a:rPr>
                      <m:t>≡</m:t>
                    </m:r>
                  </m:oMath>
                </a14:m>
                <a:r>
                  <a:rPr lang="en-US" dirty="0"/>
                  <a:t> Every CS student has not taken calculus.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2669" y="2936633"/>
                <a:ext cx="6938662" cy="1124066"/>
              </a:xfrm>
              <a:blipFill>
                <a:blip r:embed="rId2"/>
                <a:stretch>
                  <a:fillRect t="-32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9834E54-C213-4E19-8248-B41C9DFB9CC1}" type="datetime1">
              <a:rPr lang="en-US" smtClean="0"/>
              <a:t>7/31/2021</a:t>
            </a:fld>
            <a:endParaRPr lang="en-US" dirty="0"/>
          </a:p>
        </p:txBody>
      </p:sp>
    </p:spTree>
    <p:extLst>
      <p:ext uri="{BB962C8B-B14F-4D97-AF65-F5344CB8AC3E}">
        <p14:creationId xmlns:p14="http://schemas.microsoft.com/office/powerpoint/2010/main" val="46903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Rosen, page 41, example 21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What are the negations of these statements?</a:t>
                </a:r>
              </a:p>
              <a:p>
                <a:pPr lvl="1"/>
                <a14:m>
                  <m:oMath xmlns:m="http://schemas.openxmlformats.org/officeDocument/2006/math">
                    <m:r>
                      <a:rPr lang="en-US" b="0" i="1" smtClean="0">
                        <a:latin typeface="Cambria Math"/>
                      </a:rPr>
                      <m:t>∀</m:t>
                    </m:r>
                    <m:r>
                      <a:rPr lang="en-US" b="0" i="1" smtClean="0">
                        <a:latin typeface="Cambria Math"/>
                      </a:rPr>
                      <m:t>𝑥</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&gt;</m:t>
                        </m:r>
                        <m:r>
                          <a:rPr lang="en-US" b="0" i="1" smtClean="0">
                            <a:latin typeface="Cambria Math"/>
                          </a:rPr>
                          <m:t>𝑥</m:t>
                        </m:r>
                      </m:e>
                    </m:d>
                  </m:oMath>
                </a14:m>
                <a:endParaRPr lang="en-US" b="0" dirty="0"/>
              </a:p>
              <a:p>
                <a:pPr lvl="1"/>
                <a14:m>
                  <m:oMath xmlns:m="http://schemas.openxmlformats.org/officeDocument/2006/math">
                    <m:r>
                      <a:rPr lang="en-US" b="0" i="1" smtClean="0">
                        <a:latin typeface="Cambria Math"/>
                      </a:rPr>
                      <m:t>∃</m:t>
                    </m:r>
                    <m:r>
                      <a:rPr lang="en-US" b="0" i="1" smtClean="0">
                        <a:latin typeface="Cambria Math"/>
                      </a:rPr>
                      <m:t>𝑥</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=2)</m:t>
                    </m:r>
                  </m:oMath>
                </a14:m>
                <a:endParaRPr lang="en-US" dirty="0"/>
              </a:p>
              <a:p>
                <a:pPr lvl="1"/>
                <a:r>
                  <a:rPr lang="en-US" dirty="0"/>
                  <a:t>Domain: All positive integers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27" t="-98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1AB58E4-BE2B-4043-8412-9FC752833006}" type="datetime1">
              <a:rPr lang="en-US" smtClean="0"/>
              <a:t>7/31/2021</a:t>
            </a:fld>
            <a:endParaRPr lang="en-US" dirty="0"/>
          </a:p>
        </p:txBody>
      </p:sp>
    </p:spTree>
    <p:extLst>
      <p:ext uri="{BB962C8B-B14F-4D97-AF65-F5344CB8AC3E}">
        <p14:creationId xmlns:p14="http://schemas.microsoft.com/office/powerpoint/2010/main" val="21443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Rosen, page 41, example 20</a:t>
            </a:r>
          </a:p>
        </p:txBody>
      </p:sp>
      <p:sp>
        <p:nvSpPr>
          <p:cNvPr id="3" name="Content Placeholder 2"/>
          <p:cNvSpPr>
            <a:spLocks noGrp="1"/>
          </p:cNvSpPr>
          <p:nvPr>
            <p:ph idx="1"/>
          </p:nvPr>
        </p:nvSpPr>
        <p:spPr/>
        <p:txBody>
          <a:bodyPr/>
          <a:lstStyle/>
          <a:p>
            <a:r>
              <a:rPr lang="en-US" dirty="0"/>
              <a:t>What are the negations of the statements "There is an honest politician" and "All Americans eat cheeseburgers"? </a:t>
            </a:r>
            <a:br>
              <a:rPr lang="en-US" dirty="0"/>
            </a:br>
            <a:endParaRPr lang="en-US" dirty="0"/>
          </a:p>
        </p:txBody>
      </p:sp>
      <p:sp>
        <p:nvSpPr>
          <p:cNvPr id="4" name="Date Placeholder 3"/>
          <p:cNvSpPr>
            <a:spLocks noGrp="1"/>
          </p:cNvSpPr>
          <p:nvPr>
            <p:ph type="dt" sz="half" idx="10"/>
          </p:nvPr>
        </p:nvSpPr>
        <p:spPr/>
        <p:txBody>
          <a:bodyPr/>
          <a:lstStyle/>
          <a:p>
            <a:fld id="{43F0380B-3295-4062-8A91-A9B9257F997F}" type="datetime1">
              <a:rPr lang="en-US" smtClean="0"/>
              <a:t>7/31/2021</a:t>
            </a:fld>
            <a:endParaRPr lang="en-US" dirty="0"/>
          </a:p>
        </p:txBody>
      </p:sp>
    </p:spTree>
    <p:extLst>
      <p:ext uri="{BB962C8B-B14F-4D97-AF65-F5344CB8AC3E}">
        <p14:creationId xmlns:p14="http://schemas.microsoft.com/office/powerpoint/2010/main" val="29932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Translating from English to Logical Expressions</a:t>
            </a:r>
          </a:p>
        </p:txBody>
      </p:sp>
      <p:sp>
        <p:nvSpPr>
          <p:cNvPr id="4" name="Date Placeholder 3"/>
          <p:cNvSpPr>
            <a:spLocks noGrp="1"/>
          </p:cNvSpPr>
          <p:nvPr>
            <p:ph type="dt" sz="half" idx="10"/>
          </p:nvPr>
        </p:nvSpPr>
        <p:spPr/>
        <p:txBody>
          <a:bodyPr/>
          <a:lstStyle/>
          <a:p>
            <a:fld id="{0B3FD898-8BA7-4F9B-A696-A298B85B7E5E}" type="datetime1">
              <a:rPr lang="en-US" smtClean="0"/>
              <a:t>7/31/2021</a:t>
            </a:fld>
            <a:endParaRPr lang="en-US" dirty="0"/>
          </a:p>
        </p:txBody>
      </p:sp>
    </p:spTree>
    <p:extLst>
      <p:ext uri="{BB962C8B-B14F-4D97-AF65-F5344CB8AC3E}">
        <p14:creationId xmlns:p14="http://schemas.microsoft.com/office/powerpoint/2010/main" val="468306408"/>
      </p:ext>
    </p:extLst>
  </p:cSld>
  <p:clrMapOvr>
    <a:masterClrMapping/>
  </p:clrMapOvr>
</p:sld>
</file>

<file path=ppt/theme/theme1.xml><?xml version="1.0" encoding="utf-8"?>
<a:theme xmlns:a="http://schemas.openxmlformats.org/drawingml/2006/main" name="lectures">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lectures.potx" id="{6E97C1A8-BF21-4DD5-B546-699E90A5D033}" vid="{F48A350F-83D7-4EC3-A933-CDF84CAD2A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Template>
  <TotalTime>932</TotalTime>
  <Words>931</Words>
  <Application>Microsoft Office PowerPoint</Application>
  <PresentationFormat>On-screen Show (4:3)</PresentationFormat>
  <Paragraphs>120</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Gill Sans MT</vt:lpstr>
      <vt:lpstr>lectures</vt:lpstr>
      <vt:lpstr>Predicate Logic</vt:lpstr>
      <vt:lpstr>Logical equivalences involving quantifiers</vt:lpstr>
      <vt:lpstr>Logical equivalences involving quantifiers</vt:lpstr>
      <vt:lpstr>Negating quantified expressions</vt:lpstr>
      <vt:lpstr>PowerPoint Presentation</vt:lpstr>
      <vt:lpstr>PowerPoint Presentation</vt:lpstr>
      <vt:lpstr>Rosen, page 41, example 21</vt:lpstr>
      <vt:lpstr>Rosen, page 41, example 20</vt:lpstr>
      <vt:lpstr>Translating from English to Logical Expressions</vt:lpstr>
      <vt:lpstr>Rosen, page 42, example 24, part 1</vt:lpstr>
      <vt:lpstr>Rosen, page 42, example 24, part 1</vt:lpstr>
      <vt:lpstr>Example Rosen, page 44, example 26</vt:lpstr>
      <vt:lpstr>Example Rosen, page 45, example 27</vt:lpstr>
      <vt:lpstr>Nested quantifier</vt:lpstr>
      <vt:lpstr>Nested quantifiers</vt:lpstr>
      <vt:lpstr>Another example: </vt:lpstr>
      <vt:lpstr>Order of quantifiers</vt:lpstr>
      <vt:lpstr>Order of quantifiers</vt:lpstr>
      <vt:lpstr>Order of quantifiers</vt:lpstr>
      <vt:lpstr>Order of quantifiers</vt:lpstr>
      <vt:lpstr>Quick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Predicate Logic</dc:title>
  <cp:lastModifiedBy>Sajeed Mehrab</cp:lastModifiedBy>
  <cp:revision>22</cp:revision>
  <dcterms:created xsi:type="dcterms:W3CDTF">2017-10-22T09:12:10Z</dcterms:created>
  <dcterms:modified xsi:type="dcterms:W3CDTF">2021-07-31T10:17:46Z</dcterms:modified>
</cp:coreProperties>
</file>