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1"/>
  </p:notesMasterIdLst>
  <p:sldIdLst>
    <p:sldId id="257" r:id="rId2"/>
    <p:sldId id="265" r:id="rId3"/>
    <p:sldId id="266" r:id="rId4"/>
    <p:sldId id="285" r:id="rId5"/>
    <p:sldId id="289" r:id="rId6"/>
    <p:sldId id="268" r:id="rId7"/>
    <p:sldId id="270" r:id="rId8"/>
    <p:sldId id="271" r:id="rId9"/>
    <p:sldId id="286" r:id="rId10"/>
    <p:sldId id="267" r:id="rId11"/>
    <p:sldId id="290" r:id="rId12"/>
    <p:sldId id="287" r:id="rId13"/>
    <p:sldId id="275" r:id="rId14"/>
    <p:sldId id="276" r:id="rId15"/>
    <p:sldId id="278" r:id="rId16"/>
    <p:sldId id="280" r:id="rId17"/>
    <p:sldId id="288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5297" autoAdjust="0"/>
  </p:normalViewPr>
  <p:slideViewPr>
    <p:cSldViewPr snapToGrid="0">
      <p:cViewPr varScale="1">
        <p:scale>
          <a:sx n="87" d="100"/>
          <a:sy n="87" d="100"/>
        </p:scale>
        <p:origin x="113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31T10:06:46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1 884 0 0,'9'10'2120'0'0,"-9"-5"228"0"0,9-5 2553 0 0,0 0-3417 0 0,-9-5-912 0 0,0 0-2116 0 0,9 5-304 0 0,-9-5-292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03T09:57:3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0 560 0 0,'0'0'12969'0'0,"0"5"-11185"0"0,0 1-1180 0 0,9-1-184 0 0,-9 0-384 0 0,9 5-852 0 0,-9-5-1080 0 0,9 5-576 0 0,0 5-292 0 0,-9 0-156 0 0,0-4 139 0 0,0 4 685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Doable by direct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Doable with contraposition</a:t>
            </a:r>
            <a:br>
              <a:rPr lang="en-US" dirty="0"/>
            </a:br>
            <a:r>
              <a:rPr lang="en-US" dirty="0"/>
              <a:t>Additionally, also need to proof that x is non-zero, since 1/x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is a rational number and </a:t>
            </a:r>
            <a:r>
              <a:rPr lang="en-US" dirty="0" err="1"/>
              <a:t>i</a:t>
            </a:r>
            <a:r>
              <a:rPr lang="en-US" dirty="0"/>
              <a:t> is an irrational number, then a + </a:t>
            </a:r>
            <a:r>
              <a:rPr lang="en-US" dirty="0" err="1"/>
              <a:t>i</a:t>
            </a:r>
            <a:r>
              <a:rPr lang="en-US" dirty="0"/>
              <a:t> is irrational</a:t>
            </a:r>
          </a:p>
          <a:p>
            <a:r>
              <a:rPr lang="en-US" dirty="0"/>
              <a:t>Prove by contradiction</a:t>
            </a:r>
          </a:p>
          <a:p>
            <a:r>
              <a:rPr lang="en-US" dirty="0"/>
              <a:t>Assume a + </a:t>
            </a:r>
            <a:r>
              <a:rPr lang="en-US" dirty="0" err="1"/>
              <a:t>i</a:t>
            </a:r>
            <a:r>
              <a:rPr lang="en-US" dirty="0"/>
              <a:t> to be rational a number, s.</a:t>
            </a:r>
          </a:p>
          <a:p>
            <a:r>
              <a:rPr lang="en-US" dirty="0"/>
              <a:t>Then a + </a:t>
            </a:r>
            <a:r>
              <a:rPr lang="en-US" dirty="0" err="1"/>
              <a:t>i</a:t>
            </a:r>
            <a:r>
              <a:rPr lang="en-US" dirty="0"/>
              <a:t> = s</a:t>
            </a:r>
          </a:p>
          <a:p>
            <a:r>
              <a:rPr lang="en-US" dirty="0"/>
              <a:t>And </a:t>
            </a:r>
            <a:r>
              <a:rPr lang="en-US" dirty="0" err="1"/>
              <a:t>i</a:t>
            </a:r>
            <a:r>
              <a:rPr lang="en-US" dirty="0"/>
              <a:t> = s – a</a:t>
            </a:r>
          </a:p>
          <a:p>
            <a:r>
              <a:rPr lang="en-US" dirty="0"/>
              <a:t>But the addition/subtraction of two rational numbers s and </a:t>
            </a:r>
            <a:r>
              <a:rPr lang="en-US" dirty="0" err="1"/>
              <a:t>i</a:t>
            </a:r>
            <a:r>
              <a:rPr lang="en-US" dirty="0"/>
              <a:t> should also be a rational number, making </a:t>
            </a:r>
            <a:r>
              <a:rPr lang="en-US" dirty="0" err="1"/>
              <a:t>i</a:t>
            </a:r>
            <a:r>
              <a:rPr lang="en-US" dirty="0"/>
              <a:t> a rational number. </a:t>
            </a:r>
          </a:p>
          <a:p>
            <a:r>
              <a:rPr lang="en-US" dirty="0"/>
              <a:t>This contradicts our assumption that </a:t>
            </a:r>
            <a:r>
              <a:rPr lang="en-US" dirty="0" err="1"/>
              <a:t>i</a:t>
            </a:r>
            <a:r>
              <a:rPr lang="en-US" dirty="0"/>
              <a:t> is irrational</a:t>
            </a:r>
            <a:br>
              <a:rPr lang="en-US" dirty="0"/>
            </a:br>
            <a:r>
              <a:rPr lang="en-US" dirty="0"/>
              <a:t>Therefore, a+ </a:t>
            </a:r>
            <a:r>
              <a:rPr lang="en-US" dirty="0" err="1"/>
              <a:t>i</a:t>
            </a:r>
            <a:r>
              <a:rPr lang="en-US" dirty="0"/>
              <a:t> is irrational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402A-F85D-46D3-B36E-1385D69EEC7E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0E05-952A-4FF4-9320-C7AFD78F9A51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FCFD-C269-4FC5-9AF6-3E0C185AD571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4E923-72F4-4814-8B6E-2AAA14DEC5D1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623B-4CA5-47F3-A35C-152975F4EE46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D690-8457-4ADE-858E-3FEB922DE3EC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0D7C-7C37-4593-ADE1-B310621903A3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FCAC-9E41-4079-9B77-259CF1B91168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436E-914B-4346-870D-5435F0967585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1AE8-78D2-4CD1-BEC9-3A8BB9EEA7C9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A568C9-7657-4CB2-96A3-EACC460EFEE4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2105C32-9387-454D-8ED6-D7D28B37F79F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CSE </a:t>
            </a:r>
            <a:r>
              <a:rPr lang="en-US" dirty="0"/>
              <a:t>2213 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6B02-88F1-4A65-B4D7-7FB1D278484D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C8FE-0516-45A9-8EAC-F2A82738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582D-47A6-4E1D-A647-202E631B8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statements of the form “if p, then q”, we assume p is true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GB" dirty="0"/>
                  <a:t>q is true (that is, q is false)</a:t>
                </a:r>
              </a:p>
              <a:p>
                <a:r>
                  <a:rPr lang="en-GB" dirty="0"/>
                  <a:t> Then, assuming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GB" dirty="0"/>
                  <a:t>q is true, we show that p cannot be true</a:t>
                </a:r>
              </a:p>
              <a:p>
                <a:pPr lvl="1"/>
                <a:r>
                  <a:rPr lang="en-GB" dirty="0"/>
                  <a:t>This will be a contradiction to our assumption that p is true</a:t>
                </a:r>
              </a:p>
              <a:p>
                <a:r>
                  <a:rPr lang="en-GB" dirty="0"/>
                  <a:t>Therefore, our assumption that when p is true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GB" dirty="0"/>
                  <a:t>q is true, is false</a:t>
                </a:r>
              </a:p>
              <a:p>
                <a:r>
                  <a:rPr lang="en-GB" dirty="0"/>
                  <a:t>Therefore, when p is true, q must also be true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582D-47A6-4E1D-A647-202E631B8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 r="-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1E25-A793-4C2E-BC2B-7227882F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84B-6FD1-442B-B4F8-3427B1523E72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C8FE-0516-45A9-8EAC-F2A82738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582D-47A6-4E1D-A647-202E631B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 a proof by contradiction of the theorem "If 3n + 2 is odd, then </a:t>
            </a:r>
            <a:r>
              <a:rPr lang="en-GB" i="1" dirty="0"/>
              <a:t>n </a:t>
            </a:r>
            <a:r>
              <a:rPr lang="en-GB" dirty="0"/>
              <a:t>is odd.“</a:t>
            </a:r>
          </a:p>
          <a:p>
            <a:r>
              <a:rPr lang="en-GB" dirty="0"/>
              <a:t>We assume that 3n+2 is odd and n is even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1E25-A793-4C2E-BC2B-7227882F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84B-6FD1-442B-B4F8-3427B1523E72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 a proof by contradiction of the theorem "If 3n + 2 is even, then </a:t>
            </a:r>
            <a:r>
              <a:rPr lang="en-GB" i="1" dirty="0"/>
              <a:t>n </a:t>
            </a:r>
            <a:r>
              <a:rPr lang="en-GB" dirty="0"/>
              <a:t>is even."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44BC-0F1A-4AAE-9C33-CA961F3EB3DF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Vacuous and trivial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prove a conditional statement by disproving its hypothesis, then the proof technique is called vacuous proof</a:t>
            </a:r>
          </a:p>
          <a:p>
            <a:r>
              <a:rPr lang="en-US" dirty="0"/>
              <a:t>If we prove a conditional statement by proving its conclusion, then the proof technique is called trivial proof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C5D2-E29C-4249-A0D2-EEA06AC5B6DF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true,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Vacuous proof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/>
                  <a:t> true,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≡∀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Trivial proof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D24-5DA1-4E7F-853B-117BDF3EF344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8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</a:t>
            </a:r>
            <a:r>
              <a:rPr lang="en-US" dirty="0">
                <a:solidFill>
                  <a:srgbClr val="FF0000"/>
                </a:solidFill>
              </a:rPr>
              <a:t>universally quantified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“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positive integer is the sum of the squares of two integers” is false.</a:t>
            </a:r>
          </a:p>
          <a:p>
            <a:pPr lvl="1"/>
            <a:r>
              <a:rPr lang="en-US" dirty="0"/>
              <a:t>We just find a </a:t>
            </a:r>
            <a:r>
              <a:rPr lang="en-US" dirty="0">
                <a:solidFill>
                  <a:srgbClr val="FF0000"/>
                </a:solidFill>
              </a:rPr>
              <a:t>counterexample</a:t>
            </a:r>
            <a:r>
              <a:rPr lang="en-US" dirty="0"/>
              <a:t>, that invalidates the use of “every” in the sentence</a:t>
            </a:r>
          </a:p>
          <a:p>
            <a:pPr lvl="1"/>
            <a:r>
              <a:rPr lang="en-US" dirty="0"/>
              <a:t>Here, a counterexample is 3 (because 3 = 1 + 2, and 2 is not the square of any integer)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6D80-4DF7-4A42-9FF2-3E3292D2C7DF}" type="datetime1">
              <a:rPr lang="en-US" smtClean="0"/>
              <a:t>2/23/2023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B952FA-3AB7-4AC6-9DEA-5CB659AE45F6}"/>
                  </a:ext>
                </a:extLst>
              </p14:cNvPr>
              <p14:cNvContentPartPr/>
              <p14:nvPr/>
            </p14:nvContentPartPr>
            <p14:xfrm>
              <a:off x="10167895" y="2079748"/>
              <a:ext cx="13320" cy="3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B952FA-3AB7-4AC6-9DEA-5CB659AE4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9255" y="2070748"/>
                <a:ext cx="30960" cy="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7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1600" dirty="0"/>
              <a:t>Rosen, page 85, exercise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Prove that,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are even integers,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is also even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351" t="-1572" r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DD84-84A2-43CF-83B2-E26BCF1D8F22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3077661"/>
            <a:ext cx="6938662" cy="3101983"/>
          </a:xfrm>
        </p:spPr>
        <p:txBody>
          <a:bodyPr/>
          <a:lstStyle/>
          <a:p>
            <a:r>
              <a:rPr lang="en-GB" dirty="0"/>
              <a:t>Proof by contradiction: “if </a:t>
            </a:r>
            <a:r>
              <a:rPr lang="en-GB" dirty="0" err="1"/>
              <a:t>mn</a:t>
            </a:r>
            <a:r>
              <a:rPr lang="en-GB" dirty="0"/>
              <a:t> even, then m even or n even”.</a:t>
            </a:r>
          </a:p>
        </p:txBody>
      </p:sp>
      <p:sp>
        <p:nvSpPr>
          <p:cNvPr id="289" name="Title 1">
            <a:extLst>
              <a:ext uri="{FF2B5EF4-FFF2-40B4-BE49-F238E27FC236}">
                <a16:creationId xmlns:a16="http://schemas.microsoft.com/office/drawing/2014/main" id="{061B9839-BE93-416C-A19B-6AF1C56424FB}"/>
              </a:ext>
            </a:extLst>
          </p:cNvPr>
          <p:cNvSpPr txBox="1">
            <a:spLocks/>
          </p:cNvSpPr>
          <p:nvPr/>
        </p:nvSpPr>
        <p:spPr>
          <a:xfrm>
            <a:off x="1105592" y="1756001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9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1600" dirty="0"/>
              <a:t>Rosen, page 85, exercise 13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2669" y="2299236"/>
                <a:ext cx="6938662" cy="31019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Prove that,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is irrational,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 is also irrational. (Given that 1/x will never be equal to 0)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2669" y="2299236"/>
                <a:ext cx="6938662" cy="31019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7E2A-8F1A-459D-8147-BC525EAA2FCB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1600" dirty="0"/>
              <a:t>Rosen, page 85, exercise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Prove that the sum of an irrational and a rational number is irrational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9462-7F4F-4D5A-8A63-55805255E925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EEAA-C624-4D7B-BBB0-1FD85C03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FCDD-BB7A-4C5A-A560-CE59CB94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techniques –</a:t>
            </a:r>
          </a:p>
          <a:p>
            <a:pPr lvl="1"/>
            <a:r>
              <a:rPr lang="en-US" dirty="0"/>
              <a:t>Direct proof</a:t>
            </a:r>
          </a:p>
          <a:p>
            <a:pPr lvl="1"/>
            <a:r>
              <a:rPr lang="en-US" dirty="0"/>
              <a:t>Proof by contradiction</a:t>
            </a:r>
          </a:p>
          <a:p>
            <a:pPr lvl="1"/>
            <a:r>
              <a:rPr lang="en-US" dirty="0"/>
              <a:t>Proof by contraposition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C963-60BF-483F-9790-8D1788F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3647-1F0A-43D6-AFD8-E4D6FAD117D7}" type="datetime1">
              <a:rPr lang="en-US" smtClean="0"/>
              <a:t>2/23/2023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F0E192-92F3-4454-91AA-C7A4AD2D7C82}"/>
                  </a:ext>
                </a:extLst>
              </p14:cNvPr>
              <p14:cNvContentPartPr/>
              <p14:nvPr/>
            </p14:nvContentPartPr>
            <p14:xfrm>
              <a:off x="10385737" y="2295028"/>
              <a:ext cx="13320" cy="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F0E192-92F3-4454-91AA-C7A4AD2D7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81417" y="2290708"/>
                <a:ext cx="21960" cy="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6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C8FE-0516-45A9-8EAC-F2A82738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582D-47A6-4E1D-A647-202E631B8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we first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true, and hence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lvl="1"/>
                <a:r>
                  <a:rPr lang="en-US" dirty="0"/>
                  <a:t>We reach the conclusion directly from our assumption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A6582D-47A6-4E1D-A647-202E631B8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 r="-1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1E25-A793-4C2E-BC2B-7227882F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3CE8-1B97-4788-88A0-648DF924E49B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 a direct proof of the theorem "If </a:t>
                </a:r>
                <a:r>
                  <a:rPr lang="en-GB" i="1" dirty="0"/>
                  <a:t>n </a:t>
                </a:r>
                <a:r>
                  <a:rPr lang="en-GB" dirty="0"/>
                  <a:t>is an even integer,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 baseline="30000"/>
                      <m:t>2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is even.”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6630-1410-4262-AD91-BC01A3F7B78E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 a direct proof that if </a:t>
            </a:r>
            <a:r>
              <a:rPr lang="en-GB" i="1" dirty="0"/>
              <a:t>m </a:t>
            </a:r>
            <a:r>
              <a:rPr lang="en-GB" dirty="0"/>
              <a:t>and </a:t>
            </a:r>
            <a:r>
              <a:rPr lang="en-GB" i="1" dirty="0"/>
              <a:t>n </a:t>
            </a:r>
            <a:r>
              <a:rPr lang="en-GB" dirty="0"/>
              <a:t>are both perfect squares, then </a:t>
            </a:r>
            <a:r>
              <a:rPr lang="en-GB" i="1" dirty="0"/>
              <a:t>nm </a:t>
            </a:r>
            <a:r>
              <a:rPr lang="en-GB" dirty="0"/>
              <a:t>is also a perfect square.(A perfect square is the square of an integer</a:t>
            </a:r>
            <a:r>
              <a:rPr lang="en-GB" i="1" dirty="0"/>
              <a:t>)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E184B-3585-49BF-B04F-209820031936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1600" dirty="0"/>
              <a:t>Rosen, page 85, exercise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Prove that the product of two rational numbers is rational</a:t>
            </a:r>
          </a:p>
          <a:p>
            <a:r>
              <a:rPr lang="en-US" sz="2400" dirty="0"/>
              <a:t>Note: </a:t>
            </a:r>
            <a:r>
              <a:rPr lang="en-GB" sz="2400" dirty="0"/>
              <a:t>The real number </a:t>
            </a:r>
            <a:r>
              <a:rPr lang="en-GB" sz="2400" i="1" dirty="0"/>
              <a:t>r </a:t>
            </a:r>
            <a:r>
              <a:rPr lang="en-GB" sz="2400" dirty="0"/>
              <a:t>is </a:t>
            </a:r>
            <a:r>
              <a:rPr lang="en-GB" sz="2400" i="1" dirty="0"/>
              <a:t>rational </a:t>
            </a:r>
            <a:r>
              <a:rPr lang="en-GB" sz="2400" dirty="0"/>
              <a:t>if there exist integers </a:t>
            </a:r>
            <a:r>
              <a:rPr lang="en-GB" sz="2400" i="1" dirty="0"/>
              <a:t>p </a:t>
            </a:r>
            <a:r>
              <a:rPr lang="en-GB" sz="2400" dirty="0"/>
              <a:t>and </a:t>
            </a:r>
            <a:r>
              <a:rPr lang="en-GB" sz="2400" i="1" dirty="0"/>
              <a:t>q </a:t>
            </a:r>
            <a:r>
              <a:rPr lang="en-GB" sz="2400" dirty="0"/>
              <a:t>with </a:t>
            </a:r>
            <a:r>
              <a:rPr lang="en-GB" sz="2400" i="1" dirty="0"/>
              <a:t>q </a:t>
            </a:r>
            <a:r>
              <a:rPr lang="en-GB" sz="2400" dirty="0"/>
              <a:t>≠ 0 such that </a:t>
            </a:r>
            <a:r>
              <a:rPr lang="en-GB" sz="2400" i="1" dirty="0"/>
              <a:t>r </a:t>
            </a:r>
            <a:r>
              <a:rPr lang="en-GB" sz="2400" dirty="0"/>
              <a:t>= </a:t>
            </a:r>
            <a:r>
              <a:rPr lang="en-GB" sz="2400" i="1" dirty="0"/>
              <a:t>p </a:t>
            </a:r>
            <a:r>
              <a:rPr lang="en-GB" sz="2400" dirty="0"/>
              <a:t>/ </a:t>
            </a:r>
            <a:r>
              <a:rPr lang="en-GB" sz="2400" i="1" dirty="0"/>
              <a:t>q .</a:t>
            </a:r>
            <a:r>
              <a:rPr lang="en-GB" sz="2400" dirty="0"/>
              <a:t>A real number that is not rational is called </a:t>
            </a:r>
            <a:r>
              <a:rPr lang="en-GB" sz="2400" i="1" dirty="0"/>
              <a:t>irrational.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2B0A-BF96-4A70-B165-0BBDA156499D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C8FE-0516-45A9-8EAC-F2A82738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6582D-47A6-4E1D-A647-202E631B8A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we first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true, and hence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pPr lvl="1"/>
                <a:r>
                  <a:rPr lang="en-US" dirty="0"/>
                  <a:t>We actually prove the contrapositive of the actual sentence,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A6582D-47A6-4E1D-A647-202E631B8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 r="-1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1E25-A793-4C2E-BC2B-7227882F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A34E-2A9A-4B56-AA9A-5ABA857FA5ED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1600" dirty="0"/>
              <a:t>Rosen, page 78, example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Prove that, for all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 is odd,</a:t>
                </a:r>
                <a:br>
                  <a:rPr lang="en-US" sz="2400" dirty="0"/>
                </a:b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odd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1B0E-AB28-40C9-B93C-598B0B22B7BE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Prove that if </a:t>
                </a:r>
                <a:r>
                  <a:rPr lang="en-GB" i="1" dirty="0"/>
                  <a:t>n </a:t>
                </a:r>
                <a:r>
                  <a:rPr lang="en-GB" dirty="0"/>
                  <a:t>is an integer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n</m:t>
                    </m:r>
                    <m:r>
                      <m:rPr>
                        <m:nor/>
                      </m:rPr>
                      <a:rPr lang="en-US" baseline="30000"/>
                      <m:t>2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odd, then </a:t>
                </a:r>
                <a:r>
                  <a:rPr lang="en-GB" i="1" dirty="0"/>
                  <a:t>n </a:t>
                </a:r>
                <a:r>
                  <a:rPr lang="en-GB" dirty="0"/>
                  <a:t>is odd.</a:t>
                </a:r>
              </a:p>
              <a:p>
                <a:r>
                  <a:rPr lang="en-GB" dirty="0"/>
                  <a:t>P: n^2 is odd</a:t>
                </a:r>
              </a:p>
              <a:p>
                <a:r>
                  <a:rPr lang="en-GB" dirty="0"/>
                  <a:t>Q:n is odd</a:t>
                </a:r>
              </a:p>
              <a:p>
                <a:r>
                  <a:rPr lang="en-GB" dirty="0"/>
                  <a:t>~P: n^2 is even</a:t>
                </a:r>
              </a:p>
              <a:p>
                <a:r>
                  <a:rPr lang="en-GB" dirty="0"/>
                  <a:t>~Q: n is even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7D9-1AD1-4FE4-9D9F-08E17725022F}" type="datetime1">
              <a:rPr lang="en-US" smtClean="0"/>
              <a:t>2/23/2023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1242</TotalTime>
  <Words>680</Words>
  <Application>Microsoft Office PowerPoint</Application>
  <PresentationFormat>On-screen Show (4:3)</PresentationFormat>
  <Paragraphs>90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Parcel</vt:lpstr>
      <vt:lpstr>Proof Techniques</vt:lpstr>
      <vt:lpstr>Proof techniques</vt:lpstr>
      <vt:lpstr>Direct proof</vt:lpstr>
      <vt:lpstr>Example</vt:lpstr>
      <vt:lpstr>Example</vt:lpstr>
      <vt:lpstr>Example Rosen, page 85, exercise 10</vt:lpstr>
      <vt:lpstr>Proof by contraposition</vt:lpstr>
      <vt:lpstr>Example Rosen, page 78, example 3</vt:lpstr>
      <vt:lpstr>Example</vt:lpstr>
      <vt:lpstr>Proof by contradiction</vt:lpstr>
      <vt:lpstr>Proof by contradiction</vt:lpstr>
      <vt:lpstr>Example</vt:lpstr>
      <vt:lpstr>Vacuous and trivial proofs</vt:lpstr>
      <vt:lpstr>Quick exercise</vt:lpstr>
      <vt:lpstr>Disproving universally quantified propositions</vt:lpstr>
      <vt:lpstr>Example Rosen, page 85, exercise 5</vt:lpstr>
      <vt:lpstr>PowerPoint Presentation</vt:lpstr>
      <vt:lpstr>Example Rosen, page 85, exercise 13</vt:lpstr>
      <vt:lpstr>Example Rosen, page 85, exercise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Techniques</dc:title>
  <cp:lastModifiedBy>Walton</cp:lastModifiedBy>
  <cp:revision>36</cp:revision>
  <dcterms:created xsi:type="dcterms:W3CDTF">2017-11-10T18:09:22Z</dcterms:created>
  <dcterms:modified xsi:type="dcterms:W3CDTF">2023-02-23T16:39:07Z</dcterms:modified>
</cp:coreProperties>
</file>