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9"/>
  </p:notesMasterIdLst>
  <p:sldIdLst>
    <p:sldId id="257" r:id="rId2"/>
    <p:sldId id="260" r:id="rId3"/>
    <p:sldId id="261" r:id="rId4"/>
    <p:sldId id="263" r:id="rId5"/>
    <p:sldId id="264" r:id="rId6"/>
    <p:sldId id="272" r:id="rId7"/>
    <p:sldId id="265" r:id="rId8"/>
    <p:sldId id="267" r:id="rId9"/>
    <p:sldId id="268" r:id="rId10"/>
    <p:sldId id="269" r:id="rId11"/>
    <p:sldId id="273" r:id="rId12"/>
    <p:sldId id="275" r:id="rId13"/>
    <p:sldId id="270" r:id="rId14"/>
    <p:sldId id="266" r:id="rId15"/>
    <p:sldId id="274" r:id="rId16"/>
    <p:sldId id="288" r:id="rId17"/>
    <p:sldId id="285" r:id="rId18"/>
    <p:sldId id="276" r:id="rId19"/>
    <p:sldId id="283" r:id="rId20"/>
    <p:sldId id="277" r:id="rId21"/>
    <p:sldId id="279" r:id="rId22"/>
    <p:sldId id="278" r:id="rId23"/>
    <p:sldId id="280" r:id="rId24"/>
    <p:sldId id="281" r:id="rId25"/>
    <p:sldId id="282" r:id="rId26"/>
    <p:sldId id="287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9:53:01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D28F-C501-4615-BEBE-6399D87302C7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6D7-15A6-4899-970B-C32AB159A8D6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510D-588C-43D0-8051-DC278957DA2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7BD-EB25-4C8D-AAD3-B33AB44EEE23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BCA7-771A-42F9-8673-4DB6ABB6B135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03B3-1F4F-4AF0-9293-7BF179490918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044D-BB49-4638-AD6C-487A700EE62F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75BFD-918B-4B40-8491-D25097F85760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ED30-FC42-49FF-A402-15315B0D0696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097DB-4412-458B-BE28-B8E0D8C4A4DB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7315CCC-D25A-497B-990E-1557EDF7271D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B568367-9C54-4099-A1E2-57A09078B97C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Courtesy of: Kazi Sajeed Mehrab, Lecturer,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19" Type="http://schemas.openxmlformats.org/officeDocument/2006/relationships/image" Target="../media/image112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2213 – Discrete Mathematics</a:t>
            </a:r>
          </a:p>
          <a:p>
            <a:r>
              <a:rPr lang="en-US" dirty="0"/>
              <a:t>Instructor: Md. Mohaiminul Islam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8523-F192-4A45-9875-9BE34335A540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Today is Monday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it’s raining outside.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True if any proposition is 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179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9557258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9557258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2BED-AA29-4688-B2DC-9E54E5045E29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Implication/</a:t>
            </a:r>
            <a:r>
              <a:rPr lang="en-US" dirty="0" err="1"/>
              <a:t>CondiTional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14411"/>
            <a:ext cx="4332646" cy="3125615"/>
          </a:xfrm>
        </p:spPr>
        <p:txBody>
          <a:bodyPr/>
          <a:lstStyle/>
          <a:p>
            <a:r>
              <a:rPr lang="en-US" dirty="0"/>
              <a:t>If it rains, then I will stay home.</a:t>
            </a:r>
          </a:p>
          <a:p>
            <a:r>
              <a:rPr lang="en-US" dirty="0"/>
              <a:t>Let P and Q be propositions.</a:t>
            </a:r>
          </a:p>
          <a:p>
            <a:r>
              <a:rPr lang="en-US" dirty="0"/>
              <a:t>P: It rains</a:t>
            </a:r>
          </a:p>
          <a:p>
            <a:r>
              <a:rPr lang="en-US" dirty="0"/>
              <a:t>Q: I will stay home</a:t>
            </a:r>
          </a:p>
          <a:p>
            <a:r>
              <a:rPr lang="en-US" dirty="0"/>
              <a:t>P is called premise</a:t>
            </a:r>
          </a:p>
          <a:p>
            <a:r>
              <a:rPr lang="en-US" dirty="0"/>
              <a:t>Q is called conclusion/consequence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AAF5-ED4C-4184-8407-55CB14BD7636}" type="datetime1">
              <a:rPr lang="en-US" smtClean="0"/>
              <a:t>1/30/2023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5075487"/>
              </p:ext>
            </p:extLst>
          </p:nvPr>
        </p:nvGraphicFramePr>
        <p:xfrm>
          <a:off x="5530369" y="2658973"/>
          <a:ext cx="3152775" cy="2133600"/>
        </p:xfrm>
        <a:graphic>
          <a:graphicData uri="http://schemas.openxmlformats.org/drawingml/2006/table">
            <a:tbl>
              <a:tblPr/>
              <a:tblGrid>
                <a:gridCol w="105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P 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dirty="0">
                          <a:effectLst/>
                        </a:rPr>
                        <a:t> Q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907643" cy="3101982"/>
          </a:xfrm>
        </p:spPr>
        <p:txBody>
          <a:bodyPr/>
          <a:lstStyle/>
          <a:p>
            <a:r>
              <a:rPr lang="en-US" dirty="0"/>
              <a:t>P:  You can take the flight</a:t>
            </a:r>
          </a:p>
          <a:p>
            <a:r>
              <a:rPr lang="en-US" dirty="0"/>
              <a:t>Q:  You buy a ticket</a:t>
            </a:r>
          </a:p>
          <a:p>
            <a:r>
              <a:rPr lang="en-US" dirty="0"/>
              <a:t>You can take the flight if and only if you buy a ticket.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162E-3E76-4434-A5CD-9FD667883A51}" type="datetime1">
              <a:rPr lang="en-US" smtClean="0"/>
              <a:t>1/30/2023</a:t>
            </a:fld>
            <a:endParaRPr lang="en-US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099" y="2614412"/>
            <a:ext cx="3169292" cy="2214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62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special type of disjunction – Exclusive-or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 will give you laptop  </a:t>
                </a:r>
                <a:r>
                  <a:rPr lang="en-US" dirty="0">
                    <a:solidFill>
                      <a:srgbClr val="FF0000"/>
                    </a:solidFill>
                  </a:rPr>
                  <a:t>or</a:t>
                </a:r>
                <a:r>
                  <a:rPr lang="en-US" dirty="0"/>
                  <a:t> mobile.</a:t>
                </a:r>
              </a:p>
              <a:p>
                <a:pPr lvl="1"/>
                <a:r>
                  <a:rPr lang="en-US" dirty="0"/>
                  <a:t>Cannot have both!!!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True if exactly one proposition is 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9" t="-1179" r="-2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4957170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4957170"/>
                  </p:ext>
                </p:extLst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191A-4B74-4A23-B85C-C760E00E74AC}" type="datetime1">
              <a:rPr lang="en-US" smtClean="0"/>
              <a:t>1/30/2023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85EA0C6-5034-4F6A-953F-61948B06C16D}"/>
                  </a:ext>
                </a:extLst>
              </p14:cNvPr>
              <p14:cNvContentPartPr/>
              <p14:nvPr/>
            </p14:nvContentPartPr>
            <p14:xfrm>
              <a:off x="3776996" y="2828227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85EA0C6-5034-4F6A-953F-61948B06C1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67996" y="281958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3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of compound propositions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propositions of a compound statement may have different truth values</a:t>
            </a:r>
          </a:p>
          <a:p>
            <a:r>
              <a:rPr lang="en-US" dirty="0"/>
              <a:t>In a truth table, we consider all truth values of the propositions, and find out the truth value of the compound 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11593448"/>
                  </p:ext>
                </p:extLst>
              </p:nvPr>
            </p:nvGraphicFramePr>
            <p:xfrm>
              <a:off x="4752975" y="2638425"/>
              <a:ext cx="3290888" cy="3337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8138">
                      <a:extLst>
                        <a:ext uri="{9D8B030D-6E8A-4147-A177-3AD203B41FA5}">
                          <a16:colId xmlns:a16="http://schemas.microsoft.com/office/drawing/2014/main" val="2685798005"/>
                        </a:ext>
                      </a:extLst>
                    </a:gridCol>
                    <a:gridCol w="530087">
                      <a:extLst>
                        <a:ext uri="{9D8B030D-6E8A-4147-A177-3AD203B41FA5}">
                          <a16:colId xmlns:a16="http://schemas.microsoft.com/office/drawing/2014/main" val="1133783945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4028891873"/>
                        </a:ext>
                      </a:extLst>
                    </a:gridCol>
                    <a:gridCol w="1735828">
                      <a:extLst>
                        <a:ext uri="{9D8B030D-6E8A-4147-A177-3AD203B41FA5}">
                          <a16:colId xmlns:a16="http://schemas.microsoft.com/office/drawing/2014/main" val="4012320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5751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65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4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7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8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377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50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2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299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11593448"/>
                  </p:ext>
                </p:extLst>
              </p:nvPr>
            </p:nvGraphicFramePr>
            <p:xfrm>
              <a:off x="4752975" y="2638425"/>
              <a:ext cx="3290888" cy="33375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08138">
                      <a:extLst>
                        <a:ext uri="{9D8B030D-6E8A-4147-A177-3AD203B41FA5}">
                          <a16:colId xmlns:a16="http://schemas.microsoft.com/office/drawing/2014/main" val="2685798005"/>
                        </a:ext>
                      </a:extLst>
                    </a:gridCol>
                    <a:gridCol w="530087">
                      <a:extLst>
                        <a:ext uri="{9D8B030D-6E8A-4147-A177-3AD203B41FA5}">
                          <a16:colId xmlns:a16="http://schemas.microsoft.com/office/drawing/2014/main" val="1133783945"/>
                        </a:ext>
                      </a:extLst>
                    </a:gridCol>
                    <a:gridCol w="516835">
                      <a:extLst>
                        <a:ext uri="{9D8B030D-6E8A-4147-A177-3AD203B41FA5}">
                          <a16:colId xmlns:a16="http://schemas.microsoft.com/office/drawing/2014/main" val="4028891873"/>
                        </a:ext>
                      </a:extLst>
                    </a:gridCol>
                    <a:gridCol w="1735828">
                      <a:extLst>
                        <a:ext uri="{9D8B030D-6E8A-4147-A177-3AD203B41FA5}">
                          <a16:colId xmlns:a16="http://schemas.microsoft.com/office/drawing/2014/main" val="4012320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1639" r="-54881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701" t="-1639" r="-429885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353" t="-1639" r="-34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75" t="-1639" r="-1404" b="-8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5751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1653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4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4743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6806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7377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50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421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42999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96594-7E23-4BD6-A2F6-998CED8E9F61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 Precedence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C831-F73C-4708-949F-6C88663843DF}" type="datetime1">
              <a:rPr lang="en-US" smtClean="0"/>
              <a:t>1/30/2023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83" y="2597029"/>
            <a:ext cx="2507926" cy="273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5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2239" y="2638044"/>
                <a:ext cx="7372060" cy="3101982"/>
              </a:xfrm>
            </p:spPr>
            <p:txBody>
              <a:bodyPr/>
              <a:lstStyle/>
              <a:p>
                <a:r>
                  <a:rPr lang="en-US" dirty="0"/>
                  <a:t>Construct truth table for the following statements</a:t>
                </a:r>
              </a:p>
              <a:p>
                <a:r>
                  <a:rPr lang="en-US" dirty="0"/>
                  <a:t>Q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lang="en-US" dirty="0"/>
                  <a:t>(¬Q∧¬P)</a:t>
                </a:r>
              </a:p>
              <a:p>
                <a:r>
                  <a:rPr lang="en-US" dirty="0"/>
                  <a:t>(A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B) ∧ ¬ (B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C)</a:t>
                </a:r>
              </a:p>
              <a:p>
                <a:r>
                  <a:rPr lang="en-US" dirty="0"/>
                  <a:t>(P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¬Q) ∧ (¬ 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Q)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2239" y="2638044"/>
                <a:ext cx="7372060" cy="3101982"/>
              </a:xfrm>
              <a:blipFill rotWithShape="1">
                <a:blip r:embed="rId2"/>
                <a:stretch>
                  <a:fillRect l="-579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012B-DDDA-427A-A1AA-83F61B115853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(A→B)∧¬(A→B)</a:t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A111B-EAE7-4E5B-BA7E-AE197DED316A}" type="datetime1">
              <a:rPr lang="en-US" smtClean="0"/>
              <a:t>1/30/2023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6" y="2743201"/>
            <a:ext cx="7109139" cy="297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15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02239" y="2638044"/>
                <a:ext cx="6998572" cy="31019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Construct a truth for each of the following compound propositions.</a:t>
                </a:r>
              </a:p>
              <a:p>
                <a:r>
                  <a:rPr lang="en-US" dirty="0"/>
                  <a:t>(A→B)</a:t>
                </a:r>
                <a:r>
                  <a:rPr lang="en-US" b="1" dirty="0"/>
                  <a:t> ⇔ </a:t>
                </a:r>
                <a:r>
                  <a:rPr lang="en-US" dirty="0"/>
                  <a:t>¬(A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US" dirty="0"/>
                  <a:t>B)</a:t>
                </a:r>
              </a:p>
              <a:p>
                <a:r>
                  <a:rPr lang="en-US" dirty="0"/>
                  <a:t>P → Q∧(¬Q∧¬P)</a:t>
                </a:r>
              </a:p>
              <a:p>
                <a:r>
                  <a:rPr lang="en-US" dirty="0"/>
                  <a:t>P ∧ ( Q </a:t>
                </a:r>
                <a:r>
                  <a:rPr lang="en-US" b="1" dirty="0"/>
                  <a:t>⇔ </a:t>
                </a:r>
                <a:r>
                  <a:rPr lang="en-US" dirty="0"/>
                  <a:t>R)</a:t>
                </a:r>
                <a:r>
                  <a:rPr lang="en-US" b="1" dirty="0"/>
                  <a:t>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02239" y="2638044"/>
                <a:ext cx="6998572" cy="3101982"/>
              </a:xfrm>
              <a:blipFill rotWithShape="1">
                <a:blip r:embed="rId2"/>
                <a:stretch>
                  <a:fillRect l="-784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818E-3102-455F-8859-C45B38058B07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∧ ( Q </a:t>
            </a:r>
            <a:r>
              <a:rPr lang="en-US" b="1" dirty="0"/>
              <a:t>⇔ </a:t>
            </a:r>
            <a:r>
              <a:rPr lang="en-US" dirty="0"/>
              <a:t>R)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9E138-961F-4EE0-AAA2-B92C4FC9C91C}" type="datetime1">
              <a:rPr lang="en-US" smtClean="0"/>
              <a:t>1/30/2023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90" y="2614411"/>
            <a:ext cx="8459875" cy="306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37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proposition is a declarative sentence</a:t>
            </a:r>
          </a:p>
          <a:p>
            <a:pPr lvl="1"/>
            <a:r>
              <a:rPr lang="en-US" dirty="0"/>
              <a:t>It can be either true or false</a:t>
            </a:r>
          </a:p>
          <a:p>
            <a:pPr lvl="1"/>
            <a:r>
              <a:rPr lang="en-US" dirty="0"/>
              <a:t>It cannot be neither</a:t>
            </a:r>
          </a:p>
          <a:p>
            <a:pPr lvl="1"/>
            <a:r>
              <a:rPr lang="en-US" dirty="0"/>
              <a:t>It cannot be both</a:t>
            </a:r>
          </a:p>
          <a:p>
            <a:pPr marL="228600" lvl="1" indent="0">
              <a:buNone/>
            </a:pPr>
            <a:r>
              <a:rPr lang="en-US" dirty="0"/>
              <a:t>Example:   Today is Sunday</a:t>
            </a:r>
          </a:p>
          <a:p>
            <a:pPr marL="228600" lvl="1" indent="0">
              <a:buNone/>
            </a:pPr>
            <a:r>
              <a:rPr lang="en-US" dirty="0"/>
              <a:t>                It’s raining outside.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8A6C-59D3-43DB-AA4D-039310EA7AAC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Of Expressing Conditional Statement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8EBE-8E5E-4749-9C62-B822762D6D8B}" type="datetime1">
              <a:rPr lang="en-US" smtClean="0"/>
              <a:t>1/30/2023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13" y="2495653"/>
            <a:ext cx="7527121" cy="315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0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BiConditional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6998572" cy="3101982"/>
          </a:xfrm>
        </p:spPr>
        <p:txBody>
          <a:bodyPr/>
          <a:lstStyle/>
          <a:p>
            <a:r>
              <a:rPr lang="en-US" b="1" dirty="0"/>
              <a:t>Different ways to express p ⇔q :</a:t>
            </a:r>
          </a:p>
          <a:p>
            <a:r>
              <a:rPr lang="en-US" dirty="0"/>
              <a:t>p if and only if q</a:t>
            </a:r>
          </a:p>
          <a:p>
            <a:r>
              <a:rPr lang="en-US" dirty="0"/>
              <a:t>p </a:t>
            </a:r>
            <a:r>
              <a:rPr lang="en-US" dirty="0" err="1"/>
              <a:t>iff</a:t>
            </a:r>
            <a:r>
              <a:rPr lang="en-US" dirty="0"/>
              <a:t> q</a:t>
            </a:r>
          </a:p>
          <a:p>
            <a:r>
              <a:rPr lang="en-US" dirty="0"/>
              <a:t>p is necessary and sufficient for q</a:t>
            </a:r>
          </a:p>
          <a:p>
            <a:r>
              <a:rPr lang="en-US" dirty="0"/>
              <a:t>if p then q, and if </a:t>
            </a:r>
            <a:r>
              <a:rPr lang="en-US" dirty="0" err="1"/>
              <a:t>q,then</a:t>
            </a:r>
            <a:r>
              <a:rPr lang="en-US" dirty="0"/>
              <a:t> 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5150-05DF-43CC-AA97-78E5C883EC48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Inverse, Converse, Contrapositive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7346302" cy="4123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 → p is the </a:t>
            </a:r>
            <a:r>
              <a:rPr lang="en-US" b="1" dirty="0"/>
              <a:t>converse</a:t>
            </a:r>
            <a:r>
              <a:rPr lang="en-US" dirty="0"/>
              <a:t> of p → q</a:t>
            </a:r>
          </a:p>
          <a:p>
            <a:r>
              <a:rPr lang="en-US" dirty="0"/>
              <a:t>¬</a:t>
            </a:r>
            <a:r>
              <a:rPr lang="en-US" i="1" dirty="0"/>
              <a:t>q </a:t>
            </a:r>
            <a:r>
              <a:rPr lang="en-US" dirty="0"/>
              <a:t> → ¬</a:t>
            </a:r>
            <a:r>
              <a:rPr lang="en-US" i="1" dirty="0"/>
              <a:t>p </a:t>
            </a:r>
            <a:r>
              <a:rPr lang="en-US" dirty="0"/>
              <a:t>is the </a:t>
            </a:r>
            <a:r>
              <a:rPr lang="en-US" b="1" dirty="0"/>
              <a:t>contrapositive </a:t>
            </a:r>
            <a:r>
              <a:rPr lang="en-US" dirty="0"/>
              <a:t>of </a:t>
            </a:r>
            <a:r>
              <a:rPr lang="en-US" i="1" dirty="0"/>
              <a:t>p </a:t>
            </a:r>
            <a:r>
              <a:rPr lang="en-US" dirty="0"/>
              <a:t> → </a:t>
            </a:r>
            <a:r>
              <a:rPr lang="en-US" i="1" dirty="0"/>
              <a:t> q</a:t>
            </a:r>
            <a:r>
              <a:rPr lang="en-US" dirty="0"/>
              <a:t> </a:t>
            </a:r>
          </a:p>
          <a:p>
            <a:r>
              <a:rPr lang="en-US" dirty="0"/>
              <a:t>¬ </a:t>
            </a:r>
            <a:r>
              <a:rPr lang="en-US" i="1" dirty="0"/>
              <a:t>p </a:t>
            </a:r>
            <a:r>
              <a:rPr lang="en-US" dirty="0"/>
              <a:t>→</a:t>
            </a:r>
            <a:r>
              <a:rPr lang="en-US" i="1" dirty="0"/>
              <a:t> </a:t>
            </a:r>
            <a:r>
              <a:rPr lang="en-US" dirty="0"/>
              <a:t>¬ </a:t>
            </a:r>
            <a:r>
              <a:rPr lang="en-US" i="1" dirty="0"/>
              <a:t>q </a:t>
            </a:r>
            <a:r>
              <a:rPr lang="en-US" dirty="0"/>
              <a:t>is the </a:t>
            </a:r>
            <a:r>
              <a:rPr lang="en-US" b="1" dirty="0"/>
              <a:t>inverse </a:t>
            </a:r>
            <a:r>
              <a:rPr lang="en-US" dirty="0"/>
              <a:t>of </a:t>
            </a:r>
            <a:r>
              <a:rPr lang="en-US" i="1" dirty="0"/>
              <a:t>p </a:t>
            </a:r>
            <a:r>
              <a:rPr lang="en-US" dirty="0"/>
              <a:t>→</a:t>
            </a:r>
            <a:r>
              <a:rPr lang="en-US" i="1" dirty="0"/>
              <a:t> q</a:t>
            </a:r>
            <a:r>
              <a:rPr lang="en-US" dirty="0"/>
              <a:t> </a:t>
            </a:r>
          </a:p>
          <a:p>
            <a:r>
              <a:rPr lang="en-US" dirty="0"/>
              <a:t>Find the converse, inverse, and contrapositive of </a:t>
            </a:r>
            <a:br>
              <a:rPr lang="en-US" dirty="0"/>
            </a:br>
            <a:r>
              <a:rPr lang="en-US" dirty="0"/>
              <a:t>"The football team wins whenever it is raining.“</a:t>
            </a:r>
          </a:p>
          <a:p>
            <a:r>
              <a:rPr lang="en-US" dirty="0"/>
              <a:t>Rewriting the sentence : "If it is raining, then the football team wins." 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q → p: If the football team wins, then it’s raining.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¬q  → ¬p: If the football team doesn’t win, then it’s not raining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¬ p → ¬ q: If it’s not raining, then the football team doesn’t win.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DED-434D-48E9-A814-F04DE96A7CFA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English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6985693" cy="3101982"/>
          </a:xfrm>
        </p:spPr>
        <p:txBody>
          <a:bodyPr/>
          <a:lstStyle/>
          <a:p>
            <a:r>
              <a:rPr lang="en-US" dirty="0"/>
              <a:t>How can this English sentence be translated into a logical expression? </a:t>
            </a:r>
            <a:br>
              <a:rPr lang="en-US" dirty="0"/>
            </a:br>
            <a:r>
              <a:rPr lang="en-US" dirty="0"/>
              <a:t> “ If you submit the report, then you will get bonus mark.</a:t>
            </a:r>
          </a:p>
          <a:p>
            <a:r>
              <a:rPr lang="en-US" dirty="0"/>
              <a:t>Let p and q be a proposition:</a:t>
            </a:r>
          </a:p>
          <a:p>
            <a:r>
              <a:rPr lang="en-US" dirty="0"/>
              <a:t>p:  You submit the report</a:t>
            </a:r>
          </a:p>
          <a:p>
            <a:r>
              <a:rPr lang="en-US" dirty="0"/>
              <a:t>q:  You get bonus mark</a:t>
            </a:r>
          </a:p>
          <a:p>
            <a:r>
              <a:rPr lang="en-US" dirty="0"/>
              <a:t>Logical expression: p →q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C4D7-E3A1-49C1-97D3-637C0B8497B2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1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English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793" y="2645123"/>
            <a:ext cx="6972815" cy="3101982"/>
          </a:xfrm>
        </p:spPr>
        <p:txBody>
          <a:bodyPr/>
          <a:lstStyle/>
          <a:p>
            <a:r>
              <a:rPr lang="en-US" dirty="0"/>
              <a:t>Chapter 1: 1.1</a:t>
            </a:r>
          </a:p>
          <a:p>
            <a:r>
              <a:rPr lang="en-US" dirty="0"/>
              <a:t>Exercise:  7, 9, 10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0543E-AF39-4CF0-92BA-AA8FE4185150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Logical expression</a:t>
            </a:r>
            <a:br>
              <a:rPr lang="en-US" dirty="0"/>
            </a:br>
            <a:r>
              <a:rPr lang="en-US" dirty="0"/>
              <a:t>to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6985693" cy="3101982"/>
          </a:xfrm>
        </p:spPr>
        <p:txBody>
          <a:bodyPr/>
          <a:lstStyle/>
          <a:p>
            <a:r>
              <a:rPr lang="en-US" dirty="0"/>
              <a:t>Chapter 1: 1.1</a:t>
            </a:r>
          </a:p>
          <a:p>
            <a:r>
              <a:rPr lang="en-US" dirty="0"/>
              <a:t>Exercise : 4, 5, 6, 8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03D-AC06-4578-BA67-DE9E52DD279B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3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64692"/>
            <a:ext cx="7443988" cy="1188720"/>
          </a:xfrm>
        </p:spPr>
        <p:txBody>
          <a:bodyPr/>
          <a:lstStyle/>
          <a:p>
            <a:r>
              <a:rPr lang="en-US" dirty="0"/>
              <a:t>Find the Truth table : p → q,</a:t>
            </a:r>
            <a:br>
              <a:rPr lang="en-US" dirty="0"/>
            </a:br>
            <a:r>
              <a:rPr lang="en-US" dirty="0"/>
              <a:t>q → p ,¬</a:t>
            </a:r>
            <a:r>
              <a:rPr lang="en-US" i="1" dirty="0"/>
              <a:t>q </a:t>
            </a:r>
            <a:r>
              <a:rPr lang="en-US" dirty="0"/>
              <a:t> → ¬</a:t>
            </a:r>
            <a:r>
              <a:rPr lang="en-US" i="1" dirty="0"/>
              <a:t>p ,</a:t>
            </a:r>
            <a:r>
              <a:rPr lang="en-US" dirty="0"/>
              <a:t> ¬ </a:t>
            </a:r>
            <a:r>
              <a:rPr lang="en-US" i="1" dirty="0"/>
              <a:t>p </a:t>
            </a:r>
            <a:r>
              <a:rPr lang="en-US" dirty="0"/>
              <a:t>→</a:t>
            </a:r>
            <a:r>
              <a:rPr lang="en-US" i="1" dirty="0"/>
              <a:t> </a:t>
            </a:r>
            <a:r>
              <a:rPr lang="en-US" dirty="0"/>
              <a:t>¬ </a:t>
            </a:r>
            <a:r>
              <a:rPr lang="en-US" i="1" dirty="0"/>
              <a:t>q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567AE-AA22-495E-9139-A67CB11E49DB}" type="datetime1">
              <a:rPr lang="en-US" smtClean="0"/>
              <a:t>1/30/2023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37" y="2730321"/>
            <a:ext cx="7302322" cy="216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6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7397817" cy="3101982"/>
          </a:xfrm>
        </p:spPr>
        <p:txBody>
          <a:bodyPr/>
          <a:lstStyle/>
          <a:p>
            <a:r>
              <a:rPr lang="en-US" dirty="0"/>
              <a:t>Find the inverse, converse and contrapositive of the following sentence.</a:t>
            </a:r>
          </a:p>
          <a:p>
            <a:pPr marL="0" indent="0">
              <a:buNone/>
            </a:pPr>
            <a:r>
              <a:rPr lang="en-US" dirty="0"/>
              <a:t>            I come to class whenever there is going to be a quiz.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92D2-7EB5-4FB5-AB46-1D5467AA1EF0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a proposition?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your name?</a:t>
                </a:r>
              </a:p>
              <a:p>
                <a:pPr lvl="1"/>
                <a:r>
                  <a:rPr lang="en-US" dirty="0"/>
                  <a:t>A question. Not a declarative sentence.</a:t>
                </a:r>
              </a:p>
              <a:p>
                <a:r>
                  <a:rPr lang="en-US" dirty="0"/>
                  <a:t>Tell me your name.</a:t>
                </a:r>
              </a:p>
              <a:p>
                <a:pPr lvl="1"/>
                <a:r>
                  <a:rPr lang="en-US" dirty="0"/>
                  <a:t>An order. Not a declarative sentence.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equation. Neither true nor false.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equation with values of each variable. This is a proposition.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C889-6A16-4F59-83B9-1B9456B96FD8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9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sometimes use symbols to represent a proposition, without writing the actual sentence.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name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Mahim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represents “My name is Mahim”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Today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Sunday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represents “"Today is Sunday"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00D5-CFF3-44FB-801E-11A2F8572DB1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Mahim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I am a lecturer.</a:t>
            </a:r>
          </a:p>
          <a:p>
            <a:r>
              <a:rPr lang="en-US" dirty="0"/>
              <a:t>We can express this proposition as a combination of two propositions, along with a linker</a:t>
            </a:r>
          </a:p>
          <a:p>
            <a:r>
              <a:rPr lang="en-US" dirty="0"/>
              <a:t>Such linkers are – and, or, if, only if, if and only if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922-AEF4-4DCD-9BEC-DF740C6FFC5E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Connectives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6C382-AEA1-498E-9522-244132377609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(∨)</a:t>
            </a:r>
          </a:p>
          <a:p>
            <a:r>
              <a:rPr lang="en-US" dirty="0"/>
              <a:t>AND (∧)</a:t>
            </a:r>
          </a:p>
          <a:p>
            <a:r>
              <a:rPr lang="en-US" dirty="0"/>
              <a:t>Negation/ NOT (¬)</a:t>
            </a:r>
          </a:p>
          <a:p>
            <a:r>
              <a:rPr lang="en-US" dirty="0"/>
              <a:t>Implication / if-then (→)</a:t>
            </a:r>
          </a:p>
          <a:p>
            <a:r>
              <a:rPr lang="en-US" dirty="0" err="1"/>
              <a:t>Biconditional</a:t>
            </a:r>
            <a:r>
              <a:rPr lang="en-US" dirty="0"/>
              <a:t> (⇔)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proposition: My name is Mahim. </a:t>
            </a:r>
          </a:p>
          <a:p>
            <a:r>
              <a:rPr lang="en-US" dirty="0"/>
              <a:t>My name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Mahim</a:t>
            </a:r>
          </a:p>
          <a:p>
            <a:r>
              <a:rPr lang="en-US" dirty="0"/>
              <a:t>Today is Sunday </a:t>
            </a:r>
          </a:p>
          <a:p>
            <a:r>
              <a:rPr lang="en-US" dirty="0"/>
              <a:t>Today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Sunday</a:t>
            </a:r>
          </a:p>
          <a:p>
            <a:r>
              <a:rPr lang="en-US" dirty="0"/>
              <a:t>It’s not the case that today is Sunday.</a:t>
            </a:r>
          </a:p>
          <a:p>
            <a:pPr marL="0" indent="0">
              <a:buNone/>
            </a:pPr>
            <a:r>
              <a:rPr lang="en-US" dirty="0"/>
              <a:t> It only negates the actual proposition</a:t>
            </a:r>
          </a:p>
          <a:p>
            <a:r>
              <a:rPr lang="en-US" dirty="0"/>
              <a:t>Such a proposition is called a </a:t>
            </a:r>
            <a:r>
              <a:rPr lang="en-US" dirty="0">
                <a:solidFill>
                  <a:srgbClr val="FF0000"/>
                </a:solidFill>
              </a:rPr>
              <a:t>negation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B650-E774-48CF-B5FB-2CB905E31AC4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p:  Today is Monday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Today is not Monday.</a:t>
                </a:r>
              </a:p>
              <a:p>
                <a:pPr marL="0" indent="0">
                  <a:buNone/>
                </a:pPr>
                <a:r>
                  <a:rPr lang="en-US" dirty="0"/>
                  <a:t>It’s not the case that today is Monday.</a:t>
                </a:r>
              </a:p>
              <a:p>
                <a:r>
                  <a:rPr lang="en-US" dirty="0"/>
                  <a:t>True if the actual proposition is false.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70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50679452"/>
                  </p:ext>
                </p:extLst>
              </p:nvPr>
            </p:nvGraphicFramePr>
            <p:xfrm>
              <a:off x="4752975" y="2638425"/>
              <a:ext cx="219392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850679452"/>
                  </p:ext>
                </p:extLst>
              </p:nvPr>
            </p:nvGraphicFramePr>
            <p:xfrm>
              <a:off x="4752975" y="2638425"/>
              <a:ext cx="219392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2" t="-1639" r="-101657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11" t="-1639" r="-2222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9221-94EE-4596-A073-9D077058911A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Today is Monday </a:t>
                </a:r>
                <a:r>
                  <a:rPr lang="en-US" dirty="0">
                    <a:solidFill>
                      <a:srgbClr val="FF0000"/>
                    </a:solidFill>
                  </a:rPr>
                  <a:t>and</a:t>
                </a:r>
                <a:r>
                  <a:rPr lang="en-US" dirty="0"/>
                  <a:t> it’s raining outside.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True if both propositions are true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299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752975" y="2638425"/>
              <a:ext cx="329088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096963">
                      <a:extLst>
                        <a:ext uri="{9D8B030D-6E8A-4147-A177-3AD203B41FA5}">
                          <a16:colId xmlns:a16="http://schemas.microsoft.com/office/drawing/2014/main" val="1755368026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1303002014"/>
                        </a:ext>
                      </a:extLst>
                    </a:gridCol>
                    <a:gridCol w="1096963">
                      <a:extLst>
                        <a:ext uri="{9D8B030D-6E8A-4147-A177-3AD203B41FA5}">
                          <a16:colId xmlns:a16="http://schemas.microsoft.com/office/drawing/2014/main" val="40682452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6" t="-1639" r="-20277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165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11" t="-1639" r="-222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62131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794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217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7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30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41FF-387D-4979-8B6F-09EF46DAA56F}" type="datetime1">
              <a:rPr lang="en-US" smtClean="0"/>
              <a:t>1/30/2023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5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1586</TotalTime>
  <Words>898</Words>
  <Application>Microsoft Office PowerPoint</Application>
  <PresentationFormat>On-screen Show (4:3)</PresentationFormat>
  <Paragraphs>250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Wingdings</vt:lpstr>
      <vt:lpstr>Parcel</vt:lpstr>
      <vt:lpstr>Propositional Logic</vt:lpstr>
      <vt:lpstr>What is a proposition?</vt:lpstr>
      <vt:lpstr>What is not a proposition?</vt:lpstr>
      <vt:lpstr>Proposition</vt:lpstr>
      <vt:lpstr>Compound propositions</vt:lpstr>
      <vt:lpstr>Logical Connectives</vt:lpstr>
      <vt:lpstr>Compound propositions</vt:lpstr>
      <vt:lpstr>Negation</vt:lpstr>
      <vt:lpstr>Conjunction</vt:lpstr>
      <vt:lpstr>Disjunction</vt:lpstr>
      <vt:lpstr>Implication/CondiTional statement</vt:lpstr>
      <vt:lpstr>Biconditional</vt:lpstr>
      <vt:lpstr>A special type of disjunction – Exclusive-or</vt:lpstr>
      <vt:lpstr>Truth tables of compound propositions</vt:lpstr>
      <vt:lpstr>Logical Operator Precedence </vt:lpstr>
      <vt:lpstr>Truth Table</vt:lpstr>
      <vt:lpstr>(A→B)∧¬(A→B) </vt:lpstr>
      <vt:lpstr>Exercise</vt:lpstr>
      <vt:lpstr>P ∧ ( Q ⇔ R)</vt:lpstr>
      <vt:lpstr>Different Ways Of Expressing Conditional Statement</vt:lpstr>
      <vt:lpstr>BiConditional Statement</vt:lpstr>
      <vt:lpstr>Inverse, Converse, Contrapositive</vt:lpstr>
      <vt:lpstr>Translating English sentences</vt:lpstr>
      <vt:lpstr>Translating English sentences</vt:lpstr>
      <vt:lpstr>Translating Logical expression to English</vt:lpstr>
      <vt:lpstr>Find the Truth table : p → q, q → p ,¬q  → ¬p , ¬ p → ¬ q </vt:lpstr>
      <vt:lpstr>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khushnur laboni</dc:creator>
  <cp:lastModifiedBy>Walton</cp:lastModifiedBy>
  <cp:revision>81</cp:revision>
  <dcterms:created xsi:type="dcterms:W3CDTF">2017-05-29T04:36:47Z</dcterms:created>
  <dcterms:modified xsi:type="dcterms:W3CDTF">2023-01-30T16:26:33Z</dcterms:modified>
</cp:coreProperties>
</file>