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9"/>
  </p:notesMasterIdLst>
  <p:sldIdLst>
    <p:sldId id="257" r:id="rId2"/>
    <p:sldId id="286" r:id="rId3"/>
    <p:sldId id="258" r:id="rId4"/>
    <p:sldId id="259" r:id="rId5"/>
    <p:sldId id="285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7" r:id="rId16"/>
    <p:sldId id="272" r:id="rId17"/>
    <p:sldId id="288" r:id="rId18"/>
    <p:sldId id="274" r:id="rId19"/>
    <p:sldId id="289" r:id="rId20"/>
    <p:sldId id="276" r:id="rId21"/>
    <p:sldId id="290" r:id="rId22"/>
    <p:sldId id="277" r:id="rId23"/>
    <p:sldId id="278" r:id="rId24"/>
    <p:sldId id="281" r:id="rId25"/>
    <p:sldId id="284" r:id="rId26"/>
    <p:sldId id="279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4926" autoAdjust="0"/>
  </p:normalViewPr>
  <p:slideViewPr>
    <p:cSldViewPr snapToGrid="0">
      <p:cViewPr varScale="1">
        <p:scale>
          <a:sx n="82" d="100"/>
          <a:sy n="82" d="100"/>
        </p:scale>
        <p:origin x="107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0T10:37:0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55 1164 0 0,'9'-5'1552'0'0,"-9"-1"240"0"0,0 1 221 0 0,0-1-441 0 0,10 1-336 0 0,-10-1-304 0 0,0 1 300 0 0,0-1-972 0 0,0 1-156 0 0,0-1-1460 0 0,-10 6-4309 0 0,1 0 3505 0 0,-11 0 284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07:08:18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2352 0 0,'0'11'2800'0'0,"9"5"-315"0"0,-9-6-853 0 0,10 1-764 0 0,-1 5-2044 0 0,-9-6-1052 0 0,0 6-445 0 0,-9-5 261 0 0,-20-11 820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07:06:20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22 228 0 0,'0'0'1096'0'0,"0"-5"68"0"0,-9 0 900 0 0,9-1-1756 0 0,-10 6-596 0 0,1-5-1420 0 0,-1 5 612 0 0,1 5-28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07:10:17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1 784 0 0,'-10'5'2496'0'0,"10"0"3325"0"0,0 1-2737 0 0,-9-6-640 0 0,9 5-1140 0 0,0 0-815 0 0,0 1-1026 0 0,0-1-1235 0 0,9 0-668 0 0,-9 1-348 0 0,-9-1-176 0 0,9 6 75 0 0,-10 5 649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Show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here:</a:t>
                </a:r>
              </a:p>
              <a:p>
                <a:r>
                  <a:rPr lang="en-US" dirty="0"/>
                  <a:t>(a v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∧</m:t>
                    </m:r>
                  </m:oMath>
                </a14:m>
                <a:r>
                  <a:rPr lang="en-US" dirty="0"/>
                  <a:t> d))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∧</m:t>
                    </m:r>
                  </m:oMath>
                </a14:m>
                <a:r>
                  <a:rPr lang="en-US" dirty="0"/>
                  <a:t> (b v</a:t>
                </a:r>
                <a:r>
                  <a:rPr lang="en-US" baseline="0" dirty="0"/>
                  <a:t>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∧</m:t>
                    </m:r>
                  </m:oMath>
                </a14:m>
                <a:r>
                  <a:rPr lang="en-US" baseline="0" dirty="0"/>
                  <a:t> d))</a:t>
                </a:r>
                <a:endParaRPr lang="en-US" dirty="0"/>
              </a:p>
              <a:p>
                <a:r>
                  <a:rPr lang="en-US" dirty="0"/>
                  <a:t>(a v c)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∧</m:t>
                    </m:r>
                  </m:oMath>
                </a14:m>
                <a:r>
                  <a:rPr lang="en-US" dirty="0"/>
                  <a:t> (a v d)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∧</m:t>
                    </m:r>
                  </m:oMath>
                </a14:m>
                <a:r>
                  <a:rPr lang="en-US" dirty="0"/>
                  <a:t> (b v c)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∧</m:t>
                    </m:r>
                  </m:oMath>
                </a14:m>
                <a:r>
                  <a:rPr lang="en-US" dirty="0"/>
                  <a:t> (b v d)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Show</a:t>
                </a:r>
                <a:r>
                  <a:rPr lang="en-US" baseline="0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(𝑎</a:t>
                </a:r>
                <a:r>
                  <a:rPr lang="en-US" b="0" i="0">
                    <a:latin typeface="Cambria Math"/>
                  </a:rPr>
                  <a:t>∧</a:t>
                </a:r>
                <a:r>
                  <a:rPr lang="en-US" b="0" i="0">
                    <a:latin typeface="Cambria Math" panose="02040503050406030204" pitchFamily="18" charset="0"/>
                  </a:rPr>
                  <a:t>𝑏)</a:t>
                </a:r>
                <a:r>
                  <a:rPr lang="en-US" b="0" i="0">
                    <a:latin typeface="Cambria Math"/>
                  </a:rPr>
                  <a:t>∨</a:t>
                </a:r>
                <a:r>
                  <a:rPr lang="en-US" b="0" i="0">
                    <a:latin typeface="Cambria Math" panose="02040503050406030204" pitchFamily="18" charset="0"/>
                  </a:rPr>
                  <a:t>(𝑐</a:t>
                </a:r>
                <a:r>
                  <a:rPr lang="en-US" b="0" i="0">
                    <a:latin typeface="Cambria Math"/>
                  </a:rPr>
                  <a:t>∧</a:t>
                </a:r>
                <a:r>
                  <a:rPr lang="en-US" b="0" i="0">
                    <a:latin typeface="Cambria Math" panose="02040503050406030204" pitchFamily="18" charset="0"/>
                  </a:rPr>
                  <a:t>𝑑)  </a:t>
                </a:r>
                <a:r>
                  <a:rPr lang="en-US" dirty="0"/>
                  <a:t>here:</a:t>
                </a:r>
              </a:p>
              <a:p>
                <a:r>
                  <a:rPr lang="en-US" dirty="0"/>
                  <a:t>(a v (c </a:t>
                </a:r>
                <a:r>
                  <a:rPr lang="en-US" b="0" i="0">
                    <a:latin typeface="Cambria Math"/>
                  </a:rPr>
                  <a:t>∧</a:t>
                </a:r>
                <a:r>
                  <a:rPr lang="en-US" dirty="0"/>
                  <a:t> d)) </a:t>
                </a:r>
                <a:r>
                  <a:rPr lang="en-US" b="0" i="0">
                    <a:latin typeface="Cambria Math"/>
                  </a:rPr>
                  <a:t>∧</a:t>
                </a:r>
                <a:r>
                  <a:rPr lang="en-US" dirty="0"/>
                  <a:t> (b v</a:t>
                </a:r>
                <a:r>
                  <a:rPr lang="en-US" baseline="0" dirty="0"/>
                  <a:t> (c </a:t>
                </a:r>
                <a:r>
                  <a:rPr lang="en-US" b="0" i="0">
                    <a:latin typeface="Cambria Math"/>
                  </a:rPr>
                  <a:t>∧</a:t>
                </a:r>
                <a:r>
                  <a:rPr lang="en-US" baseline="0" dirty="0"/>
                  <a:t> d))</a:t>
                </a:r>
                <a:endParaRPr lang="en-US" dirty="0"/>
              </a:p>
              <a:p>
                <a:r>
                  <a:rPr lang="en-US" dirty="0"/>
                  <a:t>(a v c) </a:t>
                </a:r>
                <a:r>
                  <a:rPr lang="en-US" b="0" i="0">
                    <a:latin typeface="Cambria Math"/>
                  </a:rPr>
                  <a:t>∧</a:t>
                </a:r>
                <a:r>
                  <a:rPr lang="en-US" dirty="0"/>
                  <a:t> (a v d) </a:t>
                </a:r>
                <a:r>
                  <a:rPr lang="en-US" b="0" i="0">
                    <a:latin typeface="Cambria Math"/>
                  </a:rPr>
                  <a:t>∧</a:t>
                </a:r>
                <a:r>
                  <a:rPr lang="en-US" dirty="0"/>
                  <a:t> (b v c) </a:t>
                </a:r>
                <a:r>
                  <a:rPr lang="en-US" b="0" i="0">
                    <a:latin typeface="Cambria Math"/>
                  </a:rPr>
                  <a:t>∧</a:t>
                </a:r>
                <a:r>
                  <a:rPr lang="en-US" dirty="0"/>
                  <a:t> (b v d)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175F9-3B21-4193-ACDA-DFA3FE2AF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17DD-3332-43A8-A0E8-76F7463DD333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7962-CF21-4C6E-BB1A-20556D16E178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49F-EC63-45AA-8ED8-FE1072C29DFA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F13C-FB7D-4B68-A1BC-303CA2BFE29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5949-49F7-4175-ADF8-9E27EBED4B5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1F51-B42C-46CD-9592-E8230BFA2170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4695-5601-426C-8BD7-A1CF38B6B730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920A-EA29-4292-B781-80D7A4693C79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D49E-EBDB-487F-B987-D028C5E7730C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4E1D-7DE7-4F38-84E9-62525806D1FF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51D837-DFA3-4E4A-8482-FD3F04EA333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F57244-C177-44F6-BD25-ACBCECA932B8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.xml"/><Relationship Id="rId3" Type="http://schemas.openxmlformats.org/officeDocument/2006/relationships/image" Target="../media/image17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36" Type="http://schemas.openxmlformats.org/officeDocument/2006/relationships/customXml" Target="../ink/ink4.xml"/><Relationship Id="rId135" Type="http://schemas.openxmlformats.org/officeDocument/2006/relationships/image" Target="../media/image90.png"/><Relationship Id="rId4" Type="http://schemas.openxmlformats.org/officeDocument/2006/relationships/customXml" Target="../ink/ink2.xml"/><Relationship Id="rId35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Discrete Mathematics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0D47-2A9D-4B80-A107-698F1A9465B3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79E795-EA3E-4E1F-8C15-51E05882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6942014" cy="704087"/>
          </a:xfrm>
        </p:spPr>
        <p:txBody>
          <a:bodyPr/>
          <a:lstStyle/>
          <a:p>
            <a:r>
              <a:rPr lang="en-US" dirty="0"/>
              <a:t>Distributive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A81B4-708C-4C2F-BEBB-B5C566A1FB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02239" y="3143250"/>
                <a:ext cx="6942014" cy="25967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A81B4-708C-4C2F-BEBB-B5C566A1F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02239" y="3143250"/>
                <a:ext cx="6942014" cy="259677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87E3DC-B572-4698-8785-8A03B263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E2F-0851-4A25-A0EC-26D452F8E29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4DB9A9B-438D-401B-957D-1B184D62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12971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79E795-EA3E-4E1F-8C15-51E05882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6942014" cy="704087"/>
          </a:xfrm>
        </p:spPr>
        <p:txBody>
          <a:bodyPr/>
          <a:lstStyle/>
          <a:p>
            <a:r>
              <a:rPr lang="en-US" dirty="0"/>
              <a:t>De Morgan’s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A81B4-708C-4C2F-BEBB-B5C566A1FB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02239" y="3143250"/>
                <a:ext cx="6942014" cy="25967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A81B4-708C-4C2F-BEBB-B5C566A1F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02239" y="3143250"/>
                <a:ext cx="6942014" cy="25967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87E3DC-B572-4698-8785-8A03B263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5658-419D-492D-9F1E-9D7500CEBD98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4DB9A9B-438D-401B-957D-1B184D62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36607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4020B2-3C3D-48C3-B754-D8AD73CC9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Absorption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B2410-00CA-4CDB-9FBB-D8DD71AA495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B2410-00CA-4CDB-9FBB-D8DD71AA4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32A0AA-4569-4DD7-B990-2C73C80B15F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E32A0AA-4569-4DD7-B990-2C73C80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t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2DAA-8158-484A-B0AE-726EC5EAEC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E48F2C-6F44-4550-A8B8-5B27D582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DCBA-DEFB-45A6-BC1C-09604F512E03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62DADFD-99AB-47FB-A400-0AFA2AAF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32568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4020B2-3C3D-48C3-B754-D8AD73CC9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B2410-00CA-4CDB-9FBB-D8DD71AA495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B2410-00CA-4CDB-9FBB-D8DD71AA4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32A0AA-4569-4DD7-B990-2C73C80B15F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32A0AA-4569-4DD7-B990-2C73C80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2DAA-8158-484A-B0AE-726EC5EAEC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Contrapositive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E48F2C-6F44-4550-A8B8-5B27D582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3427-499D-45ED-BDB7-797A15EEE06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62DADFD-99AB-47FB-A400-0AFA2AAF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logical equivalences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71C08B5-EC16-4B2C-85D2-D5F30AF88051}"/>
              </a:ext>
            </a:extLst>
          </p:cNvPr>
          <p:cNvSpPr txBox="1">
            <a:spLocks/>
          </p:cNvSpPr>
          <p:nvPr/>
        </p:nvSpPr>
        <p:spPr>
          <a:xfrm>
            <a:off x="1102239" y="4145213"/>
            <a:ext cx="6942014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Biconditional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01AFFCC-63A9-4849-B7AF-DFB4BF21C2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2239" y="5009322"/>
                <a:ext cx="6942014" cy="7307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44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59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28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01AFFCC-63A9-4849-B7AF-DFB4BF21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39" y="5009322"/>
                <a:ext cx="6942014" cy="7307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7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2CBE90-B95F-4974-B65D-1FB0484437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2CBE90-B95F-4974-B65D-1FB048443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D13D5-A12B-4545-BA66-414B62B11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Rosen, page 26, example 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D5FC7-3636-4ECA-9DE0-094418BB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E676-3D5E-401B-9F14-B820E92A1ED0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0702" y="2243829"/>
                <a:ext cx="3815387" cy="11414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Exercise: Prove that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0702" y="2243829"/>
                <a:ext cx="3815387" cy="114149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649273" y="804672"/>
                <a:ext cx="4014667" cy="524865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≡¬(¬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0" dirty="0"/>
                  <a:t>     [Conditional]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   [ De Morgan’s Law]</a:t>
                </a: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            </a:t>
                </a:r>
                <a:r>
                  <a:rPr lang="en-US" sz="1800" dirty="0"/>
                  <a:t>[Double Negation]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9273" y="804672"/>
                <a:ext cx="4014667" cy="524865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753-5BA0-4B38-A14D-D56BF302BCAC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2CBE90-B95F-4974-B65D-1FB0484437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2CBE90-B95F-4974-B65D-1FB048443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D13D5-A12B-4545-BA66-414B62B11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Rosen, page 26, example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D5FC7-3636-4ECA-9DE0-094418BB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7A85-C52E-4178-AC71-9341409EAD3E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1668" y="2243829"/>
                <a:ext cx="4314421" cy="114149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Exercise: Prove that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1668" y="2243829"/>
                <a:ext cx="4314421" cy="1141497"/>
              </a:xfrm>
              <a:blipFill rotWithShape="1">
                <a:blip r:embed="rId2"/>
                <a:stretch>
                  <a:fillRect r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649273" y="804672"/>
                <a:ext cx="4014667" cy="524865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¬(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∨(¬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≡¬(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)∧¬(¬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(¬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)∨¬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∨¬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∧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)∨(¬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∧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𝑞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∨(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∧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𝑞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∧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𝑞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9273" y="804672"/>
                <a:ext cx="4014667" cy="5248656"/>
              </a:xfrm>
              <a:blipFill rotWithShape="1">
                <a:blip r:embed="rId3"/>
                <a:stretch>
                  <a:fillRect l="-1520"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753-5BA0-4B38-A14D-D56BF302BCAC}" type="datetime1">
              <a:rPr lang="en-US" smtClean="0"/>
              <a:t>1/30/2023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190A2EA-1338-4CCE-B600-AA01C887F560}"/>
                  </a:ext>
                </a:extLst>
              </p14:cNvPr>
              <p14:cNvContentPartPr/>
              <p14:nvPr/>
            </p14:nvContentPartPr>
            <p14:xfrm>
              <a:off x="-1879124" y="931724"/>
              <a:ext cx="14040" cy="36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190A2EA-1338-4CCE-B600-AA01C887F56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1883444" y="927404"/>
                <a:ext cx="2268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10CE0DD7-280B-4661-9525-002E5B83CC39}"/>
              </a:ext>
            </a:extLst>
          </p:cNvPr>
          <p:cNvGrpSpPr/>
          <p:nvPr/>
        </p:nvGrpSpPr>
        <p:grpSpPr>
          <a:xfrm>
            <a:off x="7557196" y="1882844"/>
            <a:ext cx="456840" cy="1319760"/>
            <a:chOff x="7557196" y="1882844"/>
            <a:chExt cx="456840" cy="13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FA801A-CFD9-41C4-9C22-D7924F0B0A76}"/>
                    </a:ext>
                  </a:extLst>
                </p14:cNvPr>
                <p14:cNvContentPartPr/>
                <p14:nvPr/>
              </p14:nvContentPartPr>
              <p14:xfrm>
                <a:off x="7996756" y="1882844"/>
                <a:ext cx="17280" cy="7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FA801A-CFD9-41C4-9C22-D7924F0B0A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436" y="1878524"/>
                  <a:ext cx="259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5E70A1A-C050-453D-B68F-774E6D40AB99}"/>
                    </a:ext>
                  </a:extLst>
                </p14:cNvPr>
                <p14:cNvContentPartPr/>
                <p14:nvPr/>
              </p14:nvContentPartPr>
              <p14:xfrm>
                <a:off x="7557196" y="3173444"/>
                <a:ext cx="10440" cy="2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5E70A1A-C050-453D-B68F-774E6D40AB9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52876" y="3169124"/>
                  <a:ext cx="19080" cy="3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09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Example: Prove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∧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→(</m:t>
                    </m:r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</a:rPr>
                      <m:t>∨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is a tautology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Rosen, page 27, example 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8D53-F736-44E6-BE1A-2D81056D4DF9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1668" y="2243829"/>
                <a:ext cx="4314421" cy="114149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Exercise: </a:t>
                </a:r>
                <a:r>
                  <a:rPr lang="en-US" i="1" dirty="0"/>
                  <a:t>Prove that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 dirty="0"/>
                      <m:t>(</m:t>
                    </m:r>
                    <m:r>
                      <m:rPr>
                        <m:nor/>
                      </m:rPr>
                      <a:rPr lang="en-US" sz="2400" i="1" dirty="0"/>
                      <m:t>𝑝</m:t>
                    </m:r>
                    <m:r>
                      <m:rPr>
                        <m:nor/>
                      </m:rPr>
                      <a:rPr lang="en-US" sz="2400" i="1" dirty="0"/>
                      <m:t>∧</m:t>
                    </m:r>
                    <m:r>
                      <m:rPr>
                        <m:nor/>
                      </m:rPr>
                      <a:rPr lang="en-US" sz="2400" i="1" dirty="0"/>
                      <m:t>𝑞</m:t>
                    </m:r>
                    <m:r>
                      <m:rPr>
                        <m:nor/>
                      </m:rPr>
                      <a:rPr lang="en-US" sz="2400" i="1" dirty="0"/>
                      <m:t>)→(</m:t>
                    </m:r>
                    <m:r>
                      <m:rPr>
                        <m:nor/>
                      </m:rPr>
                      <a:rPr lang="en-US" sz="2400" i="1" dirty="0"/>
                      <m:t>𝑝</m:t>
                    </m:r>
                    <m:r>
                      <m:rPr>
                        <m:nor/>
                      </m:rPr>
                      <a:rPr lang="en-US" sz="2400" i="1" dirty="0"/>
                      <m:t>∨</m:t>
                    </m:r>
                    <m:r>
                      <m:rPr>
                        <m:nor/>
                      </m:rPr>
                      <a:rPr lang="en-US" sz="2400" i="1" dirty="0"/>
                      <m:t>𝑞</m:t>
                    </m:r>
                    <m:r>
                      <m:rPr>
                        <m:nor/>
                      </m:rPr>
                      <a:rPr lang="en-US" sz="2400" i="1" dirty="0"/>
                      <m:t>) </m:t>
                    </m:r>
                    <m:r>
                      <m:rPr>
                        <m:nor/>
                      </m:rPr>
                      <a:rPr lang="en-US" sz="2400" i="1" dirty="0"/>
                      <m:t>is</m:t>
                    </m:r>
                    <m:r>
                      <m:rPr>
                        <m:nor/>
                      </m:rPr>
                      <a:rPr lang="en-US" sz="2400" i="1" dirty="0"/>
                      <m:t> </m:t>
                    </m:r>
                    <m:r>
                      <m:rPr>
                        <m:nor/>
                      </m:rPr>
                      <a:rPr lang="en-US" sz="2400" i="1" dirty="0"/>
                      <m:t>a</m:t>
                    </m:r>
                    <m:r>
                      <m:rPr>
                        <m:nor/>
                      </m:rPr>
                      <a:rPr lang="en-US" sz="2400" i="1" dirty="0"/>
                      <m:t> </m:t>
                    </m:r>
                    <m:r>
                      <m:rPr>
                        <m:nor/>
                      </m:rPr>
                      <a:rPr lang="en-US" sz="2400" i="1" dirty="0"/>
                      <m:t>tautology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1668" y="2243829"/>
                <a:ext cx="4314421" cy="1141497"/>
              </a:xfrm>
              <a:blipFill rotWithShape="1">
                <a:blip r:embed="rId2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649273" y="804672"/>
                <a:ext cx="4494727" cy="524865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)→(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≡¬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)∨(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∨¬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i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)∨(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9273" y="804672"/>
                <a:ext cx="4494727" cy="5248656"/>
              </a:xfrm>
              <a:blipFill rotWithShape="1">
                <a:blip r:embed="rId3"/>
                <a:stretch>
                  <a:fillRect l="-1357"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753-5BA0-4B38-A14D-D56BF302BCAC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9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1.2 Propositional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Tautology</a:t>
            </a:r>
          </a:p>
          <a:p>
            <a:pPr marL="0" indent="0">
              <a:buNone/>
            </a:pPr>
            <a:r>
              <a:rPr lang="en-US" dirty="0"/>
              <a:t>- A compound proposition that is always true no matter what the truth values of the propositions that occur in it is called tautology.</a:t>
            </a:r>
          </a:p>
          <a:p>
            <a:r>
              <a:rPr lang="en-US" dirty="0"/>
              <a:t>Contradiction</a:t>
            </a:r>
          </a:p>
          <a:p>
            <a:pPr marL="0" indent="0">
              <a:buNone/>
            </a:pPr>
            <a:r>
              <a:rPr lang="en-US" dirty="0"/>
              <a:t>-A compound proposition that is always false is called contradiction.</a:t>
            </a:r>
          </a:p>
          <a:p>
            <a:r>
              <a:rPr lang="en-US" dirty="0"/>
              <a:t>Logical Equivalence</a:t>
            </a:r>
          </a:p>
          <a:p>
            <a:pPr marL="0" indent="0">
              <a:buNone/>
            </a:pPr>
            <a:r>
              <a:rPr lang="en-US" dirty="0"/>
              <a:t>-Compound propositions that have the same truth values in all possible cases are called logically equivalent.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F13C-FB7D-4B68-A1BC-303CA2BFE29D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7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Example: Prove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→(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Rosen, page 29, exercise 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99E-8934-4FC4-A633-9E927F8C09F4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4546" y="2243829"/>
                <a:ext cx="4301544" cy="11414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Exercise: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≡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→(</m:t>
                    </m:r>
                    <m:r>
                      <a:rPr lang="en-US" i="1">
                        <a:latin typeface="Cambria Math"/>
                      </a:rPr>
                      <m:t>𝑞</m:t>
                    </m:r>
                    <m:r>
                      <a:rPr lang="en-US" i="1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4546" y="2243829"/>
                <a:ext cx="4301544" cy="114149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649273" y="804672"/>
                <a:ext cx="4494727" cy="524865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→</m:t>
                          </m:r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→</m:t>
                          </m:r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)∧(¬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  <m:r>
                            <a:rPr lang="en-US" i="1">
                              <a:latin typeface="Cambria Math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→(</m:t>
                      </m:r>
                      <m:r>
                        <a:rPr lang="en-US" i="1">
                          <a:latin typeface="Cambria Math"/>
                        </a:rPr>
                        <m:t>𝑞</m:t>
                      </m:r>
                      <m:r>
                        <a:rPr lang="en-US" i="1">
                          <a:latin typeface="Cambria Math"/>
                        </a:rPr>
                        <m:t>∧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9273" y="804672"/>
                <a:ext cx="4494727" cy="5248656"/>
              </a:xfrm>
              <a:blipFill rotWithShape="1">
                <a:blip r:embed="rId3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753-5BA0-4B38-A14D-D56BF302BCAC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4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Exercise: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Rosen, page 29, exercise 26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C135-6527-4BFF-96DF-7F698E198877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Exercise: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∨(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∨(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∨(¬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∨(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Rosen, page 29, exercise 26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753-5BA0-4B38-A14D-D56BF302BCAC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4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Exercise: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↔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↔¬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Rosen, page 28, exercise 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AEBB-47D7-41DE-8737-C288A9B4A5A5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19099" y="295217"/>
                <a:ext cx="8296275" cy="65627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↔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			[Biconditional]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∨¬(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			[De Morgan’s]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∨¬(¬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			[Conditional]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∧¬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∧¬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		[De Morgan’s]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∧¬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∧¬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			[Double Negation]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∨¬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∨¬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[Distributive]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∧(¬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			[Negation, Identity]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∨¬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			[Commutative]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∧(¬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		[Double Neg]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			[Implication]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→¬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∧(¬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			[Commutative]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↔¬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				[Biconditional]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099" y="295217"/>
                <a:ext cx="8296275" cy="65627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D013-2DDE-4AA1-B2AA-0F0D7BD5ED6F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Example: Prove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→(</m:t>
                    </m:r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</a:rPr>
                      <m:t>𝑟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is a tautology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Rosen, page 29, exercise 29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C067-0AE2-4A5C-8E89-1CD06AEF8470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800" dirty="0"/>
                  <a:t>Example: Prove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→(</m:t>
                    </m:r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→</m:t>
                    </m:r>
                    <m:r>
                      <a:rPr lang="en-US" sz="1800" b="0" i="1" smtClean="0">
                        <a:latin typeface="Cambria Math"/>
                      </a:rPr>
                      <m:t>𝑟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is a tautology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015D88-5CA9-4CA0-A59A-2AE518CD4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015D88-5CA9-4CA0-A59A-2AE518CD4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Rosen, page 29, exercise 29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BB3D-85FF-482D-BF32-77D1BC544FEC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C79F-C3DC-4988-92BE-E6CA3691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6DC0E-B844-4BB4-B7E1-5094DE924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1. Prove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2400" dirty="0"/>
                  <a:t>(p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/>
                  <a:t>q)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/>
                  <a:t>q are logically equivalent.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2.Prove or disprove the following equivalence using truth table: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46DC0E-B844-4BB4-B7E1-5094DE924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17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3A7E5-DD76-48F8-B0EE-F924E803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E09-7F8E-4A2A-AE4B-D69853F5B709}" type="datetime1">
              <a:rPr lang="en-US" smtClean="0"/>
              <a:t>1/30/2023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5D79F9-D9ED-4335-9C44-3DDA1C96652F}"/>
                  </a:ext>
                </a:extLst>
              </p14:cNvPr>
              <p14:cNvContentPartPr/>
              <p14:nvPr/>
            </p14:nvContentPartPr>
            <p14:xfrm>
              <a:off x="10810425" y="2268180"/>
              <a:ext cx="14400" cy="20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5D79F9-D9ED-4335-9C44-3DDA1C9665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1425" y="2259180"/>
                <a:ext cx="3204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1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67EC37-8D26-4750-8C90-619E14A16A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???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67EC37-8D26-4750-8C90-619E14A16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B397F251-079A-42CB-A5F6-212F40229B7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37083763"/>
                  </p:ext>
                </p:extLst>
              </p:nvPr>
            </p:nvGraphicFramePr>
            <p:xfrm>
              <a:off x="1104900" y="2638425"/>
              <a:ext cx="6938965" cy="2808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87793">
                      <a:extLst>
                        <a:ext uri="{9D8B030D-6E8A-4147-A177-3AD203B41FA5}">
                          <a16:colId xmlns:a16="http://schemas.microsoft.com/office/drawing/2014/main" val="4021995147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94565902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3479055065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2473615641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1408531927"/>
                        </a:ext>
                      </a:extLst>
                    </a:gridCol>
                  </a:tblGrid>
                  <a:tr h="5616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6466682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6615251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5036624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5232803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0319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B397F251-079A-42CB-A5F6-212F40229B7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7388405"/>
                  </p:ext>
                </p:extLst>
              </p:nvPr>
            </p:nvGraphicFramePr>
            <p:xfrm>
              <a:off x="1104900" y="2638425"/>
              <a:ext cx="6938965" cy="2808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87793">
                      <a:extLst>
                        <a:ext uri="{9D8B030D-6E8A-4147-A177-3AD203B41FA5}">
                          <a16:colId xmlns:a16="http://schemas.microsoft.com/office/drawing/2014/main" val="4021995147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94565902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3479055065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2473615641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1408531927"/>
                        </a:ext>
                      </a:extLst>
                    </a:gridCol>
                  </a:tblGrid>
                  <a:tr h="5616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9" t="-1087" r="-401316" b="-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39" t="-1087" r="-301316" b="-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22" t="-1087" r="-202643" b="-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087" r="-101754" b="-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087" r="-1754" b="-4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466682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6615251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5036624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5232803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0319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DB0D-E13A-49E5-8296-F0A75F6C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4DBE-EC4D-40C7-8F6A-6E69AFD90E5A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191827" y="3284376"/>
            <a:ext cx="765110" cy="382555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19476" y="3284375"/>
            <a:ext cx="765110" cy="382555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56937" y="3475653"/>
            <a:ext cx="19625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91827" y="3813559"/>
            <a:ext cx="765110" cy="382555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19476" y="3813558"/>
            <a:ext cx="765110" cy="382555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>
            <a:off x="4956937" y="4004836"/>
            <a:ext cx="19625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91827" y="4420119"/>
            <a:ext cx="765110" cy="382555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919476" y="4420118"/>
            <a:ext cx="765110" cy="382555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>
            <a:off x="4956937" y="4611396"/>
            <a:ext cx="19625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91827" y="4970453"/>
            <a:ext cx="765110" cy="382555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19476" y="4970452"/>
            <a:ext cx="765110" cy="382555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>
            <a:off x="4956937" y="5161730"/>
            <a:ext cx="19625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62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that </a:t>
                </a:r>
                <a:r>
                  <a:rPr lang="pt-BR" i="1" dirty="0"/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pt-BR" dirty="0"/>
                  <a:t> </a:t>
                </a:r>
                <a:r>
                  <a:rPr lang="pt-BR" i="1" dirty="0"/>
                  <a:t>(q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pt-BR" dirty="0"/>
                  <a:t>r) and (p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pt-BR" dirty="0"/>
                  <a:t> </a:t>
                </a:r>
                <a:r>
                  <a:rPr lang="pt-BR" i="1" dirty="0"/>
                  <a:t>q)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pt-BR" dirty="0"/>
                  <a:t> (p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pt-BR" dirty="0"/>
                  <a:t>r) are logically equivalent.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F13C-FB7D-4B68-A1BC-303CA2BFE29D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13CF-5132-49B1-B093-73A87671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verify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67B9-3F4D-4F57-B351-60AEA04E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remember some important equivalences</a:t>
            </a:r>
          </a:p>
          <a:p>
            <a:r>
              <a:rPr lang="en-US" dirty="0"/>
              <a:t>We use them to verify any given equivalence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61AB-A9BE-4A50-812E-FE750446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21F0-1B7E-4E43-85E5-752D0C6652B7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5DF017-0CE1-4149-BC0F-B464CABDC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7AB4026-384A-4BA1-B742-3E3FD3914C6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7AB4026-384A-4BA1-B742-3E3FD3914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7D84D90-7DD1-4969-8F4C-68A2701B22E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7D84D90-7DD1-4969-8F4C-68A2701B2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E9B5861-2DE7-4DC5-AA70-1CEFB3098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Domination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6E98D-F6EF-4DA4-A9EC-DFCDFE23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D299-7A70-4651-BEEE-1B1C4E3877BA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6194B2-7BDD-43E2-B6A7-2B08445A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19477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5DF017-0CE1-4149-BC0F-B464CABDC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Idempotent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7AB4026-384A-4BA1-B742-3E3FD3914C6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7AB4026-384A-4BA1-B742-3E3FD3914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7D84D90-7DD1-4969-8F4C-68A2701B22E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7D84D90-7DD1-4969-8F4C-68A2701B2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E9B5861-2DE7-4DC5-AA70-1CEFB3098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Double negation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6E98D-F6EF-4DA4-A9EC-DFCDFE23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C86B-ADA3-4476-A288-D5DEEA08BEC8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6194B2-7BDD-43E2-B6A7-2B08445A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926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4020B2-3C3D-48C3-B754-D8AD73CC9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Commutative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B2410-00CA-4CDB-9FBB-D8DD71AA495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B2410-00CA-4CDB-9FBB-D8DD71AA4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32A0AA-4569-4DD7-B990-2C73C80B15F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32A0AA-4569-4DD7-B990-2C73C80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2DAA-8158-484A-B0AE-726EC5EAEC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Associative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E48F2C-6F44-4550-A8B8-5B27D582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B09D-9050-4FB8-ACB0-F309FB6A8D41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62DADFD-99AB-47FB-A400-0AFA2AAF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1388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764</TotalTime>
  <Words>610</Words>
  <Application>Microsoft Office PowerPoint</Application>
  <PresentationFormat>On-screen Show (4:3)</PresentationFormat>
  <Paragraphs>194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Gill Sans MT</vt:lpstr>
      <vt:lpstr>Parcel</vt:lpstr>
      <vt:lpstr>Propositional Logic</vt:lpstr>
      <vt:lpstr>1.2 Propositional Equivalences</vt:lpstr>
      <vt:lpstr>Logical Equivalence</vt:lpstr>
      <vt:lpstr>p→q≡¬p∨q???</vt:lpstr>
      <vt:lpstr>Exercise</vt:lpstr>
      <vt:lpstr>Another way to verify equivalence</vt:lpstr>
      <vt:lpstr>Important logical equivalences</vt:lpstr>
      <vt:lpstr>Important logical equivalences</vt:lpstr>
      <vt:lpstr>Important logical equivalences</vt:lpstr>
      <vt:lpstr>Important logical equivalences</vt:lpstr>
      <vt:lpstr>Important logical equivalences</vt:lpstr>
      <vt:lpstr>Important logical equivalences</vt:lpstr>
      <vt:lpstr>Important logical equivalences</vt:lpstr>
      <vt:lpstr>Example: Prove that ¬(p→q)≡p∧¬q</vt:lpstr>
      <vt:lpstr>Exercise: Prove that¬(p→q)≡p∧¬q</vt:lpstr>
      <vt:lpstr>Example: Prove that ¬(p∨(¬p∧q))≡¬p∧¬q</vt:lpstr>
      <vt:lpstr>Exercise: Prove that¬(p∨(¬p∧q))≡¬p∧¬q</vt:lpstr>
      <vt:lpstr>Example: Prove that (p∧q)→(p∨q) is a tautology</vt:lpstr>
      <vt:lpstr>Exercise: Prove that"(p∧q)→(p∨q) is a tautology"</vt:lpstr>
      <vt:lpstr>Example: Prove that (p→q)∧(p→r)≡p→(q∧r)</vt:lpstr>
      <vt:lpstr>Exercise: (p→q)∧(p→r)≡p→(q∧r)</vt:lpstr>
      <vt:lpstr>Exercise: Prove that ¬p→(q→r)≡q→(p∨r)</vt:lpstr>
      <vt:lpstr>Exercise: Prove that ¬p→(q→r)≡q→(p∨r)</vt:lpstr>
      <vt:lpstr>Exercise: Prove that ¬(p↔q)≡p↔¬q</vt:lpstr>
      <vt:lpstr>PowerPoint Presentation</vt:lpstr>
      <vt:lpstr>Example: Prove that (p→q)∧(q→r)→(p→r) is a tautology</vt:lpstr>
      <vt:lpstr>Example: Prove that (p→q)∧(q→r)→(p→r) is a tautology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cp:lastModifiedBy>Walton</cp:lastModifiedBy>
  <cp:revision>50</cp:revision>
  <dcterms:created xsi:type="dcterms:W3CDTF">2017-06-05T04:20:21Z</dcterms:created>
  <dcterms:modified xsi:type="dcterms:W3CDTF">2023-01-30T16:42:02Z</dcterms:modified>
</cp:coreProperties>
</file>