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9" r:id="rId6"/>
    <p:sldId id="263" r:id="rId7"/>
    <p:sldId id="268" r:id="rId8"/>
    <p:sldId id="262" r:id="rId9"/>
    <p:sldId id="264" r:id="rId10"/>
    <p:sldId id="26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718" autoAdjust="0"/>
  </p:normalViewPr>
  <p:slideViewPr>
    <p:cSldViewPr snapToGrid="0">
      <p:cViewPr>
        <p:scale>
          <a:sx n="125" d="100"/>
          <a:sy n="125" d="100"/>
        </p:scale>
        <p:origin x="254" y="-9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Set Builder Notation ==&gt; {x: where x is *condition*}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8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Set of {a, b, c}?</a:t>
            </a:r>
          </a:p>
          <a:p>
            <a:r>
              <a:rPr lang="en-US" dirty="0"/>
              <a:t>{{}, {a}, {b}, {c}, {a, b}, {a, c}, {b, c}, {a, b, c}}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175F9-3B21-4193-ACDA-DFA3FE2AF5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1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CA76-B4CF-40A3-8B27-F56F8F27F26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4124D-4249-4EEF-8042-797725DD470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F29DE-4AA6-4775-83F3-1CE3EAEC3F70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7FBB-BF9B-427B-8E81-8593E14975F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C0FF9-D893-4479-A1B6-38AE4F33556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AE32-A985-457B-AEE5-669C795C4B6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2972-B0D3-4BCA-8951-5CA32AC059D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40C3-3208-4093-8FCD-BAD8F232E25C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ECD4-AF17-4BEB-BDCE-0CB28E334B5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4F30-1069-4822-8FFA-983A35B1C20C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44C5C5A-9569-4EE9-B922-977C9B8031C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E4AA46-5EE5-484B-A3FA-8FC82BA6CD4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2213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CBBE-1BA5-4D11-9425-F6626EBF6139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49" y="2526890"/>
                <a:ext cx="8160774" cy="3598607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>
                    <a:latin typeface="Cambria Math"/>
                  </a:rPr>
                  <a:t>The Cartesian product of two sets A and B, denoted A × B, is the set of all possible </a:t>
                </a:r>
                <a:r>
                  <a:rPr lang="en-US" b="1" dirty="0">
                    <a:latin typeface="Cambria Math"/>
                  </a:rPr>
                  <a:t>ordered tuples of the form  (x, y) </a:t>
                </a:r>
                <a:r>
                  <a:rPr lang="en-US" dirty="0">
                    <a:latin typeface="Cambria Math"/>
                  </a:rPr>
                  <a:t>where x is an element of A and y is an element of B. </a:t>
                </a:r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 ∧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Note that, in </a:t>
                </a:r>
                <a:r>
                  <a:rPr lang="en-US" i="1" dirty="0"/>
                  <a:t>A </a:t>
                </a:r>
                <a:r>
                  <a:rPr lang="en-US" dirty="0"/>
                  <a:t>x </a:t>
                </a:r>
                <a:r>
                  <a:rPr lang="en-US" i="1" dirty="0"/>
                  <a:t>B, </a:t>
                </a:r>
                <a:r>
                  <a:rPr lang="en-US" dirty="0"/>
                  <a:t>elements of A appears first, and elements of B appear next. This ordering is important</a:t>
                </a:r>
              </a:p>
              <a:p>
                <a:r>
                  <a:rPr lang="en-US" dirty="0"/>
                  <a:t>What would be the Cartesian Product of </a:t>
                </a:r>
                <a:r>
                  <a:rPr lang="en-US" i="1" dirty="0"/>
                  <a:t>B </a:t>
                </a:r>
                <a:r>
                  <a:rPr lang="en-US" dirty="0"/>
                  <a:t>x </a:t>
                </a:r>
                <a:r>
                  <a:rPr lang="en-US" i="1" dirty="0"/>
                  <a:t>A?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49" y="2526890"/>
                <a:ext cx="8160774" cy="3598607"/>
              </a:xfrm>
              <a:blipFill>
                <a:blip r:embed="rId2"/>
                <a:stretch>
                  <a:fillRect l="-448" t="-1186" r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4D1C-B613-421F-A945-7DEE834093A0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6749" y="2526890"/>
                <a:ext cx="8160774" cy="35986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Find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{(1, a, x), (1, a, y), (1, b, x), (1, b, y), (2, a, x), (2, a, y), (2, b, x), (2, b, y)}</a:t>
                </a:r>
              </a:p>
              <a:p>
                <a:endParaRPr lang="en-US" dirty="0"/>
              </a:p>
              <a:p>
                <a:r>
                  <a:rPr lang="en-US" dirty="0"/>
                  <a:t>General formula for the cardinality of Cartesian Product Set? </a:t>
                </a:r>
              </a:p>
              <a:p>
                <a:r>
                  <a:rPr lang="en-US" dirty="0"/>
                  <a:t>|A x B| = |A| * |B|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749" y="2526890"/>
                <a:ext cx="8160774" cy="3598607"/>
              </a:xfrm>
              <a:blipFill>
                <a:blip r:embed="rId2"/>
                <a:stretch>
                  <a:fillRect l="-448" t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4D1C-B613-421F-A945-7DEE834093A0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know about sets, right?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9C8B-B027-4068-ADDB-7FA97024FFA5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2638045"/>
                <a:ext cx="6938662" cy="38786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>
                    <a:latin typeface="Cambria Math"/>
                  </a:rPr>
                  <a:t>A set is a collection of unordered  objects.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is the set of all English vowels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a member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={1,2,3,4,5,6,7,8,9,10}</m:t>
                    </m:r>
                  </m:oMath>
                </a14:m>
                <a:r>
                  <a:rPr lang="en-US" dirty="0"/>
                  <a:t> is the set of all positive integers less than or equal to ten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638045"/>
                <a:ext cx="6938662" cy="3878665"/>
              </a:xfrm>
              <a:blipFill>
                <a:blip r:embed="rId2"/>
                <a:stretch>
                  <a:fillRect l="-702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E304-4FAB-48B3-9FBC-681071A09A5B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0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={0,1,2,3,…}</m:t>
                    </m:r>
                  </m:oMath>
                </a14:m>
                <a:r>
                  <a:rPr lang="en-US" dirty="0"/>
                  <a:t> is the set of all natural numbers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={…,−2,−1,0,1,2,…}</m:t>
                    </m:r>
                  </m:oMath>
                </a14:m>
                <a:r>
                  <a:rPr lang="en-US" dirty="0"/>
                  <a:t> is the set of all integers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={1,2,3,…}</m:t>
                    </m:r>
                  </m:oMath>
                </a14:m>
                <a:r>
                  <a:rPr lang="en-US" dirty="0"/>
                  <a:t> is the set of all positive integers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den>
                        </m:f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and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dirty="0"/>
                  <a:t> is the set of all rational numbers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the set of all positive rational numbers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the set of all real numbers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6CE-C45A-4368-9BEF-B979495932E4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8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DC84-015A-4C6D-8364-E90C7509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28F65-323B-414C-92A9-61F7A4166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={1,2,3,4,5,6,7,8,9,10}</m:t>
                    </m:r>
                  </m:oMath>
                </a14:m>
                <a:r>
                  <a:rPr lang="en-US" dirty="0"/>
                  <a:t> is the set of all positive integers less than or equal to ten</a:t>
                </a:r>
              </a:p>
              <a:p>
                <a:pPr lvl="1"/>
                <a:r>
                  <a:rPr lang="en-US" b="1" dirty="0"/>
                  <a:t>Set builder notation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≤10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𝑒𝑣𝑒𝑛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≤10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𝑝𝑟𝑖𝑚𝑒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𝑖𝑠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𝑑𝑖𝑣𝑖𝑠𝑖𝑏𝑙𝑒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𝑏𝑦</m:t>
                        </m:r>
                        <m:r>
                          <a:rPr lang="en-US" b="0" i="1" smtClean="0">
                            <a:latin typeface="Cambria Math"/>
                          </a:rPr>
                          <m:t> 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728F65-323B-414C-92A9-61F7A4166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4211D-82F1-42C9-B29A-4E414671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7FBB-BF9B-427B-8E81-8593E14975FB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2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65238" y="2408903"/>
                <a:ext cx="7610167" cy="36674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0" i="1" dirty="0">
                    <a:latin typeface="Cambria Math"/>
                  </a:rPr>
                  <a:t>If every element of one set is present in another set, then the first set is a subset of the second set. 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𝐿𝑒𝑡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={1, 2, 3, 4}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= {2, 3, 4, 1, 6}</a:t>
                </a:r>
              </a:p>
              <a:p>
                <a:r>
                  <a:rPr lang="en-US" dirty="0"/>
                  <a:t>We can see that every element of U is present in V.  Therefore, U is a subset of V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[This is the subset symbol]</a:t>
                </a:r>
              </a:p>
              <a:p>
                <a:r>
                  <a:rPr lang="en-US" dirty="0"/>
                  <a:t>If U is a subset of  V,  AND U and V are not exactly the same sets, then U is a proper subset of  V.  This can happen if  V contains at least one element that is not present in U.</a:t>
                </a:r>
              </a:p>
              <a:p>
                <a:r>
                  <a:rPr lang="en-US" b="0" dirty="0"/>
                  <a:t>In our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/>
                  <a:t> is a proper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i="1" dirty="0"/>
                  <a:t>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[This is the proper subset symbol]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5238" y="2408903"/>
                <a:ext cx="7610167" cy="3667432"/>
              </a:xfrm>
              <a:blipFill>
                <a:blip r:embed="rId3"/>
                <a:stretch>
                  <a:fillRect l="-401" t="-1163" r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EFC3D-89C0-4B03-A254-73C989F54A0C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8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{ }</a:t>
                </a:r>
              </a:p>
              <a:p>
                <a:r>
                  <a:rPr lang="en-US" dirty="0"/>
                  <a:t>{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∅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7FBB-BF9B-427B-8E81-8593E14975FB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45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of finite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1" y="2638045"/>
                <a:ext cx="7163337" cy="3600771"/>
              </a:xfrm>
            </p:spPr>
            <p:txBody>
              <a:bodyPr/>
              <a:lstStyle/>
              <a:p>
                <a:r>
                  <a:rPr lang="en-US" dirty="0"/>
                  <a:t>Finite set: 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with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number of distinct elements,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denotes the cardinality or size of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𝑜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Cardinality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The cardinality of the empty set is 0.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b="0" dirty="0"/>
                  <a:t>hat is,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1" y="2638045"/>
                <a:ext cx="7163337" cy="3600771"/>
              </a:xfrm>
              <a:blipFill>
                <a:blip r:embed="rId2"/>
                <a:stretch>
                  <a:fillRect l="-511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B2FE-D954-494D-A78E-2D640B526668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1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1" y="2638045"/>
                <a:ext cx="7163337" cy="347762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Power set of 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⊆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a set of sets</a:t>
                </a:r>
              </a:p>
              <a:p>
                <a:pPr lvl="1"/>
                <a:r>
                  <a:rPr lang="en-US" dirty="0"/>
                  <a:t>The power set of </a:t>
                </a:r>
                <a:r>
                  <a:rPr lang="en-US" i="1" dirty="0"/>
                  <a:t>S</a:t>
                </a:r>
                <a:r>
                  <a:rPr lang="en-US" dirty="0"/>
                  <a:t> consists of all possible subsets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∅⊆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Example: What is the Power Set of {1, 2}?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,∅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What is the cardinality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2"/>
                <a:r>
                  <a:rPr lang="en-US" dirty="0"/>
                  <a:t>In general, what is the cardinality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3"/>
                <a:r>
                  <a:rPr lang="en-US" sz="1900" dirty="0"/>
                  <a:t>2</a:t>
                </a:r>
                <a:r>
                  <a:rPr lang="en-US" sz="1900" baseline="30000" dirty="0"/>
                  <a:t>|</a:t>
                </a:r>
                <a:r>
                  <a:rPr lang="en-US" sz="1900" i="1" baseline="30000" dirty="0"/>
                  <a:t>S</a:t>
                </a:r>
                <a:r>
                  <a:rPr lang="en-US" sz="1900" baseline="30000" dirty="0"/>
                  <a:t>|</a:t>
                </a:r>
                <a:endParaRPr lang="en-US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1" y="2638045"/>
                <a:ext cx="7163337" cy="3477620"/>
              </a:xfrm>
              <a:blipFill>
                <a:blip r:embed="rId3"/>
                <a:stretch>
                  <a:fillRect l="-426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0966E-70B2-4896-A895-8C5F155670E5}" type="datetime1">
              <a:rPr lang="en-US" smtClean="0"/>
              <a:t>8/7/2021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47443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486</TotalTime>
  <Words>740</Words>
  <Application>Microsoft Office PowerPoint</Application>
  <PresentationFormat>On-screen Show (4:3)</PresentationFormat>
  <Paragraphs>83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Gill Sans MT</vt:lpstr>
      <vt:lpstr>lectures</vt:lpstr>
      <vt:lpstr>Sets</vt:lpstr>
      <vt:lpstr>We know about sets, right?</vt:lpstr>
      <vt:lpstr>Sets</vt:lpstr>
      <vt:lpstr>Some important sets</vt:lpstr>
      <vt:lpstr>Set builder notation</vt:lpstr>
      <vt:lpstr>Subsets</vt:lpstr>
      <vt:lpstr>Empty Set</vt:lpstr>
      <vt:lpstr>Cardinality of finite sets</vt:lpstr>
      <vt:lpstr>Power set</vt:lpstr>
      <vt:lpstr>Cartesian product</vt:lpstr>
      <vt:lpstr>Cartesian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Parttime1</dc:creator>
  <cp:lastModifiedBy>Sajeed Mehrab</cp:lastModifiedBy>
  <cp:revision>21</cp:revision>
  <dcterms:created xsi:type="dcterms:W3CDTF">2017-06-21T07:16:05Z</dcterms:created>
  <dcterms:modified xsi:type="dcterms:W3CDTF">2021-08-07T13:33:30Z</dcterms:modified>
</cp:coreProperties>
</file>