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4"/>
  </p:notesMasterIdLst>
  <p:sldIdLst>
    <p:sldId id="257" r:id="rId2"/>
    <p:sldId id="275" r:id="rId3"/>
    <p:sldId id="276" r:id="rId4"/>
    <p:sldId id="277" r:id="rId5"/>
    <p:sldId id="278" r:id="rId6"/>
    <p:sldId id="279" r:id="rId7"/>
    <p:sldId id="281" r:id="rId8"/>
    <p:sldId id="284" r:id="rId9"/>
    <p:sldId id="285" r:id="rId10"/>
    <p:sldId id="263" r:id="rId11"/>
    <p:sldId id="272" r:id="rId12"/>
    <p:sldId id="273" r:id="rId13"/>
    <p:sldId id="264" r:id="rId14"/>
    <p:sldId id="265" r:id="rId15"/>
    <p:sldId id="286" r:id="rId16"/>
    <p:sldId id="287" r:id="rId17"/>
    <p:sldId id="266" r:id="rId18"/>
    <p:sldId id="268" r:id="rId19"/>
    <p:sldId id="269" r:id="rId20"/>
    <p:sldId id="274" r:id="rId21"/>
    <p:sldId id="282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080F-A25F-4208-9BC7-9E5504A41ED5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F959-567B-4AEB-807C-0412A296303D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0919-58F0-42FD-8157-943D11E389D5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1820-A524-40AE-886D-A9734BA51634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8962-08DB-4B9D-9469-B15D4E238DA2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7073-2517-4723-ABD7-FA4228F1519F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5F4E-C4F0-4D53-AAA0-236F32C08EEA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21D3-E98A-432B-9241-44DAFE19B8A8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BFE5-5148-4E6F-8420-31037F005FCD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3AC5-8D2E-478B-A757-10D84A83FFEA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7A948EB-ADB3-49E0-8A89-7BB8D3510A51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21EE6C0-06B8-4C76-BAD2-D7A46F258107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  <a:br>
              <a:rPr lang="en-US" dirty="0"/>
            </a:br>
            <a:r>
              <a:rPr lang="en-US" dirty="0"/>
              <a:t>(10.1)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Discrete Mathematics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6C95-3BC6-4E09-AB7E-AF0359590535}" type="datetime1">
              <a:rPr lang="en-US" smtClean="0"/>
              <a:t>9/25/2021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DA4-BB55-49D5-843F-7EF4790A7150}" type="datetime1">
              <a:rPr lang="en-US" smtClean="0"/>
              <a:t>9/25/2021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tree and</a:t>
            </a:r>
            <a:br>
              <a:rPr lang="en-US" dirty="0"/>
            </a:br>
            <a:r>
              <a:rPr lang="en-US" dirty="0"/>
              <a:t>level of 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84878" y="2638045"/>
                <a:ext cx="3459375" cy="3101983"/>
              </a:xfrm>
            </p:spPr>
            <p:txBody>
              <a:bodyPr/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is in level 0</a:t>
                </a:r>
              </a:p>
              <a:p>
                <a:r>
                  <a:rPr lang="en-US" dirty="0"/>
                  <a:t>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are in level 2</a:t>
                </a:r>
              </a:p>
              <a:p>
                <a:r>
                  <a:rPr lang="en-US" dirty="0"/>
                  <a:t>The tree height is 4, because the largest level of any vertex is 4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is the node with max level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4878" y="2638045"/>
                <a:ext cx="3459375" cy="3101983"/>
              </a:xfrm>
              <a:blipFill rotWithShape="1">
                <a:blip r:embed="rId2"/>
                <a:stretch>
                  <a:fillRect l="-1056" t="-982" r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A9A2-AA40-4287-9760-C82B6D726992}" type="datetime1">
              <a:rPr lang="en-US" smtClean="0"/>
              <a:t>9/25/2021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287" y="2631851"/>
            <a:ext cx="2625004" cy="312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5592" y="3992451"/>
                <a:ext cx="6938662" cy="1747577"/>
              </a:xfrm>
            </p:spPr>
            <p:txBody>
              <a:bodyPr/>
              <a:lstStyle/>
              <a:p>
                <a:r>
                  <a:rPr lang="en-US" dirty="0"/>
                  <a:t>A tree is balanced if all of its leaves are in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is the height of the tree)</a:t>
                </a:r>
              </a:p>
              <a:p>
                <a:r>
                  <a:rPr lang="en-US" dirty="0"/>
                  <a:t>Which of these trees are balanced??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3992451"/>
                <a:ext cx="6938662" cy="1747577"/>
              </a:xfrm>
              <a:blipFill rotWithShape="1">
                <a:blip r:embed="rId2"/>
                <a:stretch>
                  <a:fillRect l="-527" t="-1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C611-2677-4BB1-A290-25EB8FFE5DA6}" type="datetime1">
              <a:rPr lang="en-US" smtClean="0"/>
              <a:t>9/25/2021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524" y="2381654"/>
            <a:ext cx="6490952" cy="150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193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2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A tree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vertices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edges.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6F26-AC0C-4653-A7B4-7969AB9EEFF3}" type="datetime1">
              <a:rPr lang="en-US" smtClean="0"/>
              <a:t>9/25/2021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03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5592" y="2638045"/>
                <a:ext cx="7428808" cy="355174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A full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 err="1"/>
                  <a:t>ary</a:t>
                </a:r>
                <a:r>
                  <a:rPr lang="en-US" sz="2400" dirty="0"/>
                  <a:t> tree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internal vertices contains a total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𝑚𝑖</m:t>
                    </m:r>
                    <m:r>
                      <a:rPr lang="en-US" sz="24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/>
                  <a:t> vertices</a:t>
                </a:r>
              </a:p>
              <a:p>
                <a:r>
                  <a:rPr lang="en-US" i="1" dirty="0"/>
                  <a:t>m</a:t>
                </a:r>
                <a:r>
                  <a:rPr lang="en-US" b="1" dirty="0"/>
                  <a:t>-</a:t>
                </a:r>
                <a:r>
                  <a:rPr lang="en-US" b="1" dirty="0" err="1"/>
                  <a:t>ary</a:t>
                </a:r>
                <a:r>
                  <a:rPr lang="en-US" b="1" dirty="0"/>
                  <a:t> Tree</a:t>
                </a:r>
                <a:br>
                  <a:rPr lang="en-US" b="1" dirty="0"/>
                </a:br>
                <a:r>
                  <a:rPr lang="en-US" dirty="0"/>
                  <a:t>A rooted tree is called an </a:t>
                </a:r>
                <a:r>
                  <a:rPr lang="en-US" i="1" dirty="0"/>
                  <a:t>m-</a:t>
                </a:r>
                <a:r>
                  <a:rPr lang="en-US" i="1" dirty="0" err="1"/>
                  <a:t>ary</a:t>
                </a:r>
                <a:r>
                  <a:rPr lang="en-US" i="1" dirty="0"/>
                  <a:t> tree </a:t>
                </a:r>
                <a:r>
                  <a:rPr lang="en-US" dirty="0"/>
                  <a:t>if every internal vertex has no more than </a:t>
                </a:r>
                <a:r>
                  <a:rPr lang="en-US" i="1" dirty="0"/>
                  <a:t>m </a:t>
                </a:r>
                <a:r>
                  <a:rPr lang="en-US" dirty="0"/>
                  <a:t>children. The tree is called a </a:t>
                </a:r>
                <a:r>
                  <a:rPr lang="en-US" i="1" dirty="0"/>
                  <a:t>full m-</a:t>
                </a:r>
                <a:r>
                  <a:rPr lang="en-US" i="1" dirty="0" err="1"/>
                  <a:t>ary</a:t>
                </a:r>
                <a:r>
                  <a:rPr lang="en-US" i="1" dirty="0"/>
                  <a:t> tree </a:t>
                </a:r>
                <a:r>
                  <a:rPr lang="en-US" dirty="0"/>
                  <a:t>if every internal vertex has exactly </a:t>
                </a:r>
                <a:r>
                  <a:rPr lang="en-US" i="1" dirty="0"/>
                  <a:t>m </a:t>
                </a:r>
                <a:r>
                  <a:rPr lang="en-US" dirty="0"/>
                  <a:t>children. </a:t>
                </a:r>
              </a:p>
              <a:p>
                <a:r>
                  <a:rPr lang="en-US" b="1" dirty="0"/>
                  <a:t>Full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en-US" b="1" dirty="0"/>
                  <a:t>-</a:t>
                </a:r>
                <a:r>
                  <a:rPr lang="en-US" b="1" dirty="0" err="1"/>
                  <a:t>ary</a:t>
                </a:r>
                <a:r>
                  <a:rPr lang="en-US" b="1" dirty="0"/>
                  <a:t> tree: </a:t>
                </a:r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tree where every internal vertex has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children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2638045"/>
                <a:ext cx="7428808" cy="3551740"/>
              </a:xfrm>
              <a:blipFill rotWithShape="1">
                <a:blip r:embed="rId2"/>
                <a:stretch>
                  <a:fillRect l="-492" t="-1375" r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BC1E-6C04-4C8A-B7A2-4C2ADDBC9F29}" type="datetime1">
              <a:rPr lang="en-US" smtClean="0"/>
              <a:t>9/25/2021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4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1820-A524-40AE-886D-A9734BA51634}" type="datetime1">
              <a:rPr lang="en-US" smtClean="0"/>
              <a:t>9/25/2021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76" y="2321169"/>
            <a:ext cx="2307432" cy="210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727" y="2426677"/>
            <a:ext cx="2243504" cy="1992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4646002"/>
            <a:ext cx="31242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28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669" y="671615"/>
            <a:ext cx="6938662" cy="1188720"/>
          </a:xfrm>
        </p:spPr>
        <p:txBody>
          <a:bodyPr/>
          <a:lstStyle/>
          <a:p>
            <a:r>
              <a:rPr lang="en-US" dirty="0"/>
              <a:t>Binary Tree</a:t>
            </a:r>
            <a:br>
              <a:rPr lang="en-US" dirty="0"/>
            </a:br>
            <a:r>
              <a:rPr lang="en-US" dirty="0"/>
              <a:t>Ordered Rooted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308" y="2133600"/>
            <a:ext cx="6998676" cy="4067908"/>
          </a:xfrm>
        </p:spPr>
        <p:txBody>
          <a:bodyPr>
            <a:normAutofit/>
          </a:bodyPr>
          <a:lstStyle/>
          <a:p>
            <a:r>
              <a:rPr lang="en-US" b="1" dirty="0"/>
              <a:t>Binary Tree</a:t>
            </a:r>
            <a:br>
              <a:rPr lang="en-US" b="1" dirty="0"/>
            </a:br>
            <a:r>
              <a:rPr lang="en-US" dirty="0"/>
              <a:t>An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with </a:t>
            </a:r>
            <a:r>
              <a:rPr lang="en-US" i="1" dirty="0"/>
              <a:t>m </a:t>
            </a:r>
            <a:r>
              <a:rPr lang="en-US" dirty="0"/>
              <a:t>= 2 is called a </a:t>
            </a:r>
            <a:r>
              <a:rPr lang="en-US" i="1" dirty="0"/>
              <a:t>binary tree</a:t>
            </a:r>
            <a:r>
              <a:rPr lang="en-US" dirty="0"/>
              <a:t>. </a:t>
            </a:r>
          </a:p>
          <a:p>
            <a:r>
              <a:rPr lang="en-US" b="1" dirty="0"/>
              <a:t>Ordered Rooted Tree</a:t>
            </a:r>
            <a:br>
              <a:rPr lang="en-US" b="1" dirty="0"/>
            </a:br>
            <a:r>
              <a:rPr lang="en-US" dirty="0"/>
              <a:t>An </a:t>
            </a:r>
            <a:r>
              <a:rPr lang="en-US" i="1" dirty="0"/>
              <a:t>ordered rooted tree </a:t>
            </a:r>
            <a:r>
              <a:rPr lang="en-US" dirty="0"/>
              <a:t>is a rooted tree where the children of each internal vertex are ordered.</a:t>
            </a:r>
          </a:p>
          <a:p>
            <a:r>
              <a:rPr lang="en-US" b="1" dirty="0"/>
              <a:t>Left and Right Child</a:t>
            </a:r>
            <a:br>
              <a:rPr lang="en-US" b="1" dirty="0"/>
            </a:br>
            <a:r>
              <a:rPr lang="en-US" dirty="0"/>
              <a:t>In an ordered binary tree, the first child is called the </a:t>
            </a:r>
            <a:r>
              <a:rPr lang="en-US" i="1" dirty="0"/>
              <a:t>left child </a:t>
            </a:r>
            <a:r>
              <a:rPr lang="en-US" dirty="0"/>
              <a:t>and the second child is called the </a:t>
            </a:r>
            <a:r>
              <a:rPr lang="en-US" i="1" dirty="0"/>
              <a:t>right child</a:t>
            </a:r>
            <a:r>
              <a:rPr lang="en-US" dirty="0"/>
              <a:t>. </a:t>
            </a:r>
          </a:p>
          <a:p>
            <a:r>
              <a:rPr lang="en-US" b="1" dirty="0"/>
              <a:t>Left and Right </a:t>
            </a:r>
            <a:r>
              <a:rPr lang="en-US" b="1" dirty="0" err="1"/>
              <a:t>Subtree</a:t>
            </a:r>
            <a:br>
              <a:rPr lang="en-US" b="1" dirty="0"/>
            </a:br>
            <a:r>
              <a:rPr lang="en-US" dirty="0"/>
              <a:t>The tree rooted at the left child is called the </a:t>
            </a:r>
            <a:r>
              <a:rPr lang="en-US" i="1" dirty="0"/>
              <a:t>left </a:t>
            </a:r>
            <a:r>
              <a:rPr lang="en-US" i="1" dirty="0" err="1"/>
              <a:t>subtree</a:t>
            </a:r>
            <a:r>
              <a:rPr lang="en-US" i="1" dirty="0"/>
              <a:t> </a:t>
            </a:r>
            <a:r>
              <a:rPr lang="en-US" dirty="0"/>
              <a:t>and the tree rooted at the right child is called the </a:t>
            </a:r>
            <a:r>
              <a:rPr lang="en-US" i="1" dirty="0"/>
              <a:t>right </a:t>
            </a:r>
            <a:r>
              <a:rPr lang="en-US" i="1" dirty="0" err="1"/>
              <a:t>subtree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1820-A524-40AE-886D-A9734BA51634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6903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989259"/>
            <a:ext cx="2133600" cy="1117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254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A full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 err="1"/>
                  <a:t>ary</a:t>
                </a:r>
                <a:r>
                  <a:rPr lang="en-US" sz="2400" dirty="0"/>
                  <a:t> tree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internal vertices contains a total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𝑙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/>
                  <a:t> leaves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290C-C98F-471E-AEB7-8E7D61664986}" type="datetime1">
              <a:rPr lang="en-US" smtClean="0"/>
              <a:t>9/25/2021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50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Calculate the number of vertices in a full 5-ary tree</a:t>
            </a:r>
            <a:br>
              <a:rPr lang="en-US" sz="2400" dirty="0"/>
            </a:br>
            <a:r>
              <a:rPr lang="en-US" sz="2400" dirty="0"/>
              <a:t>with 35 internal vertices.</a:t>
            </a:r>
          </a:p>
          <a:p>
            <a:pPr marL="0" indent="0" algn="ctr">
              <a:buNone/>
            </a:pPr>
            <a:r>
              <a:rPr lang="en-US" sz="2400" dirty="0"/>
              <a:t>Also, find out the number of leaves.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508F-FA72-41B2-9C41-A605B8790FF0}" type="datetime1">
              <a:rPr lang="en-US" smtClean="0"/>
              <a:t>9/25/2021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58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Calculate the number of vertices in a full 5-ary tree</a:t>
            </a:r>
            <a:br>
              <a:rPr lang="en-US" sz="2400" dirty="0"/>
            </a:br>
            <a:r>
              <a:rPr lang="en-US" sz="2400" dirty="0"/>
              <a:t>with 35 leaves.</a:t>
            </a:r>
          </a:p>
          <a:p>
            <a:pPr marL="0" indent="0" algn="ctr">
              <a:buNone/>
            </a:pPr>
            <a:r>
              <a:rPr lang="en-US" sz="2400" dirty="0"/>
              <a:t>Also, find out the number of internal vertices.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2F2B-D6E4-405A-8DB1-D9AD398DD7A1}" type="datetime1">
              <a:rPr lang="en-US" smtClean="0"/>
              <a:t>9/25/2021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4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DEFINITION :  </a:t>
            </a:r>
            <a:r>
              <a:rPr lang="en-GB" dirty="0">
                <a:latin typeface="Arial" pitchFamily="34" charset="0"/>
                <a:cs typeface="Arial" pitchFamily="34" charset="0"/>
              </a:rPr>
              <a:t>A </a:t>
            </a:r>
            <a:r>
              <a:rPr lang="en-GB" i="1" dirty="0">
                <a:latin typeface="Arial" pitchFamily="34" charset="0"/>
                <a:cs typeface="Arial" pitchFamily="34" charset="0"/>
              </a:rPr>
              <a:t>tree </a:t>
            </a:r>
            <a:r>
              <a:rPr lang="en-GB" dirty="0">
                <a:latin typeface="Arial" pitchFamily="34" charset="0"/>
                <a:cs typeface="Arial" pitchFamily="34" charset="0"/>
              </a:rPr>
              <a:t>is a connected undirected graph with no simple circuits.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A tree cannot have a simple circuit.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A tree cannot contain multiple edges or loops.</a:t>
            </a:r>
          </a:p>
          <a:p>
            <a:pPr>
              <a:buFont typeface="Wingdings" pitchFamily="2" charset="2"/>
              <a:buChar char="Ø"/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1820-A524-40AE-886D-A9734BA51634}" type="datetime1">
              <a:rPr lang="en-US" smtClean="0"/>
              <a:t>9/25/2021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23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Theorem 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 err="1"/>
                  <a:t>ary</a:t>
                </a:r>
                <a:r>
                  <a:rPr lang="en-US" sz="2400" dirty="0"/>
                  <a:t> tree of height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400" dirty="0"/>
                  <a:t> has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2400" i="1" dirty="0" smtClean="0">
                            <a:latin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400" dirty="0"/>
                  <a:t> leaves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1A95-D4EE-4515-8045-86BD27D40FED}" type="datetime1">
              <a:rPr lang="en-US" smtClean="0"/>
              <a:t>9/25/2021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95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1820-A524-40AE-886D-A9734BA51634}" type="datetime1">
              <a:rPr lang="en-US" smtClean="0"/>
              <a:t>9/25/2021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47" y="2247900"/>
            <a:ext cx="5099538" cy="3109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892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Exercise- 2,3,4,5,9,17,18,19,20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1820-A524-40AE-886D-A9734BA51634}" type="datetime1">
              <a:rPr lang="en-US" smtClean="0"/>
              <a:t>9/25/2021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8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 graphs shown in following Figure  are trees?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1820-A524-40AE-886D-A9734BA51634}" type="datetime1">
              <a:rPr lang="en-US" smtClean="0"/>
              <a:t>9/25/2021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3118339"/>
            <a:ext cx="7753350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80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connected graph that contains no simple circuits is a tree. </a:t>
            </a:r>
          </a:p>
          <a:p>
            <a:pPr>
              <a:buFont typeface="Wingdings" pitchFamily="2" charset="2"/>
              <a:buChar char="q"/>
            </a:pPr>
            <a:r>
              <a:rPr lang="en-GB" dirty="0"/>
              <a:t>What about graphs containing no simple circuits that are not necessarily connected?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These graphs are called forests.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Each of their connected components is a tree.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1820-A524-40AE-886D-A9734BA51634}" type="datetime1">
              <a:rPr lang="en-US" smtClean="0"/>
              <a:t>9/25/2021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1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1820-A524-40AE-886D-A9734BA51634}" type="datetime1">
              <a:rPr lang="en-US" smtClean="0"/>
              <a:t>9/25/2021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625970"/>
            <a:ext cx="6764215" cy="315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14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i="1" dirty="0"/>
              <a:t>rooted tree </a:t>
            </a:r>
            <a:r>
              <a:rPr lang="en-GB" dirty="0"/>
              <a:t>is a tree in which one vertex has been designated as the root and every edge is directed away from the root.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1820-A524-40AE-886D-A9734BA51634}" type="datetime1">
              <a:rPr lang="en-US" smtClean="0"/>
              <a:t>9/25/2021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77" y="3517656"/>
            <a:ext cx="5064369" cy="31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81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terminology of trees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91" y="2638045"/>
            <a:ext cx="7335023" cy="368069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 the rooted tree </a:t>
            </a:r>
            <a:r>
              <a:rPr lang="en-GB" i="1" dirty="0"/>
              <a:t>T </a:t>
            </a:r>
            <a:r>
              <a:rPr lang="en-GB" dirty="0"/>
              <a:t>(with root </a:t>
            </a:r>
            <a:r>
              <a:rPr lang="en-GB" i="1" dirty="0"/>
              <a:t>a) </a:t>
            </a:r>
            <a:r>
              <a:rPr lang="en-GB" dirty="0"/>
              <a:t>shown in Figure , find the following vertices.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The parent of c,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The children of g,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The siblings of </a:t>
            </a:r>
            <a:r>
              <a:rPr lang="en-GB" i="1" dirty="0"/>
              <a:t>h, 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All ancestors of </a:t>
            </a:r>
            <a:r>
              <a:rPr lang="en-GB" i="1" dirty="0"/>
              <a:t>e,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All descendants of </a:t>
            </a:r>
            <a:r>
              <a:rPr lang="en-GB" i="1" dirty="0"/>
              <a:t>b,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All internal vertices, and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All leaves. 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What is the subtree rooted at g?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1820-A524-40AE-886D-A9734BA51634}" type="datetime1">
              <a:rPr lang="en-US" smtClean="0"/>
              <a:t>9/25/2021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182" y="3165231"/>
            <a:ext cx="4854818" cy="269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528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terminology of trees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92" y="2638045"/>
            <a:ext cx="6938662" cy="369241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Parent</a:t>
            </a:r>
          </a:p>
          <a:p>
            <a:pPr marL="0" indent="0">
              <a:buNone/>
            </a:pPr>
            <a:r>
              <a:rPr lang="en-US" dirty="0"/>
              <a:t>     Suppose that T is a rooted tree. If v is a vertex in T other than the root,     the parent of v is the unique vertex u such that there is a directed edge from u to v.</a:t>
            </a:r>
          </a:p>
          <a:p>
            <a:r>
              <a:rPr lang="en-US" b="1" dirty="0"/>
              <a:t>Child</a:t>
            </a:r>
            <a:br>
              <a:rPr lang="en-US" b="1" dirty="0"/>
            </a:br>
            <a:r>
              <a:rPr lang="en-US" dirty="0"/>
              <a:t>If </a:t>
            </a:r>
            <a:r>
              <a:rPr lang="en-US" i="1" dirty="0"/>
              <a:t>u </a:t>
            </a:r>
            <a:r>
              <a:rPr lang="en-US" dirty="0"/>
              <a:t>is the parent of </a:t>
            </a:r>
            <a:r>
              <a:rPr lang="en-US" i="1" dirty="0"/>
              <a:t>v</a:t>
            </a:r>
            <a:r>
              <a:rPr lang="en-US" dirty="0"/>
              <a:t>, then </a:t>
            </a:r>
            <a:r>
              <a:rPr lang="en-US" i="1" dirty="0"/>
              <a:t>v </a:t>
            </a:r>
            <a:r>
              <a:rPr lang="en-US" dirty="0"/>
              <a:t>is called a </a:t>
            </a:r>
            <a:r>
              <a:rPr lang="en-US" i="1" dirty="0"/>
              <a:t>child </a:t>
            </a:r>
            <a:r>
              <a:rPr lang="en-US" dirty="0"/>
              <a:t>of </a:t>
            </a:r>
            <a:r>
              <a:rPr lang="en-US" i="1" dirty="0"/>
              <a:t>u</a:t>
            </a:r>
            <a:r>
              <a:rPr lang="en-US" dirty="0"/>
              <a:t>. </a:t>
            </a:r>
          </a:p>
          <a:p>
            <a:r>
              <a:rPr lang="en-US" b="1" dirty="0"/>
              <a:t>Siblings</a:t>
            </a:r>
            <a:br>
              <a:rPr lang="en-US" b="1" dirty="0"/>
            </a:br>
            <a:r>
              <a:rPr lang="en-US" dirty="0"/>
              <a:t>Vertices with the same parent are called </a:t>
            </a:r>
            <a:r>
              <a:rPr lang="en-US" i="1" dirty="0"/>
              <a:t>siblings</a:t>
            </a:r>
            <a:r>
              <a:rPr lang="en-US" dirty="0"/>
              <a:t>. </a:t>
            </a:r>
          </a:p>
          <a:p>
            <a:r>
              <a:rPr lang="en-US" b="1" dirty="0"/>
              <a:t>Internal Vertices</a:t>
            </a:r>
            <a:br>
              <a:rPr lang="en-US" b="1" dirty="0"/>
            </a:br>
            <a:r>
              <a:rPr lang="en-US" dirty="0" err="1"/>
              <a:t>Vertices</a:t>
            </a:r>
            <a:r>
              <a:rPr lang="en-US" dirty="0"/>
              <a:t> that have children are called </a:t>
            </a:r>
            <a:r>
              <a:rPr lang="en-US" i="1" dirty="0"/>
              <a:t>internal vertices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root is an internal vertex, unless it is the only node in the tree, in which case it is a leaf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1820-A524-40AE-886D-A9734BA51634}" type="datetime1">
              <a:rPr lang="en-US" smtClean="0"/>
              <a:t>9/25/2021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4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terminology of trees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92" y="2638045"/>
            <a:ext cx="7299854" cy="3101983"/>
          </a:xfrm>
        </p:spPr>
        <p:txBody>
          <a:bodyPr>
            <a:normAutofit/>
          </a:bodyPr>
          <a:lstStyle/>
          <a:p>
            <a:r>
              <a:rPr lang="en-US" b="1" dirty="0"/>
              <a:t>Ancestors</a:t>
            </a:r>
            <a:br>
              <a:rPr lang="en-US" b="1" dirty="0"/>
            </a:br>
            <a:r>
              <a:rPr lang="en-US" dirty="0"/>
              <a:t>The </a:t>
            </a:r>
            <a:r>
              <a:rPr lang="en-US" i="1" dirty="0"/>
              <a:t>ancestors </a:t>
            </a:r>
            <a:r>
              <a:rPr lang="en-US" dirty="0"/>
              <a:t>of </a:t>
            </a:r>
            <a:r>
              <a:rPr lang="en-US"/>
              <a:t>a vertex, </a:t>
            </a:r>
            <a:r>
              <a:rPr lang="en-US" dirty="0"/>
              <a:t>other than </a:t>
            </a:r>
            <a:r>
              <a:rPr lang="en-US"/>
              <a:t>the root, </a:t>
            </a:r>
            <a:r>
              <a:rPr lang="en-US" dirty="0"/>
              <a:t>are the vertices in the path from the root to this vertex, excluding the vertex itself and including the root.</a:t>
            </a:r>
          </a:p>
          <a:p>
            <a:r>
              <a:rPr lang="en-US" b="1" dirty="0"/>
              <a:t>Descendants</a:t>
            </a:r>
            <a:br>
              <a:rPr lang="en-US" b="1" dirty="0"/>
            </a:br>
            <a:r>
              <a:rPr lang="en-US" dirty="0"/>
              <a:t>The </a:t>
            </a:r>
            <a:r>
              <a:rPr lang="en-US" i="1" dirty="0"/>
              <a:t>descendants </a:t>
            </a:r>
            <a:r>
              <a:rPr lang="en-US" dirty="0"/>
              <a:t>of a vertex </a:t>
            </a:r>
            <a:r>
              <a:rPr lang="en-US" i="1" dirty="0"/>
              <a:t>v </a:t>
            </a:r>
            <a:r>
              <a:rPr lang="en-US" dirty="0"/>
              <a:t>are those vertices that have </a:t>
            </a:r>
            <a:r>
              <a:rPr lang="en-US" i="1" dirty="0"/>
              <a:t>v </a:t>
            </a:r>
            <a:r>
              <a:rPr lang="en-US" dirty="0"/>
              <a:t>as an ancestor.</a:t>
            </a:r>
          </a:p>
          <a:p>
            <a:r>
              <a:rPr lang="en-US" b="1" dirty="0"/>
              <a:t>Leaf</a:t>
            </a:r>
            <a:br>
              <a:rPr lang="en-US" b="1" dirty="0"/>
            </a:br>
            <a:r>
              <a:rPr lang="en-US" dirty="0"/>
              <a:t>A vertex of a tree is called a </a:t>
            </a:r>
            <a:r>
              <a:rPr lang="en-US" i="1" dirty="0"/>
              <a:t>leaf </a:t>
            </a:r>
            <a:r>
              <a:rPr lang="en-US" dirty="0"/>
              <a:t>if it has no children.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1820-A524-40AE-886D-A9734BA51634}" type="datetime1">
              <a:rPr lang="en-US" smtClean="0"/>
              <a:t>9/25/2021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7088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568</TotalTime>
  <Words>784</Words>
  <Application>Microsoft Office PowerPoint</Application>
  <PresentationFormat>On-screen Show (4:3)</PresentationFormat>
  <Paragraphs>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Gill Sans MT</vt:lpstr>
      <vt:lpstr>Wingdings</vt:lpstr>
      <vt:lpstr>lectures</vt:lpstr>
      <vt:lpstr>Trees (10.1)</vt:lpstr>
      <vt:lpstr>TREE</vt:lpstr>
      <vt:lpstr>Example</vt:lpstr>
      <vt:lpstr>Forest</vt:lpstr>
      <vt:lpstr>Example</vt:lpstr>
      <vt:lpstr>Rooted tree</vt:lpstr>
      <vt:lpstr>The terminology of trees </vt:lpstr>
      <vt:lpstr>The terminology of trees </vt:lpstr>
      <vt:lpstr>The terminology of trees </vt:lpstr>
      <vt:lpstr>Properties of trees</vt:lpstr>
      <vt:lpstr>Height of tree and level of nodes</vt:lpstr>
      <vt:lpstr>Balanced tree</vt:lpstr>
      <vt:lpstr>Theorem 2 </vt:lpstr>
      <vt:lpstr>Theorem 3</vt:lpstr>
      <vt:lpstr>Example</vt:lpstr>
      <vt:lpstr>Binary Tree Ordered Rooted Tree</vt:lpstr>
      <vt:lpstr>Theorem 4</vt:lpstr>
      <vt:lpstr>Example</vt:lpstr>
      <vt:lpstr>Example</vt:lpstr>
      <vt:lpstr>Theorem 5</vt:lpstr>
      <vt:lpstr>Example</vt:lpstr>
      <vt:lpstr>Practice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Parttime2</dc:creator>
  <cp:lastModifiedBy>Sajeed Mehrab</cp:lastModifiedBy>
  <cp:revision>44</cp:revision>
  <dcterms:created xsi:type="dcterms:W3CDTF">2017-08-28T08:31:50Z</dcterms:created>
  <dcterms:modified xsi:type="dcterms:W3CDTF">2021-09-25T09:54:04Z</dcterms:modified>
</cp:coreProperties>
</file>