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39"/>
  </p:notesMasterIdLst>
  <p:sldIdLst>
    <p:sldId id="257" r:id="rId2"/>
    <p:sldId id="297" r:id="rId3"/>
    <p:sldId id="258" r:id="rId4"/>
    <p:sldId id="259" r:id="rId5"/>
    <p:sldId id="295" r:id="rId6"/>
    <p:sldId id="260" r:id="rId7"/>
    <p:sldId id="263" r:id="rId8"/>
    <p:sldId id="264" r:id="rId9"/>
    <p:sldId id="265" r:id="rId10"/>
    <p:sldId id="270" r:id="rId11"/>
    <p:sldId id="266" r:id="rId12"/>
    <p:sldId id="271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92" r:id="rId26"/>
    <p:sldId id="281" r:id="rId27"/>
    <p:sldId id="282" r:id="rId28"/>
    <p:sldId id="283" r:id="rId29"/>
    <p:sldId id="284" r:id="rId30"/>
    <p:sldId id="285" r:id="rId31"/>
    <p:sldId id="291" r:id="rId32"/>
    <p:sldId id="286" r:id="rId33"/>
    <p:sldId id="287" r:id="rId34"/>
    <p:sldId id="288" r:id="rId35"/>
    <p:sldId id="289" r:id="rId36"/>
    <p:sldId id="290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4A33-B06E-44C3-917C-B9DB27236860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B8BF-0843-4CD7-9C5F-2E4003E3FB1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1BA6-9C8C-4337-B97E-C99E81CB1F8F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5CF6-2159-4BE8-805C-E689334FBC70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CCB-2858-4CF3-B23E-6C0C73D51395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997E-70B2-4CA8-BE26-5FE12C6EA47A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5D4B-EEEC-4EF4-8ACA-CC777ABF9BE3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D0E-7412-4EDB-AFA7-07863224D0F7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04ED-7C8C-4F4F-9A02-BF1716AC8CFF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0643-EAEC-4EA9-AC59-57EC9BFA91F7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78A5123-70B4-44A9-B78E-AC31646F9EDD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DC7EAA4-1BE3-45F1-910E-66088BF9D55B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Trees</a:t>
            </a:r>
            <a:br>
              <a:rPr lang="en-US" dirty="0"/>
            </a:br>
            <a:r>
              <a:rPr lang="en-US" dirty="0"/>
              <a:t>Binary Search Tree</a:t>
            </a:r>
            <a:br>
              <a:rPr lang="en-US" dirty="0"/>
            </a:br>
            <a:r>
              <a:rPr lang="en-US" dirty="0" err="1"/>
              <a:t>Tree</a:t>
            </a:r>
            <a:r>
              <a:rPr lang="en-US" dirty="0"/>
              <a:t> Traversal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219 – Discrete Mathematics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CA80-EC3F-4661-BC72-CE85381CCECB}" type="datetime1">
              <a:rPr lang="en-US" smtClean="0"/>
              <a:t>9/27/2021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871003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E98-9BB6-4293-8F70-B6F6659D2148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2676438" y="289994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1604149" y="4130514"/>
            <a:ext cx="1396624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3410241" y="4130514"/>
            <a:ext cx="1390923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2321401" y="2488755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99955" y="4078202"/>
            <a:ext cx="148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preorder</a:t>
            </a:r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3774748" y="3405952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preorder</a:t>
            </a:r>
          </a:p>
          <a:p>
            <a:r>
              <a:rPr lang="en-US" dirty="0"/>
              <a:t>in right subtree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8501B5-BCE6-49F0-99EE-8AE36625D9E3}"/>
              </a:ext>
            </a:extLst>
          </p:cNvPr>
          <p:cNvSpPr txBox="1"/>
          <p:nvPr/>
        </p:nvSpPr>
        <p:spPr>
          <a:xfrm>
            <a:off x="1209822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E98685-B01A-4DE8-9C28-97C9D2E1A630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9021D8-C4BB-4D3E-B1BA-8DBA904268ED}"/>
              </a:ext>
            </a:extLst>
          </p:cNvPr>
          <p:cNvSpPr txBox="1"/>
          <p:nvPr/>
        </p:nvSpPr>
        <p:spPr>
          <a:xfrm>
            <a:off x="2143410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CE7333-EAA9-4D05-931C-DF564AE07B17}"/>
              </a:ext>
            </a:extLst>
          </p:cNvPr>
          <p:cNvSpPr txBox="1"/>
          <p:nvPr/>
        </p:nvSpPr>
        <p:spPr>
          <a:xfrm>
            <a:off x="2610044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</p:spTree>
    <p:extLst>
      <p:ext uri="{BB962C8B-B14F-4D97-AF65-F5344CB8AC3E}">
        <p14:creationId xmlns:p14="http://schemas.microsoft.com/office/powerpoint/2010/main" val="229202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902116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266E-69EF-4289-BFDD-302B25327E11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AFD3A-B797-4EA9-9273-E067EE7DAEF0}"/>
              </a:ext>
            </a:extLst>
          </p:cNvPr>
          <p:cNvSpPr txBox="1"/>
          <p:nvPr/>
        </p:nvSpPr>
        <p:spPr>
          <a:xfrm>
            <a:off x="1209822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A82A35-F47E-4B09-9D46-22F8843B895C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5F2D1B-3F45-421F-8AB4-F902D900483E}"/>
              </a:ext>
            </a:extLst>
          </p:cNvPr>
          <p:cNvSpPr txBox="1"/>
          <p:nvPr/>
        </p:nvSpPr>
        <p:spPr>
          <a:xfrm>
            <a:off x="2143410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05DA32-0E4B-4E44-B445-7DABF75F061A}"/>
              </a:ext>
            </a:extLst>
          </p:cNvPr>
          <p:cNvSpPr txBox="1"/>
          <p:nvPr/>
        </p:nvSpPr>
        <p:spPr>
          <a:xfrm>
            <a:off x="2610044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1BD2E2-0254-4E63-B82A-6D2FD4EF5B6E}"/>
              </a:ext>
            </a:extLst>
          </p:cNvPr>
          <p:cNvSpPr txBox="1"/>
          <p:nvPr/>
        </p:nvSpPr>
        <p:spPr>
          <a:xfrm>
            <a:off x="3076838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28C41A-38F6-4563-8332-C74D24A70C63}"/>
              </a:ext>
            </a:extLst>
          </p:cNvPr>
          <p:cNvSpPr txBox="1"/>
          <p:nvPr/>
        </p:nvSpPr>
        <p:spPr>
          <a:xfrm>
            <a:off x="3558490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3324276" y="412938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3258726" y="5351686"/>
            <a:ext cx="376034" cy="898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3902675" y="5351686"/>
            <a:ext cx="952660" cy="898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3545839" y="3714592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2376551" y="5338011"/>
            <a:ext cx="888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No left</a:t>
            </a:r>
          </a:p>
          <a:p>
            <a:pPr algn="r"/>
            <a:r>
              <a:rPr lang="en-US" dirty="0"/>
              <a:t>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4855335" y="6077627"/>
            <a:ext cx="162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preorder</a:t>
            </a:r>
          </a:p>
          <a:p>
            <a:r>
              <a:rPr lang="en-US" dirty="0"/>
              <a:t>In right subtree</a:t>
            </a:r>
          </a:p>
        </p:txBody>
      </p:sp>
    </p:spTree>
    <p:extLst>
      <p:ext uri="{BB962C8B-B14F-4D97-AF65-F5344CB8AC3E}">
        <p14:creationId xmlns:p14="http://schemas.microsoft.com/office/powerpoint/2010/main" val="172594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19" grpId="0" animBg="1"/>
      <p:bldP spid="40" grpId="0" animBg="1"/>
      <p:bldP spid="41" grpId="0" animBg="1"/>
      <p:bldP spid="2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3B3D-7CEB-4E99-8765-7A60DF3B5B82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4025284" y="1885071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1604149" y="2898430"/>
            <a:ext cx="3132606" cy="3351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4815478" y="2898430"/>
            <a:ext cx="2292655" cy="3351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2560320" y="1885071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84702" y="2928260"/>
            <a:ext cx="148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preorder</a:t>
            </a:r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7152525" y="2928260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preorder</a:t>
            </a:r>
          </a:p>
          <a:p>
            <a:r>
              <a:rPr lang="en-US" dirty="0"/>
              <a:t>in right subtree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C3A1D9-66EA-40B0-8C2B-E58D40FD27D4}"/>
              </a:ext>
            </a:extLst>
          </p:cNvPr>
          <p:cNvSpPr txBox="1"/>
          <p:nvPr/>
        </p:nvSpPr>
        <p:spPr>
          <a:xfrm>
            <a:off x="1209822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22FBBB-0E98-4A06-92DC-D2AB08586904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983720-3FC5-4DE7-AEFE-44F7C34097E4}"/>
              </a:ext>
            </a:extLst>
          </p:cNvPr>
          <p:cNvSpPr txBox="1"/>
          <p:nvPr/>
        </p:nvSpPr>
        <p:spPr>
          <a:xfrm>
            <a:off x="2143410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2B2B27-1E28-4E5F-9139-2A5979B553F5}"/>
              </a:ext>
            </a:extLst>
          </p:cNvPr>
          <p:cNvSpPr txBox="1"/>
          <p:nvPr/>
        </p:nvSpPr>
        <p:spPr>
          <a:xfrm>
            <a:off x="2610044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3627E6-1182-4942-9C96-E00C276876F7}"/>
              </a:ext>
            </a:extLst>
          </p:cNvPr>
          <p:cNvSpPr txBox="1"/>
          <p:nvPr/>
        </p:nvSpPr>
        <p:spPr>
          <a:xfrm>
            <a:off x="3076838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E742DE-8F0D-4EB3-B526-4FF0CD25EEC2}"/>
              </a:ext>
            </a:extLst>
          </p:cNvPr>
          <p:cNvSpPr txBox="1"/>
          <p:nvPr/>
        </p:nvSpPr>
        <p:spPr>
          <a:xfrm>
            <a:off x="3558490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</p:spTree>
    <p:extLst>
      <p:ext uri="{BB962C8B-B14F-4D97-AF65-F5344CB8AC3E}">
        <p14:creationId xmlns:p14="http://schemas.microsoft.com/office/powerpoint/2010/main" val="380423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871003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F9B8-28D6-4E0E-9FB8-8B31E66DDEF5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AFD3A-B797-4EA9-9273-E067EE7DAEF0}"/>
              </a:ext>
            </a:extLst>
          </p:cNvPr>
          <p:cNvSpPr txBox="1"/>
          <p:nvPr/>
        </p:nvSpPr>
        <p:spPr>
          <a:xfrm>
            <a:off x="1209822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A82A35-F47E-4B09-9D46-22F8843B895C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5F2D1B-3F45-421F-8AB4-F902D900483E}"/>
              </a:ext>
            </a:extLst>
          </p:cNvPr>
          <p:cNvSpPr txBox="1"/>
          <p:nvPr/>
        </p:nvSpPr>
        <p:spPr>
          <a:xfrm>
            <a:off x="2143410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05DA32-0E4B-4E44-B445-7DABF75F061A}"/>
              </a:ext>
            </a:extLst>
          </p:cNvPr>
          <p:cNvSpPr txBox="1"/>
          <p:nvPr/>
        </p:nvSpPr>
        <p:spPr>
          <a:xfrm>
            <a:off x="2610044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1BD2E2-0254-4E63-B82A-6D2FD4EF5B6E}"/>
              </a:ext>
            </a:extLst>
          </p:cNvPr>
          <p:cNvSpPr txBox="1"/>
          <p:nvPr/>
        </p:nvSpPr>
        <p:spPr>
          <a:xfrm>
            <a:off x="3076838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28C41A-38F6-4563-8332-C74D24A70C63}"/>
              </a:ext>
            </a:extLst>
          </p:cNvPr>
          <p:cNvSpPr txBox="1"/>
          <p:nvPr/>
        </p:nvSpPr>
        <p:spPr>
          <a:xfrm>
            <a:off x="3558490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432C37-9707-489C-8E0E-E462FB730975}"/>
              </a:ext>
            </a:extLst>
          </p:cNvPr>
          <p:cNvSpPr txBox="1"/>
          <p:nvPr/>
        </p:nvSpPr>
        <p:spPr>
          <a:xfrm>
            <a:off x="4025284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19,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5405919" y="289994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4897180" y="4130514"/>
            <a:ext cx="1293966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6246258" y="4130515"/>
            <a:ext cx="746985" cy="941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5261025" y="2488755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3882976" y="3500399"/>
            <a:ext cx="148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preorder</a:t>
            </a:r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7036674" y="4135661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preorder</a:t>
            </a:r>
          </a:p>
          <a:p>
            <a:r>
              <a:rPr lang="en-US" dirty="0"/>
              <a:t>in right subtree</a:t>
            </a:r>
          </a:p>
        </p:txBody>
      </p:sp>
    </p:spTree>
    <p:extLst>
      <p:ext uri="{BB962C8B-B14F-4D97-AF65-F5344CB8AC3E}">
        <p14:creationId xmlns:p14="http://schemas.microsoft.com/office/powerpoint/2010/main" val="377746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 animBg="1"/>
      <p:bldP spid="40" grpId="0" animBg="1"/>
      <p:bldP spid="41" grpId="0" animBg="1"/>
      <p:bldP spid="21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871003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F337-2155-4104-8F53-67BB2CC4226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AFD3A-B797-4EA9-9273-E067EE7DAEF0}"/>
              </a:ext>
            </a:extLst>
          </p:cNvPr>
          <p:cNvSpPr txBox="1"/>
          <p:nvPr/>
        </p:nvSpPr>
        <p:spPr>
          <a:xfrm>
            <a:off x="1209822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A82A35-F47E-4B09-9D46-22F8843B895C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5F2D1B-3F45-421F-8AB4-F902D900483E}"/>
              </a:ext>
            </a:extLst>
          </p:cNvPr>
          <p:cNvSpPr txBox="1"/>
          <p:nvPr/>
        </p:nvSpPr>
        <p:spPr>
          <a:xfrm>
            <a:off x="2143410" y="13223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05DA32-0E4B-4E44-B445-7DABF75F061A}"/>
              </a:ext>
            </a:extLst>
          </p:cNvPr>
          <p:cNvSpPr txBox="1"/>
          <p:nvPr/>
        </p:nvSpPr>
        <p:spPr>
          <a:xfrm>
            <a:off x="2610044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1BD2E2-0254-4E63-B82A-6D2FD4EF5B6E}"/>
              </a:ext>
            </a:extLst>
          </p:cNvPr>
          <p:cNvSpPr txBox="1"/>
          <p:nvPr/>
        </p:nvSpPr>
        <p:spPr>
          <a:xfrm>
            <a:off x="3076838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28C41A-38F6-4563-8332-C74D24A70C63}"/>
              </a:ext>
            </a:extLst>
          </p:cNvPr>
          <p:cNvSpPr txBox="1"/>
          <p:nvPr/>
        </p:nvSpPr>
        <p:spPr>
          <a:xfrm>
            <a:off x="3558490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432C37-9707-489C-8E0E-E462FB730975}"/>
              </a:ext>
            </a:extLst>
          </p:cNvPr>
          <p:cNvSpPr txBox="1"/>
          <p:nvPr/>
        </p:nvSpPr>
        <p:spPr>
          <a:xfrm>
            <a:off x="4025284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92C9B9-8451-438E-83EA-5B4515F4F316}"/>
              </a:ext>
            </a:extLst>
          </p:cNvPr>
          <p:cNvSpPr txBox="1"/>
          <p:nvPr/>
        </p:nvSpPr>
        <p:spPr>
          <a:xfrm>
            <a:off x="4492078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CE2EB3-4DEE-4E04-9B4A-FA3705ED3183}"/>
              </a:ext>
            </a:extLst>
          </p:cNvPr>
          <p:cNvSpPr txBox="1"/>
          <p:nvPr/>
        </p:nvSpPr>
        <p:spPr>
          <a:xfrm>
            <a:off x="4958712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18,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4741838" y="4125035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4897181" y="5390790"/>
            <a:ext cx="195635" cy="859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5473069" y="5366884"/>
            <a:ext cx="746985" cy="859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4136089" y="3684274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3645042" y="6226369"/>
            <a:ext cx="161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No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6297793" y="5366884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preorder</a:t>
            </a:r>
          </a:p>
          <a:p>
            <a:r>
              <a:rPr lang="en-US" dirty="0"/>
              <a:t>in right subtree</a:t>
            </a:r>
          </a:p>
        </p:txBody>
      </p:sp>
    </p:spTree>
    <p:extLst>
      <p:ext uri="{BB962C8B-B14F-4D97-AF65-F5344CB8AC3E}">
        <p14:creationId xmlns:p14="http://schemas.microsoft.com/office/powerpoint/2010/main" val="9326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19" grpId="0" animBg="1"/>
      <p:bldP spid="40" grpId="0" animBg="1"/>
      <p:bldP spid="41" grpId="0" animBg="1"/>
      <p:bldP spid="21" grpId="0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871003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0A8-B959-49D6-9B2D-B33C78A4E3CE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5405919" y="289994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4897180" y="4130514"/>
            <a:ext cx="1293966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6246258" y="4130515"/>
            <a:ext cx="746985" cy="941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5261025" y="2488755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3882976" y="3500399"/>
            <a:ext cx="148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preorder</a:t>
            </a:r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7036674" y="4135661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preorder</a:t>
            </a:r>
          </a:p>
          <a:p>
            <a:r>
              <a:rPr lang="en-US" dirty="0"/>
              <a:t>in right subtree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296D2A-1F55-4BEE-9AA7-B3D508F30627}"/>
              </a:ext>
            </a:extLst>
          </p:cNvPr>
          <p:cNvSpPr txBox="1"/>
          <p:nvPr/>
        </p:nvSpPr>
        <p:spPr>
          <a:xfrm>
            <a:off x="1209822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15,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20627B-0E4A-42CC-9EAD-638220666CCC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9C429-0FA3-4832-986E-C55E5C8B00A9}"/>
              </a:ext>
            </a:extLst>
          </p:cNvPr>
          <p:cNvSpPr txBox="1"/>
          <p:nvPr/>
        </p:nvSpPr>
        <p:spPr>
          <a:xfrm>
            <a:off x="2143410" y="13223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4B4788-EDC3-4969-A742-6B03584C5369}"/>
              </a:ext>
            </a:extLst>
          </p:cNvPr>
          <p:cNvSpPr txBox="1"/>
          <p:nvPr/>
        </p:nvSpPr>
        <p:spPr>
          <a:xfrm>
            <a:off x="2610044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A9FAB1-5C77-4F1D-A78F-CABA7B329C67}"/>
              </a:ext>
            </a:extLst>
          </p:cNvPr>
          <p:cNvSpPr txBox="1"/>
          <p:nvPr/>
        </p:nvSpPr>
        <p:spPr>
          <a:xfrm>
            <a:off x="3076838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965B4B-7B95-404C-82E3-90AE4F3AE82F}"/>
              </a:ext>
            </a:extLst>
          </p:cNvPr>
          <p:cNvSpPr txBox="1"/>
          <p:nvPr/>
        </p:nvSpPr>
        <p:spPr>
          <a:xfrm>
            <a:off x="3558490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85E00A-1A7B-42F8-A630-3F4DDCD10647}"/>
              </a:ext>
            </a:extLst>
          </p:cNvPr>
          <p:cNvSpPr txBox="1"/>
          <p:nvPr/>
        </p:nvSpPr>
        <p:spPr>
          <a:xfrm>
            <a:off x="4025284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19,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6504F5-B566-41C3-BE6E-7AEB1145E8EF}"/>
              </a:ext>
            </a:extLst>
          </p:cNvPr>
          <p:cNvSpPr txBox="1"/>
          <p:nvPr/>
        </p:nvSpPr>
        <p:spPr>
          <a:xfrm>
            <a:off x="4492078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17,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17AD7F-4C06-44BB-B73D-E9929802FEE7}"/>
              </a:ext>
            </a:extLst>
          </p:cNvPr>
          <p:cNvSpPr txBox="1"/>
          <p:nvPr/>
        </p:nvSpPr>
        <p:spPr>
          <a:xfrm>
            <a:off x="4958712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18,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628164-64BC-4B26-BE53-58D43C288C40}"/>
              </a:ext>
            </a:extLst>
          </p:cNvPr>
          <p:cNvSpPr txBox="1"/>
          <p:nvPr/>
        </p:nvSpPr>
        <p:spPr>
          <a:xfrm>
            <a:off x="5425506" y="13223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4919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Inorder</a:t>
            </a:r>
            <a:r>
              <a:rPr lang="en-US" dirty="0"/>
              <a:t> traversal: Left, Root, 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9E9E-88B7-4FCD-918B-66D232567B10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4025284" y="1885071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1604149" y="2898430"/>
            <a:ext cx="3132606" cy="3351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4815478" y="2898430"/>
            <a:ext cx="2292655" cy="3351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2560320" y="1885071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84702" y="2928260"/>
            <a:ext cx="148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</a:t>
            </a:r>
            <a:r>
              <a:rPr lang="en-US" dirty="0" err="1"/>
              <a:t>inorder</a:t>
            </a:r>
            <a:endParaRPr lang="en-US" dirty="0"/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7152525" y="2928260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inorder</a:t>
            </a:r>
            <a:endParaRPr lang="en-US" dirty="0"/>
          </a:p>
          <a:p>
            <a:r>
              <a:rPr lang="en-US" dirty="0"/>
              <a:t>in right subtree</a:t>
            </a:r>
          </a:p>
        </p:txBody>
      </p:sp>
    </p:spTree>
    <p:extLst>
      <p:ext uri="{BB962C8B-B14F-4D97-AF65-F5344CB8AC3E}">
        <p14:creationId xmlns:p14="http://schemas.microsoft.com/office/powerpoint/2010/main" val="222863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0" grpId="0" animBg="1"/>
      <p:bldP spid="41" grpId="0" animBg="1"/>
      <p:bldP spid="2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871003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47A8-47D9-4BF9-8526-9C497E165830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2676438" y="289994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1604149" y="4130514"/>
            <a:ext cx="1396624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3410241" y="4130514"/>
            <a:ext cx="1390923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2321401" y="2488755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99955" y="4078202"/>
            <a:ext cx="148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</a:t>
            </a:r>
            <a:r>
              <a:rPr lang="en-US" dirty="0" err="1"/>
              <a:t>inorder</a:t>
            </a:r>
            <a:endParaRPr lang="en-US" dirty="0"/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3774748" y="3405952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inorder</a:t>
            </a:r>
            <a:endParaRPr lang="en-US" dirty="0"/>
          </a:p>
          <a:p>
            <a:r>
              <a:rPr lang="en-US" dirty="0"/>
              <a:t>in right subtree</a:t>
            </a:r>
          </a:p>
        </p:txBody>
      </p:sp>
    </p:spTree>
    <p:extLst>
      <p:ext uri="{BB962C8B-B14F-4D97-AF65-F5344CB8AC3E}">
        <p14:creationId xmlns:p14="http://schemas.microsoft.com/office/powerpoint/2010/main" val="15782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0" grpId="0" animBg="1"/>
      <p:bldP spid="41" grpId="0" animBg="1"/>
      <p:bldP spid="21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902116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668B-018A-4B64-B868-2FF025DB154C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AFD3A-B797-4EA9-9273-E067EE7DAEF0}"/>
              </a:ext>
            </a:extLst>
          </p:cNvPr>
          <p:cNvSpPr txBox="1"/>
          <p:nvPr/>
        </p:nvSpPr>
        <p:spPr>
          <a:xfrm>
            <a:off x="120982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A82A35-F47E-4B09-9D46-22F8843B895C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2030154" y="412938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1604149" y="5351686"/>
            <a:ext cx="791319" cy="898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2833939" y="5351686"/>
            <a:ext cx="364507" cy="898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1464694" y="3727580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124064" y="5251859"/>
            <a:ext cx="148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</a:t>
            </a:r>
            <a:r>
              <a:rPr lang="en-US" dirty="0" err="1"/>
              <a:t>inorder</a:t>
            </a:r>
            <a:endParaRPr lang="en-US" dirty="0"/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3197858" y="5232878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right</a:t>
            </a:r>
          </a:p>
          <a:p>
            <a:r>
              <a:rPr lang="en-US" dirty="0"/>
              <a:t>subtree</a:t>
            </a:r>
          </a:p>
        </p:txBody>
      </p:sp>
    </p:spTree>
    <p:extLst>
      <p:ext uri="{BB962C8B-B14F-4D97-AF65-F5344CB8AC3E}">
        <p14:creationId xmlns:p14="http://schemas.microsoft.com/office/powerpoint/2010/main" val="245688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19" grpId="0" animBg="1"/>
      <p:bldP spid="40" grpId="0" animBg="1"/>
      <p:bldP spid="41" grpId="0" animBg="1"/>
      <p:bldP spid="21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871003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FCFE-6E77-44CC-ACCB-56751B7F65DF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2676438" y="289994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1604149" y="4130514"/>
            <a:ext cx="1396624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3410241" y="4130514"/>
            <a:ext cx="1390923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2321401" y="2488755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99955" y="4078202"/>
            <a:ext cx="148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</a:t>
            </a:r>
            <a:r>
              <a:rPr lang="en-US" dirty="0" err="1"/>
              <a:t>inorder</a:t>
            </a:r>
            <a:endParaRPr lang="en-US" dirty="0"/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3774748" y="3405952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inorder</a:t>
            </a:r>
            <a:endParaRPr lang="en-US" dirty="0"/>
          </a:p>
          <a:p>
            <a:r>
              <a:rPr lang="en-US" dirty="0"/>
              <a:t>in right subtree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FB2470-FE4E-4EF1-AEC6-31B22D7B1BF4}"/>
              </a:ext>
            </a:extLst>
          </p:cNvPr>
          <p:cNvSpPr txBox="1"/>
          <p:nvPr/>
        </p:nvSpPr>
        <p:spPr>
          <a:xfrm>
            <a:off x="120982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7FCD2D-5A40-414A-A382-5F70FE55CDD0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6B1A33-2EE1-4BF4-80D0-F8E531383A3F}"/>
              </a:ext>
            </a:extLst>
          </p:cNvPr>
          <p:cNvSpPr txBox="1"/>
          <p:nvPr/>
        </p:nvSpPr>
        <p:spPr>
          <a:xfrm>
            <a:off x="214571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</p:spTree>
    <p:extLst>
      <p:ext uri="{BB962C8B-B14F-4D97-AF65-F5344CB8AC3E}">
        <p14:creationId xmlns:p14="http://schemas.microsoft.com/office/powerpoint/2010/main" val="277142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669" y="671615"/>
            <a:ext cx="6938662" cy="1188720"/>
          </a:xfrm>
        </p:spPr>
        <p:txBody>
          <a:bodyPr/>
          <a:lstStyle/>
          <a:p>
            <a:r>
              <a:rPr lang="en-US" dirty="0"/>
              <a:t>Binary Tree</a:t>
            </a:r>
            <a:br>
              <a:rPr lang="en-US" dirty="0"/>
            </a:br>
            <a:r>
              <a:rPr lang="en-US" dirty="0"/>
              <a:t>Ordered Rooted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308" y="2133600"/>
            <a:ext cx="6998676" cy="4067908"/>
          </a:xfrm>
        </p:spPr>
        <p:txBody>
          <a:bodyPr>
            <a:normAutofit/>
          </a:bodyPr>
          <a:lstStyle/>
          <a:p>
            <a:r>
              <a:rPr lang="en-US" b="1" dirty="0"/>
              <a:t>Binary Tree</a:t>
            </a:r>
            <a:br>
              <a:rPr lang="en-US" b="1" dirty="0"/>
            </a:br>
            <a:r>
              <a:rPr lang="en-US" dirty="0"/>
              <a:t>An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with </a:t>
            </a:r>
            <a:r>
              <a:rPr lang="en-US" i="1" dirty="0"/>
              <a:t>m </a:t>
            </a:r>
            <a:r>
              <a:rPr lang="en-US" dirty="0"/>
              <a:t>= 2 is called a </a:t>
            </a:r>
            <a:r>
              <a:rPr lang="en-US" i="1" dirty="0"/>
              <a:t>binary tree</a:t>
            </a:r>
            <a:r>
              <a:rPr lang="en-US" dirty="0"/>
              <a:t>. </a:t>
            </a:r>
          </a:p>
          <a:p>
            <a:r>
              <a:rPr lang="en-US" b="1" dirty="0"/>
              <a:t>Ordered Root Tree</a:t>
            </a:r>
            <a:br>
              <a:rPr lang="en-US" b="1" dirty="0"/>
            </a:br>
            <a:r>
              <a:rPr lang="en-US" dirty="0"/>
              <a:t>An </a:t>
            </a:r>
            <a:r>
              <a:rPr lang="en-US" i="1" dirty="0"/>
              <a:t>ordered rooted tree </a:t>
            </a:r>
            <a:r>
              <a:rPr lang="en-US" dirty="0"/>
              <a:t>is a rooted tree where the children of each internal vertex are ordered.</a:t>
            </a:r>
          </a:p>
          <a:p>
            <a:r>
              <a:rPr lang="en-US" b="1" dirty="0"/>
              <a:t>Left and Right Child</a:t>
            </a:r>
            <a:br>
              <a:rPr lang="en-US" b="1" dirty="0"/>
            </a:br>
            <a:r>
              <a:rPr lang="en-US" dirty="0"/>
              <a:t>In an ordered binary tree, the first child is called the </a:t>
            </a:r>
            <a:r>
              <a:rPr lang="en-US" i="1" dirty="0"/>
              <a:t>left child </a:t>
            </a:r>
            <a:r>
              <a:rPr lang="en-US" dirty="0"/>
              <a:t>and the second child is called the </a:t>
            </a:r>
            <a:r>
              <a:rPr lang="en-US" i="1" dirty="0"/>
              <a:t>right child</a:t>
            </a:r>
            <a:r>
              <a:rPr lang="en-US" dirty="0"/>
              <a:t>. </a:t>
            </a:r>
          </a:p>
          <a:p>
            <a:r>
              <a:rPr lang="en-US" b="1" dirty="0"/>
              <a:t>Left and Right </a:t>
            </a:r>
            <a:r>
              <a:rPr lang="en-US" b="1" dirty="0" err="1"/>
              <a:t>Subtree</a:t>
            </a:r>
            <a:br>
              <a:rPr lang="en-US" b="1" dirty="0"/>
            </a:br>
            <a:r>
              <a:rPr lang="en-US" dirty="0"/>
              <a:t>The tree rooted at the left child is called the </a:t>
            </a:r>
            <a:r>
              <a:rPr lang="en-US" i="1" dirty="0"/>
              <a:t>left </a:t>
            </a:r>
            <a:r>
              <a:rPr lang="en-US" i="1" dirty="0" err="1"/>
              <a:t>subtree</a:t>
            </a:r>
            <a:r>
              <a:rPr lang="en-US" i="1" dirty="0"/>
              <a:t> </a:t>
            </a:r>
            <a:r>
              <a:rPr lang="en-US" dirty="0"/>
              <a:t>and the tree rooted at the right </a:t>
            </a:r>
            <a:r>
              <a:rPr lang="en-US"/>
              <a:t>child is called </a:t>
            </a:r>
            <a:r>
              <a:rPr lang="en-US" dirty="0"/>
              <a:t>the </a:t>
            </a:r>
            <a:r>
              <a:rPr lang="en-US" i="1" dirty="0"/>
              <a:t>right </a:t>
            </a:r>
            <a:r>
              <a:rPr lang="en-US" i="1" dirty="0" err="1"/>
              <a:t>subtree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1820-A524-40AE-886D-A9734BA51634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6903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718833"/>
            <a:ext cx="2243504" cy="142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707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902116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243-2ADC-4A9A-ACA0-6B9C91BE4CC8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3324276" y="412938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3258726" y="5351686"/>
            <a:ext cx="376034" cy="898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3902675" y="5351686"/>
            <a:ext cx="952660" cy="898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3545839" y="3714592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2376551" y="5338011"/>
            <a:ext cx="888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No left</a:t>
            </a:r>
          </a:p>
          <a:p>
            <a:pPr algn="r"/>
            <a:r>
              <a:rPr lang="en-US" dirty="0"/>
              <a:t>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4855335" y="6077627"/>
            <a:ext cx="162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inorder</a:t>
            </a:r>
            <a:endParaRPr lang="en-US" dirty="0"/>
          </a:p>
          <a:p>
            <a:r>
              <a:rPr lang="en-US" dirty="0"/>
              <a:t>In right subtree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FB0400-29FE-4F80-AEA3-03FF095315E0}"/>
              </a:ext>
            </a:extLst>
          </p:cNvPr>
          <p:cNvSpPr txBox="1"/>
          <p:nvPr/>
        </p:nvSpPr>
        <p:spPr>
          <a:xfrm>
            <a:off x="120982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886254-911C-416C-B29F-AA375BED0592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8D4244-2B74-48F6-86A6-048D4DA6059B}"/>
              </a:ext>
            </a:extLst>
          </p:cNvPr>
          <p:cNvSpPr txBox="1"/>
          <p:nvPr/>
        </p:nvSpPr>
        <p:spPr>
          <a:xfrm>
            <a:off x="214571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E3BAE7-79EC-46F7-A091-B32032FC555C}"/>
              </a:ext>
            </a:extLst>
          </p:cNvPr>
          <p:cNvSpPr txBox="1"/>
          <p:nvPr/>
        </p:nvSpPr>
        <p:spPr>
          <a:xfrm>
            <a:off x="2614808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2917A5-0AB3-4603-9237-4283D871E592}"/>
              </a:ext>
            </a:extLst>
          </p:cNvPr>
          <p:cNvSpPr txBox="1"/>
          <p:nvPr/>
        </p:nvSpPr>
        <p:spPr>
          <a:xfrm>
            <a:off x="3083037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</p:spTree>
    <p:extLst>
      <p:ext uri="{BB962C8B-B14F-4D97-AF65-F5344CB8AC3E}">
        <p14:creationId xmlns:p14="http://schemas.microsoft.com/office/powerpoint/2010/main" val="1612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0" grpId="0" animBg="1"/>
      <p:bldP spid="41" grpId="0" animBg="1"/>
      <p:bldP spid="21" grpId="0"/>
      <p:bldP spid="42" grpId="0"/>
      <p:bldP spid="43" grpId="0"/>
      <p:bldP spid="45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74E9-F446-416A-8EEE-8C2E1EB233EC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4025284" y="1885071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1604149" y="2898430"/>
            <a:ext cx="3132606" cy="3351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4815478" y="2898430"/>
            <a:ext cx="2292655" cy="3351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2560320" y="1885071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84702" y="2928260"/>
            <a:ext cx="148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</a:t>
            </a:r>
            <a:r>
              <a:rPr lang="en-US" dirty="0" err="1"/>
              <a:t>inorder</a:t>
            </a:r>
            <a:endParaRPr lang="en-US" dirty="0"/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7152525" y="2928260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inorder</a:t>
            </a:r>
            <a:endParaRPr lang="en-US" dirty="0"/>
          </a:p>
          <a:p>
            <a:r>
              <a:rPr lang="en-US" dirty="0"/>
              <a:t>in right subtree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925D5-400D-404E-A535-A331FC87FF1E}"/>
              </a:ext>
            </a:extLst>
          </p:cNvPr>
          <p:cNvSpPr txBox="1"/>
          <p:nvPr/>
        </p:nvSpPr>
        <p:spPr>
          <a:xfrm>
            <a:off x="120982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245A0D-097D-4A36-8149-0E7BC2518B2D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48CAF2-282A-41E7-B093-7869B636DC9B}"/>
              </a:ext>
            </a:extLst>
          </p:cNvPr>
          <p:cNvSpPr txBox="1"/>
          <p:nvPr/>
        </p:nvSpPr>
        <p:spPr>
          <a:xfrm>
            <a:off x="214571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A5830D-638A-4DBF-8570-E476972B4951}"/>
              </a:ext>
            </a:extLst>
          </p:cNvPr>
          <p:cNvSpPr txBox="1"/>
          <p:nvPr/>
        </p:nvSpPr>
        <p:spPr>
          <a:xfrm>
            <a:off x="2614808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6235C1-17ED-49AC-9492-1F6B0C312063}"/>
              </a:ext>
            </a:extLst>
          </p:cNvPr>
          <p:cNvSpPr txBox="1"/>
          <p:nvPr/>
        </p:nvSpPr>
        <p:spPr>
          <a:xfrm>
            <a:off x="3083037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4A1E15-60BA-44CD-9366-CF39E1D470E2}"/>
              </a:ext>
            </a:extLst>
          </p:cNvPr>
          <p:cNvSpPr txBox="1"/>
          <p:nvPr/>
        </p:nvSpPr>
        <p:spPr>
          <a:xfrm>
            <a:off x="3672269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15,</a:t>
            </a:r>
          </a:p>
        </p:txBody>
      </p:sp>
    </p:spTree>
    <p:extLst>
      <p:ext uri="{BB962C8B-B14F-4D97-AF65-F5344CB8AC3E}">
        <p14:creationId xmlns:p14="http://schemas.microsoft.com/office/powerpoint/2010/main" val="26822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871003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63D5-1AA2-4748-8486-6EECAE568B28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5405919" y="289994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4897180" y="4130514"/>
            <a:ext cx="1293966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6246258" y="4130515"/>
            <a:ext cx="746985" cy="941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5261025" y="2488755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3882976" y="3500399"/>
            <a:ext cx="148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</a:t>
            </a:r>
            <a:r>
              <a:rPr lang="en-US" dirty="0" err="1"/>
              <a:t>inorder</a:t>
            </a:r>
            <a:endParaRPr lang="en-US" dirty="0"/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7036674" y="4135661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inorder</a:t>
            </a:r>
            <a:endParaRPr lang="en-US" dirty="0"/>
          </a:p>
          <a:p>
            <a:r>
              <a:rPr lang="en-US" dirty="0"/>
              <a:t>in right subtree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BC49C8-A953-4500-91F3-FD715C44BFAF}"/>
              </a:ext>
            </a:extLst>
          </p:cNvPr>
          <p:cNvSpPr txBox="1"/>
          <p:nvPr/>
        </p:nvSpPr>
        <p:spPr>
          <a:xfrm>
            <a:off x="120982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FFCA7D-3465-4C83-AF7F-C54B61FC0492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B1AD5C-40A4-45F7-8EDB-CEA232F70E01}"/>
              </a:ext>
            </a:extLst>
          </p:cNvPr>
          <p:cNvSpPr txBox="1"/>
          <p:nvPr/>
        </p:nvSpPr>
        <p:spPr>
          <a:xfrm>
            <a:off x="214571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C926DF-D07C-442B-8C98-0B9855DB7B43}"/>
              </a:ext>
            </a:extLst>
          </p:cNvPr>
          <p:cNvSpPr txBox="1"/>
          <p:nvPr/>
        </p:nvSpPr>
        <p:spPr>
          <a:xfrm>
            <a:off x="2614808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53D441-7A94-451A-AA26-766F5BFEE2A0}"/>
              </a:ext>
            </a:extLst>
          </p:cNvPr>
          <p:cNvSpPr txBox="1"/>
          <p:nvPr/>
        </p:nvSpPr>
        <p:spPr>
          <a:xfrm>
            <a:off x="3083037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2B3AA4-2746-4ADB-9FC7-7B719305F801}"/>
              </a:ext>
            </a:extLst>
          </p:cNvPr>
          <p:cNvSpPr txBox="1"/>
          <p:nvPr/>
        </p:nvSpPr>
        <p:spPr>
          <a:xfrm>
            <a:off x="3672269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15,</a:t>
            </a:r>
          </a:p>
        </p:txBody>
      </p:sp>
    </p:spTree>
    <p:extLst>
      <p:ext uri="{BB962C8B-B14F-4D97-AF65-F5344CB8AC3E}">
        <p14:creationId xmlns:p14="http://schemas.microsoft.com/office/powerpoint/2010/main" val="418763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0" grpId="0" animBg="1"/>
      <p:bldP spid="41" grpId="0" animBg="1"/>
      <p:bldP spid="21" grpId="0"/>
      <p:bldP spid="42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871003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2D7-9BE1-445D-923D-E61BF78DE84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4741838" y="4125035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4897181" y="5390790"/>
            <a:ext cx="195635" cy="859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5473069" y="5366884"/>
            <a:ext cx="746985" cy="859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4136089" y="3684274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3645042" y="6226369"/>
            <a:ext cx="161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No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6297793" y="5366884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inorder</a:t>
            </a:r>
            <a:endParaRPr lang="en-US" dirty="0"/>
          </a:p>
          <a:p>
            <a:r>
              <a:rPr lang="en-US" dirty="0"/>
              <a:t>in right subtree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5828BD-B3D7-425F-942E-C39F9F38FC59}"/>
              </a:ext>
            </a:extLst>
          </p:cNvPr>
          <p:cNvSpPr txBox="1"/>
          <p:nvPr/>
        </p:nvSpPr>
        <p:spPr>
          <a:xfrm>
            <a:off x="120982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B362B2-A447-4BB0-9382-C13C727956A5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176498-1F06-4100-9F9F-2CF306525B5B}"/>
              </a:ext>
            </a:extLst>
          </p:cNvPr>
          <p:cNvSpPr txBox="1"/>
          <p:nvPr/>
        </p:nvSpPr>
        <p:spPr>
          <a:xfrm>
            <a:off x="214571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466FBD-FE1B-461D-810B-E739020484CC}"/>
              </a:ext>
            </a:extLst>
          </p:cNvPr>
          <p:cNvSpPr txBox="1"/>
          <p:nvPr/>
        </p:nvSpPr>
        <p:spPr>
          <a:xfrm>
            <a:off x="2614808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5D2366-E25F-4AFA-BA41-FD95B5BAECF8}"/>
              </a:ext>
            </a:extLst>
          </p:cNvPr>
          <p:cNvSpPr txBox="1"/>
          <p:nvPr/>
        </p:nvSpPr>
        <p:spPr>
          <a:xfrm>
            <a:off x="3083037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5137B6-9C86-4936-A767-FC9A1B0A5E3E}"/>
              </a:ext>
            </a:extLst>
          </p:cNvPr>
          <p:cNvSpPr txBox="1"/>
          <p:nvPr/>
        </p:nvSpPr>
        <p:spPr>
          <a:xfrm>
            <a:off x="3672269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DE8299-E0AE-4B99-A105-872015C42241}"/>
              </a:ext>
            </a:extLst>
          </p:cNvPr>
          <p:cNvSpPr txBox="1"/>
          <p:nvPr/>
        </p:nvSpPr>
        <p:spPr>
          <a:xfrm>
            <a:off x="4261501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17,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FC05E2-DA3E-4F58-9C8E-75DA4940CDF4}"/>
              </a:ext>
            </a:extLst>
          </p:cNvPr>
          <p:cNvSpPr txBox="1"/>
          <p:nvPr/>
        </p:nvSpPr>
        <p:spPr>
          <a:xfrm>
            <a:off x="4850733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18,</a:t>
            </a:r>
          </a:p>
        </p:txBody>
      </p:sp>
    </p:spTree>
    <p:extLst>
      <p:ext uri="{BB962C8B-B14F-4D97-AF65-F5344CB8AC3E}">
        <p14:creationId xmlns:p14="http://schemas.microsoft.com/office/powerpoint/2010/main" val="163547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0" grpId="0" animBg="1"/>
      <p:bldP spid="41" grpId="0" animBg="1"/>
      <p:bldP spid="21" grpId="0"/>
      <p:bldP spid="42" grpId="0"/>
      <p:bldP spid="43" grpId="0"/>
      <p:bldP spid="50" grpId="0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871003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9294-4A15-456F-98EE-04D38A67DFFE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5405919" y="289994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4897180" y="4130514"/>
            <a:ext cx="1293966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6246258" y="4130515"/>
            <a:ext cx="746985" cy="941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5261025" y="2488755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3882976" y="3500399"/>
            <a:ext cx="148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</a:t>
            </a:r>
            <a:r>
              <a:rPr lang="en-US" dirty="0" err="1"/>
              <a:t>inorder</a:t>
            </a:r>
            <a:endParaRPr lang="en-US" dirty="0"/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7036674" y="4135661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inorder</a:t>
            </a:r>
            <a:endParaRPr lang="en-US" dirty="0"/>
          </a:p>
          <a:p>
            <a:r>
              <a:rPr lang="en-US" dirty="0"/>
              <a:t>in right subtree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94E8F-6B4B-4603-A722-A773E95CEA4E}"/>
              </a:ext>
            </a:extLst>
          </p:cNvPr>
          <p:cNvSpPr txBox="1"/>
          <p:nvPr/>
        </p:nvSpPr>
        <p:spPr>
          <a:xfrm>
            <a:off x="120982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186602-BCCE-4641-9475-23018D0811D2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5E5F80-C6AA-444D-B904-C0DE37367DD6}"/>
              </a:ext>
            </a:extLst>
          </p:cNvPr>
          <p:cNvSpPr txBox="1"/>
          <p:nvPr/>
        </p:nvSpPr>
        <p:spPr>
          <a:xfrm>
            <a:off x="214571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8F6CC7-1AFE-4705-B038-333145909387}"/>
              </a:ext>
            </a:extLst>
          </p:cNvPr>
          <p:cNvSpPr txBox="1"/>
          <p:nvPr/>
        </p:nvSpPr>
        <p:spPr>
          <a:xfrm>
            <a:off x="2614808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58717B-F0DC-4BCB-B551-A74903DC57DF}"/>
              </a:ext>
            </a:extLst>
          </p:cNvPr>
          <p:cNvSpPr txBox="1"/>
          <p:nvPr/>
        </p:nvSpPr>
        <p:spPr>
          <a:xfrm>
            <a:off x="3083037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C01D57-4E38-4EC3-8A6F-6A179D3CEF03}"/>
              </a:ext>
            </a:extLst>
          </p:cNvPr>
          <p:cNvSpPr txBox="1"/>
          <p:nvPr/>
        </p:nvSpPr>
        <p:spPr>
          <a:xfrm>
            <a:off x="3672269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15,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89E551-FBB4-40DD-8513-85A825E2AF35}"/>
              </a:ext>
            </a:extLst>
          </p:cNvPr>
          <p:cNvSpPr txBox="1"/>
          <p:nvPr/>
        </p:nvSpPr>
        <p:spPr>
          <a:xfrm>
            <a:off x="4261501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17,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73A76D-A9C5-456E-B921-CCF9CB70E5C7}"/>
              </a:ext>
            </a:extLst>
          </p:cNvPr>
          <p:cNvSpPr txBox="1"/>
          <p:nvPr/>
        </p:nvSpPr>
        <p:spPr>
          <a:xfrm>
            <a:off x="4850733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18,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F0786F-78EA-48BB-AA4A-938ED5ACD4DE}"/>
              </a:ext>
            </a:extLst>
          </p:cNvPr>
          <p:cNvSpPr txBox="1"/>
          <p:nvPr/>
        </p:nvSpPr>
        <p:spPr>
          <a:xfrm>
            <a:off x="5439965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19,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D846D8-E074-4972-AB14-1DE83FD9578A}"/>
              </a:ext>
            </a:extLst>
          </p:cNvPr>
          <p:cNvSpPr txBox="1"/>
          <p:nvPr/>
        </p:nvSpPr>
        <p:spPr>
          <a:xfrm>
            <a:off x="6029197" y="13223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284095-81F7-4151-941A-105342502275}"/>
              </a:ext>
            </a:extLst>
          </p:cNvPr>
          <p:cNvSpPr txBox="1"/>
          <p:nvPr/>
        </p:nvSpPr>
        <p:spPr>
          <a:xfrm>
            <a:off x="6555898" y="1322363"/>
            <a:ext cx="129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 Sorted!!!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82A331-705F-441D-B1FA-65F96AC5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in BST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86BE19-EF2F-4586-8B3F-A74F00C9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inorder</a:t>
            </a:r>
            <a:r>
              <a:rPr lang="en-US" dirty="0"/>
              <a:t> traversal in a BST gives us a sorted sequence of the given data</a:t>
            </a:r>
          </a:p>
          <a:p>
            <a:r>
              <a:rPr lang="en-US" dirty="0"/>
              <a:t>Thus, an </a:t>
            </a:r>
            <a:r>
              <a:rPr lang="en-US" dirty="0" err="1"/>
              <a:t>inorder</a:t>
            </a:r>
            <a:r>
              <a:rPr lang="en-US" dirty="0"/>
              <a:t> traversal can be used as a correctness test of the BST you created</a:t>
            </a:r>
          </a:p>
          <a:p>
            <a:r>
              <a:rPr lang="en-US" dirty="0"/>
              <a:t>Remember, sorted sequence appears for </a:t>
            </a:r>
            <a:r>
              <a:rPr lang="en-US" b="1" dirty="0" err="1">
                <a:solidFill>
                  <a:srgbClr val="FF0000"/>
                </a:solidFill>
              </a:rPr>
              <a:t>inorder</a:t>
            </a:r>
            <a:r>
              <a:rPr lang="en-US" b="1" dirty="0">
                <a:solidFill>
                  <a:srgbClr val="FF0000"/>
                </a:solidFill>
              </a:rPr>
              <a:t> traversal in BSTs only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589D3-48AB-4C83-8BBD-BB21A385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E725-645B-48A5-A374-EC9D5964A270}" type="datetime1">
              <a:rPr lang="en-US" smtClean="0"/>
              <a:t>9/27/2021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73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>
            <a:noAutofit/>
          </a:bodyPr>
          <a:lstStyle/>
          <a:p>
            <a:r>
              <a:rPr lang="en-US" sz="2000" dirty="0" err="1"/>
              <a:t>Postorder</a:t>
            </a:r>
            <a:r>
              <a:rPr lang="en-US" sz="2000" dirty="0"/>
              <a:t> traversal: Left, Right, Root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F6CA-159F-4E49-AC1A-D9378C80AB81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4025284" y="1885071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1604149" y="2898430"/>
            <a:ext cx="3132606" cy="3351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4815478" y="2898430"/>
            <a:ext cx="2292655" cy="3351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2560320" y="1885071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5001" y="2928260"/>
            <a:ext cx="155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</a:t>
            </a:r>
            <a:r>
              <a:rPr lang="en-US" dirty="0" err="1"/>
              <a:t>postorder</a:t>
            </a:r>
            <a:endParaRPr lang="en-US" dirty="0"/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7152525" y="2928260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postorder</a:t>
            </a:r>
            <a:endParaRPr lang="en-US" dirty="0"/>
          </a:p>
          <a:p>
            <a:r>
              <a:rPr lang="en-US" dirty="0"/>
              <a:t>in right subtree</a:t>
            </a:r>
          </a:p>
        </p:txBody>
      </p:sp>
    </p:spTree>
    <p:extLst>
      <p:ext uri="{BB962C8B-B14F-4D97-AF65-F5344CB8AC3E}">
        <p14:creationId xmlns:p14="http://schemas.microsoft.com/office/powerpoint/2010/main" val="146721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0" grpId="0" animBg="1"/>
      <p:bldP spid="41" grpId="0" animBg="1"/>
      <p:bldP spid="21" grpId="0"/>
      <p:bldP spid="42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871003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1975-2ED8-42D0-884C-F42ED037BBC8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2676438" y="289994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1604149" y="4130514"/>
            <a:ext cx="1396624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3410241" y="4130514"/>
            <a:ext cx="1390923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2321401" y="2488755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20253" y="4078202"/>
            <a:ext cx="155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</a:t>
            </a:r>
            <a:r>
              <a:rPr lang="en-US" dirty="0" err="1"/>
              <a:t>postorder</a:t>
            </a:r>
            <a:endParaRPr lang="en-US" dirty="0"/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3774748" y="3405952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postorder</a:t>
            </a:r>
            <a:endParaRPr lang="en-US" dirty="0"/>
          </a:p>
          <a:p>
            <a:r>
              <a:rPr lang="en-US" dirty="0"/>
              <a:t>in right subtree</a:t>
            </a:r>
          </a:p>
        </p:txBody>
      </p:sp>
    </p:spTree>
    <p:extLst>
      <p:ext uri="{BB962C8B-B14F-4D97-AF65-F5344CB8AC3E}">
        <p14:creationId xmlns:p14="http://schemas.microsoft.com/office/powerpoint/2010/main" val="236701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0" grpId="0" animBg="1"/>
      <p:bldP spid="41" grpId="0" animBg="1"/>
      <p:bldP spid="21" grpId="0"/>
      <p:bldP spid="42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902116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/>
              <a:t>Post order </a:t>
            </a:r>
            <a:r>
              <a:rPr lang="en-US" dirty="0"/>
              <a:t>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30DC-5493-4C7C-BE57-A5A67263BC75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AFD3A-B797-4EA9-9273-E067EE7DAEF0}"/>
              </a:ext>
            </a:extLst>
          </p:cNvPr>
          <p:cNvSpPr txBox="1"/>
          <p:nvPr/>
        </p:nvSpPr>
        <p:spPr>
          <a:xfrm>
            <a:off x="120982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A82A35-F47E-4B09-9D46-22F8843B895C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2030154" y="412938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1604149" y="5351686"/>
            <a:ext cx="791319" cy="898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2833939" y="5351686"/>
            <a:ext cx="364507" cy="898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1464694" y="3727580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44362" y="5251859"/>
            <a:ext cx="155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</a:t>
            </a:r>
            <a:r>
              <a:rPr lang="en-US" dirty="0" err="1"/>
              <a:t>postorder</a:t>
            </a:r>
            <a:endParaRPr lang="en-US" dirty="0"/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3197858" y="5232878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right</a:t>
            </a:r>
          </a:p>
          <a:p>
            <a:r>
              <a:rPr lang="en-US" dirty="0"/>
              <a:t>subtree</a:t>
            </a:r>
          </a:p>
        </p:txBody>
      </p:sp>
    </p:spTree>
    <p:extLst>
      <p:ext uri="{BB962C8B-B14F-4D97-AF65-F5344CB8AC3E}">
        <p14:creationId xmlns:p14="http://schemas.microsoft.com/office/powerpoint/2010/main" val="134353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19" grpId="0" animBg="1"/>
      <p:bldP spid="40" grpId="0" animBg="1"/>
      <p:bldP spid="41" grpId="0" animBg="1"/>
      <p:bldP spid="21" grpId="0"/>
      <p:bldP spid="42" grpId="0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871003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89B-F573-475B-AD82-DA7B8AC8154D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2676438" y="289994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1604149" y="4130514"/>
            <a:ext cx="1396624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3410241" y="4130514"/>
            <a:ext cx="1390923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2321401" y="2488755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20253" y="4078202"/>
            <a:ext cx="155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</a:t>
            </a:r>
            <a:r>
              <a:rPr lang="en-US" dirty="0" err="1"/>
              <a:t>postorder</a:t>
            </a:r>
            <a:endParaRPr lang="en-US" dirty="0"/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3774748" y="3405952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postorder</a:t>
            </a:r>
            <a:endParaRPr lang="en-US" dirty="0"/>
          </a:p>
          <a:p>
            <a:r>
              <a:rPr lang="en-US" dirty="0"/>
              <a:t>in right subtree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0EBEF1-3EAC-4C93-9F29-9E4DA2652A35}"/>
              </a:ext>
            </a:extLst>
          </p:cNvPr>
          <p:cNvSpPr txBox="1"/>
          <p:nvPr/>
        </p:nvSpPr>
        <p:spPr>
          <a:xfrm>
            <a:off x="120982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BADFAA-101D-4547-A179-281CC44EBBED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</p:spTree>
    <p:extLst>
      <p:ext uri="{BB962C8B-B14F-4D97-AF65-F5344CB8AC3E}">
        <p14:creationId xmlns:p14="http://schemas.microsoft.com/office/powerpoint/2010/main" val="138058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that is used to search efficiently</a:t>
            </a:r>
          </a:p>
          <a:p>
            <a:r>
              <a:rPr lang="en-US"/>
              <a:t>Ordered </a:t>
            </a:r>
            <a:r>
              <a:rPr lang="en-US" dirty="0"/>
              <a:t>tree</a:t>
            </a:r>
          </a:p>
          <a:p>
            <a:pPr lvl="1"/>
            <a:r>
              <a:rPr lang="en-US" dirty="0"/>
              <a:t>The order of the children of a parent is important</a:t>
            </a:r>
          </a:p>
          <a:p>
            <a:pPr lvl="1"/>
            <a:r>
              <a:rPr lang="en-US" dirty="0"/>
              <a:t>Two children – left child and right child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92AE-41BB-45BD-9878-CA23B71242DD}" type="datetime1">
              <a:rPr lang="en-US" smtClean="0"/>
              <a:t>9/27/2021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82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902116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1F6D-91AA-4E4B-A427-4DF21DE74644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3324276" y="412938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3258726" y="5351686"/>
            <a:ext cx="376034" cy="898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3902675" y="5351686"/>
            <a:ext cx="952660" cy="898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3545839" y="3714592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2376551" y="5338011"/>
            <a:ext cx="888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No left</a:t>
            </a:r>
          </a:p>
          <a:p>
            <a:pPr algn="r"/>
            <a:r>
              <a:rPr lang="en-US" dirty="0"/>
              <a:t>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4855335" y="6077627"/>
            <a:ext cx="162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postorder</a:t>
            </a:r>
            <a:endParaRPr lang="en-US" dirty="0"/>
          </a:p>
          <a:p>
            <a:r>
              <a:rPr lang="en-US" dirty="0"/>
              <a:t>In right subtree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3CEF89-852B-4F72-B7A3-5FEB102CF81A}"/>
              </a:ext>
            </a:extLst>
          </p:cNvPr>
          <p:cNvSpPr txBox="1"/>
          <p:nvPr/>
        </p:nvSpPr>
        <p:spPr>
          <a:xfrm>
            <a:off x="120982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B44457-66B3-4EF3-8B02-C8D22699226E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86398C-C030-4D48-9345-1E5476AFE5BB}"/>
              </a:ext>
            </a:extLst>
          </p:cNvPr>
          <p:cNvSpPr txBox="1"/>
          <p:nvPr/>
        </p:nvSpPr>
        <p:spPr>
          <a:xfrm>
            <a:off x="2143410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CD1DFB-E920-4FDA-A5AB-B9959FFF6509}"/>
              </a:ext>
            </a:extLst>
          </p:cNvPr>
          <p:cNvSpPr txBox="1"/>
          <p:nvPr/>
        </p:nvSpPr>
        <p:spPr>
          <a:xfrm>
            <a:off x="2725620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</p:spTree>
    <p:extLst>
      <p:ext uri="{BB962C8B-B14F-4D97-AF65-F5344CB8AC3E}">
        <p14:creationId xmlns:p14="http://schemas.microsoft.com/office/powerpoint/2010/main" val="1986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0" grpId="0" animBg="1"/>
      <p:bldP spid="41" grpId="0" animBg="1"/>
      <p:bldP spid="21" grpId="0"/>
      <p:bldP spid="42" grpId="0"/>
      <p:bldP spid="43" grpId="0"/>
      <p:bldP spid="48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871003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C010-532B-45E2-A6B4-76B5BF945465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2676438" y="289994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1604149" y="4130514"/>
            <a:ext cx="1396624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3410241" y="4130514"/>
            <a:ext cx="1390923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2321401" y="2488755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99955" y="4078202"/>
            <a:ext cx="148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preorder</a:t>
            </a:r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3774748" y="3405952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preorder</a:t>
            </a:r>
          </a:p>
          <a:p>
            <a:r>
              <a:rPr lang="en-US" dirty="0"/>
              <a:t>in right subtree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CF42F1-0D5A-4318-A9B1-76B2C6E12C83}"/>
              </a:ext>
            </a:extLst>
          </p:cNvPr>
          <p:cNvSpPr txBox="1"/>
          <p:nvPr/>
        </p:nvSpPr>
        <p:spPr>
          <a:xfrm>
            <a:off x="120982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2BFE35-A27E-4738-BD14-891FD3C5C9DF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B57F4-DB03-4322-88B4-81F9ABDD10DF}"/>
              </a:ext>
            </a:extLst>
          </p:cNvPr>
          <p:cNvSpPr txBox="1"/>
          <p:nvPr/>
        </p:nvSpPr>
        <p:spPr>
          <a:xfrm>
            <a:off x="2143410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A0B920-B9C6-4EB4-BCF9-761BDBCFD353}"/>
              </a:ext>
            </a:extLst>
          </p:cNvPr>
          <p:cNvSpPr txBox="1"/>
          <p:nvPr/>
        </p:nvSpPr>
        <p:spPr>
          <a:xfrm>
            <a:off x="2725620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F19BEC-F55C-40EA-B396-FAFFBD3E8A1D}"/>
              </a:ext>
            </a:extLst>
          </p:cNvPr>
          <p:cNvSpPr txBox="1"/>
          <p:nvPr/>
        </p:nvSpPr>
        <p:spPr>
          <a:xfrm>
            <a:off x="3192414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</p:spTree>
    <p:extLst>
      <p:ext uri="{BB962C8B-B14F-4D97-AF65-F5344CB8AC3E}">
        <p14:creationId xmlns:p14="http://schemas.microsoft.com/office/powerpoint/2010/main" val="311588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9F14-2238-4C8A-8E1C-317BFB7B8152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4025284" y="1885071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1604149" y="2898430"/>
            <a:ext cx="3132606" cy="3351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4815478" y="2898430"/>
            <a:ext cx="2292655" cy="3351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2560320" y="1885071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5000" y="2928260"/>
            <a:ext cx="155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</a:t>
            </a:r>
            <a:r>
              <a:rPr lang="en-US" dirty="0" err="1"/>
              <a:t>postorder</a:t>
            </a:r>
            <a:endParaRPr lang="en-US" dirty="0"/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7152525" y="2928260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postorder</a:t>
            </a:r>
            <a:endParaRPr lang="en-US" dirty="0"/>
          </a:p>
          <a:p>
            <a:r>
              <a:rPr lang="en-US" dirty="0"/>
              <a:t>in right subtree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A6A258-FE8F-400D-849B-193752DA4651}"/>
              </a:ext>
            </a:extLst>
          </p:cNvPr>
          <p:cNvSpPr txBox="1"/>
          <p:nvPr/>
        </p:nvSpPr>
        <p:spPr>
          <a:xfrm>
            <a:off x="120982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07AF35-6F5F-4786-9CC7-30601025A2EA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4C7BF7-BD2E-44A7-9154-BCA8AF1949FB}"/>
              </a:ext>
            </a:extLst>
          </p:cNvPr>
          <p:cNvSpPr txBox="1"/>
          <p:nvPr/>
        </p:nvSpPr>
        <p:spPr>
          <a:xfrm>
            <a:off x="2143410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C06267-79DC-442A-B4BA-1780348D6188}"/>
              </a:ext>
            </a:extLst>
          </p:cNvPr>
          <p:cNvSpPr txBox="1"/>
          <p:nvPr/>
        </p:nvSpPr>
        <p:spPr>
          <a:xfrm>
            <a:off x="2725620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A012A6-3B83-4DFD-85EC-F11D2F00713C}"/>
              </a:ext>
            </a:extLst>
          </p:cNvPr>
          <p:cNvSpPr txBox="1"/>
          <p:nvPr/>
        </p:nvSpPr>
        <p:spPr>
          <a:xfrm>
            <a:off x="3192414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</p:spTree>
    <p:extLst>
      <p:ext uri="{BB962C8B-B14F-4D97-AF65-F5344CB8AC3E}">
        <p14:creationId xmlns:p14="http://schemas.microsoft.com/office/powerpoint/2010/main" val="988605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871003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0FC5-CCDC-4736-B78D-7EE643860A69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5405919" y="289994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4897180" y="4130514"/>
            <a:ext cx="1293966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6246258" y="4130515"/>
            <a:ext cx="746985" cy="941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5261025" y="2488755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3803274" y="3500399"/>
            <a:ext cx="155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</a:t>
            </a:r>
            <a:r>
              <a:rPr lang="en-US" dirty="0" err="1"/>
              <a:t>postorder</a:t>
            </a:r>
            <a:endParaRPr lang="en-US" dirty="0"/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7036674" y="4135661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postorder</a:t>
            </a:r>
            <a:endParaRPr lang="en-US" dirty="0"/>
          </a:p>
          <a:p>
            <a:r>
              <a:rPr lang="en-US" dirty="0"/>
              <a:t>in right subtree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ABA697-EF3D-4F6C-8D15-29F26E4C88E9}"/>
              </a:ext>
            </a:extLst>
          </p:cNvPr>
          <p:cNvSpPr txBox="1"/>
          <p:nvPr/>
        </p:nvSpPr>
        <p:spPr>
          <a:xfrm>
            <a:off x="120982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E14E83-D176-41DF-91B2-CFE98C5156FF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F5B8E2-2EBB-4A6C-8280-010488012582}"/>
              </a:ext>
            </a:extLst>
          </p:cNvPr>
          <p:cNvSpPr txBox="1"/>
          <p:nvPr/>
        </p:nvSpPr>
        <p:spPr>
          <a:xfrm>
            <a:off x="2143410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EFDA1-F566-4FC3-B9A7-1753421843ED}"/>
              </a:ext>
            </a:extLst>
          </p:cNvPr>
          <p:cNvSpPr txBox="1"/>
          <p:nvPr/>
        </p:nvSpPr>
        <p:spPr>
          <a:xfrm>
            <a:off x="2725620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8A3520-4C96-434D-83D7-DB29D2187747}"/>
              </a:ext>
            </a:extLst>
          </p:cNvPr>
          <p:cNvSpPr txBox="1"/>
          <p:nvPr/>
        </p:nvSpPr>
        <p:spPr>
          <a:xfrm>
            <a:off x="3192414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</p:spTree>
    <p:extLst>
      <p:ext uri="{BB962C8B-B14F-4D97-AF65-F5344CB8AC3E}">
        <p14:creationId xmlns:p14="http://schemas.microsoft.com/office/powerpoint/2010/main" val="288023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0" grpId="0" animBg="1"/>
      <p:bldP spid="41" grpId="0" animBg="1"/>
      <p:bldP spid="21" grpId="0"/>
      <p:bldP spid="42" grpId="0"/>
      <p:bldP spid="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871003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14FE-1325-4CC4-86C6-ECDBD6ED3EF9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4741838" y="4125035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4897181" y="5390790"/>
            <a:ext cx="195635" cy="859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5473069" y="5366884"/>
            <a:ext cx="746985" cy="859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4136089" y="3684274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3645042" y="6226369"/>
            <a:ext cx="161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No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6297793" y="5366884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postorder</a:t>
            </a:r>
            <a:endParaRPr lang="en-US" dirty="0"/>
          </a:p>
          <a:p>
            <a:r>
              <a:rPr lang="en-US" dirty="0"/>
              <a:t>in right subtree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9850A8-A13B-45FB-8CD0-7AA49F89F796}"/>
              </a:ext>
            </a:extLst>
          </p:cNvPr>
          <p:cNvSpPr txBox="1"/>
          <p:nvPr/>
        </p:nvSpPr>
        <p:spPr>
          <a:xfrm>
            <a:off x="120982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675DD8-A57F-41FB-B701-83645C79DE19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48785A-08E6-44C5-92E5-DCD54E27AEDD}"/>
              </a:ext>
            </a:extLst>
          </p:cNvPr>
          <p:cNvSpPr txBox="1"/>
          <p:nvPr/>
        </p:nvSpPr>
        <p:spPr>
          <a:xfrm>
            <a:off x="2143410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F76169-9D91-41CE-AC39-D8DC5F2E90A7}"/>
              </a:ext>
            </a:extLst>
          </p:cNvPr>
          <p:cNvSpPr txBox="1"/>
          <p:nvPr/>
        </p:nvSpPr>
        <p:spPr>
          <a:xfrm>
            <a:off x="2725620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7C57B1-131C-4D77-AAB0-F786F6FFFCD7}"/>
              </a:ext>
            </a:extLst>
          </p:cNvPr>
          <p:cNvSpPr txBox="1"/>
          <p:nvPr/>
        </p:nvSpPr>
        <p:spPr>
          <a:xfrm>
            <a:off x="3192414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F4FA9A-91D8-4FAB-876F-6F80044CCBEB}"/>
              </a:ext>
            </a:extLst>
          </p:cNvPr>
          <p:cNvSpPr txBox="1"/>
          <p:nvPr/>
        </p:nvSpPr>
        <p:spPr>
          <a:xfrm>
            <a:off x="3657024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18,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9622E2-2F36-48FD-9F69-79774A022FC7}"/>
              </a:ext>
            </a:extLst>
          </p:cNvPr>
          <p:cNvSpPr txBox="1"/>
          <p:nvPr/>
        </p:nvSpPr>
        <p:spPr>
          <a:xfrm>
            <a:off x="4236451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17,</a:t>
            </a:r>
          </a:p>
        </p:txBody>
      </p:sp>
    </p:spTree>
    <p:extLst>
      <p:ext uri="{BB962C8B-B14F-4D97-AF65-F5344CB8AC3E}">
        <p14:creationId xmlns:p14="http://schemas.microsoft.com/office/powerpoint/2010/main" val="16698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0" grpId="0" animBg="1"/>
      <p:bldP spid="41" grpId="0" animBg="1"/>
      <p:bldP spid="21" grpId="0"/>
      <p:bldP spid="42" grpId="0"/>
      <p:bldP spid="43" grpId="0"/>
      <p:bldP spid="57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871003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0078-0797-40CB-81A5-88244B89BEBA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5405919" y="289994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4897180" y="4130514"/>
            <a:ext cx="1293966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6246258" y="4130515"/>
            <a:ext cx="746985" cy="941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5261025" y="2488755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3803274" y="3500399"/>
            <a:ext cx="155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</a:t>
            </a:r>
            <a:r>
              <a:rPr lang="en-US" dirty="0" err="1"/>
              <a:t>postorder</a:t>
            </a:r>
            <a:endParaRPr lang="en-US" dirty="0"/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7036674" y="4135661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postorder</a:t>
            </a:r>
            <a:endParaRPr lang="en-US" dirty="0"/>
          </a:p>
          <a:p>
            <a:r>
              <a:rPr lang="en-US" dirty="0"/>
              <a:t>in right subtree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8EF7B7-5807-43D7-B61E-F9ECAC039CE1}"/>
              </a:ext>
            </a:extLst>
          </p:cNvPr>
          <p:cNvSpPr txBox="1"/>
          <p:nvPr/>
        </p:nvSpPr>
        <p:spPr>
          <a:xfrm>
            <a:off x="120982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588BB3-663D-4A51-AF19-6178EC71A431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FFDC1-9262-4D06-BCBC-7CE339071B98}"/>
              </a:ext>
            </a:extLst>
          </p:cNvPr>
          <p:cNvSpPr txBox="1"/>
          <p:nvPr/>
        </p:nvSpPr>
        <p:spPr>
          <a:xfrm>
            <a:off x="2143410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4E611D-DCAD-4E7C-A90D-2D42191BCFAA}"/>
              </a:ext>
            </a:extLst>
          </p:cNvPr>
          <p:cNvSpPr txBox="1"/>
          <p:nvPr/>
        </p:nvSpPr>
        <p:spPr>
          <a:xfrm>
            <a:off x="2725620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4C8A0B-AC60-4B0E-A2A9-DEC5ED0ADF15}"/>
              </a:ext>
            </a:extLst>
          </p:cNvPr>
          <p:cNvSpPr txBox="1"/>
          <p:nvPr/>
        </p:nvSpPr>
        <p:spPr>
          <a:xfrm>
            <a:off x="3192414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06512D-DF5F-4F87-B554-C1779B8FAAE8}"/>
              </a:ext>
            </a:extLst>
          </p:cNvPr>
          <p:cNvSpPr txBox="1"/>
          <p:nvPr/>
        </p:nvSpPr>
        <p:spPr>
          <a:xfrm>
            <a:off x="3657024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0FCB98-E3F0-4357-A048-1B82B1B2B84E}"/>
              </a:ext>
            </a:extLst>
          </p:cNvPr>
          <p:cNvSpPr txBox="1"/>
          <p:nvPr/>
        </p:nvSpPr>
        <p:spPr>
          <a:xfrm>
            <a:off x="4236451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17,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C69DD8-D378-44EA-8006-749B293B169D}"/>
              </a:ext>
            </a:extLst>
          </p:cNvPr>
          <p:cNvSpPr txBox="1"/>
          <p:nvPr/>
        </p:nvSpPr>
        <p:spPr>
          <a:xfrm>
            <a:off x="4815878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20,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783530-4B02-479C-8444-984069B267C5}"/>
              </a:ext>
            </a:extLst>
          </p:cNvPr>
          <p:cNvSpPr txBox="1"/>
          <p:nvPr/>
        </p:nvSpPr>
        <p:spPr>
          <a:xfrm>
            <a:off x="5395305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19,</a:t>
            </a:r>
          </a:p>
        </p:txBody>
      </p:sp>
    </p:spTree>
    <p:extLst>
      <p:ext uri="{BB962C8B-B14F-4D97-AF65-F5344CB8AC3E}">
        <p14:creationId xmlns:p14="http://schemas.microsoft.com/office/powerpoint/2010/main" val="242985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E2EF-916A-41C8-B27E-430BEF04E6D3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4025284" y="1885071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1604149" y="2898430"/>
            <a:ext cx="3132606" cy="3351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4815478" y="2898430"/>
            <a:ext cx="2292655" cy="3351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2560320" y="1885071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5001" y="2928260"/>
            <a:ext cx="155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</a:t>
            </a:r>
            <a:r>
              <a:rPr lang="en-US" dirty="0" err="1"/>
              <a:t>postorder</a:t>
            </a:r>
            <a:endParaRPr lang="en-US" dirty="0"/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7152525" y="2928260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postorder</a:t>
            </a:r>
            <a:endParaRPr lang="en-US" dirty="0"/>
          </a:p>
          <a:p>
            <a:r>
              <a:rPr lang="en-US" dirty="0"/>
              <a:t>in right subtree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77702C-E0CB-4204-9BBB-9AB33F674971}"/>
              </a:ext>
            </a:extLst>
          </p:cNvPr>
          <p:cNvSpPr txBox="1"/>
          <p:nvPr/>
        </p:nvSpPr>
        <p:spPr>
          <a:xfrm>
            <a:off x="1209822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781AF2-5BC2-4E69-95E4-6E4A996269D5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247C21-FD0C-4720-982D-D4086A1B4E2A}"/>
              </a:ext>
            </a:extLst>
          </p:cNvPr>
          <p:cNvSpPr txBox="1"/>
          <p:nvPr/>
        </p:nvSpPr>
        <p:spPr>
          <a:xfrm>
            <a:off x="2143410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A40A98-CF4D-47A7-8235-B59EDDB4F71C}"/>
              </a:ext>
            </a:extLst>
          </p:cNvPr>
          <p:cNvSpPr txBox="1"/>
          <p:nvPr/>
        </p:nvSpPr>
        <p:spPr>
          <a:xfrm>
            <a:off x="2725620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03D313-154B-4B44-AAAB-B68F21E64A4C}"/>
              </a:ext>
            </a:extLst>
          </p:cNvPr>
          <p:cNvSpPr txBox="1"/>
          <p:nvPr/>
        </p:nvSpPr>
        <p:spPr>
          <a:xfrm>
            <a:off x="3192414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47EC9C-48C2-4F46-A9F4-52E1D7C147E5}"/>
              </a:ext>
            </a:extLst>
          </p:cNvPr>
          <p:cNvSpPr txBox="1"/>
          <p:nvPr/>
        </p:nvSpPr>
        <p:spPr>
          <a:xfrm>
            <a:off x="3657024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18,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475EBC-1D62-469D-AEC6-B9D7C682B778}"/>
              </a:ext>
            </a:extLst>
          </p:cNvPr>
          <p:cNvSpPr txBox="1"/>
          <p:nvPr/>
        </p:nvSpPr>
        <p:spPr>
          <a:xfrm>
            <a:off x="4236451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17,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2B4A1C-CF14-4B8E-908D-CDDC539BD628}"/>
              </a:ext>
            </a:extLst>
          </p:cNvPr>
          <p:cNvSpPr txBox="1"/>
          <p:nvPr/>
        </p:nvSpPr>
        <p:spPr>
          <a:xfrm>
            <a:off x="4815878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20,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FAB7D3-A2FE-4918-A74E-5E7C7BC979D1}"/>
              </a:ext>
            </a:extLst>
          </p:cNvPr>
          <p:cNvSpPr txBox="1"/>
          <p:nvPr/>
        </p:nvSpPr>
        <p:spPr>
          <a:xfrm>
            <a:off x="5395305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19,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5D8ED4-1E55-4E78-8FD4-1634D078EB97}"/>
              </a:ext>
            </a:extLst>
          </p:cNvPr>
          <p:cNvSpPr txBox="1"/>
          <p:nvPr/>
        </p:nvSpPr>
        <p:spPr>
          <a:xfrm>
            <a:off x="5974732" y="13223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7004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D3E6-CEFE-4D31-B0AA-1864AE19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tree traversal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B070AC-F882-4FF8-ABEA-309AE6BD1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Tree traversal algorithms are also applicable to any ordered trees, 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trees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to achieve </a:t>
                </a:r>
                <a:r>
                  <a:rPr lang="en-US" dirty="0" err="1"/>
                  <a:t>inorder</a:t>
                </a:r>
                <a:r>
                  <a:rPr lang="en-US" dirty="0"/>
                  <a:t> in this case?</a:t>
                </a:r>
              </a:p>
              <a:p>
                <a:pPr lvl="1"/>
                <a:r>
                  <a:rPr lang="en-US" dirty="0"/>
                  <a:t>Use the order “First child – Root – </a:t>
                </a:r>
                <a:r>
                  <a:rPr lang="en-US"/>
                  <a:t>Other children”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B070AC-F882-4FF8-ABEA-309AE6BD1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5824-1F14-4F20-9407-08AB0440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344C-2250-4356-8297-4B8999A02405}" type="datetime1">
              <a:rPr lang="en-US" smtClean="0"/>
              <a:t>9/27/2021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7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953038"/>
            <a:ext cx="6938662" cy="100455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Create a binary search tree using the following data:</a:t>
            </a:r>
          </a:p>
          <a:p>
            <a:pPr marL="0" indent="0">
              <a:buNone/>
            </a:pPr>
            <a:r>
              <a:rPr lang="en-US" sz="2000" dirty="0"/>
              <a:t>15,  7,  19,  9,  4,  2,  17,  11,  20,  18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085D-163D-4A13-BB12-F4756B7E14D6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52072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46AB-698D-4AE4-A442-5C545AC5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02F9-8A91-40D5-994B-9B47E894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be asked to draw binary search trees for objects other than numbers (like strings)</a:t>
            </a:r>
          </a:p>
          <a:p>
            <a:r>
              <a:rPr lang="en-US" dirty="0"/>
              <a:t>For strings, consider dictionary order (e.g. center &lt; </a:t>
            </a:r>
            <a:r>
              <a:rPr lang="en-US" dirty="0" err="1"/>
              <a:t>centre</a:t>
            </a:r>
            <a:r>
              <a:rPr lang="en-US" dirty="0"/>
              <a:t> &lt; dictator)</a:t>
            </a:r>
          </a:p>
          <a:p>
            <a:r>
              <a:rPr lang="en-US" dirty="0"/>
              <a:t>For other objects, the order conditions will be given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7FCB-DCB4-4372-A251-4D3A1F9B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636C-DB9D-45E9-BC20-E334A30656F3}" type="datetime1">
              <a:rPr lang="en-US" smtClean="0"/>
              <a:t>9/27/2021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7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tree traversal standards</a:t>
            </a:r>
          </a:p>
          <a:p>
            <a:pPr lvl="1"/>
            <a:r>
              <a:rPr lang="en-US" dirty="0"/>
              <a:t>Preorder: Root, Left, Right</a:t>
            </a:r>
          </a:p>
          <a:p>
            <a:pPr lvl="1"/>
            <a:r>
              <a:rPr lang="en-US" dirty="0" err="1"/>
              <a:t>Inorder</a:t>
            </a:r>
            <a:r>
              <a:rPr lang="en-US" dirty="0"/>
              <a:t>: Left, Root, Right</a:t>
            </a:r>
          </a:p>
          <a:p>
            <a:pPr lvl="1"/>
            <a:r>
              <a:rPr lang="en-US" dirty="0" err="1"/>
              <a:t>Postorder</a:t>
            </a:r>
            <a:r>
              <a:rPr lang="en-US" dirty="0"/>
              <a:t>: Left, Right, Root</a:t>
            </a:r>
          </a:p>
          <a:p>
            <a:r>
              <a:rPr lang="en-US" dirty="0"/>
              <a:t>In each case –</a:t>
            </a:r>
          </a:p>
          <a:p>
            <a:pPr lvl="1"/>
            <a:r>
              <a:rPr lang="en-US" dirty="0"/>
              <a:t>Root = Root node</a:t>
            </a:r>
          </a:p>
          <a:p>
            <a:pPr lvl="1"/>
            <a:r>
              <a:rPr lang="en-US" dirty="0"/>
              <a:t>Left = Left subtree</a:t>
            </a:r>
          </a:p>
          <a:p>
            <a:pPr lvl="1"/>
            <a:r>
              <a:rPr lang="en-US" dirty="0"/>
              <a:t>Right = Right subtree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BE6-9D25-45D4-A4B4-0B27E9674508}" type="datetime1">
              <a:rPr lang="en-US" smtClean="0"/>
              <a:t>9/27/2021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6" y="3094954"/>
            <a:ext cx="41624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19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>
            <a:normAutofit fontScale="90000"/>
          </a:bodyPr>
          <a:lstStyle/>
          <a:p>
            <a:r>
              <a:rPr lang="en-US" dirty="0"/>
              <a:t>Preorder traversal: Root, Left, 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01E1-D262-4A0C-8CC1-19FC88FAF2CD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AFD3A-B797-4EA9-9273-E067EE7DAEF0}"/>
              </a:ext>
            </a:extLst>
          </p:cNvPr>
          <p:cNvSpPr txBox="1"/>
          <p:nvPr/>
        </p:nvSpPr>
        <p:spPr>
          <a:xfrm>
            <a:off x="1209822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15,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4025284" y="1885071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1604149" y="2898430"/>
            <a:ext cx="3132606" cy="3351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4815478" y="2898430"/>
            <a:ext cx="2292655" cy="3351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2560320" y="1885071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84702" y="2928260"/>
            <a:ext cx="148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preorder</a:t>
            </a:r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7152525" y="2928260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preorder</a:t>
            </a:r>
          </a:p>
          <a:p>
            <a:r>
              <a:rPr lang="en-US" dirty="0"/>
              <a:t>in right subtree</a:t>
            </a:r>
          </a:p>
        </p:txBody>
      </p:sp>
    </p:spTree>
    <p:extLst>
      <p:ext uri="{BB962C8B-B14F-4D97-AF65-F5344CB8AC3E}">
        <p14:creationId xmlns:p14="http://schemas.microsoft.com/office/powerpoint/2010/main" val="43811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40" grpId="0" animBg="1"/>
      <p:bldP spid="41" grpId="0" animBg="1"/>
      <p:bldP spid="2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871003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96AF-0AB5-4B75-9466-EEDE4A4EB4C3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AFD3A-B797-4EA9-9273-E067EE7DAEF0}"/>
              </a:ext>
            </a:extLst>
          </p:cNvPr>
          <p:cNvSpPr txBox="1"/>
          <p:nvPr/>
        </p:nvSpPr>
        <p:spPr>
          <a:xfrm>
            <a:off x="1209822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A82A35-F47E-4B09-9D46-22F8843B895C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2676438" y="289994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1604149" y="4130514"/>
            <a:ext cx="1396624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3410241" y="4130514"/>
            <a:ext cx="1390923" cy="211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2321401" y="2488755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99955" y="4078202"/>
            <a:ext cx="148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preorder</a:t>
            </a:r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3774748" y="3405952"/>
            <a:ext cx="161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preorder</a:t>
            </a:r>
          </a:p>
          <a:p>
            <a:r>
              <a:rPr lang="en-US" dirty="0"/>
              <a:t>in right subtree</a:t>
            </a:r>
          </a:p>
        </p:txBody>
      </p:sp>
    </p:spTree>
    <p:extLst>
      <p:ext uri="{BB962C8B-B14F-4D97-AF65-F5344CB8AC3E}">
        <p14:creationId xmlns:p14="http://schemas.microsoft.com/office/powerpoint/2010/main" val="128252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9" grpId="0" animBg="1"/>
      <p:bldP spid="40" grpId="0" animBg="1"/>
      <p:bldP spid="41" grpId="0" animBg="1"/>
      <p:bldP spid="2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>
            <a:off x="3200396" y="2376152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50013" y="3367826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396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57218" y="4604196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71985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528807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/>
          <p:cNvSpPr/>
          <p:nvPr/>
        </p:nvSpPr>
        <p:spPr>
          <a:xfrm>
            <a:off x="4056841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526924" y="2376152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61025" y="3367826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7847" y="3367826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61025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8513" y="2047741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" name="Oval 8"/>
          <p:cNvSpPr/>
          <p:nvPr/>
        </p:nvSpPr>
        <p:spPr>
          <a:xfrm>
            <a:off x="5589436" y="303941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3" name="Oval 12"/>
          <p:cNvSpPr/>
          <p:nvPr/>
        </p:nvSpPr>
        <p:spPr>
          <a:xfrm>
            <a:off x="4932614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/>
          <p:cNvSpPr/>
          <p:nvPr/>
        </p:nvSpPr>
        <p:spPr>
          <a:xfrm>
            <a:off x="6272020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5499284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358D-0398-4953-BA80-D21226171CA4}"/>
              </a:ext>
            </a:extLst>
          </p:cNvPr>
          <p:cNvSpPr/>
          <p:nvPr/>
        </p:nvSpPr>
        <p:spPr>
          <a:xfrm>
            <a:off x="1102239" y="1902116"/>
            <a:ext cx="6386829" cy="4501662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05592" y="345712"/>
            <a:ext cx="6938662" cy="864108"/>
          </a:xfrm>
        </p:spPr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CED-603A-4B5A-8DCD-0B72583602BF}" type="datetime1">
              <a:rPr lang="en-US" smtClean="0"/>
              <a:t>9/27/2021</a:t>
            </a:fld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83343" y="4604196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21602" y="4275785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1654932" y="5473520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AFD3A-B797-4EA9-9273-E067EE7DAEF0}"/>
              </a:ext>
            </a:extLst>
          </p:cNvPr>
          <p:cNvSpPr txBox="1"/>
          <p:nvPr/>
        </p:nvSpPr>
        <p:spPr>
          <a:xfrm>
            <a:off x="1209822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A82A35-F47E-4B09-9D46-22F8843B895C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5F2D1B-3F45-421F-8AB4-F902D900483E}"/>
              </a:ext>
            </a:extLst>
          </p:cNvPr>
          <p:cNvSpPr txBox="1"/>
          <p:nvPr/>
        </p:nvSpPr>
        <p:spPr>
          <a:xfrm>
            <a:off x="2143410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05DA32-0E4B-4E44-B445-7DABF75F061A}"/>
              </a:ext>
            </a:extLst>
          </p:cNvPr>
          <p:cNvSpPr txBox="1"/>
          <p:nvPr/>
        </p:nvSpPr>
        <p:spPr>
          <a:xfrm>
            <a:off x="2610044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921B5-1F79-4A3F-9A4B-FD18776A055B}"/>
              </a:ext>
            </a:extLst>
          </p:cNvPr>
          <p:cNvSpPr/>
          <p:nvPr/>
        </p:nvSpPr>
        <p:spPr>
          <a:xfrm>
            <a:off x="2030154" y="4129384"/>
            <a:ext cx="1053153" cy="9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CA03C-1C72-4290-913D-CE3EC01424A0}"/>
              </a:ext>
            </a:extLst>
          </p:cNvPr>
          <p:cNvSpPr/>
          <p:nvPr/>
        </p:nvSpPr>
        <p:spPr>
          <a:xfrm>
            <a:off x="1604149" y="5351686"/>
            <a:ext cx="791319" cy="898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9DED-72FE-4330-9F28-AD9841924FA5}"/>
              </a:ext>
            </a:extLst>
          </p:cNvPr>
          <p:cNvSpPr/>
          <p:nvPr/>
        </p:nvSpPr>
        <p:spPr>
          <a:xfrm>
            <a:off x="2833939" y="5351686"/>
            <a:ext cx="364507" cy="898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3E2D1-69A2-4150-A2CC-E3C67A67F39F}"/>
              </a:ext>
            </a:extLst>
          </p:cNvPr>
          <p:cNvSpPr txBox="1"/>
          <p:nvPr/>
        </p:nvSpPr>
        <p:spPr>
          <a:xfrm>
            <a:off x="1464694" y="3727580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Traverse 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C8D3A-53A0-46E5-A260-30757DD6E688}"/>
              </a:ext>
            </a:extLst>
          </p:cNvPr>
          <p:cNvSpPr txBox="1"/>
          <p:nvPr/>
        </p:nvSpPr>
        <p:spPr>
          <a:xfrm>
            <a:off x="124064" y="5251859"/>
            <a:ext cx="148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Run preorder</a:t>
            </a:r>
          </a:p>
          <a:p>
            <a:pPr algn="r"/>
            <a:r>
              <a:rPr lang="en-US" dirty="0"/>
              <a:t>in left subtree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02D54-FBF3-49E4-A23D-DD5A37A33698}"/>
              </a:ext>
            </a:extLst>
          </p:cNvPr>
          <p:cNvSpPr txBox="1"/>
          <p:nvPr/>
        </p:nvSpPr>
        <p:spPr>
          <a:xfrm>
            <a:off x="3197858" y="5232878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right</a:t>
            </a:r>
          </a:p>
          <a:p>
            <a:r>
              <a:rPr lang="en-US" dirty="0"/>
              <a:t>subtree</a:t>
            </a:r>
          </a:p>
        </p:txBody>
      </p:sp>
    </p:spTree>
    <p:extLst>
      <p:ext uri="{BB962C8B-B14F-4D97-AF65-F5344CB8AC3E}">
        <p14:creationId xmlns:p14="http://schemas.microsoft.com/office/powerpoint/2010/main" val="262804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19" grpId="0" animBg="1"/>
      <p:bldP spid="40" grpId="0" animBg="1"/>
      <p:bldP spid="41" grpId="0" animBg="1"/>
      <p:bldP spid="2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315</TotalTime>
  <Words>1385</Words>
  <Application>Microsoft Office PowerPoint</Application>
  <PresentationFormat>On-screen Show (4:3)</PresentationFormat>
  <Paragraphs>683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Gill Sans MT</vt:lpstr>
      <vt:lpstr>lectures</vt:lpstr>
      <vt:lpstr>Trees Binary Search Tree Tree Traversal</vt:lpstr>
      <vt:lpstr>Binary Tree Ordered Rooted Tree</vt:lpstr>
      <vt:lpstr>Binary search tree (BST)</vt:lpstr>
      <vt:lpstr>PowerPoint Presentation</vt:lpstr>
      <vt:lpstr>Notes about BST</vt:lpstr>
      <vt:lpstr>Tree traversal</vt:lpstr>
      <vt:lpstr>Preorder traversal: Root, Left, Right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Inorder traversal: Left, Root, Right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in BST</vt:lpstr>
      <vt:lpstr>Postorder traversal: Left, Right, Root</vt:lpstr>
      <vt:lpstr>Postorder traversal</vt:lpstr>
      <vt:lpstr>Post 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Notes about tree traversal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khushnur laboni</dc:creator>
  <cp:lastModifiedBy>Sajeed Mehrab</cp:lastModifiedBy>
  <cp:revision>40</cp:revision>
  <dcterms:created xsi:type="dcterms:W3CDTF">2017-12-12T10:25:27Z</dcterms:created>
  <dcterms:modified xsi:type="dcterms:W3CDTF">2021-09-27T08:59:40Z</dcterms:modified>
</cp:coreProperties>
</file>