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19" r:id="rId1"/>
  </p:sldMasterIdLst>
  <p:notesMasterIdLst>
    <p:notesMasterId r:id="rId59"/>
  </p:notesMasterIdLst>
  <p:handoutMasterIdLst>
    <p:handoutMasterId r:id="rId60"/>
  </p:handoutMasterIdLst>
  <p:sldIdLst>
    <p:sldId id="546" r:id="rId2"/>
    <p:sldId id="547" r:id="rId3"/>
    <p:sldId id="548" r:id="rId4"/>
    <p:sldId id="549" r:id="rId5"/>
    <p:sldId id="550" r:id="rId6"/>
    <p:sldId id="556" r:id="rId7"/>
    <p:sldId id="551" r:id="rId8"/>
    <p:sldId id="552" r:id="rId9"/>
    <p:sldId id="553" r:id="rId10"/>
    <p:sldId id="554" r:id="rId11"/>
    <p:sldId id="555" r:id="rId12"/>
    <p:sldId id="557" r:id="rId13"/>
    <p:sldId id="558" r:id="rId14"/>
    <p:sldId id="559" r:id="rId15"/>
    <p:sldId id="560" r:id="rId16"/>
    <p:sldId id="561" r:id="rId17"/>
    <p:sldId id="587" r:id="rId18"/>
    <p:sldId id="562" r:id="rId19"/>
    <p:sldId id="586" r:id="rId20"/>
    <p:sldId id="563" r:id="rId21"/>
    <p:sldId id="588" r:id="rId22"/>
    <p:sldId id="564" r:id="rId23"/>
    <p:sldId id="589" r:id="rId24"/>
    <p:sldId id="565" r:id="rId25"/>
    <p:sldId id="590" r:id="rId26"/>
    <p:sldId id="566" r:id="rId27"/>
    <p:sldId id="567" r:id="rId28"/>
    <p:sldId id="602" r:id="rId29"/>
    <p:sldId id="591" r:id="rId30"/>
    <p:sldId id="568" r:id="rId31"/>
    <p:sldId id="601" r:id="rId32"/>
    <p:sldId id="569" r:id="rId33"/>
    <p:sldId id="600" r:id="rId34"/>
    <p:sldId id="592" r:id="rId35"/>
    <p:sldId id="570" r:id="rId36"/>
    <p:sldId id="571" r:id="rId37"/>
    <p:sldId id="572" r:id="rId38"/>
    <p:sldId id="573" r:id="rId39"/>
    <p:sldId id="593" r:id="rId40"/>
    <p:sldId id="574" r:id="rId41"/>
    <p:sldId id="575" r:id="rId42"/>
    <p:sldId id="576" r:id="rId43"/>
    <p:sldId id="577" r:id="rId44"/>
    <p:sldId id="578" r:id="rId45"/>
    <p:sldId id="579" r:id="rId46"/>
    <p:sldId id="580" r:id="rId47"/>
    <p:sldId id="599" r:id="rId48"/>
    <p:sldId id="581" r:id="rId49"/>
    <p:sldId id="598" r:id="rId50"/>
    <p:sldId id="594" r:id="rId51"/>
    <p:sldId id="582" r:id="rId52"/>
    <p:sldId id="597" r:id="rId53"/>
    <p:sldId id="583" r:id="rId54"/>
    <p:sldId id="595" r:id="rId55"/>
    <p:sldId id="584" r:id="rId56"/>
    <p:sldId id="596" r:id="rId57"/>
    <p:sldId id="585" r:id="rId5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346"/>
    <a:srgbClr val="EF4728"/>
    <a:srgbClr val="FF7E79"/>
    <a:srgbClr val="80210E"/>
    <a:srgbClr val="F8CDC4"/>
    <a:srgbClr val="E43C1A"/>
    <a:srgbClr val="E65E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2954"/>
  </p:normalViewPr>
  <p:slideViewPr>
    <p:cSldViewPr snapToGrid="0">
      <p:cViewPr varScale="1">
        <p:scale>
          <a:sx n="69" d="100"/>
          <a:sy n="69" d="100"/>
        </p:scale>
        <p:origin x="852" y="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DCAC85-4D9A-A54F-8756-5A45D5D449EE}"/>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9E6C9377-EA2A-BC49-813B-E009E7C25A95}"/>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6707D429-8342-5C4B-9D7B-B58AB6EA9D75}" type="datetimeFigureOut">
              <a:rPr lang="en-US" smtClean="0"/>
              <a:t>10/19/2023</a:t>
            </a:fld>
            <a:endParaRPr lang="en-US"/>
          </a:p>
        </p:txBody>
      </p:sp>
      <p:sp>
        <p:nvSpPr>
          <p:cNvPr id="4" name="Footer Placeholder 3">
            <a:extLst>
              <a:ext uri="{FF2B5EF4-FFF2-40B4-BE49-F238E27FC236}">
                <a16:creationId xmlns="" xmlns:a16="http://schemas.microsoft.com/office/drawing/2014/main" id="{FDA85C8A-3676-3F42-BFAA-4C4AB8A93978}"/>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38666CA7-3A8C-B244-AE9F-6FBE0BBCA6E0}"/>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06471A86-F7D8-F146-8389-8DA4F24EB34E}" type="slidenum">
              <a:rPr lang="en-US" smtClean="0"/>
              <a:t>‹#›</a:t>
            </a:fld>
            <a:endParaRPr lang="en-US"/>
          </a:p>
        </p:txBody>
      </p:sp>
    </p:spTree>
    <p:extLst>
      <p:ext uri="{BB962C8B-B14F-4D97-AF65-F5344CB8AC3E}">
        <p14:creationId xmlns:p14="http://schemas.microsoft.com/office/powerpoint/2010/main" val="2627365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C8D0CAB-F55A-2C43-B560-5100C08C470C}" type="datetimeFigureOut">
              <a:rPr lang="en-US" smtClean="0"/>
              <a:t>10/19/2023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21C30FA-FF41-444D-B724-C10CD0E899C9}" type="slidenum">
              <a:rPr lang="en-US" smtClean="0"/>
              <a:t>‹#›</a:t>
            </a:fld>
            <a:endParaRPr lang="en-US"/>
          </a:p>
        </p:txBody>
      </p:sp>
    </p:spTree>
    <p:extLst>
      <p:ext uri="{BB962C8B-B14F-4D97-AF65-F5344CB8AC3E}">
        <p14:creationId xmlns:p14="http://schemas.microsoft.com/office/powerpoint/2010/main" val="10290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1C30FA-FF41-444D-B724-C10CD0E899C9}" type="slidenum">
              <a:rPr lang="en-US" smtClean="0"/>
              <a:t>57</a:t>
            </a:fld>
            <a:endParaRPr lang="en-US"/>
          </a:p>
        </p:txBody>
      </p:sp>
    </p:spTree>
    <p:extLst>
      <p:ext uri="{BB962C8B-B14F-4D97-AF65-F5344CB8AC3E}">
        <p14:creationId xmlns:p14="http://schemas.microsoft.com/office/powerpoint/2010/main" val="2236281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5844828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185680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33285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331777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48007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132196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2958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7261296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4431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1138341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8424016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7773444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10/19/2023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694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10/19/2023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1796290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7403444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10/19/2023</a:t>
            </a:fld>
            <a:endParaRPr lang="en-US" dirty="0"/>
          </a:p>
        </p:txBody>
      </p:sp>
    </p:spTree>
    <p:extLst>
      <p:ext uri="{BB962C8B-B14F-4D97-AF65-F5344CB8AC3E}">
        <p14:creationId xmlns:p14="http://schemas.microsoft.com/office/powerpoint/2010/main" val="410494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10/19/2023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62721784"/>
      </p:ext>
    </p:extLst>
  </p:cSld>
  <p:clrMap bg1="lt1" tx1="dk1" bg2="lt2" tx2="dk2" accent1="accent1" accent2="accent2" accent3="accent3" accent4="accent4" accent5="accent5" accent6="accent6" hlink="hlink" folHlink="folHlink"/>
  <p:sldLayoutIdLst>
    <p:sldLayoutId id="2147484620" r:id="rId1"/>
    <p:sldLayoutId id="2147484621" r:id="rId2"/>
    <p:sldLayoutId id="2147484622" r:id="rId3"/>
    <p:sldLayoutId id="2147484623" r:id="rId4"/>
    <p:sldLayoutId id="2147484624" r:id="rId5"/>
    <p:sldLayoutId id="2147484625" r:id="rId6"/>
    <p:sldLayoutId id="2147484626" r:id="rId7"/>
    <p:sldLayoutId id="2147484627" r:id="rId8"/>
    <p:sldLayoutId id="2147484628" r:id="rId9"/>
    <p:sldLayoutId id="2147484629" r:id="rId10"/>
    <p:sldLayoutId id="2147484630" r:id="rId11"/>
    <p:sldLayoutId id="2147484631" r:id="rId12"/>
    <p:sldLayoutId id="2147484632" r:id="rId13"/>
    <p:sldLayoutId id="2147484633" r:id="rId14"/>
    <p:sldLayoutId id="2147484634" r:id="rId15"/>
    <p:sldLayoutId id="214748463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en.wikipedia.org/wiki/Romesh_Chunder_Dut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Swami_Vivekananda" TargetMode="External"/><Relationship Id="rId13" Type="http://schemas.openxmlformats.org/officeDocument/2006/relationships/hyperlink" Target="https://en.wikipedia.org/wiki/Bhaktivinoda_Thakur" TargetMode="External"/><Relationship Id="rId18" Type="http://schemas.openxmlformats.org/officeDocument/2006/relationships/hyperlink" Target="https://en.wikipedia.org/wiki/Vishuddhananda_Paramahansa" TargetMode="External"/><Relationship Id="rId3" Type="http://schemas.openxmlformats.org/officeDocument/2006/relationships/hyperlink" Target="https://en.wikipedia.org/wiki/Debendranath_Tagore" TargetMode="External"/><Relationship Id="rId21" Type="http://schemas.openxmlformats.org/officeDocument/2006/relationships/hyperlink" Target="https://en.wikipedia.org/wiki/Anandamayi_Ma" TargetMode="External"/><Relationship Id="rId7" Type="http://schemas.openxmlformats.org/officeDocument/2006/relationships/hyperlink" Target="https://en.wikipedia.org/wiki/Sarada_Devi" TargetMode="External"/><Relationship Id="rId12" Type="http://schemas.openxmlformats.org/officeDocument/2006/relationships/hyperlink" Target="https://en.wikipedia.org/wiki/Bhaktisiddhanta_Sarasvati" TargetMode="External"/><Relationship Id="rId17" Type="http://schemas.openxmlformats.org/officeDocument/2006/relationships/hyperlink" Target="https://en.wikipedia.org/wiki/Nigamananda_Paramahansa" TargetMode="External"/><Relationship Id="rId2" Type="http://schemas.openxmlformats.org/officeDocument/2006/relationships/hyperlink" Target="https://en.wikipedia.org/wiki/Ram_Mohan_Roy" TargetMode="External"/><Relationship Id="rId16" Type="http://schemas.openxmlformats.org/officeDocument/2006/relationships/hyperlink" Target="https://en.wikipedia.org/wiki/Tibbetibaba" TargetMode="External"/><Relationship Id="rId20" Type="http://schemas.openxmlformats.org/officeDocument/2006/relationships/hyperlink" Target="https://en.wikipedia.org/wiki/Sitaramdas_Omkarnath" TargetMode="External"/><Relationship Id="rId1" Type="http://schemas.openxmlformats.org/officeDocument/2006/relationships/slideLayout" Target="../slideLayouts/slideLayout2.xml"/><Relationship Id="rId6" Type="http://schemas.openxmlformats.org/officeDocument/2006/relationships/hyperlink" Target="https://en.wikipedia.org/wiki/Ramakrishna" TargetMode="External"/><Relationship Id="rId11" Type="http://schemas.openxmlformats.org/officeDocument/2006/relationships/hyperlink" Target="https://en.wikipedia.org/wiki/Lokenath_Brahmachari" TargetMode="External"/><Relationship Id="rId5" Type="http://schemas.openxmlformats.org/officeDocument/2006/relationships/hyperlink" Target="https://en.wikipedia.org/wiki/Bijoy_Krishna_Goswami" TargetMode="External"/><Relationship Id="rId15" Type="http://schemas.openxmlformats.org/officeDocument/2006/relationships/hyperlink" Target="https://en.wikipedia.org/wiki/Lahiri_Mahasaya" TargetMode="External"/><Relationship Id="rId10" Type="http://schemas.openxmlformats.org/officeDocument/2006/relationships/hyperlink" Target="https://en.wikipedia.org/wiki/Bamakhepa" TargetMode="External"/><Relationship Id="rId19" Type="http://schemas.openxmlformats.org/officeDocument/2006/relationships/hyperlink" Target="https://en.wikipedia.org/wiki/Ram_Thakur" TargetMode="External"/><Relationship Id="rId4" Type="http://schemas.openxmlformats.org/officeDocument/2006/relationships/hyperlink" Target="https://en.wikipedia.org/wiki/Keshab_Chandra_Sen" TargetMode="External"/><Relationship Id="rId9" Type="http://schemas.openxmlformats.org/officeDocument/2006/relationships/hyperlink" Target="https://en.wikipedia.org/wiki/Aurobindo" TargetMode="External"/><Relationship Id="rId14" Type="http://schemas.openxmlformats.org/officeDocument/2006/relationships/hyperlink" Target="https://en.wikipedia.org/wiki/Paramahansa_Yogananda" TargetMode="External"/><Relationship Id="rId22"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Raikut" TargetMode="External"/><Relationship Id="rId13" Type="http://schemas.openxmlformats.org/officeDocument/2006/relationships/hyperlink" Target="https://en.wikipedia.org/wiki/Battle_of_Buxar" TargetMode="External"/><Relationship Id="rId3" Type="http://schemas.openxmlformats.org/officeDocument/2006/relationships/hyperlink" Target="https://en.wikipedia.org/wiki/Sadhus" TargetMode="External"/><Relationship Id="rId7" Type="http://schemas.openxmlformats.org/officeDocument/2006/relationships/hyperlink" Target="https://en.wikipedia.org/wiki/Murshidabad" TargetMode="External"/><Relationship Id="rId12" Type="http://schemas.openxmlformats.org/officeDocument/2006/relationships/hyperlink" Target="https://en.wikipedia.org/wiki/British_East_India_Company" TargetMode="External"/><Relationship Id="rId17" Type="http://schemas.openxmlformats.org/officeDocument/2006/relationships/hyperlink" Target="https://en.wikipedia.org/wiki/Bangladesh" TargetMode="External"/><Relationship Id="rId2" Type="http://schemas.openxmlformats.org/officeDocument/2006/relationships/hyperlink" Target="https://en.wikipedia.org/wiki/Sannyasi" TargetMode="External"/><Relationship Id="rId16" Type="http://schemas.openxmlformats.org/officeDocument/2006/relationships/hyperlink" Target="https://en.wikipedia.org/wiki/Rangpur_District" TargetMode="External"/><Relationship Id="rId1" Type="http://schemas.openxmlformats.org/officeDocument/2006/relationships/slideLayout" Target="../slideLayouts/slideLayout2.xml"/><Relationship Id="rId6" Type="http://schemas.openxmlformats.org/officeDocument/2006/relationships/hyperlink" Target="https://en.wikipedia.org/wiki/Bengal" TargetMode="External"/><Relationship Id="rId11" Type="http://schemas.openxmlformats.org/officeDocument/2006/relationships/hyperlink" Target="https://en.wikipedia.org/wiki/Indian_independence_movement" TargetMode="External"/><Relationship Id="rId5" Type="http://schemas.openxmlformats.org/officeDocument/2006/relationships/hyperlink" Target="https://en.wikipedia.org/wiki/Ascetic" TargetMode="External"/><Relationship Id="rId15" Type="http://schemas.openxmlformats.org/officeDocument/2006/relationships/hyperlink" Target="https://en.wikipedia.org/wiki/Natore_District" TargetMode="External"/><Relationship Id="rId10" Type="http://schemas.openxmlformats.org/officeDocument/2006/relationships/hyperlink" Target="https://en.wikipedia.org/w/index.php?title=Pandit_Bhabani_Charan_Pathak&amp;action=edit&amp;redlink=1" TargetMode="External"/><Relationship Id="rId4" Type="http://schemas.openxmlformats.org/officeDocument/2006/relationships/hyperlink" Target="https://en.wikipedia.org/wiki/Hindu" TargetMode="External"/><Relationship Id="rId9" Type="http://schemas.openxmlformats.org/officeDocument/2006/relationships/hyperlink" Target="https://en.wikipedia.org/wiki/Jalpaiguri" TargetMode="External"/><Relationship Id="rId14" Type="http://schemas.openxmlformats.org/officeDocument/2006/relationships/hyperlink" Target="https://en.wikipedia.org/wiki/Bengal_famine_of_177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Midnapore_District" TargetMode="External"/><Relationship Id="rId2" Type="http://schemas.openxmlformats.org/officeDocument/2006/relationships/hyperlink" Target="https://en.wikipedia.org/wiki/Birbhu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Zamindar" TargetMode="External"/><Relationship Id="rId2" Type="http://schemas.openxmlformats.org/officeDocument/2006/relationships/hyperlink" Target="https://en.wikipedia.org/wiki/Hindu" TargetMode="External"/><Relationship Id="rId1" Type="http://schemas.openxmlformats.org/officeDocument/2006/relationships/slideLayout" Target="../slideLayouts/slideLayout2.xml"/><Relationship Id="rId4" Type="http://schemas.openxmlformats.org/officeDocument/2006/relationships/hyperlink" Target="https://en.wikipedia.org/wiki/Treaty_of_Allahabad"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Vande_Mataram" TargetMode="External"/><Relationship Id="rId13" Type="http://schemas.openxmlformats.org/officeDocument/2006/relationships/hyperlink" Target="https://en.wikipedia.org/wiki/1770:_Ek_Sangram" TargetMode="External"/><Relationship Id="rId3" Type="http://schemas.openxmlformats.org/officeDocument/2006/relationships/hyperlink" Target="https://en.wikipedia.org/wiki/Santhal_Revolt" TargetMode="External"/><Relationship Id="rId7" Type="http://schemas.openxmlformats.org/officeDocument/2006/relationships/hyperlink" Target="https://en.wikipedia.org/wiki/Bankim_Chandra_Chatterjee" TargetMode="External"/><Relationship Id="rId12" Type="http://schemas.openxmlformats.org/officeDocument/2006/relationships/hyperlink" Target="https://en.wikipedia.org/wiki/V._Vijayendra_Prasad" TargetMode="External"/><Relationship Id="rId2" Type="http://schemas.openxmlformats.org/officeDocument/2006/relationships/hyperlink" Target="https://en.wikipedia.org/wiki/Chuar_Revolt" TargetMode="External"/><Relationship Id="rId1" Type="http://schemas.openxmlformats.org/officeDocument/2006/relationships/slideLayout" Target="../slideLayouts/slideLayout2.xml"/><Relationship Id="rId6" Type="http://schemas.openxmlformats.org/officeDocument/2006/relationships/hyperlink" Target="https://en.wikipedia.org/wiki/Devi_Chaudhurani" TargetMode="External"/><Relationship Id="rId11" Type="http://schemas.openxmlformats.org/officeDocument/2006/relationships/hyperlink" Target="https://en.wikipedia.org/wiki/Screenwriter" TargetMode="External"/><Relationship Id="rId5" Type="http://schemas.openxmlformats.org/officeDocument/2006/relationships/hyperlink" Target="https://en.wikipedia.org/wiki/Anandamath" TargetMode="External"/><Relationship Id="rId10" Type="http://schemas.openxmlformats.org/officeDocument/2006/relationships/hyperlink" Target="https://en.wikipedia.org/wiki/Indian_National_Anthem" TargetMode="External"/><Relationship Id="rId4" Type="http://schemas.openxmlformats.org/officeDocument/2006/relationships/hyperlink" Target="https://en.wikipedia.org/wiki/Bengali_language" TargetMode="External"/><Relationship Id="rId9" Type="http://schemas.openxmlformats.org/officeDocument/2006/relationships/hyperlink" Target="https://en.wikipedia.org/wiki/Vande_Mataram#Lyrics_of_the_so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testbook.com/ias-preparation/ncert-notes-permanent-settlement-of-beng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Rabindranath_Tagore" TargetMode="External"/><Relationship Id="rId3" Type="http://schemas.openxmlformats.org/officeDocument/2006/relationships/hyperlink" Target="https://en.wikipedia.org/wiki/British_Raj" TargetMode="External"/><Relationship Id="rId7" Type="http://schemas.openxmlformats.org/officeDocument/2006/relationships/hyperlink" Target="https://en.wikipedia.org/wiki/Nitish_Sengupta" TargetMode="External"/><Relationship Id="rId2" Type="http://schemas.openxmlformats.org/officeDocument/2006/relationships/hyperlink" Target="https://en.wikipedia.org/wiki/Bengal" TargetMode="External"/><Relationship Id="rId1" Type="http://schemas.openxmlformats.org/officeDocument/2006/relationships/slideLayout" Target="../slideLayouts/slideLayout2.xml"/><Relationship Id="rId6" Type="http://schemas.openxmlformats.org/officeDocument/2006/relationships/hyperlink" Target="https://en.wikipedia.org/wiki/Raja_Rammohan_Roy" TargetMode="External"/><Relationship Id="rId5" Type="http://schemas.openxmlformats.org/officeDocument/2006/relationships/hyperlink" Target="https://en.wikipedia.org/wiki/Battle_of_Plassey" TargetMode="External"/><Relationship Id="rId10" Type="http://schemas.openxmlformats.org/officeDocument/2006/relationships/image" Target="../media/image2.png"/><Relationship Id="rId4" Type="http://schemas.openxmlformats.org/officeDocument/2006/relationships/hyperlink" Target="https://en.wikipedia.org/wiki/British_East_India_Company" TargetMode="External"/><Relationship Id="rId9" Type="http://schemas.openxmlformats.org/officeDocument/2006/relationships/hyperlink" Target="https://en.wikipedia.org/wiki/Nobel_Priz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banglapedia.org/index.php/Pargana" TargetMode="External"/><Relationship Id="rId2" Type="http://schemas.openxmlformats.org/officeDocument/2006/relationships/hyperlink" Target="https://en.banglapedia.org/index.php/Mouz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en.banglapedia.org/index.php/Shah_Shuj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en.banglapedia.org/index.php/Raiya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Indian_independence_movement" TargetMode="External"/><Relationship Id="rId2" Type="http://schemas.openxmlformats.org/officeDocument/2006/relationships/hyperlink" Target="https://en.wikipedia.org/wiki/British_India"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s://en.wikipedia.org/wiki/Sumit_Sarka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Fakir" TargetMode="External"/><Relationship Id="rId2" Type="http://schemas.openxmlformats.org/officeDocument/2006/relationships/hyperlink" Target="https://en.wikipedia.org/wiki/Sufi_pir" TargetMode="External"/><Relationship Id="rId1" Type="http://schemas.openxmlformats.org/officeDocument/2006/relationships/slideLayout" Target="../slideLayouts/slideLayout2.xml"/><Relationship Id="rId6" Type="http://schemas.openxmlformats.org/officeDocument/2006/relationships/hyperlink" Target="https://en.wikipedia.org/wiki/Jihad" TargetMode="External"/><Relationship Id="rId5" Type="http://schemas.openxmlformats.org/officeDocument/2006/relationships/hyperlink" Target="https://en.wikipedia.org/wiki/Naib_Nazim_of_Dhaka" TargetMode="External"/><Relationship Id="rId4" Type="http://schemas.openxmlformats.org/officeDocument/2006/relationships/hyperlink" Target="https://en.wikipedia.org/wiki/Ryot"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Hijrat" TargetMode="External"/><Relationship Id="rId7" Type="http://schemas.openxmlformats.org/officeDocument/2006/relationships/hyperlink" Target="https://en.wikipedia.org/wiki/Kuki_people" TargetMode="External"/><Relationship Id="rId2" Type="http://schemas.openxmlformats.org/officeDocument/2006/relationships/hyperlink" Target="https://en.wikipedia.org/wiki/Kachari_Kingdom" TargetMode="External"/><Relationship Id="rId1" Type="http://schemas.openxmlformats.org/officeDocument/2006/relationships/slideLayout" Target="../slideLayouts/slideLayout2.xml"/><Relationship Id="rId6" Type="http://schemas.openxmlformats.org/officeDocument/2006/relationships/hyperlink" Target="https://en.wikipedia.org/wiki/Naga_people" TargetMode="External"/><Relationship Id="rId5" Type="http://schemas.openxmlformats.org/officeDocument/2006/relationships/hyperlink" Target="https://en.wikipedia.org/wiki/Twelfth_imam" TargetMode="External"/><Relationship Id="rId4" Type="http://schemas.openxmlformats.org/officeDocument/2006/relationships/hyperlink" Target="https://en.wikipedia.org/wiki/Mahdi"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Sylhet_Division" TargetMode="External"/><Relationship Id="rId2" Type="http://schemas.openxmlformats.org/officeDocument/2006/relationships/hyperlink" Target="https://en.wikipedia.org/wiki/Subaltern_(military)"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en.banglapedia.org/index.php/Majnu_Shah"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Rokeya_Sakhawat_Hussain" TargetMode="External"/><Relationship Id="rId3" Type="http://schemas.openxmlformats.org/officeDocument/2006/relationships/hyperlink" Target="https://en.wikipedia.org/wiki/Raja_Rammohan_Roy" TargetMode="External"/><Relationship Id="rId7" Type="http://schemas.openxmlformats.org/officeDocument/2006/relationships/hyperlink" Target="https://en.wikipedia.org/wiki/Kazi_Nazrul_Islam" TargetMode="External"/><Relationship Id="rId2" Type="http://schemas.openxmlformats.org/officeDocument/2006/relationships/hyperlink" Target="https://en.wikipedia.org/wiki/Bengali_Hindus" TargetMode="External"/><Relationship Id="rId1" Type="http://schemas.openxmlformats.org/officeDocument/2006/relationships/slideLayout" Target="../slideLayouts/slideLayout2.xml"/><Relationship Id="rId6" Type="http://schemas.openxmlformats.org/officeDocument/2006/relationships/hyperlink" Target="https://en.wikipedia.org/wiki/Suhrawardy_family" TargetMode="External"/><Relationship Id="rId5" Type="http://schemas.openxmlformats.org/officeDocument/2006/relationships/hyperlink" Target="https://en.wikipedia.org/wiki/Satyendra_Nath_Bose" TargetMode="External"/><Relationship Id="rId4" Type="http://schemas.openxmlformats.org/officeDocument/2006/relationships/hyperlink" Target="https://en.wikipedia.org/wiki/Rabindranath_Tagore" TargetMode="External"/><Relationship Id="rId9"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en.banglapedia.org/index.php/Tipu_Shah"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en.wikipedia.org/wiki/Indigo" TargetMode="External"/><Relationship Id="rId3" Type="http://schemas.openxmlformats.org/officeDocument/2006/relationships/hyperlink" Target="https://en.wikipedia.org/wiki/Faridpur_District" TargetMode="External"/><Relationship Id="rId7" Type="http://schemas.openxmlformats.org/officeDocument/2006/relationships/hyperlink" Target="https://en.wikipedia.org/wiki/Dhaka_District" TargetMode="External"/><Relationship Id="rId2" Type="http://schemas.openxmlformats.org/officeDocument/2006/relationships/hyperlink" Target="https://en.wikipedia.org/wiki/Dhaka" TargetMode="External"/><Relationship Id="rId1" Type="http://schemas.openxmlformats.org/officeDocument/2006/relationships/slideLayout" Target="../slideLayouts/slideLayout2.xml"/><Relationship Id="rId6" Type="http://schemas.openxmlformats.org/officeDocument/2006/relationships/hyperlink" Target="https://en.wikipedia.org/wiki/Comilla" TargetMode="External"/><Relationship Id="rId11" Type="http://schemas.openxmlformats.org/officeDocument/2006/relationships/hyperlink" Target="https://en.wikipedia.org/wiki/Hindus" TargetMode="External"/><Relationship Id="rId5" Type="http://schemas.openxmlformats.org/officeDocument/2006/relationships/hyperlink" Target="https://en.wikipedia.org/wiki/Mymensingh" TargetMode="External"/><Relationship Id="rId10" Type="http://schemas.openxmlformats.org/officeDocument/2006/relationships/hyperlink" Target="https://en.wikipedia.org/wiki/Eid_al-Adha" TargetMode="External"/><Relationship Id="rId4" Type="http://schemas.openxmlformats.org/officeDocument/2006/relationships/hyperlink" Target="https://en.wikipedia.org/wiki/Barisal" TargetMode="External"/><Relationship Id="rId9" Type="http://schemas.openxmlformats.org/officeDocument/2006/relationships/hyperlink" Target="https://en.wikipedia.org/wiki/Mughal_Empir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Dudu_Miyan" TargetMode="External"/><Relationship Id="rId2" Type="http://schemas.openxmlformats.org/officeDocument/2006/relationships/hyperlink" Target="https://en.wikipedia.org/wiki/Haji_Shariatullah"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en.wikipedia.org/wiki/Madaripur_District"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Partition_of_Bengal_(1905)" TargetMode="External"/><Relationship Id="rId2" Type="http://schemas.openxmlformats.org/officeDocument/2006/relationships/hyperlink" Target="https://en.wikipedia.org/wiki/East_Bengal" TargetMode="External"/><Relationship Id="rId1" Type="http://schemas.openxmlformats.org/officeDocument/2006/relationships/slideLayout" Target="../slideLayouts/slideLayout2.xml"/><Relationship Id="rId4" Type="http://schemas.openxmlformats.org/officeDocument/2006/relationships/hyperlink" Target="https://en.wikipedia.org/wiki/Nawab_Salimullah"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atyendra_Nath_Bose" TargetMode="External"/><Relationship Id="rId2" Type="http://schemas.openxmlformats.org/officeDocument/2006/relationships/hyperlink" Target="https://en.wikipedia.org/wiki/Rabindranath_Tagore"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Sanskrit" TargetMode="External"/><Relationship Id="rId2" Type="http://schemas.openxmlformats.org/officeDocument/2006/relationships/hyperlink" Target="https://en.wikipedia.org/wiki/Madrasas"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s://en.wikipedia.org/wiki/Brahmins"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Jagadish_Chandra_Bose" TargetMode="External"/><Relationship Id="rId13" Type="http://schemas.openxmlformats.org/officeDocument/2006/relationships/hyperlink" Target="https://en.wikipedia.org/wiki/Sisir_Kumar_Mitra" TargetMode="External"/><Relationship Id="rId18" Type="http://schemas.openxmlformats.org/officeDocument/2006/relationships/hyperlink" Target="https://en.wikipedia.org/wiki/Biologist" TargetMode="External"/><Relationship Id="rId26" Type="http://schemas.openxmlformats.org/officeDocument/2006/relationships/hyperlink" Target="https://en.wikipedia.org/wiki/Science" TargetMode="External"/><Relationship Id="rId3" Type="http://schemas.openxmlformats.org/officeDocument/2006/relationships/hyperlink" Target="https://en.wikipedia.org/wiki/Ashutosh_Mukherjee" TargetMode="External"/><Relationship Id="rId21" Type="http://schemas.openxmlformats.org/officeDocument/2006/relationships/hyperlink" Target="https://en.wikipedia.org/wiki/Science_fiction" TargetMode="External"/><Relationship Id="rId7" Type="http://schemas.openxmlformats.org/officeDocument/2006/relationships/hyperlink" Target="https://en.wikipedia.org/wiki/Debendra_Mohan_Bose" TargetMode="External"/><Relationship Id="rId12" Type="http://schemas.openxmlformats.org/officeDocument/2006/relationships/hyperlink" Target="https://en.wikipedia.org/wiki/Jnanendra_Nath_Mukherjee" TargetMode="External"/><Relationship Id="rId17" Type="http://schemas.openxmlformats.org/officeDocument/2006/relationships/hyperlink" Target="https://en.wikipedia.org/wiki/List_of_physicists" TargetMode="External"/><Relationship Id="rId25" Type="http://schemas.openxmlformats.org/officeDocument/2006/relationships/hyperlink" Target="https://en.wikipedia.org/wiki/Experiment" TargetMode="External"/><Relationship Id="rId2" Type="http://schemas.openxmlformats.org/officeDocument/2006/relationships/hyperlink" Target="https://en.wikipedia.org/wiki/Satyendra_Nath_Bose" TargetMode="External"/><Relationship Id="rId16" Type="http://schemas.openxmlformats.org/officeDocument/2006/relationships/hyperlink" Target="https://en.wikipedia.org/wiki/Polymath" TargetMode="External"/><Relationship Id="rId20" Type="http://schemas.openxmlformats.org/officeDocument/2006/relationships/hyperlink" Target="https://en.wikipedia.org/wiki/Archaeology" TargetMode="External"/><Relationship Id="rId29" Type="http://schemas.openxmlformats.org/officeDocument/2006/relationships/hyperlink" Target="https://en.wikipedia.org/wiki/Crescograph" TargetMode="External"/><Relationship Id="rId1" Type="http://schemas.openxmlformats.org/officeDocument/2006/relationships/slideLayout" Target="../slideLayouts/slideLayout2.xml"/><Relationship Id="rId6" Type="http://schemas.openxmlformats.org/officeDocument/2006/relationships/hyperlink" Target="https://en.wikipedia.org/wiki/Prafulla_Chandra_Ray" TargetMode="External"/><Relationship Id="rId11" Type="http://schemas.openxmlformats.org/officeDocument/2006/relationships/hyperlink" Target="https://en.wikipedia.org/wiki/Kishori_Mohan_Bandyopadhyay" TargetMode="External"/><Relationship Id="rId24" Type="http://schemas.openxmlformats.org/officeDocument/2006/relationships/hyperlink" Target="https://en.wikipedia.org/wiki/Optics" TargetMode="External"/><Relationship Id="rId5" Type="http://schemas.openxmlformats.org/officeDocument/2006/relationships/hyperlink" Target="https://en.wikipedia.org/wiki/Prasanta_Chandra_Mahalanobis" TargetMode="External"/><Relationship Id="rId15" Type="http://schemas.openxmlformats.org/officeDocument/2006/relationships/hyperlink" Target="https://en.wikipedia.org/wiki/Meghnad_Saha" TargetMode="External"/><Relationship Id="rId23" Type="http://schemas.openxmlformats.org/officeDocument/2006/relationships/hyperlink" Target="https://en.wikipedia.org/wiki/Microwave" TargetMode="External"/><Relationship Id="rId28" Type="http://schemas.openxmlformats.org/officeDocument/2006/relationships/hyperlink" Target="https://en.wikipedia.org/wiki/Bangla_science_fiction" TargetMode="External"/><Relationship Id="rId10" Type="http://schemas.openxmlformats.org/officeDocument/2006/relationships/hyperlink" Target="https://en.wikipedia.org/wiki/Gopal_Chandra_Bhattacharya" TargetMode="External"/><Relationship Id="rId19" Type="http://schemas.openxmlformats.org/officeDocument/2006/relationships/hyperlink" Target="https://en.wikipedia.org/wiki/Botany" TargetMode="External"/><Relationship Id="rId4" Type="http://schemas.openxmlformats.org/officeDocument/2006/relationships/hyperlink" Target="https://en.wikipedia.org/wiki/Anil_Kumar_Gain" TargetMode="External"/><Relationship Id="rId9" Type="http://schemas.openxmlformats.org/officeDocument/2006/relationships/hyperlink" Target="https://en.wikipedia.org/wiki/Jnan_Chandra_Ghosh" TargetMode="External"/><Relationship Id="rId14" Type="http://schemas.openxmlformats.org/officeDocument/2006/relationships/hyperlink" Target="https://en.wikipedia.org/wiki/Upendranath_Brahmachari" TargetMode="External"/><Relationship Id="rId22" Type="http://schemas.openxmlformats.org/officeDocument/2006/relationships/hyperlink" Target="https://en.wikipedia.org/wiki/Radio" TargetMode="External"/><Relationship Id="rId27" Type="http://schemas.openxmlformats.org/officeDocument/2006/relationships/hyperlink" Target="https://en.wikipedia.org/wiki/Indian_subcontinent" TargetMode="External"/><Relationship Id="rId30" Type="http://schemas.openxmlformats.org/officeDocument/2006/relationships/image" Target="../media/image8.jpeg"/></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Western_world" TargetMode="External"/><Relationship Id="rId3" Type="http://schemas.openxmlformats.org/officeDocument/2006/relationships/hyperlink" Target="https://en.wikipedia.org/wiki/Indian_painting" TargetMode="External"/><Relationship Id="rId7" Type="http://schemas.openxmlformats.org/officeDocument/2006/relationships/hyperlink" Target="https://en.wikipedia.org/wiki/Abanindranath_Tagore" TargetMode="External"/><Relationship Id="rId12" Type="http://schemas.openxmlformats.org/officeDocument/2006/relationships/image" Target="../media/image9.jpeg"/><Relationship Id="rId2" Type="http://schemas.openxmlformats.org/officeDocument/2006/relationships/hyperlink" Target="https://en.wikipedia.org/wiki/Art_movement" TargetMode="External"/><Relationship Id="rId1" Type="http://schemas.openxmlformats.org/officeDocument/2006/relationships/slideLayout" Target="../slideLayouts/slideLayout2.xml"/><Relationship Id="rId6" Type="http://schemas.openxmlformats.org/officeDocument/2006/relationships/hyperlink" Target="https://en.wikipedia.org/wiki/Swadeshi" TargetMode="External"/><Relationship Id="rId11" Type="http://schemas.openxmlformats.org/officeDocument/2006/relationships/hyperlink" Target="https://en.wikipedia.org/wiki/Mughal_painting" TargetMode="External"/><Relationship Id="rId5" Type="http://schemas.openxmlformats.org/officeDocument/2006/relationships/hyperlink" Target="https://en.wikipedia.org/wiki/Indian_nationalism" TargetMode="External"/><Relationship Id="rId10" Type="http://schemas.openxmlformats.org/officeDocument/2006/relationships/hyperlink" Target="https://en.wikipedia.org/wiki/Calcutta_School_of_Art" TargetMode="External"/><Relationship Id="rId4" Type="http://schemas.openxmlformats.org/officeDocument/2006/relationships/hyperlink" Target="https://en.wikipedia.org/wiki/British_Raj" TargetMode="External"/><Relationship Id="rId9" Type="http://schemas.openxmlformats.org/officeDocument/2006/relationships/hyperlink" Target="https://en.wikipedia.org/wiki/Ernest_Binfield_Have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28246" y="2571794"/>
            <a:ext cx="9202445" cy="1440969"/>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endParaRPr lang="en-GB" sz="100" b="1" dirty="0">
              <a:solidFill>
                <a:srgbClr val="FF0000"/>
              </a:solidFill>
              <a:latin typeface="Bangla MN" charset="0"/>
              <a:ea typeface="Bangla MN" charset="0"/>
              <a:cs typeface="Bangla MN" charset="0"/>
            </a:endParaRPr>
          </a:p>
          <a:p>
            <a:pPr marL="764540" marR="679450">
              <a:lnSpc>
                <a:spcPts val="3215"/>
              </a:lnSpc>
              <a:spcBef>
                <a:spcPts val="15"/>
              </a:spcBef>
            </a:pPr>
            <a:endParaRPr lang="en-US" sz="3600" b="1" dirty="0" smtClean="0">
              <a:solidFill>
                <a:srgbClr val="C00000"/>
              </a:solidFill>
              <a:latin typeface="Britannic Bold" charset="0"/>
            </a:endParaRPr>
          </a:p>
          <a:p>
            <a:pPr marL="764540" marR="679450">
              <a:lnSpc>
                <a:spcPts val="3215"/>
              </a:lnSpc>
              <a:spcBef>
                <a:spcPts val="15"/>
              </a:spcBef>
            </a:pPr>
            <a:r>
              <a:rPr lang="en-US" sz="3600" b="1" dirty="0" smtClean="0">
                <a:solidFill>
                  <a:srgbClr val="C00000"/>
                </a:solidFill>
                <a:latin typeface="Times New Roman" pitchFamily="18" charset="0"/>
                <a:cs typeface="Times New Roman" pitchFamily="18" charset="0"/>
              </a:rPr>
              <a:t>HISTORY OF THE EMERGENCE OF  INDEPENDENT BANGLADESH</a:t>
            </a:r>
            <a:endParaRPr lang="en-US" sz="3600" b="1" dirty="0">
              <a:solidFill>
                <a:srgbClr val="C00000"/>
              </a:solidFill>
              <a:latin typeface="Times New Roman" pitchFamily="18" charset="0"/>
              <a:cs typeface="Times New Roman" pitchFamily="18" charset="0"/>
            </a:endParaRPr>
          </a:p>
        </p:txBody>
      </p:sp>
      <p:sp>
        <p:nvSpPr>
          <p:cNvPr id="5" name="TextBox 4"/>
          <p:cNvSpPr txBox="1"/>
          <p:nvPr/>
        </p:nvSpPr>
        <p:spPr>
          <a:xfrm>
            <a:off x="1260438" y="4331990"/>
            <a:ext cx="8063671" cy="1969770"/>
          </a:xfrm>
          <a:prstGeom prst="rect">
            <a:avLst/>
          </a:prstGeom>
          <a:noFill/>
        </p:spPr>
        <p:txBody>
          <a:bodyPr wrap="square" rtlCol="0">
            <a:spAutoFit/>
          </a:bodyPr>
          <a:lstStyle/>
          <a:p>
            <a:pPr algn="r">
              <a:lnSpc>
                <a:spcPct val="100000"/>
              </a:lnSpc>
            </a:pPr>
            <a:r>
              <a:rPr lang="en-US" sz="2800" b="1" dirty="0">
                <a:solidFill>
                  <a:srgbClr val="80210E"/>
                </a:solidFill>
                <a:latin typeface="Times New Roman" pitchFamily="18" charset="0"/>
                <a:ea typeface="Britannic Bold" charset="0"/>
                <a:cs typeface="Times New Roman" pitchFamily="18" charset="0"/>
              </a:rPr>
              <a:t>Dr. Md. Abdul </a:t>
            </a:r>
            <a:r>
              <a:rPr lang="en-US" sz="2800" b="1" dirty="0" err="1">
                <a:solidFill>
                  <a:srgbClr val="80210E"/>
                </a:solidFill>
                <a:latin typeface="Times New Roman" pitchFamily="18" charset="0"/>
                <a:ea typeface="Britannic Bold" charset="0"/>
                <a:cs typeface="Times New Roman" pitchFamily="18" charset="0"/>
              </a:rPr>
              <a:t>Alim</a:t>
            </a:r>
            <a:endParaRPr lang="en-US" sz="2800" b="1" dirty="0">
              <a:solidFill>
                <a:srgbClr val="80210E"/>
              </a:solidFill>
              <a:latin typeface="Times New Roman" pitchFamily="18" charset="0"/>
              <a:ea typeface="Britannic Bold" charset="0"/>
              <a:cs typeface="Times New Roman" pitchFamily="18" charset="0"/>
            </a:endParaRPr>
          </a:p>
          <a:p>
            <a:pPr algn="r">
              <a:lnSpc>
                <a:spcPct val="100000"/>
              </a:lnSpc>
            </a:pPr>
            <a:r>
              <a:rPr lang="en-US" sz="1600" b="1" i="1" dirty="0">
                <a:solidFill>
                  <a:srgbClr val="80210E"/>
                </a:solidFill>
                <a:latin typeface="Times New Roman" pitchFamily="18" charset="0"/>
                <a:ea typeface="Britannic Bold" charset="0"/>
                <a:cs typeface="Times New Roman" pitchFamily="18" charset="0"/>
              </a:rPr>
              <a:t>B. A (Hon’s), M. A (History), M. Phil (Raj), Ph. D (Raj)</a:t>
            </a:r>
          </a:p>
          <a:p>
            <a:pPr algn="r">
              <a:lnSpc>
                <a:spcPct val="100000"/>
              </a:lnSpc>
            </a:pPr>
            <a:r>
              <a:rPr lang="en-US" sz="2300" dirty="0">
                <a:latin typeface="Times New Roman" pitchFamily="18" charset="0"/>
                <a:cs typeface="Times New Roman" pitchFamily="18" charset="0"/>
              </a:rPr>
              <a:t>Email:doctorabdulalim64@gmail.com</a:t>
            </a:r>
          </a:p>
          <a:p>
            <a:pPr algn="r"/>
            <a:r>
              <a:rPr lang="en-US" sz="2300" dirty="0">
                <a:latin typeface="Times New Roman" pitchFamily="18" charset="0"/>
                <a:ea typeface="Britannic Bold" charset="0"/>
                <a:cs typeface="Times New Roman" pitchFamily="18" charset="0"/>
              </a:rPr>
              <a:t>Cell: +880 </a:t>
            </a:r>
            <a:r>
              <a:rPr lang="en-US" sz="2300" dirty="0" smtClean="0">
                <a:latin typeface="Times New Roman" pitchFamily="18" charset="0"/>
                <a:ea typeface="Britannic Bold" charset="0"/>
                <a:cs typeface="Times New Roman" pitchFamily="18" charset="0"/>
              </a:rPr>
              <a:t>01718-787466</a:t>
            </a:r>
            <a:endParaRPr lang="en-US" sz="2300" dirty="0">
              <a:latin typeface="Times New Roman" pitchFamily="18" charset="0"/>
              <a:ea typeface="Britannic Bold" charset="0"/>
              <a:cs typeface="Times New Roman" pitchFamily="18" charset="0"/>
            </a:endParaRPr>
          </a:p>
          <a:p>
            <a:pPr algn="r">
              <a:lnSpc>
                <a:spcPct val="100000"/>
              </a:lnSpc>
            </a:pPr>
            <a:r>
              <a:rPr lang="en-US" sz="2800" b="1" dirty="0">
                <a:solidFill>
                  <a:srgbClr val="80210E"/>
                </a:solidFill>
                <a:latin typeface="Britannic Bold" charset="0"/>
                <a:ea typeface="Britannic Bold" charset="0"/>
                <a:cs typeface="Britannic Bold" charset="0"/>
              </a:rPr>
              <a:t> </a:t>
            </a:r>
          </a:p>
        </p:txBody>
      </p:sp>
      <p:sp>
        <p:nvSpPr>
          <p:cNvPr id="9" name="Content Placeholder 2">
            <a:extLst>
              <a:ext uri="{FF2B5EF4-FFF2-40B4-BE49-F238E27FC236}">
                <a16:creationId xmlns="" xmlns:a16="http://schemas.microsoft.com/office/drawing/2014/main" id="{7F91988E-7EDA-CD48-AB89-6AF9D1263627}"/>
              </a:ext>
            </a:extLst>
          </p:cNvPr>
          <p:cNvSpPr txBox="1">
            <a:spLocks/>
          </p:cNvSpPr>
          <p:nvPr/>
        </p:nvSpPr>
        <p:spPr>
          <a:xfrm>
            <a:off x="828246" y="3927861"/>
            <a:ext cx="10327990" cy="1932170"/>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endParaRPr lang="en-GB" sz="100" b="1" dirty="0">
              <a:solidFill>
                <a:srgbClr val="FF0000"/>
              </a:solidFill>
              <a:latin typeface="Bangla MN" charset="0"/>
              <a:ea typeface="Bangla MN" charset="0"/>
              <a:cs typeface="Bangla MN" charset="0"/>
            </a:endParaRPr>
          </a:p>
          <a:p>
            <a:pPr marL="764540" marR="679450">
              <a:lnSpc>
                <a:spcPts val="3215"/>
              </a:lnSpc>
              <a:spcBef>
                <a:spcPts val="15"/>
              </a:spcBef>
            </a:pPr>
            <a:endParaRPr lang="en-US" sz="3600" b="1" dirty="0">
              <a:solidFill>
                <a:srgbClr val="C00000"/>
              </a:solidFill>
              <a:latin typeface="Britannic Bold" charset="0"/>
            </a:endParaRPr>
          </a:p>
          <a:p>
            <a:endParaRPr lang="en-GB" sz="4000" b="1" dirty="0">
              <a:solidFill>
                <a:srgbClr val="FF0000"/>
              </a:solidFill>
              <a:latin typeface="Bangla MN" charset="0"/>
              <a:ea typeface="Bangla MN" charset="0"/>
              <a:cs typeface="Bangla MN" charset="0"/>
            </a:endParaRPr>
          </a:p>
        </p:txBody>
      </p:sp>
      <p:pic>
        <p:nvPicPr>
          <p:cNvPr id="3" name="Picture 2">
            <a:extLst>
              <a:ext uri="{FF2B5EF4-FFF2-40B4-BE49-F238E27FC236}">
                <a16:creationId xmlns="" xmlns:a16="http://schemas.microsoft.com/office/drawing/2014/main" id="{D108A9A9-8A4D-A242-B00C-BD1F5C3076B1}"/>
              </a:ext>
            </a:extLst>
          </p:cNvPr>
          <p:cNvPicPr>
            <a:picLocks noChangeAspect="1"/>
          </p:cNvPicPr>
          <p:nvPr/>
        </p:nvPicPr>
        <p:blipFill>
          <a:blip r:embed="rId2"/>
          <a:stretch>
            <a:fillRect/>
          </a:stretch>
        </p:blipFill>
        <p:spPr>
          <a:xfrm>
            <a:off x="4870214" y="619095"/>
            <a:ext cx="2244053" cy="2037600"/>
          </a:xfrm>
          <a:prstGeom prst="rect">
            <a:avLst/>
          </a:prstGeom>
        </p:spPr>
      </p:pic>
    </p:spTree>
    <p:extLst>
      <p:ext uri="{BB962C8B-B14F-4D97-AF65-F5344CB8AC3E}">
        <p14:creationId xmlns:p14="http://schemas.microsoft.com/office/powerpoint/2010/main" val="2391907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C00000"/>
                </a:solidFill>
                <a:latin typeface="Times New Roman" panose="02020603050405020304" pitchFamily="18" charset="0"/>
                <a:cs typeface="Times New Roman" panose="02020603050405020304" pitchFamily="18" charset="0"/>
              </a:rPr>
              <a:t>INFLUENCE OF BENGALI RENAISSANCE ON LITERATURE</a:t>
            </a:r>
            <a:r>
              <a:rPr lang="en-US" dirty="0"/>
              <a:t/>
            </a:r>
            <a:br>
              <a:rPr lang="en-US" dirty="0"/>
            </a:br>
            <a:endParaRPr lang="en-US" dirty="0"/>
          </a:p>
        </p:txBody>
      </p:sp>
      <p:sp>
        <p:nvSpPr>
          <p:cNvPr id="3" name="Content Placeholder 2"/>
          <p:cNvSpPr>
            <a:spLocks noGrp="1"/>
          </p:cNvSpPr>
          <p:nvPr>
            <p:ph idx="1"/>
          </p:nvPr>
        </p:nvSpPr>
        <p:spPr>
          <a:xfrm>
            <a:off x="677334" y="2160589"/>
            <a:ext cx="4559684" cy="3880773"/>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According to historian </a:t>
            </a:r>
            <a:r>
              <a:rPr lang="en-US" dirty="0" err="1">
                <a:solidFill>
                  <a:schemeClr val="tx1"/>
                </a:solidFill>
                <a:latin typeface="Times New Roman" panose="02020603050405020304" pitchFamily="18" charset="0"/>
                <a:cs typeface="Times New Roman" panose="02020603050405020304" pitchFamily="18" charset="0"/>
                <a:hlinkClick r:id="rId2" tooltip="Romesh Chunder Dutt"/>
              </a:rPr>
              <a:t>Romesh</a:t>
            </a:r>
            <a:r>
              <a:rPr lang="en-US" dirty="0">
                <a:solidFill>
                  <a:schemeClr val="tx1"/>
                </a:solidFill>
                <a:latin typeface="Times New Roman" panose="02020603050405020304" pitchFamily="18" charset="0"/>
                <a:cs typeface="Times New Roman" panose="02020603050405020304" pitchFamily="18" charset="0"/>
                <a:hlinkClick r:id="rId2" tooltip="Romesh Chunder Dutt"/>
              </a:rPr>
              <a:t> </a:t>
            </a:r>
            <a:r>
              <a:rPr lang="en-US" dirty="0" err="1">
                <a:solidFill>
                  <a:schemeClr val="tx1"/>
                </a:solidFill>
                <a:latin typeface="Times New Roman" panose="02020603050405020304" pitchFamily="18" charset="0"/>
                <a:cs typeface="Times New Roman" panose="02020603050405020304" pitchFamily="18" charset="0"/>
                <a:hlinkClick r:id="rId2" tooltip="Romesh Chunder Dutt"/>
              </a:rPr>
              <a:t>Chunder</a:t>
            </a:r>
            <a:r>
              <a:rPr lang="en-US" dirty="0">
                <a:solidFill>
                  <a:schemeClr val="tx1"/>
                </a:solidFill>
                <a:latin typeface="Times New Roman" panose="02020603050405020304" pitchFamily="18" charset="0"/>
                <a:cs typeface="Times New Roman" panose="02020603050405020304" pitchFamily="18" charset="0"/>
                <a:hlinkClick r:id="rId2" tooltip="Romesh Chunder Dutt"/>
              </a:rPr>
              <a:t> </a:t>
            </a:r>
            <a:r>
              <a:rPr lang="en-US" dirty="0" err="1">
                <a:solidFill>
                  <a:schemeClr val="tx1"/>
                </a:solidFill>
                <a:latin typeface="Times New Roman" panose="02020603050405020304" pitchFamily="18" charset="0"/>
                <a:cs typeface="Times New Roman" panose="02020603050405020304" pitchFamily="18" charset="0"/>
                <a:hlinkClick r:id="rId2" tooltip="Romesh Chunder Dutt"/>
              </a:rPr>
              <a:t>Dutt</a:t>
            </a:r>
            <a:r>
              <a:rPr lang="en-US" dirty="0">
                <a:solidFill>
                  <a:schemeClr val="tx1"/>
                </a:solidFill>
                <a:latin typeface="Times New Roman" panose="02020603050405020304" pitchFamily="18" charset="0"/>
                <a:cs typeface="Times New Roman" panose="02020603050405020304" pitchFamily="18" charset="0"/>
              </a:rPr>
              <a:t>: The conquest of Bengal by the English was not only a political revolution but ushered in a greater revolution in thoughts and ideas, religion and society ... From the stories of gods and goddesses, kings and queens, princes and princesses, we have learned to descend to the humble walks of life, to sympathize with the common citizen or even common peasant … Every revolution is attended with vigor, and the present one is no exception to the rule. </a:t>
            </a:r>
          </a:p>
        </p:txBody>
      </p:sp>
      <p:pic>
        <p:nvPicPr>
          <p:cNvPr id="8194" name="Picture 2" descr="Literature | Bengal Renaiss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0982" y="2160589"/>
            <a:ext cx="4017818" cy="38807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033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INFLUENCE OF BENGALI RENAISSANCE ON RELIGION AND SPIRITUALITY</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60589"/>
            <a:ext cx="4033211" cy="3880773"/>
          </a:xfrm>
        </p:spPr>
        <p:txBody>
          <a:bodyPr>
            <a:normAutofit fontScale="92500" lnSpcReduction="20000"/>
          </a:bodyPr>
          <a:lstStyle/>
          <a:p>
            <a:pPr algn="just"/>
            <a:r>
              <a:rPr lang="en-US" dirty="0">
                <a:solidFill>
                  <a:schemeClr val="tx1"/>
                </a:solidFill>
                <a:latin typeface="Times New Roman" panose="02020603050405020304" pitchFamily="18" charset="0"/>
                <a:cs typeface="Times New Roman" panose="02020603050405020304" pitchFamily="18" charset="0"/>
              </a:rPr>
              <a:t>The Bengali Renaissance also led to religious reform movements. Some notable religious and spiritual leaders associated with these reform movements are </a:t>
            </a:r>
            <a:r>
              <a:rPr lang="en-US" dirty="0">
                <a:solidFill>
                  <a:schemeClr val="tx1"/>
                </a:solidFill>
                <a:latin typeface="Times New Roman" panose="02020603050405020304" pitchFamily="18" charset="0"/>
                <a:cs typeface="Times New Roman" panose="02020603050405020304" pitchFamily="18" charset="0"/>
                <a:hlinkClick r:id="rId2" tooltip="Ram Mohan Roy"/>
              </a:rPr>
              <a:t>Ram Mohan Roy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3" tooltip="Debendranath Tagore"/>
              </a:rPr>
              <a:t>Debendranath</a:t>
            </a:r>
            <a:r>
              <a:rPr lang="en-US" dirty="0">
                <a:solidFill>
                  <a:schemeClr val="tx1"/>
                </a:solidFill>
                <a:latin typeface="Times New Roman" panose="02020603050405020304" pitchFamily="18" charset="0"/>
                <a:cs typeface="Times New Roman" panose="02020603050405020304" pitchFamily="18" charset="0"/>
                <a:hlinkClick r:id="rId3" tooltip="Debendranath Tagore"/>
              </a:rPr>
              <a:t> Tagore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4" tooltip="Keshab Chandra Sen"/>
              </a:rPr>
              <a:t>Keshab</a:t>
            </a:r>
            <a:r>
              <a:rPr lang="en-US" dirty="0">
                <a:solidFill>
                  <a:schemeClr val="tx1"/>
                </a:solidFill>
                <a:latin typeface="Times New Roman" panose="02020603050405020304" pitchFamily="18" charset="0"/>
                <a:cs typeface="Times New Roman" panose="02020603050405020304" pitchFamily="18" charset="0"/>
                <a:hlinkClick r:id="rId4" tooltip="Keshab Chandra Sen"/>
              </a:rPr>
              <a:t> Chandra Sen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5" tooltip="Bijoy Krishna Goswami"/>
              </a:rPr>
              <a:t>Bijoy</a:t>
            </a:r>
            <a:r>
              <a:rPr lang="en-US" dirty="0">
                <a:solidFill>
                  <a:schemeClr val="tx1"/>
                </a:solidFill>
                <a:latin typeface="Times New Roman" panose="02020603050405020304" pitchFamily="18" charset="0"/>
                <a:cs typeface="Times New Roman" panose="02020603050405020304" pitchFamily="18" charset="0"/>
                <a:hlinkClick r:id="rId5" tooltip="Bijoy Krishna Goswami"/>
              </a:rPr>
              <a:t> Krishna </a:t>
            </a:r>
            <a:r>
              <a:rPr lang="en-US" dirty="0" err="1">
                <a:solidFill>
                  <a:schemeClr val="tx1"/>
                </a:solidFill>
                <a:latin typeface="Times New Roman" panose="02020603050405020304" pitchFamily="18" charset="0"/>
                <a:cs typeface="Times New Roman" panose="02020603050405020304" pitchFamily="18" charset="0"/>
                <a:hlinkClick r:id="rId5" tooltip="Bijoy Krishna Goswami"/>
              </a:rPr>
              <a:t>Goswami</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hlinkClick r:id="rId6" tooltip="Ramakrishna"/>
              </a:rPr>
              <a:t>Ramakrishna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7" tooltip="Sarada Devi"/>
              </a:rPr>
              <a:t>Sarada</a:t>
            </a:r>
            <a:r>
              <a:rPr lang="en-US" dirty="0">
                <a:solidFill>
                  <a:schemeClr val="tx1"/>
                </a:solidFill>
                <a:latin typeface="Times New Roman" panose="02020603050405020304" pitchFamily="18" charset="0"/>
                <a:cs typeface="Times New Roman" panose="02020603050405020304" pitchFamily="18" charset="0"/>
                <a:hlinkClick r:id="rId7" tooltip="Sarada Devi"/>
              </a:rPr>
              <a:t> Devi</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hlinkClick r:id="rId8" tooltip="Swami Vivekananda"/>
              </a:rPr>
              <a:t>Swami Vivekananda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9" tooltip="Aurobindo"/>
              </a:rPr>
              <a:t>Aurobindo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10" tooltip="Bamakhepa"/>
              </a:rPr>
              <a:t>Bamakhepa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11" tooltip="Lokenath Brahmachari"/>
              </a:rPr>
              <a:t>Lokenath</a:t>
            </a:r>
            <a:r>
              <a:rPr lang="en-US" dirty="0">
                <a:solidFill>
                  <a:schemeClr val="tx1"/>
                </a:solidFill>
                <a:latin typeface="Times New Roman" panose="02020603050405020304" pitchFamily="18" charset="0"/>
                <a:cs typeface="Times New Roman" panose="02020603050405020304" pitchFamily="18" charset="0"/>
                <a:hlinkClick r:id="rId11" tooltip="Lokenath Brahmachari"/>
              </a:rPr>
              <a:t> </a:t>
            </a:r>
            <a:r>
              <a:rPr lang="en-US" dirty="0" err="1">
                <a:solidFill>
                  <a:schemeClr val="tx1"/>
                </a:solidFill>
                <a:latin typeface="Times New Roman" panose="02020603050405020304" pitchFamily="18" charset="0"/>
                <a:cs typeface="Times New Roman" panose="02020603050405020304" pitchFamily="18" charset="0"/>
                <a:hlinkClick r:id="rId11" tooltip="Lokenath Brahmachari"/>
              </a:rPr>
              <a:t>Brahmachari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12" tooltip="Bhaktisiddhanta Sarasvati"/>
              </a:rPr>
              <a:t>Bhaktisiddhanta</a:t>
            </a:r>
            <a:r>
              <a:rPr lang="en-US" dirty="0">
                <a:solidFill>
                  <a:schemeClr val="tx1"/>
                </a:solidFill>
                <a:latin typeface="Times New Roman" panose="02020603050405020304" pitchFamily="18" charset="0"/>
                <a:cs typeface="Times New Roman" panose="02020603050405020304" pitchFamily="18" charset="0"/>
                <a:hlinkClick r:id="rId12" tooltip="Bhaktisiddhanta Sarasvati"/>
              </a:rPr>
              <a:t> Sarasvati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13" tooltip="Bhaktivinoda Thakur"/>
              </a:rPr>
              <a:t>Bhaktivinoda</a:t>
            </a:r>
            <a:r>
              <a:rPr lang="en-US" dirty="0">
                <a:solidFill>
                  <a:schemeClr val="tx1"/>
                </a:solidFill>
                <a:latin typeface="Times New Roman" panose="02020603050405020304" pitchFamily="18" charset="0"/>
                <a:cs typeface="Times New Roman" panose="02020603050405020304" pitchFamily="18" charset="0"/>
                <a:hlinkClick r:id="rId13" tooltip="Bhaktivinoda Thakur"/>
              </a:rPr>
              <a:t> Thakur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14" tooltip="Paramahansa Yogananda"/>
              </a:rPr>
              <a:t>Paramahansa</a:t>
            </a:r>
            <a:r>
              <a:rPr lang="en-US" dirty="0">
                <a:solidFill>
                  <a:schemeClr val="tx1"/>
                </a:solidFill>
                <a:latin typeface="Times New Roman" panose="02020603050405020304" pitchFamily="18" charset="0"/>
                <a:cs typeface="Times New Roman" panose="02020603050405020304" pitchFamily="18" charset="0"/>
                <a:hlinkClick r:id="rId14" tooltip="Paramahansa Yogananda"/>
              </a:rPr>
              <a:t> </a:t>
            </a:r>
            <a:r>
              <a:rPr lang="en-US" dirty="0" err="1">
                <a:solidFill>
                  <a:schemeClr val="tx1"/>
                </a:solidFill>
                <a:latin typeface="Times New Roman" panose="02020603050405020304" pitchFamily="18" charset="0"/>
                <a:cs typeface="Times New Roman" panose="02020603050405020304" pitchFamily="18" charset="0"/>
                <a:hlinkClick r:id="rId14" tooltip="Paramahansa Yogananda"/>
              </a:rPr>
              <a:t>Yogananda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15" tooltip="Lahiri Mahasaya"/>
              </a:rPr>
              <a:t>Lahiri</a:t>
            </a:r>
            <a:r>
              <a:rPr lang="en-US" dirty="0">
                <a:solidFill>
                  <a:schemeClr val="tx1"/>
                </a:solidFill>
                <a:latin typeface="Times New Roman" panose="02020603050405020304" pitchFamily="18" charset="0"/>
                <a:cs typeface="Times New Roman" panose="02020603050405020304" pitchFamily="18" charset="0"/>
                <a:hlinkClick r:id="rId15" tooltip="Lahiri Mahasaya"/>
              </a:rPr>
              <a:t> </a:t>
            </a:r>
            <a:r>
              <a:rPr lang="en-US" dirty="0" err="1">
                <a:solidFill>
                  <a:schemeClr val="tx1"/>
                </a:solidFill>
                <a:latin typeface="Times New Roman" panose="02020603050405020304" pitchFamily="18" charset="0"/>
                <a:cs typeface="Times New Roman" panose="02020603050405020304" pitchFamily="18" charset="0"/>
                <a:hlinkClick r:id="rId15" tooltip="Lahiri Mahasaya"/>
              </a:rPr>
              <a:t>Mahasaya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16" tooltip="Tibbetibaba"/>
              </a:rPr>
              <a:t>Tibbetibaba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17" tooltip="Nigamananda Paramahansa"/>
              </a:rPr>
              <a:t>Nigamananda</a:t>
            </a:r>
            <a:r>
              <a:rPr lang="en-US" dirty="0">
                <a:solidFill>
                  <a:schemeClr val="tx1"/>
                </a:solidFill>
                <a:latin typeface="Times New Roman" panose="02020603050405020304" pitchFamily="18" charset="0"/>
                <a:cs typeface="Times New Roman" panose="02020603050405020304" pitchFamily="18" charset="0"/>
                <a:hlinkClick r:id="rId17" tooltip="Nigamananda Paramahansa"/>
              </a:rPr>
              <a:t> </a:t>
            </a:r>
            <a:r>
              <a:rPr lang="en-US" dirty="0" err="1">
                <a:solidFill>
                  <a:schemeClr val="tx1"/>
                </a:solidFill>
                <a:latin typeface="Times New Roman" panose="02020603050405020304" pitchFamily="18" charset="0"/>
                <a:cs typeface="Times New Roman" panose="02020603050405020304" pitchFamily="18" charset="0"/>
                <a:hlinkClick r:id="rId17" tooltip="Nigamananda Paramahansa"/>
              </a:rPr>
              <a:t>Paramahansa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18" tooltip="Vishuddhananda Paramahansa"/>
              </a:rPr>
              <a:t>Vishuddhananda</a:t>
            </a:r>
            <a:r>
              <a:rPr lang="en-US" dirty="0">
                <a:solidFill>
                  <a:schemeClr val="tx1"/>
                </a:solidFill>
                <a:latin typeface="Times New Roman" panose="02020603050405020304" pitchFamily="18" charset="0"/>
                <a:cs typeface="Times New Roman" panose="02020603050405020304" pitchFamily="18" charset="0"/>
                <a:hlinkClick r:id="rId18" tooltip="Vishuddhananda Paramahansa"/>
              </a:rPr>
              <a:t> </a:t>
            </a:r>
            <a:r>
              <a:rPr lang="en-US" dirty="0" err="1">
                <a:solidFill>
                  <a:schemeClr val="tx1"/>
                </a:solidFill>
                <a:latin typeface="Times New Roman" panose="02020603050405020304" pitchFamily="18" charset="0"/>
                <a:cs typeface="Times New Roman" panose="02020603050405020304" pitchFamily="18" charset="0"/>
                <a:hlinkClick r:id="rId18" tooltip="Vishuddhananda Paramahansa"/>
              </a:rPr>
              <a:t>Paramahansa</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hlinkClick r:id="rId19" tooltip="Ram Thakur"/>
              </a:rPr>
              <a:t>Ram Thakur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20" tooltip="Sitaramdas Omkarnath"/>
              </a:rPr>
              <a:t>Sitaramdas</a:t>
            </a:r>
            <a:r>
              <a:rPr lang="en-US" dirty="0">
                <a:solidFill>
                  <a:schemeClr val="tx1"/>
                </a:solidFill>
                <a:latin typeface="Times New Roman" panose="02020603050405020304" pitchFamily="18" charset="0"/>
                <a:cs typeface="Times New Roman" panose="02020603050405020304" pitchFamily="18" charset="0"/>
                <a:hlinkClick r:id="rId20" tooltip="Sitaramdas Omkarnath"/>
              </a:rPr>
              <a:t> </a:t>
            </a:r>
            <a:r>
              <a:rPr lang="en-US" dirty="0" err="1">
                <a:solidFill>
                  <a:schemeClr val="tx1"/>
                </a:solidFill>
                <a:latin typeface="Times New Roman" panose="02020603050405020304" pitchFamily="18" charset="0"/>
                <a:cs typeface="Times New Roman" panose="02020603050405020304" pitchFamily="18" charset="0"/>
                <a:hlinkClick r:id="rId20" tooltip="Sitaramdas Omkarnath"/>
              </a:rPr>
              <a:t>Omkarnath</a:t>
            </a:r>
            <a:r>
              <a:rPr lang="en-US" dirty="0">
                <a:solidFill>
                  <a:schemeClr val="tx1"/>
                </a:solidFill>
                <a:latin typeface="Times New Roman" panose="02020603050405020304" pitchFamily="18" charset="0"/>
                <a:cs typeface="Times New Roman" panose="02020603050405020304" pitchFamily="18" charset="0"/>
              </a:rPr>
              <a:t>, and </a:t>
            </a:r>
            <a:r>
              <a:rPr lang="en-US" dirty="0" err="1">
                <a:solidFill>
                  <a:schemeClr val="tx1"/>
                </a:solidFill>
                <a:latin typeface="Times New Roman" panose="02020603050405020304" pitchFamily="18" charset="0"/>
                <a:cs typeface="Times New Roman" panose="02020603050405020304" pitchFamily="18" charset="0"/>
                <a:hlinkClick r:id="rId21" tooltip="Anandamayi Ma"/>
              </a:rPr>
              <a:t>Anandamayi</a:t>
            </a:r>
            <a:r>
              <a:rPr lang="en-US" dirty="0">
                <a:solidFill>
                  <a:schemeClr val="tx1"/>
                </a:solidFill>
                <a:latin typeface="Times New Roman" panose="02020603050405020304" pitchFamily="18" charset="0"/>
                <a:cs typeface="Times New Roman" panose="02020603050405020304" pitchFamily="18" charset="0"/>
                <a:hlinkClick r:id="rId21" tooltip="Anandamayi Ma"/>
              </a:rPr>
              <a:t> Ma</a:t>
            </a:r>
            <a:r>
              <a:rPr lang="en-US" dirty="0">
                <a:solidFill>
                  <a:schemeClr val="tx1"/>
                </a:solidFill>
                <a:latin typeface="Times New Roman" panose="02020603050405020304" pitchFamily="18" charset="0"/>
                <a:cs typeface="Times New Roman" panose="02020603050405020304" pitchFamily="18" charset="0"/>
              </a:rPr>
              <a:t>. </a:t>
            </a:r>
          </a:p>
          <a:p>
            <a:endParaRPr lang="en-US" dirty="0"/>
          </a:p>
        </p:txBody>
      </p:sp>
      <p:pic>
        <p:nvPicPr>
          <p:cNvPr id="9218" name="Picture 2" descr="Top 10 Spiritual Gurus of Benga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49091" y="2160588"/>
            <a:ext cx="4424911" cy="38807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739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E5872CE-4660-924F-BBBF-C0EA925E0A92}"/>
              </a:ext>
            </a:extLst>
          </p:cNvPr>
          <p:cNvSpPr>
            <a:spLocks noGrp="1"/>
          </p:cNvSpPr>
          <p:nvPr>
            <p:ph idx="1"/>
          </p:nvPr>
        </p:nvSpPr>
        <p:spPr/>
        <p:txBody>
          <a:bodyPr>
            <a:normAutofit/>
          </a:bodyPr>
          <a:lstStyle/>
          <a:p>
            <a:pPr algn="just">
              <a:spcBef>
                <a:spcPts val="600"/>
              </a:spcBef>
            </a:pPr>
            <a:r>
              <a:rPr lang="en-US" sz="1800" dirty="0">
                <a:solidFill>
                  <a:schemeClr val="tx1"/>
                </a:solidFill>
                <a:latin typeface="Times New Roman" panose="02020603050405020304" pitchFamily="18" charset="0"/>
                <a:cs typeface="Times New Roman" panose="02020603050405020304" pitchFamily="18" charset="0"/>
              </a:rPr>
              <a:t>The </a:t>
            </a:r>
            <a:r>
              <a:rPr lang="en-US" sz="1800" b="1" dirty="0" err="1">
                <a:solidFill>
                  <a:schemeClr val="tx1"/>
                </a:solidFill>
                <a:latin typeface="Times New Roman" panose="02020603050405020304" pitchFamily="18" charset="0"/>
                <a:cs typeface="Times New Roman" panose="02020603050405020304" pitchFamily="18" charset="0"/>
              </a:rPr>
              <a:t>Sannyasi</a:t>
            </a:r>
            <a:r>
              <a:rPr lang="en-US" sz="1800" b="1" dirty="0">
                <a:solidFill>
                  <a:schemeClr val="tx1"/>
                </a:solidFill>
                <a:latin typeface="Times New Roman" panose="02020603050405020304" pitchFamily="18" charset="0"/>
                <a:cs typeface="Times New Roman" panose="02020603050405020304" pitchFamily="18" charset="0"/>
              </a:rPr>
              <a:t> rebellion</a:t>
            </a:r>
            <a:r>
              <a:rPr lang="en-US" sz="1800" dirty="0">
                <a:solidFill>
                  <a:schemeClr val="tx1"/>
                </a:solidFill>
                <a:latin typeface="Times New Roman" panose="02020603050405020304" pitchFamily="18" charset="0"/>
                <a:cs typeface="Times New Roman" panose="02020603050405020304" pitchFamily="18" charset="0"/>
              </a:rPr>
              <a:t> or </a:t>
            </a:r>
            <a:r>
              <a:rPr lang="en-US" sz="1800" b="1" dirty="0">
                <a:solidFill>
                  <a:schemeClr val="tx1"/>
                </a:solidFill>
                <a:latin typeface="Times New Roman" panose="02020603050405020304" pitchFamily="18" charset="0"/>
                <a:cs typeface="Times New Roman" panose="02020603050405020304" pitchFamily="18" charset="0"/>
              </a:rPr>
              <a:t>monk rebellion 1770-77</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a:t>
            </a:r>
            <a:r>
              <a:rPr lang="en-US" sz="1800" b="1" dirty="0" smtClean="0">
                <a:solidFill>
                  <a:schemeClr val="tx1"/>
                </a:solidFill>
                <a:latin typeface="Times New Roman" panose="02020603050405020304" pitchFamily="18" charset="0"/>
                <a:cs typeface="Times New Roman" panose="02020603050405020304" pitchFamily="18" charset="0"/>
              </a:rPr>
              <a:t>The </a:t>
            </a:r>
            <a:r>
              <a:rPr lang="en-US" sz="1800" b="1" dirty="0">
                <a:solidFill>
                  <a:schemeClr val="tx1"/>
                </a:solidFill>
                <a:latin typeface="Times New Roman" panose="02020603050405020304" pitchFamily="18" charset="0"/>
                <a:cs typeface="Times New Roman" panose="02020603050405020304" pitchFamily="18" charset="0"/>
              </a:rPr>
              <a:t>monks' rebellion</a:t>
            </a:r>
            <a:r>
              <a:rPr lang="en-US" sz="1800" dirty="0">
                <a:solidFill>
                  <a:schemeClr val="tx1"/>
                </a:solidFill>
                <a:latin typeface="Times New Roman" panose="02020603050405020304" pitchFamily="18" charset="0"/>
                <a:cs typeface="Times New Roman" panose="02020603050405020304" pitchFamily="18" charset="0"/>
              </a:rPr>
              <a:t>) was a revolt by the </a:t>
            </a:r>
            <a:r>
              <a:rPr lang="en-US" sz="1800" i="1" dirty="0" err="1">
                <a:solidFill>
                  <a:schemeClr val="tx1"/>
                </a:solidFill>
                <a:latin typeface="Times New Roman" panose="02020603050405020304" pitchFamily="18" charset="0"/>
                <a:cs typeface="Times New Roman" panose="02020603050405020304" pitchFamily="18" charset="0"/>
                <a:hlinkClick r:id="rId2" tooltip="Sannyasi"/>
              </a:rPr>
              <a:t>sannyasis</a:t>
            </a:r>
            <a:r>
              <a:rPr lang="en-US" sz="1800" dirty="0">
                <a:solidFill>
                  <a:schemeClr val="tx1"/>
                </a:solidFill>
                <a:latin typeface="Times New Roman" panose="02020603050405020304" pitchFamily="18" charset="0"/>
                <a:cs typeface="Times New Roman" panose="02020603050405020304" pitchFamily="18" charset="0"/>
              </a:rPr>
              <a:t> and </a:t>
            </a:r>
            <a:r>
              <a:rPr lang="en-US" sz="1800" dirty="0">
                <a:solidFill>
                  <a:schemeClr val="tx1"/>
                </a:solidFill>
                <a:latin typeface="Times New Roman" panose="02020603050405020304" pitchFamily="18" charset="0"/>
                <a:cs typeface="Times New Roman" panose="02020603050405020304" pitchFamily="18" charset="0"/>
                <a:hlinkClick r:id="rId3" tooltip="Sadhus"/>
              </a:rPr>
              <a:t>sadhus</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hlinkClick r:id="rId4" tooltip="Hindu"/>
              </a:rPr>
              <a:t>Hindu</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hlinkClick r:id="rId5"/>
              </a:rPr>
              <a:t>ascetics</a:t>
            </a:r>
            <a:r>
              <a:rPr lang="en-US" sz="1800" dirty="0">
                <a:solidFill>
                  <a:schemeClr val="tx1"/>
                </a:solidFill>
                <a:latin typeface="Times New Roman" panose="02020603050405020304" pitchFamily="18" charset="0"/>
                <a:cs typeface="Times New Roman" panose="02020603050405020304" pitchFamily="18" charset="0"/>
              </a:rPr>
              <a:t>, respectively) in </a:t>
            </a:r>
            <a:r>
              <a:rPr lang="en-US" sz="1800" dirty="0">
                <a:solidFill>
                  <a:schemeClr val="tx1"/>
                </a:solidFill>
                <a:latin typeface="Times New Roman" panose="02020603050405020304" pitchFamily="18" charset="0"/>
                <a:cs typeface="Times New Roman" panose="02020603050405020304" pitchFamily="18" charset="0"/>
                <a:hlinkClick r:id="rId6" tooltip="Bengal"/>
              </a:rPr>
              <a:t>Bengal</a:t>
            </a:r>
            <a:r>
              <a:rPr lang="en-US" sz="1800" dirty="0">
                <a:solidFill>
                  <a:schemeClr val="tx1"/>
                </a:solidFill>
                <a:latin typeface="Times New Roman" panose="02020603050405020304" pitchFamily="18" charset="0"/>
                <a:cs typeface="Times New Roman" panose="02020603050405020304" pitchFamily="18" charset="0"/>
              </a:rPr>
              <a:t>, India in the late 18th century which took place around </a:t>
            </a:r>
            <a:r>
              <a:rPr lang="en-US" sz="1800" dirty="0" err="1">
                <a:solidFill>
                  <a:schemeClr val="tx1"/>
                </a:solidFill>
                <a:latin typeface="Times New Roman" panose="02020603050405020304" pitchFamily="18" charset="0"/>
                <a:cs typeface="Times New Roman" panose="02020603050405020304" pitchFamily="18" charset="0"/>
                <a:hlinkClick r:id="rId7" tooltip="Murshidabad"/>
              </a:rPr>
              <a:t>Murshidabad</a:t>
            </a:r>
            <a:r>
              <a:rPr lang="en-US" sz="1800" dirty="0">
                <a:solidFill>
                  <a:schemeClr val="tx1"/>
                </a:solidFill>
                <a:latin typeface="Times New Roman" panose="02020603050405020304" pitchFamily="18" charset="0"/>
                <a:cs typeface="Times New Roman" panose="02020603050405020304" pitchFamily="18" charset="0"/>
              </a:rPr>
              <a:t> and </a:t>
            </a:r>
            <a:r>
              <a:rPr lang="en-US" sz="1800" dirty="0" err="1">
                <a:solidFill>
                  <a:schemeClr val="tx1"/>
                </a:solidFill>
                <a:latin typeface="Times New Roman" panose="02020603050405020304" pitchFamily="18" charset="0"/>
                <a:cs typeface="Times New Roman" panose="02020603050405020304" pitchFamily="18" charset="0"/>
                <a:hlinkClick r:id="rId8" tooltip="Raikut"/>
              </a:rPr>
              <a:t>Baikunthapur</a:t>
            </a:r>
            <a:r>
              <a:rPr lang="en-US" sz="1800" dirty="0">
                <a:solidFill>
                  <a:schemeClr val="tx1"/>
                </a:solidFill>
                <a:latin typeface="Times New Roman" panose="02020603050405020304" pitchFamily="18" charset="0"/>
                <a:cs typeface="Times New Roman" panose="02020603050405020304" pitchFamily="18" charset="0"/>
              </a:rPr>
              <a:t> forests of </a:t>
            </a:r>
            <a:r>
              <a:rPr lang="en-US" sz="1800" dirty="0" err="1">
                <a:solidFill>
                  <a:schemeClr val="tx1"/>
                </a:solidFill>
                <a:latin typeface="Times New Roman" panose="02020603050405020304" pitchFamily="18" charset="0"/>
                <a:cs typeface="Times New Roman" panose="02020603050405020304" pitchFamily="18" charset="0"/>
                <a:hlinkClick r:id="rId9" tooltip="Jalpaiguri"/>
              </a:rPr>
              <a:t>Jalpaiguri</a:t>
            </a:r>
            <a:r>
              <a:rPr lang="en-US" sz="1800" dirty="0">
                <a:solidFill>
                  <a:schemeClr val="tx1"/>
                </a:solidFill>
                <a:latin typeface="Times New Roman" panose="02020603050405020304" pitchFamily="18" charset="0"/>
                <a:cs typeface="Times New Roman" panose="02020603050405020304" pitchFamily="18" charset="0"/>
              </a:rPr>
              <a:t> under the leadership of </a:t>
            </a:r>
            <a:r>
              <a:rPr lang="en-US" sz="1800" dirty="0" err="1">
                <a:solidFill>
                  <a:schemeClr val="tx1"/>
                </a:solidFill>
                <a:latin typeface="Times New Roman" panose="02020603050405020304" pitchFamily="18" charset="0"/>
                <a:cs typeface="Times New Roman" panose="02020603050405020304" pitchFamily="18" charset="0"/>
                <a:hlinkClick r:id="rId10" tooltip="Pandit Bhabani Charan Pathak (page does not exist)"/>
              </a:rPr>
              <a:t>Pandit</a:t>
            </a:r>
            <a:r>
              <a:rPr lang="en-US" sz="1800" dirty="0">
                <a:solidFill>
                  <a:schemeClr val="tx1"/>
                </a:solidFill>
                <a:latin typeface="Times New Roman" panose="02020603050405020304" pitchFamily="18" charset="0"/>
                <a:cs typeface="Times New Roman" panose="02020603050405020304" pitchFamily="18" charset="0"/>
                <a:hlinkClick r:id="rId10" tooltip="Pandit Bhabani Charan Pathak (page does not exist)"/>
              </a:rPr>
              <a:t> </a:t>
            </a:r>
            <a:r>
              <a:rPr lang="en-US" sz="1800" dirty="0" err="1">
                <a:solidFill>
                  <a:schemeClr val="tx1"/>
                </a:solidFill>
                <a:latin typeface="Times New Roman" panose="02020603050405020304" pitchFamily="18" charset="0"/>
                <a:cs typeface="Times New Roman" panose="02020603050405020304" pitchFamily="18" charset="0"/>
                <a:hlinkClick r:id="rId10" tooltip="Pandit Bhabani Charan Pathak (page does not exist)"/>
              </a:rPr>
              <a:t>Bhabani</a:t>
            </a:r>
            <a:r>
              <a:rPr lang="en-US" sz="1800" dirty="0">
                <a:solidFill>
                  <a:schemeClr val="tx1"/>
                </a:solidFill>
                <a:latin typeface="Times New Roman" panose="02020603050405020304" pitchFamily="18" charset="0"/>
                <a:cs typeface="Times New Roman" panose="02020603050405020304" pitchFamily="18" charset="0"/>
                <a:hlinkClick r:id="rId10" tooltip="Pandit Bhabani Charan Pathak (page does not exist)"/>
              </a:rPr>
              <a:t> </a:t>
            </a:r>
            <a:r>
              <a:rPr lang="en-US" sz="1800" dirty="0" err="1">
                <a:solidFill>
                  <a:schemeClr val="tx1"/>
                </a:solidFill>
                <a:latin typeface="Times New Roman" panose="02020603050405020304" pitchFamily="18" charset="0"/>
                <a:cs typeface="Times New Roman" panose="02020603050405020304" pitchFamily="18" charset="0"/>
                <a:hlinkClick r:id="rId10" tooltip="Pandit Bhabani Charan Pathak (page does not exist)"/>
              </a:rPr>
              <a:t>Charan</a:t>
            </a:r>
            <a:r>
              <a:rPr lang="en-US" sz="1800" dirty="0">
                <a:solidFill>
                  <a:schemeClr val="tx1"/>
                </a:solidFill>
                <a:latin typeface="Times New Roman" panose="02020603050405020304" pitchFamily="18" charset="0"/>
                <a:cs typeface="Times New Roman" panose="02020603050405020304" pitchFamily="18" charset="0"/>
                <a:hlinkClick r:id="rId10" tooltip="Pandit Bhabani Charan Pathak (page does not exist)"/>
              </a:rPr>
              <a:t> Pathak</a:t>
            </a:r>
            <a:r>
              <a:rPr lang="en-US" sz="1800" dirty="0">
                <a:solidFill>
                  <a:schemeClr val="tx1"/>
                </a:solidFill>
                <a:latin typeface="Times New Roman" panose="02020603050405020304" pitchFamily="18" charset="0"/>
                <a:cs typeface="Times New Roman" panose="02020603050405020304" pitchFamily="18" charset="0"/>
              </a:rPr>
              <a:t>. While some refer to it as an early war for </a:t>
            </a:r>
            <a:r>
              <a:rPr lang="en-US" sz="1800" dirty="0">
                <a:solidFill>
                  <a:schemeClr val="tx1"/>
                </a:solidFill>
                <a:latin typeface="Times New Roman" panose="02020603050405020304" pitchFamily="18" charset="0"/>
                <a:cs typeface="Times New Roman" panose="02020603050405020304" pitchFamily="18" charset="0"/>
                <a:hlinkClick r:id="rId11" tooltip="Indian independence movement"/>
              </a:rPr>
              <a:t>India's independence</a:t>
            </a:r>
            <a:r>
              <a:rPr lang="en-US" sz="1800" dirty="0">
                <a:solidFill>
                  <a:schemeClr val="tx1"/>
                </a:solidFill>
                <a:latin typeface="Times New Roman" panose="02020603050405020304" pitchFamily="18" charset="0"/>
                <a:cs typeface="Times New Roman" panose="02020603050405020304" pitchFamily="18" charset="0"/>
              </a:rPr>
              <a:t> from foreign rule, since the right to collect tax had been given to the </a:t>
            </a:r>
            <a:r>
              <a:rPr lang="en-US" sz="1800" dirty="0">
                <a:solidFill>
                  <a:schemeClr val="tx1"/>
                </a:solidFill>
                <a:latin typeface="Times New Roman" panose="02020603050405020304" pitchFamily="18" charset="0"/>
                <a:cs typeface="Times New Roman" panose="02020603050405020304" pitchFamily="18" charset="0"/>
                <a:hlinkClick r:id="rId12" tooltip="British East India Company"/>
              </a:rPr>
              <a:t>British East India Company</a:t>
            </a:r>
            <a:r>
              <a:rPr lang="en-US" sz="1800" dirty="0">
                <a:solidFill>
                  <a:schemeClr val="tx1"/>
                </a:solidFill>
                <a:latin typeface="Times New Roman" panose="02020603050405020304" pitchFamily="18" charset="0"/>
                <a:cs typeface="Times New Roman" panose="02020603050405020304" pitchFamily="18" charset="0"/>
              </a:rPr>
              <a:t> after the </a:t>
            </a:r>
            <a:r>
              <a:rPr lang="en-US" sz="1800" dirty="0">
                <a:solidFill>
                  <a:schemeClr val="tx1"/>
                </a:solidFill>
                <a:latin typeface="Times New Roman" panose="02020603050405020304" pitchFamily="18" charset="0"/>
                <a:cs typeface="Times New Roman" panose="02020603050405020304" pitchFamily="18" charset="0"/>
                <a:hlinkClick r:id="rId13" tooltip="Battle of Buxar"/>
              </a:rPr>
              <a:t>Battle of </a:t>
            </a:r>
            <a:r>
              <a:rPr lang="en-US" sz="1800" dirty="0" err="1">
                <a:solidFill>
                  <a:schemeClr val="tx1"/>
                </a:solidFill>
                <a:latin typeface="Times New Roman" panose="02020603050405020304" pitchFamily="18" charset="0"/>
                <a:cs typeface="Times New Roman" panose="02020603050405020304" pitchFamily="18" charset="0"/>
                <a:hlinkClick r:id="rId13" tooltip="Battle of Buxar"/>
              </a:rPr>
              <a:t>Buxar</a:t>
            </a:r>
            <a:r>
              <a:rPr lang="en-US" sz="1800" dirty="0">
                <a:solidFill>
                  <a:schemeClr val="tx1"/>
                </a:solidFill>
                <a:latin typeface="Times New Roman" panose="02020603050405020304" pitchFamily="18" charset="0"/>
                <a:cs typeface="Times New Roman" panose="02020603050405020304" pitchFamily="18" charset="0"/>
              </a:rPr>
              <a:t> in 1764, other historians categorize it as acts of violent banditry following the depopulation of the province in the </a:t>
            </a:r>
            <a:r>
              <a:rPr lang="en-US" sz="1800" dirty="0">
                <a:solidFill>
                  <a:schemeClr val="tx1"/>
                </a:solidFill>
                <a:latin typeface="Times New Roman" panose="02020603050405020304" pitchFamily="18" charset="0"/>
                <a:cs typeface="Times New Roman" panose="02020603050405020304" pitchFamily="18" charset="0"/>
                <a:hlinkClick r:id="rId14" tooltip="Bengal famine of 1770"/>
              </a:rPr>
              <a:t>Bengal famine of 1770</a:t>
            </a:r>
            <a:r>
              <a:rPr lang="en-US" sz="1800" dirty="0" smtClean="0">
                <a:solidFill>
                  <a:schemeClr val="tx1"/>
                </a:solidFill>
                <a:latin typeface="Times New Roman" panose="02020603050405020304" pitchFamily="18" charset="0"/>
                <a:cs typeface="Times New Roman" panose="02020603050405020304" pitchFamily="18" charset="0"/>
              </a:rPr>
              <a:t>.</a:t>
            </a:r>
          </a:p>
          <a:p>
            <a:pPr algn="just">
              <a:spcBef>
                <a:spcPts val="600"/>
              </a:spcBef>
            </a:pPr>
            <a:r>
              <a:rPr lang="en-US" sz="1800" dirty="0">
                <a:solidFill>
                  <a:schemeClr val="tx1"/>
                </a:solidFill>
                <a:latin typeface="Times New Roman" panose="02020603050405020304" pitchFamily="18" charset="0"/>
                <a:cs typeface="Times New Roman" panose="02020603050405020304" pitchFamily="18" charset="0"/>
              </a:rPr>
              <a:t>In 1771, 150 saints were put to death, apparently for no reason. This was one of the reasons that caused distress leading to violence, especially in </a:t>
            </a:r>
            <a:r>
              <a:rPr lang="en-US" sz="1800" dirty="0" err="1">
                <a:solidFill>
                  <a:schemeClr val="tx1"/>
                </a:solidFill>
                <a:latin typeface="Times New Roman" panose="02020603050405020304" pitchFamily="18" charset="0"/>
                <a:cs typeface="Times New Roman" panose="02020603050405020304" pitchFamily="18" charset="0"/>
                <a:hlinkClick r:id="rId15" tooltip="Natore District"/>
              </a:rPr>
              <a:t>Natore</a:t>
            </a:r>
            <a:r>
              <a:rPr lang="en-US" sz="1800" dirty="0">
                <a:solidFill>
                  <a:schemeClr val="tx1"/>
                </a:solidFill>
                <a:latin typeface="Times New Roman" panose="02020603050405020304" pitchFamily="18" charset="0"/>
                <a:cs typeface="Times New Roman" panose="02020603050405020304" pitchFamily="18" charset="0"/>
              </a:rPr>
              <a:t> in </a:t>
            </a:r>
            <a:r>
              <a:rPr lang="en-US" sz="1800" dirty="0" err="1">
                <a:solidFill>
                  <a:schemeClr val="tx1"/>
                </a:solidFill>
                <a:latin typeface="Times New Roman" panose="02020603050405020304" pitchFamily="18" charset="0"/>
                <a:cs typeface="Times New Roman" panose="02020603050405020304" pitchFamily="18" charset="0"/>
                <a:hlinkClick r:id="rId16" tooltip="Rangpur District"/>
              </a:rPr>
              <a:t>Rangpur</a:t>
            </a:r>
            <a:r>
              <a:rPr lang="en-US" sz="1800" dirty="0">
                <a:solidFill>
                  <a:schemeClr val="tx1"/>
                </a:solidFill>
                <a:latin typeface="Times New Roman" panose="02020603050405020304" pitchFamily="18" charset="0"/>
                <a:cs typeface="Times New Roman" panose="02020603050405020304" pitchFamily="18" charset="0"/>
              </a:rPr>
              <a:t>, now in modern </a:t>
            </a:r>
            <a:r>
              <a:rPr lang="en-US" sz="1800" dirty="0">
                <a:solidFill>
                  <a:schemeClr val="tx1"/>
                </a:solidFill>
                <a:latin typeface="Times New Roman" panose="02020603050405020304" pitchFamily="18" charset="0"/>
                <a:cs typeface="Times New Roman" panose="02020603050405020304" pitchFamily="18" charset="0"/>
                <a:hlinkClick r:id="rId17" tooltip="Bangladesh"/>
              </a:rPr>
              <a:t>Bangladesh</a:t>
            </a:r>
            <a:r>
              <a:rPr lang="en-US" sz="1800" dirty="0">
                <a:solidFill>
                  <a:schemeClr val="tx1"/>
                </a:solidFill>
                <a:latin typeface="Times New Roman" panose="02020603050405020304" pitchFamily="18" charset="0"/>
                <a:cs typeface="Times New Roman" panose="02020603050405020304" pitchFamily="18" charset="0"/>
              </a:rPr>
              <a:t>. However, some modern historians argue that the movement never gained popular support</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a:p>
            <a:pPr algn="just">
              <a:spcBef>
                <a:spcPts val="600"/>
              </a:spcBef>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B063561C-39FC-EB46-BF69-40DF5DABB75A}"/>
              </a:ext>
            </a:extLst>
          </p:cNvPr>
          <p:cNvSpPr>
            <a:spLocks noGrp="1"/>
          </p:cNvSpPr>
          <p:nvPr>
            <p:ph type="title"/>
          </p:nvPr>
        </p:nvSpPr>
        <p:spPr>
          <a:xfrm>
            <a:off x="1097280" y="748145"/>
            <a:ext cx="8176722" cy="979445"/>
          </a:xfrm>
        </p:spPr>
        <p:txBody>
          <a:bodyPr>
            <a:no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THE FAKIR-SANNYASI REVOLT 1760 AND 1800</a:t>
            </a:r>
            <a:endParaRPr lang="en-US" sz="3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736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CLASHES BETWEEN THE COMPANY AND ASCETICS</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other two movements involved a sect of Hindu ascetics, the </a:t>
            </a:r>
            <a:r>
              <a:rPr lang="en-US" i="1" dirty="0" err="1">
                <a:solidFill>
                  <a:schemeClr val="tx1"/>
                </a:solidFill>
                <a:latin typeface="Times New Roman" panose="02020603050405020304" pitchFamily="18" charset="0"/>
                <a:cs typeface="Times New Roman" panose="02020603050405020304" pitchFamily="18" charset="0"/>
              </a:rPr>
              <a:t>Dasnami</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naga</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sannyasis</a:t>
            </a:r>
            <a:r>
              <a:rPr lang="en-US" dirty="0">
                <a:solidFill>
                  <a:schemeClr val="tx1"/>
                </a:solidFill>
                <a:latin typeface="Times New Roman" panose="02020603050405020304" pitchFamily="18" charset="0"/>
                <a:cs typeface="Times New Roman" panose="02020603050405020304" pitchFamily="18" charset="0"/>
              </a:rPr>
              <a:t> who likewise visited Bengal on pilgrimage mixed with moneylending </a:t>
            </a:r>
            <a:r>
              <a:rPr lang="en-US" dirty="0" smtClean="0">
                <a:solidFill>
                  <a:schemeClr val="tx1"/>
                </a:solidFill>
                <a:latin typeface="Times New Roman" panose="02020603050405020304" pitchFamily="18" charset="0"/>
                <a:cs typeface="Times New Roman" panose="02020603050405020304" pitchFamily="18" charset="0"/>
              </a:rPr>
              <a:t>opportunities.</a:t>
            </a:r>
            <a:r>
              <a:rPr lang="en-US" baseline="30000"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To </a:t>
            </a:r>
            <a:r>
              <a:rPr lang="en-US" dirty="0">
                <a:solidFill>
                  <a:schemeClr val="tx1"/>
                </a:solidFill>
                <a:latin typeface="Times New Roman" panose="02020603050405020304" pitchFamily="18" charset="0"/>
                <a:cs typeface="Times New Roman" panose="02020603050405020304" pitchFamily="18" charset="0"/>
              </a:rPr>
              <a:t>the British, these ascetics were looters and must be stopped from collecting money that belonged to the company and possibly from even entering the province. It was felt that a large body of people on the move was a possible threat</a:t>
            </a:r>
            <a:r>
              <a:rPr lang="en-US" dirty="0" smtClean="0">
                <a:solidFill>
                  <a:schemeClr val="tx1"/>
                </a:solidFill>
                <a:latin typeface="Times New Roman" panose="02020603050405020304" pitchFamily="18" charset="0"/>
                <a:cs typeface="Times New Roman" panose="02020603050405020304" pitchFamily="18" charset="0"/>
              </a:rPr>
              <a:t>.</a:t>
            </a:r>
          </a:p>
          <a:p>
            <a:pPr algn="just"/>
            <a:r>
              <a:rPr lang="en-US" b="1" dirty="0">
                <a:solidFill>
                  <a:schemeClr val="tx1"/>
                </a:solidFill>
                <a:latin typeface="Times New Roman" panose="02020603050405020304" pitchFamily="18" charset="0"/>
                <a:cs typeface="Times New Roman" panose="02020603050405020304" pitchFamily="18" charset="0"/>
              </a:rPr>
              <a:t>Clashes between the Company and </a:t>
            </a:r>
            <a:r>
              <a:rPr lang="en-US" b="1" dirty="0" smtClean="0">
                <a:solidFill>
                  <a:schemeClr val="tx1"/>
                </a:solidFill>
                <a:latin typeface="Times New Roman" panose="02020603050405020304" pitchFamily="18" charset="0"/>
                <a:cs typeface="Times New Roman" panose="02020603050405020304" pitchFamily="18" charset="0"/>
              </a:rPr>
              <a:t>ascetics:</a:t>
            </a:r>
            <a:endParaRPr lang="en-US" b="1"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From hundreds of years monks had been visiting North India and pilgrim sites. They also used to take some alms from </a:t>
            </a:r>
            <a:r>
              <a:rPr lang="en-US" dirty="0" err="1">
                <a:solidFill>
                  <a:schemeClr val="tx1"/>
                </a:solidFill>
                <a:latin typeface="Times New Roman" panose="02020603050405020304" pitchFamily="18" charset="0"/>
                <a:cs typeface="Times New Roman" panose="02020603050405020304" pitchFamily="18" charset="0"/>
              </a:rPr>
              <a:t>zamidars</a:t>
            </a:r>
            <a:r>
              <a:rPr lang="en-US" dirty="0">
                <a:solidFill>
                  <a:schemeClr val="tx1"/>
                </a:solidFill>
                <a:latin typeface="Times New Roman" panose="02020603050405020304" pitchFamily="18" charset="0"/>
                <a:cs typeface="Times New Roman" panose="02020603050405020304" pitchFamily="18" charset="0"/>
              </a:rPr>
              <a:t>. But after British imposed taxes on </a:t>
            </a:r>
            <a:r>
              <a:rPr lang="en-US" dirty="0" err="1">
                <a:solidFill>
                  <a:schemeClr val="tx1"/>
                </a:solidFill>
                <a:latin typeface="Times New Roman" panose="02020603050405020304" pitchFamily="18" charset="0"/>
                <a:cs typeface="Times New Roman" panose="02020603050405020304" pitchFamily="18" charset="0"/>
              </a:rPr>
              <a:t>zamidars</a:t>
            </a:r>
            <a:r>
              <a:rPr lang="en-US" dirty="0">
                <a:solidFill>
                  <a:schemeClr val="tx1"/>
                </a:solidFill>
                <a:latin typeface="Times New Roman" panose="02020603050405020304" pitchFamily="18" charset="0"/>
                <a:cs typeface="Times New Roman" panose="02020603050405020304" pitchFamily="18" charset="0"/>
              </a:rPr>
              <a:t>, it became hard for them to give alms to the ascetics. </a:t>
            </a:r>
            <a:r>
              <a:rPr lang="en-US" dirty="0" err="1">
                <a:solidFill>
                  <a:schemeClr val="tx1"/>
                </a:solidFill>
                <a:latin typeface="Times New Roman" panose="02020603050405020304" pitchFamily="18" charset="0"/>
                <a:cs typeface="Times New Roman" panose="02020603050405020304" pitchFamily="18" charset="0"/>
              </a:rPr>
              <a:t>Sannyasis</a:t>
            </a:r>
            <a:r>
              <a:rPr lang="en-US" dirty="0">
                <a:solidFill>
                  <a:schemeClr val="tx1"/>
                </a:solidFill>
                <a:latin typeface="Times New Roman" panose="02020603050405020304" pitchFamily="18" charset="0"/>
                <a:cs typeface="Times New Roman" panose="02020603050405020304" pitchFamily="18" charset="0"/>
              </a:rPr>
              <a:t> &amp; Fakirs were burden with restrictions as the British government thought they were looters &amp; thugs. And thus rebellion began. Most of the clashes were recorded in the years following the famine but they continued, albeit with a lesser frequency, up until 1802. The reason that even with superior training and forces, the company was not able to suppress sporadic clashes with migrating ascetics was that the control of the company's forces in the far-removed hilly and jungle covered districts like </a:t>
            </a:r>
            <a:r>
              <a:rPr lang="en-US" dirty="0" err="1">
                <a:solidFill>
                  <a:schemeClr val="tx1"/>
                </a:solidFill>
                <a:latin typeface="Times New Roman" panose="02020603050405020304" pitchFamily="18" charset="0"/>
                <a:cs typeface="Times New Roman" panose="02020603050405020304" pitchFamily="18" charset="0"/>
                <a:hlinkClick r:id="rId2" tooltip="Birbhum"/>
              </a:rPr>
              <a:t>Birbhum</a:t>
            </a:r>
            <a:r>
              <a:rPr lang="en-US" dirty="0">
                <a:solidFill>
                  <a:schemeClr val="tx1"/>
                </a:solidFill>
                <a:latin typeface="Times New Roman" panose="02020603050405020304" pitchFamily="18" charset="0"/>
                <a:cs typeface="Times New Roman" panose="02020603050405020304" pitchFamily="18" charset="0"/>
              </a:rPr>
              <a:t> and </a:t>
            </a:r>
            <a:r>
              <a:rPr lang="en-US" dirty="0" err="1">
                <a:solidFill>
                  <a:schemeClr val="tx1"/>
                </a:solidFill>
                <a:latin typeface="Times New Roman" panose="02020603050405020304" pitchFamily="18" charset="0"/>
                <a:cs typeface="Times New Roman" panose="02020603050405020304" pitchFamily="18" charset="0"/>
                <a:hlinkClick r:id="rId3" tooltip="Midnapore District"/>
              </a:rPr>
              <a:t>Midnapore</a:t>
            </a:r>
            <a:r>
              <a:rPr lang="en-US" dirty="0">
                <a:solidFill>
                  <a:schemeClr val="tx1"/>
                </a:solidFill>
                <a:latin typeface="Times New Roman" panose="02020603050405020304" pitchFamily="18" charset="0"/>
                <a:cs typeface="Times New Roman" panose="02020603050405020304" pitchFamily="18" charset="0"/>
              </a:rPr>
              <a:t> on local events was weak</a:t>
            </a:r>
            <a:r>
              <a:rPr lang="en-US" dirty="0" smtClean="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83282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EARLY EVENTS THE FAKIR-SANNYASI REVOLT</a:t>
            </a:r>
            <a:endParaRPr lang="en-US" sz="3200" dirty="0"/>
          </a:p>
        </p:txBody>
      </p:sp>
      <p:sp>
        <p:nvSpPr>
          <p:cNvPr id="3" name="Content Placeholder 2"/>
          <p:cNvSpPr>
            <a:spLocks noGrp="1"/>
          </p:cNvSpPr>
          <p:nvPr>
            <p:ph idx="1"/>
          </p:nvPr>
        </p:nvSpPr>
        <p:spPr/>
        <p:txBody>
          <a:bodyPr>
            <a:normAutofit/>
          </a:bodyPr>
          <a:lstStyle/>
          <a:p>
            <a:pPr algn="just"/>
            <a:r>
              <a:rPr lang="en-US" dirty="0" smtClean="0">
                <a:solidFill>
                  <a:schemeClr val="tx1"/>
                </a:solidFill>
                <a:latin typeface="Times New Roman" panose="02020603050405020304" pitchFamily="18" charset="0"/>
                <a:cs typeface="Times New Roman" panose="02020603050405020304" pitchFamily="18" charset="0"/>
              </a:rPr>
              <a:t>At </a:t>
            </a:r>
            <a:r>
              <a:rPr lang="en-US" dirty="0">
                <a:solidFill>
                  <a:schemeClr val="tx1"/>
                </a:solidFill>
                <a:latin typeface="Times New Roman" panose="02020603050405020304" pitchFamily="18" charset="0"/>
                <a:cs typeface="Times New Roman" panose="02020603050405020304" pitchFamily="18" charset="0"/>
              </a:rPr>
              <a:t>least three separate events are called the </a:t>
            </a:r>
            <a:r>
              <a:rPr lang="en-US" dirty="0" err="1">
                <a:solidFill>
                  <a:schemeClr val="tx1"/>
                </a:solidFill>
                <a:latin typeface="Times New Roman" panose="02020603050405020304" pitchFamily="18" charset="0"/>
                <a:cs typeface="Times New Roman" panose="02020603050405020304" pitchFamily="18" charset="0"/>
              </a:rPr>
              <a:t>Sannyasi</a:t>
            </a:r>
            <a:r>
              <a:rPr lang="en-US" dirty="0">
                <a:solidFill>
                  <a:schemeClr val="tx1"/>
                </a:solidFill>
                <a:latin typeface="Times New Roman" panose="02020603050405020304" pitchFamily="18" charset="0"/>
                <a:cs typeface="Times New Roman" panose="02020603050405020304" pitchFamily="18" charset="0"/>
              </a:rPr>
              <a:t> Rebellion. One refers to a large body of </a:t>
            </a:r>
            <a:r>
              <a:rPr lang="en-US" dirty="0">
                <a:solidFill>
                  <a:schemeClr val="tx1"/>
                </a:solidFill>
                <a:latin typeface="Times New Roman" panose="02020603050405020304" pitchFamily="18" charset="0"/>
                <a:cs typeface="Times New Roman" panose="02020603050405020304" pitchFamily="18" charset="0"/>
                <a:hlinkClick r:id="rId2" tooltip="Hindu"/>
              </a:rPr>
              <a:t>Hindu</a:t>
            </a:r>
            <a:r>
              <a:rPr lang="en-US"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sannyasis</a:t>
            </a:r>
            <a:r>
              <a:rPr lang="en-US" dirty="0">
                <a:solidFill>
                  <a:schemeClr val="tx1"/>
                </a:solidFill>
                <a:latin typeface="Times New Roman" panose="02020603050405020304" pitchFamily="18" charset="0"/>
                <a:cs typeface="Times New Roman" panose="02020603050405020304" pitchFamily="18" charset="0"/>
              </a:rPr>
              <a:t> who travelled from North India to different parts of Bengal to visit shrines. En route to the shrines, it was customary for many of these ascetics to exact a religious tax from the headmen and </a:t>
            </a:r>
            <a:r>
              <a:rPr lang="en-US" i="1" dirty="0" err="1">
                <a:solidFill>
                  <a:schemeClr val="tx1"/>
                </a:solidFill>
                <a:latin typeface="Times New Roman" panose="02020603050405020304" pitchFamily="18" charset="0"/>
                <a:cs typeface="Times New Roman" panose="02020603050405020304" pitchFamily="18" charset="0"/>
                <a:hlinkClick r:id="rId3" tooltip="Zamindar"/>
              </a:rPr>
              <a:t>zamindars</a:t>
            </a:r>
            <a:r>
              <a:rPr lang="en-US" dirty="0">
                <a:solidFill>
                  <a:schemeClr val="tx1"/>
                </a:solidFill>
                <a:latin typeface="Times New Roman" panose="02020603050405020304" pitchFamily="18" charset="0"/>
                <a:cs typeface="Times New Roman" panose="02020603050405020304" pitchFamily="18" charset="0"/>
              </a:rPr>
              <a:t> or regional landlords. In times of prosperity, the headmen and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generally obliged. However, since the East India Company </a:t>
            </a:r>
            <a:r>
              <a:rPr lang="en-US" dirty="0">
                <a:solidFill>
                  <a:schemeClr val="tx1"/>
                </a:solidFill>
                <a:latin typeface="Times New Roman" panose="02020603050405020304" pitchFamily="18" charset="0"/>
                <a:cs typeface="Times New Roman" panose="02020603050405020304" pitchFamily="18" charset="0"/>
                <a:hlinkClick r:id="rId4" tooltip="Treaty of Allahabad"/>
              </a:rPr>
              <a:t>had received the </a:t>
            </a:r>
            <a:r>
              <a:rPr lang="en-US" i="1" dirty="0" err="1">
                <a:solidFill>
                  <a:schemeClr val="tx1"/>
                </a:solidFill>
                <a:latin typeface="Times New Roman" panose="02020603050405020304" pitchFamily="18" charset="0"/>
                <a:cs typeface="Times New Roman" panose="02020603050405020304" pitchFamily="18" charset="0"/>
                <a:hlinkClick r:id="rId4" tooltip="Treaty of Allahabad"/>
              </a:rPr>
              <a:t>diwani</a:t>
            </a:r>
            <a:r>
              <a:rPr lang="en-US" dirty="0">
                <a:solidFill>
                  <a:schemeClr val="tx1"/>
                </a:solidFill>
                <a:latin typeface="Times New Roman" panose="02020603050405020304" pitchFamily="18" charset="0"/>
                <a:cs typeface="Times New Roman" panose="02020603050405020304" pitchFamily="18" charset="0"/>
              </a:rPr>
              <a:t> or right to collect tax, many of the tax demands increased and the local landlords and headmen were unable to pay both the ascetics and the English. Crop failures, and famine, which killed ten million people or an estimated one-third of the population of Bengal compounded the problems since much of the arable land lay fallow</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In the Eighteenth Century </a:t>
            </a:r>
            <a:r>
              <a:rPr lang="en-US" dirty="0" err="1">
                <a:solidFill>
                  <a:schemeClr val="tx1"/>
                </a:solidFill>
                <a:latin typeface="Times New Roman" panose="02020603050405020304" pitchFamily="18" charset="0"/>
                <a:cs typeface="Times New Roman" panose="02020603050405020304" pitchFamily="18" charset="0"/>
              </a:rPr>
              <a:t>Pandit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Bhavanicharan</a:t>
            </a:r>
            <a:r>
              <a:rPr lang="en-US" dirty="0">
                <a:solidFill>
                  <a:schemeClr val="tx1"/>
                </a:solidFill>
                <a:latin typeface="Times New Roman" panose="02020603050405020304" pitchFamily="18" charset="0"/>
                <a:cs typeface="Times New Roman" panose="02020603050405020304" pitchFamily="18" charset="0"/>
              </a:rPr>
              <a:t> Pathak was the main hero of the '</a:t>
            </a:r>
            <a:r>
              <a:rPr lang="en-US" dirty="0" err="1">
                <a:solidFill>
                  <a:schemeClr val="tx1"/>
                </a:solidFill>
                <a:latin typeface="Times New Roman" panose="02020603050405020304" pitchFamily="18" charset="0"/>
                <a:cs typeface="Times New Roman" panose="02020603050405020304" pitchFamily="18" charset="0"/>
              </a:rPr>
              <a:t>Sannyasi</a:t>
            </a:r>
            <a:r>
              <a:rPr lang="en-US" dirty="0">
                <a:solidFill>
                  <a:schemeClr val="tx1"/>
                </a:solidFill>
                <a:latin typeface="Times New Roman" panose="02020603050405020304" pitchFamily="18" charset="0"/>
                <a:cs typeface="Times New Roman" panose="02020603050405020304" pitchFamily="18" charset="0"/>
              </a:rPr>
              <a:t> Rebellion' against the British rule and exploitation in the land of Bengal. </a:t>
            </a:r>
            <a:r>
              <a:rPr lang="en-US" dirty="0" err="1">
                <a:solidFill>
                  <a:schemeClr val="tx1"/>
                </a:solidFill>
                <a:latin typeface="Times New Roman" panose="02020603050405020304" pitchFamily="18" charset="0"/>
                <a:cs typeface="Times New Roman" panose="02020603050405020304" pitchFamily="18" charset="0"/>
              </a:rPr>
              <a:t>Sannyasi</a:t>
            </a:r>
            <a:r>
              <a:rPr lang="en-US" dirty="0">
                <a:solidFill>
                  <a:schemeClr val="tx1"/>
                </a:solidFill>
                <a:latin typeface="Times New Roman" panose="02020603050405020304" pitchFamily="18" charset="0"/>
                <a:cs typeface="Times New Roman" panose="02020603050405020304" pitchFamily="18" charset="0"/>
              </a:rPr>
              <a:t> Rebellion was India's first anti-British independence struggle.</a:t>
            </a:r>
          </a:p>
          <a:p>
            <a:endParaRPr lang="en-US" dirty="0"/>
          </a:p>
        </p:txBody>
      </p:sp>
    </p:spTree>
    <p:extLst>
      <p:ext uri="{BB962C8B-B14F-4D97-AF65-F5344CB8AC3E}">
        <p14:creationId xmlns:p14="http://schemas.microsoft.com/office/powerpoint/2010/main" val="680738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EARLY EVENTS THE FAKIR-SANNYASI REVOLT</a:t>
            </a:r>
            <a:endParaRPr lang="en-US" sz="3200" dirty="0">
              <a:solidFill>
                <a:srgbClr val="C00000"/>
              </a:solidFill>
            </a:endParaRPr>
          </a:p>
        </p:txBody>
      </p:sp>
      <p:sp>
        <p:nvSpPr>
          <p:cNvPr id="3" name="Content Placeholder 2"/>
          <p:cNvSpPr>
            <a:spLocks noGrp="1"/>
          </p:cNvSpPr>
          <p:nvPr>
            <p:ph idx="1"/>
          </p:nvPr>
        </p:nvSpPr>
        <p:spPr/>
        <p:txBody>
          <a:bodyPr>
            <a:normAutofit lnSpcReduction="10000"/>
          </a:bodyPr>
          <a:lstStyle/>
          <a:p>
            <a:pPr algn="just"/>
            <a:r>
              <a:rPr lang="en-US" dirty="0" smtClean="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Sannyasi</a:t>
            </a:r>
            <a:r>
              <a:rPr lang="en-US" dirty="0">
                <a:solidFill>
                  <a:schemeClr val="tx1"/>
                </a:solidFill>
                <a:latin typeface="Times New Roman" panose="02020603050405020304" pitchFamily="18" charset="0"/>
                <a:cs typeface="Times New Roman" panose="02020603050405020304" pitchFamily="18" charset="0"/>
              </a:rPr>
              <a:t> rebellion was the first of a series of revolts and rebellions in the western districts of the province including (but not restricted to) the </a:t>
            </a:r>
            <a:r>
              <a:rPr lang="en-US" dirty="0" err="1">
                <a:solidFill>
                  <a:schemeClr val="tx1"/>
                </a:solidFill>
                <a:latin typeface="Times New Roman" panose="02020603050405020304" pitchFamily="18" charset="0"/>
                <a:cs typeface="Times New Roman" panose="02020603050405020304" pitchFamily="18" charset="0"/>
                <a:hlinkClick r:id="rId2" tooltip="Chuar Revolt"/>
              </a:rPr>
              <a:t>Chuar</a:t>
            </a:r>
            <a:r>
              <a:rPr lang="en-US" dirty="0">
                <a:solidFill>
                  <a:schemeClr val="tx1"/>
                </a:solidFill>
                <a:latin typeface="Times New Roman" panose="02020603050405020304" pitchFamily="18" charset="0"/>
                <a:cs typeface="Times New Roman" panose="02020603050405020304" pitchFamily="18" charset="0"/>
                <a:hlinkClick r:id="rId2" tooltip="Chuar Revolt"/>
              </a:rPr>
              <a:t> Revolt</a:t>
            </a:r>
            <a:r>
              <a:rPr lang="en-US" dirty="0">
                <a:solidFill>
                  <a:schemeClr val="tx1"/>
                </a:solidFill>
                <a:latin typeface="Times New Roman" panose="02020603050405020304" pitchFamily="18" charset="0"/>
                <a:cs typeface="Times New Roman" panose="02020603050405020304" pitchFamily="18" charset="0"/>
              </a:rPr>
              <a:t> of 1799 and the </a:t>
            </a:r>
            <a:r>
              <a:rPr lang="en-US" dirty="0" err="1">
                <a:solidFill>
                  <a:schemeClr val="tx1"/>
                </a:solidFill>
                <a:latin typeface="Times New Roman" panose="02020603050405020304" pitchFamily="18" charset="0"/>
                <a:cs typeface="Times New Roman" panose="02020603050405020304" pitchFamily="18" charset="0"/>
                <a:hlinkClick r:id="rId3" tooltip="Santhal Revolt"/>
              </a:rPr>
              <a:t>Santhal</a:t>
            </a:r>
            <a:r>
              <a:rPr lang="en-US" dirty="0">
                <a:solidFill>
                  <a:schemeClr val="tx1"/>
                </a:solidFill>
                <a:latin typeface="Times New Roman" panose="02020603050405020304" pitchFamily="18" charset="0"/>
                <a:cs typeface="Times New Roman" panose="02020603050405020304" pitchFamily="18" charset="0"/>
                <a:hlinkClick r:id="rId3" tooltip="Santhal Revolt"/>
              </a:rPr>
              <a:t> Revolt</a:t>
            </a:r>
            <a:r>
              <a:rPr lang="en-US" dirty="0">
                <a:solidFill>
                  <a:schemeClr val="tx1"/>
                </a:solidFill>
                <a:latin typeface="Times New Roman" panose="02020603050405020304" pitchFamily="18" charset="0"/>
                <a:cs typeface="Times New Roman" panose="02020603050405020304" pitchFamily="18" charset="0"/>
              </a:rPr>
              <a:t> of 1855–56</a:t>
            </a:r>
            <a:r>
              <a:rPr lang="en-US" dirty="0" smtClean="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 What effect the </a:t>
            </a:r>
            <a:r>
              <a:rPr lang="en-US" dirty="0" err="1">
                <a:solidFill>
                  <a:schemeClr val="tx1"/>
                </a:solidFill>
                <a:latin typeface="Times New Roman" panose="02020603050405020304" pitchFamily="18" charset="0"/>
                <a:cs typeface="Times New Roman" panose="02020603050405020304" pitchFamily="18" charset="0"/>
              </a:rPr>
              <a:t>Sannyasi</a:t>
            </a:r>
            <a:r>
              <a:rPr lang="en-US" dirty="0">
                <a:solidFill>
                  <a:schemeClr val="tx1"/>
                </a:solidFill>
                <a:latin typeface="Times New Roman" panose="02020603050405020304" pitchFamily="18" charset="0"/>
                <a:cs typeface="Times New Roman" panose="02020603050405020304" pitchFamily="18" charset="0"/>
              </a:rPr>
              <a:t> Rebellion had on rebellions that followed is debatable. Perhaps, the best reminder of the Rebellion is in literature, in the </a:t>
            </a:r>
            <a:r>
              <a:rPr lang="en-US" dirty="0">
                <a:solidFill>
                  <a:schemeClr val="tx1"/>
                </a:solidFill>
                <a:latin typeface="Times New Roman" panose="02020603050405020304" pitchFamily="18" charset="0"/>
                <a:cs typeface="Times New Roman" panose="02020603050405020304" pitchFamily="18" charset="0"/>
                <a:hlinkClick r:id="rId4" tooltip="Bengali language"/>
              </a:rPr>
              <a:t>Bengali</a:t>
            </a:r>
            <a:r>
              <a:rPr lang="en-US" dirty="0">
                <a:solidFill>
                  <a:schemeClr val="tx1"/>
                </a:solidFill>
                <a:latin typeface="Times New Roman" panose="02020603050405020304" pitchFamily="18" charset="0"/>
                <a:cs typeface="Times New Roman" panose="02020603050405020304" pitchFamily="18" charset="0"/>
              </a:rPr>
              <a:t> novels </a:t>
            </a:r>
            <a:r>
              <a:rPr lang="en-US" i="1" dirty="0" err="1">
                <a:solidFill>
                  <a:schemeClr val="tx1"/>
                </a:solidFill>
                <a:latin typeface="Times New Roman" panose="02020603050405020304" pitchFamily="18" charset="0"/>
                <a:cs typeface="Times New Roman" panose="02020603050405020304" pitchFamily="18" charset="0"/>
                <a:hlinkClick r:id="rId5" tooltip="Anandamath"/>
              </a:rPr>
              <a:t>Anandamath</a:t>
            </a:r>
            <a:r>
              <a:rPr lang="en-US" dirty="0">
                <a:solidFill>
                  <a:schemeClr val="tx1"/>
                </a:solidFill>
                <a:latin typeface="Times New Roman" panose="02020603050405020304" pitchFamily="18" charset="0"/>
                <a:cs typeface="Times New Roman" panose="02020603050405020304" pitchFamily="18" charset="0"/>
              </a:rPr>
              <a:t> (1882) and </a:t>
            </a:r>
            <a:r>
              <a:rPr lang="en-US" i="1" dirty="0">
                <a:solidFill>
                  <a:schemeClr val="tx1"/>
                </a:solidFill>
                <a:latin typeface="Times New Roman" panose="02020603050405020304" pitchFamily="18" charset="0"/>
                <a:cs typeface="Times New Roman" panose="02020603050405020304" pitchFamily="18" charset="0"/>
                <a:hlinkClick r:id="rId6" tooltip="Devi Chaudhurani"/>
              </a:rPr>
              <a:t>Devi </a:t>
            </a:r>
            <a:r>
              <a:rPr lang="en-US" i="1" dirty="0" err="1">
                <a:solidFill>
                  <a:schemeClr val="tx1"/>
                </a:solidFill>
                <a:latin typeface="Times New Roman" panose="02020603050405020304" pitchFamily="18" charset="0"/>
                <a:cs typeface="Times New Roman" panose="02020603050405020304" pitchFamily="18" charset="0"/>
                <a:hlinkClick r:id="rId6" tooltip="Devi Chaudhurani"/>
              </a:rPr>
              <a:t>Chaudhurani</a:t>
            </a:r>
            <a:r>
              <a:rPr lang="en-US" dirty="0">
                <a:solidFill>
                  <a:schemeClr val="tx1"/>
                </a:solidFill>
                <a:latin typeface="Times New Roman" panose="02020603050405020304" pitchFamily="18" charset="0"/>
                <a:cs typeface="Times New Roman" panose="02020603050405020304" pitchFamily="18" charset="0"/>
              </a:rPr>
              <a:t> (1884), written by India's first modern novelist </a:t>
            </a:r>
            <a:r>
              <a:rPr lang="en-US" dirty="0" err="1">
                <a:solidFill>
                  <a:schemeClr val="tx1"/>
                </a:solidFill>
                <a:latin typeface="Times New Roman" panose="02020603050405020304" pitchFamily="18" charset="0"/>
                <a:cs typeface="Times New Roman" panose="02020603050405020304" pitchFamily="18" charset="0"/>
                <a:hlinkClick r:id="rId7" tooltip="Bankim Chandra Chatterjee"/>
              </a:rPr>
              <a:t>Bankim</a:t>
            </a:r>
            <a:r>
              <a:rPr lang="en-US" dirty="0">
                <a:solidFill>
                  <a:schemeClr val="tx1"/>
                </a:solidFill>
                <a:latin typeface="Times New Roman" panose="02020603050405020304" pitchFamily="18" charset="0"/>
                <a:cs typeface="Times New Roman" panose="02020603050405020304" pitchFamily="18" charset="0"/>
                <a:hlinkClick r:id="rId7" tooltip="Bankim Chandra Chatterjee"/>
              </a:rPr>
              <a:t> Chandra Chatterjee</a:t>
            </a:r>
            <a:r>
              <a:rPr lang="en-US" dirty="0">
                <a:solidFill>
                  <a:schemeClr val="tx1"/>
                </a:solidFill>
                <a:latin typeface="Times New Roman" panose="02020603050405020304" pitchFamily="18" charset="0"/>
                <a:cs typeface="Times New Roman" panose="02020603050405020304" pitchFamily="18" charset="0"/>
              </a:rPr>
              <a:t>. The song, </a:t>
            </a:r>
            <a:r>
              <a:rPr lang="en-US" i="1" dirty="0" err="1">
                <a:solidFill>
                  <a:schemeClr val="tx1"/>
                </a:solidFill>
                <a:latin typeface="Times New Roman" panose="02020603050405020304" pitchFamily="18" charset="0"/>
                <a:cs typeface="Times New Roman" panose="02020603050405020304" pitchFamily="18" charset="0"/>
                <a:hlinkClick r:id="rId8" tooltip="Vande Mataram"/>
              </a:rPr>
              <a:t>Vande</a:t>
            </a:r>
            <a:r>
              <a:rPr lang="en-US" i="1" dirty="0">
                <a:solidFill>
                  <a:schemeClr val="tx1"/>
                </a:solidFill>
                <a:latin typeface="Times New Roman" panose="02020603050405020304" pitchFamily="18" charset="0"/>
                <a:cs typeface="Times New Roman" panose="02020603050405020304" pitchFamily="18" charset="0"/>
                <a:hlinkClick r:id="rId8" tooltip="Vande Mataram"/>
              </a:rPr>
              <a:t> </a:t>
            </a:r>
            <a:r>
              <a:rPr lang="en-US" i="1" dirty="0" err="1">
                <a:solidFill>
                  <a:schemeClr val="tx1"/>
                </a:solidFill>
                <a:latin typeface="Times New Roman" panose="02020603050405020304" pitchFamily="18" charset="0"/>
                <a:cs typeface="Times New Roman" panose="02020603050405020304" pitchFamily="18" charset="0"/>
                <a:hlinkClick r:id="rId8" tooltip="Vande Mataram"/>
              </a:rPr>
              <a:t>Mataram</a:t>
            </a:r>
            <a:r>
              <a:rPr lang="en-US" dirty="0">
                <a:solidFill>
                  <a:schemeClr val="tx1"/>
                </a:solidFill>
                <a:latin typeface="Times New Roman" panose="02020603050405020304" pitchFamily="18" charset="0"/>
                <a:cs typeface="Times New Roman" panose="02020603050405020304" pitchFamily="18" charset="0"/>
              </a:rPr>
              <a:t>, which was written in 1876, was used in the novel </a:t>
            </a:r>
            <a:r>
              <a:rPr lang="en-US" i="1" dirty="0" err="1">
                <a:solidFill>
                  <a:schemeClr val="tx1"/>
                </a:solidFill>
                <a:latin typeface="Times New Roman" panose="02020603050405020304" pitchFamily="18" charset="0"/>
                <a:cs typeface="Times New Roman" panose="02020603050405020304" pitchFamily="18" charset="0"/>
              </a:rPr>
              <a:t>Anandamath</a:t>
            </a:r>
            <a:r>
              <a:rPr lang="en-US" dirty="0">
                <a:solidFill>
                  <a:schemeClr val="tx1"/>
                </a:solidFill>
                <a:latin typeface="Times New Roman" panose="02020603050405020304" pitchFamily="18" charset="0"/>
                <a:cs typeface="Times New Roman" panose="02020603050405020304" pitchFamily="18" charset="0"/>
              </a:rPr>
              <a:t> in 1882 (pronounced </a:t>
            </a:r>
            <a:r>
              <a:rPr lang="en-US" dirty="0" err="1">
                <a:solidFill>
                  <a:schemeClr val="tx1"/>
                </a:solidFill>
                <a:latin typeface="Times New Roman" panose="02020603050405020304" pitchFamily="18" charset="0"/>
                <a:cs typeface="Times New Roman" panose="02020603050405020304" pitchFamily="18" charset="0"/>
              </a:rPr>
              <a:t>Anondomôţh</a:t>
            </a:r>
            <a:r>
              <a:rPr lang="en-US" dirty="0">
                <a:solidFill>
                  <a:schemeClr val="tx1"/>
                </a:solidFill>
                <a:latin typeface="Times New Roman" panose="02020603050405020304" pitchFamily="18" charset="0"/>
                <a:cs typeface="Times New Roman" panose="02020603050405020304" pitchFamily="18" charset="0"/>
              </a:rPr>
              <a:t> in Bengali) and the 1952 movie based on the book. </a:t>
            </a:r>
            <a:r>
              <a:rPr lang="en-US" dirty="0">
                <a:solidFill>
                  <a:schemeClr val="tx1"/>
                </a:solidFill>
                <a:latin typeface="Times New Roman" panose="02020603050405020304" pitchFamily="18" charset="0"/>
                <a:cs typeface="Times New Roman" panose="02020603050405020304" pitchFamily="18" charset="0"/>
                <a:hlinkClick r:id="rId9" tooltip="Vande Mataram"/>
              </a:rPr>
              <a:t>The first two verses</a:t>
            </a:r>
            <a:r>
              <a:rPr lang="en-US" dirty="0">
                <a:solidFill>
                  <a:schemeClr val="tx1"/>
                </a:solidFill>
                <a:latin typeface="Times New Roman" panose="02020603050405020304" pitchFamily="18" charset="0"/>
                <a:cs typeface="Times New Roman" panose="02020603050405020304" pitchFamily="18" charset="0"/>
              </a:rPr>
              <a:t> of </a:t>
            </a:r>
            <a:r>
              <a:rPr lang="en-US" i="1" dirty="0" err="1">
                <a:solidFill>
                  <a:schemeClr val="tx1"/>
                </a:solidFill>
                <a:latin typeface="Times New Roman" panose="02020603050405020304" pitchFamily="18" charset="0"/>
                <a:cs typeface="Times New Roman" panose="02020603050405020304" pitchFamily="18" charset="0"/>
              </a:rPr>
              <a:t>Vande</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Mataram</a:t>
            </a:r>
            <a:r>
              <a:rPr lang="en-US" dirty="0">
                <a:solidFill>
                  <a:schemeClr val="tx1"/>
                </a:solidFill>
                <a:latin typeface="Times New Roman" panose="02020603050405020304" pitchFamily="18" charset="0"/>
                <a:cs typeface="Times New Roman" panose="02020603050405020304" pitchFamily="18" charset="0"/>
              </a:rPr>
              <a:t> were later declared to be India's National Song (not to be confused with the </a:t>
            </a:r>
            <a:r>
              <a:rPr lang="en-US" dirty="0">
                <a:solidFill>
                  <a:schemeClr val="tx1"/>
                </a:solidFill>
                <a:latin typeface="Times New Roman" panose="02020603050405020304" pitchFamily="18" charset="0"/>
                <a:cs typeface="Times New Roman" panose="02020603050405020304" pitchFamily="18" charset="0"/>
                <a:hlinkClick r:id="rId10" tooltip="Indian National Anthem"/>
              </a:rPr>
              <a:t>Indian National Anthem</a:t>
            </a:r>
            <a:r>
              <a:rPr lang="en-US" dirty="0">
                <a:solidFill>
                  <a:schemeClr val="tx1"/>
                </a:solidFill>
                <a:latin typeface="Times New Roman" panose="02020603050405020304" pitchFamily="18" charset="0"/>
                <a:cs typeface="Times New Roman" panose="02020603050405020304" pitchFamily="18" charset="0"/>
              </a:rPr>
              <a:t>).</a:t>
            </a:r>
          </a:p>
          <a:p>
            <a:pPr algn="just"/>
            <a:r>
              <a:rPr lang="en-US" dirty="0">
                <a:solidFill>
                  <a:schemeClr val="tx1"/>
                </a:solidFill>
                <a:latin typeface="Times New Roman" panose="02020603050405020304" pitchFamily="18" charset="0"/>
                <a:cs typeface="Times New Roman" panose="02020603050405020304" pitchFamily="18" charset="0"/>
              </a:rPr>
              <a:t>In 2022, Telugu film producer and </a:t>
            </a:r>
            <a:r>
              <a:rPr lang="en-US" dirty="0">
                <a:solidFill>
                  <a:schemeClr val="tx1"/>
                </a:solidFill>
                <a:latin typeface="Times New Roman" panose="02020603050405020304" pitchFamily="18" charset="0"/>
                <a:cs typeface="Times New Roman" panose="02020603050405020304" pitchFamily="18" charset="0"/>
                <a:hlinkClick r:id="rId11" tooltip="Screenwriter"/>
              </a:rPr>
              <a:t>scriptwriter</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hlinkClick r:id="rId12" tooltip="V. Vijayendra Prasad"/>
              </a:rPr>
              <a:t>V. </a:t>
            </a:r>
            <a:r>
              <a:rPr lang="en-US" dirty="0" err="1">
                <a:solidFill>
                  <a:schemeClr val="tx1"/>
                </a:solidFill>
                <a:latin typeface="Times New Roman" panose="02020603050405020304" pitchFamily="18" charset="0"/>
                <a:cs typeface="Times New Roman" panose="02020603050405020304" pitchFamily="18" charset="0"/>
                <a:hlinkClick r:id="rId12" tooltip="V. Vijayendra Prasad"/>
              </a:rPr>
              <a:t>Vijayendra</a:t>
            </a:r>
            <a:r>
              <a:rPr lang="en-US" dirty="0">
                <a:solidFill>
                  <a:schemeClr val="tx1"/>
                </a:solidFill>
                <a:latin typeface="Times New Roman" panose="02020603050405020304" pitchFamily="18" charset="0"/>
                <a:cs typeface="Times New Roman" panose="02020603050405020304" pitchFamily="18" charset="0"/>
                <a:hlinkClick r:id="rId12" tooltip="V. Vijayendra Prasad"/>
              </a:rPr>
              <a:t> Prasad</a:t>
            </a:r>
            <a:r>
              <a:rPr lang="en-US" dirty="0">
                <a:solidFill>
                  <a:schemeClr val="tx1"/>
                </a:solidFill>
                <a:latin typeface="Times New Roman" panose="02020603050405020304" pitchFamily="18" charset="0"/>
                <a:cs typeface="Times New Roman" panose="02020603050405020304" pitchFamily="18" charset="0"/>
              </a:rPr>
              <a:t> announced his upcoming project tentatively titled </a:t>
            </a:r>
            <a:r>
              <a:rPr lang="en-US" i="1" dirty="0">
                <a:solidFill>
                  <a:schemeClr val="tx1"/>
                </a:solidFill>
                <a:latin typeface="Times New Roman" panose="02020603050405020304" pitchFamily="18" charset="0"/>
                <a:cs typeface="Times New Roman" panose="02020603050405020304" pitchFamily="18" charset="0"/>
                <a:hlinkClick r:id="rId13" tooltip="1770: Ek Sangram"/>
              </a:rPr>
              <a:t>1770: </a:t>
            </a:r>
            <a:r>
              <a:rPr lang="en-US" i="1" dirty="0" err="1">
                <a:solidFill>
                  <a:schemeClr val="tx1"/>
                </a:solidFill>
                <a:latin typeface="Times New Roman" panose="02020603050405020304" pitchFamily="18" charset="0"/>
                <a:cs typeface="Times New Roman" panose="02020603050405020304" pitchFamily="18" charset="0"/>
                <a:hlinkClick r:id="rId13" tooltip="1770: Ek Sangram"/>
              </a:rPr>
              <a:t>Ek</a:t>
            </a:r>
            <a:r>
              <a:rPr lang="en-US" i="1" dirty="0">
                <a:solidFill>
                  <a:schemeClr val="tx1"/>
                </a:solidFill>
                <a:latin typeface="Times New Roman" panose="02020603050405020304" pitchFamily="18" charset="0"/>
                <a:cs typeface="Times New Roman" panose="02020603050405020304" pitchFamily="18" charset="0"/>
                <a:hlinkClick r:id="rId13" tooltip="1770: Ek Sangram"/>
              </a:rPr>
              <a:t> </a:t>
            </a:r>
            <a:r>
              <a:rPr lang="en-US" i="1" dirty="0" err="1">
                <a:solidFill>
                  <a:schemeClr val="tx1"/>
                </a:solidFill>
                <a:latin typeface="Times New Roman" panose="02020603050405020304" pitchFamily="18" charset="0"/>
                <a:cs typeface="Times New Roman" panose="02020603050405020304" pitchFamily="18" charset="0"/>
                <a:hlinkClick r:id="rId13" tooltip="1770: Ek Sangram"/>
              </a:rPr>
              <a:t>Sangram</a:t>
            </a:r>
            <a:r>
              <a:rPr lang="en-US" dirty="0">
                <a:solidFill>
                  <a:schemeClr val="tx1"/>
                </a:solidFill>
                <a:latin typeface="Times New Roman" panose="02020603050405020304" pitchFamily="18" charset="0"/>
                <a:cs typeface="Times New Roman" panose="02020603050405020304" pitchFamily="18" charset="0"/>
              </a:rPr>
              <a:t>, based on </a:t>
            </a:r>
            <a:r>
              <a:rPr lang="en-US" i="1" dirty="0" err="1">
                <a:solidFill>
                  <a:schemeClr val="tx1"/>
                </a:solidFill>
                <a:latin typeface="Times New Roman" panose="02020603050405020304" pitchFamily="18" charset="0"/>
                <a:cs typeface="Times New Roman" panose="02020603050405020304" pitchFamily="18" charset="0"/>
              </a:rPr>
              <a:t>Anandamath</a:t>
            </a:r>
            <a:r>
              <a:rPr lang="en-US" dirty="0">
                <a:solidFill>
                  <a:schemeClr val="tx1"/>
                </a:solidFill>
                <a:latin typeface="Times New Roman" panose="02020603050405020304" pitchFamily="18" charset="0"/>
                <a:cs typeface="Times New Roman" panose="02020603050405020304" pitchFamily="18" charset="0"/>
              </a:rPr>
              <a:t> and the </a:t>
            </a:r>
            <a:r>
              <a:rPr lang="en-US" dirty="0" err="1">
                <a:solidFill>
                  <a:schemeClr val="tx1"/>
                </a:solidFill>
                <a:latin typeface="Times New Roman" panose="02020603050405020304" pitchFamily="18" charset="0"/>
                <a:cs typeface="Times New Roman" panose="02020603050405020304" pitchFamily="18" charset="0"/>
              </a:rPr>
              <a:t>Sannnyasi</a:t>
            </a:r>
            <a:r>
              <a:rPr lang="en-US" dirty="0">
                <a:solidFill>
                  <a:schemeClr val="tx1"/>
                </a:solidFill>
                <a:latin typeface="Times New Roman" panose="02020603050405020304" pitchFamily="18" charset="0"/>
                <a:cs typeface="Times New Roman" panose="02020603050405020304" pitchFamily="18" charset="0"/>
              </a:rPr>
              <a:t> rebellion. The movie will be simultaneously made in Bengali, Hindi, Tamil and Telugu</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2978910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AE4B3B7-F1BD-AE42-B788-126AE0B14443}"/>
              </a:ext>
            </a:extLst>
          </p:cNvPr>
          <p:cNvSpPr>
            <a:spLocks noGrp="1"/>
          </p:cNvSpPr>
          <p:nvPr>
            <p:ph idx="1"/>
          </p:nvPr>
        </p:nvSpPr>
        <p:spPr/>
        <p:txBody>
          <a:bodyPr>
            <a:normAutofit fontScale="77500" lnSpcReduction="20000"/>
          </a:bodyPr>
          <a:lstStyle/>
          <a:p>
            <a:pPr algn="just"/>
            <a:r>
              <a:rPr lang="en-US" sz="2700" b="1" dirty="0">
                <a:solidFill>
                  <a:schemeClr val="tx1"/>
                </a:solidFill>
                <a:latin typeface="Times New Roman" panose="02020603050405020304" pitchFamily="18" charset="0"/>
                <a:cs typeface="Times New Roman" panose="02020603050405020304" pitchFamily="18" charset="0"/>
              </a:rPr>
              <a:t>Peasant Movement In 19th Century – </a:t>
            </a:r>
            <a:r>
              <a:rPr lang="en-US" sz="2700" b="1" dirty="0" err="1">
                <a:solidFill>
                  <a:schemeClr val="tx1"/>
                </a:solidFill>
                <a:latin typeface="Times New Roman" panose="02020603050405020304" pitchFamily="18" charset="0"/>
                <a:cs typeface="Times New Roman" panose="02020603050405020304" pitchFamily="18" charset="0"/>
              </a:rPr>
              <a:t>Rangpur</a:t>
            </a:r>
            <a:r>
              <a:rPr lang="en-US" sz="2700" b="1" dirty="0">
                <a:solidFill>
                  <a:schemeClr val="tx1"/>
                </a:solidFill>
                <a:latin typeface="Times New Roman" panose="02020603050405020304" pitchFamily="18" charset="0"/>
                <a:cs typeface="Times New Roman" panose="02020603050405020304" pitchFamily="18" charset="0"/>
              </a:rPr>
              <a:t> </a:t>
            </a:r>
            <a:r>
              <a:rPr lang="en-US" sz="2700" b="1" dirty="0" err="1">
                <a:solidFill>
                  <a:schemeClr val="tx1"/>
                </a:solidFill>
                <a:latin typeface="Times New Roman" panose="02020603050405020304" pitchFamily="18" charset="0"/>
                <a:cs typeface="Times New Roman" panose="02020603050405020304" pitchFamily="18" charset="0"/>
              </a:rPr>
              <a:t>Dhing</a:t>
            </a:r>
            <a:endParaRPr lang="en-US" sz="2700" b="1" dirty="0">
              <a:solidFill>
                <a:schemeClr val="tx1"/>
              </a:solidFill>
              <a:latin typeface="Times New Roman" panose="02020603050405020304" pitchFamily="18" charset="0"/>
              <a:cs typeface="Times New Roman" panose="02020603050405020304" pitchFamily="18" charset="0"/>
            </a:endParaRPr>
          </a:p>
          <a:p>
            <a:pPr algn="just"/>
            <a:r>
              <a:rPr lang="en-US" sz="2700" dirty="0" err="1">
                <a:solidFill>
                  <a:schemeClr val="tx1"/>
                </a:solidFill>
                <a:latin typeface="Times New Roman" panose="02020603050405020304" pitchFamily="18" charset="0"/>
                <a:cs typeface="Times New Roman" panose="02020603050405020304" pitchFamily="18" charset="0"/>
              </a:rPr>
              <a:t>Rangpur</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Dhing</a:t>
            </a:r>
            <a:r>
              <a:rPr lang="en-US" sz="2700" dirty="0">
                <a:solidFill>
                  <a:schemeClr val="tx1"/>
                </a:solidFill>
                <a:latin typeface="Times New Roman" panose="02020603050405020304" pitchFamily="18" charset="0"/>
                <a:cs typeface="Times New Roman" panose="02020603050405020304" pitchFamily="18" charset="0"/>
              </a:rPr>
              <a:t> is called the first tough peasant against the British East India Company rule. The </a:t>
            </a:r>
            <a:r>
              <a:rPr lang="en-US" sz="2700" dirty="0" err="1">
                <a:solidFill>
                  <a:schemeClr val="tx1"/>
                </a:solidFill>
                <a:latin typeface="Times New Roman" panose="02020603050405020304" pitchFamily="18" charset="0"/>
                <a:cs typeface="Times New Roman" panose="02020603050405020304" pitchFamily="18" charset="0"/>
              </a:rPr>
              <a:t>Rangpur</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Dhing</a:t>
            </a:r>
            <a:r>
              <a:rPr lang="en-US" sz="2700" dirty="0">
                <a:solidFill>
                  <a:schemeClr val="tx1"/>
                </a:solidFill>
                <a:latin typeface="Times New Roman" panose="02020603050405020304" pitchFamily="18" charset="0"/>
                <a:cs typeface="Times New Roman" panose="02020603050405020304" pitchFamily="18" charset="0"/>
              </a:rPr>
              <a:t> uprising took place in </a:t>
            </a:r>
            <a:r>
              <a:rPr lang="en-US" sz="2700" dirty="0" err="1">
                <a:solidFill>
                  <a:schemeClr val="tx1"/>
                </a:solidFill>
                <a:latin typeface="Times New Roman" panose="02020603050405020304" pitchFamily="18" charset="0"/>
                <a:cs typeface="Times New Roman" panose="02020603050405020304" pitchFamily="18" charset="0"/>
              </a:rPr>
              <a:t>Bengal.Diwani</a:t>
            </a:r>
            <a:r>
              <a:rPr lang="en-US" sz="2700" dirty="0">
                <a:solidFill>
                  <a:schemeClr val="tx1"/>
                </a:solidFill>
                <a:latin typeface="Times New Roman" panose="02020603050405020304" pitchFamily="18" charset="0"/>
                <a:cs typeface="Times New Roman" panose="02020603050405020304" pitchFamily="18" charset="0"/>
              </a:rPr>
              <a:t> gave rights to </a:t>
            </a:r>
            <a:r>
              <a:rPr lang="en-US" sz="2700" dirty="0" err="1">
                <a:solidFill>
                  <a:schemeClr val="tx1"/>
                </a:solidFill>
                <a:latin typeface="Times New Roman" panose="02020603050405020304" pitchFamily="18" charset="0"/>
                <a:cs typeface="Times New Roman" panose="02020603050405020304" pitchFamily="18" charset="0"/>
              </a:rPr>
              <a:t>Britishers</a:t>
            </a:r>
            <a:r>
              <a:rPr lang="en-US" sz="2700" dirty="0">
                <a:solidFill>
                  <a:schemeClr val="tx1"/>
                </a:solidFill>
                <a:latin typeface="Times New Roman" panose="02020603050405020304" pitchFamily="18" charset="0"/>
                <a:cs typeface="Times New Roman" panose="02020603050405020304" pitchFamily="18" charset="0"/>
              </a:rPr>
              <a:t> in 1765 and five years of settlement in 1767 which led to the exploitation of the peasants. The movement was a result of the exploitation of the </a:t>
            </a:r>
            <a:r>
              <a:rPr lang="en-US" sz="2700" dirty="0" err="1">
                <a:solidFill>
                  <a:schemeClr val="tx1"/>
                </a:solidFill>
                <a:latin typeface="Times New Roman" panose="02020603050405020304" pitchFamily="18" charset="0"/>
                <a:cs typeface="Times New Roman" panose="02020603050405020304" pitchFamily="18" charset="0"/>
              </a:rPr>
              <a:t>Britishers</a:t>
            </a:r>
            <a:r>
              <a:rPr lang="en-US" sz="2700" dirty="0">
                <a:solidFill>
                  <a:schemeClr val="tx1"/>
                </a:solidFill>
                <a:latin typeface="Times New Roman" panose="02020603050405020304" pitchFamily="18" charset="0"/>
                <a:cs typeface="Times New Roman" panose="02020603050405020304" pitchFamily="18" charset="0"/>
              </a:rPr>
              <a:t> which led to mass uprising against colonial rule</a:t>
            </a:r>
            <a:r>
              <a:rPr lang="en-US" sz="2700" dirty="0" smtClean="0">
                <a:solidFill>
                  <a:schemeClr val="tx1"/>
                </a:solidFill>
                <a:latin typeface="Times New Roman" panose="02020603050405020304" pitchFamily="18" charset="0"/>
                <a:cs typeface="Times New Roman" panose="02020603050405020304" pitchFamily="18" charset="0"/>
              </a:rPr>
              <a:t>.</a:t>
            </a:r>
            <a:endParaRPr lang="en-US" sz="2700" dirty="0">
              <a:solidFill>
                <a:schemeClr val="tx1"/>
              </a:solidFill>
              <a:latin typeface="Times New Roman" panose="02020603050405020304" pitchFamily="18" charset="0"/>
              <a:cs typeface="Times New Roman" panose="02020603050405020304" pitchFamily="18" charset="0"/>
            </a:endParaRPr>
          </a:p>
          <a:p>
            <a:r>
              <a:rPr lang="en-US" sz="2700" b="1" dirty="0" smtClean="0">
                <a:solidFill>
                  <a:schemeClr val="tx1"/>
                </a:solidFill>
                <a:latin typeface="Times New Roman" panose="02020603050405020304" pitchFamily="18" charset="0"/>
                <a:cs typeface="Times New Roman" panose="02020603050405020304" pitchFamily="18" charset="0"/>
              </a:rPr>
              <a:t>Background:</a:t>
            </a:r>
            <a:endParaRPr lang="en-US" sz="2700" b="1" dirty="0">
              <a:solidFill>
                <a:schemeClr val="tx1"/>
              </a:solidFill>
              <a:latin typeface="Times New Roman" panose="02020603050405020304" pitchFamily="18" charset="0"/>
              <a:cs typeface="Times New Roman" panose="02020603050405020304" pitchFamily="18" charset="0"/>
            </a:endParaRPr>
          </a:p>
          <a:p>
            <a:r>
              <a:rPr lang="en-US" sz="2700" dirty="0">
                <a:solidFill>
                  <a:schemeClr val="tx1"/>
                </a:solidFill>
                <a:latin typeface="Times New Roman" panose="02020603050405020304" pitchFamily="18" charset="0"/>
                <a:cs typeface="Times New Roman" panose="02020603050405020304" pitchFamily="18" charset="0"/>
              </a:rPr>
              <a:t>The background of the </a:t>
            </a:r>
            <a:r>
              <a:rPr lang="en-US" sz="2700" dirty="0" err="1">
                <a:solidFill>
                  <a:schemeClr val="tx1"/>
                </a:solidFill>
                <a:latin typeface="Times New Roman" panose="02020603050405020304" pitchFamily="18" charset="0"/>
                <a:cs typeface="Times New Roman" panose="02020603050405020304" pitchFamily="18" charset="0"/>
              </a:rPr>
              <a:t>Rangpur</a:t>
            </a:r>
            <a:r>
              <a:rPr lang="en-US" sz="2700" dirty="0">
                <a:solidFill>
                  <a:schemeClr val="tx1"/>
                </a:solidFill>
                <a:latin typeface="Times New Roman" panose="02020603050405020304" pitchFamily="18" charset="0"/>
                <a:cs typeface="Times New Roman" panose="02020603050405020304" pitchFamily="18" charset="0"/>
              </a:rPr>
              <a:t> </a:t>
            </a:r>
            <a:r>
              <a:rPr lang="en-US" sz="2700" dirty="0" err="1">
                <a:solidFill>
                  <a:schemeClr val="tx1"/>
                </a:solidFill>
                <a:latin typeface="Times New Roman" panose="02020603050405020304" pitchFamily="18" charset="0"/>
                <a:cs typeface="Times New Roman" panose="02020603050405020304" pitchFamily="18" charset="0"/>
              </a:rPr>
              <a:t>Dhing</a:t>
            </a:r>
            <a:r>
              <a:rPr lang="en-US" sz="2700" dirty="0">
                <a:solidFill>
                  <a:schemeClr val="tx1"/>
                </a:solidFill>
                <a:latin typeface="Times New Roman" panose="02020603050405020304" pitchFamily="18" charset="0"/>
                <a:cs typeface="Times New Roman" panose="02020603050405020304" pitchFamily="18" charset="0"/>
              </a:rPr>
              <a:t> is described as follows:</a:t>
            </a:r>
          </a:p>
          <a:p>
            <a:r>
              <a:rPr lang="en-US" sz="2700" dirty="0">
                <a:solidFill>
                  <a:schemeClr val="tx1"/>
                </a:solidFill>
                <a:latin typeface="Times New Roman" panose="02020603050405020304" pitchFamily="18" charset="0"/>
                <a:cs typeface="Times New Roman" panose="02020603050405020304" pitchFamily="18" charset="0"/>
              </a:rPr>
              <a:t>The peasants themselves on their own initiative offered resistance to British rule. The </a:t>
            </a:r>
            <a:r>
              <a:rPr lang="en-US" sz="2700" dirty="0" err="1">
                <a:solidFill>
                  <a:schemeClr val="tx1"/>
                </a:solidFill>
                <a:latin typeface="Times New Roman" panose="02020603050405020304" pitchFamily="18" charset="0"/>
                <a:cs typeface="Times New Roman" panose="02020603050405020304" pitchFamily="18" charset="0"/>
              </a:rPr>
              <a:t>Rangpur</a:t>
            </a:r>
            <a:r>
              <a:rPr lang="en-US" sz="2700" dirty="0">
                <a:solidFill>
                  <a:schemeClr val="tx1"/>
                </a:solidFill>
                <a:latin typeface="Times New Roman" panose="02020603050405020304" pitchFamily="18" charset="0"/>
                <a:cs typeface="Times New Roman" panose="02020603050405020304" pitchFamily="18" charset="0"/>
              </a:rPr>
              <a:t> rebellion took place in 1783 in the Northern districts of Bengal is an ideal example of such opposition.</a:t>
            </a:r>
          </a:p>
          <a:p>
            <a:endParaRPr lang="en-US" dirty="0"/>
          </a:p>
        </p:txBody>
      </p:sp>
      <p:sp>
        <p:nvSpPr>
          <p:cNvPr id="4" name="Slide Number Placeholder 3">
            <a:extLst>
              <a:ext uri="{FF2B5EF4-FFF2-40B4-BE49-F238E27FC236}">
                <a16:creationId xmlns:a16="http://schemas.microsoft.com/office/drawing/2014/main" xmlns="" id="{FB67BC3E-D09B-A041-9591-2FA0A34E54C3}"/>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
        <p:nvSpPr>
          <p:cNvPr id="5" name="Title 1">
            <a:extLst>
              <a:ext uri="{FF2B5EF4-FFF2-40B4-BE49-F238E27FC236}">
                <a16:creationId xmlns:a16="http://schemas.microsoft.com/office/drawing/2014/main" xmlns="" id="{6CBBC580-83D7-2346-BEB7-999FB5CB499A}"/>
              </a:ext>
            </a:extLst>
          </p:cNvPr>
          <p:cNvSpPr>
            <a:spLocks noGrp="1"/>
          </p:cNvSpPr>
          <p:nvPr>
            <p:ph type="title"/>
          </p:nvPr>
        </p:nvSpPr>
        <p:spPr>
          <a:xfrm>
            <a:off x="1097280" y="1107830"/>
            <a:ext cx="8176722" cy="619760"/>
          </a:xfrm>
        </p:spPr>
        <p:txBody>
          <a:bodyPr>
            <a:normAutofit fontScale="90000"/>
          </a:bodyPr>
          <a:lstStyle/>
          <a:p>
            <a:pPr algn="ctr"/>
            <a:r>
              <a:rPr lang="en-US" sz="2800" b="1" dirty="0" smtClean="0">
                <a:solidFill>
                  <a:srgbClr val="C00000"/>
                </a:solidFill>
                <a:latin typeface="Times New Roman" panose="02020603050405020304" pitchFamily="18" charset="0"/>
                <a:cs typeface="Times New Roman" panose="02020603050405020304" pitchFamily="18" charset="0"/>
              </a:rPr>
              <a:t>THE RANGPUR REVOLT OF 1783 &amp; BACKGROUND:</a:t>
            </a:r>
            <a:r>
              <a:rPr lang="en-US" sz="2800" b="1" dirty="0">
                <a:solidFill>
                  <a:schemeClr val="tx1"/>
                </a:solidFill>
                <a:latin typeface="Times New Roman" panose="02020603050405020304" pitchFamily="18" charset="0"/>
                <a:cs typeface="Times New Roman" panose="02020603050405020304" pitchFamily="18" charset="0"/>
              </a:rPr>
              <a:t/>
            </a:r>
            <a:br>
              <a:rPr lang="en-US" sz="2800" b="1" dirty="0">
                <a:solidFill>
                  <a:schemeClr val="tx1"/>
                </a:solidFill>
                <a:latin typeface="Times New Roman" panose="02020603050405020304" pitchFamily="18" charset="0"/>
                <a:cs typeface="Times New Roman" panose="02020603050405020304" pitchFamily="18" charset="0"/>
              </a:rPr>
            </a:br>
            <a:endParaRPr lang="en-US" sz="2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339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THE RANGPUR REVOLT OF 1783</a:t>
            </a:r>
            <a:endParaRPr lang="en-US" sz="3200" dirty="0"/>
          </a:p>
        </p:txBody>
      </p:sp>
      <p:sp>
        <p:nvSpPr>
          <p:cNvPr id="3" name="Content Placeholder 2"/>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The acquisition of the right to collect Bengal’s territorial revenues in 1765 presented the East India company with access to a potentially vast source of wealth.</a:t>
            </a:r>
          </a:p>
          <a:p>
            <a:pPr algn="just"/>
            <a:r>
              <a:rPr lang="en-US" dirty="0">
                <a:solidFill>
                  <a:schemeClr val="tx1"/>
                </a:solidFill>
                <a:latin typeface="Times New Roman" panose="02020603050405020304" pitchFamily="18" charset="0"/>
                <a:cs typeface="Times New Roman" panose="02020603050405020304" pitchFamily="18" charset="0"/>
              </a:rPr>
              <a:t>Company officials attempting to fully exploit this revenue bearing territory brought into violent conflict with the overburdened population. This can be seen in the </a:t>
            </a:r>
            <a:r>
              <a:rPr lang="en-US" dirty="0" err="1">
                <a:solidFill>
                  <a:schemeClr val="tx1"/>
                </a:solidFill>
                <a:latin typeface="Times New Roman" panose="02020603050405020304" pitchFamily="18" charset="0"/>
                <a:cs typeface="Times New Roman" panose="02020603050405020304" pitchFamily="18" charset="0"/>
              </a:rPr>
              <a:t>Dhing</a:t>
            </a:r>
            <a:r>
              <a:rPr lang="en-US" dirty="0">
                <a:solidFill>
                  <a:schemeClr val="tx1"/>
                </a:solidFill>
                <a:latin typeface="Times New Roman" panose="02020603050405020304" pitchFamily="18" charset="0"/>
                <a:cs typeface="Times New Roman" panose="02020603050405020304" pitchFamily="18" charset="0"/>
              </a:rPr>
              <a:t> or the peasant rebellion which took place in the Northern district of Rangpur in 1783.</a:t>
            </a:r>
          </a:p>
          <a:p>
            <a:pPr algn="just"/>
            <a:r>
              <a:rPr lang="en-US" dirty="0">
                <a:solidFill>
                  <a:schemeClr val="tx1"/>
                </a:solidFill>
                <a:latin typeface="Times New Roman" panose="02020603050405020304" pitchFamily="18" charset="0"/>
                <a:cs typeface="Times New Roman" panose="02020603050405020304" pitchFamily="18" charset="0"/>
              </a:rPr>
              <a:t>After the acquisition of the </a:t>
            </a:r>
            <a:r>
              <a:rPr lang="en-US" dirty="0" err="1">
                <a:solidFill>
                  <a:schemeClr val="tx1"/>
                </a:solidFill>
                <a:latin typeface="Times New Roman" panose="02020603050405020304" pitchFamily="18" charset="0"/>
                <a:cs typeface="Times New Roman" panose="02020603050405020304" pitchFamily="18" charset="0"/>
              </a:rPr>
              <a:t>Diwani</a:t>
            </a:r>
            <a:r>
              <a:rPr lang="en-US" dirty="0">
                <a:solidFill>
                  <a:schemeClr val="tx1"/>
                </a:solidFill>
                <a:latin typeface="Times New Roman" panose="02020603050405020304" pitchFamily="18" charset="0"/>
                <a:cs typeface="Times New Roman" panose="02020603050405020304" pitchFamily="18" charset="0"/>
              </a:rPr>
              <a:t>, the first objective of the company was to raise a large sum of money from the country as far as it is possible to collect.</a:t>
            </a:r>
          </a:p>
          <a:p>
            <a:endParaRPr lang="en-US" dirty="0"/>
          </a:p>
        </p:txBody>
      </p:sp>
    </p:spTree>
    <p:extLst>
      <p:ext uri="{BB962C8B-B14F-4D97-AF65-F5344CB8AC3E}">
        <p14:creationId xmlns:p14="http://schemas.microsoft.com/office/powerpoint/2010/main" val="3676368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THE RANGPUR REVOLT OF 1783</a:t>
            </a:r>
            <a:endParaRPr lang="en-US" sz="3200" dirty="0"/>
          </a:p>
        </p:txBody>
      </p:sp>
      <p:sp>
        <p:nvSpPr>
          <p:cNvPr id="3" name="Content Placeholder 2"/>
          <p:cNvSpPr>
            <a:spLocks noGrp="1"/>
          </p:cNvSpPr>
          <p:nvPr>
            <p:ph idx="1"/>
          </p:nvPr>
        </p:nvSpPr>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In January 1767, Henry </a:t>
            </a:r>
            <a:r>
              <a:rPr lang="en-US" dirty="0" err="1">
                <a:solidFill>
                  <a:schemeClr val="tx1"/>
                </a:solidFill>
                <a:latin typeface="Times New Roman" panose="02020603050405020304" pitchFamily="18" charset="0"/>
                <a:cs typeface="Times New Roman" panose="02020603050405020304" pitchFamily="18" charset="0"/>
              </a:rPr>
              <a:t>Verelst</a:t>
            </a:r>
            <a:r>
              <a:rPr lang="en-US" dirty="0">
                <a:solidFill>
                  <a:schemeClr val="tx1"/>
                </a:solidFill>
                <a:latin typeface="Times New Roman" panose="02020603050405020304" pitchFamily="18" charset="0"/>
                <a:cs typeface="Times New Roman" panose="02020603050405020304" pitchFamily="18" charset="0"/>
              </a:rPr>
              <a:t> became the Governor of Bengal who observed that in the period following the acquisition of </a:t>
            </a:r>
            <a:r>
              <a:rPr lang="en-US" dirty="0" err="1">
                <a:solidFill>
                  <a:schemeClr val="tx1"/>
                </a:solidFill>
                <a:latin typeface="Times New Roman" panose="02020603050405020304" pitchFamily="18" charset="0"/>
                <a:cs typeface="Times New Roman" panose="02020603050405020304" pitchFamily="18" charset="0"/>
              </a:rPr>
              <a:t>Diwani</a:t>
            </a:r>
            <a:r>
              <a:rPr lang="en-US" dirty="0">
                <a:solidFill>
                  <a:schemeClr val="tx1"/>
                </a:solidFill>
                <a:latin typeface="Times New Roman" panose="02020603050405020304" pitchFamily="18" charset="0"/>
                <a:cs typeface="Times New Roman" panose="02020603050405020304" pitchFamily="18" charset="0"/>
              </a:rPr>
              <a:t> where there had been oppression and intrigues which were unknown at the other period.</a:t>
            </a:r>
          </a:p>
          <a:p>
            <a:pPr algn="just"/>
            <a:r>
              <a:rPr lang="en-US" dirty="0">
                <a:solidFill>
                  <a:schemeClr val="tx1"/>
                </a:solidFill>
                <a:latin typeface="Times New Roman" panose="02020603050405020304" pitchFamily="18" charset="0"/>
                <a:cs typeface="Times New Roman" panose="02020603050405020304" pitchFamily="18" charset="0"/>
              </a:rPr>
              <a:t>During the years of the </a:t>
            </a:r>
            <a:r>
              <a:rPr lang="en-US" dirty="0" err="1">
                <a:solidFill>
                  <a:schemeClr val="tx1"/>
                </a:solidFill>
                <a:latin typeface="Times New Roman" panose="02020603050405020304" pitchFamily="18" charset="0"/>
                <a:cs typeface="Times New Roman" panose="02020603050405020304" pitchFamily="18" charset="0"/>
              </a:rPr>
              <a:t>Diwani,the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Rangpur</a:t>
            </a:r>
            <a:r>
              <a:rPr lang="en-US" dirty="0">
                <a:solidFill>
                  <a:schemeClr val="tx1"/>
                </a:solidFill>
                <a:latin typeface="Times New Roman" panose="02020603050405020304" pitchFamily="18" charset="0"/>
                <a:cs typeface="Times New Roman" panose="02020603050405020304" pitchFamily="18" charset="0"/>
              </a:rPr>
              <a:t> district was overburdened with very large demands.</a:t>
            </a:r>
          </a:p>
          <a:p>
            <a:pPr algn="just"/>
            <a:r>
              <a:rPr lang="en-US" dirty="0">
                <a:solidFill>
                  <a:schemeClr val="tx1"/>
                </a:solidFill>
                <a:latin typeface="Times New Roman" panose="02020603050405020304" pitchFamily="18" charset="0"/>
                <a:cs typeface="Times New Roman" panose="02020603050405020304" pitchFamily="18" charset="0"/>
              </a:rPr>
              <a:t>The five years settlement was introduced in 1772 which was already in a languishing condition.</a:t>
            </a:r>
          </a:p>
          <a:p>
            <a:pPr algn="just"/>
            <a:r>
              <a:rPr lang="en-US" dirty="0">
                <a:solidFill>
                  <a:schemeClr val="tx1"/>
                </a:solidFill>
                <a:latin typeface="Times New Roman" panose="02020603050405020304" pitchFamily="18" charset="0"/>
                <a:cs typeface="Times New Roman" panose="02020603050405020304" pitchFamily="18" charset="0"/>
              </a:rPr>
              <a:t>The rate assessment was further increased.</a:t>
            </a:r>
          </a:p>
          <a:p>
            <a:pPr algn="just"/>
            <a:r>
              <a:rPr lang="en-US" dirty="0">
                <a:solidFill>
                  <a:schemeClr val="tx1"/>
                </a:solidFill>
                <a:latin typeface="Times New Roman" panose="02020603050405020304" pitchFamily="18" charset="0"/>
                <a:cs typeface="Times New Roman" panose="02020603050405020304" pitchFamily="18" charset="0"/>
              </a:rPr>
              <a:t>The district collector admitted that it was beyond the capacity of the district to bear the increased burden.</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8057661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
            </a:r>
            <a:br>
              <a:rPr lang="en-US" b="1" dirty="0">
                <a:solidFill>
                  <a:srgbClr val="C00000"/>
                </a:solidFill>
                <a:latin typeface="Times New Roman" panose="02020603050405020304" pitchFamily="18" charset="0"/>
                <a:cs typeface="Times New Roman" panose="02020603050405020304" pitchFamily="18" charset="0"/>
              </a:rPr>
            </a:br>
            <a:r>
              <a:rPr lang="en-US" sz="3200" b="1" dirty="0">
                <a:solidFill>
                  <a:srgbClr val="C00000"/>
                </a:solidFill>
                <a:latin typeface="Times New Roman" panose="02020603050405020304" pitchFamily="18" charset="0"/>
                <a:cs typeface="Times New Roman" panose="02020603050405020304" pitchFamily="18" charset="0"/>
              </a:rPr>
              <a:t>THE RANGPUR REVOLT OF 1783</a:t>
            </a:r>
            <a:endParaRPr lang="en-US" sz="3200" dirty="0"/>
          </a:p>
        </p:txBody>
      </p:sp>
      <p:sp>
        <p:nvSpPr>
          <p:cNvPr id="3" name="Content Placeholder 2"/>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The five year settlement was proved to be a failure by the year 1777. So the company insisted on annual settlements which is the system they had condemned earlier. Another period of indecisive experiments was followed till the </a:t>
            </a:r>
            <a:r>
              <a:rPr lang="en-US" dirty="0">
                <a:solidFill>
                  <a:schemeClr val="tx1"/>
                </a:solidFill>
                <a:latin typeface="Times New Roman" panose="02020603050405020304" pitchFamily="18" charset="0"/>
                <a:cs typeface="Times New Roman" panose="02020603050405020304" pitchFamily="18" charset="0"/>
                <a:hlinkClick r:id="rId2"/>
              </a:rPr>
              <a:t>permanent settlement</a:t>
            </a:r>
            <a:r>
              <a:rPr lang="en-US" dirty="0">
                <a:solidFill>
                  <a:schemeClr val="tx1"/>
                </a:solidFill>
                <a:latin typeface="Times New Roman" panose="02020603050405020304" pitchFamily="18" charset="0"/>
                <a:cs typeface="Times New Roman" panose="02020603050405020304" pitchFamily="18" charset="0"/>
              </a:rPr>
              <a:t> was introduced.</a:t>
            </a:r>
          </a:p>
          <a:p>
            <a:pPr algn="just"/>
            <a:r>
              <a:rPr lang="en-US" dirty="0">
                <a:solidFill>
                  <a:schemeClr val="tx1"/>
                </a:solidFill>
                <a:latin typeface="Times New Roman" panose="02020603050405020304" pitchFamily="18" charset="0"/>
                <a:cs typeface="Times New Roman" panose="02020603050405020304" pitchFamily="18" charset="0"/>
              </a:rPr>
              <a:t>A European collector operated in Tandem with an Indian revenue farmer who is also known as </a:t>
            </a:r>
            <a:r>
              <a:rPr lang="en-US" dirty="0" err="1">
                <a:solidFill>
                  <a:schemeClr val="tx1"/>
                </a:solidFill>
                <a:latin typeface="Times New Roman" panose="02020603050405020304" pitchFamily="18" charset="0"/>
                <a:cs typeface="Times New Roman" panose="02020603050405020304" pitchFamily="18" charset="0"/>
              </a:rPr>
              <a:t>Ijardar</a:t>
            </a:r>
            <a:r>
              <a:rPr lang="en-US" dirty="0">
                <a:solidFill>
                  <a:schemeClr val="tx1"/>
                </a:solidFill>
                <a:latin typeface="Times New Roman" panose="02020603050405020304" pitchFamily="18" charset="0"/>
                <a:cs typeface="Times New Roman" panose="02020603050405020304" pitchFamily="18" charset="0"/>
              </a:rPr>
              <a:t>, had been contracted to pay a set amount of tax to the company and his profit lay in any surplus he could extort from his cultivators.</a:t>
            </a:r>
          </a:p>
          <a:p>
            <a:pPr algn="just"/>
            <a:r>
              <a:rPr lang="en-US" dirty="0">
                <a:solidFill>
                  <a:schemeClr val="tx1"/>
                </a:solidFill>
                <a:latin typeface="Times New Roman" panose="02020603050405020304" pitchFamily="18" charset="0"/>
                <a:cs typeface="Times New Roman" panose="02020603050405020304" pitchFamily="18" charset="0"/>
              </a:rPr>
              <a:t>For the collector, a district posting provided considerable opportunity to get the benefit from illicit private trade and the misappropriation of government funds.</a:t>
            </a:r>
          </a:p>
          <a:p>
            <a:endParaRPr lang="en-US" dirty="0"/>
          </a:p>
        </p:txBody>
      </p:sp>
    </p:spTree>
    <p:extLst>
      <p:ext uri="{BB962C8B-B14F-4D97-AF65-F5344CB8AC3E}">
        <p14:creationId xmlns:p14="http://schemas.microsoft.com/office/powerpoint/2010/main" val="1839654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BENGAL RENAISSANCE</a:t>
            </a:r>
            <a:endParaRPr lang="en-US" sz="3200" dirty="0">
              <a:solidFill>
                <a:srgbClr val="C00000"/>
              </a:solidFill>
            </a:endParaRPr>
          </a:p>
        </p:txBody>
      </p:sp>
      <p:sp>
        <p:nvSpPr>
          <p:cNvPr id="3" name="Content Placeholder 2"/>
          <p:cNvSpPr>
            <a:spLocks noGrp="1"/>
          </p:cNvSpPr>
          <p:nvPr>
            <p:ph idx="1"/>
          </p:nvPr>
        </p:nvSpPr>
        <p:spPr>
          <a:xfrm>
            <a:off x="677334" y="2160589"/>
            <a:ext cx="4074775" cy="3880773"/>
          </a:xfrm>
        </p:spPr>
        <p:txBody>
          <a:bodyPr>
            <a:normAutofit fontScale="92500" lnSpcReduction="20000"/>
          </a:bodyPr>
          <a:lstStyle/>
          <a:p>
            <a:pPr algn="just"/>
            <a:r>
              <a:rPr lang="en-US" dirty="0">
                <a:solidFill>
                  <a:schemeClr val="tx1"/>
                </a:solidFill>
                <a:latin typeface="Times New Roman" panose="02020603050405020304" pitchFamily="18" charset="0"/>
                <a:cs typeface="Times New Roman" panose="02020603050405020304" pitchFamily="18" charset="0"/>
              </a:rPr>
              <a:t>The </a:t>
            </a:r>
            <a:r>
              <a:rPr lang="en-US" b="1" dirty="0">
                <a:solidFill>
                  <a:schemeClr val="tx1"/>
                </a:solidFill>
                <a:latin typeface="Times New Roman" panose="02020603050405020304" pitchFamily="18" charset="0"/>
                <a:cs typeface="Times New Roman" panose="02020603050405020304" pitchFamily="18" charset="0"/>
              </a:rPr>
              <a:t>Bengal Renaissance</a:t>
            </a:r>
            <a:r>
              <a:rPr lang="en-US" dirty="0">
                <a:solidFill>
                  <a:schemeClr val="tx1"/>
                </a:solidFill>
                <a:latin typeface="Times New Roman" panose="02020603050405020304" pitchFamily="18" charset="0"/>
                <a:cs typeface="Times New Roman" panose="02020603050405020304" pitchFamily="18" charset="0"/>
              </a:rPr>
              <a:t> also known as the </a:t>
            </a:r>
            <a:r>
              <a:rPr lang="en-US" b="1" dirty="0">
                <a:solidFill>
                  <a:schemeClr val="tx1"/>
                </a:solidFill>
                <a:latin typeface="Times New Roman" panose="02020603050405020304" pitchFamily="18" charset="0"/>
                <a:cs typeface="Times New Roman" panose="02020603050405020304" pitchFamily="18" charset="0"/>
              </a:rPr>
              <a:t>Bengali Renaissance</a:t>
            </a:r>
            <a:r>
              <a:rPr lang="en-US" dirty="0">
                <a:solidFill>
                  <a:schemeClr val="tx1"/>
                </a:solidFill>
                <a:latin typeface="Times New Roman" panose="02020603050405020304" pitchFamily="18" charset="0"/>
                <a:cs typeface="Times New Roman" panose="02020603050405020304" pitchFamily="18" charset="0"/>
              </a:rPr>
              <a:t>, was a cultural, social, intellectual, and artistic movement that took place in the </a:t>
            </a:r>
            <a:r>
              <a:rPr lang="en-US" dirty="0">
                <a:solidFill>
                  <a:schemeClr val="tx1"/>
                </a:solidFill>
                <a:latin typeface="Times New Roman" panose="02020603050405020304" pitchFamily="18" charset="0"/>
                <a:cs typeface="Times New Roman" panose="02020603050405020304" pitchFamily="18" charset="0"/>
                <a:hlinkClick r:id="rId2" tooltip="Bengal"/>
              </a:rPr>
              <a:t>Bengal</a:t>
            </a:r>
            <a:r>
              <a:rPr lang="en-US" dirty="0">
                <a:solidFill>
                  <a:schemeClr val="tx1"/>
                </a:solidFill>
                <a:latin typeface="Times New Roman" panose="02020603050405020304" pitchFamily="18" charset="0"/>
                <a:cs typeface="Times New Roman" panose="02020603050405020304" pitchFamily="18" charset="0"/>
              </a:rPr>
              <a:t> region of the </a:t>
            </a:r>
            <a:r>
              <a:rPr lang="en-US" dirty="0">
                <a:solidFill>
                  <a:schemeClr val="tx1"/>
                </a:solidFill>
                <a:latin typeface="Times New Roman" panose="02020603050405020304" pitchFamily="18" charset="0"/>
                <a:cs typeface="Times New Roman" panose="02020603050405020304" pitchFamily="18" charset="0"/>
                <a:hlinkClick r:id="rId3" tooltip="British Raj"/>
              </a:rPr>
              <a:t>British Raj</a:t>
            </a:r>
            <a:r>
              <a:rPr lang="en-US" dirty="0">
                <a:solidFill>
                  <a:schemeClr val="tx1"/>
                </a:solidFill>
                <a:latin typeface="Times New Roman" panose="02020603050405020304" pitchFamily="18" charset="0"/>
                <a:cs typeface="Times New Roman" panose="02020603050405020304" pitchFamily="18" charset="0"/>
              </a:rPr>
              <a:t>, from the late 18th century to the early 20th century. Historians have traced the beginnings of the movement to the victory of the </a:t>
            </a:r>
            <a:r>
              <a:rPr lang="en-US" dirty="0">
                <a:solidFill>
                  <a:schemeClr val="tx1"/>
                </a:solidFill>
                <a:latin typeface="Times New Roman" panose="02020603050405020304" pitchFamily="18" charset="0"/>
                <a:cs typeface="Times New Roman" panose="02020603050405020304" pitchFamily="18" charset="0"/>
                <a:hlinkClick r:id="rId4" tooltip="British East India Company"/>
              </a:rPr>
              <a:t>British East India Company</a:t>
            </a:r>
            <a:r>
              <a:rPr lang="en-US" dirty="0">
                <a:solidFill>
                  <a:schemeClr val="tx1"/>
                </a:solidFill>
                <a:latin typeface="Times New Roman" panose="02020603050405020304" pitchFamily="18" charset="0"/>
                <a:cs typeface="Times New Roman" panose="02020603050405020304" pitchFamily="18" charset="0"/>
              </a:rPr>
              <a:t> at the 1757 </a:t>
            </a:r>
            <a:r>
              <a:rPr lang="en-US" dirty="0">
                <a:solidFill>
                  <a:schemeClr val="tx1"/>
                </a:solidFill>
                <a:latin typeface="Times New Roman" panose="02020603050405020304" pitchFamily="18" charset="0"/>
                <a:cs typeface="Times New Roman" panose="02020603050405020304" pitchFamily="18" charset="0"/>
                <a:hlinkClick r:id="rId5" tooltip="Battle of Plassey"/>
              </a:rPr>
              <a:t>Battle of Plassey</a:t>
            </a:r>
            <a:r>
              <a:rPr lang="en-US" dirty="0">
                <a:solidFill>
                  <a:schemeClr val="tx1"/>
                </a:solidFill>
                <a:latin typeface="Times New Roman" panose="02020603050405020304" pitchFamily="18" charset="0"/>
                <a:cs typeface="Times New Roman" panose="02020603050405020304" pitchFamily="18" charset="0"/>
              </a:rPr>
              <a:t>, as well as the works of reformer </a:t>
            </a:r>
            <a:r>
              <a:rPr lang="en-US" dirty="0">
                <a:solidFill>
                  <a:schemeClr val="tx1"/>
                </a:solidFill>
                <a:latin typeface="Times New Roman" panose="02020603050405020304" pitchFamily="18" charset="0"/>
                <a:cs typeface="Times New Roman" panose="02020603050405020304" pitchFamily="18" charset="0"/>
                <a:hlinkClick r:id="rId6" tooltip="Raja Rammohan Roy"/>
              </a:rPr>
              <a:t>Raja </a:t>
            </a:r>
            <a:r>
              <a:rPr lang="en-US" dirty="0" err="1">
                <a:solidFill>
                  <a:schemeClr val="tx1"/>
                </a:solidFill>
                <a:latin typeface="Times New Roman" panose="02020603050405020304" pitchFamily="18" charset="0"/>
                <a:cs typeface="Times New Roman" panose="02020603050405020304" pitchFamily="18" charset="0"/>
                <a:hlinkClick r:id="rId6" tooltip="Raja Rammohan Roy"/>
              </a:rPr>
              <a:t>Rammohan</a:t>
            </a:r>
            <a:r>
              <a:rPr lang="en-US" dirty="0">
                <a:solidFill>
                  <a:schemeClr val="tx1"/>
                </a:solidFill>
                <a:latin typeface="Times New Roman" panose="02020603050405020304" pitchFamily="18" charset="0"/>
                <a:cs typeface="Times New Roman" panose="02020603050405020304" pitchFamily="18" charset="0"/>
                <a:hlinkClick r:id="rId6" tooltip="Raja Rammohan Roy"/>
              </a:rPr>
              <a:t> Roy</a:t>
            </a:r>
            <a:r>
              <a:rPr lang="en-US" dirty="0">
                <a:solidFill>
                  <a:schemeClr val="tx1"/>
                </a:solidFill>
                <a:latin typeface="Times New Roman" panose="02020603050405020304" pitchFamily="18" charset="0"/>
                <a:cs typeface="Times New Roman" panose="02020603050405020304" pitchFamily="18" charset="0"/>
              </a:rPr>
              <a:t>, considered the "Father of the Bengal Renaissance," born in 1772. </a:t>
            </a:r>
            <a:r>
              <a:rPr lang="en-US" dirty="0" err="1">
                <a:solidFill>
                  <a:schemeClr val="tx1"/>
                </a:solidFill>
                <a:latin typeface="Times New Roman" panose="02020603050405020304" pitchFamily="18" charset="0"/>
                <a:cs typeface="Times New Roman" panose="02020603050405020304" pitchFamily="18" charset="0"/>
                <a:hlinkClick r:id="rId7" tooltip="Nitish Sengupta"/>
              </a:rPr>
              <a:t>Nitish</a:t>
            </a:r>
            <a:r>
              <a:rPr lang="en-US" dirty="0">
                <a:solidFill>
                  <a:schemeClr val="tx1"/>
                </a:solidFill>
                <a:latin typeface="Times New Roman" panose="02020603050405020304" pitchFamily="18" charset="0"/>
                <a:cs typeface="Times New Roman" panose="02020603050405020304" pitchFamily="18" charset="0"/>
                <a:hlinkClick r:id="rId7" tooltip="Nitish Sengupta"/>
              </a:rPr>
              <a:t> </a:t>
            </a:r>
            <a:r>
              <a:rPr lang="en-US" dirty="0" err="1">
                <a:solidFill>
                  <a:schemeClr val="tx1"/>
                </a:solidFill>
                <a:latin typeface="Times New Roman" panose="02020603050405020304" pitchFamily="18" charset="0"/>
                <a:cs typeface="Times New Roman" panose="02020603050405020304" pitchFamily="18" charset="0"/>
                <a:hlinkClick r:id="rId7" tooltip="Nitish Sengupta"/>
              </a:rPr>
              <a:t>Sengupta</a:t>
            </a:r>
            <a:r>
              <a:rPr lang="en-US" dirty="0">
                <a:solidFill>
                  <a:schemeClr val="tx1"/>
                </a:solidFill>
                <a:latin typeface="Times New Roman" panose="02020603050405020304" pitchFamily="18" charset="0"/>
                <a:cs typeface="Times New Roman" panose="02020603050405020304" pitchFamily="18" charset="0"/>
              </a:rPr>
              <a:t> stated that the movement "can be said to have … ended with </a:t>
            </a:r>
            <a:r>
              <a:rPr lang="en-US" dirty="0">
                <a:solidFill>
                  <a:schemeClr val="tx1"/>
                </a:solidFill>
                <a:latin typeface="Times New Roman" panose="02020603050405020304" pitchFamily="18" charset="0"/>
                <a:cs typeface="Times New Roman" panose="02020603050405020304" pitchFamily="18" charset="0"/>
                <a:hlinkClick r:id="rId8" tooltip="Rabindranath Tagore"/>
              </a:rPr>
              <a:t>Rabindranath Tagore</a:t>
            </a:r>
            <a:r>
              <a:rPr lang="en-US" dirty="0">
                <a:solidFill>
                  <a:schemeClr val="tx1"/>
                </a:solidFill>
                <a:latin typeface="Times New Roman" panose="02020603050405020304" pitchFamily="18" charset="0"/>
                <a:cs typeface="Times New Roman" panose="02020603050405020304" pitchFamily="18" charset="0"/>
              </a:rPr>
              <a:t>," Asia's first </a:t>
            </a:r>
            <a:r>
              <a:rPr lang="en-US" dirty="0">
                <a:solidFill>
                  <a:schemeClr val="tx1"/>
                </a:solidFill>
                <a:latin typeface="Times New Roman" panose="02020603050405020304" pitchFamily="18" charset="0"/>
                <a:cs typeface="Times New Roman" panose="02020603050405020304" pitchFamily="18" charset="0"/>
                <a:hlinkClick r:id="rId9" tooltip="Nobel Prize"/>
              </a:rPr>
              <a:t>Nobel laureate</a:t>
            </a:r>
            <a:r>
              <a:rPr lang="en-US" dirty="0">
                <a:solidFill>
                  <a:schemeClr val="tx1"/>
                </a:solidFill>
                <a:latin typeface="Times New Roman" panose="02020603050405020304" pitchFamily="18" charset="0"/>
                <a:cs typeface="Times New Roman" panose="02020603050405020304" pitchFamily="18" charset="0"/>
              </a:rPr>
              <a:t>.</a:t>
            </a:r>
          </a:p>
          <a:p>
            <a:pPr marL="0" indent="0">
              <a:buNone/>
            </a:pPr>
            <a:endParaRPr lang="en-US" dirty="0"/>
          </a:p>
        </p:txBody>
      </p:sp>
      <p:pic>
        <p:nvPicPr>
          <p:cNvPr id="5" name="Picture 4"/>
          <p:cNvPicPr>
            <a:picLocks noChangeAspect="1"/>
          </p:cNvPicPr>
          <p:nvPr/>
        </p:nvPicPr>
        <p:blipFill>
          <a:blip r:embed="rId10"/>
          <a:stretch>
            <a:fillRect/>
          </a:stretch>
        </p:blipFill>
        <p:spPr>
          <a:xfrm>
            <a:off x="4975668" y="2160589"/>
            <a:ext cx="4298334" cy="3880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7390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THE RANGPUR REVOLT OF 1783</a:t>
            </a:r>
            <a:endParaRPr lang="en-US" sz="3200" dirty="0"/>
          </a:p>
        </p:txBody>
      </p:sp>
      <p:sp>
        <p:nvSpPr>
          <p:cNvPr id="3" name="Content Placeholder 2"/>
          <p:cNvSpPr>
            <a:spLocks noGrp="1"/>
          </p:cNvSpPr>
          <p:nvPr>
            <p:ph idx="1"/>
          </p:nvPr>
        </p:nvSpPr>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In the early days of the revenue farming system, the peasantry was oppressed by the revenue contractors and the company officials imposing high revenue demands and often collecting illegal </a:t>
            </a:r>
            <a:r>
              <a:rPr lang="en-US" dirty="0" err="1">
                <a:solidFill>
                  <a:schemeClr val="tx1"/>
                </a:solidFill>
                <a:latin typeface="Times New Roman" panose="02020603050405020304" pitchFamily="18" charset="0"/>
                <a:cs typeface="Times New Roman" panose="02020603050405020304" pitchFamily="18" charset="0"/>
              </a:rPr>
              <a:t>cesses</a:t>
            </a:r>
            <a:r>
              <a:rPr lang="en-US" dirty="0">
                <a:solidFill>
                  <a:schemeClr val="tx1"/>
                </a:solidFill>
                <a:latin typeface="Times New Roman" panose="02020603050405020304" pitchFamily="18" charset="0"/>
                <a:cs typeface="Times New Roman" panose="02020603050405020304" pitchFamily="18" charset="0"/>
              </a:rPr>
              <a:t>.</a:t>
            </a:r>
          </a:p>
          <a:p>
            <a:pPr algn="just"/>
            <a:r>
              <a:rPr lang="en-US" dirty="0" err="1" smtClean="0">
                <a:solidFill>
                  <a:schemeClr val="tx1"/>
                </a:solidFill>
                <a:latin typeface="Times New Roman" panose="02020603050405020304" pitchFamily="18" charset="0"/>
                <a:cs typeface="Times New Roman" panose="02020603050405020304" pitchFamily="18" charset="0"/>
              </a:rPr>
              <a:t>Rangpur</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became the scene of a formidable Peace and Revolt in 1783. It was caused by a gross act of provocation from the land revenue farmer or the </a:t>
            </a:r>
            <a:r>
              <a:rPr lang="en-US" dirty="0" err="1">
                <a:solidFill>
                  <a:schemeClr val="tx1"/>
                </a:solidFill>
                <a:latin typeface="Times New Roman" panose="02020603050405020304" pitchFamily="18" charset="0"/>
                <a:cs typeface="Times New Roman" panose="02020603050405020304" pitchFamily="18" charset="0"/>
              </a:rPr>
              <a:t>Ijardar</a:t>
            </a:r>
            <a:r>
              <a:rPr lang="en-US" dirty="0">
                <a:solidFill>
                  <a:schemeClr val="tx1"/>
                </a:solidFill>
                <a:latin typeface="Times New Roman" panose="02020603050405020304" pitchFamily="18" charset="0"/>
                <a:cs typeface="Times New Roman" panose="02020603050405020304" pitchFamily="18" charset="0"/>
              </a:rPr>
              <a:t>.</a:t>
            </a:r>
          </a:p>
          <a:p>
            <a:pPr algn="just"/>
            <a:r>
              <a:rPr lang="en-US" dirty="0">
                <a:solidFill>
                  <a:schemeClr val="tx1"/>
                </a:solidFill>
                <a:latin typeface="Times New Roman" panose="02020603050405020304" pitchFamily="18" charset="0"/>
                <a:cs typeface="Times New Roman" panose="02020603050405020304" pitchFamily="18" charset="0"/>
              </a:rPr>
              <a:t>To enforce payment of the heavy demand of the </a:t>
            </a:r>
            <a:r>
              <a:rPr lang="en-US" dirty="0" err="1">
                <a:solidFill>
                  <a:schemeClr val="tx1"/>
                </a:solidFill>
                <a:latin typeface="Times New Roman" panose="02020603050405020304" pitchFamily="18" charset="0"/>
                <a:cs typeface="Times New Roman" panose="02020603050405020304" pitchFamily="18" charset="0"/>
              </a:rPr>
              <a:t>farmer,all</a:t>
            </a:r>
            <a:r>
              <a:rPr lang="en-US" dirty="0">
                <a:solidFill>
                  <a:schemeClr val="tx1"/>
                </a:solidFill>
                <a:latin typeface="Times New Roman" panose="02020603050405020304" pitchFamily="18" charset="0"/>
                <a:cs typeface="Times New Roman" panose="02020603050405020304" pitchFamily="18" charset="0"/>
              </a:rPr>
              <a:t> sorts of compulsion were employed against the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a:t>
            </a:r>
          </a:p>
          <a:p>
            <a:pPr algn="just"/>
            <a:r>
              <a:rPr lang="en-US" dirty="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passed on their burden to the rights as the demands and the exacts of the farmer increased.</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20</a:t>
            </a:fld>
            <a:endParaRPr lang="en-US" dirty="0"/>
          </a:p>
        </p:txBody>
      </p:sp>
    </p:spTree>
    <p:extLst>
      <p:ext uri="{BB962C8B-B14F-4D97-AF65-F5344CB8AC3E}">
        <p14:creationId xmlns:p14="http://schemas.microsoft.com/office/powerpoint/2010/main" val="2832376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
            </a:r>
            <a:br>
              <a:rPr lang="en-US"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THE </a:t>
            </a:r>
            <a:r>
              <a:rPr lang="en-US" sz="3200" b="1" dirty="0">
                <a:solidFill>
                  <a:srgbClr val="C00000"/>
                </a:solidFill>
                <a:latin typeface="Times New Roman" panose="02020603050405020304" pitchFamily="18" charset="0"/>
                <a:cs typeface="Times New Roman" panose="02020603050405020304" pitchFamily="18" charset="0"/>
              </a:rPr>
              <a:t>RANGPUR REVOLT OF 1783</a:t>
            </a:r>
            <a:endParaRPr lang="en-US" sz="3200" dirty="0"/>
          </a:p>
        </p:txBody>
      </p:sp>
      <p:sp>
        <p:nvSpPr>
          <p:cNvPr id="3" name="Content Placeholder 2"/>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ryots</a:t>
            </a:r>
            <a:r>
              <a:rPr lang="en-US" dirty="0">
                <a:solidFill>
                  <a:schemeClr val="tx1"/>
                </a:solidFill>
                <a:latin typeface="Times New Roman" panose="02020603050405020304" pitchFamily="18" charset="0"/>
                <a:cs typeface="Times New Roman" panose="02020603050405020304" pitchFamily="18" charset="0"/>
              </a:rPr>
              <a:t> stated in a mass petition ” We </a:t>
            </a:r>
            <a:r>
              <a:rPr lang="en-US" dirty="0" err="1">
                <a:solidFill>
                  <a:schemeClr val="tx1"/>
                </a:solidFill>
                <a:latin typeface="Times New Roman" panose="02020603050405020304" pitchFamily="18" charset="0"/>
                <a:cs typeface="Times New Roman" panose="02020603050405020304" pitchFamily="18" charset="0"/>
              </a:rPr>
              <a:t>raiyats</a:t>
            </a:r>
            <a:r>
              <a:rPr lang="en-US" dirty="0">
                <a:solidFill>
                  <a:schemeClr val="tx1"/>
                </a:solidFill>
                <a:latin typeface="Times New Roman" panose="02020603050405020304" pitchFamily="18" charset="0"/>
                <a:cs typeface="Times New Roman" panose="02020603050405020304" pitchFamily="18" charset="0"/>
              </a:rPr>
              <a:t> are ruined. In our house we have nothing left, our grain, our cattle, and other effects we have sold.”</a:t>
            </a:r>
          </a:p>
          <a:p>
            <a:pPr algn="just"/>
            <a:r>
              <a:rPr lang="en-US" dirty="0">
                <a:solidFill>
                  <a:schemeClr val="tx1"/>
                </a:solidFill>
                <a:latin typeface="Times New Roman" panose="02020603050405020304" pitchFamily="18" charset="0"/>
                <a:cs typeface="Times New Roman" panose="02020603050405020304" pitchFamily="18" charset="0"/>
              </a:rPr>
              <a:t>Debi Singh or </a:t>
            </a:r>
            <a:r>
              <a:rPr lang="en-US" dirty="0" err="1">
                <a:solidFill>
                  <a:schemeClr val="tx1"/>
                </a:solidFill>
                <a:latin typeface="Times New Roman" panose="02020603050405020304" pitchFamily="18" charset="0"/>
                <a:cs typeface="Times New Roman" panose="02020603050405020304" pitchFamily="18" charset="0"/>
              </a:rPr>
              <a:t>Gangagobinda</a:t>
            </a:r>
            <a:r>
              <a:rPr lang="en-US" dirty="0">
                <a:solidFill>
                  <a:schemeClr val="tx1"/>
                </a:solidFill>
                <a:latin typeface="Times New Roman" panose="02020603050405020304" pitchFamily="18" charset="0"/>
                <a:cs typeface="Times New Roman" panose="02020603050405020304" pitchFamily="18" charset="0"/>
              </a:rPr>
              <a:t> Singh was the worst offenders who were revenue contractors, had unleashed a reign of terror in the villages of Rangpur and </a:t>
            </a:r>
            <a:r>
              <a:rPr lang="en-US" dirty="0" err="1">
                <a:solidFill>
                  <a:schemeClr val="tx1"/>
                </a:solidFill>
                <a:latin typeface="Times New Roman" panose="02020603050405020304" pitchFamily="18" charset="0"/>
                <a:cs typeface="Times New Roman" panose="02020603050405020304" pitchFamily="18" charset="0"/>
              </a:rPr>
              <a:t>Dinajpur</a:t>
            </a:r>
            <a:r>
              <a:rPr lang="en-US" dirty="0">
                <a:solidFill>
                  <a:schemeClr val="tx1"/>
                </a:solidFill>
                <a:latin typeface="Times New Roman" panose="02020603050405020304" pitchFamily="18" charset="0"/>
                <a:cs typeface="Times New Roman" panose="02020603050405020304" pitchFamily="18" charset="0"/>
              </a:rPr>
              <a:t> district.</a:t>
            </a:r>
          </a:p>
          <a:p>
            <a:pPr algn="just"/>
            <a:r>
              <a:rPr lang="en-US" dirty="0">
                <a:solidFill>
                  <a:schemeClr val="tx1"/>
                </a:solidFill>
                <a:latin typeface="Times New Roman" panose="02020603050405020304" pitchFamily="18" charset="0"/>
                <a:cs typeface="Times New Roman" panose="02020603050405020304" pitchFamily="18" charset="0"/>
              </a:rPr>
              <a:t>Debi </a:t>
            </a:r>
            <a:r>
              <a:rPr lang="en-US" dirty="0" err="1">
                <a:solidFill>
                  <a:schemeClr val="tx1"/>
                </a:solidFill>
                <a:latin typeface="Times New Roman" panose="02020603050405020304" pitchFamily="18" charset="0"/>
                <a:cs typeface="Times New Roman" panose="02020603050405020304" pitchFamily="18" charset="0"/>
              </a:rPr>
              <a:t>singh</a:t>
            </a:r>
            <a:r>
              <a:rPr lang="en-US" dirty="0">
                <a:solidFill>
                  <a:schemeClr val="tx1"/>
                </a:solidFill>
                <a:latin typeface="Times New Roman" panose="02020603050405020304" pitchFamily="18" charset="0"/>
                <a:cs typeface="Times New Roman" panose="02020603050405020304" pitchFamily="18" charset="0"/>
              </a:rPr>
              <a:t> who was appointed </a:t>
            </a:r>
            <a:r>
              <a:rPr lang="en-US" dirty="0" err="1">
                <a:solidFill>
                  <a:schemeClr val="tx1"/>
                </a:solidFill>
                <a:latin typeface="Times New Roman" panose="02020603050405020304" pitchFamily="18" charset="0"/>
                <a:cs typeface="Times New Roman" panose="02020603050405020304" pitchFamily="18" charset="0"/>
              </a:rPr>
              <a:t>ijardar</a:t>
            </a:r>
            <a:r>
              <a:rPr lang="en-US" dirty="0">
                <a:solidFill>
                  <a:schemeClr val="tx1"/>
                </a:solidFill>
                <a:latin typeface="Times New Roman" panose="02020603050405020304" pitchFamily="18" charset="0"/>
                <a:cs typeface="Times New Roman" panose="02020603050405020304" pitchFamily="18" charset="0"/>
              </a:rPr>
              <a:t> of Rangpur and </a:t>
            </a:r>
            <a:r>
              <a:rPr lang="en-US" dirty="0" err="1">
                <a:solidFill>
                  <a:schemeClr val="tx1"/>
                </a:solidFill>
                <a:latin typeface="Times New Roman" panose="02020603050405020304" pitchFamily="18" charset="0"/>
                <a:cs typeface="Times New Roman" panose="02020603050405020304" pitchFamily="18" charset="0"/>
              </a:rPr>
              <a:t>Dinajpur</a:t>
            </a:r>
            <a:r>
              <a:rPr lang="en-US" dirty="0">
                <a:solidFill>
                  <a:schemeClr val="tx1"/>
                </a:solidFill>
                <a:latin typeface="Times New Roman" panose="02020603050405020304" pitchFamily="18" charset="0"/>
                <a:cs typeface="Times New Roman" panose="02020603050405020304" pitchFamily="18" charset="0"/>
              </a:rPr>
              <a:t> in 1780 practiced untold all severity to release all the revenue.</a:t>
            </a:r>
          </a:p>
          <a:p>
            <a:pPr algn="just"/>
            <a:r>
              <a:rPr lang="en-US" dirty="0">
                <a:solidFill>
                  <a:schemeClr val="tx1"/>
                </a:solidFill>
                <a:latin typeface="Times New Roman" panose="02020603050405020304" pitchFamily="18" charset="0"/>
                <a:cs typeface="Times New Roman" panose="02020603050405020304" pitchFamily="18" charset="0"/>
              </a:rPr>
              <a:t>The immediate cause of this rising was the large-scale disposal of the agricultural holdings of the defaulting rights at the nominal price. As the petition was sent to Goodland who was the chief of the district failed to produce any relief which resulted in the </a:t>
            </a:r>
            <a:r>
              <a:rPr lang="en-US" dirty="0" err="1">
                <a:solidFill>
                  <a:schemeClr val="tx1"/>
                </a:solidFill>
                <a:latin typeface="Times New Roman" panose="02020603050405020304" pitchFamily="18" charset="0"/>
                <a:cs typeface="Times New Roman" panose="02020603050405020304" pitchFamily="18" charset="0"/>
              </a:rPr>
              <a:t>ryots</a:t>
            </a:r>
            <a:r>
              <a:rPr lang="en-US" dirty="0">
                <a:solidFill>
                  <a:schemeClr val="tx1"/>
                </a:solidFill>
                <a:latin typeface="Times New Roman" panose="02020603050405020304" pitchFamily="18" charset="0"/>
                <a:cs typeface="Times New Roman" panose="02020603050405020304" pitchFamily="18" charset="0"/>
              </a:rPr>
              <a:t> to take the laws into their own hand.</a:t>
            </a:r>
          </a:p>
          <a:p>
            <a:endParaRPr lang="en-US" dirty="0"/>
          </a:p>
        </p:txBody>
      </p:sp>
    </p:spTree>
    <p:extLst>
      <p:ext uri="{BB962C8B-B14F-4D97-AF65-F5344CB8AC3E}">
        <p14:creationId xmlns:p14="http://schemas.microsoft.com/office/powerpoint/2010/main" val="2010821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THE RANGPUR REVOLT OF 1783</a:t>
            </a:r>
            <a:endParaRPr lang="en-US" sz="3200" dirty="0"/>
          </a:p>
        </p:txBody>
      </p:sp>
      <p:sp>
        <p:nvSpPr>
          <p:cNvPr id="3" name="Content Placeholder 2"/>
          <p:cNvSpPr>
            <a:spLocks noGrp="1"/>
          </p:cNvSpPr>
          <p:nvPr>
            <p:ph idx="1"/>
          </p:nvPr>
        </p:nvSpPr>
        <p:spPr/>
        <p:txBody>
          <a:bodyPr>
            <a:normAutofit/>
          </a:bodyPr>
          <a:lstStyle/>
          <a:p>
            <a:pPr algn="just"/>
            <a:r>
              <a:rPr lang="en-US" b="1" dirty="0">
                <a:solidFill>
                  <a:schemeClr val="tx1"/>
                </a:solidFill>
                <a:latin typeface="Times New Roman" panose="02020603050405020304" pitchFamily="18" charset="0"/>
                <a:cs typeface="Times New Roman" panose="02020603050405020304" pitchFamily="18" charset="0"/>
              </a:rPr>
              <a:t>Peasant Movement In 19th Century ( </a:t>
            </a:r>
            <a:r>
              <a:rPr lang="en-US" b="1" dirty="0" err="1">
                <a:solidFill>
                  <a:schemeClr val="tx1"/>
                </a:solidFill>
                <a:latin typeface="Times New Roman" panose="02020603050405020304" pitchFamily="18" charset="0"/>
                <a:cs typeface="Times New Roman" panose="02020603050405020304" pitchFamily="18" charset="0"/>
              </a:rPr>
              <a:t>Rangpur</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Dhing</a:t>
            </a:r>
            <a:r>
              <a:rPr lang="en-US" b="1" dirty="0">
                <a:solidFill>
                  <a:schemeClr val="tx1"/>
                </a:solidFill>
                <a:latin typeface="Times New Roman" panose="02020603050405020304" pitchFamily="18" charset="0"/>
                <a:cs typeface="Times New Roman" panose="02020603050405020304" pitchFamily="18" charset="0"/>
              </a:rPr>
              <a:t> ) – </a:t>
            </a:r>
            <a:r>
              <a:rPr lang="en-US" b="1" dirty="0" smtClean="0">
                <a:solidFill>
                  <a:schemeClr val="tx1"/>
                </a:solidFill>
                <a:latin typeface="Times New Roman" panose="02020603050405020304" pitchFamily="18" charset="0"/>
                <a:cs typeface="Times New Roman" panose="02020603050405020304" pitchFamily="18" charset="0"/>
              </a:rPr>
              <a:t>Causes:</a:t>
            </a:r>
            <a:endParaRPr lang="en-US" b="1"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The causes of the </a:t>
            </a:r>
            <a:r>
              <a:rPr lang="en-US" dirty="0" err="1">
                <a:solidFill>
                  <a:schemeClr val="tx1"/>
                </a:solidFill>
                <a:latin typeface="Times New Roman" panose="02020603050405020304" pitchFamily="18" charset="0"/>
                <a:cs typeface="Times New Roman" panose="02020603050405020304" pitchFamily="18" charset="0"/>
              </a:rPr>
              <a:t>Rangpur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Dhing</a:t>
            </a:r>
            <a:r>
              <a:rPr lang="en-US" dirty="0">
                <a:solidFill>
                  <a:schemeClr val="tx1"/>
                </a:solidFill>
                <a:latin typeface="Times New Roman" panose="02020603050405020304" pitchFamily="18" charset="0"/>
                <a:cs typeface="Times New Roman" panose="02020603050405020304" pitchFamily="18" charset="0"/>
              </a:rPr>
              <a:t> are described as follows:</a:t>
            </a:r>
          </a:p>
          <a:p>
            <a:pPr algn="just"/>
            <a:r>
              <a:rPr lang="en-US" dirty="0">
                <a:solidFill>
                  <a:schemeClr val="tx1"/>
                </a:solidFill>
                <a:latin typeface="Times New Roman" panose="02020603050405020304" pitchFamily="18" charset="0"/>
                <a:cs typeface="Times New Roman" panose="02020603050405020304" pitchFamily="18" charset="0"/>
              </a:rPr>
              <a:t>The East India Company had a motive of squeezing out maximum revenue from the peasants.</a:t>
            </a:r>
          </a:p>
          <a:p>
            <a:pPr algn="just"/>
            <a:r>
              <a:rPr lang="en-US" dirty="0">
                <a:solidFill>
                  <a:schemeClr val="tx1"/>
                </a:solidFill>
                <a:latin typeface="Times New Roman" panose="02020603050405020304" pitchFamily="18" charset="0"/>
                <a:cs typeface="Times New Roman" panose="02020603050405020304" pitchFamily="18" charset="0"/>
              </a:rPr>
              <a:t>During that time, the </a:t>
            </a:r>
            <a:r>
              <a:rPr lang="en-US" dirty="0" err="1">
                <a:solidFill>
                  <a:schemeClr val="tx1"/>
                </a:solidFill>
                <a:latin typeface="Times New Roman" panose="02020603050405020304" pitchFamily="18" charset="0"/>
                <a:cs typeface="Times New Roman" panose="02020603050405020304" pitchFamily="18" charset="0"/>
              </a:rPr>
              <a:t>ijaradari</a:t>
            </a:r>
            <a:r>
              <a:rPr lang="en-US" dirty="0">
                <a:solidFill>
                  <a:schemeClr val="tx1"/>
                </a:solidFill>
                <a:latin typeface="Times New Roman" panose="02020603050405020304" pitchFamily="18" charset="0"/>
                <a:cs typeface="Times New Roman" panose="02020603050405020304" pitchFamily="18" charset="0"/>
              </a:rPr>
              <a:t> system was in place according to which the </a:t>
            </a:r>
            <a:r>
              <a:rPr lang="en-US" dirty="0" err="1">
                <a:solidFill>
                  <a:schemeClr val="tx1"/>
                </a:solidFill>
                <a:latin typeface="Times New Roman" panose="02020603050405020304" pitchFamily="18" charset="0"/>
                <a:cs typeface="Times New Roman" panose="02020603050405020304" pitchFamily="18" charset="0"/>
              </a:rPr>
              <a:t>ijardar</a:t>
            </a:r>
            <a:r>
              <a:rPr lang="en-US" dirty="0">
                <a:solidFill>
                  <a:schemeClr val="tx1"/>
                </a:solidFill>
                <a:latin typeface="Times New Roman" panose="02020603050405020304" pitchFamily="18" charset="0"/>
                <a:cs typeface="Times New Roman" panose="02020603050405020304" pitchFamily="18" charset="0"/>
              </a:rPr>
              <a:t> or the </a:t>
            </a:r>
            <a:r>
              <a:rPr lang="en-US" dirty="0" err="1">
                <a:solidFill>
                  <a:schemeClr val="tx1"/>
                </a:solidFill>
                <a:latin typeface="Times New Roman" panose="02020603050405020304" pitchFamily="18" charset="0"/>
                <a:cs typeface="Times New Roman" panose="02020603050405020304" pitchFamily="18" charset="0"/>
              </a:rPr>
              <a:t>izaredar</a:t>
            </a:r>
            <a:r>
              <a:rPr lang="en-US" dirty="0">
                <a:solidFill>
                  <a:schemeClr val="tx1"/>
                </a:solidFill>
                <a:latin typeface="Times New Roman" panose="02020603050405020304" pitchFamily="18" charset="0"/>
                <a:cs typeface="Times New Roman" panose="02020603050405020304" pitchFamily="18" charset="0"/>
              </a:rPr>
              <a:t> who is a revenue farmer, contracted by the company to pay revenue that was fixed either annually or every 5 years on a piece of land. The company would give the land to the highest bidder and then he became the </a:t>
            </a:r>
            <a:r>
              <a:rPr lang="en-US" dirty="0" err="1">
                <a:solidFill>
                  <a:schemeClr val="tx1"/>
                </a:solidFill>
                <a:latin typeface="Times New Roman" panose="02020603050405020304" pitchFamily="18" charset="0"/>
                <a:cs typeface="Times New Roman" panose="02020603050405020304" pitchFamily="18" charset="0"/>
              </a:rPr>
              <a:t>ijardar</a:t>
            </a:r>
            <a:r>
              <a:rPr lang="en-US" dirty="0">
                <a:solidFill>
                  <a:schemeClr val="tx1"/>
                </a:solidFill>
                <a:latin typeface="Times New Roman" panose="02020603050405020304" pitchFamily="18" charset="0"/>
                <a:cs typeface="Times New Roman" panose="02020603050405020304" pitchFamily="18" charset="0"/>
              </a:rPr>
              <a:t>.</a:t>
            </a:r>
          </a:p>
          <a:p>
            <a:pPr algn="just"/>
            <a:r>
              <a:rPr lang="en-US" dirty="0" err="1">
                <a:solidFill>
                  <a:schemeClr val="tx1"/>
                </a:solidFill>
                <a:latin typeface="Times New Roman" panose="02020603050405020304" pitchFamily="18" charset="0"/>
                <a:cs typeface="Times New Roman" panose="02020603050405020304" pitchFamily="18" charset="0"/>
              </a:rPr>
              <a:t>Izardar</a:t>
            </a:r>
            <a:r>
              <a:rPr lang="en-US" dirty="0">
                <a:solidFill>
                  <a:schemeClr val="tx1"/>
                </a:solidFill>
                <a:latin typeface="Times New Roman" panose="02020603050405020304" pitchFamily="18" charset="0"/>
                <a:cs typeface="Times New Roman" panose="02020603050405020304" pitchFamily="18" charset="0"/>
              </a:rPr>
              <a:t> was not interested in the welfare of the farmers who cultivated the land under him or in the development of the land.</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4247451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THE </a:t>
            </a:r>
            <a:r>
              <a:rPr lang="en-US" sz="3200" b="1" dirty="0">
                <a:solidFill>
                  <a:srgbClr val="C00000"/>
                </a:solidFill>
                <a:latin typeface="Times New Roman" panose="02020603050405020304" pitchFamily="18" charset="0"/>
                <a:cs typeface="Times New Roman" panose="02020603050405020304" pitchFamily="18" charset="0"/>
              </a:rPr>
              <a:t>RANGPUR REVOLT OF 1783</a:t>
            </a:r>
            <a:endParaRPr lang="en-US" sz="3200" dirty="0"/>
          </a:p>
        </p:txBody>
      </p:sp>
      <p:sp>
        <p:nvSpPr>
          <p:cNvPr id="3" name="Content Placeholder 2"/>
          <p:cNvSpPr>
            <a:spLocks noGrp="1"/>
          </p:cNvSpPr>
          <p:nvPr>
            <p:ph idx="1"/>
          </p:nvPr>
        </p:nvSpPr>
        <p:spPr/>
        <p:txBody>
          <a:bodyPr/>
          <a:lstStyle/>
          <a:p>
            <a:pPr algn="just"/>
            <a:r>
              <a:rPr lang="en-US" dirty="0" err="1">
                <a:solidFill>
                  <a:schemeClr val="tx1"/>
                </a:solidFill>
                <a:latin typeface="Times New Roman" panose="02020603050405020304" pitchFamily="18" charset="0"/>
                <a:cs typeface="Times New Roman" panose="02020603050405020304" pitchFamily="18" charset="0"/>
              </a:rPr>
              <a:t>Ijardar’s</a:t>
            </a:r>
            <a:r>
              <a:rPr lang="en-US" dirty="0">
                <a:solidFill>
                  <a:schemeClr val="tx1"/>
                </a:solidFill>
                <a:latin typeface="Times New Roman" panose="02020603050405020304" pitchFamily="18" charset="0"/>
                <a:cs typeface="Times New Roman" panose="02020603050405020304" pitchFamily="18" charset="0"/>
              </a:rPr>
              <a:t> main aim was to squeeze out maximum revenue from the farmer so that he would be able to pay the company and also earn some profit for himself.</a:t>
            </a:r>
          </a:p>
          <a:p>
            <a:pPr algn="just"/>
            <a:r>
              <a:rPr lang="en-US" dirty="0">
                <a:solidFill>
                  <a:schemeClr val="tx1"/>
                </a:solidFill>
                <a:latin typeface="Times New Roman" panose="02020603050405020304" pitchFamily="18" charset="0"/>
                <a:cs typeface="Times New Roman" panose="02020603050405020304" pitchFamily="18" charset="0"/>
              </a:rPr>
              <a:t>Agrarian economy suffered a lot under the various ‘experiments’ done by the British on the land revenue system. Famines became commonplace and rural indebtedness surged. The farmers also became mired in deep poverty.</a:t>
            </a:r>
          </a:p>
          <a:p>
            <a:pPr algn="just"/>
            <a:r>
              <a:rPr lang="en-US" dirty="0">
                <a:solidFill>
                  <a:schemeClr val="tx1"/>
                </a:solidFill>
                <a:latin typeface="Times New Roman" panose="02020603050405020304" pitchFamily="18" charset="0"/>
                <a:cs typeface="Times New Roman" panose="02020603050405020304" pitchFamily="18" charset="0"/>
              </a:rPr>
              <a:t>The tax rates were so high that the farmers were not able to pay the revenue.</a:t>
            </a:r>
          </a:p>
          <a:p>
            <a:pPr algn="just"/>
            <a:r>
              <a:rPr lang="en-US" dirty="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suffered under the system since the revenue demands were placed on him and he stood to lose his zamindari if he defaulted.</a:t>
            </a:r>
          </a:p>
          <a:p>
            <a:pPr algn="just"/>
            <a:r>
              <a:rPr lang="en-US" dirty="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ijardars</a:t>
            </a:r>
            <a:r>
              <a:rPr lang="en-US" dirty="0">
                <a:solidFill>
                  <a:schemeClr val="tx1"/>
                </a:solidFill>
                <a:latin typeface="Times New Roman" panose="02020603050405020304" pitchFamily="18" charset="0"/>
                <a:cs typeface="Times New Roman" panose="02020603050405020304" pitchFamily="18" charset="0"/>
              </a:rPr>
              <a:t> resorted to the oppressive means to extract the highest revenue. Debi Singh was the </a:t>
            </a:r>
            <a:r>
              <a:rPr lang="en-US" dirty="0" err="1">
                <a:solidFill>
                  <a:schemeClr val="tx1"/>
                </a:solidFill>
                <a:latin typeface="Times New Roman" panose="02020603050405020304" pitchFamily="18" charset="0"/>
                <a:cs typeface="Times New Roman" panose="02020603050405020304" pitchFamily="18" charset="0"/>
              </a:rPr>
              <a:t>ijardar</a:t>
            </a:r>
            <a:r>
              <a:rPr lang="en-US" dirty="0">
                <a:solidFill>
                  <a:schemeClr val="tx1"/>
                </a:solidFill>
                <a:latin typeface="Times New Roman" panose="02020603050405020304" pitchFamily="18" charset="0"/>
                <a:cs typeface="Times New Roman" panose="02020603050405020304" pitchFamily="18" charset="0"/>
              </a:rPr>
              <a:t> of Rangpur and </a:t>
            </a:r>
            <a:r>
              <a:rPr lang="en-US" dirty="0" err="1">
                <a:solidFill>
                  <a:schemeClr val="tx1"/>
                </a:solidFill>
                <a:latin typeface="Times New Roman" panose="02020603050405020304" pitchFamily="18" charset="0"/>
                <a:cs typeface="Times New Roman" panose="02020603050405020304" pitchFamily="18" charset="0"/>
              </a:rPr>
              <a:t>Dinajpur</a:t>
            </a:r>
            <a:r>
              <a:rPr lang="en-US" dirty="0">
                <a:solidFill>
                  <a:schemeClr val="tx1"/>
                </a:solidFill>
                <a:latin typeface="Times New Roman" panose="02020603050405020304" pitchFamily="18" charset="0"/>
                <a:cs typeface="Times New Roman" panose="02020603050405020304" pitchFamily="18" charset="0"/>
              </a:rPr>
              <a:t> was especially severe.</a:t>
            </a:r>
          </a:p>
          <a:p>
            <a:endParaRPr lang="en-US" dirty="0"/>
          </a:p>
        </p:txBody>
      </p:sp>
    </p:spTree>
    <p:extLst>
      <p:ext uri="{BB962C8B-B14F-4D97-AF65-F5344CB8AC3E}">
        <p14:creationId xmlns:p14="http://schemas.microsoft.com/office/powerpoint/2010/main" val="124123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THE RANGPUR REVOLT OF 1783</a:t>
            </a:r>
            <a:endParaRPr lang="en-US" sz="3200" dirty="0"/>
          </a:p>
        </p:txBody>
      </p:sp>
      <p:sp>
        <p:nvSpPr>
          <p:cNvPr id="3" name="Content Placeholder 2"/>
          <p:cNvSpPr>
            <a:spLocks noGrp="1"/>
          </p:cNvSpPr>
          <p:nvPr>
            <p:ph idx="1"/>
          </p:nvPr>
        </p:nvSpPr>
        <p:spPr/>
        <p:txBody>
          <a:bodyPr>
            <a:normAutofit/>
          </a:bodyPr>
          <a:lstStyle/>
          <a:p>
            <a:pPr algn="just"/>
            <a:r>
              <a:rPr lang="en-US" b="1" dirty="0">
                <a:solidFill>
                  <a:schemeClr val="tx1"/>
                </a:solidFill>
                <a:latin typeface="Times New Roman" panose="02020603050405020304" pitchFamily="18" charset="0"/>
                <a:cs typeface="Times New Roman" panose="02020603050405020304" pitchFamily="18" charset="0"/>
              </a:rPr>
              <a:t>Peasant Movement In 19th Century ( </a:t>
            </a:r>
            <a:r>
              <a:rPr lang="en-US" b="1" dirty="0" err="1">
                <a:solidFill>
                  <a:schemeClr val="tx1"/>
                </a:solidFill>
                <a:latin typeface="Times New Roman" panose="02020603050405020304" pitchFamily="18" charset="0"/>
                <a:cs typeface="Times New Roman" panose="02020603050405020304" pitchFamily="18" charset="0"/>
              </a:rPr>
              <a:t>Rangpur</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Dhing</a:t>
            </a:r>
            <a:r>
              <a:rPr lang="en-US" b="1" dirty="0">
                <a:solidFill>
                  <a:schemeClr val="tx1"/>
                </a:solidFill>
                <a:latin typeface="Times New Roman" panose="02020603050405020304" pitchFamily="18" charset="0"/>
                <a:cs typeface="Times New Roman" panose="02020603050405020304" pitchFamily="18" charset="0"/>
              </a:rPr>
              <a:t> ) – The </a:t>
            </a:r>
            <a:r>
              <a:rPr lang="en-US" b="1" dirty="0" smtClean="0">
                <a:solidFill>
                  <a:schemeClr val="tx1"/>
                </a:solidFill>
                <a:latin typeface="Times New Roman" panose="02020603050405020304" pitchFamily="18" charset="0"/>
                <a:cs typeface="Times New Roman" panose="02020603050405020304" pitchFamily="18" charset="0"/>
              </a:rPr>
              <a:t>Uprising:</a:t>
            </a:r>
            <a:endParaRPr lang="en-US" b="1"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The uprising of the </a:t>
            </a:r>
            <a:r>
              <a:rPr lang="en-US" dirty="0" err="1">
                <a:solidFill>
                  <a:schemeClr val="tx1"/>
                </a:solidFill>
                <a:latin typeface="Times New Roman" panose="02020603050405020304" pitchFamily="18" charset="0"/>
                <a:cs typeface="Times New Roman" panose="02020603050405020304" pitchFamily="18" charset="0"/>
              </a:rPr>
              <a:t>Rangpur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Dhing</a:t>
            </a:r>
            <a:r>
              <a:rPr lang="en-US" dirty="0">
                <a:solidFill>
                  <a:schemeClr val="tx1"/>
                </a:solidFill>
                <a:latin typeface="Times New Roman" panose="02020603050405020304" pitchFamily="18" charset="0"/>
                <a:cs typeface="Times New Roman" panose="02020603050405020304" pitchFamily="18" charset="0"/>
              </a:rPr>
              <a:t> are given as follows:</a:t>
            </a:r>
          </a:p>
          <a:p>
            <a:pPr algn="just"/>
            <a:r>
              <a:rPr lang="en-US" dirty="0">
                <a:solidFill>
                  <a:schemeClr val="tx1"/>
                </a:solidFill>
                <a:latin typeface="Times New Roman" panose="02020603050405020304" pitchFamily="18" charset="0"/>
                <a:cs typeface="Times New Roman" panose="02020603050405020304" pitchFamily="18" charset="0"/>
              </a:rPr>
              <a:t>Debi Singh who was the </a:t>
            </a:r>
            <a:r>
              <a:rPr lang="en-US" dirty="0" err="1">
                <a:solidFill>
                  <a:schemeClr val="tx1"/>
                </a:solidFill>
                <a:latin typeface="Times New Roman" panose="02020603050405020304" pitchFamily="18" charset="0"/>
                <a:cs typeface="Times New Roman" panose="02020603050405020304" pitchFamily="18" charset="0"/>
              </a:rPr>
              <a:t>Ijardar</a:t>
            </a:r>
            <a:r>
              <a:rPr lang="en-US" dirty="0">
                <a:solidFill>
                  <a:schemeClr val="tx1"/>
                </a:solidFill>
                <a:latin typeface="Times New Roman" panose="02020603050405020304" pitchFamily="18" charset="0"/>
                <a:cs typeface="Times New Roman" panose="02020603050405020304" pitchFamily="18" charset="0"/>
              </a:rPr>
              <a:t> of </a:t>
            </a:r>
            <a:r>
              <a:rPr lang="en-US" dirty="0" err="1">
                <a:solidFill>
                  <a:schemeClr val="tx1"/>
                </a:solidFill>
                <a:latin typeface="Times New Roman" panose="02020603050405020304" pitchFamily="18" charset="0"/>
                <a:cs typeface="Times New Roman" panose="02020603050405020304" pitchFamily="18" charset="0"/>
              </a:rPr>
              <a:t>Rangpur</a:t>
            </a:r>
            <a:r>
              <a:rPr lang="en-US" dirty="0">
                <a:solidFill>
                  <a:schemeClr val="tx1"/>
                </a:solidFill>
                <a:latin typeface="Times New Roman" panose="02020603050405020304" pitchFamily="18" charset="0"/>
                <a:cs typeface="Times New Roman" panose="02020603050405020304" pitchFamily="18" charset="0"/>
              </a:rPr>
              <a:t> and </a:t>
            </a:r>
            <a:r>
              <a:rPr lang="en-US" dirty="0" err="1">
                <a:solidFill>
                  <a:schemeClr val="tx1"/>
                </a:solidFill>
                <a:latin typeface="Times New Roman" panose="02020603050405020304" pitchFamily="18" charset="0"/>
                <a:cs typeface="Times New Roman" panose="02020603050405020304" pitchFamily="18" charset="0"/>
              </a:rPr>
              <a:t>Dinajpur</a:t>
            </a:r>
            <a:r>
              <a:rPr lang="en-US" dirty="0">
                <a:solidFill>
                  <a:schemeClr val="tx1"/>
                </a:solidFill>
                <a:latin typeface="Times New Roman" panose="02020603050405020304" pitchFamily="18" charset="0"/>
                <a:cs typeface="Times New Roman" panose="02020603050405020304" pitchFamily="18" charset="0"/>
              </a:rPr>
              <a:t> practiced extremely harsh measures against the peasants.</a:t>
            </a:r>
          </a:p>
          <a:p>
            <a:pPr algn="just"/>
            <a:r>
              <a:rPr lang="en-US" dirty="0">
                <a:solidFill>
                  <a:schemeClr val="tx1"/>
                </a:solidFill>
                <a:latin typeface="Times New Roman" panose="02020603050405020304" pitchFamily="18" charset="0"/>
                <a:cs typeface="Times New Roman" panose="02020603050405020304" pitchFamily="18" charset="0"/>
              </a:rPr>
              <a:t>The peasant Sent a petition to the company asking for the relief but it did not result in any heed to the farmers grievances. This angered the farmers who ended up taking things into their own hands.</a:t>
            </a:r>
          </a:p>
          <a:p>
            <a:pPr algn="just"/>
            <a:r>
              <a:rPr lang="en-US" dirty="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Rangpur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Dhing</a:t>
            </a:r>
            <a:r>
              <a:rPr lang="en-US" dirty="0">
                <a:solidFill>
                  <a:schemeClr val="tx1"/>
                </a:solidFill>
                <a:latin typeface="Times New Roman" panose="02020603050405020304" pitchFamily="18" charset="0"/>
                <a:cs typeface="Times New Roman" panose="02020603050405020304" pitchFamily="18" charset="0"/>
              </a:rPr>
              <a:t> uprising was started on January 18, 1783 when the peasants and the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took control of the </a:t>
            </a:r>
            <a:r>
              <a:rPr lang="en-US" dirty="0" err="1">
                <a:solidFill>
                  <a:schemeClr val="tx1"/>
                </a:solidFill>
                <a:latin typeface="Times New Roman" panose="02020603050405020304" pitchFamily="18" charset="0"/>
                <a:cs typeface="Times New Roman" panose="02020603050405020304" pitchFamily="18" charset="0"/>
              </a:rPr>
              <a:t>Parganas</a:t>
            </a:r>
            <a:r>
              <a:rPr lang="en-US" dirty="0">
                <a:solidFill>
                  <a:schemeClr val="tx1"/>
                </a:solidFill>
                <a:latin typeface="Times New Roman" panose="02020603050405020304" pitchFamily="18" charset="0"/>
                <a:cs typeface="Times New Roman" panose="02020603050405020304" pitchFamily="18" charset="0"/>
              </a:rPr>
              <a:t> of </a:t>
            </a:r>
            <a:r>
              <a:rPr lang="en-US" dirty="0" err="1">
                <a:solidFill>
                  <a:schemeClr val="tx1"/>
                </a:solidFill>
                <a:latin typeface="Times New Roman" panose="02020603050405020304" pitchFamily="18" charset="0"/>
                <a:cs typeface="Times New Roman" panose="02020603050405020304" pitchFamily="18" charset="0"/>
              </a:rPr>
              <a:t>Kakina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Kazirhat</a:t>
            </a:r>
            <a:r>
              <a:rPr lang="en-US" dirty="0">
                <a:solidFill>
                  <a:schemeClr val="tx1"/>
                </a:solidFill>
                <a:latin typeface="Times New Roman" panose="02020603050405020304" pitchFamily="18" charset="0"/>
                <a:cs typeface="Times New Roman" panose="02020603050405020304" pitchFamily="18" charset="0"/>
              </a:rPr>
              <a:t> and </a:t>
            </a:r>
            <a:r>
              <a:rPr lang="en-US" dirty="0" err="1">
                <a:solidFill>
                  <a:schemeClr val="tx1"/>
                </a:solidFill>
                <a:latin typeface="Times New Roman" panose="02020603050405020304" pitchFamily="18" charset="0"/>
                <a:cs typeface="Times New Roman" panose="02020603050405020304" pitchFamily="18" charset="0"/>
              </a:rPr>
              <a:t>Tepa</a:t>
            </a:r>
            <a:r>
              <a:rPr lang="en-US" dirty="0">
                <a:solidFill>
                  <a:schemeClr val="tx1"/>
                </a:solidFill>
                <a:latin typeface="Times New Roman" panose="02020603050405020304" pitchFamily="18" charset="0"/>
                <a:cs typeface="Times New Roman" panose="02020603050405020304" pitchFamily="18" charset="0"/>
              </a:rPr>
              <a:t> in the district of </a:t>
            </a:r>
            <a:r>
              <a:rPr lang="en-US" dirty="0" err="1">
                <a:solidFill>
                  <a:schemeClr val="tx1"/>
                </a:solidFill>
                <a:latin typeface="Times New Roman" panose="02020603050405020304" pitchFamily="18" charset="0"/>
                <a:cs typeface="Times New Roman" panose="02020603050405020304" pitchFamily="18" charset="0"/>
              </a:rPr>
              <a:t>Gangapur</a:t>
            </a:r>
            <a:r>
              <a:rPr lang="en-US" dirty="0">
                <a:solidFill>
                  <a:schemeClr val="tx1"/>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24</a:t>
            </a:fld>
            <a:endParaRPr lang="en-US" dirty="0"/>
          </a:p>
        </p:txBody>
      </p:sp>
    </p:spTree>
    <p:extLst>
      <p:ext uri="{BB962C8B-B14F-4D97-AF65-F5344CB8AC3E}">
        <p14:creationId xmlns:p14="http://schemas.microsoft.com/office/powerpoint/2010/main" val="2400025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
            </a:r>
            <a:br>
              <a:rPr lang="en-US"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THE </a:t>
            </a:r>
            <a:r>
              <a:rPr lang="en-US" sz="3200" b="1" dirty="0">
                <a:solidFill>
                  <a:srgbClr val="C00000"/>
                </a:solidFill>
                <a:latin typeface="Times New Roman" panose="02020603050405020304" pitchFamily="18" charset="0"/>
                <a:cs typeface="Times New Roman" panose="02020603050405020304" pitchFamily="18" charset="0"/>
              </a:rPr>
              <a:t>RANGPUR REVOLT OF 1783</a:t>
            </a:r>
            <a:endParaRPr lang="en-US" sz="3200" dirty="0"/>
          </a:p>
        </p:txBody>
      </p:sp>
      <p:sp>
        <p:nvSpPr>
          <p:cNvPr id="3" name="Content Placeholder 2"/>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They attacked the courts, looted grains and released the Prisoners. For five weeks all these areas were under the control of the rebels who appointed a </a:t>
            </a:r>
            <a:r>
              <a:rPr lang="en-US" dirty="0" err="1">
                <a:solidFill>
                  <a:schemeClr val="tx1"/>
                </a:solidFill>
                <a:latin typeface="Times New Roman" panose="02020603050405020304" pitchFamily="18" charset="0"/>
                <a:cs typeface="Times New Roman" panose="02020603050405020304" pitchFamily="18" charset="0"/>
              </a:rPr>
              <a:t>nawab</a:t>
            </a:r>
            <a:r>
              <a:rPr lang="en-US" dirty="0">
                <a:solidFill>
                  <a:schemeClr val="tx1"/>
                </a:solidFill>
                <a:latin typeface="Times New Roman" panose="02020603050405020304" pitchFamily="18" charset="0"/>
                <a:cs typeface="Times New Roman" panose="02020603050405020304" pitchFamily="18" charset="0"/>
              </a:rPr>
              <a:t> and other officials for running a parallel government.</a:t>
            </a:r>
          </a:p>
          <a:p>
            <a:pPr algn="just"/>
            <a:r>
              <a:rPr lang="en-US" dirty="0" err="1">
                <a:solidFill>
                  <a:schemeClr val="tx1"/>
                </a:solidFill>
                <a:latin typeface="Times New Roman" panose="02020603050405020304" pitchFamily="18" charset="0"/>
                <a:cs typeface="Times New Roman" panose="02020603050405020304" pitchFamily="18" charset="0"/>
              </a:rPr>
              <a:t>Kena</a:t>
            </a:r>
            <a:r>
              <a:rPr lang="en-US" dirty="0">
                <a:solidFill>
                  <a:schemeClr val="tx1"/>
                </a:solidFill>
                <a:latin typeface="Times New Roman" panose="02020603050405020304" pitchFamily="18" charset="0"/>
                <a:cs typeface="Times New Roman" panose="02020603050405020304" pitchFamily="18" charset="0"/>
              </a:rPr>
              <a:t> Sarkar was one of the Main leaders of the revolt.</a:t>
            </a:r>
          </a:p>
          <a:p>
            <a:pPr algn="just"/>
            <a:r>
              <a:rPr lang="en-US" dirty="0">
                <a:solidFill>
                  <a:schemeClr val="tx1"/>
                </a:solidFill>
                <a:latin typeface="Times New Roman" panose="02020603050405020304" pitchFamily="18" charset="0"/>
                <a:cs typeface="Times New Roman" panose="02020603050405020304" pitchFamily="18" charset="0"/>
              </a:rPr>
              <a:t>All the revenue payment through the company was </a:t>
            </a:r>
            <a:r>
              <a:rPr lang="en-US" dirty="0" err="1">
                <a:solidFill>
                  <a:schemeClr val="tx1"/>
                </a:solidFill>
                <a:latin typeface="Times New Roman" panose="02020603050405020304" pitchFamily="18" charset="0"/>
                <a:cs typeface="Times New Roman" panose="02020603050405020304" pitchFamily="18" charset="0"/>
              </a:rPr>
              <a:t>forbaded</a:t>
            </a:r>
            <a:r>
              <a:rPr lang="en-US" dirty="0">
                <a:solidFill>
                  <a:schemeClr val="tx1"/>
                </a:solidFill>
                <a:latin typeface="Times New Roman" panose="02020603050405020304" pitchFamily="18" charset="0"/>
                <a:cs typeface="Times New Roman" panose="02020603050405020304" pitchFamily="18" charset="0"/>
              </a:rPr>
              <a:t>.</a:t>
            </a:r>
          </a:p>
          <a:p>
            <a:pPr algn="just"/>
            <a:r>
              <a:rPr lang="en-US" dirty="0">
                <a:solidFill>
                  <a:schemeClr val="tx1"/>
                </a:solidFill>
                <a:latin typeface="Times New Roman" panose="02020603050405020304" pitchFamily="18" charset="0"/>
                <a:cs typeface="Times New Roman" panose="02020603050405020304" pitchFamily="18" charset="0"/>
              </a:rPr>
              <a:t>The uprising was spread to </a:t>
            </a:r>
            <a:r>
              <a:rPr lang="en-US" dirty="0" err="1">
                <a:solidFill>
                  <a:schemeClr val="tx1"/>
                </a:solidFill>
                <a:latin typeface="Times New Roman" panose="02020603050405020304" pitchFamily="18" charset="0"/>
                <a:cs typeface="Times New Roman" panose="02020603050405020304" pitchFamily="18" charset="0"/>
              </a:rPr>
              <a:t>Dinajpur</a:t>
            </a:r>
            <a:r>
              <a:rPr lang="en-US" dirty="0">
                <a:solidFill>
                  <a:schemeClr val="tx1"/>
                </a:solidFill>
                <a:latin typeface="Times New Roman" panose="02020603050405020304" pitchFamily="18" charset="0"/>
                <a:cs typeface="Times New Roman" panose="02020603050405020304" pitchFamily="18" charset="0"/>
              </a:rPr>
              <a:t> also.</a:t>
            </a:r>
          </a:p>
          <a:p>
            <a:pPr algn="just"/>
            <a:r>
              <a:rPr lang="en-US" dirty="0">
                <a:solidFill>
                  <a:schemeClr val="tx1"/>
                </a:solidFill>
                <a:latin typeface="Times New Roman" panose="02020603050405020304" pitchFamily="18" charset="0"/>
                <a:cs typeface="Times New Roman" panose="02020603050405020304" pitchFamily="18" charset="0"/>
              </a:rPr>
              <a:t>However, the uprising was put down by the British and many of the rebels were killed.</a:t>
            </a:r>
          </a:p>
          <a:p>
            <a:endParaRPr lang="en-US" dirty="0"/>
          </a:p>
        </p:txBody>
      </p:sp>
    </p:spTree>
    <p:extLst>
      <p:ext uri="{BB962C8B-B14F-4D97-AF65-F5344CB8AC3E}">
        <p14:creationId xmlns:p14="http://schemas.microsoft.com/office/powerpoint/2010/main" val="24635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THE RANGPUR REVOLT OF 1783</a:t>
            </a:r>
            <a:endParaRPr lang="en-US" sz="3200" dirty="0"/>
          </a:p>
        </p:txBody>
      </p:sp>
      <p:sp>
        <p:nvSpPr>
          <p:cNvPr id="3" name="Content Placeholder 2"/>
          <p:cNvSpPr>
            <a:spLocks noGrp="1"/>
          </p:cNvSpPr>
          <p:nvPr>
            <p:ph idx="1"/>
          </p:nvPr>
        </p:nvSpPr>
        <p:spPr/>
        <p:txBody>
          <a:bodyPr/>
          <a:lstStyle/>
          <a:p>
            <a:pPr algn="just"/>
            <a:r>
              <a:rPr lang="en-US" sz="1800" b="1" dirty="0">
                <a:solidFill>
                  <a:schemeClr val="tx1"/>
                </a:solidFill>
                <a:latin typeface="Times New Roman" panose="02020603050405020304" pitchFamily="18" charset="0"/>
                <a:cs typeface="Times New Roman" panose="02020603050405020304" pitchFamily="18" charset="0"/>
              </a:rPr>
              <a:t>Peasant Movement In 19th Century (</a:t>
            </a:r>
            <a:r>
              <a:rPr lang="en-US" sz="1800" b="1" dirty="0" err="1">
                <a:solidFill>
                  <a:schemeClr val="tx1"/>
                </a:solidFill>
                <a:latin typeface="Times New Roman" panose="02020603050405020304" pitchFamily="18" charset="0"/>
                <a:cs typeface="Times New Roman" panose="02020603050405020304" pitchFamily="18" charset="0"/>
              </a:rPr>
              <a:t>Rangpur</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Dhing</a:t>
            </a:r>
            <a:r>
              <a:rPr lang="en-US" sz="1800" b="1" dirty="0">
                <a:solidFill>
                  <a:schemeClr val="tx1"/>
                </a:solidFill>
                <a:latin typeface="Times New Roman" panose="02020603050405020304" pitchFamily="18" charset="0"/>
                <a:cs typeface="Times New Roman" panose="02020603050405020304" pitchFamily="18" charset="0"/>
              </a:rPr>
              <a:t>) – </a:t>
            </a:r>
            <a:r>
              <a:rPr lang="en-US" sz="1800" b="1" dirty="0" smtClean="0">
                <a:solidFill>
                  <a:schemeClr val="tx1"/>
                </a:solidFill>
                <a:latin typeface="Times New Roman" panose="02020603050405020304" pitchFamily="18" charset="0"/>
                <a:cs typeface="Times New Roman" panose="02020603050405020304" pitchFamily="18" charset="0"/>
              </a:rPr>
              <a:t>Effects: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effects of the </a:t>
            </a:r>
            <a:r>
              <a:rPr lang="en-US" sz="1800" dirty="0" err="1">
                <a:solidFill>
                  <a:schemeClr val="tx1"/>
                </a:solidFill>
                <a:latin typeface="Times New Roman" panose="02020603050405020304" pitchFamily="18" charset="0"/>
                <a:cs typeface="Times New Roman" panose="02020603050405020304" pitchFamily="18" charset="0"/>
              </a:rPr>
              <a:t>Rangpur</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Dhing</a:t>
            </a:r>
            <a:r>
              <a:rPr lang="en-US" sz="1800" dirty="0">
                <a:solidFill>
                  <a:schemeClr val="tx1"/>
                </a:solidFill>
                <a:latin typeface="Times New Roman" panose="02020603050405020304" pitchFamily="18" charset="0"/>
                <a:cs typeface="Times New Roman" panose="02020603050405020304" pitchFamily="18" charset="0"/>
              </a:rPr>
              <a:t> rebellion is given as follows:</a:t>
            </a:r>
          </a:p>
          <a:p>
            <a:pPr algn="just"/>
            <a:r>
              <a:rPr lang="en-US" sz="1800" dirty="0">
                <a:solidFill>
                  <a:schemeClr val="tx1"/>
                </a:solidFill>
                <a:latin typeface="Times New Roman" panose="02020603050405020304" pitchFamily="18" charset="0"/>
                <a:cs typeface="Times New Roman" panose="02020603050405020304" pitchFamily="18" charset="0"/>
              </a:rPr>
              <a:t>The uprising helps in bringing the weakness of the </a:t>
            </a:r>
            <a:r>
              <a:rPr lang="en-US" sz="1800" dirty="0" err="1">
                <a:solidFill>
                  <a:schemeClr val="tx1"/>
                </a:solidFill>
                <a:latin typeface="Times New Roman" panose="02020603050405020304" pitchFamily="18" charset="0"/>
                <a:cs typeface="Times New Roman" panose="02020603050405020304" pitchFamily="18" charset="0"/>
              </a:rPr>
              <a:t>ijaradari</a:t>
            </a:r>
            <a:r>
              <a:rPr lang="en-US" sz="1800" dirty="0">
                <a:solidFill>
                  <a:schemeClr val="tx1"/>
                </a:solidFill>
                <a:latin typeface="Times New Roman" panose="02020603050405020304" pitchFamily="18" charset="0"/>
                <a:cs typeface="Times New Roman" panose="02020603050405020304" pitchFamily="18" charset="0"/>
              </a:rPr>
              <a:t> system in light.</a:t>
            </a:r>
          </a:p>
          <a:p>
            <a:pPr algn="just"/>
            <a:r>
              <a:rPr lang="en-US" sz="1800" dirty="0">
                <a:solidFill>
                  <a:schemeClr val="tx1"/>
                </a:solidFill>
                <a:latin typeface="Times New Roman" panose="02020603050405020304" pitchFamily="18" charset="0"/>
                <a:cs typeface="Times New Roman" panose="02020603050405020304" pitchFamily="18" charset="0"/>
              </a:rPr>
              <a:t>Though all the rebellion was suppressed, the Government brought some of the reforms in the farming system.</a:t>
            </a:r>
          </a:p>
          <a:p>
            <a:pPr algn="just"/>
            <a:r>
              <a:rPr lang="en-US" sz="1800" dirty="0">
                <a:solidFill>
                  <a:schemeClr val="tx1"/>
                </a:solidFill>
                <a:latin typeface="Times New Roman" panose="02020603050405020304" pitchFamily="18" charset="0"/>
                <a:cs typeface="Times New Roman" panose="02020603050405020304" pitchFamily="18" charset="0"/>
              </a:rPr>
              <a:t>This helped in paving the way for a more permanent system of land revenue.</a:t>
            </a:r>
          </a:p>
          <a:p>
            <a:pPr algn="just"/>
            <a:r>
              <a:rPr lang="en-US" sz="1800" dirty="0">
                <a:solidFill>
                  <a:schemeClr val="tx1"/>
                </a:solidFill>
                <a:latin typeface="Times New Roman" panose="02020603050405020304" pitchFamily="18" charset="0"/>
                <a:cs typeface="Times New Roman" panose="02020603050405020304" pitchFamily="18" charset="0"/>
              </a:rPr>
              <a:t>This </a:t>
            </a:r>
            <a:r>
              <a:rPr lang="en-US" sz="1800" dirty="0" err="1">
                <a:solidFill>
                  <a:schemeClr val="tx1"/>
                </a:solidFill>
                <a:latin typeface="Times New Roman" panose="02020603050405020304" pitchFamily="18" charset="0"/>
                <a:cs typeface="Times New Roman" panose="02020603050405020304" pitchFamily="18" charset="0"/>
              </a:rPr>
              <a:t>Rangpur</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Dhing</a:t>
            </a:r>
            <a:r>
              <a:rPr lang="en-US" sz="1800" dirty="0">
                <a:solidFill>
                  <a:schemeClr val="tx1"/>
                </a:solidFill>
                <a:latin typeface="Times New Roman" panose="02020603050405020304" pitchFamily="18" charset="0"/>
                <a:cs typeface="Times New Roman" panose="02020603050405020304" pitchFamily="18" charset="0"/>
              </a:rPr>
              <a:t> rebellion saw unity between the Hindus and Muslims.</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26</a:t>
            </a:fld>
            <a:endParaRPr lang="en-US" dirty="0"/>
          </a:p>
        </p:txBody>
      </p:sp>
    </p:spTree>
    <p:extLst>
      <p:ext uri="{BB962C8B-B14F-4D97-AF65-F5344CB8AC3E}">
        <p14:creationId xmlns:p14="http://schemas.microsoft.com/office/powerpoint/2010/main" val="40486677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866C311-E29B-DA46-9E02-2C2F382407DA}"/>
              </a:ext>
            </a:extLst>
          </p:cNvPr>
          <p:cNvSpPr>
            <a:spLocks noGrp="1"/>
          </p:cNvSpPr>
          <p:nvPr>
            <p:ph idx="1"/>
          </p:nvPr>
        </p:nvSpPr>
        <p:spPr>
          <a:xfrm>
            <a:off x="1097280" y="1727590"/>
            <a:ext cx="7922029" cy="4279509"/>
          </a:xfrm>
        </p:spPr>
        <p:txBody>
          <a:bodyPr>
            <a:normAutofit/>
          </a:bodyPr>
          <a:lstStyle/>
          <a:p>
            <a:pPr algn="just"/>
            <a:r>
              <a:rPr lang="en-US" sz="2100" b="1" dirty="0" err="1">
                <a:solidFill>
                  <a:schemeClr val="tx1"/>
                </a:solidFill>
                <a:latin typeface="Times New Roman" panose="02020603050405020304" pitchFamily="18" charset="0"/>
                <a:cs typeface="Times New Roman" panose="02020603050405020304" pitchFamily="18" charset="0"/>
              </a:rPr>
              <a:t>Balaki</a:t>
            </a:r>
            <a:r>
              <a:rPr lang="en-US" sz="2100" b="1" dirty="0">
                <a:solidFill>
                  <a:schemeClr val="tx1"/>
                </a:solidFill>
                <a:latin typeface="Times New Roman" panose="02020603050405020304" pitchFamily="18" charset="0"/>
                <a:cs typeface="Times New Roman" panose="02020603050405020304" pitchFamily="18" charset="0"/>
              </a:rPr>
              <a:t> Shah</a:t>
            </a:r>
            <a:r>
              <a:rPr lang="en-US" sz="2100" dirty="0">
                <a:solidFill>
                  <a:schemeClr val="tx1"/>
                </a:solidFill>
                <a:latin typeface="Times New Roman" panose="02020603050405020304" pitchFamily="18" charset="0"/>
                <a:cs typeface="Times New Roman" panose="02020603050405020304" pitchFamily="18" charset="0"/>
              </a:rPr>
              <a:t> a fakir who resisted company rule in </a:t>
            </a:r>
            <a:r>
              <a:rPr lang="en-US" sz="2100" dirty="0" err="1">
                <a:solidFill>
                  <a:schemeClr val="tx1"/>
                </a:solidFill>
                <a:latin typeface="Times New Roman" panose="02020603050405020304" pitchFamily="18" charset="0"/>
                <a:cs typeface="Times New Roman" panose="02020603050405020304" pitchFamily="18" charset="0"/>
              </a:rPr>
              <a:t>Bakarganj</a:t>
            </a:r>
            <a:r>
              <a:rPr lang="en-US" sz="2100" dirty="0">
                <a:solidFill>
                  <a:schemeClr val="tx1"/>
                </a:solidFill>
                <a:latin typeface="Times New Roman" panose="02020603050405020304" pitchFamily="18" charset="0"/>
                <a:cs typeface="Times New Roman" panose="02020603050405020304" pitchFamily="18" charset="0"/>
              </a:rPr>
              <a:t> in 1792. </a:t>
            </a:r>
            <a:r>
              <a:rPr lang="en-US" sz="2100" dirty="0" err="1">
                <a:solidFill>
                  <a:schemeClr val="tx1"/>
                </a:solidFill>
                <a:latin typeface="Times New Roman" panose="02020603050405020304" pitchFamily="18" charset="0"/>
                <a:cs typeface="Times New Roman" panose="02020603050405020304" pitchFamily="18" charset="0"/>
              </a:rPr>
              <a:t>Balaki</a:t>
            </a:r>
            <a:r>
              <a:rPr lang="en-US" sz="2100" dirty="0">
                <a:solidFill>
                  <a:schemeClr val="tx1"/>
                </a:solidFill>
                <a:latin typeface="Times New Roman" panose="02020603050405020304" pitchFamily="18" charset="0"/>
                <a:cs typeface="Times New Roman" panose="02020603050405020304" pitchFamily="18" charset="0"/>
              </a:rPr>
              <a:t> Shah was a resident of </a:t>
            </a:r>
            <a:r>
              <a:rPr lang="en-US" sz="2100" cap="small" dirty="0" err="1">
                <a:solidFill>
                  <a:schemeClr val="tx1"/>
                </a:solidFill>
                <a:latin typeface="Times New Roman" panose="02020603050405020304" pitchFamily="18" charset="0"/>
                <a:cs typeface="Times New Roman" panose="02020603050405020304" pitchFamily="18" charset="0"/>
                <a:hlinkClick r:id="rId2" tooltip="Mouza"/>
              </a:rPr>
              <a:t>mouza</a:t>
            </a:r>
            <a:r>
              <a:rPr lang="en-US" sz="2100" dirty="0">
                <a:solidFill>
                  <a:schemeClr val="tx1"/>
                </a:solidFill>
                <a:latin typeface="Times New Roman" panose="02020603050405020304" pitchFamily="18" charset="0"/>
                <a:cs typeface="Times New Roman" panose="02020603050405020304" pitchFamily="18" charset="0"/>
              </a:rPr>
              <a:t> </a:t>
            </a:r>
            <a:r>
              <a:rPr lang="en-US" sz="2100" dirty="0" err="1">
                <a:solidFill>
                  <a:schemeClr val="tx1"/>
                </a:solidFill>
                <a:latin typeface="Times New Roman" panose="02020603050405020304" pitchFamily="18" charset="0"/>
                <a:cs typeface="Times New Roman" panose="02020603050405020304" pitchFamily="18" charset="0"/>
              </a:rPr>
              <a:t>Bakhari</a:t>
            </a:r>
            <a:r>
              <a:rPr lang="en-US" sz="2100" dirty="0">
                <a:solidFill>
                  <a:schemeClr val="tx1"/>
                </a:solidFill>
                <a:latin typeface="Times New Roman" panose="02020603050405020304" pitchFamily="18" charset="0"/>
                <a:cs typeface="Times New Roman" panose="02020603050405020304" pitchFamily="18" charset="0"/>
              </a:rPr>
              <a:t> under </a:t>
            </a:r>
            <a:r>
              <a:rPr lang="en-US" sz="2100" dirty="0" err="1">
                <a:solidFill>
                  <a:schemeClr val="tx1"/>
                </a:solidFill>
                <a:latin typeface="Times New Roman" panose="02020603050405020304" pitchFamily="18" charset="0"/>
                <a:cs typeface="Times New Roman" panose="02020603050405020304" pitchFamily="18" charset="0"/>
              </a:rPr>
              <a:t>Salimabad</a:t>
            </a:r>
            <a:r>
              <a:rPr lang="en-US" sz="2100" dirty="0">
                <a:solidFill>
                  <a:schemeClr val="tx1"/>
                </a:solidFill>
                <a:latin typeface="Times New Roman" panose="02020603050405020304" pitchFamily="18" charset="0"/>
                <a:cs typeface="Times New Roman" panose="02020603050405020304" pitchFamily="18" charset="0"/>
              </a:rPr>
              <a:t> </a:t>
            </a:r>
            <a:r>
              <a:rPr lang="en-US" sz="2100" i="1" cap="small" dirty="0" err="1">
                <a:solidFill>
                  <a:schemeClr val="tx1"/>
                </a:solidFill>
                <a:latin typeface="Times New Roman" panose="02020603050405020304" pitchFamily="18" charset="0"/>
                <a:cs typeface="Times New Roman" panose="02020603050405020304" pitchFamily="18" charset="0"/>
                <a:hlinkClick r:id="rId3" tooltip="Pargana"/>
              </a:rPr>
              <a:t>pargana</a:t>
            </a:r>
            <a:r>
              <a:rPr lang="en-US" sz="2100" dirty="0">
                <a:solidFill>
                  <a:schemeClr val="tx1"/>
                </a:solidFill>
                <a:latin typeface="Times New Roman" panose="02020603050405020304" pitchFamily="18" charset="0"/>
                <a:cs typeface="Times New Roman" panose="02020603050405020304" pitchFamily="18" charset="0"/>
              </a:rPr>
              <a:t> of </a:t>
            </a:r>
            <a:r>
              <a:rPr lang="en-US" sz="2100" dirty="0" err="1">
                <a:solidFill>
                  <a:schemeClr val="tx1"/>
                </a:solidFill>
                <a:latin typeface="Times New Roman" panose="02020603050405020304" pitchFamily="18" charset="0"/>
                <a:cs typeface="Times New Roman" panose="02020603050405020304" pitchFamily="18" charset="0"/>
              </a:rPr>
              <a:t>Bakarganj</a:t>
            </a:r>
            <a:r>
              <a:rPr lang="en-US" sz="2100" dirty="0">
                <a:solidFill>
                  <a:schemeClr val="tx1"/>
                </a:solidFill>
                <a:latin typeface="Times New Roman" panose="02020603050405020304" pitchFamily="18" charset="0"/>
                <a:cs typeface="Times New Roman" panose="02020603050405020304" pitchFamily="18" charset="0"/>
              </a:rPr>
              <a:t> district. The closing years of eighteenth century Bengal-the period of chronic scarcities, rack-renting and administrative instabilities-are </a:t>
            </a:r>
            <a:r>
              <a:rPr lang="en-US" sz="2100" dirty="0" err="1">
                <a:solidFill>
                  <a:schemeClr val="tx1"/>
                </a:solidFill>
                <a:latin typeface="Times New Roman" panose="02020603050405020304" pitchFamily="18" charset="0"/>
                <a:cs typeface="Times New Roman" panose="02020603050405020304" pitchFamily="18" charset="0"/>
              </a:rPr>
              <a:t>characterised</a:t>
            </a:r>
            <a:r>
              <a:rPr lang="en-US" sz="2100" dirty="0">
                <a:solidFill>
                  <a:schemeClr val="tx1"/>
                </a:solidFill>
                <a:latin typeface="Times New Roman" panose="02020603050405020304" pitchFamily="18" charset="0"/>
                <a:cs typeface="Times New Roman" panose="02020603050405020304" pitchFamily="18" charset="0"/>
              </a:rPr>
              <a:t> by sporadic local peasant resistance movements.</a:t>
            </a:r>
          </a:p>
          <a:p>
            <a:pPr marL="711200" indent="-444500" algn="just">
              <a:buFont typeface="Wingdings" pitchFamily="2" charset="2"/>
              <a:buChar char="q"/>
            </a:pPr>
            <a:endParaRPr lang="en-US" sz="2200" dirty="0"/>
          </a:p>
          <a:p>
            <a:pPr algn="just"/>
            <a:endParaRPr lang="en-US" dirty="0"/>
          </a:p>
        </p:txBody>
      </p:sp>
      <p:sp>
        <p:nvSpPr>
          <p:cNvPr id="5" name="Title 1">
            <a:extLst>
              <a:ext uri="{FF2B5EF4-FFF2-40B4-BE49-F238E27FC236}">
                <a16:creationId xmlns:a16="http://schemas.microsoft.com/office/drawing/2014/main" xmlns="" id="{F7F95D72-AD0C-B743-AF4A-2ECD7D47F50A}"/>
              </a:ext>
            </a:extLst>
          </p:cNvPr>
          <p:cNvSpPr>
            <a:spLocks noGrp="1"/>
          </p:cNvSpPr>
          <p:nvPr>
            <p:ph type="title"/>
          </p:nvPr>
        </p:nvSpPr>
        <p:spPr>
          <a:xfrm>
            <a:off x="1097280" y="1107830"/>
            <a:ext cx="7922029" cy="619760"/>
          </a:xfrm>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THE BALAKI SHAH REVOLT</a:t>
            </a:r>
            <a:endParaRPr 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97052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
            </a:r>
            <a:br>
              <a:rPr lang="en-US"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THE </a:t>
            </a:r>
            <a:r>
              <a:rPr lang="en-US" sz="3200" b="1" dirty="0">
                <a:solidFill>
                  <a:srgbClr val="C00000"/>
                </a:solidFill>
                <a:latin typeface="Times New Roman" panose="02020603050405020304" pitchFamily="18" charset="0"/>
                <a:cs typeface="Times New Roman" panose="02020603050405020304" pitchFamily="18" charset="0"/>
              </a:rPr>
              <a:t>BALAKI SHAH REVOLT</a:t>
            </a:r>
            <a:endParaRPr lang="en-US" sz="3200" dirty="0"/>
          </a:p>
        </p:txBody>
      </p:sp>
      <p:sp>
        <p:nvSpPr>
          <p:cNvPr id="3" name="Content Placeholder 2"/>
          <p:cNvSpPr>
            <a:spLocks noGrp="1"/>
          </p:cNvSpPr>
          <p:nvPr>
            <p:ph idx="1"/>
          </p:nvPr>
        </p:nvSpPr>
        <p:spPr/>
        <p:txBody>
          <a:bodyPr/>
          <a:lstStyle/>
          <a:p>
            <a:pPr algn="just"/>
            <a:r>
              <a:rPr lang="en-US" dirty="0" err="1">
                <a:solidFill>
                  <a:schemeClr val="tx1"/>
                </a:solidFill>
                <a:latin typeface="Times New Roman" panose="02020603050405020304" pitchFamily="18" charset="0"/>
                <a:cs typeface="Times New Roman" panose="02020603050405020304" pitchFamily="18" charset="0"/>
              </a:rPr>
              <a:t>Balaki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Shah';s</a:t>
            </a:r>
            <a:r>
              <a:rPr lang="en-US" dirty="0">
                <a:solidFill>
                  <a:schemeClr val="tx1"/>
                </a:solidFill>
                <a:latin typeface="Times New Roman" panose="02020603050405020304" pitchFamily="18" charset="0"/>
                <a:cs typeface="Times New Roman" panose="02020603050405020304" pitchFamily="18" charset="0"/>
              </a:rPr>
              <a:t> followers, who were all cultivators, felt oppressed by the ever rising revenue demands and oppressive mode of their collection. Being unable to get any relief from the authorities, the oppressed peasantry looked to </a:t>
            </a:r>
            <a:r>
              <a:rPr lang="en-US" dirty="0" err="1">
                <a:solidFill>
                  <a:schemeClr val="tx1"/>
                </a:solidFill>
                <a:latin typeface="Times New Roman" panose="02020603050405020304" pitchFamily="18" charset="0"/>
                <a:cs typeface="Times New Roman" panose="02020603050405020304" pitchFamily="18" charset="0"/>
              </a:rPr>
              <a:t>Balaki</a:t>
            </a:r>
            <a:r>
              <a:rPr lang="en-US" dirty="0">
                <a:solidFill>
                  <a:schemeClr val="tx1"/>
                </a:solidFill>
                <a:latin typeface="Times New Roman" panose="02020603050405020304" pitchFamily="18" charset="0"/>
                <a:cs typeface="Times New Roman" panose="02020603050405020304" pitchFamily="18" charset="0"/>
              </a:rPr>
              <a:t> Shah, their </a:t>
            </a:r>
            <a:r>
              <a:rPr lang="en-US" i="1" dirty="0" err="1">
                <a:solidFill>
                  <a:schemeClr val="tx1"/>
                </a:solidFill>
                <a:latin typeface="Times New Roman" panose="02020603050405020304" pitchFamily="18" charset="0"/>
                <a:cs typeface="Times New Roman" panose="02020603050405020304" pitchFamily="18" charset="0"/>
              </a:rPr>
              <a:t>murshid</a:t>
            </a:r>
            <a:r>
              <a:rPr lang="en-US" dirty="0">
                <a:solidFill>
                  <a:schemeClr val="tx1"/>
                </a:solidFill>
                <a:latin typeface="Times New Roman" panose="02020603050405020304" pitchFamily="18" charset="0"/>
                <a:cs typeface="Times New Roman" panose="02020603050405020304" pitchFamily="18" charset="0"/>
              </a:rPr>
              <a:t> (guide), for justice. </a:t>
            </a:r>
            <a:r>
              <a:rPr lang="en-US" dirty="0" err="1">
                <a:solidFill>
                  <a:schemeClr val="tx1"/>
                </a:solidFill>
                <a:latin typeface="Times New Roman" panose="02020603050405020304" pitchFamily="18" charset="0"/>
                <a:cs typeface="Times New Roman" panose="02020603050405020304" pitchFamily="18" charset="0"/>
              </a:rPr>
              <a:t>Balaki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organised</a:t>
            </a:r>
            <a:r>
              <a:rPr lang="en-US" dirty="0">
                <a:solidFill>
                  <a:schemeClr val="tx1"/>
                </a:solidFill>
                <a:latin typeface="Times New Roman" panose="02020603050405020304" pitchFamily="18" charset="0"/>
                <a:cs typeface="Times New Roman" panose="02020603050405020304" pitchFamily="18" charset="0"/>
              </a:rPr>
              <a:t> a resistance force of one thousand armed men and established a fort at </a:t>
            </a:r>
            <a:r>
              <a:rPr lang="en-US" dirty="0" err="1">
                <a:solidFill>
                  <a:schemeClr val="tx1"/>
                </a:solidFill>
                <a:latin typeface="Times New Roman" panose="02020603050405020304" pitchFamily="18" charset="0"/>
                <a:cs typeface="Times New Roman" panose="02020603050405020304" pitchFamily="18" charset="0"/>
              </a:rPr>
              <a:t>Subania</a:t>
            </a:r>
            <a:r>
              <a:rPr lang="en-US" dirty="0">
                <a:solidFill>
                  <a:schemeClr val="tx1"/>
                </a:solidFill>
                <a:latin typeface="Times New Roman" panose="02020603050405020304" pitchFamily="18" charset="0"/>
                <a:cs typeface="Times New Roman" panose="02020603050405020304" pitchFamily="18" charset="0"/>
              </a:rPr>
              <a:t>. For </a:t>
            </a:r>
            <a:r>
              <a:rPr lang="en-US" dirty="0" err="1">
                <a:solidFill>
                  <a:schemeClr val="tx1"/>
                </a:solidFill>
                <a:latin typeface="Times New Roman" panose="02020603050405020304" pitchFamily="18" charset="0"/>
                <a:cs typeface="Times New Roman" panose="02020603050405020304" pitchFamily="18" charset="0"/>
              </a:rPr>
              <a:t>defence</a:t>
            </a:r>
            <a:r>
              <a:rPr lang="en-US" dirty="0">
                <a:solidFill>
                  <a:schemeClr val="tx1"/>
                </a:solidFill>
                <a:latin typeface="Times New Roman" panose="02020603050405020304" pitchFamily="18" charset="0"/>
                <a:cs typeface="Times New Roman" panose="02020603050405020304" pitchFamily="18" charset="0"/>
              </a:rPr>
              <a:t> purposes he also repaired the old </a:t>
            </a:r>
            <a:r>
              <a:rPr lang="en-US" dirty="0" err="1">
                <a:solidFill>
                  <a:schemeClr val="tx1"/>
                </a:solidFill>
                <a:latin typeface="Times New Roman" panose="02020603050405020304" pitchFamily="18" charset="0"/>
                <a:cs typeface="Times New Roman" panose="02020603050405020304" pitchFamily="18" charset="0"/>
              </a:rPr>
              <a:t>Sujabad</a:t>
            </a:r>
            <a:r>
              <a:rPr lang="en-US" dirty="0">
                <a:solidFill>
                  <a:schemeClr val="tx1"/>
                </a:solidFill>
                <a:latin typeface="Times New Roman" panose="02020603050405020304" pitchFamily="18" charset="0"/>
                <a:cs typeface="Times New Roman" panose="02020603050405020304" pitchFamily="18" charset="0"/>
              </a:rPr>
              <a:t> fort, earlier built by </a:t>
            </a:r>
            <a:r>
              <a:rPr lang="en-US" cap="small" dirty="0">
                <a:solidFill>
                  <a:schemeClr val="tx1"/>
                </a:solidFill>
                <a:latin typeface="Times New Roman" panose="02020603050405020304" pitchFamily="18" charset="0"/>
                <a:cs typeface="Times New Roman" panose="02020603050405020304" pitchFamily="18" charset="0"/>
                <a:hlinkClick r:id="rId2" tooltip="Shah Shuja"/>
              </a:rPr>
              <a:t>shah </a:t>
            </a:r>
            <a:r>
              <a:rPr lang="en-US" cap="small" dirty="0" err="1">
                <a:solidFill>
                  <a:schemeClr val="tx1"/>
                </a:solidFill>
                <a:latin typeface="Times New Roman" panose="02020603050405020304" pitchFamily="18" charset="0"/>
                <a:cs typeface="Times New Roman" panose="02020603050405020304" pitchFamily="18" charset="0"/>
                <a:hlinkClick r:id="rId2" tooltip="Shah Shuja"/>
              </a:rPr>
              <a:t>shuja</a:t>
            </a:r>
            <a:r>
              <a:rPr lang="en-US" dirty="0">
                <a:solidFill>
                  <a:schemeClr val="tx1"/>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953103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THE </a:t>
            </a:r>
            <a:r>
              <a:rPr lang="en-US" sz="3200" b="1" dirty="0">
                <a:solidFill>
                  <a:srgbClr val="C00000"/>
                </a:solidFill>
                <a:latin typeface="Times New Roman" panose="02020603050405020304" pitchFamily="18" charset="0"/>
                <a:cs typeface="Times New Roman" panose="02020603050405020304" pitchFamily="18" charset="0"/>
              </a:rPr>
              <a:t>BALAKI SHAH REVOLT</a:t>
            </a:r>
            <a:endParaRPr lang="en-US" sz="3200" dirty="0"/>
          </a:p>
        </p:txBody>
      </p:sp>
      <p:sp>
        <p:nvSpPr>
          <p:cNvPr id="3" name="Content Placeholder 2"/>
          <p:cNvSpPr>
            <a:spLocks noGrp="1"/>
          </p:cNvSpPr>
          <p:nvPr>
            <p:ph idx="1"/>
          </p:nvPr>
        </p:nvSpPr>
        <p:spPr/>
        <p:txBody>
          <a:bodyPr/>
          <a:lstStyle/>
          <a:p>
            <a:pPr algn="just"/>
            <a:r>
              <a:rPr lang="en-US" dirty="0" err="1">
                <a:solidFill>
                  <a:schemeClr val="tx1"/>
                </a:solidFill>
                <a:latin typeface="Times New Roman" panose="02020603050405020304" pitchFamily="18" charset="0"/>
                <a:cs typeface="Times New Roman" panose="02020603050405020304" pitchFamily="18" charset="0"/>
              </a:rPr>
              <a:t>Balaki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Shah';s</a:t>
            </a:r>
            <a:r>
              <a:rPr lang="en-US" dirty="0">
                <a:solidFill>
                  <a:schemeClr val="tx1"/>
                </a:solidFill>
                <a:latin typeface="Times New Roman" panose="02020603050405020304" pitchFamily="18" charset="0"/>
                <a:cs typeface="Times New Roman" panose="02020603050405020304" pitchFamily="18" charset="0"/>
              </a:rPr>
              <a:t> resistance activities had twofold aims of driving out the Europeans from </a:t>
            </a:r>
            <a:r>
              <a:rPr lang="en-US" dirty="0" err="1">
                <a:solidFill>
                  <a:schemeClr val="tx1"/>
                </a:solidFill>
                <a:latin typeface="Times New Roman" panose="02020603050405020304" pitchFamily="18" charset="0"/>
                <a:cs typeface="Times New Roman" panose="02020603050405020304" pitchFamily="18" charset="0"/>
              </a:rPr>
              <a:t>Bakarganj</a:t>
            </a:r>
            <a:r>
              <a:rPr lang="en-US" dirty="0">
                <a:solidFill>
                  <a:schemeClr val="tx1"/>
                </a:solidFill>
                <a:latin typeface="Times New Roman" panose="02020603050405020304" pitchFamily="18" charset="0"/>
                <a:cs typeface="Times New Roman" panose="02020603050405020304" pitchFamily="18" charset="0"/>
              </a:rPr>
              <a:t> and rescuing the oppressed </a:t>
            </a:r>
            <a:r>
              <a:rPr lang="en-US" cap="small" dirty="0" err="1">
                <a:solidFill>
                  <a:schemeClr val="tx1"/>
                </a:solidFill>
                <a:latin typeface="Times New Roman" panose="02020603050405020304" pitchFamily="18" charset="0"/>
                <a:cs typeface="Times New Roman" panose="02020603050405020304" pitchFamily="18" charset="0"/>
                <a:hlinkClick r:id="rId2" tooltip="Raiyat"/>
              </a:rPr>
              <a:t>raiyats</a:t>
            </a:r>
            <a:r>
              <a:rPr lang="en-US" dirty="0">
                <a:solidFill>
                  <a:schemeClr val="tx1"/>
                </a:solidFill>
                <a:latin typeface="Times New Roman" panose="02020603050405020304" pitchFamily="18" charset="0"/>
                <a:cs typeface="Times New Roman" panose="02020603050405020304" pitchFamily="18" charset="0"/>
              </a:rPr>
              <a:t> from the misrule of the company. In </a:t>
            </a:r>
            <a:r>
              <a:rPr lang="en-US" dirty="0" err="1">
                <a:solidFill>
                  <a:schemeClr val="tx1"/>
                </a:solidFill>
                <a:latin typeface="Times New Roman" panose="02020603050405020304" pitchFamily="18" charset="0"/>
                <a:cs typeface="Times New Roman" panose="02020603050405020304" pitchFamily="18" charset="0"/>
              </a:rPr>
              <a:t>realising</a:t>
            </a:r>
            <a:r>
              <a:rPr lang="en-US" dirty="0">
                <a:solidFill>
                  <a:schemeClr val="tx1"/>
                </a:solidFill>
                <a:latin typeface="Times New Roman" panose="02020603050405020304" pitchFamily="18" charset="0"/>
                <a:cs typeface="Times New Roman" panose="02020603050405020304" pitchFamily="18" charset="0"/>
              </a:rPr>
              <a:t> these two objectives, </a:t>
            </a:r>
            <a:r>
              <a:rPr lang="en-US" dirty="0" err="1">
                <a:solidFill>
                  <a:schemeClr val="tx1"/>
                </a:solidFill>
                <a:latin typeface="Times New Roman" panose="02020603050405020304" pitchFamily="18" charset="0"/>
                <a:cs typeface="Times New Roman" panose="02020603050405020304" pitchFamily="18" charset="0"/>
              </a:rPr>
              <a:t>Balaki</a:t>
            </a:r>
            <a:r>
              <a:rPr lang="en-US" dirty="0">
                <a:solidFill>
                  <a:schemeClr val="tx1"/>
                </a:solidFill>
                <a:latin typeface="Times New Roman" panose="02020603050405020304" pitchFamily="18" charset="0"/>
                <a:cs typeface="Times New Roman" panose="02020603050405020304" pitchFamily="18" charset="0"/>
              </a:rPr>
              <a:t> Shah declared independence of company rule in 1792 and installed one Jeon, presumably his mentor, as sultan. He proclaimed the end of the </a:t>
            </a:r>
            <a:r>
              <a:rPr lang="en-US" i="1" dirty="0" err="1">
                <a:solidFill>
                  <a:schemeClr val="tx1"/>
                </a:solidFill>
                <a:latin typeface="Times New Roman" panose="02020603050405020304" pitchFamily="18" charset="0"/>
                <a:cs typeface="Times New Roman" panose="02020603050405020304" pitchFamily="18" charset="0"/>
              </a:rPr>
              <a:t>Firingi</a:t>
            </a:r>
            <a:r>
              <a:rPr lang="en-US"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hukumat</a:t>
            </a:r>
            <a:r>
              <a:rPr lang="en-US" dirty="0">
                <a:solidFill>
                  <a:schemeClr val="tx1"/>
                </a:solidFill>
                <a:latin typeface="Times New Roman" panose="02020603050405020304" pitchFamily="18" charset="0"/>
                <a:cs typeface="Times New Roman" panose="02020603050405020304" pitchFamily="18" charset="0"/>
              </a:rPr>
              <a:t>. He compelled all the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of </a:t>
            </a:r>
            <a:r>
              <a:rPr lang="en-US" dirty="0" err="1">
                <a:solidFill>
                  <a:schemeClr val="tx1"/>
                </a:solidFill>
                <a:latin typeface="Times New Roman" panose="02020603050405020304" pitchFamily="18" charset="0"/>
                <a:cs typeface="Times New Roman" panose="02020603050405020304" pitchFamily="18" charset="0"/>
              </a:rPr>
              <a:t>pargana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Salimabad</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Nazirpur</a:t>
            </a:r>
            <a:r>
              <a:rPr lang="en-US" dirty="0">
                <a:solidFill>
                  <a:schemeClr val="tx1"/>
                </a:solidFill>
                <a:latin typeface="Times New Roman" panose="02020603050405020304" pitchFamily="18" charset="0"/>
                <a:cs typeface="Times New Roman" panose="02020603050405020304" pitchFamily="18" charset="0"/>
              </a:rPr>
              <a:t> and </a:t>
            </a:r>
            <a:r>
              <a:rPr lang="en-US" dirty="0" err="1">
                <a:solidFill>
                  <a:schemeClr val="tx1"/>
                </a:solidFill>
                <a:latin typeface="Times New Roman" panose="02020603050405020304" pitchFamily="18" charset="0"/>
                <a:cs typeface="Times New Roman" panose="02020603050405020304" pitchFamily="18" charset="0"/>
              </a:rPr>
              <a:t>Chandradvip</a:t>
            </a:r>
            <a:r>
              <a:rPr lang="en-US" dirty="0">
                <a:solidFill>
                  <a:schemeClr val="tx1"/>
                </a:solidFill>
                <a:latin typeface="Times New Roman" panose="02020603050405020304" pitchFamily="18" charset="0"/>
                <a:cs typeface="Times New Roman" panose="02020603050405020304" pitchFamily="18" charset="0"/>
              </a:rPr>
              <a:t> to renounce the company authority and acknowledge him as their new ruler and pay revenue to him.</a:t>
            </a:r>
          </a:p>
          <a:p>
            <a:endParaRPr lang="en-US" dirty="0"/>
          </a:p>
        </p:txBody>
      </p:sp>
    </p:spTree>
    <p:extLst>
      <p:ext uri="{BB962C8B-B14F-4D97-AF65-F5344CB8AC3E}">
        <p14:creationId xmlns:p14="http://schemas.microsoft.com/office/powerpoint/2010/main" val="3867460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
            </a:r>
            <a:br>
              <a:rPr lang="en-US" b="1" dirty="0">
                <a:solidFill>
                  <a:srgbClr val="C00000"/>
                </a:solidFill>
                <a:latin typeface="Times New Roman" panose="02020603050405020304" pitchFamily="18" charset="0"/>
                <a:cs typeface="Times New Roman" panose="02020603050405020304" pitchFamily="18" charset="0"/>
              </a:rPr>
            </a:br>
            <a:r>
              <a:rPr lang="en-US" b="1" dirty="0">
                <a:solidFill>
                  <a:srgbClr val="C00000"/>
                </a:solidFill>
                <a:latin typeface="Times New Roman" panose="02020603050405020304" pitchFamily="18" charset="0"/>
                <a:cs typeface="Times New Roman" panose="02020603050405020304" pitchFamily="18" charset="0"/>
              </a:rPr>
              <a:t>BENGAL RENAISSANCE</a:t>
            </a:r>
            <a:endParaRPr lang="en-US" dirty="0"/>
          </a:p>
        </p:txBody>
      </p:sp>
      <p:sp>
        <p:nvSpPr>
          <p:cNvPr id="3" name="Content Placeholder 2"/>
          <p:cNvSpPr>
            <a:spLocks noGrp="1"/>
          </p:cNvSpPr>
          <p:nvPr>
            <p:ph idx="1"/>
          </p:nvPr>
        </p:nvSpPr>
        <p:spPr>
          <a:xfrm>
            <a:off x="677333" y="2160589"/>
            <a:ext cx="4171757" cy="3880773"/>
          </a:xfrm>
        </p:spPr>
        <p:txBody>
          <a:bodyPr>
            <a:normAutofit fontScale="92500" lnSpcReduction="10000"/>
          </a:bodyPr>
          <a:lstStyle/>
          <a:p>
            <a:pPr algn="just"/>
            <a:r>
              <a:rPr lang="en-US" dirty="0">
                <a:solidFill>
                  <a:schemeClr val="tx1"/>
                </a:solidFill>
                <a:latin typeface="Times New Roman" panose="02020603050405020304" pitchFamily="18" charset="0"/>
                <a:cs typeface="Times New Roman" panose="02020603050405020304" pitchFamily="18" charset="0"/>
              </a:rPr>
              <a:t>For almost two centuries, the Bengal Renaissance saw the radical transformation of </a:t>
            </a:r>
            <a:r>
              <a:rPr lang="en-US" dirty="0">
                <a:solidFill>
                  <a:schemeClr val="tx1"/>
                </a:solidFill>
                <a:latin typeface="Times New Roman" panose="02020603050405020304" pitchFamily="18" charset="0"/>
                <a:cs typeface="Times New Roman" panose="02020603050405020304" pitchFamily="18" charset="0"/>
                <a:hlinkClick r:id="rId2" tooltip="British India"/>
              </a:rPr>
              <a:t>Indian</a:t>
            </a:r>
            <a:r>
              <a:rPr lang="en-US" dirty="0">
                <a:solidFill>
                  <a:schemeClr val="tx1"/>
                </a:solidFill>
                <a:latin typeface="Times New Roman" panose="02020603050405020304" pitchFamily="18" charset="0"/>
                <a:cs typeface="Times New Roman" panose="02020603050405020304" pitchFamily="18" charset="0"/>
              </a:rPr>
              <a:t> society, and its ideas have been attributed to the rise of </a:t>
            </a:r>
            <a:r>
              <a:rPr lang="en-US" dirty="0">
                <a:solidFill>
                  <a:schemeClr val="tx1"/>
                </a:solidFill>
                <a:latin typeface="Times New Roman" panose="02020603050405020304" pitchFamily="18" charset="0"/>
                <a:cs typeface="Times New Roman" panose="02020603050405020304" pitchFamily="18" charset="0"/>
                <a:hlinkClick r:id="rId3" tooltip="Indian independence movement"/>
              </a:rPr>
              <a:t>Indian and colonialist and nationalist</a:t>
            </a:r>
            <a:r>
              <a:rPr lang="en-US" dirty="0">
                <a:solidFill>
                  <a:schemeClr val="tx1"/>
                </a:solidFill>
                <a:latin typeface="Times New Roman" panose="02020603050405020304" pitchFamily="18" charset="0"/>
                <a:cs typeface="Times New Roman" panose="02020603050405020304" pitchFamily="18" charset="0"/>
              </a:rPr>
              <a:t> thought and activity during this period. The philosophical basis of the movement was its unique version of liberalism and modernity. According to </a:t>
            </a:r>
            <a:r>
              <a:rPr lang="en-US" dirty="0" err="1">
                <a:solidFill>
                  <a:schemeClr val="tx1"/>
                </a:solidFill>
                <a:latin typeface="Times New Roman" panose="02020603050405020304" pitchFamily="18" charset="0"/>
                <a:cs typeface="Times New Roman" panose="02020603050405020304" pitchFamily="18" charset="0"/>
                <a:hlinkClick r:id="rId4" tooltip="Sumit Sarkar"/>
              </a:rPr>
              <a:t>Sumit</a:t>
            </a:r>
            <a:r>
              <a:rPr lang="en-US" dirty="0">
                <a:solidFill>
                  <a:schemeClr val="tx1"/>
                </a:solidFill>
                <a:latin typeface="Times New Roman" panose="02020603050405020304" pitchFamily="18" charset="0"/>
                <a:cs typeface="Times New Roman" panose="02020603050405020304" pitchFamily="18" charset="0"/>
                <a:hlinkClick r:id="rId4" tooltip="Sumit Sarkar"/>
              </a:rPr>
              <a:t> Sarkar</a:t>
            </a:r>
            <a:r>
              <a:rPr lang="en-US" dirty="0">
                <a:solidFill>
                  <a:schemeClr val="tx1"/>
                </a:solidFill>
                <a:latin typeface="Times New Roman" panose="02020603050405020304" pitchFamily="18" charset="0"/>
                <a:cs typeface="Times New Roman" panose="02020603050405020304" pitchFamily="18" charset="0"/>
              </a:rPr>
              <a:t>, the pioneers and works of this period were revered and regarded with nostalgia throughout the 19th and 20th centuries, however, due to a new focus on its colonialist origins, a more critical view emerged in the 1970s. </a:t>
            </a:r>
          </a:p>
          <a:p>
            <a:endParaRPr lang="en-US" dirty="0"/>
          </a:p>
        </p:txBody>
      </p:sp>
      <p:pic>
        <p:nvPicPr>
          <p:cNvPr id="2052" name="Picture 4" descr="Who are some of the key figures of the Bengal Renaissance? - Quor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5668" y="2160589"/>
            <a:ext cx="4298334" cy="3880773"/>
          </a:xfrm>
          <a:prstGeom prst="rect">
            <a:avLst/>
          </a:prstGeom>
          <a:ln>
            <a:noFill/>
          </a:ln>
          <a:effectLst>
            <a:outerShdw blurRad="292100" dist="139700" dir="2700000" algn="tl" rotWithShape="0">
              <a:srgbClr val="333333">
                <a:alpha val="65000"/>
              </a:srgbClr>
            </a:outerShdw>
          </a:effectLst>
          <a:extLst/>
        </p:spPr>
      </p:pic>
    </p:spTree>
    <p:extLst>
      <p:ext uri="{BB962C8B-B14F-4D97-AF65-F5344CB8AC3E}">
        <p14:creationId xmlns:p14="http://schemas.microsoft.com/office/powerpoint/2010/main" val="217483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D2BD0FB-B866-234F-B585-F1F79135694C}"/>
              </a:ext>
            </a:extLst>
          </p:cNvPr>
          <p:cNvSpPr>
            <a:spLocks noGrp="1"/>
          </p:cNvSpPr>
          <p:nvPr>
            <p:ph idx="1"/>
          </p:nvPr>
        </p:nvSpPr>
        <p:spPr>
          <a:xfrm>
            <a:off x="1097280" y="1845734"/>
            <a:ext cx="7977447" cy="4347247"/>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In order to win the peasantry over to him and also to substantiate his sovereignty, </a:t>
            </a:r>
            <a:r>
              <a:rPr lang="en-US" sz="1800" dirty="0" err="1">
                <a:solidFill>
                  <a:schemeClr val="tx1"/>
                </a:solidFill>
                <a:latin typeface="Times New Roman" panose="02020603050405020304" pitchFamily="18" charset="0"/>
                <a:cs typeface="Times New Roman" panose="02020603050405020304" pitchFamily="18" charset="0"/>
              </a:rPr>
              <a:t>Balaki</a:t>
            </a:r>
            <a:r>
              <a:rPr lang="en-US" sz="1800" dirty="0">
                <a:solidFill>
                  <a:schemeClr val="tx1"/>
                </a:solidFill>
                <a:latin typeface="Times New Roman" panose="02020603050405020304" pitchFamily="18" charset="0"/>
                <a:cs typeface="Times New Roman" panose="02020603050405020304" pitchFamily="18" charset="0"/>
              </a:rPr>
              <a:t> Shah announced a new rate of rent, which was far below the existing rate. He ordered the </a:t>
            </a:r>
            <a:r>
              <a:rPr lang="en-US" sz="1800" dirty="0" err="1">
                <a:solidFill>
                  <a:schemeClr val="tx1"/>
                </a:solidFill>
                <a:latin typeface="Times New Roman" panose="02020603050405020304" pitchFamily="18" charset="0"/>
                <a:cs typeface="Times New Roman" panose="02020603050405020304" pitchFamily="18" charset="0"/>
              </a:rPr>
              <a:t>zamindars</a:t>
            </a:r>
            <a:r>
              <a:rPr lang="en-US" sz="1800" dirty="0">
                <a:solidFill>
                  <a:schemeClr val="tx1"/>
                </a:solidFill>
                <a:latin typeface="Times New Roman" panose="02020603050405020304" pitchFamily="18" charset="0"/>
                <a:cs typeface="Times New Roman" panose="02020603050405020304" pitchFamily="18" charset="0"/>
              </a:rPr>
              <a:t> not to charge more than two rupees per </a:t>
            </a:r>
            <a:r>
              <a:rPr lang="en-US" sz="1800" i="1" dirty="0" err="1">
                <a:solidFill>
                  <a:schemeClr val="tx1"/>
                </a:solidFill>
                <a:latin typeface="Times New Roman" panose="02020603050405020304" pitchFamily="18" charset="0"/>
                <a:cs typeface="Times New Roman" panose="02020603050405020304" pitchFamily="18" charset="0"/>
              </a:rPr>
              <a:t>kani</a:t>
            </a:r>
            <a:r>
              <a:rPr lang="en-US" sz="1800" dirty="0">
                <a:solidFill>
                  <a:schemeClr val="tx1"/>
                </a:solidFill>
                <a:latin typeface="Times New Roman" panose="02020603050405020304" pitchFamily="18" charset="0"/>
                <a:cs typeface="Times New Roman" panose="02020603050405020304" pitchFamily="18" charset="0"/>
              </a:rPr>
              <a:t> (120 decimals) and refund to the </a:t>
            </a:r>
            <a:r>
              <a:rPr lang="en-US" sz="1800" dirty="0" err="1">
                <a:solidFill>
                  <a:schemeClr val="tx1"/>
                </a:solidFill>
                <a:latin typeface="Times New Roman" panose="02020603050405020304" pitchFamily="18" charset="0"/>
                <a:cs typeface="Times New Roman" panose="02020603050405020304" pitchFamily="18" charset="0"/>
              </a:rPr>
              <a:t>raiyats</a:t>
            </a:r>
            <a:r>
              <a:rPr lang="en-US" sz="1800" dirty="0">
                <a:solidFill>
                  <a:schemeClr val="tx1"/>
                </a:solidFill>
                <a:latin typeface="Times New Roman" panose="02020603050405020304" pitchFamily="18" charset="0"/>
                <a:cs typeface="Times New Roman" panose="02020603050405020304" pitchFamily="18" charset="0"/>
              </a:rPr>
              <a:t> if any excess had been collected already. Defaulting </a:t>
            </a:r>
            <a:r>
              <a:rPr lang="en-US" sz="1800" dirty="0" err="1">
                <a:solidFill>
                  <a:schemeClr val="tx1"/>
                </a:solidFill>
                <a:latin typeface="Times New Roman" panose="02020603050405020304" pitchFamily="18" charset="0"/>
                <a:cs typeface="Times New Roman" panose="02020603050405020304" pitchFamily="18" charset="0"/>
              </a:rPr>
              <a:t>zamindars</a:t>
            </a:r>
            <a:r>
              <a:rPr lang="en-US" sz="1800" dirty="0">
                <a:solidFill>
                  <a:schemeClr val="tx1"/>
                </a:solidFill>
                <a:latin typeface="Times New Roman" panose="02020603050405020304" pitchFamily="18" charset="0"/>
                <a:cs typeface="Times New Roman" panose="02020603050405020304" pitchFamily="18" charset="0"/>
              </a:rPr>
              <a:t> were threatened with severe punishment</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1B9B2160-986D-2846-9002-1F6FC3793495}"/>
              </a:ext>
            </a:extLst>
          </p:cNvPr>
          <p:cNvSpPr>
            <a:spLocks noGrp="1"/>
          </p:cNvSpPr>
          <p:nvPr>
            <p:ph type="title"/>
          </p:nvPr>
        </p:nvSpPr>
        <p:spPr>
          <a:xfrm>
            <a:off x="1097280" y="1107830"/>
            <a:ext cx="8176722" cy="619760"/>
          </a:xfrm>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THE BALAKI SHAH REVOLT</a:t>
            </a:r>
            <a:endParaRPr 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0375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THE </a:t>
            </a:r>
            <a:r>
              <a:rPr lang="en-US" sz="3200" b="1" dirty="0">
                <a:solidFill>
                  <a:srgbClr val="C00000"/>
                </a:solidFill>
                <a:latin typeface="Times New Roman" panose="02020603050405020304" pitchFamily="18" charset="0"/>
                <a:cs typeface="Times New Roman" panose="02020603050405020304" pitchFamily="18" charset="0"/>
              </a:rPr>
              <a:t>BALAKI SHAH REVOLT</a:t>
            </a:r>
            <a:endParaRPr lang="en-US" sz="3200" dirty="0"/>
          </a:p>
        </p:txBody>
      </p:sp>
      <p:sp>
        <p:nvSpPr>
          <p:cNvPr id="3" name="Content Placeholder 2"/>
          <p:cNvSpPr>
            <a:spLocks noGrp="1"/>
          </p:cNvSpPr>
          <p:nvPr>
            <p:ph idx="1"/>
          </p:nvPr>
        </p:nvSpPr>
        <p:spPr/>
        <p:txBody>
          <a:bodyPr/>
          <a:lstStyle/>
          <a:p>
            <a:pPr algn="just"/>
            <a:r>
              <a:rPr lang="en-US" dirty="0" err="1">
                <a:solidFill>
                  <a:schemeClr val="tx1"/>
                </a:solidFill>
                <a:latin typeface="Times New Roman" panose="02020603050405020304" pitchFamily="18" charset="0"/>
                <a:cs typeface="Times New Roman" panose="02020603050405020304" pitchFamily="18" charset="0"/>
              </a:rPr>
              <a:t>Balaki</a:t>
            </a:r>
            <a:r>
              <a:rPr lang="en-US" dirty="0">
                <a:solidFill>
                  <a:schemeClr val="tx1"/>
                </a:solidFill>
                <a:latin typeface="Times New Roman" panose="02020603050405020304" pitchFamily="18" charset="0"/>
                <a:cs typeface="Times New Roman" panose="02020603050405020304" pitchFamily="18" charset="0"/>
              </a:rPr>
              <a:t> Shah and his followers initially succeeded in ousting the company </a:t>
            </a:r>
            <a:r>
              <a:rPr lang="en-US" i="1" dirty="0" err="1">
                <a:solidFill>
                  <a:schemeClr val="tx1"/>
                </a:solidFill>
                <a:latin typeface="Times New Roman" panose="02020603050405020304" pitchFamily="18" charset="0"/>
                <a:cs typeface="Times New Roman" panose="02020603050405020304" pitchFamily="18" charset="0"/>
              </a:rPr>
              <a:t>barkandaje</a:t>
            </a:r>
            <a:r>
              <a:rPr lang="en-US" dirty="0" err="1">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 from the area. Many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fled away from their estates. To bring the situation under control, the </a:t>
            </a:r>
            <a:r>
              <a:rPr lang="en-US" dirty="0" err="1">
                <a:solidFill>
                  <a:schemeClr val="tx1"/>
                </a:solidFill>
                <a:latin typeface="Times New Roman" panose="02020603050405020304" pitchFamily="18" charset="0"/>
                <a:cs typeface="Times New Roman" panose="02020603050405020304" pitchFamily="18" charset="0"/>
              </a:rPr>
              <a:t>Bakarganj</a:t>
            </a:r>
            <a:r>
              <a:rPr lang="en-US" dirty="0">
                <a:solidFill>
                  <a:schemeClr val="tx1"/>
                </a:solidFill>
                <a:latin typeface="Times New Roman" panose="02020603050405020304" pitchFamily="18" charset="0"/>
                <a:cs typeface="Times New Roman" panose="02020603050405020304" pitchFamily="18" charset="0"/>
              </a:rPr>
              <a:t> collector sent a detachment of </a:t>
            </a:r>
            <a:r>
              <a:rPr lang="en-US" i="1" dirty="0" err="1">
                <a:solidFill>
                  <a:schemeClr val="tx1"/>
                </a:solidFill>
                <a:latin typeface="Times New Roman" panose="02020603050405020304" pitchFamily="18" charset="0"/>
                <a:cs typeface="Times New Roman" panose="02020603050405020304" pitchFamily="18" charset="0"/>
              </a:rPr>
              <a:t>sepoy</a:t>
            </a:r>
            <a:r>
              <a:rPr lang="en-US" dirty="0" err="1">
                <a:solidFill>
                  <a:schemeClr val="tx1"/>
                </a:solidFill>
                <a:latin typeface="Times New Roman" panose="02020603050405020304" pitchFamily="18" charset="0"/>
                <a:cs typeface="Times New Roman" panose="02020603050405020304" pitchFamily="18" charset="0"/>
              </a:rPr>
              <a:t>s</a:t>
            </a:r>
            <a:r>
              <a:rPr lang="en-US" dirty="0">
                <a:solidFill>
                  <a:schemeClr val="tx1"/>
                </a:solidFill>
                <a:latin typeface="Times New Roman" panose="02020603050405020304" pitchFamily="18" charset="0"/>
                <a:cs typeface="Times New Roman" panose="02020603050405020304" pitchFamily="18" charset="0"/>
              </a:rPr>
              <a:t> under the command of European officers who stormed </a:t>
            </a:r>
            <a:r>
              <a:rPr lang="en-US" dirty="0" err="1">
                <a:solidFill>
                  <a:schemeClr val="tx1"/>
                </a:solidFill>
                <a:latin typeface="Times New Roman" panose="02020603050405020304" pitchFamily="18" charset="0"/>
                <a:cs typeface="Times New Roman" panose="02020603050405020304" pitchFamily="18" charset="0"/>
              </a:rPr>
              <a:t>Balaki's</a:t>
            </a:r>
            <a:r>
              <a:rPr lang="en-US" dirty="0">
                <a:solidFill>
                  <a:schemeClr val="tx1"/>
                </a:solidFill>
                <a:latin typeface="Times New Roman" panose="02020603050405020304" pitchFamily="18" charset="0"/>
                <a:cs typeface="Times New Roman" panose="02020603050405020304" pitchFamily="18" charset="0"/>
              </a:rPr>
              <a:t> mud fort and captured him. He was tried in the Dhaka </a:t>
            </a:r>
            <a:r>
              <a:rPr lang="en-US" i="1" dirty="0" err="1">
                <a:solidFill>
                  <a:schemeClr val="tx1"/>
                </a:solidFill>
                <a:latin typeface="Times New Roman" panose="02020603050405020304" pitchFamily="18" charset="0"/>
                <a:cs typeface="Times New Roman" panose="02020603050405020304" pitchFamily="18" charset="0"/>
              </a:rPr>
              <a:t>Nizamt</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Adalat</a:t>
            </a:r>
            <a:r>
              <a:rPr lang="en-US" dirty="0">
                <a:solidFill>
                  <a:schemeClr val="tx1"/>
                </a:solidFill>
                <a:latin typeface="Times New Roman" panose="02020603050405020304" pitchFamily="18" charset="0"/>
                <a:cs typeface="Times New Roman" panose="02020603050405020304" pitchFamily="18" charset="0"/>
              </a:rPr>
              <a:t>, which found him guilty of rebellion and bloodshed and sentenced him to seven years imprisonment.</a:t>
            </a:r>
          </a:p>
          <a:p>
            <a:endParaRPr lang="en-US" dirty="0"/>
          </a:p>
        </p:txBody>
      </p:sp>
    </p:spTree>
    <p:extLst>
      <p:ext uri="{BB962C8B-B14F-4D97-AF65-F5344CB8AC3E}">
        <p14:creationId xmlns:p14="http://schemas.microsoft.com/office/powerpoint/2010/main" val="3436303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AGA MOHAMMAD REZA REVOLT 1799</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900" dirty="0">
                <a:solidFill>
                  <a:schemeClr val="tx1"/>
                </a:solidFill>
                <a:latin typeface="Times New Roman" panose="02020603050405020304" pitchFamily="18" charset="0"/>
                <a:cs typeface="Times New Roman" panose="02020603050405020304" pitchFamily="18" charset="0"/>
              </a:rPr>
              <a:t>Reza was a </a:t>
            </a:r>
            <a:r>
              <a:rPr lang="en-US" sz="1900" dirty="0">
                <a:solidFill>
                  <a:schemeClr val="tx1"/>
                </a:solidFill>
                <a:latin typeface="Times New Roman" panose="02020603050405020304" pitchFamily="18" charset="0"/>
                <a:cs typeface="Times New Roman" panose="02020603050405020304" pitchFamily="18" charset="0"/>
                <a:hlinkClick r:id="rId2" tooltip="Sufi pir"/>
              </a:rPr>
              <a:t>Sufi </a:t>
            </a:r>
            <a:r>
              <a:rPr lang="en-US" sz="1900" dirty="0" err="1">
                <a:solidFill>
                  <a:schemeClr val="tx1"/>
                </a:solidFill>
                <a:latin typeface="Times New Roman" panose="02020603050405020304" pitchFamily="18" charset="0"/>
                <a:cs typeface="Times New Roman" panose="02020603050405020304" pitchFamily="18" charset="0"/>
                <a:hlinkClick r:id="rId2" tooltip="Sufi pir"/>
              </a:rPr>
              <a:t>pir</a:t>
            </a:r>
            <a:r>
              <a:rPr lang="en-US" sz="1900" dirty="0">
                <a:solidFill>
                  <a:schemeClr val="tx1"/>
                </a:solidFill>
                <a:latin typeface="Times New Roman" panose="02020603050405020304" pitchFamily="18" charset="0"/>
                <a:cs typeface="Times New Roman" panose="02020603050405020304" pitchFamily="18" charset="0"/>
              </a:rPr>
              <a:t>, which enabled him to have the support of thousands of peasants, </a:t>
            </a:r>
            <a:r>
              <a:rPr lang="en-US" sz="1900" dirty="0">
                <a:solidFill>
                  <a:schemeClr val="tx1"/>
                </a:solidFill>
                <a:latin typeface="Times New Roman" panose="02020603050405020304" pitchFamily="18" charset="0"/>
                <a:cs typeface="Times New Roman" panose="02020603050405020304" pitchFamily="18" charset="0"/>
                <a:hlinkClick r:id="rId3" tooltip="Fakir"/>
              </a:rPr>
              <a:t>fakirs</a:t>
            </a:r>
            <a:r>
              <a:rPr lang="en-US" sz="1900" dirty="0">
                <a:solidFill>
                  <a:schemeClr val="tx1"/>
                </a:solidFill>
                <a:latin typeface="Times New Roman" panose="02020603050405020304" pitchFamily="18" charset="0"/>
                <a:cs typeface="Times New Roman" panose="02020603050405020304" pitchFamily="18" charset="0"/>
              </a:rPr>
              <a:t> and </a:t>
            </a:r>
            <a:r>
              <a:rPr lang="en-US" sz="1900" dirty="0" err="1">
                <a:solidFill>
                  <a:schemeClr val="tx1"/>
                </a:solidFill>
                <a:latin typeface="Times New Roman" panose="02020603050405020304" pitchFamily="18" charset="0"/>
                <a:cs typeface="Times New Roman" panose="02020603050405020304" pitchFamily="18" charset="0"/>
                <a:hlinkClick r:id="rId4" tooltip="Ryot"/>
              </a:rPr>
              <a:t>ryots</a:t>
            </a:r>
            <a:r>
              <a:rPr lang="en-US" sz="1900" dirty="0">
                <a:solidFill>
                  <a:schemeClr val="tx1"/>
                </a:solidFill>
                <a:latin typeface="Times New Roman" panose="02020603050405020304" pitchFamily="18" charset="0"/>
                <a:cs typeface="Times New Roman" panose="02020603050405020304" pitchFamily="18" charset="0"/>
              </a:rPr>
              <a:t>. It is said that he also gained support from Shams </a:t>
            </a:r>
            <a:r>
              <a:rPr lang="en-US" sz="1900" dirty="0" err="1">
                <a:solidFill>
                  <a:schemeClr val="tx1"/>
                </a:solidFill>
                <a:latin typeface="Times New Roman" panose="02020603050405020304" pitchFamily="18" charset="0"/>
                <a:cs typeface="Times New Roman" panose="02020603050405020304" pitchFamily="18" charset="0"/>
              </a:rPr>
              <a:t>ud-Daulah</a:t>
            </a:r>
            <a:r>
              <a:rPr lang="en-US" sz="1900" dirty="0">
                <a:solidFill>
                  <a:schemeClr val="tx1"/>
                </a:solidFill>
                <a:latin typeface="Times New Roman" panose="02020603050405020304" pitchFamily="18" charset="0"/>
                <a:cs typeface="Times New Roman" panose="02020603050405020304" pitchFamily="18" charset="0"/>
              </a:rPr>
              <a:t>, the </a:t>
            </a:r>
            <a:r>
              <a:rPr lang="en-US" sz="1900" dirty="0" err="1">
                <a:solidFill>
                  <a:schemeClr val="tx1"/>
                </a:solidFill>
                <a:latin typeface="Times New Roman" panose="02020603050405020304" pitchFamily="18" charset="0"/>
                <a:cs typeface="Times New Roman" panose="02020603050405020304" pitchFamily="18" charset="0"/>
                <a:hlinkClick r:id="rId5" tooltip="Naib Nazim of Dhaka"/>
              </a:rPr>
              <a:t>Naib</a:t>
            </a:r>
            <a:r>
              <a:rPr lang="en-US" sz="1900" dirty="0">
                <a:solidFill>
                  <a:schemeClr val="tx1"/>
                </a:solidFill>
                <a:latin typeface="Times New Roman" panose="02020603050405020304" pitchFamily="18" charset="0"/>
                <a:cs typeface="Times New Roman" panose="02020603050405020304" pitchFamily="18" charset="0"/>
                <a:hlinkClick r:id="rId5" tooltip="Naib Nazim of Dhaka"/>
              </a:rPr>
              <a:t> </a:t>
            </a:r>
            <a:r>
              <a:rPr lang="en-US" sz="1900" dirty="0" err="1">
                <a:solidFill>
                  <a:schemeClr val="tx1"/>
                </a:solidFill>
                <a:latin typeface="Times New Roman" panose="02020603050405020304" pitchFamily="18" charset="0"/>
                <a:cs typeface="Times New Roman" panose="02020603050405020304" pitchFamily="18" charset="0"/>
                <a:hlinkClick r:id="rId5" tooltip="Naib Nazim of Dhaka"/>
              </a:rPr>
              <a:t>Nazim</a:t>
            </a:r>
            <a:r>
              <a:rPr lang="en-US" sz="1900" dirty="0">
                <a:solidFill>
                  <a:schemeClr val="tx1"/>
                </a:solidFill>
                <a:latin typeface="Times New Roman" panose="02020603050405020304" pitchFamily="18" charset="0"/>
                <a:cs typeface="Times New Roman" panose="02020603050405020304" pitchFamily="18" charset="0"/>
                <a:hlinkClick r:id="rId5" tooltip="Naib Nazim of Dhaka"/>
              </a:rPr>
              <a:t> of Dhaka</a:t>
            </a:r>
            <a:r>
              <a:rPr lang="en-US" sz="1900" dirty="0">
                <a:solidFill>
                  <a:schemeClr val="tx1"/>
                </a:solidFill>
                <a:latin typeface="Times New Roman" panose="02020603050405020304" pitchFamily="18" charset="0"/>
                <a:cs typeface="Times New Roman" panose="02020603050405020304" pitchFamily="18" charset="0"/>
              </a:rPr>
              <a:t>. He made an announcement calling for </a:t>
            </a:r>
            <a:r>
              <a:rPr lang="en-US" sz="1900" dirty="0">
                <a:solidFill>
                  <a:schemeClr val="tx1"/>
                </a:solidFill>
                <a:latin typeface="Times New Roman" panose="02020603050405020304" pitchFamily="18" charset="0"/>
                <a:cs typeface="Times New Roman" panose="02020603050405020304" pitchFamily="18" charset="0"/>
                <a:hlinkClick r:id="rId6" tooltip="Jihad"/>
              </a:rPr>
              <a:t>jihad</a:t>
            </a:r>
            <a:r>
              <a:rPr lang="en-US" sz="1900" dirty="0">
                <a:solidFill>
                  <a:schemeClr val="tx1"/>
                </a:solidFill>
                <a:latin typeface="Times New Roman" panose="02020603050405020304" pitchFamily="18" charset="0"/>
                <a:cs typeface="Times New Roman" panose="02020603050405020304" pitchFamily="18" charset="0"/>
              </a:rPr>
              <a:t> against the British colonial rulers, who he preached were the reasons behind the problems that the peasants were facing</a:t>
            </a:r>
            <a:r>
              <a:rPr lang="en-US" sz="1900" dirty="0" smtClean="0">
                <a:solidFill>
                  <a:schemeClr val="tx1"/>
                </a:solidFill>
                <a:latin typeface="Times New Roman" panose="02020603050405020304" pitchFamily="18" charset="0"/>
                <a:cs typeface="Times New Roman" panose="02020603050405020304" pitchFamily="18" charset="0"/>
              </a:rPr>
              <a:t>.</a:t>
            </a:r>
            <a:endParaRPr lang="en-US" sz="19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03176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AGA </a:t>
            </a:r>
            <a:r>
              <a:rPr lang="en-US" sz="3200" b="1" dirty="0">
                <a:solidFill>
                  <a:srgbClr val="C00000"/>
                </a:solidFill>
                <a:latin typeface="Times New Roman" panose="02020603050405020304" pitchFamily="18" charset="0"/>
                <a:cs typeface="Times New Roman" panose="02020603050405020304" pitchFamily="18" charset="0"/>
              </a:rPr>
              <a:t>MOHAMMAD REZA REVOLT 1799</a:t>
            </a:r>
            <a:endParaRPr lang="en-US" sz="3200" dirty="0"/>
          </a:p>
        </p:txBody>
      </p:sp>
      <p:sp>
        <p:nvSpPr>
          <p:cNvPr id="3" name="Content Placeholder 2"/>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In 1799, Reza marched with his followers from Sylhet to the western frontiers of the </a:t>
            </a:r>
            <a:r>
              <a:rPr lang="en-US" dirty="0" err="1">
                <a:solidFill>
                  <a:schemeClr val="tx1"/>
                </a:solidFill>
                <a:latin typeface="Times New Roman" panose="02020603050405020304" pitchFamily="18" charset="0"/>
                <a:cs typeface="Times New Roman" panose="02020603050405020304" pitchFamily="18" charset="0"/>
                <a:hlinkClick r:id="rId2" tooltip="Kachari Kingdom"/>
              </a:rPr>
              <a:t>Kachari</a:t>
            </a:r>
            <a:r>
              <a:rPr lang="en-US" dirty="0">
                <a:solidFill>
                  <a:schemeClr val="tx1"/>
                </a:solidFill>
                <a:latin typeface="Times New Roman" panose="02020603050405020304" pitchFamily="18" charset="0"/>
                <a:cs typeface="Times New Roman" panose="02020603050405020304" pitchFamily="18" charset="0"/>
                <a:hlinkClick r:id="rId2" tooltip="Kachari Kingdom"/>
              </a:rPr>
              <a:t> Kingdom</a:t>
            </a:r>
            <a:r>
              <a:rPr lang="en-US" dirty="0">
                <a:solidFill>
                  <a:schemeClr val="tx1"/>
                </a:solidFill>
                <a:latin typeface="Times New Roman" panose="02020603050405020304" pitchFamily="18" charset="0"/>
                <a:cs typeface="Times New Roman" panose="02020603050405020304" pitchFamily="18" charset="0"/>
              </a:rPr>
              <a:t>. Referred to as his "</a:t>
            </a:r>
            <a:r>
              <a:rPr lang="en-US" dirty="0" err="1">
                <a:solidFill>
                  <a:schemeClr val="tx1"/>
                </a:solidFill>
                <a:latin typeface="Times New Roman" panose="02020603050405020304" pitchFamily="18" charset="0"/>
                <a:cs typeface="Times New Roman" panose="02020603050405020304" pitchFamily="18" charset="0"/>
                <a:hlinkClick r:id="rId3" tooltip="Hijrat"/>
              </a:rPr>
              <a:t>hijrat</a:t>
            </a:r>
            <a:r>
              <a:rPr lang="en-US" dirty="0">
                <a:solidFill>
                  <a:schemeClr val="tx1"/>
                </a:solidFill>
                <a:latin typeface="Times New Roman" panose="02020603050405020304" pitchFamily="18" charset="0"/>
                <a:cs typeface="Times New Roman" panose="02020603050405020304" pitchFamily="18" charset="0"/>
              </a:rPr>
              <a:t>", it is assumed that Reza planned to gather a larger following and secure a stronghold at </a:t>
            </a:r>
            <a:r>
              <a:rPr lang="en-US" dirty="0" err="1">
                <a:solidFill>
                  <a:schemeClr val="tx1"/>
                </a:solidFill>
                <a:latin typeface="Times New Roman" panose="02020603050405020304" pitchFamily="18" charset="0"/>
                <a:cs typeface="Times New Roman" panose="02020603050405020304" pitchFamily="18" charset="0"/>
              </a:rPr>
              <a:t>Khaspur</a:t>
            </a:r>
            <a:r>
              <a:rPr lang="en-US" dirty="0">
                <a:solidFill>
                  <a:schemeClr val="tx1"/>
                </a:solidFill>
                <a:latin typeface="Times New Roman" panose="02020603050405020304" pitchFamily="18" charset="0"/>
                <a:cs typeface="Times New Roman" panose="02020603050405020304" pitchFamily="18" charset="0"/>
              </a:rPr>
              <a:t> before facing the British in a war. Claiming to be the </a:t>
            </a:r>
            <a:r>
              <a:rPr lang="en-US" dirty="0">
                <a:solidFill>
                  <a:schemeClr val="tx1"/>
                </a:solidFill>
                <a:latin typeface="Times New Roman" panose="02020603050405020304" pitchFamily="18" charset="0"/>
                <a:cs typeface="Times New Roman" panose="02020603050405020304" pitchFamily="18" charset="0"/>
                <a:hlinkClick r:id="rId4" tooltip="Mahdi"/>
              </a:rPr>
              <a:t>Mahdi</a:t>
            </a:r>
            <a:r>
              <a:rPr lang="en-US" dirty="0">
                <a:solidFill>
                  <a:schemeClr val="tx1"/>
                </a:solidFill>
                <a:latin typeface="Times New Roman" panose="02020603050405020304" pitchFamily="18" charset="0"/>
                <a:cs typeface="Times New Roman" panose="02020603050405020304" pitchFamily="18" charset="0"/>
              </a:rPr>
              <a:t> (promised messiah) and </a:t>
            </a:r>
            <a:r>
              <a:rPr lang="en-US" dirty="0">
                <a:solidFill>
                  <a:schemeClr val="tx1"/>
                </a:solidFill>
                <a:latin typeface="Times New Roman" panose="02020603050405020304" pitchFamily="18" charset="0"/>
                <a:cs typeface="Times New Roman" panose="02020603050405020304" pitchFamily="18" charset="0"/>
                <a:hlinkClick r:id="rId5" tooltip="Twelfth imam"/>
              </a:rPr>
              <a:t>twelfth imam</a:t>
            </a:r>
            <a:r>
              <a:rPr lang="en-US" dirty="0">
                <a:solidFill>
                  <a:schemeClr val="tx1"/>
                </a:solidFill>
                <a:latin typeface="Times New Roman" panose="02020603050405020304" pitchFamily="18" charset="0"/>
                <a:cs typeface="Times New Roman" panose="02020603050405020304" pitchFamily="18" charset="0"/>
              </a:rPr>
              <a:t>, he promised to free the natives from oppression. Reza conspired with the local </a:t>
            </a:r>
            <a:r>
              <a:rPr lang="en-US" dirty="0">
                <a:solidFill>
                  <a:schemeClr val="tx1"/>
                </a:solidFill>
                <a:latin typeface="Times New Roman" panose="02020603050405020304" pitchFamily="18" charset="0"/>
                <a:cs typeface="Times New Roman" panose="02020603050405020304" pitchFamily="18" charset="0"/>
                <a:hlinkClick r:id="rId6" tooltip="Naga people"/>
              </a:rPr>
              <a:t>Naga</a:t>
            </a:r>
            <a:r>
              <a:rPr lang="en-US" dirty="0">
                <a:solidFill>
                  <a:schemeClr val="tx1"/>
                </a:solidFill>
                <a:latin typeface="Times New Roman" panose="02020603050405020304" pitchFamily="18" charset="0"/>
                <a:cs typeface="Times New Roman" panose="02020603050405020304" pitchFamily="18" charset="0"/>
              </a:rPr>
              <a:t> and </a:t>
            </a:r>
            <a:r>
              <a:rPr lang="en-US" dirty="0">
                <a:solidFill>
                  <a:schemeClr val="tx1"/>
                </a:solidFill>
                <a:latin typeface="Times New Roman" panose="02020603050405020304" pitchFamily="18" charset="0"/>
                <a:cs typeface="Times New Roman" panose="02020603050405020304" pitchFamily="18" charset="0"/>
                <a:hlinkClick r:id="rId7" tooltip="Kuki people"/>
              </a:rPr>
              <a:t>Kuki tribes</a:t>
            </a:r>
            <a:r>
              <a:rPr lang="en-US" dirty="0">
                <a:solidFill>
                  <a:schemeClr val="tx1"/>
                </a:solidFill>
                <a:latin typeface="Times New Roman" panose="02020603050405020304" pitchFamily="18" charset="0"/>
                <a:cs typeface="Times New Roman" panose="02020603050405020304" pitchFamily="18" charset="0"/>
              </a:rPr>
              <a:t>, who were allied with the </a:t>
            </a:r>
            <a:r>
              <a:rPr lang="en-US" dirty="0" err="1">
                <a:solidFill>
                  <a:schemeClr val="tx1"/>
                </a:solidFill>
                <a:latin typeface="Times New Roman" panose="02020603050405020304" pitchFamily="18" charset="0"/>
                <a:cs typeface="Times New Roman" panose="02020603050405020304" pitchFamily="18" charset="0"/>
              </a:rPr>
              <a:t>Kachari</a:t>
            </a:r>
            <a:r>
              <a:rPr lang="en-US" dirty="0">
                <a:solidFill>
                  <a:schemeClr val="tx1"/>
                </a:solidFill>
                <a:latin typeface="Times New Roman" panose="02020603050405020304" pitchFamily="18" charset="0"/>
                <a:cs typeface="Times New Roman" panose="02020603050405020304" pitchFamily="18" charset="0"/>
              </a:rPr>
              <a:t> Raja </a:t>
            </a:r>
            <a:r>
              <a:rPr lang="en-US" dirty="0" err="1">
                <a:solidFill>
                  <a:schemeClr val="tx1"/>
                </a:solidFill>
                <a:latin typeface="Times New Roman" panose="02020603050405020304" pitchFamily="18" charset="0"/>
                <a:cs typeface="Times New Roman" panose="02020603050405020304" pitchFamily="18" charset="0"/>
              </a:rPr>
              <a:t>Krishnachandra</a:t>
            </a:r>
            <a:r>
              <a:rPr lang="en-US" dirty="0">
                <a:solidFill>
                  <a:schemeClr val="tx1"/>
                </a:solidFill>
                <a:latin typeface="Times New Roman" panose="02020603050405020304" pitchFamily="18" charset="0"/>
                <a:cs typeface="Times New Roman" panose="02020603050405020304" pitchFamily="18" charset="0"/>
              </a:rPr>
              <a:t> Narayan, and was able to convince them to join his side.</a:t>
            </a:r>
          </a:p>
          <a:p>
            <a:endParaRPr lang="en-US" dirty="0"/>
          </a:p>
        </p:txBody>
      </p:sp>
    </p:spTree>
    <p:extLst>
      <p:ext uri="{BB962C8B-B14F-4D97-AF65-F5344CB8AC3E}">
        <p14:creationId xmlns:p14="http://schemas.microsoft.com/office/powerpoint/2010/main" val="3666324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AGA MOHAMMAD REZA REVOLT 1799</a:t>
            </a:r>
            <a:endParaRPr lang="en-US" dirty="0"/>
          </a:p>
        </p:txBody>
      </p:sp>
      <p:sp>
        <p:nvSpPr>
          <p:cNvPr id="3" name="Content Placeholder 2"/>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Raja </a:t>
            </a:r>
            <a:r>
              <a:rPr lang="en-US" dirty="0" err="1">
                <a:solidFill>
                  <a:schemeClr val="tx1"/>
                </a:solidFill>
                <a:latin typeface="Times New Roman" panose="02020603050405020304" pitchFamily="18" charset="0"/>
                <a:cs typeface="Times New Roman" panose="02020603050405020304" pitchFamily="18" charset="0"/>
              </a:rPr>
              <a:t>Krishnachandra</a:t>
            </a:r>
            <a:r>
              <a:rPr lang="en-US" dirty="0">
                <a:solidFill>
                  <a:schemeClr val="tx1"/>
                </a:solidFill>
                <a:latin typeface="Times New Roman" panose="02020603050405020304" pitchFamily="18" charset="0"/>
                <a:cs typeface="Times New Roman" panose="02020603050405020304" pitchFamily="18" charset="0"/>
              </a:rPr>
              <a:t> deployed several </a:t>
            </a:r>
            <a:r>
              <a:rPr lang="en-US" dirty="0" err="1">
                <a:solidFill>
                  <a:schemeClr val="tx1"/>
                </a:solidFill>
                <a:latin typeface="Times New Roman" panose="02020603050405020304" pitchFamily="18" charset="0"/>
                <a:cs typeface="Times New Roman" panose="02020603050405020304" pitchFamily="18" charset="0"/>
              </a:rPr>
              <a:t>barqandaz</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hlinkClick r:id="rId2" tooltip="Subaltern (military)"/>
              </a:rPr>
              <a:t>subalterns</a:t>
            </a:r>
            <a:r>
              <a:rPr lang="en-US" dirty="0">
                <a:solidFill>
                  <a:schemeClr val="tx1"/>
                </a:solidFill>
                <a:latin typeface="Times New Roman" panose="02020603050405020304" pitchFamily="18" charset="0"/>
                <a:cs typeface="Times New Roman" panose="02020603050405020304" pitchFamily="18" charset="0"/>
              </a:rPr>
              <a:t>) to defeat Reza but they were all defeated by the large force, and he was subsequently expelled by Reza from his capital at </a:t>
            </a:r>
            <a:r>
              <a:rPr lang="en-US" dirty="0" err="1">
                <a:solidFill>
                  <a:schemeClr val="tx1"/>
                </a:solidFill>
                <a:latin typeface="Times New Roman" panose="02020603050405020304" pitchFamily="18" charset="0"/>
                <a:cs typeface="Times New Roman" panose="02020603050405020304" pitchFamily="18" charset="0"/>
              </a:rPr>
              <a:t>Khaspur</a:t>
            </a:r>
            <a:r>
              <a:rPr lang="en-US" dirty="0">
                <a:solidFill>
                  <a:schemeClr val="tx1"/>
                </a:solidFill>
                <a:latin typeface="Times New Roman" panose="02020603050405020304" pitchFamily="18" charset="0"/>
                <a:cs typeface="Times New Roman" panose="02020603050405020304" pitchFamily="18" charset="0"/>
              </a:rPr>
              <a:t>. In defeat, </a:t>
            </a:r>
            <a:r>
              <a:rPr lang="en-US" dirty="0" err="1">
                <a:solidFill>
                  <a:schemeClr val="tx1"/>
                </a:solidFill>
                <a:latin typeface="Times New Roman" panose="02020603050405020304" pitchFamily="18" charset="0"/>
                <a:cs typeface="Times New Roman" panose="02020603050405020304" pitchFamily="18" charset="0"/>
              </a:rPr>
              <a:t>Krishnachandra</a:t>
            </a:r>
            <a:r>
              <a:rPr lang="en-US" dirty="0">
                <a:solidFill>
                  <a:schemeClr val="tx1"/>
                </a:solidFill>
                <a:latin typeface="Times New Roman" panose="02020603050405020304" pitchFamily="18" charset="0"/>
                <a:cs typeface="Times New Roman" panose="02020603050405020304" pitchFamily="18" charset="0"/>
              </a:rPr>
              <a:t> fled to the nearby hills of northern </a:t>
            </a:r>
            <a:r>
              <a:rPr lang="en-US" dirty="0" err="1">
                <a:solidFill>
                  <a:schemeClr val="tx1"/>
                </a:solidFill>
                <a:latin typeface="Times New Roman" panose="02020603050405020304" pitchFamily="18" charset="0"/>
                <a:cs typeface="Times New Roman" panose="02020603050405020304" pitchFamily="18" charset="0"/>
              </a:rPr>
              <a:t>Cachar</a:t>
            </a:r>
            <a:r>
              <a:rPr lang="en-US" dirty="0">
                <a:solidFill>
                  <a:schemeClr val="tx1"/>
                </a:solidFill>
                <a:latin typeface="Times New Roman" panose="02020603050405020304" pitchFamily="18" charset="0"/>
                <a:cs typeface="Times New Roman" panose="02020603050405020304" pitchFamily="18" charset="0"/>
              </a:rPr>
              <a:t>,</a:t>
            </a:r>
            <a:r>
              <a:rPr lang="en-US" baseline="3000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and some of his Hindus subjects were said to have gone into hiding in the forests of </a:t>
            </a:r>
            <a:r>
              <a:rPr lang="en-US" dirty="0" err="1">
                <a:solidFill>
                  <a:schemeClr val="tx1"/>
                </a:solidFill>
                <a:latin typeface="Times New Roman" panose="02020603050405020304" pitchFamily="18" charset="0"/>
                <a:cs typeface="Times New Roman" panose="02020603050405020304" pitchFamily="18" charset="0"/>
              </a:rPr>
              <a:t>Cachar</a:t>
            </a:r>
            <a:r>
              <a:rPr lang="en-US" dirty="0">
                <a:solidFill>
                  <a:schemeClr val="tx1"/>
                </a:solidFill>
                <a:latin typeface="Times New Roman" panose="02020603050405020304" pitchFamily="18" charset="0"/>
                <a:cs typeface="Times New Roman" panose="02020603050405020304" pitchFamily="18" charset="0"/>
              </a:rPr>
              <a:t> or migrated to </a:t>
            </a:r>
            <a:r>
              <a:rPr lang="en-US" dirty="0">
                <a:solidFill>
                  <a:schemeClr val="tx1"/>
                </a:solidFill>
                <a:latin typeface="Times New Roman" panose="02020603050405020304" pitchFamily="18" charset="0"/>
                <a:cs typeface="Times New Roman" panose="02020603050405020304" pitchFamily="18" charset="0"/>
                <a:hlinkClick r:id="rId3" tooltip="Sylhet Division"/>
              </a:rPr>
              <a:t>Sylhet</a:t>
            </a:r>
            <a:r>
              <a:rPr lang="en-US" dirty="0">
                <a:solidFill>
                  <a:schemeClr val="tx1"/>
                </a:solidFill>
                <a:latin typeface="Times New Roman" panose="02020603050405020304" pitchFamily="18" charset="0"/>
                <a:cs typeface="Times New Roman" panose="02020603050405020304" pitchFamily="18" charset="0"/>
              </a:rPr>
              <a:t> in fear of oppression. According to legend, </a:t>
            </a:r>
            <a:r>
              <a:rPr lang="en-US" dirty="0" err="1">
                <a:solidFill>
                  <a:schemeClr val="tx1"/>
                </a:solidFill>
                <a:latin typeface="Times New Roman" panose="02020603050405020304" pitchFamily="18" charset="0"/>
                <a:cs typeface="Times New Roman" panose="02020603050405020304" pitchFamily="18" charset="0"/>
              </a:rPr>
              <a:t>Krishnachandra</a:t>
            </a:r>
            <a:r>
              <a:rPr lang="en-US" dirty="0">
                <a:solidFill>
                  <a:schemeClr val="tx1"/>
                </a:solidFill>
                <a:latin typeface="Times New Roman" panose="02020603050405020304" pitchFamily="18" charset="0"/>
                <a:cs typeface="Times New Roman" panose="02020603050405020304" pitchFamily="18" charset="0"/>
              </a:rPr>
              <a:t> wrote many folk songs and poems during his hiding in the hills of northern </a:t>
            </a:r>
            <a:r>
              <a:rPr lang="en-US" dirty="0" err="1">
                <a:solidFill>
                  <a:schemeClr val="tx1"/>
                </a:solidFill>
                <a:latin typeface="Times New Roman" panose="02020603050405020304" pitchFamily="18" charset="0"/>
                <a:cs typeface="Times New Roman" panose="02020603050405020304" pitchFamily="18" charset="0"/>
              </a:rPr>
              <a:t>Cachar</a:t>
            </a:r>
            <a:r>
              <a:rPr lang="en-US" dirty="0">
                <a:solidFill>
                  <a:schemeClr val="tx1"/>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331316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THE CHAKMA MOVEMENT OF 1777-87</a:t>
            </a: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Chakma</a:t>
            </a:r>
            <a:r>
              <a:rPr lang="en-US" dirty="0">
                <a:solidFill>
                  <a:schemeClr val="tx1"/>
                </a:solidFill>
                <a:latin typeface="Times New Roman" panose="02020603050405020304" pitchFamily="18" charset="0"/>
                <a:cs typeface="Times New Roman" panose="02020603050405020304" pitchFamily="18" charset="0"/>
              </a:rPr>
              <a:t> Movement of 1777-87 was an armed resistance movement launched by the </a:t>
            </a:r>
            <a:r>
              <a:rPr lang="en-US" dirty="0" err="1">
                <a:solidFill>
                  <a:schemeClr val="tx1"/>
                </a:solidFill>
                <a:latin typeface="Times New Roman" panose="02020603050405020304" pitchFamily="18" charset="0"/>
                <a:cs typeface="Times New Roman" panose="02020603050405020304" pitchFamily="18" charset="0"/>
              </a:rPr>
              <a:t>Chakma</a:t>
            </a:r>
            <a:r>
              <a:rPr lang="en-US" dirty="0">
                <a:solidFill>
                  <a:schemeClr val="tx1"/>
                </a:solidFill>
                <a:latin typeface="Times New Roman" panose="02020603050405020304" pitchFamily="18" charset="0"/>
                <a:cs typeface="Times New Roman" panose="02020603050405020304" pitchFamily="18" charset="0"/>
              </a:rPr>
              <a:t> people against the East India Company and the British government. The movement was a response to the Company's attempt to impose its rule on the </a:t>
            </a:r>
            <a:r>
              <a:rPr lang="en-US" dirty="0" err="1">
                <a:solidFill>
                  <a:schemeClr val="tx1"/>
                </a:solidFill>
                <a:latin typeface="Times New Roman" panose="02020603050405020304" pitchFamily="18" charset="0"/>
                <a:cs typeface="Times New Roman" panose="02020603050405020304" pitchFamily="18" charset="0"/>
              </a:rPr>
              <a:t>Chakma</a:t>
            </a:r>
            <a:r>
              <a:rPr lang="en-US" dirty="0">
                <a:solidFill>
                  <a:schemeClr val="tx1"/>
                </a:solidFill>
                <a:latin typeface="Times New Roman" panose="02020603050405020304" pitchFamily="18" charset="0"/>
                <a:cs typeface="Times New Roman" panose="02020603050405020304" pitchFamily="18" charset="0"/>
              </a:rPr>
              <a:t> Kingdom, which had been an independent state until then.</a:t>
            </a:r>
          </a:p>
          <a:p>
            <a:pPr algn="just"/>
            <a:r>
              <a:rPr lang="en-US" dirty="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Chakma</a:t>
            </a:r>
            <a:r>
              <a:rPr lang="en-US" dirty="0">
                <a:solidFill>
                  <a:schemeClr val="tx1"/>
                </a:solidFill>
                <a:latin typeface="Times New Roman" panose="02020603050405020304" pitchFamily="18" charset="0"/>
                <a:cs typeface="Times New Roman" panose="02020603050405020304" pitchFamily="18" charset="0"/>
              </a:rPr>
              <a:t> Kingdom was located in the hilly regions of present-day Bangladesh, India, and Myanmar. It was ruled by the </a:t>
            </a:r>
            <a:r>
              <a:rPr lang="en-US" dirty="0" err="1">
                <a:solidFill>
                  <a:schemeClr val="tx1"/>
                </a:solidFill>
                <a:latin typeface="Times New Roman" panose="02020603050405020304" pitchFamily="18" charset="0"/>
                <a:cs typeface="Times New Roman" panose="02020603050405020304" pitchFamily="18" charset="0"/>
              </a:rPr>
              <a:t>Chakma</a:t>
            </a:r>
            <a:r>
              <a:rPr lang="en-US" dirty="0">
                <a:solidFill>
                  <a:schemeClr val="tx1"/>
                </a:solidFill>
                <a:latin typeface="Times New Roman" panose="02020603050405020304" pitchFamily="18" charset="0"/>
                <a:cs typeface="Times New Roman" panose="02020603050405020304" pitchFamily="18" charset="0"/>
              </a:rPr>
              <a:t> dynasty, which had a complex system of governance and a rich cultural heritage. However, the Company saw the Kingdom as a valuable addition to its expanding empire and began to encroach upon its territory.</a:t>
            </a:r>
          </a:p>
          <a:p>
            <a:endParaRPr lang="en-US" dirty="0"/>
          </a:p>
        </p:txBody>
      </p:sp>
    </p:spTree>
    <p:extLst>
      <p:ext uri="{BB962C8B-B14F-4D97-AF65-F5344CB8AC3E}">
        <p14:creationId xmlns:p14="http://schemas.microsoft.com/office/powerpoint/2010/main" val="24891671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THE CHAKMA MOVEMENT OF 1777-87</a:t>
            </a:r>
            <a:endParaRPr lang="en-US" sz="3200" dirty="0"/>
          </a:p>
        </p:txBody>
      </p:sp>
      <p:sp>
        <p:nvSpPr>
          <p:cNvPr id="3" name="Content Placeholder 2"/>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In 1777, the Company established a military outpost in the Kingdom, which sparked widespread protests among the </a:t>
            </a:r>
            <a:r>
              <a:rPr lang="en-US" dirty="0" err="1">
                <a:solidFill>
                  <a:schemeClr val="tx1"/>
                </a:solidFill>
                <a:latin typeface="Times New Roman" panose="02020603050405020304" pitchFamily="18" charset="0"/>
                <a:cs typeface="Times New Roman" panose="02020603050405020304" pitchFamily="18" charset="0"/>
              </a:rPr>
              <a:t>Chakma</a:t>
            </a:r>
            <a:r>
              <a:rPr lang="en-US" dirty="0">
                <a:solidFill>
                  <a:schemeClr val="tx1"/>
                </a:solidFill>
                <a:latin typeface="Times New Roman" panose="02020603050405020304" pitchFamily="18" charset="0"/>
                <a:cs typeface="Times New Roman" panose="02020603050405020304" pitchFamily="18" charset="0"/>
              </a:rPr>
              <a:t> people. The protests soon turned into armed resistance, and the </a:t>
            </a:r>
            <a:r>
              <a:rPr lang="en-US" dirty="0" err="1">
                <a:solidFill>
                  <a:schemeClr val="tx1"/>
                </a:solidFill>
                <a:latin typeface="Times New Roman" panose="02020603050405020304" pitchFamily="18" charset="0"/>
                <a:cs typeface="Times New Roman" panose="02020603050405020304" pitchFamily="18" charset="0"/>
              </a:rPr>
              <a:t>Chakma</a:t>
            </a:r>
            <a:r>
              <a:rPr lang="en-US" dirty="0">
                <a:solidFill>
                  <a:schemeClr val="tx1"/>
                </a:solidFill>
                <a:latin typeface="Times New Roman" panose="02020603050405020304" pitchFamily="18" charset="0"/>
                <a:cs typeface="Times New Roman" panose="02020603050405020304" pitchFamily="18" charset="0"/>
              </a:rPr>
              <a:t> Movement was born. The movement was led by the </a:t>
            </a:r>
            <a:r>
              <a:rPr lang="en-US" dirty="0" err="1">
                <a:solidFill>
                  <a:schemeClr val="tx1"/>
                </a:solidFill>
                <a:latin typeface="Times New Roman" panose="02020603050405020304" pitchFamily="18" charset="0"/>
                <a:cs typeface="Times New Roman" panose="02020603050405020304" pitchFamily="18" charset="0"/>
              </a:rPr>
              <a:t>Chakma</a:t>
            </a:r>
            <a:r>
              <a:rPr lang="en-US" dirty="0">
                <a:solidFill>
                  <a:schemeClr val="tx1"/>
                </a:solidFill>
                <a:latin typeface="Times New Roman" panose="02020603050405020304" pitchFamily="18" charset="0"/>
                <a:cs typeface="Times New Roman" panose="02020603050405020304" pitchFamily="18" charset="0"/>
              </a:rPr>
              <a:t> king, Raja Jan </a:t>
            </a:r>
            <a:r>
              <a:rPr lang="en-US" dirty="0" err="1">
                <a:solidFill>
                  <a:schemeClr val="tx1"/>
                </a:solidFill>
                <a:latin typeface="Times New Roman" panose="02020603050405020304" pitchFamily="18" charset="0"/>
                <a:cs typeface="Times New Roman" panose="02020603050405020304" pitchFamily="18" charset="0"/>
              </a:rPr>
              <a:t>Baksh</a:t>
            </a:r>
            <a:r>
              <a:rPr lang="en-US" dirty="0">
                <a:solidFill>
                  <a:schemeClr val="tx1"/>
                </a:solidFill>
                <a:latin typeface="Times New Roman" panose="02020603050405020304" pitchFamily="18" charset="0"/>
                <a:cs typeface="Times New Roman" panose="02020603050405020304" pitchFamily="18" charset="0"/>
              </a:rPr>
              <a:t>, who rallied his people to fight for their independence and their way of life.</a:t>
            </a:r>
          </a:p>
          <a:p>
            <a:pPr algn="just"/>
            <a:r>
              <a:rPr lang="en-US" dirty="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Chakma</a:t>
            </a:r>
            <a:r>
              <a:rPr lang="en-US" dirty="0">
                <a:solidFill>
                  <a:schemeClr val="tx1"/>
                </a:solidFill>
                <a:latin typeface="Times New Roman" panose="02020603050405020304" pitchFamily="18" charset="0"/>
                <a:cs typeface="Times New Roman" panose="02020603050405020304" pitchFamily="18" charset="0"/>
              </a:rPr>
              <a:t> rebels launched several attacks on the Company's military outposts, and although they were outnumbered and outgunned, they managed to inflict significant losses on the British forces. The movement also received support from other ethnic groups in the region, such as the </a:t>
            </a:r>
            <a:r>
              <a:rPr lang="en-US" dirty="0" err="1">
                <a:solidFill>
                  <a:schemeClr val="tx1"/>
                </a:solidFill>
                <a:latin typeface="Times New Roman" panose="02020603050405020304" pitchFamily="18" charset="0"/>
                <a:cs typeface="Times New Roman" panose="02020603050405020304" pitchFamily="18" charset="0"/>
              </a:rPr>
              <a:t>Tripuris</a:t>
            </a:r>
            <a:r>
              <a:rPr lang="en-US" dirty="0">
                <a:solidFill>
                  <a:schemeClr val="tx1"/>
                </a:solidFill>
                <a:latin typeface="Times New Roman" panose="02020603050405020304" pitchFamily="18" charset="0"/>
                <a:cs typeface="Times New Roman" panose="02020603050405020304" pitchFamily="18" charset="0"/>
              </a:rPr>
              <a:t> and the </a:t>
            </a:r>
            <a:r>
              <a:rPr lang="en-US" dirty="0" err="1">
                <a:solidFill>
                  <a:schemeClr val="tx1"/>
                </a:solidFill>
                <a:latin typeface="Times New Roman" panose="02020603050405020304" pitchFamily="18" charset="0"/>
                <a:cs typeface="Times New Roman" panose="02020603050405020304" pitchFamily="18" charset="0"/>
              </a:rPr>
              <a:t>Marmas</a:t>
            </a:r>
            <a:r>
              <a:rPr lang="en-US" dirty="0">
                <a:solidFill>
                  <a:schemeClr val="tx1"/>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36</a:t>
            </a:fld>
            <a:endParaRPr lang="en-US" dirty="0"/>
          </a:p>
        </p:txBody>
      </p:sp>
    </p:spTree>
    <p:extLst>
      <p:ext uri="{BB962C8B-B14F-4D97-AF65-F5344CB8AC3E}">
        <p14:creationId xmlns:p14="http://schemas.microsoft.com/office/powerpoint/2010/main" val="22334832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THE CHAKMA MOVEMENT OF 1777-87</a:t>
            </a:r>
            <a:endParaRPr lang="en-US" sz="3200" dirty="0"/>
          </a:p>
        </p:txBody>
      </p:sp>
      <p:sp>
        <p:nvSpPr>
          <p:cNvPr id="3" name="Content Placeholder 2"/>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However, the </a:t>
            </a:r>
            <a:r>
              <a:rPr lang="en-US" dirty="0" err="1">
                <a:solidFill>
                  <a:schemeClr val="tx1"/>
                </a:solidFill>
                <a:latin typeface="Times New Roman" panose="02020603050405020304" pitchFamily="18" charset="0"/>
                <a:cs typeface="Times New Roman" panose="02020603050405020304" pitchFamily="18" charset="0"/>
              </a:rPr>
              <a:t>Chakma</a:t>
            </a:r>
            <a:r>
              <a:rPr lang="en-US" dirty="0">
                <a:solidFill>
                  <a:schemeClr val="tx1"/>
                </a:solidFill>
                <a:latin typeface="Times New Roman" panose="02020603050405020304" pitchFamily="18" charset="0"/>
                <a:cs typeface="Times New Roman" panose="02020603050405020304" pitchFamily="18" charset="0"/>
              </a:rPr>
              <a:t> Movement was eventually crushed by the Company's superior military might. In 1787, the </a:t>
            </a:r>
            <a:r>
              <a:rPr lang="en-US" dirty="0" err="1">
                <a:solidFill>
                  <a:schemeClr val="tx1"/>
                </a:solidFill>
                <a:latin typeface="Times New Roman" panose="02020603050405020304" pitchFamily="18" charset="0"/>
                <a:cs typeface="Times New Roman" panose="02020603050405020304" pitchFamily="18" charset="0"/>
              </a:rPr>
              <a:t>Chakma</a:t>
            </a:r>
            <a:r>
              <a:rPr lang="en-US" dirty="0">
                <a:solidFill>
                  <a:schemeClr val="tx1"/>
                </a:solidFill>
                <a:latin typeface="Times New Roman" panose="02020603050405020304" pitchFamily="18" charset="0"/>
                <a:cs typeface="Times New Roman" panose="02020603050405020304" pitchFamily="18" charset="0"/>
              </a:rPr>
              <a:t> king was captured and executed, and the Kingdom was annexed to the Company's territories. The </a:t>
            </a:r>
            <a:r>
              <a:rPr lang="en-US" dirty="0" err="1">
                <a:solidFill>
                  <a:schemeClr val="tx1"/>
                </a:solidFill>
                <a:latin typeface="Times New Roman" panose="02020603050405020304" pitchFamily="18" charset="0"/>
                <a:cs typeface="Times New Roman" panose="02020603050405020304" pitchFamily="18" charset="0"/>
              </a:rPr>
              <a:t>Chakma</a:t>
            </a:r>
            <a:r>
              <a:rPr lang="en-US" dirty="0">
                <a:solidFill>
                  <a:schemeClr val="tx1"/>
                </a:solidFill>
                <a:latin typeface="Times New Roman" panose="02020603050405020304" pitchFamily="18" charset="0"/>
                <a:cs typeface="Times New Roman" panose="02020603050405020304" pitchFamily="18" charset="0"/>
              </a:rPr>
              <a:t> people were subjected to various forms of exploitation and oppression under British rule, including forced labor, land expropriation, and religious persecution.</a:t>
            </a:r>
          </a:p>
          <a:p>
            <a:pPr algn="just"/>
            <a:r>
              <a:rPr lang="en-US" dirty="0">
                <a:solidFill>
                  <a:schemeClr val="tx1"/>
                </a:solidFill>
                <a:latin typeface="Times New Roman" panose="02020603050405020304" pitchFamily="18" charset="0"/>
                <a:cs typeface="Times New Roman" panose="02020603050405020304" pitchFamily="18" charset="0"/>
              </a:rPr>
              <a:t>The legacy of the </a:t>
            </a:r>
            <a:r>
              <a:rPr lang="en-US" dirty="0" err="1">
                <a:solidFill>
                  <a:schemeClr val="tx1"/>
                </a:solidFill>
                <a:latin typeface="Times New Roman" panose="02020603050405020304" pitchFamily="18" charset="0"/>
                <a:cs typeface="Times New Roman" panose="02020603050405020304" pitchFamily="18" charset="0"/>
              </a:rPr>
              <a:t>Chakma</a:t>
            </a:r>
            <a:r>
              <a:rPr lang="en-US" dirty="0">
                <a:solidFill>
                  <a:schemeClr val="tx1"/>
                </a:solidFill>
                <a:latin typeface="Times New Roman" panose="02020603050405020304" pitchFamily="18" charset="0"/>
                <a:cs typeface="Times New Roman" panose="02020603050405020304" pitchFamily="18" charset="0"/>
              </a:rPr>
              <a:t> Movement lives on, however, as a symbol of resistance against colonialism and imperialism. The movement inspired other ethnic groups in the region to rise up against the Company's rule, and it also paved the way for the emergence of nationalist movements in the region in the following decades.</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37</a:t>
            </a:fld>
            <a:endParaRPr lang="en-US" dirty="0"/>
          </a:p>
        </p:txBody>
      </p:sp>
    </p:spTree>
    <p:extLst>
      <p:ext uri="{BB962C8B-B14F-4D97-AF65-F5344CB8AC3E}">
        <p14:creationId xmlns:p14="http://schemas.microsoft.com/office/powerpoint/2010/main" val="515962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PAGAL PANTHI MOVEMENT (1825-1833)</a:t>
            </a:r>
            <a:endParaRPr lang="en-US" sz="3200" b="1" dirty="0">
              <a:solidFill>
                <a:srgbClr val="C00000"/>
              </a:solidFill>
            </a:endParaRPr>
          </a:p>
        </p:txBody>
      </p:sp>
      <p:sp>
        <p:nvSpPr>
          <p:cNvPr id="3" name="Content Placeholder 2"/>
          <p:cNvSpPr>
            <a:spLocks noGrp="1"/>
          </p:cNvSpPr>
          <p:nvPr>
            <p:ph idx="1"/>
          </p:nvPr>
        </p:nvSpPr>
        <p:spPr/>
        <p:txBody>
          <a:bodyPr>
            <a:normAutofit/>
          </a:bodyPr>
          <a:lstStyle/>
          <a:p>
            <a:pPr algn="just"/>
            <a:r>
              <a:rPr lang="en-US" b="1" dirty="0" err="1">
                <a:solidFill>
                  <a:schemeClr val="tx1"/>
                </a:solidFill>
                <a:latin typeface="Times New Roman" panose="02020603050405020304" pitchFamily="18" charset="0"/>
                <a:cs typeface="Times New Roman" panose="02020603050405020304" pitchFamily="18" charset="0"/>
              </a:rPr>
              <a:t>Pagal</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Panthi</a:t>
            </a:r>
            <a:r>
              <a:rPr lang="en-US" b="1" dirty="0">
                <a:solidFill>
                  <a:schemeClr val="tx1"/>
                </a:solidFill>
                <a:latin typeface="Times New Roman" panose="02020603050405020304" pitchFamily="18" charset="0"/>
                <a:cs typeface="Times New Roman" panose="02020603050405020304" pitchFamily="18" charset="0"/>
              </a:rPr>
              <a:t> Movement</a:t>
            </a:r>
            <a:r>
              <a:rPr lang="en-US" dirty="0">
                <a:solidFill>
                  <a:schemeClr val="tx1"/>
                </a:solidFill>
                <a:latin typeface="Times New Roman" panose="02020603050405020304" pitchFamily="18" charset="0"/>
                <a:cs typeface="Times New Roman" panose="02020603050405020304" pitchFamily="18" charset="0"/>
              </a:rPr>
              <a:t> (1825-1833) a peasant movement guided by religious </a:t>
            </a:r>
            <a:r>
              <a:rPr lang="en-US" dirty="0" err="1">
                <a:solidFill>
                  <a:schemeClr val="tx1"/>
                </a:solidFill>
                <a:latin typeface="Times New Roman" panose="02020603050405020304" pitchFamily="18" charset="0"/>
                <a:cs typeface="Times New Roman" panose="02020603050405020304" pitchFamily="18" charset="0"/>
              </a:rPr>
              <a:t>medicants</a:t>
            </a:r>
            <a:r>
              <a:rPr lang="en-US" dirty="0">
                <a:solidFill>
                  <a:schemeClr val="tx1"/>
                </a:solidFill>
                <a:latin typeface="Times New Roman" panose="02020603050405020304" pitchFamily="18" charset="0"/>
                <a:cs typeface="Times New Roman" panose="02020603050405020304" pitchFamily="18" charset="0"/>
              </a:rPr>
              <a:t> called </a:t>
            </a:r>
            <a:r>
              <a:rPr lang="en-US" i="1" dirty="0" err="1">
                <a:solidFill>
                  <a:schemeClr val="tx1"/>
                </a:solidFill>
                <a:latin typeface="Times New Roman" panose="02020603050405020304" pitchFamily="18" charset="0"/>
                <a:cs typeface="Times New Roman" panose="02020603050405020304" pitchFamily="18" charset="0"/>
              </a:rPr>
              <a:t>Pagal</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Panthis</a:t>
            </a:r>
            <a:r>
              <a:rPr lang="en-US" dirty="0">
                <a:solidFill>
                  <a:schemeClr val="tx1"/>
                </a:solidFill>
                <a:latin typeface="Times New Roman" panose="02020603050405020304" pitchFamily="18" charset="0"/>
                <a:cs typeface="Times New Roman" panose="02020603050405020304" pitchFamily="18" charset="0"/>
              </a:rPr>
              <a:t>. At the initial stage it was directed against the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and later assumed the character of an anti-British movement.</a:t>
            </a:r>
          </a:p>
          <a:p>
            <a:pPr algn="just"/>
            <a:r>
              <a:rPr lang="en-US" dirty="0">
                <a:solidFill>
                  <a:schemeClr val="tx1"/>
                </a:solidFill>
                <a:latin typeface="Times New Roman" panose="02020603050405020304" pitchFamily="18" charset="0"/>
                <a:cs typeface="Times New Roman" panose="02020603050405020304" pitchFamily="18" charset="0"/>
              </a:rPr>
              <a:t>Northern </a:t>
            </a:r>
            <a:r>
              <a:rPr lang="en-US" dirty="0" err="1">
                <a:solidFill>
                  <a:schemeClr val="tx1"/>
                </a:solidFill>
                <a:latin typeface="Times New Roman" panose="02020603050405020304" pitchFamily="18" charset="0"/>
                <a:cs typeface="Times New Roman" panose="02020603050405020304" pitchFamily="18" charset="0"/>
              </a:rPr>
              <a:t>Mymensingh</a:t>
            </a:r>
            <a:r>
              <a:rPr lang="en-US" dirty="0">
                <a:solidFill>
                  <a:schemeClr val="tx1"/>
                </a:solidFill>
                <a:latin typeface="Times New Roman" panose="02020603050405020304" pitchFamily="18" charset="0"/>
                <a:cs typeface="Times New Roman" panose="02020603050405020304" pitchFamily="18" charset="0"/>
              </a:rPr>
              <a:t> including </a:t>
            </a:r>
            <a:r>
              <a:rPr lang="en-US" dirty="0" err="1">
                <a:solidFill>
                  <a:schemeClr val="tx1"/>
                </a:solidFill>
                <a:latin typeface="Times New Roman" panose="02020603050405020304" pitchFamily="18" charset="0"/>
                <a:cs typeface="Times New Roman" panose="02020603050405020304" pitchFamily="18" charset="0"/>
              </a:rPr>
              <a:t>Sherpur</a:t>
            </a:r>
            <a:r>
              <a:rPr lang="en-US" dirty="0">
                <a:solidFill>
                  <a:schemeClr val="tx1"/>
                </a:solidFill>
                <a:latin typeface="Times New Roman" panose="02020603050405020304" pitchFamily="18" charset="0"/>
                <a:cs typeface="Times New Roman" panose="02020603050405020304" pitchFamily="18" charset="0"/>
              </a:rPr>
              <a:t> was different from Bengal proper in many ways. Its language, culture and ethnic traits were basically dominated by the hill tribes: the </a:t>
            </a:r>
            <a:r>
              <a:rPr lang="en-US" dirty="0" err="1">
                <a:solidFill>
                  <a:schemeClr val="tx1"/>
                </a:solidFill>
                <a:latin typeface="Times New Roman" panose="02020603050405020304" pitchFamily="18" charset="0"/>
                <a:cs typeface="Times New Roman" panose="02020603050405020304" pitchFamily="18" charset="0"/>
              </a:rPr>
              <a:t>Garos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Hajangs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Dalus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Hudis</a:t>
            </a:r>
            <a:r>
              <a:rPr lang="en-US" dirty="0">
                <a:solidFill>
                  <a:schemeClr val="tx1"/>
                </a:solidFill>
                <a:latin typeface="Times New Roman" panose="02020603050405020304" pitchFamily="18" charset="0"/>
                <a:cs typeface="Times New Roman" panose="02020603050405020304" pitchFamily="18" charset="0"/>
              </a:rPr>
              <a:t> and the </a:t>
            </a:r>
            <a:r>
              <a:rPr lang="en-US" dirty="0" err="1">
                <a:solidFill>
                  <a:schemeClr val="tx1"/>
                </a:solidFill>
                <a:latin typeface="Times New Roman" panose="02020603050405020304" pitchFamily="18" charset="0"/>
                <a:cs typeface="Times New Roman" panose="02020603050405020304" pitchFamily="18" charset="0"/>
              </a:rPr>
              <a:t>Rajvangshies</a:t>
            </a:r>
            <a:r>
              <a:rPr lang="en-US" dirty="0">
                <a:solidFill>
                  <a:schemeClr val="tx1"/>
                </a:solidFill>
                <a:latin typeface="Times New Roman" panose="02020603050405020304" pitchFamily="18" charset="0"/>
                <a:cs typeface="Times New Roman" panose="02020603050405020304" pitchFamily="18" charset="0"/>
              </a:rPr>
              <a:t>. Nature worship was their main faith. In course of time Hindu and Muslim elements were also added to their culture and the area began to be inhabited by some Hindus and Muslims as well. For decades the region provided a safe-haven for religious and political rebels. The </a:t>
            </a:r>
            <a:r>
              <a:rPr lang="en-US" dirty="0" err="1">
                <a:solidFill>
                  <a:schemeClr val="tx1"/>
                </a:solidFill>
                <a:latin typeface="Times New Roman" panose="02020603050405020304" pitchFamily="18" charset="0"/>
                <a:cs typeface="Times New Roman" panose="02020603050405020304" pitchFamily="18" charset="0"/>
              </a:rPr>
              <a:t>Pagal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Panthis</a:t>
            </a:r>
            <a:r>
              <a:rPr lang="en-US" dirty="0">
                <a:solidFill>
                  <a:schemeClr val="tx1"/>
                </a:solidFill>
                <a:latin typeface="Times New Roman" panose="02020603050405020304" pitchFamily="18" charset="0"/>
                <a:cs typeface="Times New Roman" panose="02020603050405020304" pitchFamily="18" charset="0"/>
              </a:rPr>
              <a:t> belonged to this category.</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38</a:t>
            </a:fld>
            <a:endParaRPr lang="en-US" dirty="0"/>
          </a:p>
        </p:txBody>
      </p:sp>
    </p:spTree>
    <p:extLst>
      <p:ext uri="{BB962C8B-B14F-4D97-AF65-F5344CB8AC3E}">
        <p14:creationId xmlns:p14="http://schemas.microsoft.com/office/powerpoint/2010/main" val="5920891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PAGAL PANTHI </a:t>
            </a:r>
            <a:r>
              <a:rPr lang="en-US" b="1" dirty="0" smtClean="0">
                <a:solidFill>
                  <a:srgbClr val="C00000"/>
                </a:solidFill>
                <a:latin typeface="Times New Roman" panose="02020603050405020304" pitchFamily="18" charset="0"/>
                <a:cs typeface="Times New Roman" panose="02020603050405020304" pitchFamily="18" charset="0"/>
              </a:rPr>
              <a:t>MOVEMENT</a:t>
            </a:r>
            <a:br>
              <a:rPr lang="en-US" b="1" dirty="0" smtClean="0">
                <a:solidFill>
                  <a:srgbClr val="C00000"/>
                </a:solidFill>
                <a:latin typeface="Times New Roman" panose="02020603050405020304" pitchFamily="18" charset="0"/>
                <a:cs typeface="Times New Roman" panose="02020603050405020304" pitchFamily="18" charset="0"/>
              </a:rPr>
            </a:br>
            <a:r>
              <a:rPr lang="en-US" b="1" dirty="0">
                <a:solidFill>
                  <a:srgbClr val="C00000"/>
                </a:solidFill>
                <a:latin typeface="Times New Roman" panose="02020603050405020304" pitchFamily="18" charset="0"/>
                <a:cs typeface="Times New Roman" panose="02020603050405020304" pitchFamily="18" charset="0"/>
              </a:rPr>
              <a:t> (1825-1833)</a:t>
            </a:r>
            <a:endParaRPr lang="en-US" dirty="0"/>
          </a:p>
        </p:txBody>
      </p:sp>
      <p:sp>
        <p:nvSpPr>
          <p:cNvPr id="3" name="Content Placeholder 2"/>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Karim Shah was the founder of the </a:t>
            </a:r>
            <a:r>
              <a:rPr lang="en-US" dirty="0" err="1">
                <a:solidFill>
                  <a:schemeClr val="tx1"/>
                </a:solidFill>
                <a:latin typeface="Times New Roman" panose="02020603050405020304" pitchFamily="18" charset="0"/>
                <a:cs typeface="Times New Roman" panose="02020603050405020304" pitchFamily="18" charset="0"/>
              </a:rPr>
              <a:t>Pagal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Panthi</a:t>
            </a:r>
            <a:r>
              <a:rPr lang="en-US" dirty="0">
                <a:solidFill>
                  <a:schemeClr val="tx1"/>
                </a:solidFill>
                <a:latin typeface="Times New Roman" panose="02020603050405020304" pitchFamily="18" charset="0"/>
                <a:cs typeface="Times New Roman" panose="02020603050405020304" pitchFamily="18" charset="0"/>
              </a:rPr>
              <a:t> sect. He is said to have been a disciple of Musa Shah, a companion of Fakir </a:t>
            </a:r>
            <a:r>
              <a:rPr lang="en-US" cap="small" dirty="0" err="1">
                <a:solidFill>
                  <a:schemeClr val="tx1"/>
                </a:solidFill>
                <a:latin typeface="Times New Roman" panose="02020603050405020304" pitchFamily="18" charset="0"/>
                <a:cs typeface="Times New Roman" panose="02020603050405020304" pitchFamily="18" charset="0"/>
                <a:hlinkClick r:id="rId2" tooltip="Majnu Shah"/>
              </a:rPr>
              <a:t>majnu</a:t>
            </a:r>
            <a:r>
              <a:rPr lang="en-US" cap="small" dirty="0">
                <a:solidFill>
                  <a:schemeClr val="tx1"/>
                </a:solidFill>
                <a:latin typeface="Times New Roman" panose="02020603050405020304" pitchFamily="18" charset="0"/>
                <a:cs typeface="Times New Roman" panose="02020603050405020304" pitchFamily="18" charset="0"/>
                <a:hlinkClick r:id="rId2" tooltip="Majnu Shah"/>
              </a:rPr>
              <a:t> shah</a:t>
            </a:r>
            <a:r>
              <a:rPr lang="en-US" dirty="0">
                <a:solidFill>
                  <a:schemeClr val="tx1"/>
                </a:solidFill>
                <a:latin typeface="Times New Roman" panose="02020603050405020304" pitchFamily="18" charset="0"/>
                <a:cs typeface="Times New Roman" panose="02020603050405020304" pitchFamily="18" charset="0"/>
              </a:rPr>
              <a:t>. Probably a </a:t>
            </a:r>
            <a:r>
              <a:rPr lang="en-US" dirty="0" err="1">
                <a:solidFill>
                  <a:schemeClr val="tx1"/>
                </a:solidFill>
                <a:latin typeface="Times New Roman" panose="02020603050405020304" pitchFamily="18" charset="0"/>
                <a:cs typeface="Times New Roman" panose="02020603050405020304" pitchFamily="18" charset="0"/>
              </a:rPr>
              <a:t>Pathan</a:t>
            </a:r>
            <a:r>
              <a:rPr lang="en-US" dirty="0">
                <a:solidFill>
                  <a:schemeClr val="tx1"/>
                </a:solidFill>
                <a:latin typeface="Times New Roman" panose="02020603050405020304" pitchFamily="18" charset="0"/>
                <a:cs typeface="Times New Roman" panose="02020603050405020304" pitchFamily="18" charset="0"/>
              </a:rPr>
              <a:t> by origin, Karim Shah started living in a village named </a:t>
            </a:r>
            <a:r>
              <a:rPr lang="en-US" dirty="0" err="1">
                <a:solidFill>
                  <a:schemeClr val="tx1"/>
                </a:solidFill>
                <a:latin typeface="Times New Roman" panose="02020603050405020304" pitchFamily="18" charset="0"/>
                <a:cs typeface="Times New Roman" panose="02020603050405020304" pitchFamily="18" charset="0"/>
              </a:rPr>
              <a:t>Letarkanda</a:t>
            </a:r>
            <a:r>
              <a:rPr lang="en-US" dirty="0">
                <a:solidFill>
                  <a:schemeClr val="tx1"/>
                </a:solidFill>
                <a:latin typeface="Times New Roman" panose="02020603050405020304" pitchFamily="18" charset="0"/>
                <a:cs typeface="Times New Roman" panose="02020603050405020304" pitchFamily="18" charset="0"/>
              </a:rPr>
              <a:t> in the </a:t>
            </a:r>
            <a:r>
              <a:rPr lang="en-US" dirty="0" err="1">
                <a:solidFill>
                  <a:schemeClr val="tx1"/>
                </a:solidFill>
                <a:latin typeface="Times New Roman" panose="02020603050405020304" pitchFamily="18" charset="0"/>
                <a:cs typeface="Times New Roman" panose="02020603050405020304" pitchFamily="18" charset="0"/>
              </a:rPr>
              <a:t>Sushang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pargana</a:t>
            </a:r>
            <a:r>
              <a:rPr lang="en-US" dirty="0">
                <a:solidFill>
                  <a:schemeClr val="tx1"/>
                </a:solidFill>
                <a:latin typeface="Times New Roman" panose="02020603050405020304" pitchFamily="18" charset="0"/>
                <a:cs typeface="Times New Roman" panose="02020603050405020304" pitchFamily="18" charset="0"/>
              </a:rPr>
              <a:t> of northern </a:t>
            </a:r>
            <a:r>
              <a:rPr lang="en-US" dirty="0" err="1">
                <a:solidFill>
                  <a:schemeClr val="tx1"/>
                </a:solidFill>
                <a:latin typeface="Times New Roman" panose="02020603050405020304" pitchFamily="18" charset="0"/>
                <a:cs typeface="Times New Roman" panose="02020603050405020304" pitchFamily="18" charset="0"/>
              </a:rPr>
              <a:t>Mymensingh</a:t>
            </a:r>
            <a:r>
              <a:rPr lang="en-US" dirty="0">
                <a:solidFill>
                  <a:schemeClr val="tx1"/>
                </a:solidFill>
                <a:latin typeface="Times New Roman" panose="02020603050405020304" pitchFamily="18" charset="0"/>
                <a:cs typeface="Times New Roman" panose="02020603050405020304" pitchFamily="18" charset="0"/>
              </a:rPr>
              <a:t> apparently from 1775 and interpreted Islam in a popular way keeping in mind the local customs and traditions. His teachings attracted people irrespective of race and religion and Muslims, Hindus and nature worshippers were among his disciples.</a:t>
            </a:r>
          </a:p>
          <a:p>
            <a:endParaRPr lang="en-US" dirty="0"/>
          </a:p>
        </p:txBody>
      </p:sp>
    </p:spTree>
    <p:extLst>
      <p:ext uri="{BB962C8B-B14F-4D97-AF65-F5344CB8AC3E}">
        <p14:creationId xmlns:p14="http://schemas.microsoft.com/office/powerpoint/2010/main" val="1800755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
            </a:r>
            <a:br>
              <a:rPr lang="en-US" b="1" dirty="0">
                <a:solidFill>
                  <a:srgbClr val="C00000"/>
                </a:solidFill>
                <a:latin typeface="Times New Roman" panose="02020603050405020304" pitchFamily="18" charset="0"/>
                <a:cs typeface="Times New Roman" panose="02020603050405020304" pitchFamily="18" charset="0"/>
              </a:rPr>
            </a:br>
            <a:r>
              <a:rPr lang="en-US" sz="3200" b="1" dirty="0">
                <a:solidFill>
                  <a:srgbClr val="C00000"/>
                </a:solidFill>
                <a:latin typeface="Times New Roman" panose="02020603050405020304" pitchFamily="18" charset="0"/>
                <a:cs typeface="Times New Roman" panose="02020603050405020304" pitchFamily="18" charset="0"/>
              </a:rPr>
              <a:t>BENGAL RENAISSANCE</a:t>
            </a:r>
            <a:endParaRPr lang="en-US" sz="3200" dirty="0"/>
          </a:p>
        </p:txBody>
      </p:sp>
      <p:sp>
        <p:nvSpPr>
          <p:cNvPr id="3" name="Content Placeholder 2"/>
          <p:cNvSpPr>
            <a:spLocks noGrp="1"/>
          </p:cNvSpPr>
          <p:nvPr>
            <p:ph idx="1"/>
          </p:nvPr>
        </p:nvSpPr>
        <p:spPr>
          <a:xfrm>
            <a:off x="677334" y="2160589"/>
            <a:ext cx="4033211" cy="3880773"/>
          </a:xfrm>
        </p:spPr>
        <p:txBody>
          <a:bodyPr>
            <a:normAutofit lnSpcReduction="10000"/>
          </a:bodyPr>
          <a:lstStyle/>
          <a:p>
            <a:pPr algn="just"/>
            <a:r>
              <a:rPr lang="en-US" dirty="0">
                <a:solidFill>
                  <a:schemeClr val="tx1"/>
                </a:solidFill>
                <a:latin typeface="Times New Roman" panose="02020603050405020304" pitchFamily="18" charset="0"/>
                <a:cs typeface="Times New Roman" panose="02020603050405020304" pitchFamily="18" charset="0"/>
              </a:rPr>
              <a:t>The Bengali renaissance was predominantly led by </a:t>
            </a:r>
            <a:r>
              <a:rPr lang="en-US" dirty="0">
                <a:solidFill>
                  <a:schemeClr val="tx1"/>
                </a:solidFill>
                <a:latin typeface="Times New Roman" panose="02020603050405020304" pitchFamily="18" charset="0"/>
                <a:cs typeface="Times New Roman" panose="02020603050405020304" pitchFamily="18" charset="0"/>
                <a:hlinkClick r:id="rId2" tooltip="Bengali Hindus"/>
              </a:rPr>
              <a:t>Bengali Hindus</a:t>
            </a:r>
            <a:r>
              <a:rPr lang="en-US" dirty="0">
                <a:solidFill>
                  <a:schemeClr val="tx1"/>
                </a:solidFill>
                <a:latin typeface="Times New Roman" panose="02020603050405020304" pitchFamily="18" charset="0"/>
                <a:cs typeface="Times New Roman" panose="02020603050405020304" pitchFamily="18" charset="0"/>
              </a:rPr>
              <a:t>, who at the time were socially and economically more affluent in colonial Bengal, and therefore better placed for higher education as a community. Well-known figures include the social reformer </a:t>
            </a:r>
            <a:r>
              <a:rPr lang="en-US" dirty="0">
                <a:solidFill>
                  <a:schemeClr val="tx1"/>
                </a:solidFill>
                <a:latin typeface="Times New Roman" panose="02020603050405020304" pitchFamily="18" charset="0"/>
                <a:cs typeface="Times New Roman" panose="02020603050405020304" pitchFamily="18" charset="0"/>
                <a:hlinkClick r:id="rId3" tooltip="Raja Rammohan Roy"/>
              </a:rPr>
              <a:t>Raja </a:t>
            </a:r>
            <a:r>
              <a:rPr lang="en-US" dirty="0" err="1">
                <a:solidFill>
                  <a:schemeClr val="tx1"/>
                </a:solidFill>
                <a:latin typeface="Times New Roman" panose="02020603050405020304" pitchFamily="18" charset="0"/>
                <a:cs typeface="Times New Roman" panose="02020603050405020304" pitchFamily="18" charset="0"/>
                <a:hlinkClick r:id="rId3" tooltip="Raja Rammohan Roy"/>
              </a:rPr>
              <a:t>Rammohan</a:t>
            </a:r>
            <a:r>
              <a:rPr lang="en-US" dirty="0">
                <a:solidFill>
                  <a:schemeClr val="tx1"/>
                </a:solidFill>
                <a:latin typeface="Times New Roman" panose="02020603050405020304" pitchFamily="18" charset="0"/>
                <a:cs typeface="Times New Roman" panose="02020603050405020304" pitchFamily="18" charset="0"/>
                <a:hlinkClick r:id="rId3" tooltip="Raja Rammohan Roy"/>
              </a:rPr>
              <a:t> Roy</a:t>
            </a:r>
            <a:r>
              <a:rPr lang="en-US" dirty="0">
                <a:solidFill>
                  <a:schemeClr val="tx1"/>
                </a:solidFill>
                <a:latin typeface="Times New Roman" panose="02020603050405020304" pitchFamily="18" charset="0"/>
                <a:cs typeface="Times New Roman" panose="02020603050405020304" pitchFamily="18" charset="0"/>
              </a:rPr>
              <a:t>, writer </a:t>
            </a:r>
            <a:r>
              <a:rPr lang="en-US" dirty="0">
                <a:solidFill>
                  <a:schemeClr val="tx1"/>
                </a:solidFill>
                <a:latin typeface="Times New Roman" panose="02020603050405020304" pitchFamily="18" charset="0"/>
                <a:cs typeface="Times New Roman" panose="02020603050405020304" pitchFamily="18" charset="0"/>
                <a:hlinkClick r:id="rId4" tooltip="Rabindranath Tagore"/>
              </a:rPr>
              <a:t>Rabindranath Tagore</a:t>
            </a:r>
            <a:r>
              <a:rPr lang="en-US" dirty="0">
                <a:solidFill>
                  <a:schemeClr val="tx1"/>
                </a:solidFill>
                <a:latin typeface="Times New Roman" panose="02020603050405020304" pitchFamily="18" charset="0"/>
                <a:cs typeface="Times New Roman" panose="02020603050405020304" pitchFamily="18" charset="0"/>
              </a:rPr>
              <a:t>, and the physicist </a:t>
            </a:r>
            <a:r>
              <a:rPr lang="en-US" dirty="0" err="1">
                <a:solidFill>
                  <a:schemeClr val="tx1"/>
                </a:solidFill>
                <a:latin typeface="Times New Roman" panose="02020603050405020304" pitchFamily="18" charset="0"/>
                <a:cs typeface="Times New Roman" panose="02020603050405020304" pitchFamily="18" charset="0"/>
                <a:hlinkClick r:id="rId5" tooltip="Satyendra Nath Bose"/>
              </a:rPr>
              <a:t>Satyendra</a:t>
            </a:r>
            <a:r>
              <a:rPr lang="en-US" dirty="0">
                <a:solidFill>
                  <a:schemeClr val="tx1"/>
                </a:solidFill>
                <a:latin typeface="Times New Roman" panose="02020603050405020304" pitchFamily="18" charset="0"/>
                <a:cs typeface="Times New Roman" panose="02020603050405020304" pitchFamily="18" charset="0"/>
                <a:hlinkClick r:id="rId5" tooltip="Satyendra Nath Bose"/>
              </a:rPr>
              <a:t> </a:t>
            </a:r>
            <a:r>
              <a:rPr lang="en-US" dirty="0" err="1">
                <a:solidFill>
                  <a:schemeClr val="tx1"/>
                </a:solidFill>
                <a:latin typeface="Times New Roman" panose="02020603050405020304" pitchFamily="18" charset="0"/>
                <a:cs typeface="Times New Roman" panose="02020603050405020304" pitchFamily="18" charset="0"/>
                <a:hlinkClick r:id="rId5" tooltip="Satyendra Nath Bose"/>
              </a:rPr>
              <a:t>Nath</a:t>
            </a:r>
            <a:r>
              <a:rPr lang="en-US" dirty="0">
                <a:solidFill>
                  <a:schemeClr val="tx1"/>
                </a:solidFill>
                <a:latin typeface="Times New Roman" panose="02020603050405020304" pitchFamily="18" charset="0"/>
                <a:cs typeface="Times New Roman" panose="02020603050405020304" pitchFamily="18" charset="0"/>
                <a:hlinkClick r:id="rId5" tooltip="Satyendra Nath Bose"/>
              </a:rPr>
              <a:t> Bose</a:t>
            </a:r>
            <a:r>
              <a:rPr lang="en-US" dirty="0">
                <a:solidFill>
                  <a:schemeClr val="tx1"/>
                </a:solidFill>
                <a:latin typeface="Times New Roman" panose="02020603050405020304" pitchFamily="18" charset="0"/>
                <a:cs typeface="Times New Roman" panose="02020603050405020304" pitchFamily="18" charset="0"/>
              </a:rPr>
              <a:t>. The main Muslim figures in the movement include members of the </a:t>
            </a:r>
            <a:r>
              <a:rPr lang="en-US" dirty="0" err="1">
                <a:solidFill>
                  <a:schemeClr val="tx1"/>
                </a:solidFill>
                <a:latin typeface="Times New Roman" panose="02020603050405020304" pitchFamily="18" charset="0"/>
                <a:cs typeface="Times New Roman" panose="02020603050405020304" pitchFamily="18" charset="0"/>
                <a:hlinkClick r:id="rId6" tooltip="Suhrawardy family"/>
              </a:rPr>
              <a:t>Suhrawardy</a:t>
            </a:r>
            <a:r>
              <a:rPr lang="en-US" dirty="0">
                <a:solidFill>
                  <a:schemeClr val="tx1"/>
                </a:solidFill>
                <a:latin typeface="Times New Roman" panose="02020603050405020304" pitchFamily="18" charset="0"/>
                <a:cs typeface="Times New Roman" panose="02020603050405020304" pitchFamily="18" charset="0"/>
                <a:hlinkClick r:id="rId6" tooltip="Suhrawardy family"/>
              </a:rPr>
              <a:t> family</a:t>
            </a:r>
            <a:r>
              <a:rPr lang="en-US" dirty="0">
                <a:solidFill>
                  <a:schemeClr val="tx1"/>
                </a:solidFill>
                <a:latin typeface="Times New Roman" panose="02020603050405020304" pitchFamily="18" charset="0"/>
                <a:cs typeface="Times New Roman" panose="02020603050405020304" pitchFamily="18" charset="0"/>
              </a:rPr>
              <a:t>, poet and musician </a:t>
            </a:r>
            <a:r>
              <a:rPr lang="en-US" dirty="0" err="1">
                <a:solidFill>
                  <a:schemeClr val="tx1"/>
                </a:solidFill>
                <a:latin typeface="Times New Roman" panose="02020603050405020304" pitchFamily="18" charset="0"/>
                <a:cs typeface="Times New Roman" panose="02020603050405020304" pitchFamily="18" charset="0"/>
                <a:hlinkClick r:id="rId7" tooltip="Kazi Nazrul Islam"/>
              </a:rPr>
              <a:t>Kazi</a:t>
            </a:r>
            <a:r>
              <a:rPr lang="en-US" dirty="0">
                <a:solidFill>
                  <a:schemeClr val="tx1"/>
                </a:solidFill>
                <a:latin typeface="Times New Roman" panose="02020603050405020304" pitchFamily="18" charset="0"/>
                <a:cs typeface="Times New Roman" panose="02020603050405020304" pitchFamily="18" charset="0"/>
                <a:hlinkClick r:id="rId7" tooltip="Kazi Nazrul Islam"/>
              </a:rPr>
              <a:t> </a:t>
            </a:r>
            <a:r>
              <a:rPr lang="en-US" dirty="0" err="1">
                <a:solidFill>
                  <a:schemeClr val="tx1"/>
                </a:solidFill>
                <a:latin typeface="Times New Roman" panose="02020603050405020304" pitchFamily="18" charset="0"/>
                <a:cs typeface="Times New Roman" panose="02020603050405020304" pitchFamily="18" charset="0"/>
                <a:hlinkClick r:id="rId7" tooltip="Kazi Nazrul Islam"/>
              </a:rPr>
              <a:t>Nazrul</a:t>
            </a:r>
            <a:r>
              <a:rPr lang="en-US" dirty="0">
                <a:solidFill>
                  <a:schemeClr val="tx1"/>
                </a:solidFill>
                <a:latin typeface="Times New Roman" panose="02020603050405020304" pitchFamily="18" charset="0"/>
                <a:cs typeface="Times New Roman" panose="02020603050405020304" pitchFamily="18" charset="0"/>
                <a:hlinkClick r:id="rId7" tooltip="Kazi Nazrul Islam"/>
              </a:rPr>
              <a:t> Islam</a:t>
            </a:r>
            <a:r>
              <a:rPr lang="en-US" dirty="0">
                <a:solidFill>
                  <a:schemeClr val="tx1"/>
                </a:solidFill>
                <a:latin typeface="Times New Roman" panose="02020603050405020304" pitchFamily="18" charset="0"/>
                <a:cs typeface="Times New Roman" panose="02020603050405020304" pitchFamily="18" charset="0"/>
              </a:rPr>
              <a:t>, and writer </a:t>
            </a:r>
            <a:r>
              <a:rPr lang="en-US" dirty="0" err="1">
                <a:solidFill>
                  <a:schemeClr val="tx1"/>
                </a:solidFill>
                <a:latin typeface="Times New Roman" panose="02020603050405020304" pitchFamily="18" charset="0"/>
                <a:cs typeface="Times New Roman" panose="02020603050405020304" pitchFamily="18" charset="0"/>
                <a:hlinkClick r:id="rId8" tooltip="Rokeya Sakhawat Hussain"/>
              </a:rPr>
              <a:t>Rokeya</a:t>
            </a:r>
            <a:r>
              <a:rPr lang="en-US" dirty="0">
                <a:solidFill>
                  <a:schemeClr val="tx1"/>
                </a:solidFill>
                <a:latin typeface="Times New Roman" panose="02020603050405020304" pitchFamily="18" charset="0"/>
                <a:cs typeface="Times New Roman" panose="02020603050405020304" pitchFamily="18" charset="0"/>
                <a:hlinkClick r:id="rId8" tooltip="Rokeya Sakhawat Hussain"/>
              </a:rPr>
              <a:t> </a:t>
            </a:r>
            <a:r>
              <a:rPr lang="en-US" dirty="0" err="1">
                <a:solidFill>
                  <a:schemeClr val="tx1"/>
                </a:solidFill>
                <a:latin typeface="Times New Roman" panose="02020603050405020304" pitchFamily="18" charset="0"/>
                <a:cs typeface="Times New Roman" panose="02020603050405020304" pitchFamily="18" charset="0"/>
                <a:hlinkClick r:id="rId8" tooltip="Rokeya Sakhawat Hussain"/>
              </a:rPr>
              <a:t>Sakhawat</a:t>
            </a:r>
            <a:r>
              <a:rPr lang="en-US" dirty="0">
                <a:solidFill>
                  <a:schemeClr val="tx1"/>
                </a:solidFill>
                <a:latin typeface="Times New Roman" panose="02020603050405020304" pitchFamily="18" charset="0"/>
                <a:cs typeface="Times New Roman" panose="02020603050405020304" pitchFamily="18" charset="0"/>
                <a:hlinkClick r:id="rId8" tooltip="Rokeya Sakhawat Hussain"/>
              </a:rPr>
              <a:t> Hussain</a:t>
            </a:r>
            <a:r>
              <a:rPr lang="en-US" dirty="0">
                <a:solidFill>
                  <a:schemeClr val="tx1"/>
                </a:solidFill>
                <a:latin typeface="Times New Roman" panose="02020603050405020304" pitchFamily="18" charset="0"/>
                <a:cs typeface="Times New Roman" panose="02020603050405020304" pitchFamily="18" charset="0"/>
              </a:rPr>
              <a:t>. </a:t>
            </a:r>
          </a:p>
          <a:p>
            <a:endParaRPr lang="en-US" dirty="0"/>
          </a:p>
        </p:txBody>
      </p:sp>
      <p:pic>
        <p:nvPicPr>
          <p:cNvPr id="3076" name="Picture 4" descr="DHURRUMTOLLAH STREET: WAY TO BENGAL RENAISSANCE – PURONOKOLKAT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68704" y="2160589"/>
            <a:ext cx="4405298" cy="38807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1086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PAGAL PANTHI MOVEMENT (1825-1833)</a:t>
            </a:r>
            <a:endParaRPr lang="en-US" sz="3200" b="1" dirty="0"/>
          </a:p>
        </p:txBody>
      </p:sp>
      <p:sp>
        <p:nvSpPr>
          <p:cNvPr id="3" name="Content Placeholder 2"/>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The teachings of Karim Shah were easy and simple. He taught that God created mankind. So they are all equal and brethren to each other. His followers, therefore, addressed each other as 'Bhai-</a:t>
            </a:r>
            <a:r>
              <a:rPr lang="en-US" dirty="0" err="1">
                <a:solidFill>
                  <a:schemeClr val="tx1"/>
                </a:solidFill>
                <a:latin typeface="Times New Roman" panose="02020603050405020304" pitchFamily="18" charset="0"/>
                <a:cs typeface="Times New Roman" panose="02020603050405020304" pitchFamily="18" charset="0"/>
              </a:rPr>
              <a:t>Saheb</a:t>
            </a:r>
            <a:r>
              <a:rPr lang="en-US" dirty="0">
                <a:solidFill>
                  <a:schemeClr val="tx1"/>
                </a:solidFill>
                <a:latin typeface="Times New Roman" panose="02020603050405020304" pitchFamily="18" charset="0"/>
                <a:cs typeface="Times New Roman" panose="02020603050405020304" pitchFamily="18" charset="0"/>
              </a:rPr>
              <a:t>'. Their </a:t>
            </a:r>
            <a:r>
              <a:rPr lang="en-US" dirty="0" err="1">
                <a:solidFill>
                  <a:schemeClr val="tx1"/>
                </a:solidFill>
                <a:latin typeface="Times New Roman" panose="02020603050405020304" pitchFamily="18" charset="0"/>
                <a:cs typeface="Times New Roman" panose="02020603050405020304" pitchFamily="18" charset="0"/>
              </a:rPr>
              <a:t>behaviour</a:t>
            </a:r>
            <a:r>
              <a:rPr lang="en-US" dirty="0">
                <a:solidFill>
                  <a:schemeClr val="tx1"/>
                </a:solidFill>
                <a:latin typeface="Times New Roman" panose="02020603050405020304" pitchFamily="18" charset="0"/>
                <a:cs typeface="Times New Roman" panose="02020603050405020304" pitchFamily="18" charset="0"/>
              </a:rPr>
              <a:t> and way of life seemed unusual and peculiar to the people living in the plains. Bhai-</a:t>
            </a:r>
            <a:r>
              <a:rPr lang="en-US" dirty="0" err="1">
                <a:solidFill>
                  <a:schemeClr val="tx1"/>
                </a:solidFill>
                <a:latin typeface="Times New Roman" panose="02020603050405020304" pitchFamily="18" charset="0"/>
                <a:cs typeface="Times New Roman" panose="02020603050405020304" pitchFamily="18" charset="0"/>
              </a:rPr>
              <a:t>Sahebs</a:t>
            </a:r>
            <a:r>
              <a:rPr lang="en-US" dirty="0">
                <a:solidFill>
                  <a:schemeClr val="tx1"/>
                </a:solidFill>
                <a:latin typeface="Times New Roman" panose="02020603050405020304" pitchFamily="18" charset="0"/>
                <a:cs typeface="Times New Roman" panose="02020603050405020304" pitchFamily="18" charset="0"/>
              </a:rPr>
              <a:t> thus came to be called '</a:t>
            </a:r>
            <a:r>
              <a:rPr lang="en-US" dirty="0" err="1">
                <a:solidFill>
                  <a:schemeClr val="tx1"/>
                </a:solidFill>
                <a:latin typeface="Times New Roman" panose="02020603050405020304" pitchFamily="18" charset="0"/>
                <a:cs typeface="Times New Roman" panose="02020603050405020304" pitchFamily="18" charset="0"/>
              </a:rPr>
              <a:t>Pagals</a:t>
            </a:r>
            <a:r>
              <a:rPr lang="en-US" dirty="0">
                <a:solidFill>
                  <a:schemeClr val="tx1"/>
                </a:solidFill>
                <a:latin typeface="Times New Roman" panose="02020603050405020304" pitchFamily="18" charset="0"/>
                <a:cs typeface="Times New Roman" panose="02020603050405020304" pitchFamily="18" charset="0"/>
              </a:rPr>
              <a:t>' (mad-caps) by the people in the plains and the activities and propagations of Karim Shah and his followers came to be known as the '</a:t>
            </a:r>
            <a:r>
              <a:rPr lang="en-US" dirty="0" err="1">
                <a:solidFill>
                  <a:schemeClr val="tx1"/>
                </a:solidFill>
                <a:latin typeface="Times New Roman" panose="02020603050405020304" pitchFamily="18" charset="0"/>
                <a:cs typeface="Times New Roman" panose="02020603050405020304" pitchFamily="18" charset="0"/>
              </a:rPr>
              <a:t>Pagal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Panthi</a:t>
            </a:r>
            <a:r>
              <a:rPr lang="en-US" dirty="0">
                <a:solidFill>
                  <a:schemeClr val="tx1"/>
                </a:solidFill>
                <a:latin typeface="Times New Roman" panose="02020603050405020304" pitchFamily="18" charset="0"/>
                <a:cs typeface="Times New Roman" panose="02020603050405020304" pitchFamily="18" charset="0"/>
              </a:rPr>
              <a:t> Movement'. The ideas of the </a:t>
            </a:r>
            <a:r>
              <a:rPr lang="en-US" dirty="0" err="1">
                <a:solidFill>
                  <a:schemeClr val="tx1"/>
                </a:solidFill>
                <a:latin typeface="Times New Roman" panose="02020603050405020304" pitchFamily="18" charset="0"/>
                <a:cs typeface="Times New Roman" panose="02020603050405020304" pitchFamily="18" charset="0"/>
              </a:rPr>
              <a:t>Pagal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Panthis</a:t>
            </a:r>
            <a:r>
              <a:rPr lang="en-US" dirty="0">
                <a:solidFill>
                  <a:schemeClr val="tx1"/>
                </a:solidFill>
                <a:latin typeface="Times New Roman" panose="02020603050405020304" pitchFamily="18" charset="0"/>
                <a:cs typeface="Times New Roman" panose="02020603050405020304" pitchFamily="18" charset="0"/>
              </a:rPr>
              <a:t> had been formed incorporating the non-violent elements of all religions and were consistent with the traditional faiths of the peasantry.</a:t>
            </a:r>
          </a:p>
          <a:p>
            <a:pPr algn="just"/>
            <a:r>
              <a:rPr lang="en-US" dirty="0">
                <a:solidFill>
                  <a:schemeClr val="tx1"/>
                </a:solidFill>
                <a:latin typeface="Times New Roman" panose="02020603050405020304" pitchFamily="18" charset="0"/>
                <a:cs typeface="Times New Roman" panose="02020603050405020304" pitchFamily="18" charset="0"/>
              </a:rPr>
              <a:t>Karim Shah was believed to be endowed with spiritual power. According to his followers, he could foretell and cure diseases and bring success to them. The crowds gathered round him in flocks.</a:t>
            </a:r>
          </a:p>
          <a:p>
            <a:endParaRPr lang="en-US" dirty="0"/>
          </a:p>
        </p:txBody>
      </p:sp>
    </p:spTree>
    <p:extLst>
      <p:ext uri="{BB962C8B-B14F-4D97-AF65-F5344CB8AC3E}">
        <p14:creationId xmlns:p14="http://schemas.microsoft.com/office/powerpoint/2010/main" val="39413689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PAGAL PANTHI MOVEMENT (1825-1833)</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dirty="0">
                <a:solidFill>
                  <a:schemeClr val="tx1"/>
                </a:solidFill>
                <a:latin typeface="Times New Roman" panose="02020603050405020304" pitchFamily="18" charset="0"/>
                <a:cs typeface="Times New Roman" panose="02020603050405020304" pitchFamily="18" charset="0"/>
              </a:rPr>
              <a:t>Karim Shah died in 1813. His son </a:t>
            </a:r>
            <a:r>
              <a:rPr lang="en-US" cap="small" dirty="0" err="1">
                <a:solidFill>
                  <a:schemeClr val="tx1"/>
                </a:solidFill>
                <a:latin typeface="Times New Roman" panose="02020603050405020304" pitchFamily="18" charset="0"/>
                <a:cs typeface="Times New Roman" panose="02020603050405020304" pitchFamily="18" charset="0"/>
                <a:hlinkClick r:id="rId2" tooltip="Tipu Shah"/>
              </a:rPr>
              <a:t>tipu</a:t>
            </a:r>
            <a:r>
              <a:rPr lang="en-US" cap="small" dirty="0">
                <a:solidFill>
                  <a:schemeClr val="tx1"/>
                </a:solidFill>
                <a:latin typeface="Times New Roman" panose="02020603050405020304" pitchFamily="18" charset="0"/>
                <a:cs typeface="Times New Roman" panose="02020603050405020304" pitchFamily="18" charset="0"/>
                <a:hlinkClick r:id="rId2" tooltip="Tipu Shah"/>
              </a:rPr>
              <a:t> shah</a:t>
            </a:r>
            <a:r>
              <a:rPr lang="en-US" dirty="0">
                <a:solidFill>
                  <a:schemeClr val="tx1"/>
                </a:solidFill>
                <a:latin typeface="Times New Roman" panose="02020603050405020304" pitchFamily="18" charset="0"/>
                <a:cs typeface="Times New Roman" panose="02020603050405020304" pitchFamily="18" charset="0"/>
              </a:rPr>
              <a:t> alias </a:t>
            </a:r>
            <a:r>
              <a:rPr lang="en-US" dirty="0" err="1">
                <a:solidFill>
                  <a:schemeClr val="tx1"/>
                </a:solidFill>
                <a:latin typeface="Times New Roman" panose="02020603050405020304" pitchFamily="18" charset="0"/>
                <a:cs typeface="Times New Roman" panose="02020603050405020304" pitchFamily="18" charset="0"/>
              </a:rPr>
              <a:t>Tipu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Pagal</a:t>
            </a:r>
            <a:r>
              <a:rPr lang="en-US" dirty="0">
                <a:solidFill>
                  <a:schemeClr val="tx1"/>
                </a:solidFill>
                <a:latin typeface="Times New Roman" panose="02020603050405020304" pitchFamily="18" charset="0"/>
                <a:cs typeface="Times New Roman" panose="02020603050405020304" pitchFamily="18" charset="0"/>
              </a:rPr>
              <a:t> succeeded him to the </a:t>
            </a:r>
            <a:r>
              <a:rPr lang="en-US" i="1" dirty="0" err="1">
                <a:solidFill>
                  <a:schemeClr val="tx1"/>
                </a:solidFill>
                <a:latin typeface="Times New Roman" panose="02020603050405020304" pitchFamily="18" charset="0"/>
                <a:cs typeface="Times New Roman" panose="02020603050405020304" pitchFamily="18" charset="0"/>
              </a:rPr>
              <a:t>gadi</a:t>
            </a:r>
            <a:r>
              <a:rPr lang="en-US" dirty="0">
                <a:solidFill>
                  <a:schemeClr val="tx1"/>
                </a:solidFill>
                <a:latin typeface="Times New Roman" panose="02020603050405020304" pitchFamily="18" charset="0"/>
                <a:cs typeface="Times New Roman" panose="02020603050405020304" pitchFamily="18" charset="0"/>
              </a:rPr>
              <a:t> (seat) of the </a:t>
            </a:r>
            <a:r>
              <a:rPr lang="en-US" dirty="0" err="1">
                <a:solidFill>
                  <a:schemeClr val="tx1"/>
                </a:solidFill>
                <a:latin typeface="Times New Roman" panose="02020603050405020304" pitchFamily="18" charset="0"/>
                <a:cs typeface="Times New Roman" panose="02020603050405020304" pitchFamily="18" charset="0"/>
              </a:rPr>
              <a:t>Pagal</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Panthis</a:t>
            </a:r>
            <a:r>
              <a:rPr lang="en-US" dirty="0">
                <a:solidFill>
                  <a:schemeClr val="tx1"/>
                </a:solidFill>
                <a:latin typeface="Times New Roman" panose="02020603050405020304" pitchFamily="18" charset="0"/>
                <a:cs typeface="Times New Roman" panose="02020603050405020304" pitchFamily="18" charset="0"/>
              </a:rPr>
              <a:t>. Under him the character of the movement greatly changed. It took the form of a peasant movement. The </a:t>
            </a:r>
            <a:r>
              <a:rPr lang="en-US" dirty="0" err="1">
                <a:solidFill>
                  <a:schemeClr val="tx1"/>
                </a:solidFill>
                <a:latin typeface="Times New Roman" panose="02020603050405020304" pitchFamily="18" charset="0"/>
                <a:cs typeface="Times New Roman" panose="02020603050405020304" pitchFamily="18" charset="0"/>
              </a:rPr>
              <a:t>Pagals</a:t>
            </a:r>
            <a:r>
              <a:rPr lang="en-US" dirty="0">
                <a:solidFill>
                  <a:schemeClr val="tx1"/>
                </a:solidFill>
                <a:latin typeface="Times New Roman" panose="02020603050405020304" pitchFamily="18" charset="0"/>
                <a:cs typeface="Times New Roman" panose="02020603050405020304" pitchFamily="18" charset="0"/>
              </a:rPr>
              <a:t> and their associates fought against the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and the forces of the company to protect the peasants from the oppressions and undue claims of the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Tipu</a:t>
            </a:r>
            <a:r>
              <a:rPr lang="en-US" dirty="0">
                <a:solidFill>
                  <a:schemeClr val="tx1"/>
                </a:solidFill>
                <a:latin typeface="Times New Roman" panose="02020603050405020304" pitchFamily="18" charset="0"/>
                <a:cs typeface="Times New Roman" panose="02020603050405020304" pitchFamily="18" charset="0"/>
              </a:rPr>
              <a:t> Shah and some of his insurgent followers were captured in 1833 and tried. The government mitigated many of the demands of the resisting peasants, including reduction of rent rate. Consequently, the movement subdivided and peace was restored in the area.</a:t>
            </a:r>
          </a:p>
          <a:p>
            <a:pPr algn="just"/>
            <a:r>
              <a:rPr lang="en-US" dirty="0">
                <a:solidFill>
                  <a:schemeClr val="tx1"/>
                </a:solidFill>
                <a:latin typeface="Times New Roman" panose="02020603050405020304" pitchFamily="18" charset="0"/>
                <a:cs typeface="Times New Roman" panose="02020603050405020304" pitchFamily="18" charset="0"/>
              </a:rPr>
              <a:t>After </a:t>
            </a:r>
            <a:r>
              <a:rPr lang="en-US" dirty="0" err="1">
                <a:solidFill>
                  <a:schemeClr val="tx1"/>
                </a:solidFill>
                <a:latin typeface="Times New Roman" panose="02020603050405020304" pitchFamily="18" charset="0"/>
                <a:cs typeface="Times New Roman" panose="02020603050405020304" pitchFamily="18" charset="0"/>
              </a:rPr>
              <a:t>Tipu</a:t>
            </a:r>
            <a:r>
              <a:rPr lang="en-US" dirty="0">
                <a:solidFill>
                  <a:schemeClr val="tx1"/>
                </a:solidFill>
                <a:latin typeface="Times New Roman" panose="02020603050405020304" pitchFamily="18" charset="0"/>
                <a:cs typeface="Times New Roman" panose="02020603050405020304" pitchFamily="18" charset="0"/>
              </a:rPr>
              <a:t> Shah (d 1852) </a:t>
            </a:r>
            <a:r>
              <a:rPr lang="en-US" dirty="0" err="1">
                <a:solidFill>
                  <a:schemeClr val="tx1"/>
                </a:solidFill>
                <a:latin typeface="Times New Roman" panose="02020603050405020304" pitchFamily="18" charset="0"/>
                <a:cs typeface="Times New Roman" panose="02020603050405020304" pitchFamily="18" charset="0"/>
              </a:rPr>
              <a:t>Janku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Pathor</a:t>
            </a:r>
            <a:r>
              <a:rPr lang="en-US" dirty="0">
                <a:solidFill>
                  <a:schemeClr val="tx1"/>
                </a:solidFill>
                <a:latin typeface="Times New Roman" panose="02020603050405020304" pitchFamily="18" charset="0"/>
                <a:cs typeface="Times New Roman" panose="02020603050405020304" pitchFamily="18" charset="0"/>
              </a:rPr>
              <a:t> and </a:t>
            </a:r>
            <a:r>
              <a:rPr lang="en-US" dirty="0" err="1">
                <a:solidFill>
                  <a:schemeClr val="tx1"/>
                </a:solidFill>
                <a:latin typeface="Times New Roman" panose="02020603050405020304" pitchFamily="18" charset="0"/>
                <a:cs typeface="Times New Roman" panose="02020603050405020304" pitchFamily="18" charset="0"/>
              </a:rPr>
              <a:t>Dobraj</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Pathor</a:t>
            </a:r>
            <a:r>
              <a:rPr lang="en-US" dirty="0">
                <a:solidFill>
                  <a:schemeClr val="tx1"/>
                </a:solidFill>
                <a:latin typeface="Times New Roman" panose="02020603050405020304" pitchFamily="18" charset="0"/>
                <a:cs typeface="Times New Roman" panose="02020603050405020304" pitchFamily="18" charset="0"/>
              </a:rPr>
              <a:t> took the leadership of the </a:t>
            </a:r>
            <a:r>
              <a:rPr lang="en-US" dirty="0" err="1">
                <a:solidFill>
                  <a:schemeClr val="tx1"/>
                </a:solidFill>
                <a:latin typeface="Times New Roman" panose="02020603050405020304" pitchFamily="18" charset="0"/>
                <a:cs typeface="Times New Roman" panose="02020603050405020304" pitchFamily="18" charset="0"/>
              </a:rPr>
              <a:t>Pagals</a:t>
            </a:r>
            <a:r>
              <a:rPr lang="en-US" dirty="0">
                <a:solidFill>
                  <a:schemeClr val="tx1"/>
                </a:solidFill>
                <a:latin typeface="Times New Roman" panose="02020603050405020304" pitchFamily="18" charset="0"/>
                <a:cs typeface="Times New Roman" panose="02020603050405020304" pitchFamily="18" charset="0"/>
              </a:rPr>
              <a:t> and </a:t>
            </a:r>
            <a:r>
              <a:rPr lang="en-US" dirty="0" err="1">
                <a:solidFill>
                  <a:schemeClr val="tx1"/>
                </a:solidFill>
                <a:latin typeface="Times New Roman" panose="02020603050405020304" pitchFamily="18" charset="0"/>
                <a:cs typeface="Times New Roman" panose="02020603050405020304" pitchFamily="18" charset="0"/>
              </a:rPr>
              <a:t>organised</a:t>
            </a:r>
            <a:r>
              <a:rPr lang="en-US" dirty="0">
                <a:solidFill>
                  <a:schemeClr val="tx1"/>
                </a:solidFill>
                <a:latin typeface="Times New Roman" panose="02020603050405020304" pitchFamily="18" charset="0"/>
                <a:cs typeface="Times New Roman" panose="02020603050405020304" pitchFamily="18" charset="0"/>
              </a:rPr>
              <a:t> another resistance movement against </a:t>
            </a:r>
            <a:r>
              <a:rPr lang="en-US" dirty="0" err="1">
                <a:solidFill>
                  <a:schemeClr val="tx1"/>
                </a:solidFill>
                <a:latin typeface="Times New Roman" panose="02020603050405020304" pitchFamily="18" charset="0"/>
                <a:cs typeface="Times New Roman" panose="02020603050405020304" pitchFamily="18" charset="0"/>
              </a:rPr>
              <a:t>zamindari</a:t>
            </a:r>
            <a:r>
              <a:rPr lang="en-US" dirty="0">
                <a:solidFill>
                  <a:schemeClr val="tx1"/>
                </a:solidFill>
                <a:latin typeface="Times New Roman" panose="02020603050405020304" pitchFamily="18" charset="0"/>
                <a:cs typeface="Times New Roman" panose="02020603050405020304" pitchFamily="18" charset="0"/>
              </a:rPr>
              <a:t> oppression. They gave stiff resistance to the authority. They entered </a:t>
            </a:r>
            <a:r>
              <a:rPr lang="en-US" dirty="0" err="1">
                <a:solidFill>
                  <a:schemeClr val="tx1"/>
                </a:solidFill>
                <a:latin typeface="Times New Roman" panose="02020603050405020304" pitchFamily="18" charset="0"/>
                <a:cs typeface="Times New Roman" panose="02020603050405020304" pitchFamily="18" charset="0"/>
              </a:rPr>
              <a:t>Sherpur</a:t>
            </a:r>
            <a:r>
              <a:rPr lang="en-US" dirty="0">
                <a:solidFill>
                  <a:schemeClr val="tx1"/>
                </a:solidFill>
                <a:latin typeface="Times New Roman" panose="02020603050405020304" pitchFamily="18" charset="0"/>
                <a:cs typeface="Times New Roman" panose="02020603050405020304" pitchFamily="18" charset="0"/>
              </a:rPr>
              <a:t> town, looted the </a:t>
            </a:r>
            <a:r>
              <a:rPr lang="en-US" dirty="0" err="1">
                <a:solidFill>
                  <a:schemeClr val="tx1"/>
                </a:solidFill>
                <a:latin typeface="Times New Roman" panose="02020603050405020304" pitchFamily="18" charset="0"/>
                <a:cs typeface="Times New Roman" panose="02020603050405020304" pitchFamily="18" charset="0"/>
              </a:rPr>
              <a:t>zamindari</a:t>
            </a:r>
            <a:r>
              <a:rPr lang="en-US" dirty="0">
                <a:solidFill>
                  <a:schemeClr val="tx1"/>
                </a:solidFill>
                <a:latin typeface="Times New Roman" panose="02020603050405020304" pitchFamily="18" charset="0"/>
                <a:cs typeface="Times New Roman" panose="02020603050405020304" pitchFamily="18" charset="0"/>
              </a:rPr>
              <a:t> and revenue offices and captured and burnt the arms in the police station. The rebels declared themselves rulers of the area. The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government officials and the police took shelter at </a:t>
            </a:r>
            <a:r>
              <a:rPr lang="en-US" dirty="0" err="1">
                <a:solidFill>
                  <a:schemeClr val="tx1"/>
                </a:solidFill>
                <a:latin typeface="Times New Roman" panose="02020603050405020304" pitchFamily="18" charset="0"/>
                <a:cs typeface="Times New Roman" panose="02020603050405020304" pitchFamily="18" charset="0"/>
              </a:rPr>
              <a:t>Mymensingh</a:t>
            </a:r>
            <a:r>
              <a:rPr lang="en-US" dirty="0">
                <a:solidFill>
                  <a:schemeClr val="tx1"/>
                </a:solidFill>
                <a:latin typeface="Times New Roman" panose="02020603050405020304" pitchFamily="18" charset="0"/>
                <a:cs typeface="Times New Roman" panose="02020603050405020304" pitchFamily="18" charset="0"/>
              </a:rPr>
              <a:t>. For a time it appeared that the company government had ceased to exist. But peace was eventually restored by giving concessions to them in rent rate. </a:t>
            </a:r>
          </a:p>
        </p:txBody>
      </p:sp>
    </p:spTree>
    <p:extLst>
      <p:ext uri="{BB962C8B-B14F-4D97-AF65-F5344CB8AC3E}">
        <p14:creationId xmlns:p14="http://schemas.microsoft.com/office/powerpoint/2010/main" val="20203432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TITUMIR REVOLT OF 1831</a:t>
            </a:r>
            <a:endParaRPr lang="en-US" sz="3200" b="1" dirty="0"/>
          </a:p>
        </p:txBody>
      </p:sp>
      <p:sp>
        <p:nvSpPr>
          <p:cNvPr id="3" name="Content Placeholder 2"/>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Wahabi</a:t>
            </a:r>
            <a:r>
              <a:rPr lang="en-US" dirty="0">
                <a:solidFill>
                  <a:schemeClr val="tx1"/>
                </a:solidFill>
                <a:latin typeface="Times New Roman" panose="02020603050405020304" pitchFamily="18" charset="0"/>
                <a:cs typeface="Times New Roman" panose="02020603050405020304" pitchFamily="18" charset="0"/>
              </a:rPr>
              <a:t> movement enjoyed a special status in the history of revolt against British rule in India, and </a:t>
            </a:r>
            <a:r>
              <a:rPr lang="en-US" dirty="0" err="1">
                <a:solidFill>
                  <a:schemeClr val="tx1"/>
                </a:solidFill>
                <a:latin typeface="Times New Roman" panose="02020603050405020304" pitchFamily="18" charset="0"/>
                <a:cs typeface="Times New Roman" panose="02020603050405020304" pitchFamily="18" charset="0"/>
              </a:rPr>
              <a:t>Titu</a:t>
            </a:r>
            <a:r>
              <a:rPr lang="en-US" dirty="0">
                <a:solidFill>
                  <a:schemeClr val="tx1"/>
                </a:solidFill>
                <a:latin typeface="Times New Roman" panose="02020603050405020304" pitchFamily="18" charset="0"/>
                <a:cs typeface="Times New Roman" panose="02020603050405020304" pitchFamily="18" charset="0"/>
              </a:rPr>
              <a:t> Mir, whose real name was Syed Mir </a:t>
            </a:r>
            <a:r>
              <a:rPr lang="en-US" dirty="0" err="1">
                <a:solidFill>
                  <a:schemeClr val="tx1"/>
                </a:solidFill>
                <a:latin typeface="Times New Roman" panose="02020603050405020304" pitchFamily="18" charset="0"/>
                <a:cs typeface="Times New Roman" panose="02020603050405020304" pitchFamily="18" charset="0"/>
              </a:rPr>
              <a:t>Nisar</a:t>
            </a:r>
            <a:r>
              <a:rPr lang="en-US" dirty="0">
                <a:solidFill>
                  <a:schemeClr val="tx1"/>
                </a:solidFill>
                <a:latin typeface="Times New Roman" panose="02020603050405020304" pitchFamily="18" charset="0"/>
                <a:cs typeface="Times New Roman" panose="02020603050405020304" pitchFamily="18" charset="0"/>
              </a:rPr>
              <a:t> Ali, added militancy to it.  It became the source of inspiration for several movements in the Struggle for  Independence of  India.</a:t>
            </a:r>
          </a:p>
          <a:p>
            <a:pPr algn="just"/>
            <a:r>
              <a:rPr lang="en-US" dirty="0" err="1">
                <a:solidFill>
                  <a:schemeClr val="tx1"/>
                </a:solidFill>
                <a:latin typeface="Times New Roman" panose="02020603050405020304" pitchFamily="18" charset="0"/>
                <a:cs typeface="Times New Roman" panose="02020603050405020304" pitchFamily="18" charset="0"/>
              </a:rPr>
              <a:t>Titu</a:t>
            </a:r>
            <a:r>
              <a:rPr lang="en-US" dirty="0">
                <a:solidFill>
                  <a:schemeClr val="tx1"/>
                </a:solidFill>
                <a:latin typeface="Times New Roman" panose="02020603050405020304" pitchFamily="18" charset="0"/>
                <a:cs typeface="Times New Roman" panose="02020603050405020304" pitchFamily="18" charset="0"/>
              </a:rPr>
              <a:t> Mir was born in a peasant family in 1782 at </a:t>
            </a:r>
            <a:r>
              <a:rPr lang="en-US" dirty="0" err="1">
                <a:solidFill>
                  <a:schemeClr val="tx1"/>
                </a:solidFill>
                <a:latin typeface="Times New Roman" panose="02020603050405020304" pitchFamily="18" charset="0"/>
                <a:cs typeface="Times New Roman" panose="02020603050405020304" pitchFamily="18" charset="0"/>
              </a:rPr>
              <a:t>Hyderpur</a:t>
            </a:r>
            <a:r>
              <a:rPr lang="en-US" dirty="0">
                <a:solidFill>
                  <a:schemeClr val="tx1"/>
                </a:solidFill>
                <a:latin typeface="Times New Roman" panose="02020603050405020304" pitchFamily="18" charset="0"/>
                <a:cs typeface="Times New Roman" panose="02020603050405020304" pitchFamily="18" charset="0"/>
              </a:rPr>
              <a:t> village, </a:t>
            </a:r>
            <a:r>
              <a:rPr lang="en-US" dirty="0" err="1">
                <a:solidFill>
                  <a:schemeClr val="tx1"/>
                </a:solidFill>
                <a:latin typeface="Times New Roman" panose="02020603050405020304" pitchFamily="18" charset="0"/>
                <a:cs typeface="Times New Roman" panose="02020603050405020304" pitchFamily="18" charset="0"/>
              </a:rPr>
              <a:t>Narkelbaria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paragana</a:t>
            </a:r>
            <a:r>
              <a:rPr lang="en-US" dirty="0">
                <a:solidFill>
                  <a:schemeClr val="tx1"/>
                </a:solidFill>
                <a:latin typeface="Times New Roman" panose="02020603050405020304" pitchFamily="18" charset="0"/>
                <a:cs typeface="Times New Roman" panose="02020603050405020304" pitchFamily="18" charset="0"/>
              </a:rPr>
              <a:t> of West Bengal. Syed Mir </a:t>
            </a:r>
            <a:r>
              <a:rPr lang="en-US" dirty="0" err="1">
                <a:solidFill>
                  <a:schemeClr val="tx1"/>
                </a:solidFill>
                <a:latin typeface="Times New Roman" panose="02020603050405020304" pitchFamily="18" charset="0"/>
                <a:cs typeface="Times New Roman" panose="02020603050405020304" pitchFamily="18" charset="0"/>
              </a:rPr>
              <a:t>Hasan</a:t>
            </a:r>
            <a:r>
              <a:rPr lang="en-US" dirty="0">
                <a:solidFill>
                  <a:schemeClr val="tx1"/>
                </a:solidFill>
                <a:latin typeface="Times New Roman" panose="02020603050405020304" pitchFamily="18" charset="0"/>
                <a:cs typeface="Times New Roman" panose="02020603050405020304" pitchFamily="18" charset="0"/>
              </a:rPr>
              <a:t> Ali, </a:t>
            </a:r>
            <a:r>
              <a:rPr lang="en-US" dirty="0" err="1">
                <a:solidFill>
                  <a:schemeClr val="tx1"/>
                </a:solidFill>
                <a:latin typeface="Times New Roman" panose="02020603050405020304" pitchFamily="18" charset="0"/>
                <a:cs typeface="Times New Roman" panose="02020603050405020304" pitchFamily="18" charset="0"/>
              </a:rPr>
              <a:t>Abida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Roqayya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Khatun</a:t>
            </a:r>
            <a:r>
              <a:rPr lang="en-US" dirty="0">
                <a:solidFill>
                  <a:schemeClr val="tx1"/>
                </a:solidFill>
                <a:latin typeface="Times New Roman" panose="02020603050405020304" pitchFamily="18" charset="0"/>
                <a:cs typeface="Times New Roman" panose="02020603050405020304" pitchFamily="18" charset="0"/>
              </a:rPr>
              <a:t> were his parents. He was a renowned wrestler during his younger age and was engaged in several petty jobs. Syed Mir </a:t>
            </a:r>
            <a:r>
              <a:rPr lang="en-US" dirty="0" err="1">
                <a:solidFill>
                  <a:schemeClr val="tx1"/>
                </a:solidFill>
                <a:latin typeface="Times New Roman" panose="02020603050405020304" pitchFamily="18" charset="0"/>
                <a:cs typeface="Times New Roman" panose="02020603050405020304" pitchFamily="18" charset="0"/>
              </a:rPr>
              <a:t>Nisar</a:t>
            </a:r>
            <a:r>
              <a:rPr lang="en-US" dirty="0">
                <a:solidFill>
                  <a:schemeClr val="tx1"/>
                </a:solidFill>
                <a:latin typeface="Times New Roman" panose="02020603050405020304" pitchFamily="18" charset="0"/>
                <a:cs typeface="Times New Roman" panose="02020603050405020304" pitchFamily="18" charset="0"/>
              </a:rPr>
              <a:t> Ali went on a pilgrimage to </a:t>
            </a:r>
            <a:r>
              <a:rPr lang="en-US" dirty="0" err="1">
                <a:solidFill>
                  <a:schemeClr val="tx1"/>
                </a:solidFill>
                <a:latin typeface="Times New Roman" panose="02020603050405020304" pitchFamily="18" charset="0"/>
                <a:cs typeface="Times New Roman" panose="02020603050405020304" pitchFamily="18" charset="0"/>
              </a:rPr>
              <a:t>Makkah</a:t>
            </a:r>
            <a:r>
              <a:rPr lang="en-US" dirty="0">
                <a:solidFill>
                  <a:schemeClr val="tx1"/>
                </a:solidFill>
                <a:latin typeface="Times New Roman" panose="02020603050405020304" pitchFamily="18" charset="0"/>
                <a:cs typeface="Times New Roman" panose="02020603050405020304" pitchFamily="18" charset="0"/>
              </a:rPr>
              <a:t> in 1822 and met the founder of the </a:t>
            </a:r>
            <a:r>
              <a:rPr lang="en-US" dirty="0" err="1">
                <a:solidFill>
                  <a:schemeClr val="tx1"/>
                </a:solidFill>
                <a:latin typeface="Times New Roman" panose="02020603050405020304" pitchFamily="18" charset="0"/>
                <a:cs typeface="Times New Roman" panose="02020603050405020304" pitchFamily="18" charset="0"/>
              </a:rPr>
              <a:t>Wahabi</a:t>
            </a:r>
            <a:r>
              <a:rPr lang="en-US" dirty="0">
                <a:solidFill>
                  <a:schemeClr val="tx1"/>
                </a:solidFill>
                <a:latin typeface="Times New Roman" panose="02020603050405020304" pitchFamily="18" charset="0"/>
                <a:cs typeface="Times New Roman" panose="02020603050405020304" pitchFamily="18" charset="0"/>
              </a:rPr>
              <a:t> movement, Syed Ahmed </a:t>
            </a:r>
            <a:r>
              <a:rPr lang="en-US" dirty="0" err="1">
                <a:solidFill>
                  <a:schemeClr val="tx1"/>
                </a:solidFill>
                <a:latin typeface="Times New Roman" panose="02020603050405020304" pitchFamily="18" charset="0"/>
                <a:cs typeface="Times New Roman" panose="02020603050405020304" pitchFamily="18" charset="0"/>
              </a:rPr>
              <a:t>Barelwi</a:t>
            </a:r>
            <a:r>
              <a:rPr lang="en-US" dirty="0">
                <a:solidFill>
                  <a:schemeClr val="tx1"/>
                </a:solidFill>
                <a:latin typeface="Times New Roman" panose="02020603050405020304" pitchFamily="18" charset="0"/>
                <a:cs typeface="Times New Roman" panose="02020603050405020304" pitchFamily="18" charset="0"/>
              </a:rPr>
              <a:t> and the founder of the </a:t>
            </a:r>
            <a:r>
              <a:rPr lang="en-US" dirty="0" err="1">
                <a:solidFill>
                  <a:schemeClr val="tx1"/>
                </a:solidFill>
                <a:latin typeface="Times New Roman" panose="02020603050405020304" pitchFamily="18" charset="0"/>
                <a:cs typeface="Times New Roman" panose="02020603050405020304" pitchFamily="18" charset="0"/>
              </a:rPr>
              <a:t>Farazi</a:t>
            </a:r>
            <a:r>
              <a:rPr lang="en-US" dirty="0">
                <a:solidFill>
                  <a:schemeClr val="tx1"/>
                </a:solidFill>
                <a:latin typeface="Times New Roman" panose="02020603050405020304" pitchFamily="18" charset="0"/>
                <a:cs typeface="Times New Roman" panose="02020603050405020304" pitchFamily="18" charset="0"/>
              </a:rPr>
              <a:t> movement, Haji </a:t>
            </a:r>
            <a:r>
              <a:rPr lang="en-US" dirty="0" err="1">
                <a:solidFill>
                  <a:schemeClr val="tx1"/>
                </a:solidFill>
                <a:latin typeface="Times New Roman" panose="02020603050405020304" pitchFamily="18" charset="0"/>
                <a:cs typeface="Times New Roman" panose="02020603050405020304" pitchFamily="18" charset="0"/>
              </a:rPr>
              <a:t>Shariatullah</a:t>
            </a:r>
            <a:r>
              <a:rPr lang="en-US" dirty="0">
                <a:solidFill>
                  <a:schemeClr val="tx1"/>
                </a:solidFill>
                <a:latin typeface="Times New Roman" panose="02020603050405020304" pitchFamily="18" charset="0"/>
                <a:cs typeface="Times New Roman" panose="02020603050405020304" pitchFamily="18" charset="0"/>
              </a:rPr>
              <a:t>. The meeting of the three leaders had strengthened the ‘</a:t>
            </a:r>
            <a:r>
              <a:rPr lang="en-US" dirty="0" err="1">
                <a:solidFill>
                  <a:schemeClr val="tx1"/>
                </a:solidFill>
                <a:latin typeface="Times New Roman" panose="02020603050405020304" pitchFamily="18" charset="0"/>
                <a:cs typeface="Times New Roman" panose="02020603050405020304" pitchFamily="18" charset="0"/>
              </a:rPr>
              <a:t>Wahabi-Farazi</a:t>
            </a:r>
            <a:r>
              <a:rPr lang="en-US" dirty="0">
                <a:solidFill>
                  <a:schemeClr val="tx1"/>
                </a:solidFill>
                <a:latin typeface="Times New Roman" panose="02020603050405020304" pitchFamily="18" charset="0"/>
                <a:cs typeface="Times New Roman" panose="02020603050405020304" pitchFamily="18" charset="0"/>
              </a:rPr>
              <a:t>’ movements.</a:t>
            </a:r>
          </a:p>
          <a:p>
            <a:endParaRPr lang="en-US" dirty="0"/>
          </a:p>
        </p:txBody>
      </p:sp>
    </p:spTree>
    <p:extLst>
      <p:ext uri="{BB962C8B-B14F-4D97-AF65-F5344CB8AC3E}">
        <p14:creationId xmlns:p14="http://schemas.microsoft.com/office/powerpoint/2010/main" val="25281278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TITUMIR REVOLT OF 1831</a:t>
            </a:r>
            <a:endParaRPr lang="en-US" dirty="0"/>
          </a:p>
        </p:txBody>
      </p:sp>
      <p:sp>
        <p:nvSpPr>
          <p:cNvPr id="3" name="Content Placeholder 2"/>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After his return from </a:t>
            </a:r>
            <a:r>
              <a:rPr lang="en-US" dirty="0" err="1">
                <a:solidFill>
                  <a:schemeClr val="tx1"/>
                </a:solidFill>
                <a:latin typeface="Times New Roman" panose="02020603050405020304" pitchFamily="18" charset="0"/>
                <a:cs typeface="Times New Roman" panose="02020603050405020304" pitchFamily="18" charset="0"/>
              </a:rPr>
              <a:t>Makkah</a:t>
            </a:r>
            <a:r>
              <a:rPr lang="en-US" dirty="0">
                <a:solidFill>
                  <a:schemeClr val="tx1"/>
                </a:solidFill>
                <a:latin typeface="Times New Roman" panose="02020603050405020304" pitchFamily="18" charset="0"/>
                <a:cs typeface="Times New Roman" panose="02020603050405020304" pitchFamily="18" charset="0"/>
              </a:rPr>
              <a:t>, he settled in </a:t>
            </a:r>
            <a:r>
              <a:rPr lang="en-US" dirty="0" err="1">
                <a:solidFill>
                  <a:schemeClr val="tx1"/>
                </a:solidFill>
                <a:latin typeface="Times New Roman" panose="02020603050405020304" pitchFamily="18" charset="0"/>
                <a:cs typeface="Times New Roman" panose="02020603050405020304" pitchFamily="18" charset="0"/>
              </a:rPr>
              <a:t>Hyderpur</a:t>
            </a:r>
            <a:r>
              <a:rPr lang="en-US" dirty="0">
                <a:solidFill>
                  <a:schemeClr val="tx1"/>
                </a:solidFill>
                <a:latin typeface="Times New Roman" panose="02020603050405020304" pitchFamily="18" charset="0"/>
                <a:cs typeface="Times New Roman" panose="02020603050405020304" pitchFamily="18" charset="0"/>
              </a:rPr>
              <a:t>. He travelled extensively and saw the atrocities of the officials of the East India Company,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and </a:t>
            </a:r>
            <a:r>
              <a:rPr lang="en-US" dirty="0" err="1">
                <a:solidFill>
                  <a:schemeClr val="tx1"/>
                </a:solidFill>
                <a:latin typeface="Times New Roman" panose="02020603050405020304" pitchFamily="18" charset="0"/>
                <a:cs typeface="Times New Roman" panose="02020603050405020304" pitchFamily="18" charset="0"/>
              </a:rPr>
              <a:t>Mahajans</a:t>
            </a:r>
            <a:r>
              <a:rPr lang="en-US" dirty="0">
                <a:solidFill>
                  <a:schemeClr val="tx1"/>
                </a:solidFill>
                <a:latin typeface="Times New Roman" panose="02020603050405020304" pitchFamily="18" charset="0"/>
                <a:cs typeface="Times New Roman" panose="02020603050405020304" pitchFamily="18" charset="0"/>
              </a:rPr>
              <a:t>. Syed Mir </a:t>
            </a:r>
            <a:r>
              <a:rPr lang="en-US" dirty="0" err="1">
                <a:solidFill>
                  <a:schemeClr val="tx1"/>
                </a:solidFill>
                <a:latin typeface="Times New Roman" panose="02020603050405020304" pitchFamily="18" charset="0"/>
                <a:cs typeface="Times New Roman" panose="02020603050405020304" pitchFamily="18" charset="0"/>
              </a:rPr>
              <a:t>Nisar</a:t>
            </a:r>
            <a:r>
              <a:rPr lang="en-US" dirty="0">
                <a:solidFill>
                  <a:schemeClr val="tx1"/>
                </a:solidFill>
                <a:latin typeface="Times New Roman" panose="02020603050405020304" pitchFamily="18" charset="0"/>
                <a:cs typeface="Times New Roman" panose="02020603050405020304" pitchFamily="18" charset="0"/>
              </a:rPr>
              <a:t> Ali  witnessed the woes of the people who suffered in the clutches of these exploiters. </a:t>
            </a:r>
            <a:r>
              <a:rPr lang="en-US" dirty="0" err="1">
                <a:solidFill>
                  <a:schemeClr val="tx1"/>
                </a:solidFill>
                <a:latin typeface="Times New Roman" panose="02020603050405020304" pitchFamily="18" charset="0"/>
                <a:cs typeface="Times New Roman" panose="02020603050405020304" pitchFamily="18" charset="0"/>
              </a:rPr>
              <a:t>Titu</a:t>
            </a:r>
            <a:r>
              <a:rPr lang="en-US" dirty="0">
                <a:solidFill>
                  <a:schemeClr val="tx1"/>
                </a:solidFill>
                <a:latin typeface="Times New Roman" panose="02020603050405020304" pitchFamily="18" charset="0"/>
                <a:cs typeface="Times New Roman" panose="02020603050405020304" pitchFamily="18" charset="0"/>
              </a:rPr>
              <a:t> decided to put an end to the exploitation and undertook a campaign to arouse the people for a rebellion </a:t>
            </a:r>
            <a:r>
              <a:rPr lang="en-US" dirty="0" err="1" smtClean="0">
                <a:solidFill>
                  <a:schemeClr val="tx1"/>
                </a:solidFill>
                <a:latin typeface="Times New Roman" panose="02020603050405020304" pitchFamily="18" charset="0"/>
                <a:cs typeface="Times New Roman" panose="02020603050405020304" pitchFamily="18" charset="0"/>
              </a:rPr>
              <a:t>agains</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He started an armed struggle against the British Police and East India Company armed forces, who were supporting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and </a:t>
            </a:r>
            <a:r>
              <a:rPr lang="en-US" dirty="0" err="1">
                <a:solidFill>
                  <a:schemeClr val="tx1"/>
                </a:solidFill>
                <a:latin typeface="Times New Roman" panose="02020603050405020304" pitchFamily="18" charset="0"/>
                <a:cs typeface="Times New Roman" panose="02020603050405020304" pitchFamily="18" charset="0"/>
              </a:rPr>
              <a:t>Mahajans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and their men were collecting taxes for wearing beards and harassed Muslims. Opposing the oppressive taxes levied by the Company rulers and inhuman activities of local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Titu</a:t>
            </a:r>
            <a:r>
              <a:rPr lang="en-US" dirty="0">
                <a:solidFill>
                  <a:schemeClr val="tx1"/>
                </a:solidFill>
                <a:latin typeface="Times New Roman" panose="02020603050405020304" pitchFamily="18" charset="0"/>
                <a:cs typeface="Times New Roman" panose="02020603050405020304" pitchFamily="18" charset="0"/>
              </a:rPr>
              <a:t> Mir himself personally led several revolts. </a:t>
            </a:r>
            <a:r>
              <a:rPr lang="en-US" dirty="0" err="1">
                <a:solidFill>
                  <a:schemeClr val="tx1"/>
                </a:solidFill>
                <a:latin typeface="Times New Roman" panose="02020603050405020304" pitchFamily="18" charset="0"/>
                <a:cs typeface="Times New Roman" panose="02020603050405020304" pitchFamily="18" charset="0"/>
              </a:rPr>
              <a:t>Titu</a:t>
            </a:r>
            <a:r>
              <a:rPr lang="en-US" dirty="0">
                <a:solidFill>
                  <a:schemeClr val="tx1"/>
                </a:solidFill>
                <a:latin typeface="Times New Roman" panose="02020603050405020304" pitchFamily="18" charset="0"/>
                <a:cs typeface="Times New Roman" panose="02020603050405020304" pitchFamily="18" charset="0"/>
              </a:rPr>
              <a:t>  Mir was irked by atrocities and attacks on the common people by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Mahazans</a:t>
            </a:r>
            <a:r>
              <a:rPr lang="en-US" dirty="0">
                <a:solidFill>
                  <a:schemeClr val="tx1"/>
                </a:solidFill>
                <a:latin typeface="Times New Roman" panose="02020603050405020304" pitchFamily="18" charset="0"/>
                <a:cs typeface="Times New Roman" panose="02020603050405020304" pitchFamily="18" charset="0"/>
              </a:rPr>
              <a:t> and British force. </a:t>
            </a:r>
            <a:r>
              <a:rPr lang="en-US" dirty="0" smtClean="0">
                <a:solidFill>
                  <a:schemeClr val="tx1"/>
                </a:solidFill>
                <a:latin typeface="Times New Roman" panose="02020603050405020304" pitchFamily="18" charset="0"/>
                <a:cs typeface="Times New Roman" panose="02020603050405020304" pitchFamily="18" charset="0"/>
              </a:rPr>
              <a:t>t </a:t>
            </a:r>
            <a:r>
              <a:rPr lang="en-US" dirty="0">
                <a:solidFill>
                  <a:schemeClr val="tx1"/>
                </a:solidFill>
                <a:latin typeface="Times New Roman" panose="02020603050405020304" pitchFamily="18" charset="0"/>
                <a:cs typeface="Times New Roman" panose="02020603050405020304" pitchFamily="18" charset="0"/>
              </a:rPr>
              <a:t>the foreign rulers along with his spiritual campaign.</a:t>
            </a:r>
          </a:p>
        </p:txBody>
      </p:sp>
    </p:spTree>
    <p:extLst>
      <p:ext uri="{BB962C8B-B14F-4D97-AF65-F5344CB8AC3E}">
        <p14:creationId xmlns:p14="http://schemas.microsoft.com/office/powerpoint/2010/main" val="35193671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
            </a:r>
            <a:br>
              <a:rPr lang="en-US" sz="3200" b="1" dirty="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TITUMIR REVOLT OF 1831</a:t>
            </a:r>
            <a:endParaRPr lang="en-US" sz="3200" dirty="0"/>
          </a:p>
        </p:txBody>
      </p:sp>
      <p:sp>
        <p:nvSpPr>
          <p:cNvPr id="3" name="Content Placeholder 2"/>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Syed Mir </a:t>
            </a:r>
            <a:r>
              <a:rPr lang="en-US" dirty="0" err="1">
                <a:solidFill>
                  <a:schemeClr val="tx1"/>
                </a:solidFill>
                <a:latin typeface="Times New Roman" panose="02020603050405020304" pitchFamily="18" charset="0"/>
                <a:cs typeface="Times New Roman" panose="02020603050405020304" pitchFamily="18" charset="0"/>
              </a:rPr>
              <a:t>Nisar</a:t>
            </a:r>
            <a:r>
              <a:rPr lang="en-US" dirty="0">
                <a:solidFill>
                  <a:schemeClr val="tx1"/>
                </a:solidFill>
                <a:latin typeface="Times New Roman" panose="02020603050405020304" pitchFamily="18" charset="0"/>
                <a:cs typeface="Times New Roman" panose="02020603050405020304" pitchFamily="18" charset="0"/>
              </a:rPr>
              <a:t> Ali was so courageous that he was even informing the East India Company officials and police about his attacks in advance. His courageous approach attracted the poor towards him. Thousands of people, irrespective of religious and class barriers,  followed him in his rebellion and fought for him against the police and British forces.</a:t>
            </a:r>
          </a:p>
          <a:p>
            <a:pPr algn="just"/>
            <a:r>
              <a:rPr lang="en-US" dirty="0" err="1">
                <a:solidFill>
                  <a:schemeClr val="tx1"/>
                </a:solidFill>
                <a:latin typeface="Times New Roman" panose="02020603050405020304" pitchFamily="18" charset="0"/>
                <a:cs typeface="Times New Roman" panose="02020603050405020304" pitchFamily="18" charset="0"/>
              </a:rPr>
              <a:t>Titu</a:t>
            </a:r>
            <a:r>
              <a:rPr lang="en-US" dirty="0">
                <a:solidFill>
                  <a:schemeClr val="tx1"/>
                </a:solidFill>
                <a:latin typeface="Times New Roman" panose="02020603050405020304" pitchFamily="18" charset="0"/>
                <a:cs typeface="Times New Roman" panose="02020603050405020304" pitchFamily="18" charset="0"/>
              </a:rPr>
              <a:t> Mir built a bamboo fort in </a:t>
            </a:r>
            <a:r>
              <a:rPr lang="en-US" dirty="0" err="1">
                <a:solidFill>
                  <a:schemeClr val="tx1"/>
                </a:solidFill>
                <a:latin typeface="Times New Roman" panose="02020603050405020304" pitchFamily="18" charset="0"/>
                <a:cs typeface="Times New Roman" panose="02020603050405020304" pitchFamily="18" charset="0"/>
              </a:rPr>
              <a:t>Narkelbaria</a:t>
            </a:r>
            <a:r>
              <a:rPr lang="en-US" dirty="0">
                <a:solidFill>
                  <a:schemeClr val="tx1"/>
                </a:solidFill>
                <a:latin typeface="Times New Roman" panose="02020603050405020304" pitchFamily="18" charset="0"/>
                <a:cs typeface="Times New Roman" panose="02020603050405020304" pitchFamily="18" charset="0"/>
              </a:rPr>
              <a:t> where he trained his followers in armed struggle and frightened the Company rulers for about a decade.</a:t>
            </a:r>
          </a:p>
          <a:p>
            <a:pPr algn="just"/>
            <a:r>
              <a:rPr lang="en-US" dirty="0">
                <a:solidFill>
                  <a:schemeClr val="tx1"/>
                </a:solidFill>
                <a:latin typeface="Times New Roman" panose="02020603050405020304" pitchFamily="18" charset="0"/>
                <a:cs typeface="Times New Roman" panose="02020603050405020304" pitchFamily="18" charset="0"/>
              </a:rPr>
              <a:t>The British commanders attacked the fort of  Syed Mir </a:t>
            </a:r>
            <a:r>
              <a:rPr lang="en-US" dirty="0" err="1">
                <a:solidFill>
                  <a:schemeClr val="tx1"/>
                </a:solidFill>
                <a:latin typeface="Times New Roman" panose="02020603050405020304" pitchFamily="18" charset="0"/>
                <a:cs typeface="Times New Roman" panose="02020603050405020304" pitchFamily="18" charset="0"/>
              </a:rPr>
              <a:t>Nisar</a:t>
            </a:r>
            <a:r>
              <a:rPr lang="en-US" dirty="0">
                <a:solidFill>
                  <a:schemeClr val="tx1"/>
                </a:solidFill>
                <a:latin typeface="Times New Roman" panose="02020603050405020304" pitchFamily="18" charset="0"/>
                <a:cs typeface="Times New Roman" panose="02020603050405020304" pitchFamily="18" charset="0"/>
              </a:rPr>
              <a:t> Ali (</a:t>
            </a:r>
            <a:r>
              <a:rPr lang="en-US" dirty="0" err="1">
                <a:solidFill>
                  <a:schemeClr val="tx1"/>
                </a:solidFill>
                <a:latin typeface="Times New Roman" panose="02020603050405020304" pitchFamily="18" charset="0"/>
                <a:cs typeface="Times New Roman" panose="02020603050405020304" pitchFamily="18" charset="0"/>
              </a:rPr>
              <a:t>Titu</a:t>
            </a:r>
            <a:r>
              <a:rPr lang="en-US" dirty="0">
                <a:solidFill>
                  <a:schemeClr val="tx1"/>
                </a:solidFill>
                <a:latin typeface="Times New Roman" panose="02020603050405020304" pitchFamily="18" charset="0"/>
                <a:cs typeface="Times New Roman" panose="02020603050405020304" pitchFamily="18" charset="0"/>
              </a:rPr>
              <a:t> Mir)  on 19 November 1831 at </a:t>
            </a:r>
            <a:r>
              <a:rPr lang="en-US" dirty="0" err="1">
                <a:solidFill>
                  <a:schemeClr val="tx1"/>
                </a:solidFill>
                <a:latin typeface="Times New Roman" panose="02020603050405020304" pitchFamily="18" charset="0"/>
                <a:cs typeface="Times New Roman" panose="02020603050405020304" pitchFamily="18" charset="0"/>
              </a:rPr>
              <a:t>Narkelbaria</a:t>
            </a:r>
            <a:r>
              <a:rPr lang="en-US" dirty="0">
                <a:solidFill>
                  <a:schemeClr val="tx1"/>
                </a:solidFill>
                <a:latin typeface="Times New Roman" panose="02020603050405020304" pitchFamily="18" charset="0"/>
                <a:cs typeface="Times New Roman" panose="02020603050405020304" pitchFamily="18" charset="0"/>
              </a:rPr>
              <a:t>, where he succumbed to injuries in 1832.</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44</a:t>
            </a:fld>
            <a:endParaRPr lang="en-US" dirty="0"/>
          </a:p>
        </p:txBody>
      </p:sp>
    </p:spTree>
    <p:extLst>
      <p:ext uri="{BB962C8B-B14F-4D97-AF65-F5344CB8AC3E}">
        <p14:creationId xmlns:p14="http://schemas.microsoft.com/office/powerpoint/2010/main" val="10527501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THE FARAIZI MOVEMENT</a:t>
            </a:r>
            <a:endParaRPr lang="en-US" sz="3200" b="1" dirty="0">
              <a:solidFill>
                <a:srgbClr val="C00000"/>
              </a:solidFill>
            </a:endParaRPr>
          </a:p>
        </p:txBody>
      </p:sp>
      <p:sp>
        <p:nvSpPr>
          <p:cNvPr id="3" name="Content Placeholder 2"/>
          <p:cNvSpPr>
            <a:spLocks noGrp="1"/>
          </p:cNvSpPr>
          <p:nvPr>
            <p:ph idx="1"/>
          </p:nvPr>
        </p:nvSpPr>
        <p:spPr/>
        <p:txBody>
          <a:bodyPr>
            <a:normAutofit fontScale="85000" lnSpcReduction="10000"/>
          </a:bodyPr>
          <a:lstStyle/>
          <a:p>
            <a:r>
              <a:rPr lang="en-US" sz="1800" b="1" dirty="0">
                <a:solidFill>
                  <a:schemeClr val="tx1"/>
                </a:solidFill>
                <a:latin typeface="Times New Roman" panose="02020603050405020304" pitchFamily="18" charset="0"/>
                <a:cs typeface="Times New Roman" panose="02020603050405020304" pitchFamily="18" charset="0"/>
              </a:rPr>
              <a:t>The </a:t>
            </a:r>
            <a:r>
              <a:rPr lang="en-US" sz="1800" b="1" dirty="0" err="1">
                <a:solidFill>
                  <a:schemeClr val="tx1"/>
                </a:solidFill>
                <a:latin typeface="Times New Roman" panose="02020603050405020304" pitchFamily="18" charset="0"/>
                <a:cs typeface="Times New Roman" panose="02020603050405020304" pitchFamily="18" charset="0"/>
              </a:rPr>
              <a:t>Faraizi</a:t>
            </a:r>
            <a:r>
              <a:rPr lang="en-US" sz="1800" b="1" dirty="0">
                <a:solidFill>
                  <a:schemeClr val="tx1"/>
                </a:solidFill>
                <a:latin typeface="Times New Roman" panose="02020603050405020304" pitchFamily="18" charset="0"/>
                <a:cs typeface="Times New Roman" panose="02020603050405020304" pitchFamily="18" charset="0"/>
              </a:rPr>
              <a:t> movement was widely received in the </a:t>
            </a:r>
            <a:r>
              <a:rPr lang="en-US" sz="1800" b="1" dirty="0" smtClean="0">
                <a:solidFill>
                  <a:schemeClr val="tx1"/>
                </a:solidFill>
                <a:latin typeface="Times New Roman" panose="02020603050405020304" pitchFamily="18" charset="0"/>
                <a:cs typeface="Times New Roman" panose="02020603050405020304" pitchFamily="18" charset="0"/>
              </a:rPr>
              <a:t>districts                of </a:t>
            </a:r>
            <a:r>
              <a:rPr lang="en-US" sz="1800" b="1" dirty="0" smtClean="0">
                <a:solidFill>
                  <a:schemeClr val="tx1"/>
                </a:solidFill>
                <a:latin typeface="Times New Roman" panose="02020603050405020304" pitchFamily="18" charset="0"/>
                <a:cs typeface="Times New Roman" panose="02020603050405020304" pitchFamily="18" charset="0"/>
                <a:hlinkClick r:id="rId2" tooltip="Dhaka"/>
              </a:rPr>
              <a:t>Dhaka</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hlinkClick r:id="rId3" tooltip="Faridpur District"/>
              </a:rPr>
              <a:t>Faridpur</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hlinkClick r:id="rId4" tooltip="Barisal"/>
              </a:rPr>
              <a:t>Barisal</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hlinkClick r:id="rId5" tooltip="Mymensingh"/>
              </a:rPr>
              <a:t>Mymensingh</a:t>
            </a:r>
            <a:r>
              <a:rPr lang="en-US" sz="1800" b="1" dirty="0">
                <a:solidFill>
                  <a:schemeClr val="tx1"/>
                </a:solidFill>
                <a:latin typeface="Times New Roman" panose="02020603050405020304" pitchFamily="18" charset="0"/>
                <a:cs typeface="Times New Roman" panose="02020603050405020304" pitchFamily="18" charset="0"/>
              </a:rPr>
              <a:t> and </a:t>
            </a:r>
            <a:r>
              <a:rPr lang="en-US" sz="1800" b="1" u="sng" dirty="0" err="1">
                <a:solidFill>
                  <a:schemeClr val="tx1"/>
                </a:solidFill>
                <a:latin typeface="Times New Roman" panose="02020603050405020304" pitchFamily="18" charset="0"/>
                <a:cs typeface="Times New Roman" panose="02020603050405020304" pitchFamily="18" charset="0"/>
                <a:hlinkClick r:id="rId6"/>
              </a:rPr>
              <a:t>Comilla</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900" dirty="0">
                <a:solidFill>
                  <a:schemeClr val="tx1"/>
                </a:solidFill>
                <a:latin typeface="Times New Roman" panose="02020603050405020304" pitchFamily="18" charset="0"/>
                <a:cs typeface="Times New Roman" panose="02020603050405020304" pitchFamily="18" charset="0"/>
              </a:rPr>
              <a:t>Some Muslims, on the other hand, particularly the landlords of Dhaka, hence, reacted sharply against him, which caused a riot in </a:t>
            </a:r>
            <a:r>
              <a:rPr lang="en-US" sz="1900" dirty="0" err="1">
                <a:solidFill>
                  <a:schemeClr val="tx1"/>
                </a:solidFill>
                <a:latin typeface="Times New Roman" panose="02020603050405020304" pitchFamily="18" charset="0"/>
                <a:cs typeface="Times New Roman" panose="02020603050405020304" pitchFamily="18" charset="0"/>
              </a:rPr>
              <a:t>Nayabari</a:t>
            </a:r>
            <a:r>
              <a:rPr lang="en-US" sz="1900" dirty="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hlinkClick r:id="rId7" tooltip="Dhaka District"/>
              </a:rPr>
              <a:t>Dhaka District</a:t>
            </a:r>
            <a:r>
              <a:rPr lang="en-US" sz="1900" dirty="0">
                <a:solidFill>
                  <a:schemeClr val="tx1"/>
                </a:solidFill>
                <a:latin typeface="Times New Roman" panose="02020603050405020304" pitchFamily="18" charset="0"/>
                <a:cs typeface="Times New Roman" panose="02020603050405020304" pitchFamily="18" charset="0"/>
              </a:rPr>
              <a:t>. Due to the reaction of these landlords and Hindu landlords and European </a:t>
            </a:r>
            <a:r>
              <a:rPr lang="en-US" sz="1900" dirty="0">
                <a:solidFill>
                  <a:schemeClr val="tx1"/>
                </a:solidFill>
                <a:latin typeface="Times New Roman" panose="02020603050405020304" pitchFamily="18" charset="0"/>
                <a:cs typeface="Times New Roman" panose="02020603050405020304" pitchFamily="18" charset="0"/>
                <a:hlinkClick r:id="rId8" tooltip="Indigo"/>
              </a:rPr>
              <a:t>indigo</a:t>
            </a:r>
            <a:r>
              <a:rPr lang="en-US" sz="1900" dirty="0">
                <a:solidFill>
                  <a:schemeClr val="tx1"/>
                </a:solidFill>
                <a:latin typeface="Times New Roman" panose="02020603050405020304" pitchFamily="18" charset="0"/>
                <a:cs typeface="Times New Roman" panose="02020603050405020304" pitchFamily="18" charset="0"/>
              </a:rPr>
              <a:t> planters, this movement swelled into a socio-economic issue</a:t>
            </a:r>
            <a:r>
              <a:rPr lang="en-US" sz="1900" dirty="0" smtClean="0">
                <a:solidFill>
                  <a:schemeClr val="tx1"/>
                </a:solidFill>
                <a:latin typeface="Times New Roman" panose="02020603050405020304" pitchFamily="18" charset="0"/>
                <a:cs typeface="Times New Roman" panose="02020603050405020304" pitchFamily="18" charset="0"/>
              </a:rPr>
              <a:t>.</a:t>
            </a:r>
            <a:endParaRPr lang="en-US" sz="1900" dirty="0">
              <a:solidFill>
                <a:schemeClr val="tx1"/>
              </a:solidFill>
              <a:latin typeface="Times New Roman" panose="02020603050405020304" pitchFamily="18" charset="0"/>
              <a:cs typeface="Times New Roman" panose="02020603050405020304" pitchFamily="18" charset="0"/>
            </a:endParaRPr>
          </a:p>
          <a:p>
            <a:pPr algn="just"/>
            <a:r>
              <a:rPr lang="en-US" sz="1900" dirty="0">
                <a:solidFill>
                  <a:schemeClr val="tx1"/>
                </a:solidFill>
                <a:latin typeface="Times New Roman" panose="02020603050405020304" pitchFamily="18" charset="0"/>
                <a:cs typeface="Times New Roman" panose="02020603050405020304" pitchFamily="18" charset="0"/>
              </a:rPr>
              <a:t>The landlords levied numerous </a:t>
            </a:r>
            <a:r>
              <a:rPr lang="en-US" sz="1900" i="1" dirty="0" err="1">
                <a:solidFill>
                  <a:schemeClr val="tx1"/>
                </a:solidFill>
                <a:latin typeface="Times New Roman" panose="02020603050405020304" pitchFamily="18" charset="0"/>
                <a:cs typeface="Times New Roman" panose="02020603050405020304" pitchFamily="18" charset="0"/>
              </a:rPr>
              <a:t>abwabs</a:t>
            </a:r>
            <a:r>
              <a:rPr lang="en-US" sz="1900" dirty="0">
                <a:solidFill>
                  <a:schemeClr val="tx1"/>
                </a:solidFill>
                <a:latin typeface="Times New Roman" panose="02020603050405020304" pitchFamily="18" charset="0"/>
                <a:cs typeface="Times New Roman" panose="02020603050405020304" pitchFamily="18" charset="0"/>
              </a:rPr>
              <a:t> (plural form of the Arabic term </a:t>
            </a:r>
            <a:r>
              <a:rPr lang="en-US" sz="1900" i="1" dirty="0" err="1">
                <a:solidFill>
                  <a:schemeClr val="tx1"/>
                </a:solidFill>
                <a:latin typeface="Times New Roman" panose="02020603050405020304" pitchFamily="18" charset="0"/>
                <a:cs typeface="Times New Roman" panose="02020603050405020304" pitchFamily="18" charset="0"/>
              </a:rPr>
              <a:t>bab</a:t>
            </a:r>
            <a:r>
              <a:rPr lang="en-US" sz="1900" dirty="0">
                <a:solidFill>
                  <a:schemeClr val="tx1"/>
                </a:solidFill>
                <a:latin typeface="Times New Roman" panose="02020603050405020304" pitchFamily="18" charset="0"/>
                <a:cs typeface="Times New Roman" panose="02020603050405020304" pitchFamily="18" charset="0"/>
              </a:rPr>
              <a:t>, signifying a door, a section, a chapter, a title). During </a:t>
            </a:r>
            <a:r>
              <a:rPr lang="en-US" sz="1900" dirty="0">
                <a:solidFill>
                  <a:schemeClr val="tx1"/>
                </a:solidFill>
                <a:latin typeface="Times New Roman" panose="02020603050405020304" pitchFamily="18" charset="0"/>
                <a:cs typeface="Times New Roman" panose="02020603050405020304" pitchFamily="18" charset="0"/>
                <a:hlinkClick r:id="rId9" tooltip="Mughal Empire"/>
              </a:rPr>
              <a:t>Mughal India</a:t>
            </a:r>
            <a:r>
              <a:rPr lang="en-US" sz="1900" dirty="0">
                <a:solidFill>
                  <a:schemeClr val="tx1"/>
                </a:solidFill>
                <a:latin typeface="Times New Roman" panose="02020603050405020304" pitchFamily="18" charset="0"/>
                <a:cs typeface="Times New Roman" panose="02020603050405020304" pitchFamily="18" charset="0"/>
              </a:rPr>
              <a:t>, all temporary and conditional taxes and impositions levied by the government over and above regular taxes were referred to as </a:t>
            </a:r>
            <a:r>
              <a:rPr lang="en-US" sz="1900" dirty="0" err="1">
                <a:solidFill>
                  <a:schemeClr val="tx1"/>
                </a:solidFill>
                <a:latin typeface="Times New Roman" panose="02020603050405020304" pitchFamily="18" charset="0"/>
                <a:cs typeface="Times New Roman" panose="02020603050405020304" pitchFamily="18" charset="0"/>
              </a:rPr>
              <a:t>abwabs</a:t>
            </a:r>
            <a:r>
              <a:rPr lang="en-US" sz="1900" dirty="0">
                <a:solidFill>
                  <a:schemeClr val="tx1"/>
                </a:solidFill>
                <a:latin typeface="Times New Roman" panose="02020603050405020304" pitchFamily="18" charset="0"/>
                <a:cs typeface="Times New Roman" panose="02020603050405020304" pitchFamily="18" charset="0"/>
              </a:rPr>
              <a:t>. More explicitly, </a:t>
            </a:r>
            <a:r>
              <a:rPr lang="en-US" sz="1900" dirty="0" err="1">
                <a:solidFill>
                  <a:schemeClr val="tx1"/>
                </a:solidFill>
                <a:latin typeface="Times New Roman" panose="02020603050405020304" pitchFamily="18" charset="0"/>
                <a:cs typeface="Times New Roman" panose="02020603050405020304" pitchFamily="18" charset="0"/>
              </a:rPr>
              <a:t>abwab</a:t>
            </a:r>
            <a:r>
              <a:rPr lang="en-US" sz="1900" dirty="0">
                <a:solidFill>
                  <a:schemeClr val="tx1"/>
                </a:solidFill>
                <a:latin typeface="Times New Roman" panose="02020603050405020304" pitchFamily="18" charset="0"/>
                <a:cs typeface="Times New Roman" panose="02020603050405020304" pitchFamily="18" charset="0"/>
              </a:rPr>
              <a:t> stood for all irregular impositions on </a:t>
            </a:r>
            <a:r>
              <a:rPr lang="en-US" sz="1900" dirty="0" err="1">
                <a:solidFill>
                  <a:schemeClr val="tx1"/>
                </a:solidFill>
                <a:latin typeface="Times New Roman" panose="02020603050405020304" pitchFamily="18" charset="0"/>
                <a:cs typeface="Times New Roman" panose="02020603050405020304" pitchFamily="18" charset="0"/>
              </a:rPr>
              <a:t>Raiyats</a:t>
            </a:r>
            <a:r>
              <a:rPr lang="en-US" sz="1900" dirty="0">
                <a:solidFill>
                  <a:schemeClr val="tx1"/>
                </a:solidFill>
                <a:latin typeface="Times New Roman" panose="02020603050405020304" pitchFamily="18" charset="0"/>
                <a:cs typeface="Times New Roman" panose="02020603050405020304" pitchFamily="18" charset="0"/>
              </a:rPr>
              <a:t> above the established assessment of land in the </a:t>
            </a:r>
            <a:r>
              <a:rPr lang="en-US" sz="1900" dirty="0" err="1">
                <a:solidFill>
                  <a:schemeClr val="tx1"/>
                </a:solidFill>
                <a:latin typeface="Times New Roman" panose="02020603050405020304" pitchFamily="18" charset="0"/>
                <a:cs typeface="Times New Roman" panose="02020603050405020304" pitchFamily="18" charset="0"/>
              </a:rPr>
              <a:t>Pargana</a:t>
            </a:r>
            <a:r>
              <a:rPr lang="en-US" sz="1900" dirty="0">
                <a:solidFill>
                  <a:schemeClr val="tx1"/>
                </a:solidFill>
                <a:latin typeface="Times New Roman" panose="02020603050405020304" pitchFamily="18" charset="0"/>
                <a:cs typeface="Times New Roman" panose="02020603050405020304" pitchFamily="18" charset="0"/>
              </a:rPr>
              <a:t>. Such </a:t>
            </a:r>
            <a:r>
              <a:rPr lang="en-US" sz="1900" dirty="0" err="1">
                <a:solidFill>
                  <a:schemeClr val="tx1"/>
                </a:solidFill>
                <a:latin typeface="Times New Roman" panose="02020603050405020304" pitchFamily="18" charset="0"/>
                <a:cs typeface="Times New Roman" panose="02020603050405020304" pitchFamily="18" charset="0"/>
              </a:rPr>
              <a:t>abwabs</a:t>
            </a:r>
            <a:r>
              <a:rPr lang="en-US" sz="1900" dirty="0">
                <a:solidFill>
                  <a:schemeClr val="tx1"/>
                </a:solidFill>
                <a:latin typeface="Times New Roman" panose="02020603050405020304" pitchFamily="18" charset="0"/>
                <a:cs typeface="Times New Roman" panose="02020603050405020304" pitchFamily="18" charset="0"/>
              </a:rPr>
              <a:t> were horribly dishonest in the eye of law. Several </a:t>
            </a:r>
            <a:r>
              <a:rPr lang="en-US" sz="1900" dirty="0" err="1">
                <a:solidFill>
                  <a:schemeClr val="tx1"/>
                </a:solidFill>
                <a:latin typeface="Times New Roman" panose="02020603050405020304" pitchFamily="18" charset="0"/>
                <a:cs typeface="Times New Roman" panose="02020603050405020304" pitchFamily="18" charset="0"/>
              </a:rPr>
              <a:t>abwabs</a:t>
            </a:r>
            <a:r>
              <a:rPr lang="en-US" sz="1900" dirty="0">
                <a:solidFill>
                  <a:schemeClr val="tx1"/>
                </a:solidFill>
                <a:latin typeface="Times New Roman" panose="02020603050405020304" pitchFamily="18" charset="0"/>
                <a:cs typeface="Times New Roman" panose="02020603050405020304" pitchFamily="18" charset="0"/>
              </a:rPr>
              <a:t> were of a religious nature. Haji </a:t>
            </a:r>
            <a:r>
              <a:rPr lang="en-US" sz="1900" dirty="0" err="1">
                <a:solidFill>
                  <a:schemeClr val="tx1"/>
                </a:solidFill>
                <a:latin typeface="Times New Roman" panose="02020603050405020304" pitchFamily="18" charset="0"/>
                <a:cs typeface="Times New Roman" panose="02020603050405020304" pitchFamily="18" charset="0"/>
              </a:rPr>
              <a:t>Shariatullah</a:t>
            </a:r>
            <a:r>
              <a:rPr lang="en-US" sz="1900" dirty="0">
                <a:solidFill>
                  <a:schemeClr val="tx1"/>
                </a:solidFill>
                <a:latin typeface="Times New Roman" panose="02020603050405020304" pitchFamily="18" charset="0"/>
                <a:cs typeface="Times New Roman" panose="02020603050405020304" pitchFamily="18" charset="0"/>
              </a:rPr>
              <a:t> then intervened to object to such a practice and commanded his disciples not to pay these dishonest </a:t>
            </a:r>
            <a:r>
              <a:rPr lang="en-US" sz="1900" dirty="0" err="1">
                <a:solidFill>
                  <a:schemeClr val="tx1"/>
                </a:solidFill>
                <a:latin typeface="Times New Roman" panose="02020603050405020304" pitchFamily="18" charset="0"/>
                <a:cs typeface="Times New Roman" panose="02020603050405020304" pitchFamily="18" charset="0"/>
              </a:rPr>
              <a:t>cesses</a:t>
            </a:r>
            <a:r>
              <a:rPr lang="en-US" sz="1900" dirty="0">
                <a:solidFill>
                  <a:schemeClr val="tx1"/>
                </a:solidFill>
                <a:latin typeface="Times New Roman" panose="02020603050405020304" pitchFamily="18" charset="0"/>
                <a:cs typeface="Times New Roman" panose="02020603050405020304" pitchFamily="18" charset="0"/>
              </a:rPr>
              <a:t> to the landlords. The landlords even inflicted a ban on the slaughter of cows, especially on the occasion of </a:t>
            </a:r>
            <a:r>
              <a:rPr lang="en-US" sz="1900" dirty="0" err="1">
                <a:solidFill>
                  <a:schemeClr val="tx1"/>
                </a:solidFill>
                <a:latin typeface="Times New Roman" panose="02020603050405020304" pitchFamily="18" charset="0"/>
                <a:cs typeface="Times New Roman" panose="02020603050405020304" pitchFamily="18" charset="0"/>
                <a:hlinkClick r:id="rId10" tooltip="Eid al-Adha"/>
              </a:rPr>
              <a:t>Eid</a:t>
            </a:r>
            <a:r>
              <a:rPr lang="en-US" sz="1900" dirty="0">
                <a:solidFill>
                  <a:schemeClr val="tx1"/>
                </a:solidFill>
                <a:latin typeface="Times New Roman" panose="02020603050405020304" pitchFamily="18" charset="0"/>
                <a:cs typeface="Times New Roman" panose="02020603050405020304" pitchFamily="18" charset="0"/>
              </a:rPr>
              <a:t>. The </a:t>
            </a:r>
            <a:r>
              <a:rPr lang="en-US" sz="1900" dirty="0" err="1">
                <a:solidFill>
                  <a:schemeClr val="tx1"/>
                </a:solidFill>
                <a:latin typeface="Times New Roman" panose="02020603050405020304" pitchFamily="18" charset="0"/>
                <a:cs typeface="Times New Roman" panose="02020603050405020304" pitchFamily="18" charset="0"/>
              </a:rPr>
              <a:t>Faraizis</a:t>
            </a:r>
            <a:r>
              <a:rPr lang="en-US" sz="1900" dirty="0">
                <a:solidFill>
                  <a:schemeClr val="tx1"/>
                </a:solidFill>
                <a:latin typeface="Times New Roman" panose="02020603050405020304" pitchFamily="18" charset="0"/>
                <a:cs typeface="Times New Roman" panose="02020603050405020304" pitchFamily="18" charset="0"/>
              </a:rPr>
              <a:t> ordained their peasant followers not to obey such a ban. All these heated instances added up to tensed and stressed relationships amongst the </a:t>
            </a:r>
            <a:r>
              <a:rPr lang="en-US" sz="1900" dirty="0" err="1">
                <a:solidFill>
                  <a:schemeClr val="tx1"/>
                </a:solidFill>
                <a:latin typeface="Times New Roman" panose="02020603050405020304" pitchFamily="18" charset="0"/>
                <a:cs typeface="Times New Roman" panose="02020603050405020304" pitchFamily="18" charset="0"/>
              </a:rPr>
              <a:t>Faraizis</a:t>
            </a:r>
            <a:r>
              <a:rPr lang="en-US" sz="1900" dirty="0">
                <a:solidFill>
                  <a:schemeClr val="tx1"/>
                </a:solidFill>
                <a:latin typeface="Times New Roman" panose="02020603050405020304" pitchFamily="18" charset="0"/>
                <a:cs typeface="Times New Roman" panose="02020603050405020304" pitchFamily="18" charset="0"/>
              </a:rPr>
              <a:t> and the landlords, who were all </a:t>
            </a:r>
            <a:r>
              <a:rPr lang="en-US" sz="1900" dirty="0">
                <a:solidFill>
                  <a:schemeClr val="tx1"/>
                </a:solidFill>
                <a:latin typeface="Times New Roman" panose="02020603050405020304" pitchFamily="18" charset="0"/>
                <a:cs typeface="Times New Roman" panose="02020603050405020304" pitchFamily="18" charset="0"/>
                <a:hlinkClick r:id="rId11" tooltip="Hindus"/>
              </a:rPr>
              <a:t>Hindus</a:t>
            </a:r>
            <a:r>
              <a:rPr lang="en-US" sz="1900" dirty="0" smtClean="0">
                <a:solidFill>
                  <a:schemeClr val="tx1"/>
                </a:solidFill>
                <a:latin typeface="Times New Roman" panose="02020603050405020304" pitchFamily="18" charset="0"/>
                <a:cs typeface="Times New Roman" panose="02020603050405020304" pitchFamily="18" charset="0"/>
              </a:rPr>
              <a:t>.</a:t>
            </a:r>
            <a:endParaRPr lang="en-US" sz="19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146549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THE FARAIZI MOVEMENT</a:t>
            </a:r>
            <a:endParaRPr lang="en-US" sz="3200" b="1" dirty="0"/>
          </a:p>
        </p:txBody>
      </p:sp>
      <p:sp>
        <p:nvSpPr>
          <p:cNvPr id="3" name="Content Placeholder 2"/>
          <p:cNvSpPr>
            <a:spLocks noGrp="1"/>
          </p:cNvSpPr>
          <p:nvPr>
            <p:ph idx="1"/>
          </p:nvPr>
        </p:nvSpPr>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The Islamic-led </a:t>
            </a:r>
            <a:r>
              <a:rPr lang="en-US" dirty="0" err="1">
                <a:solidFill>
                  <a:schemeClr val="tx1"/>
                </a:solidFill>
                <a:latin typeface="Times New Roman" panose="02020603050405020304" pitchFamily="18" charset="0"/>
                <a:cs typeface="Times New Roman" panose="02020603050405020304" pitchFamily="18" charset="0"/>
              </a:rPr>
              <a:t>Faraizi</a:t>
            </a:r>
            <a:r>
              <a:rPr lang="en-US" dirty="0">
                <a:solidFill>
                  <a:schemeClr val="tx1"/>
                </a:solidFill>
                <a:latin typeface="Times New Roman" panose="02020603050405020304" pitchFamily="18" charset="0"/>
                <a:cs typeface="Times New Roman" panose="02020603050405020304" pitchFamily="18" charset="0"/>
              </a:rPr>
              <a:t> movement could be witnessed in various parts of Bengal, with overwhelming Anglo-Bangla agreement for perhaps the very first time. The outraged landlords built up a propaganda campaign with the British officials, incriminating the </a:t>
            </a:r>
            <a:r>
              <a:rPr lang="en-US" dirty="0" err="1">
                <a:solidFill>
                  <a:schemeClr val="tx1"/>
                </a:solidFill>
                <a:latin typeface="Times New Roman" panose="02020603050405020304" pitchFamily="18" charset="0"/>
                <a:cs typeface="Times New Roman" panose="02020603050405020304" pitchFamily="18" charset="0"/>
              </a:rPr>
              <a:t>Faraizis</a:t>
            </a:r>
            <a:r>
              <a:rPr lang="en-US" dirty="0">
                <a:solidFill>
                  <a:schemeClr val="tx1"/>
                </a:solidFill>
                <a:latin typeface="Times New Roman" panose="02020603050405020304" pitchFamily="18" charset="0"/>
                <a:cs typeface="Times New Roman" panose="02020603050405020304" pitchFamily="18" charset="0"/>
              </a:rPr>
              <a:t> with a mutinous mood. In 1837, these Hindu landlords indicted Haji </a:t>
            </a:r>
            <a:r>
              <a:rPr lang="en-US" dirty="0" err="1">
                <a:solidFill>
                  <a:schemeClr val="tx1"/>
                </a:solidFill>
                <a:latin typeface="Times New Roman" panose="02020603050405020304" pitchFamily="18" charset="0"/>
                <a:cs typeface="Times New Roman" panose="02020603050405020304" pitchFamily="18" charset="0"/>
              </a:rPr>
              <a:t>Shariatullah</a:t>
            </a:r>
            <a:r>
              <a:rPr lang="en-US" dirty="0">
                <a:solidFill>
                  <a:schemeClr val="tx1"/>
                </a:solidFill>
                <a:latin typeface="Times New Roman" panose="02020603050405020304" pitchFamily="18" charset="0"/>
                <a:cs typeface="Times New Roman" panose="02020603050405020304" pitchFamily="18" charset="0"/>
              </a:rPr>
              <a:t> of attempting to build up a kingdom of his own. They also brought several lawsuits against the </a:t>
            </a:r>
            <a:r>
              <a:rPr lang="en-US" dirty="0" err="1">
                <a:solidFill>
                  <a:schemeClr val="tx1"/>
                </a:solidFill>
                <a:latin typeface="Times New Roman" panose="02020603050405020304" pitchFamily="18" charset="0"/>
                <a:cs typeface="Times New Roman" panose="02020603050405020304" pitchFamily="18" charset="0"/>
              </a:rPr>
              <a:t>Faraizis</a:t>
            </a:r>
            <a:r>
              <a:rPr lang="en-US" dirty="0">
                <a:solidFill>
                  <a:schemeClr val="tx1"/>
                </a:solidFill>
                <a:latin typeface="Times New Roman" panose="02020603050405020304" pitchFamily="18" charset="0"/>
                <a:cs typeface="Times New Roman" panose="02020603050405020304" pitchFamily="18" charset="0"/>
              </a:rPr>
              <a:t>, in which they benefitted dynamic co-operation of the European indigo planters. </a:t>
            </a:r>
            <a:r>
              <a:rPr lang="en-US" dirty="0" err="1">
                <a:solidFill>
                  <a:schemeClr val="tx1"/>
                </a:solidFill>
                <a:latin typeface="Times New Roman" panose="02020603050405020304" pitchFamily="18" charset="0"/>
                <a:cs typeface="Times New Roman" panose="02020603050405020304" pitchFamily="18" charset="0"/>
              </a:rPr>
              <a:t>Shariatullah</a:t>
            </a:r>
            <a:r>
              <a:rPr lang="en-US" dirty="0">
                <a:solidFill>
                  <a:schemeClr val="tx1"/>
                </a:solidFill>
                <a:latin typeface="Times New Roman" panose="02020603050405020304" pitchFamily="18" charset="0"/>
                <a:cs typeface="Times New Roman" panose="02020603050405020304" pitchFamily="18" charset="0"/>
              </a:rPr>
              <a:t> was placed under the detention of the police in more than one instance, for purportedly inciting agrarian turbulence in </a:t>
            </a:r>
            <a:r>
              <a:rPr lang="en-US" dirty="0" err="1">
                <a:solidFill>
                  <a:schemeClr val="tx1"/>
                </a:solidFill>
                <a:latin typeface="Times New Roman" panose="02020603050405020304" pitchFamily="18" charset="0"/>
                <a:cs typeface="Times New Roman" panose="02020603050405020304" pitchFamily="18" charset="0"/>
              </a:rPr>
              <a:t>Faridpur</a:t>
            </a:r>
            <a:r>
              <a:rPr lang="en-US" dirty="0" smtClean="0">
                <a:solidFill>
                  <a:schemeClr val="tx1"/>
                </a:solidFill>
                <a:latin typeface="Times New Roman" panose="02020603050405020304" pitchFamily="18" charset="0"/>
                <a:cs typeface="Times New Roman" panose="02020603050405020304" pitchFamily="18" charset="0"/>
              </a:rPr>
              <a:t>.</a:t>
            </a:r>
          </a:p>
          <a:p>
            <a:pPr algn="just"/>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46</a:t>
            </a:fld>
            <a:endParaRPr lang="en-US" dirty="0"/>
          </a:p>
        </p:txBody>
      </p:sp>
    </p:spTree>
    <p:extLst>
      <p:ext uri="{BB962C8B-B14F-4D97-AF65-F5344CB8AC3E}">
        <p14:creationId xmlns:p14="http://schemas.microsoft.com/office/powerpoint/2010/main" val="38150024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THE </a:t>
            </a:r>
            <a:r>
              <a:rPr lang="en-US" sz="3200" b="1" dirty="0">
                <a:solidFill>
                  <a:srgbClr val="C00000"/>
                </a:solidFill>
                <a:latin typeface="Times New Roman" panose="02020603050405020304" pitchFamily="18" charset="0"/>
                <a:cs typeface="Times New Roman" panose="02020603050405020304" pitchFamily="18" charset="0"/>
              </a:rPr>
              <a:t>FARAIZI MOVEMENT</a:t>
            </a:r>
            <a:endParaRPr lang="en-US" sz="3200" dirty="0"/>
          </a:p>
        </p:txBody>
      </p:sp>
      <p:sp>
        <p:nvSpPr>
          <p:cNvPr id="3" name="Content Placeholder 2"/>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After the death of </a:t>
            </a:r>
            <a:r>
              <a:rPr lang="en-US" dirty="0">
                <a:solidFill>
                  <a:schemeClr val="tx1"/>
                </a:solidFill>
                <a:latin typeface="Times New Roman" panose="02020603050405020304" pitchFamily="18" charset="0"/>
                <a:cs typeface="Times New Roman" panose="02020603050405020304" pitchFamily="18" charset="0"/>
                <a:hlinkClick r:id="rId2" tooltip="Haji Shariatullah"/>
              </a:rPr>
              <a:t>Haji </a:t>
            </a:r>
            <a:r>
              <a:rPr lang="en-US" dirty="0" err="1">
                <a:solidFill>
                  <a:schemeClr val="tx1"/>
                </a:solidFill>
                <a:latin typeface="Times New Roman" panose="02020603050405020304" pitchFamily="18" charset="0"/>
                <a:cs typeface="Times New Roman" panose="02020603050405020304" pitchFamily="18" charset="0"/>
                <a:hlinkClick r:id="rId2" tooltip="Haji Shariatullah"/>
              </a:rPr>
              <a:t>Shariatullah</a:t>
            </a:r>
            <a:r>
              <a:rPr lang="en-US" dirty="0">
                <a:solidFill>
                  <a:schemeClr val="tx1"/>
                </a:solidFill>
                <a:latin typeface="Times New Roman" panose="02020603050405020304" pitchFamily="18" charset="0"/>
                <a:cs typeface="Times New Roman" panose="02020603050405020304" pitchFamily="18" charset="0"/>
              </a:rPr>
              <a:t>, his son, </a:t>
            </a:r>
            <a:r>
              <a:rPr lang="en-US" dirty="0">
                <a:solidFill>
                  <a:schemeClr val="tx1"/>
                </a:solidFill>
                <a:latin typeface="Times New Roman" panose="02020603050405020304" pitchFamily="18" charset="0"/>
                <a:cs typeface="Times New Roman" panose="02020603050405020304" pitchFamily="18" charset="0"/>
                <a:hlinkClick r:id="rId3" tooltip="Dudu Miyan"/>
              </a:rPr>
              <a:t>Dudu </a:t>
            </a:r>
            <a:r>
              <a:rPr lang="en-US" dirty="0" err="1">
                <a:solidFill>
                  <a:schemeClr val="tx1"/>
                </a:solidFill>
                <a:latin typeface="Times New Roman" panose="02020603050405020304" pitchFamily="18" charset="0"/>
                <a:cs typeface="Times New Roman" panose="02020603050405020304" pitchFamily="18" charset="0"/>
                <a:hlinkClick r:id="rId3" tooltip="Dudu Miyan"/>
              </a:rPr>
              <a:t>Miyan</a:t>
            </a:r>
            <a:r>
              <a:rPr lang="en-US" dirty="0">
                <a:solidFill>
                  <a:schemeClr val="tx1"/>
                </a:solidFill>
                <a:latin typeface="Times New Roman" panose="02020603050405020304" pitchFamily="18" charset="0"/>
                <a:cs typeface="Times New Roman" panose="02020603050405020304" pitchFamily="18" charset="0"/>
              </a:rPr>
              <a:t>, led the movement to a more agrarian character. He </a:t>
            </a:r>
            <a:r>
              <a:rPr lang="en-US" dirty="0" err="1">
                <a:solidFill>
                  <a:schemeClr val="tx1"/>
                </a:solidFill>
                <a:latin typeface="Times New Roman" panose="02020603050405020304" pitchFamily="18" charset="0"/>
                <a:cs typeface="Times New Roman" panose="02020603050405020304" pitchFamily="18" charset="0"/>
              </a:rPr>
              <a:t>organised</a:t>
            </a:r>
            <a:r>
              <a:rPr lang="en-US" dirty="0">
                <a:solidFill>
                  <a:schemeClr val="tx1"/>
                </a:solidFill>
                <a:latin typeface="Times New Roman" panose="02020603050405020304" pitchFamily="18" charset="0"/>
                <a:cs typeface="Times New Roman" panose="02020603050405020304" pitchFamily="18" charset="0"/>
              </a:rPr>
              <a:t> the oppressed peasantry against the oppressive landlords. In retaliation, the landlords and indigo planters tried to contain Dudu </a:t>
            </a:r>
            <a:r>
              <a:rPr lang="en-US" dirty="0" err="1">
                <a:solidFill>
                  <a:schemeClr val="tx1"/>
                </a:solidFill>
                <a:latin typeface="Times New Roman" panose="02020603050405020304" pitchFamily="18" charset="0"/>
                <a:cs typeface="Times New Roman" panose="02020603050405020304" pitchFamily="18" charset="0"/>
              </a:rPr>
              <a:t>Miyan</a:t>
            </a:r>
            <a:r>
              <a:rPr lang="en-US" dirty="0">
                <a:solidFill>
                  <a:schemeClr val="tx1"/>
                </a:solidFill>
                <a:latin typeface="Times New Roman" panose="02020603050405020304" pitchFamily="18" charset="0"/>
                <a:cs typeface="Times New Roman" panose="02020603050405020304" pitchFamily="18" charset="0"/>
              </a:rPr>
              <a:t> by instituting false cases against him. However, he became so popular with the peasantry that in the cases, courts seldom found a witness against Dudu </a:t>
            </a:r>
            <a:r>
              <a:rPr lang="en-US" dirty="0" err="1">
                <a:solidFill>
                  <a:schemeClr val="tx1"/>
                </a:solidFill>
                <a:latin typeface="Times New Roman" panose="02020603050405020304" pitchFamily="18" charset="0"/>
                <a:cs typeface="Times New Roman" panose="02020603050405020304" pitchFamily="18" charset="0"/>
              </a:rPr>
              <a:t>Miyan</a:t>
            </a:r>
            <a:r>
              <a:rPr lang="en-US" dirty="0">
                <a:solidFill>
                  <a:schemeClr val="tx1"/>
                </a:solidFill>
                <a:latin typeface="Times New Roman" panose="02020603050405020304" pitchFamily="18" charset="0"/>
                <a:cs typeface="Times New Roman" panose="02020603050405020304" pitchFamily="18" charset="0"/>
              </a:rPr>
              <a:t>.</a:t>
            </a:r>
          </a:p>
          <a:p>
            <a:pPr algn="just"/>
            <a:r>
              <a:rPr lang="en-US" dirty="0">
                <a:solidFill>
                  <a:schemeClr val="tx1"/>
                </a:solidFill>
                <a:latin typeface="Times New Roman" panose="02020603050405020304" pitchFamily="18" charset="0"/>
                <a:cs typeface="Times New Roman" panose="02020603050405020304" pitchFamily="18" charset="0"/>
              </a:rPr>
              <a:t>The initial victories of Dudu </a:t>
            </a:r>
            <a:r>
              <a:rPr lang="en-US" dirty="0" err="1">
                <a:solidFill>
                  <a:schemeClr val="tx1"/>
                </a:solidFill>
                <a:latin typeface="Times New Roman" panose="02020603050405020304" pitchFamily="18" charset="0"/>
                <a:cs typeface="Times New Roman" panose="02020603050405020304" pitchFamily="18" charset="0"/>
              </a:rPr>
              <a:t>Miyan</a:t>
            </a:r>
            <a:r>
              <a:rPr lang="en-US" dirty="0">
                <a:solidFill>
                  <a:schemeClr val="tx1"/>
                </a:solidFill>
                <a:latin typeface="Times New Roman" panose="02020603050405020304" pitchFamily="18" charset="0"/>
                <a:cs typeface="Times New Roman" panose="02020603050405020304" pitchFamily="18" charset="0"/>
              </a:rPr>
              <a:t> captured the imagination of the masses and Haji sahib the </a:t>
            </a:r>
            <a:r>
              <a:rPr lang="en-US" dirty="0" err="1">
                <a:solidFill>
                  <a:schemeClr val="tx1"/>
                </a:solidFill>
                <a:latin typeface="Times New Roman" panose="02020603050405020304" pitchFamily="18" charset="0"/>
                <a:cs typeface="Times New Roman" panose="02020603050405020304" pitchFamily="18" charset="0"/>
              </a:rPr>
              <a:t>greta</a:t>
            </a:r>
            <a:r>
              <a:rPr lang="en-US" dirty="0">
                <a:solidFill>
                  <a:schemeClr val="tx1"/>
                </a:solidFill>
                <a:latin typeface="Times New Roman" panose="02020603050405020304" pitchFamily="18" charset="0"/>
                <a:cs typeface="Times New Roman" panose="02020603050405020304" pitchFamily="18" charset="0"/>
              </a:rPr>
              <a:t> sought Dudu </a:t>
            </a:r>
            <a:r>
              <a:rPr lang="en-US" dirty="0" err="1">
                <a:solidFill>
                  <a:schemeClr val="tx1"/>
                </a:solidFill>
                <a:latin typeface="Times New Roman" panose="02020603050405020304" pitchFamily="18" charset="0"/>
                <a:cs typeface="Times New Roman" panose="02020603050405020304" pitchFamily="18" charset="0"/>
              </a:rPr>
              <a:t>Miyan's</a:t>
            </a:r>
            <a:r>
              <a:rPr lang="en-US" dirty="0">
                <a:solidFill>
                  <a:schemeClr val="tx1"/>
                </a:solidFill>
                <a:latin typeface="Times New Roman" panose="02020603050405020304" pitchFamily="18" charset="0"/>
                <a:cs typeface="Times New Roman" panose="02020603050405020304" pitchFamily="18" charset="0"/>
              </a:rPr>
              <a:t> protection against the oppressive landlords.</a:t>
            </a:r>
          </a:p>
          <a:p>
            <a:endParaRPr lang="en-US" dirty="0"/>
          </a:p>
        </p:txBody>
      </p:sp>
    </p:spTree>
    <p:extLst>
      <p:ext uri="{BB962C8B-B14F-4D97-AF65-F5344CB8AC3E}">
        <p14:creationId xmlns:p14="http://schemas.microsoft.com/office/powerpoint/2010/main" val="2452024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THE FARAIZI MOVEMENT</a:t>
            </a:r>
            <a:endParaRPr lang="en-US" sz="3200" b="1" dirty="0"/>
          </a:p>
        </p:txBody>
      </p:sp>
      <p:sp>
        <p:nvSpPr>
          <p:cNvPr id="3" name="Content Placeholder 2"/>
          <p:cNvSpPr>
            <a:spLocks noGrp="1"/>
          </p:cNvSpPr>
          <p:nvPr>
            <p:ph idx="1"/>
          </p:nvPr>
        </p:nvSpPr>
        <p:spPr/>
        <p:txBody>
          <a:bodyPr>
            <a:normAutofit/>
          </a:bodyPr>
          <a:lstStyle/>
          <a:p>
            <a:pPr algn="just"/>
            <a:r>
              <a:rPr lang="en-US" dirty="0" err="1">
                <a:solidFill>
                  <a:schemeClr val="tx1"/>
                </a:solidFill>
                <a:latin typeface="Times New Roman" panose="02020603050405020304" pitchFamily="18" charset="0"/>
                <a:cs typeface="Times New Roman" panose="02020603050405020304" pitchFamily="18" charset="0"/>
              </a:rPr>
              <a:t>Dudu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Miyan</a:t>
            </a:r>
            <a:r>
              <a:rPr lang="en-US" dirty="0">
                <a:solidFill>
                  <a:schemeClr val="tx1"/>
                </a:solidFill>
                <a:latin typeface="Times New Roman" panose="02020603050405020304" pitchFamily="18" charset="0"/>
                <a:cs typeface="Times New Roman" panose="02020603050405020304" pitchFamily="18" charset="0"/>
              </a:rPr>
              <a:t> died in 1862 and before his death he had appointed a board of guardians to look after his minor sons, </a:t>
            </a:r>
            <a:r>
              <a:rPr lang="en-US" dirty="0" err="1">
                <a:solidFill>
                  <a:schemeClr val="tx1"/>
                </a:solidFill>
                <a:latin typeface="Times New Roman" panose="02020603050405020304" pitchFamily="18" charset="0"/>
                <a:cs typeface="Times New Roman" panose="02020603050405020304" pitchFamily="18" charset="0"/>
              </a:rPr>
              <a:t>Ghiyasuddin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Haydar</a:t>
            </a:r>
            <a:r>
              <a:rPr lang="en-US" dirty="0">
                <a:solidFill>
                  <a:schemeClr val="tx1"/>
                </a:solidFill>
                <a:latin typeface="Times New Roman" panose="02020603050405020304" pitchFamily="18" charset="0"/>
                <a:cs typeface="Times New Roman" panose="02020603050405020304" pitchFamily="18" charset="0"/>
              </a:rPr>
              <a:t> and Abdul </a:t>
            </a:r>
            <a:r>
              <a:rPr lang="en-US" dirty="0" err="1">
                <a:solidFill>
                  <a:schemeClr val="tx1"/>
                </a:solidFill>
                <a:latin typeface="Times New Roman" panose="02020603050405020304" pitchFamily="18" charset="0"/>
                <a:cs typeface="Times New Roman" panose="02020603050405020304" pitchFamily="18" charset="0"/>
              </a:rPr>
              <a:t>Gafur</a:t>
            </a:r>
            <a:r>
              <a:rPr lang="en-US" dirty="0">
                <a:solidFill>
                  <a:schemeClr val="tx1"/>
                </a:solidFill>
                <a:latin typeface="Times New Roman" panose="02020603050405020304" pitchFamily="18" charset="0"/>
                <a:cs typeface="Times New Roman" panose="02020603050405020304" pitchFamily="18" charset="0"/>
              </a:rPr>
              <a:t> alias </a:t>
            </a:r>
            <a:r>
              <a:rPr lang="en-US" dirty="0" err="1">
                <a:solidFill>
                  <a:schemeClr val="tx1"/>
                </a:solidFill>
                <a:latin typeface="Times New Roman" panose="02020603050405020304" pitchFamily="18" charset="0"/>
                <a:cs typeface="Times New Roman" panose="02020603050405020304" pitchFamily="18" charset="0"/>
              </a:rPr>
              <a:t>Naya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Miyan</a:t>
            </a:r>
            <a:r>
              <a:rPr lang="en-US" dirty="0">
                <a:solidFill>
                  <a:schemeClr val="tx1"/>
                </a:solidFill>
                <a:latin typeface="Times New Roman" panose="02020603050405020304" pitchFamily="18" charset="0"/>
                <a:cs typeface="Times New Roman" panose="02020603050405020304" pitchFamily="18" charset="0"/>
              </a:rPr>
              <a:t> who succeeded him successively. The board, with great difficulty, kept the dwindling movement from falling to pieces. It was not until </a:t>
            </a:r>
            <a:r>
              <a:rPr lang="en-US" dirty="0" err="1">
                <a:solidFill>
                  <a:schemeClr val="tx1"/>
                </a:solidFill>
                <a:latin typeface="Times New Roman" panose="02020603050405020304" pitchFamily="18" charset="0"/>
                <a:cs typeface="Times New Roman" panose="02020603050405020304" pitchFamily="18" charset="0"/>
              </a:rPr>
              <a:t>Naya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Miyan</a:t>
            </a:r>
            <a:r>
              <a:rPr lang="en-US" dirty="0">
                <a:solidFill>
                  <a:schemeClr val="tx1"/>
                </a:solidFill>
                <a:latin typeface="Times New Roman" panose="02020603050405020304" pitchFamily="18" charset="0"/>
                <a:cs typeface="Times New Roman" panose="02020603050405020304" pitchFamily="18" charset="0"/>
              </a:rPr>
              <a:t> attained maturity that it regained some of its lost strength. </a:t>
            </a:r>
            <a:r>
              <a:rPr lang="en-US" dirty="0" err="1">
                <a:solidFill>
                  <a:schemeClr val="tx1"/>
                </a:solidFill>
                <a:latin typeface="Times New Roman" panose="02020603050405020304" pitchFamily="18" charset="0"/>
                <a:cs typeface="Times New Roman" panose="02020603050405020304" pitchFamily="18" charset="0"/>
              </a:rPr>
              <a:t>Nabinchandra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Sen</a:t>
            </a:r>
            <a:r>
              <a:rPr lang="en-US" dirty="0">
                <a:solidFill>
                  <a:schemeClr val="tx1"/>
                </a:solidFill>
                <a:latin typeface="Times New Roman" panose="02020603050405020304" pitchFamily="18" charset="0"/>
                <a:cs typeface="Times New Roman" panose="02020603050405020304" pitchFamily="18" charset="0"/>
              </a:rPr>
              <a:t>, the then sub-divisional officer of </a:t>
            </a:r>
            <a:r>
              <a:rPr lang="en-US" dirty="0" err="1">
                <a:solidFill>
                  <a:schemeClr val="tx1"/>
                </a:solidFill>
                <a:latin typeface="Times New Roman" panose="02020603050405020304" pitchFamily="18" charset="0"/>
                <a:cs typeface="Times New Roman" panose="02020603050405020304" pitchFamily="18" charset="0"/>
                <a:hlinkClick r:id="rId2" tooltip="Madaripur District"/>
              </a:rPr>
              <a:t>Madaripur</a:t>
            </a:r>
            <a:r>
              <a:rPr lang="en-US" dirty="0">
                <a:solidFill>
                  <a:schemeClr val="tx1"/>
                </a:solidFill>
                <a:latin typeface="Times New Roman" panose="02020603050405020304" pitchFamily="18" charset="0"/>
                <a:cs typeface="Times New Roman" panose="02020603050405020304" pitchFamily="18" charset="0"/>
                <a:hlinkClick r:id="rId2" tooltip="Madaripur District"/>
              </a:rPr>
              <a:t> District</a:t>
            </a:r>
            <a:r>
              <a:rPr lang="en-US" dirty="0">
                <a:solidFill>
                  <a:schemeClr val="tx1"/>
                </a:solidFill>
                <a:latin typeface="Times New Roman" panose="02020603050405020304" pitchFamily="18" charset="0"/>
                <a:cs typeface="Times New Roman" panose="02020603050405020304" pitchFamily="18" charset="0"/>
              </a:rPr>
              <a:t>, thought it prudent to enter into an alliance of mutual help with the </a:t>
            </a:r>
            <a:r>
              <a:rPr lang="en-US" dirty="0" err="1">
                <a:solidFill>
                  <a:schemeClr val="tx1"/>
                </a:solidFill>
                <a:latin typeface="Times New Roman" panose="02020603050405020304" pitchFamily="18" charset="0"/>
                <a:cs typeface="Times New Roman" panose="02020603050405020304" pitchFamily="18" charset="0"/>
              </a:rPr>
              <a:t>Faraizi</a:t>
            </a:r>
            <a:r>
              <a:rPr lang="en-US" dirty="0">
                <a:solidFill>
                  <a:schemeClr val="tx1"/>
                </a:solidFill>
                <a:latin typeface="Times New Roman" panose="02020603050405020304" pitchFamily="18" charset="0"/>
                <a:cs typeface="Times New Roman" panose="02020603050405020304" pitchFamily="18" charset="0"/>
              </a:rPr>
              <a:t> leaders, who, in their turn, showed a spirit of co-operation towards the government</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975207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THE </a:t>
            </a:r>
            <a:r>
              <a:rPr lang="en-US" sz="3200" b="1" dirty="0">
                <a:solidFill>
                  <a:srgbClr val="C00000"/>
                </a:solidFill>
                <a:latin typeface="Times New Roman" panose="02020603050405020304" pitchFamily="18" charset="0"/>
                <a:cs typeface="Times New Roman" panose="02020603050405020304" pitchFamily="18" charset="0"/>
              </a:rPr>
              <a:t>FARAIZI MOVEMENT</a:t>
            </a:r>
            <a:endParaRPr lang="en-US" sz="3200" dirty="0"/>
          </a:p>
        </p:txBody>
      </p:sp>
      <p:sp>
        <p:nvSpPr>
          <p:cNvPr id="3" name="Content Placeholder 2"/>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On the death of </a:t>
            </a:r>
            <a:r>
              <a:rPr lang="en-US" dirty="0" err="1">
                <a:solidFill>
                  <a:schemeClr val="tx1"/>
                </a:solidFill>
                <a:latin typeface="Times New Roman" panose="02020603050405020304" pitchFamily="18" charset="0"/>
                <a:cs typeface="Times New Roman" panose="02020603050405020304" pitchFamily="18" charset="0"/>
              </a:rPr>
              <a:t>Naya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Miyan</a:t>
            </a:r>
            <a:r>
              <a:rPr lang="en-US" dirty="0">
                <a:solidFill>
                  <a:schemeClr val="tx1"/>
                </a:solidFill>
                <a:latin typeface="Times New Roman" panose="02020603050405020304" pitchFamily="18" charset="0"/>
                <a:cs typeface="Times New Roman" panose="02020603050405020304" pitchFamily="18" charset="0"/>
              </a:rPr>
              <a:t> in 1884, the third and the youngest son of Dudu </a:t>
            </a:r>
            <a:r>
              <a:rPr lang="en-US" dirty="0" err="1">
                <a:solidFill>
                  <a:schemeClr val="tx1"/>
                </a:solidFill>
                <a:latin typeface="Times New Roman" panose="02020603050405020304" pitchFamily="18" charset="0"/>
                <a:cs typeface="Times New Roman" panose="02020603050405020304" pitchFamily="18" charset="0"/>
              </a:rPr>
              <a:t>Miyan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Syeduddin</a:t>
            </a:r>
            <a:r>
              <a:rPr lang="en-US" dirty="0">
                <a:solidFill>
                  <a:schemeClr val="tx1"/>
                </a:solidFill>
                <a:latin typeface="Times New Roman" panose="02020603050405020304" pitchFamily="18" charset="0"/>
                <a:cs typeface="Times New Roman" panose="02020603050405020304" pitchFamily="18" charset="0"/>
              </a:rPr>
              <a:t> Ahmad was acclaimed leader by the </a:t>
            </a:r>
            <a:r>
              <a:rPr lang="en-US" dirty="0" err="1">
                <a:solidFill>
                  <a:schemeClr val="tx1"/>
                </a:solidFill>
                <a:latin typeface="Times New Roman" panose="02020603050405020304" pitchFamily="18" charset="0"/>
                <a:cs typeface="Times New Roman" panose="02020603050405020304" pitchFamily="18" charset="0"/>
              </a:rPr>
              <a:t>Faraizis</a:t>
            </a:r>
            <a:r>
              <a:rPr lang="en-US" dirty="0">
                <a:solidFill>
                  <a:schemeClr val="tx1"/>
                </a:solidFill>
                <a:latin typeface="Times New Roman" panose="02020603050405020304" pitchFamily="18" charset="0"/>
                <a:cs typeface="Times New Roman" panose="02020603050405020304" pitchFamily="18" charset="0"/>
              </a:rPr>
              <a:t>. During this time, the conflict of the </a:t>
            </a:r>
            <a:r>
              <a:rPr lang="en-US" dirty="0" err="1">
                <a:solidFill>
                  <a:schemeClr val="tx1"/>
                </a:solidFill>
                <a:latin typeface="Times New Roman" panose="02020603050405020304" pitchFamily="18" charset="0"/>
                <a:cs typeface="Times New Roman" panose="02020603050405020304" pitchFamily="18" charset="0"/>
              </a:rPr>
              <a:t>Faraizis</a:t>
            </a:r>
            <a:r>
              <a:rPr lang="en-US" dirty="0">
                <a:solidFill>
                  <a:schemeClr val="tx1"/>
                </a:solidFill>
                <a:latin typeface="Times New Roman" panose="02020603050405020304" pitchFamily="18" charset="0"/>
                <a:cs typeface="Times New Roman" panose="02020603050405020304" pitchFamily="18" charset="0"/>
              </a:rPr>
              <a:t> with the </a:t>
            </a:r>
            <a:r>
              <a:rPr lang="en-US" dirty="0" err="1">
                <a:solidFill>
                  <a:schemeClr val="tx1"/>
                </a:solidFill>
                <a:latin typeface="Times New Roman" panose="02020603050405020304" pitchFamily="18" charset="0"/>
                <a:cs typeface="Times New Roman" panose="02020603050405020304" pitchFamily="18" charset="0"/>
              </a:rPr>
              <a:t>Taiyunis</a:t>
            </a:r>
            <a:r>
              <a:rPr lang="en-US" dirty="0">
                <a:solidFill>
                  <a:schemeClr val="tx1"/>
                </a:solidFill>
                <a:latin typeface="Times New Roman" panose="02020603050405020304" pitchFamily="18" charset="0"/>
                <a:cs typeface="Times New Roman" panose="02020603050405020304" pitchFamily="18" charset="0"/>
              </a:rPr>
              <a:t>, another reformist group reached the climax and religious debates between the two schools of thought had become a commonplace occurrence in </a:t>
            </a:r>
            <a:r>
              <a:rPr lang="en-US" dirty="0">
                <a:solidFill>
                  <a:schemeClr val="tx1"/>
                </a:solidFill>
                <a:latin typeface="Times New Roman" panose="02020603050405020304" pitchFamily="18" charset="0"/>
                <a:cs typeface="Times New Roman" panose="02020603050405020304" pitchFamily="18" charset="0"/>
                <a:hlinkClick r:id="rId2" tooltip="East Bengal"/>
              </a:rPr>
              <a:t>East Bengal</a:t>
            </a:r>
            <a:r>
              <a:rPr lang="en-US" dirty="0">
                <a:solidFill>
                  <a:schemeClr val="tx1"/>
                </a:solidFill>
                <a:latin typeface="Times New Roman" panose="02020603050405020304" pitchFamily="18" charset="0"/>
                <a:cs typeface="Times New Roman" panose="02020603050405020304" pitchFamily="18" charset="0"/>
              </a:rPr>
              <a:t>. He was bestowed with the title of </a:t>
            </a:r>
            <a:r>
              <a:rPr lang="en-US" i="1" dirty="0">
                <a:solidFill>
                  <a:schemeClr val="tx1"/>
                </a:solidFill>
                <a:latin typeface="Times New Roman" panose="02020603050405020304" pitchFamily="18" charset="0"/>
                <a:cs typeface="Times New Roman" panose="02020603050405020304" pitchFamily="18" charset="0"/>
              </a:rPr>
              <a:t>Khan Bahadur</a:t>
            </a:r>
            <a:r>
              <a:rPr lang="en-US" dirty="0">
                <a:solidFill>
                  <a:schemeClr val="tx1"/>
                </a:solidFill>
                <a:latin typeface="Times New Roman" panose="02020603050405020304" pitchFamily="18" charset="0"/>
                <a:cs typeface="Times New Roman" panose="02020603050405020304" pitchFamily="18" charset="0"/>
              </a:rPr>
              <a:t> by the government. In 1905, on the question of the </a:t>
            </a:r>
            <a:r>
              <a:rPr lang="en-US" dirty="0">
                <a:solidFill>
                  <a:schemeClr val="tx1"/>
                </a:solidFill>
                <a:latin typeface="Times New Roman" panose="02020603050405020304" pitchFamily="18" charset="0"/>
                <a:cs typeface="Times New Roman" panose="02020603050405020304" pitchFamily="18" charset="0"/>
                <a:hlinkClick r:id="rId3" tooltip="Partition of Bengal (1905)"/>
              </a:rPr>
              <a:t>partition of Bengal</a:t>
            </a:r>
            <a:r>
              <a:rPr lang="en-US" dirty="0">
                <a:solidFill>
                  <a:schemeClr val="tx1"/>
                </a:solidFill>
                <a:latin typeface="Times New Roman" panose="02020603050405020304" pitchFamily="18" charset="0"/>
                <a:cs typeface="Times New Roman" panose="02020603050405020304" pitchFamily="18" charset="0"/>
              </a:rPr>
              <a:t>, he lent support to </a:t>
            </a:r>
            <a:r>
              <a:rPr lang="en-US" dirty="0" err="1">
                <a:solidFill>
                  <a:schemeClr val="tx1"/>
                </a:solidFill>
                <a:latin typeface="Times New Roman" panose="02020603050405020304" pitchFamily="18" charset="0"/>
                <a:cs typeface="Times New Roman" panose="02020603050405020304" pitchFamily="18" charset="0"/>
                <a:hlinkClick r:id="rId4" tooltip="Nawab Salimullah"/>
              </a:rPr>
              <a:t>Nawab</a:t>
            </a:r>
            <a:r>
              <a:rPr lang="en-US" dirty="0">
                <a:solidFill>
                  <a:schemeClr val="tx1"/>
                </a:solidFill>
                <a:latin typeface="Times New Roman" panose="02020603050405020304" pitchFamily="18" charset="0"/>
                <a:cs typeface="Times New Roman" panose="02020603050405020304" pitchFamily="18" charset="0"/>
                <a:hlinkClick r:id="rId4" tooltip="Nawab Salimullah"/>
              </a:rPr>
              <a:t> </a:t>
            </a:r>
            <a:r>
              <a:rPr lang="en-US" dirty="0" err="1">
                <a:solidFill>
                  <a:schemeClr val="tx1"/>
                </a:solidFill>
                <a:latin typeface="Times New Roman" panose="02020603050405020304" pitchFamily="18" charset="0"/>
                <a:cs typeface="Times New Roman" panose="02020603050405020304" pitchFamily="18" charset="0"/>
                <a:hlinkClick r:id="rId4" tooltip="Nawab Salimullah"/>
              </a:rPr>
              <a:t>Salimullah</a:t>
            </a:r>
            <a:r>
              <a:rPr lang="en-US" dirty="0">
                <a:solidFill>
                  <a:schemeClr val="tx1"/>
                </a:solidFill>
                <a:latin typeface="Times New Roman" panose="02020603050405020304" pitchFamily="18" charset="0"/>
                <a:cs typeface="Times New Roman" panose="02020603050405020304" pitchFamily="18" charset="0"/>
              </a:rPr>
              <a:t> in </a:t>
            </a:r>
            <a:r>
              <a:rPr lang="en-US" dirty="0" err="1">
                <a:solidFill>
                  <a:schemeClr val="tx1"/>
                </a:solidFill>
                <a:latin typeface="Times New Roman" panose="02020603050405020304" pitchFamily="18" charset="0"/>
                <a:cs typeface="Times New Roman" panose="02020603050405020304" pitchFamily="18" charset="0"/>
              </a:rPr>
              <a:t>favour</a:t>
            </a:r>
            <a:r>
              <a:rPr lang="en-US" dirty="0">
                <a:solidFill>
                  <a:schemeClr val="tx1"/>
                </a:solidFill>
                <a:latin typeface="Times New Roman" panose="02020603050405020304" pitchFamily="18" charset="0"/>
                <a:cs typeface="Times New Roman" panose="02020603050405020304" pitchFamily="18" charset="0"/>
              </a:rPr>
              <a:t> of partition, but he died in 1906.</a:t>
            </a:r>
          </a:p>
          <a:p>
            <a:endParaRPr lang="en-US" dirty="0"/>
          </a:p>
        </p:txBody>
      </p:sp>
    </p:spTree>
    <p:extLst>
      <p:ext uri="{BB962C8B-B14F-4D97-AF65-F5344CB8AC3E}">
        <p14:creationId xmlns:p14="http://schemas.microsoft.com/office/powerpoint/2010/main" val="344766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C00000"/>
                </a:solidFill>
                <a:latin typeface="Times New Roman" panose="02020603050405020304" pitchFamily="18" charset="0"/>
                <a:cs typeface="Times New Roman" panose="02020603050405020304" pitchFamily="18" charset="0"/>
              </a:rPr>
              <a:t/>
            </a:r>
            <a:br>
              <a:rPr lang="en-US" b="1" dirty="0" smtClean="0">
                <a:solidFill>
                  <a:srgbClr val="C00000"/>
                </a:solidFill>
                <a:latin typeface="Times New Roman" panose="02020603050405020304" pitchFamily="18" charset="0"/>
                <a:cs typeface="Times New Roman" panose="02020603050405020304" pitchFamily="18" charset="0"/>
              </a:rPr>
            </a:br>
            <a:r>
              <a:rPr lang="en-US" b="1" dirty="0" smtClean="0">
                <a:solidFill>
                  <a:srgbClr val="C00000"/>
                </a:solidFill>
                <a:latin typeface="Times New Roman" panose="02020603050405020304" pitchFamily="18" charset="0"/>
                <a:cs typeface="Times New Roman" panose="02020603050405020304" pitchFamily="18" charset="0"/>
              </a:rPr>
              <a:t>BACKGROUND</a:t>
            </a:r>
            <a:r>
              <a:rPr lang="en-US" dirty="0"/>
              <a:t/>
            </a:r>
            <a:br>
              <a:rPr lang="en-US" dirty="0"/>
            </a:br>
            <a:endParaRPr lang="en-US" b="1" dirty="0"/>
          </a:p>
        </p:txBody>
      </p:sp>
      <p:sp>
        <p:nvSpPr>
          <p:cNvPr id="3" name="Content Placeholder 2"/>
          <p:cNvSpPr>
            <a:spLocks noGrp="1"/>
          </p:cNvSpPr>
          <p:nvPr>
            <p:ph idx="1"/>
          </p:nvPr>
        </p:nvSpPr>
        <p:spPr>
          <a:xfrm>
            <a:off x="677334" y="2160589"/>
            <a:ext cx="4434993" cy="3880773"/>
          </a:xfrm>
        </p:spPr>
        <p:txBody>
          <a:bodyPr>
            <a:normAutofit fontScale="92500" lnSpcReduction="20000"/>
          </a:bodyPr>
          <a:lstStyle/>
          <a:p>
            <a:pPr algn="just"/>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Bengal Renaissance was a movement characterized by a sociopolitical awakening in the arts, literature, music, philosophy, religion, science, and other fields of intellectual inquiry. The movement questioned the existing customs and rituals in Indian society – most notably, the caste system, the practice of Sati, and idolatry – as well as the role of religion and colonial governance. In turn, the Bengal Renaissance advocated for societal reform – the kind that adhered to secularist, humanist, and modernist ideals. From </a:t>
            </a:r>
            <a:r>
              <a:rPr lang="en-US" dirty="0">
                <a:solidFill>
                  <a:schemeClr val="tx1"/>
                </a:solidFill>
                <a:latin typeface="Times New Roman" panose="02020603050405020304" pitchFamily="18" charset="0"/>
                <a:cs typeface="Times New Roman" panose="02020603050405020304" pitchFamily="18" charset="0"/>
                <a:hlinkClick r:id="rId2" tooltip="Rabindranath Tagore"/>
              </a:rPr>
              <a:t>Rabindranath Tagore</a:t>
            </a:r>
            <a:r>
              <a:rPr lang="en-US" dirty="0">
                <a:solidFill>
                  <a:schemeClr val="tx1"/>
                </a:solidFill>
                <a:latin typeface="Times New Roman" panose="02020603050405020304" pitchFamily="18" charset="0"/>
                <a:cs typeface="Times New Roman" panose="02020603050405020304" pitchFamily="18" charset="0"/>
              </a:rPr>
              <a:t> to </a:t>
            </a:r>
            <a:r>
              <a:rPr lang="en-US" dirty="0" err="1">
                <a:solidFill>
                  <a:schemeClr val="tx1"/>
                </a:solidFill>
                <a:latin typeface="Times New Roman" panose="02020603050405020304" pitchFamily="18" charset="0"/>
                <a:cs typeface="Times New Roman" panose="02020603050405020304" pitchFamily="18" charset="0"/>
                <a:hlinkClick r:id="rId3" tooltip="Satyendra Nath Bose"/>
              </a:rPr>
              <a:t>Satyendra</a:t>
            </a:r>
            <a:r>
              <a:rPr lang="en-US" dirty="0">
                <a:solidFill>
                  <a:schemeClr val="tx1"/>
                </a:solidFill>
                <a:latin typeface="Times New Roman" panose="02020603050405020304" pitchFamily="18" charset="0"/>
                <a:cs typeface="Times New Roman" panose="02020603050405020304" pitchFamily="18" charset="0"/>
                <a:hlinkClick r:id="rId3" tooltip="Satyendra Nath Bose"/>
              </a:rPr>
              <a:t> </a:t>
            </a:r>
            <a:r>
              <a:rPr lang="en-US" dirty="0" err="1">
                <a:solidFill>
                  <a:schemeClr val="tx1"/>
                </a:solidFill>
                <a:latin typeface="Times New Roman" panose="02020603050405020304" pitchFamily="18" charset="0"/>
                <a:cs typeface="Times New Roman" panose="02020603050405020304" pitchFamily="18" charset="0"/>
                <a:hlinkClick r:id="rId3" tooltip="Satyendra Nath Bose"/>
              </a:rPr>
              <a:t>Nath</a:t>
            </a:r>
            <a:r>
              <a:rPr lang="en-US" dirty="0">
                <a:solidFill>
                  <a:schemeClr val="tx1"/>
                </a:solidFill>
                <a:latin typeface="Times New Roman" panose="02020603050405020304" pitchFamily="18" charset="0"/>
                <a:cs typeface="Times New Roman" panose="02020603050405020304" pitchFamily="18" charset="0"/>
                <a:hlinkClick r:id="rId3" tooltip="Satyendra Nath Bose"/>
              </a:rPr>
              <a:t> Bose</a:t>
            </a:r>
            <a:r>
              <a:rPr lang="en-US" dirty="0">
                <a:solidFill>
                  <a:schemeClr val="tx1"/>
                </a:solidFill>
                <a:latin typeface="Times New Roman" panose="02020603050405020304" pitchFamily="18" charset="0"/>
                <a:cs typeface="Times New Roman" panose="02020603050405020304" pitchFamily="18" charset="0"/>
              </a:rPr>
              <a:t>, the movement saw the emergence of important figures, whose contributions still influence cultural and intellectual works today. </a:t>
            </a:r>
          </a:p>
          <a:p>
            <a:endParaRPr lang="en-US" dirty="0"/>
          </a:p>
        </p:txBody>
      </p:sp>
      <p:pic>
        <p:nvPicPr>
          <p:cNvPr id="4098" name="Picture 2" descr="Bengal School Renaissance. The Bengal Renaissance refers to a social reform  movement during the nineteenth and early twentieth centuries in the Bengal.  - ppt downlo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3164" y="2161309"/>
            <a:ext cx="4050837" cy="388005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0829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THE </a:t>
            </a:r>
            <a:r>
              <a:rPr lang="en-US" sz="3200" b="1" dirty="0">
                <a:solidFill>
                  <a:srgbClr val="C00000"/>
                </a:solidFill>
                <a:latin typeface="Times New Roman" panose="02020603050405020304" pitchFamily="18" charset="0"/>
                <a:cs typeface="Times New Roman" panose="02020603050405020304" pitchFamily="18" charset="0"/>
              </a:rPr>
              <a:t>FARAIZI MOVEMENT</a:t>
            </a:r>
            <a:endParaRPr lang="en-US" sz="3200" dirty="0"/>
          </a:p>
        </p:txBody>
      </p:sp>
      <p:sp>
        <p:nvSpPr>
          <p:cNvPr id="3" name="Content Placeholder 2"/>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Khan Bahadur </a:t>
            </a:r>
            <a:r>
              <a:rPr lang="en-US" dirty="0" err="1">
                <a:solidFill>
                  <a:schemeClr val="tx1"/>
                </a:solidFill>
                <a:latin typeface="Times New Roman" panose="02020603050405020304" pitchFamily="18" charset="0"/>
                <a:cs typeface="Times New Roman" panose="02020603050405020304" pitchFamily="18" charset="0"/>
              </a:rPr>
              <a:t>Syeduddin</a:t>
            </a:r>
            <a:r>
              <a:rPr lang="en-US" dirty="0">
                <a:solidFill>
                  <a:schemeClr val="tx1"/>
                </a:solidFill>
                <a:latin typeface="Times New Roman" panose="02020603050405020304" pitchFamily="18" charset="0"/>
                <a:cs typeface="Times New Roman" panose="02020603050405020304" pitchFamily="18" charset="0"/>
              </a:rPr>
              <a:t> was succeeded by his eldest son </a:t>
            </a:r>
            <a:r>
              <a:rPr lang="en-US" dirty="0" err="1">
                <a:solidFill>
                  <a:schemeClr val="tx1"/>
                </a:solidFill>
                <a:latin typeface="Times New Roman" panose="02020603050405020304" pitchFamily="18" charset="0"/>
                <a:cs typeface="Times New Roman" panose="02020603050405020304" pitchFamily="18" charset="0"/>
              </a:rPr>
              <a:t>Rashiduddin</a:t>
            </a:r>
            <a:r>
              <a:rPr lang="en-US" dirty="0">
                <a:solidFill>
                  <a:schemeClr val="tx1"/>
                </a:solidFill>
                <a:latin typeface="Times New Roman" panose="02020603050405020304" pitchFamily="18" charset="0"/>
                <a:cs typeface="Times New Roman" panose="02020603050405020304" pitchFamily="18" charset="0"/>
              </a:rPr>
              <a:t> Ahmad alias </a:t>
            </a:r>
            <a:r>
              <a:rPr lang="en-US" dirty="0" err="1">
                <a:solidFill>
                  <a:schemeClr val="tx1"/>
                </a:solidFill>
                <a:latin typeface="Times New Roman" panose="02020603050405020304" pitchFamily="18" charset="0"/>
                <a:cs typeface="Times New Roman" panose="02020603050405020304" pitchFamily="18" charset="0"/>
              </a:rPr>
              <a:t>Badshah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Miyan</a:t>
            </a:r>
            <a:r>
              <a:rPr lang="en-US" dirty="0">
                <a:solidFill>
                  <a:schemeClr val="tx1"/>
                </a:solidFill>
                <a:latin typeface="Times New Roman" panose="02020603050405020304" pitchFamily="18" charset="0"/>
                <a:cs typeface="Times New Roman" panose="02020603050405020304" pitchFamily="18" charset="0"/>
              </a:rPr>
              <a:t>. During the early years of his leadership, </a:t>
            </a:r>
            <a:r>
              <a:rPr lang="en-US" dirty="0" err="1">
                <a:solidFill>
                  <a:schemeClr val="tx1"/>
                </a:solidFill>
                <a:latin typeface="Times New Roman" panose="02020603050405020304" pitchFamily="18" charset="0"/>
                <a:cs typeface="Times New Roman" panose="02020603050405020304" pitchFamily="18" charset="0"/>
              </a:rPr>
              <a:t>Badshah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Miyan</a:t>
            </a:r>
            <a:r>
              <a:rPr lang="en-US" dirty="0">
                <a:solidFill>
                  <a:schemeClr val="tx1"/>
                </a:solidFill>
                <a:latin typeface="Times New Roman" panose="02020603050405020304" pitchFamily="18" charset="0"/>
                <a:cs typeface="Times New Roman" panose="02020603050405020304" pitchFamily="18" charset="0"/>
              </a:rPr>
              <a:t> maintained the policy of co-operation towards the government. However, the annulment of the partition of Bengal made him anti-British and he took part in the </a:t>
            </a:r>
            <a:r>
              <a:rPr lang="en-US" dirty="0" err="1">
                <a:solidFill>
                  <a:schemeClr val="tx1"/>
                </a:solidFill>
                <a:latin typeface="Times New Roman" panose="02020603050405020304" pitchFamily="18" charset="0"/>
                <a:cs typeface="Times New Roman" panose="02020603050405020304" pitchFamily="18" charset="0"/>
              </a:rPr>
              <a:t>Khilafat</a:t>
            </a:r>
            <a:r>
              <a:rPr lang="en-US" dirty="0">
                <a:solidFill>
                  <a:schemeClr val="tx1"/>
                </a:solidFill>
                <a:latin typeface="Times New Roman" panose="02020603050405020304" pitchFamily="18" charset="0"/>
                <a:cs typeface="Times New Roman" panose="02020603050405020304" pitchFamily="18" charset="0"/>
              </a:rPr>
              <a:t> and non-co-operation movements. Soon after the establishment of Pakistan he summoned a conference of the </a:t>
            </a:r>
            <a:r>
              <a:rPr lang="en-US" dirty="0" err="1">
                <a:solidFill>
                  <a:schemeClr val="tx1"/>
                </a:solidFill>
                <a:latin typeface="Times New Roman" panose="02020603050405020304" pitchFamily="18" charset="0"/>
                <a:cs typeface="Times New Roman" panose="02020603050405020304" pitchFamily="18" charset="0"/>
              </a:rPr>
              <a:t>Faraizis</a:t>
            </a:r>
            <a:r>
              <a:rPr lang="en-US" dirty="0">
                <a:solidFill>
                  <a:schemeClr val="tx1"/>
                </a:solidFill>
                <a:latin typeface="Times New Roman" panose="02020603050405020304" pitchFamily="18" charset="0"/>
                <a:cs typeface="Times New Roman" panose="02020603050405020304" pitchFamily="18" charset="0"/>
              </a:rPr>
              <a:t> at </a:t>
            </a:r>
            <a:r>
              <a:rPr lang="en-US" dirty="0" err="1">
                <a:solidFill>
                  <a:schemeClr val="tx1"/>
                </a:solidFill>
                <a:latin typeface="Times New Roman" panose="02020603050405020304" pitchFamily="18" charset="0"/>
                <a:cs typeface="Times New Roman" panose="02020603050405020304" pitchFamily="18" charset="0"/>
              </a:rPr>
              <a:t>Narayanganj</a:t>
            </a:r>
            <a:r>
              <a:rPr lang="en-US" dirty="0">
                <a:solidFill>
                  <a:schemeClr val="tx1"/>
                </a:solidFill>
                <a:latin typeface="Times New Roman" panose="02020603050405020304" pitchFamily="18" charset="0"/>
                <a:cs typeface="Times New Roman" panose="02020603050405020304" pitchFamily="18" charset="0"/>
              </a:rPr>
              <a:t> and declared Pakistan as </a:t>
            </a:r>
            <a:r>
              <a:rPr lang="en-US" i="1" dirty="0">
                <a:solidFill>
                  <a:schemeClr val="tx1"/>
                </a:solidFill>
                <a:latin typeface="Times New Roman" panose="02020603050405020304" pitchFamily="18" charset="0"/>
                <a:cs typeface="Times New Roman" panose="02020603050405020304" pitchFamily="18" charset="0"/>
              </a:rPr>
              <a:t>Dar-</a:t>
            </a:r>
            <a:r>
              <a:rPr lang="en-US" i="1" dirty="0" err="1">
                <a:solidFill>
                  <a:schemeClr val="tx1"/>
                </a:solidFill>
                <a:latin typeface="Times New Roman" panose="02020603050405020304" pitchFamily="18" charset="0"/>
                <a:cs typeface="Times New Roman" panose="02020603050405020304" pitchFamily="18" charset="0"/>
              </a:rPr>
              <a:t>ul</a:t>
            </a:r>
            <a:r>
              <a:rPr lang="en-US" i="1" dirty="0">
                <a:solidFill>
                  <a:schemeClr val="tx1"/>
                </a:solidFill>
                <a:latin typeface="Times New Roman" panose="02020603050405020304" pitchFamily="18" charset="0"/>
                <a:cs typeface="Times New Roman" panose="02020603050405020304" pitchFamily="18" charset="0"/>
              </a:rPr>
              <a:t>-Islam</a:t>
            </a:r>
            <a:r>
              <a:rPr lang="en-US" dirty="0">
                <a:solidFill>
                  <a:schemeClr val="tx1"/>
                </a:solidFill>
                <a:latin typeface="Times New Roman" panose="02020603050405020304" pitchFamily="18" charset="0"/>
                <a:cs typeface="Times New Roman" panose="02020603050405020304" pitchFamily="18" charset="0"/>
              </a:rPr>
              <a:t> and gave permission to his followers to hold the congregational prayers of </a:t>
            </a:r>
            <a:r>
              <a:rPr lang="en-US" i="1" dirty="0" err="1">
                <a:solidFill>
                  <a:schemeClr val="tx1"/>
                </a:solidFill>
                <a:latin typeface="Times New Roman" panose="02020603050405020304" pitchFamily="18" charset="0"/>
                <a:cs typeface="Times New Roman" panose="02020603050405020304" pitchFamily="18" charset="0"/>
              </a:rPr>
              <a:t>Jum'ah</a:t>
            </a:r>
            <a:r>
              <a:rPr lang="en-US" dirty="0">
                <a:solidFill>
                  <a:schemeClr val="tx1"/>
                </a:solidFill>
                <a:latin typeface="Times New Roman" panose="02020603050405020304" pitchFamily="18" charset="0"/>
                <a:cs typeface="Times New Roman" panose="02020603050405020304" pitchFamily="18" charset="0"/>
              </a:rPr>
              <a:t> and </a:t>
            </a:r>
            <a:r>
              <a:rPr lang="en-US" i="1" dirty="0" err="1">
                <a:solidFill>
                  <a:schemeClr val="tx1"/>
                </a:solidFill>
                <a:latin typeface="Times New Roman" panose="02020603050405020304" pitchFamily="18" charset="0"/>
                <a:cs typeface="Times New Roman" panose="02020603050405020304" pitchFamily="18" charset="0"/>
              </a:rPr>
              <a:t>Eid</a:t>
            </a:r>
            <a:r>
              <a:rPr lang="en-US" dirty="0">
                <a:solidFill>
                  <a:schemeClr val="tx1"/>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1777528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b="1" dirty="0" smtClean="0">
                <a:solidFill>
                  <a:srgbClr val="C00000"/>
                </a:solidFill>
                <a:latin typeface="Times New Roman" panose="02020603050405020304" pitchFamily="18" charset="0"/>
                <a:cs typeface="Times New Roman" panose="02020603050405020304" pitchFamily="18" charset="0"/>
              </a:rPr>
              <a:t/>
            </a:r>
            <a:br>
              <a:rPr lang="en-US" sz="3100" b="1" dirty="0" smtClean="0">
                <a:solidFill>
                  <a:srgbClr val="C00000"/>
                </a:solidFill>
                <a:latin typeface="Times New Roman" panose="02020603050405020304" pitchFamily="18" charset="0"/>
                <a:cs typeface="Times New Roman" panose="02020603050405020304" pitchFamily="18" charset="0"/>
              </a:rPr>
            </a:br>
            <a:r>
              <a:rPr lang="en-US" b="1" dirty="0" smtClean="0">
                <a:solidFill>
                  <a:srgbClr val="C00000"/>
                </a:solidFill>
                <a:latin typeface="Times New Roman" panose="02020603050405020304" pitchFamily="18" charset="0"/>
                <a:cs typeface="Times New Roman" panose="02020603050405020304" pitchFamily="18" charset="0"/>
              </a:rPr>
              <a:t>THE GREAT REVOLT OF 1857</a:t>
            </a:r>
            <a:r>
              <a:rPr lang="en-US" b="1" dirty="0"/>
              <a:t/>
            </a:r>
            <a:br>
              <a:rPr lang="en-US" b="1" dirty="0"/>
            </a:br>
            <a:r>
              <a:rPr lang="en-US" b="1" dirty="0" smtClean="0"/>
              <a:t/>
            </a:r>
            <a:br>
              <a:rPr lang="en-US" b="1" dirty="0" smtClean="0"/>
            </a:br>
            <a:r>
              <a:rPr lang="en-US" b="1" dirty="0"/>
              <a:t/>
            </a:r>
            <a:br>
              <a:rPr lang="en-US" b="1" dirty="0"/>
            </a:br>
            <a:endParaRPr lang="en-US" dirty="0"/>
          </a:p>
        </p:txBody>
      </p:sp>
      <p:sp>
        <p:nvSpPr>
          <p:cNvPr id="3" name="Content Placeholder 2"/>
          <p:cNvSpPr>
            <a:spLocks noGrp="1"/>
          </p:cNvSpPr>
          <p:nvPr>
            <p:ph idx="1"/>
          </p:nvPr>
        </p:nvSpPr>
        <p:spPr>
          <a:xfrm>
            <a:off x="788171" y="2045494"/>
            <a:ext cx="8596668" cy="3880773"/>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The first war of independence was witnessed in the year 1857. This freedom struggle for the Indian citizens is considered one of the most defining moments. The East India Company’s Indian soldiers’ reaction to the new cartridge they had to use caused this series of events. The British government was seizing numerous states, kingdoms and taking land taxes. The displeasure caused by this tax became another chief reason behind the events that followed. People wanted to get rid of foreign rule and gain freedom from the British individuals.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59243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C00000"/>
                </a:solidFill>
                <a:latin typeface="Times New Roman" panose="02020603050405020304" pitchFamily="18" charset="0"/>
                <a:cs typeface="Times New Roman" panose="02020603050405020304" pitchFamily="18" charset="0"/>
              </a:rPr>
              <a:t>CAUSE OF THE FIRST WAR OF INDEPENDENCE AGAINST THE BRITISH</a:t>
            </a:r>
            <a:br>
              <a:rPr lang="en-US" b="1" dirty="0" smtClean="0">
                <a:solidFill>
                  <a:srgbClr val="C00000"/>
                </a:solidFill>
                <a:latin typeface="Times New Roman" panose="02020603050405020304" pitchFamily="18" charset="0"/>
                <a:cs typeface="Times New Roman" panose="02020603050405020304" pitchFamily="18" charset="0"/>
              </a:rPr>
            </a:br>
            <a:endParaRPr lang="en-US" dirty="0">
              <a:solidFill>
                <a:srgbClr val="C00000"/>
              </a:solidFill>
            </a:endParaRPr>
          </a:p>
        </p:txBody>
      </p:sp>
      <p:sp>
        <p:nvSpPr>
          <p:cNvPr id="3" name="Content Placeholder 2"/>
          <p:cNvSpPr>
            <a:spLocks noGrp="1"/>
          </p:cNvSpPr>
          <p:nvPr>
            <p:ph idx="1"/>
          </p:nvPr>
        </p:nvSpPr>
        <p:spPr/>
        <p:txBody>
          <a:bodyPr/>
          <a:lstStyle/>
          <a:p>
            <a:pPr algn="just"/>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introduction of the Enfield rifle became the chief reason behind the triggering of the first war of independence. Before being loaded into the gun, the cartridge had to be removed. It was believed that the Indian soldiers greased the cartridge. They believed that the grease used was made from cow or pig fat. Harming these animals was against the sentiments of Muslim and Hindu individuals. The revolt of 1857 began from this point onwards. The Indian </a:t>
            </a:r>
            <a:r>
              <a:rPr lang="en-US" dirty="0" err="1">
                <a:solidFill>
                  <a:schemeClr val="tx1"/>
                </a:solidFill>
                <a:latin typeface="Times New Roman" panose="02020603050405020304" pitchFamily="18" charset="0"/>
                <a:cs typeface="Times New Roman" panose="02020603050405020304" pitchFamily="18" charset="0"/>
              </a:rPr>
              <a:t>sepoys</a:t>
            </a:r>
            <a:r>
              <a:rPr lang="en-US" dirty="0">
                <a:solidFill>
                  <a:schemeClr val="tx1"/>
                </a:solidFill>
                <a:latin typeface="Times New Roman" panose="02020603050405020304" pitchFamily="18" charset="0"/>
                <a:cs typeface="Times New Roman" panose="02020603050405020304" pitchFamily="18" charset="0"/>
              </a:rPr>
              <a:t> were enraged against the British due to the ‘Enfield’ rifle.</a:t>
            </a:r>
          </a:p>
          <a:p>
            <a:endParaRPr lang="en-US" dirty="0"/>
          </a:p>
        </p:txBody>
      </p:sp>
    </p:spTree>
    <p:extLst>
      <p:ext uri="{BB962C8B-B14F-4D97-AF65-F5344CB8AC3E}">
        <p14:creationId xmlns:p14="http://schemas.microsoft.com/office/powerpoint/2010/main" val="29640615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SOCIAL CAUSES OF THE FIRST WAR OF INDEPENDENCE AGAINST THE BRITISH</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solidFill>
                  <a:schemeClr val="tx1"/>
                </a:solidFill>
                <a:latin typeface="Times New Roman" panose="02020603050405020304" pitchFamily="18" charset="0"/>
                <a:cs typeface="Times New Roman" panose="02020603050405020304" pitchFamily="18" charset="0"/>
              </a:rPr>
              <a:t>Economic </a:t>
            </a:r>
            <a:r>
              <a:rPr lang="en-US" dirty="0">
                <a:solidFill>
                  <a:schemeClr val="tx1"/>
                </a:solidFill>
                <a:latin typeface="Times New Roman" panose="02020603050405020304" pitchFamily="18" charset="0"/>
                <a:cs typeface="Times New Roman" panose="02020603050405020304" pitchFamily="18" charset="0"/>
              </a:rPr>
              <a:t>reasons: the peasants were affected heavily by the reforms in the revenue system and the taxation. Several administrative policies were introduced and imposed by the British government to expand their territory.</a:t>
            </a:r>
          </a:p>
          <a:p>
            <a:pPr algn="just"/>
            <a:r>
              <a:rPr lang="en-US" dirty="0">
                <a:solidFill>
                  <a:schemeClr val="tx1"/>
                </a:solidFill>
                <a:latin typeface="Times New Roman" panose="02020603050405020304" pitchFamily="18" charset="0"/>
                <a:cs typeface="Times New Roman" panose="02020603050405020304" pitchFamily="18" charset="0"/>
              </a:rPr>
              <a:t>Political cause: the unjust policies due to the British expansion caused the loss of power of the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and the </a:t>
            </a:r>
            <a:r>
              <a:rPr lang="en-US" dirty="0" err="1">
                <a:solidFill>
                  <a:schemeClr val="tx1"/>
                </a:solidFill>
                <a:latin typeface="Times New Roman" panose="02020603050405020304" pitchFamily="18" charset="0"/>
                <a:cs typeface="Times New Roman" panose="02020603050405020304" pitchFamily="18" charset="0"/>
              </a:rPr>
              <a:t>Nawabs</a:t>
            </a:r>
            <a:r>
              <a:rPr lang="en-US" dirty="0">
                <a:solidFill>
                  <a:schemeClr val="tx1"/>
                </a:solidFill>
                <a:latin typeface="Times New Roman" panose="02020603050405020304" pitchFamily="18" charset="0"/>
                <a:cs typeface="Times New Roman" panose="02020603050405020304" pitchFamily="18" charset="0"/>
              </a:rPr>
              <a:t> in various places across India. The unfair policies such as the policy of indirect subordination, Trade and Commerce, and the policy of war and annexation made the rulers the victims of expansion by the British. </a:t>
            </a:r>
          </a:p>
          <a:p>
            <a:endParaRPr lang="en-US" dirty="0"/>
          </a:p>
        </p:txBody>
      </p:sp>
    </p:spTree>
    <p:extLst>
      <p:ext uri="{BB962C8B-B14F-4D97-AF65-F5344CB8AC3E}">
        <p14:creationId xmlns:p14="http://schemas.microsoft.com/office/powerpoint/2010/main" val="10418151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C00000"/>
                </a:solidFill>
                <a:latin typeface="Times New Roman" panose="02020603050405020304" pitchFamily="18" charset="0"/>
                <a:cs typeface="Times New Roman" panose="02020603050405020304" pitchFamily="18" charset="0"/>
              </a:rPr>
              <a:t>WHY DID THE REVOLT OF 1857 COLLAPSE?</a:t>
            </a:r>
            <a:r>
              <a:rPr lang="en-US" b="1" dirty="0">
                <a:solidFill>
                  <a:schemeClr val="tx1"/>
                </a:solidFill>
                <a:latin typeface="Times New Roman" panose="02020603050405020304" pitchFamily="18" charset="0"/>
                <a:cs typeface="Times New Roman" panose="02020603050405020304" pitchFamily="18" charset="0"/>
              </a:rPr>
              <a:t/>
            </a:r>
            <a:br>
              <a:rPr lang="en-US"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revolt of 1857 began with the purpose of ousting the British from India, but the purpose remained unfulfilled due to the following reasons:</a:t>
            </a:r>
          </a:p>
          <a:p>
            <a:pPr algn="just"/>
            <a:r>
              <a:rPr lang="en-US" dirty="0">
                <a:solidFill>
                  <a:schemeClr val="tx1"/>
                </a:solidFill>
                <a:latin typeface="Times New Roman" panose="02020603050405020304" pitchFamily="18" charset="0"/>
                <a:cs typeface="Times New Roman" panose="02020603050405020304" pitchFamily="18" charset="0"/>
              </a:rPr>
              <a:t>Three presidencies of Bombay, Madras, and Bengal remained unaffected for the most part. Northern India was affected majorly by this revolt. </a:t>
            </a:r>
          </a:p>
          <a:p>
            <a:pPr algn="just"/>
            <a:r>
              <a:rPr lang="en-US" dirty="0">
                <a:solidFill>
                  <a:schemeClr val="tx1"/>
                </a:solidFill>
                <a:latin typeface="Times New Roman" panose="02020603050405020304" pitchFamily="18" charset="0"/>
                <a:cs typeface="Times New Roman" panose="02020603050405020304" pitchFamily="18" charset="0"/>
              </a:rPr>
              <a:t>No plan for after the defeat of the British was prepared by the leaders of the revolt of 1857. They did not envision any plan. </a:t>
            </a:r>
          </a:p>
          <a:p>
            <a:pPr algn="just"/>
            <a:r>
              <a:rPr lang="en-US" dirty="0">
                <a:solidFill>
                  <a:schemeClr val="tx1"/>
                </a:solidFill>
                <a:latin typeface="Times New Roman" panose="02020603050405020304" pitchFamily="18" charset="0"/>
                <a:cs typeface="Times New Roman" panose="02020603050405020304" pitchFamily="18" charset="0"/>
              </a:rPr>
              <a:t>No coherent plan was followed for getting the British to leave India. Other than the lack of coherency, a single leader was lacking. This movement was followed by many leaders across different parts of India. </a:t>
            </a:r>
          </a:p>
          <a:p>
            <a:endParaRPr lang="en-US" dirty="0"/>
          </a:p>
        </p:txBody>
      </p:sp>
    </p:spTree>
    <p:extLst>
      <p:ext uri="{BB962C8B-B14F-4D97-AF65-F5344CB8AC3E}">
        <p14:creationId xmlns:p14="http://schemas.microsoft.com/office/powerpoint/2010/main" val="29553764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IMPACT OF THE REVOLT OF THE GREAT REVOLT OF 1857</a:t>
            </a:r>
            <a:endParaRPr lang="en-US" sz="3200" dirty="0">
              <a:solidFill>
                <a:srgbClr val="C00000"/>
              </a:solidFill>
            </a:endParaRPr>
          </a:p>
        </p:txBody>
      </p:sp>
      <p:sp>
        <p:nvSpPr>
          <p:cNvPr id="3" name="Content Placeholder 2"/>
          <p:cNvSpPr>
            <a:spLocks noGrp="1"/>
          </p:cNvSpPr>
          <p:nvPr>
            <p:ph idx="1"/>
          </p:nvPr>
        </p:nvSpPr>
        <p:spPr/>
        <p:txBody>
          <a:bodyPr>
            <a:normAutofit/>
          </a:bodyPr>
          <a:lstStyle/>
          <a:p>
            <a:pPr algn="just"/>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first war of independence against the British is considered one of the most important markings in Indian History. Let us go through the impact of this historical movement:</a:t>
            </a:r>
          </a:p>
          <a:p>
            <a:pPr algn="just"/>
            <a:r>
              <a:rPr lang="en-US" dirty="0">
                <a:solidFill>
                  <a:schemeClr val="tx1"/>
                </a:solidFill>
                <a:latin typeface="Times New Roman" panose="02020603050405020304" pitchFamily="18" charset="0"/>
                <a:cs typeface="Times New Roman" panose="02020603050405020304" pitchFamily="18" charset="0"/>
              </a:rPr>
              <a:t>This revolt exposed the hollowness of the East India company’s rule in India. The British government decided to abolish the rule of the East India Company since it could not afford to lose India by hook or crook. After this, the British Parliament guided the direct government that was installed. </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55</a:t>
            </a:fld>
            <a:endParaRPr lang="en-US" dirty="0"/>
          </a:p>
        </p:txBody>
      </p:sp>
    </p:spTree>
    <p:extLst>
      <p:ext uri="{BB962C8B-B14F-4D97-AF65-F5344CB8AC3E}">
        <p14:creationId xmlns:p14="http://schemas.microsoft.com/office/powerpoint/2010/main" val="9952055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IMPACT OF THE REVOLT OF THE GREAT REVOLT OF 1857</a:t>
            </a:r>
            <a:endParaRPr lang="en-US" sz="3200" dirty="0"/>
          </a:p>
        </p:txBody>
      </p:sp>
      <p:sp>
        <p:nvSpPr>
          <p:cNvPr id="3" name="Content Placeholder 2"/>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The backbone of British rule in India was shaken to its roots due to the intensity of the revolt in 1857. Even though the revolt remained confined to smaller parts, the intensity caused by it was huge. </a:t>
            </a:r>
          </a:p>
          <a:p>
            <a:pPr algn="just"/>
            <a:r>
              <a:rPr lang="en-US" dirty="0">
                <a:solidFill>
                  <a:schemeClr val="tx1"/>
                </a:solidFill>
                <a:latin typeface="Times New Roman" panose="02020603050405020304" pitchFamily="18" charset="0"/>
                <a:cs typeface="Times New Roman" panose="02020603050405020304" pitchFamily="18" charset="0"/>
              </a:rPr>
              <a:t>It proved that the East India Company was just a trading </a:t>
            </a:r>
            <a:r>
              <a:rPr lang="en-US" dirty="0" err="1">
                <a:solidFill>
                  <a:schemeClr val="tx1"/>
                </a:solidFill>
                <a:latin typeface="Times New Roman" panose="02020603050405020304" pitchFamily="18" charset="0"/>
                <a:cs typeface="Times New Roman" panose="02020603050405020304" pitchFamily="18" charset="0"/>
              </a:rPr>
              <a:t>organisation</a:t>
            </a:r>
            <a:r>
              <a:rPr lang="en-US" dirty="0">
                <a:solidFill>
                  <a:schemeClr val="tx1"/>
                </a:solidFill>
                <a:latin typeface="Times New Roman" panose="02020603050405020304" pitchFamily="18" charset="0"/>
                <a:cs typeface="Times New Roman" panose="02020603050405020304" pitchFamily="18" charset="0"/>
              </a:rPr>
              <a:t> that did not have the ability and efficiency to tackle the Indian administration.</a:t>
            </a:r>
          </a:p>
          <a:p>
            <a:pPr algn="just"/>
            <a:r>
              <a:rPr lang="en-US" dirty="0">
                <a:solidFill>
                  <a:schemeClr val="tx1"/>
                </a:solidFill>
                <a:latin typeface="Times New Roman" panose="02020603050405020304" pitchFamily="18" charset="0"/>
                <a:cs typeface="Times New Roman" panose="02020603050405020304" pitchFamily="18" charset="0"/>
              </a:rPr>
              <a:t>The rule of East India Company in India for over 100 years marked the zenith of exploitation. The exploitation by the British marked all directions, that is, economic, political, and social.</a:t>
            </a:r>
            <a:r>
              <a:rPr lang="en-US" dirty="0">
                <a:solidFill>
                  <a:schemeClr val="tx1"/>
                </a:solidFill>
              </a:rPr>
              <a:t> </a:t>
            </a:r>
          </a:p>
          <a:p>
            <a:endParaRPr lang="en-US" dirty="0"/>
          </a:p>
        </p:txBody>
      </p:sp>
    </p:spTree>
    <p:extLst>
      <p:ext uri="{BB962C8B-B14F-4D97-AF65-F5344CB8AC3E}">
        <p14:creationId xmlns:p14="http://schemas.microsoft.com/office/powerpoint/2010/main" val="25981123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79913" y="2274661"/>
            <a:ext cx="3492500" cy="2324100"/>
          </a:xfrm>
        </p:spPr>
      </p:pic>
      <p:sp>
        <p:nvSpPr>
          <p:cNvPr id="2" name="Slide Number Placeholder 1">
            <a:extLst>
              <a:ext uri="{FF2B5EF4-FFF2-40B4-BE49-F238E27FC236}">
                <a16:creationId xmlns="" xmlns:a16="http://schemas.microsoft.com/office/drawing/2014/main" id="{CD5CD612-4AE6-C94C-8199-4895DF539101}"/>
              </a:ext>
            </a:extLst>
          </p:cNvPr>
          <p:cNvSpPr>
            <a:spLocks noGrp="1"/>
          </p:cNvSpPr>
          <p:nvPr>
            <p:ph type="sldNum" sz="quarter" idx="12"/>
          </p:nvPr>
        </p:nvSpPr>
        <p:spPr/>
        <p:txBody>
          <a:bodyPr/>
          <a:lstStyle/>
          <a:p>
            <a:fld id="{4FAB73BC-B049-4115-A692-8D63A059BFB8}" type="slidenum">
              <a:rPr lang="en-US" smtClean="0"/>
              <a:pPr/>
              <a:t>57</a:t>
            </a:fld>
            <a:endParaRPr lang="en-US" dirty="0"/>
          </a:p>
        </p:txBody>
      </p:sp>
    </p:spTree>
    <p:extLst>
      <p:ext uri="{BB962C8B-B14F-4D97-AF65-F5344CB8AC3E}">
        <p14:creationId xmlns:p14="http://schemas.microsoft.com/office/powerpoint/2010/main" val="376212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C00000"/>
                </a:solidFill>
                <a:latin typeface="Times New Roman" panose="02020603050405020304" pitchFamily="18" charset="0"/>
                <a:cs typeface="Times New Roman" panose="02020603050405020304" pitchFamily="18" charset="0"/>
              </a:rPr>
              <a:t>IMPACT OF RENAISSANCE ON BENGALI SOCIAL LIFE</a:t>
            </a:r>
            <a:r>
              <a:rPr lang="en-US" dirty="0"/>
              <a:t/>
            </a:r>
            <a:br>
              <a:rPr lang="en-US" dirty="0"/>
            </a:br>
            <a:endParaRPr lang="en-US" dirty="0"/>
          </a:p>
        </p:txBody>
      </p:sp>
      <p:sp>
        <p:nvSpPr>
          <p:cNvPr id="3" name="Content Placeholder 2"/>
          <p:cNvSpPr>
            <a:spLocks noGrp="1"/>
          </p:cNvSpPr>
          <p:nvPr>
            <p:ph idx="1"/>
          </p:nvPr>
        </p:nvSpPr>
        <p:spPr>
          <a:xfrm>
            <a:off x="677334" y="2160589"/>
            <a:ext cx="4185611" cy="3880773"/>
          </a:xfrm>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Beginning </a:t>
            </a:r>
            <a:r>
              <a:rPr lang="en-US" dirty="0">
                <a:latin typeface="Times New Roman" panose="02020603050405020304" pitchFamily="18" charset="0"/>
                <a:cs typeface="Times New Roman" panose="02020603050405020304" pitchFamily="18" charset="0"/>
              </a:rPr>
              <a:t>and Development of Bengali Renaissance in the Nineteenth Century. This renaissance had a special impact on the Bengali society at that time. Superstition, various reforms, and classical rules were very prominent in ancient and medieval Bengal society. In the reawakened Bengali psyche, faith in humanism, scientific judgment, and inspiration of conscience took their place. This renaissance led to a movement against social and religious prejudices. Rather than the concept of heaven, hell, or God, Renaissance archetypes tended to favor anthropocentric thinking. </a:t>
            </a:r>
          </a:p>
        </p:txBody>
      </p:sp>
      <p:pic>
        <p:nvPicPr>
          <p:cNvPr id="4" name="Picture 2" descr="The Bengal Renaissance: A Defining Era in India's 19th and 20th Century  His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668" y="2160589"/>
            <a:ext cx="4449445" cy="37355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528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C00000"/>
                </a:solidFill>
                <a:latin typeface="Times New Roman" panose="02020603050405020304" pitchFamily="18" charset="0"/>
                <a:cs typeface="Times New Roman" panose="02020603050405020304" pitchFamily="18" charset="0"/>
              </a:rPr>
              <a:t>INFLUENCE OF BENGALI RENAISSANCE ON EDUCATION</a:t>
            </a:r>
            <a:r>
              <a:rPr lang="en-US" dirty="0" smtClean="0"/>
              <a:t/>
            </a:r>
            <a:br>
              <a:rPr lang="en-US" dirty="0" smtClean="0"/>
            </a:br>
            <a:endParaRPr lang="en-US" dirty="0"/>
          </a:p>
        </p:txBody>
      </p:sp>
      <p:sp>
        <p:nvSpPr>
          <p:cNvPr id="3" name="Content Placeholder 2"/>
          <p:cNvSpPr>
            <a:spLocks noGrp="1"/>
          </p:cNvSpPr>
          <p:nvPr>
            <p:ph idx="1"/>
          </p:nvPr>
        </p:nvSpPr>
        <p:spPr>
          <a:xfrm>
            <a:off x="677334" y="2160589"/>
            <a:ext cx="4393430" cy="3880773"/>
          </a:xfrm>
        </p:spPr>
        <p:txBody>
          <a:bodyPr>
            <a:normAutofit fontScale="92500" lnSpcReduction="20000"/>
          </a:bodyPr>
          <a:lstStyle/>
          <a:p>
            <a:pPr algn="just"/>
            <a:r>
              <a:rPr lang="en-US" dirty="0" smtClean="0">
                <a:solidFill>
                  <a:schemeClr val="tx1"/>
                </a:solidFill>
                <a:latin typeface="Times New Roman" panose="02020603050405020304" pitchFamily="18" charset="0"/>
                <a:cs typeface="Times New Roman" panose="02020603050405020304" pitchFamily="18" charset="0"/>
              </a:rPr>
              <a:t>Among </a:t>
            </a:r>
            <a:r>
              <a:rPr lang="en-US" dirty="0">
                <a:solidFill>
                  <a:schemeClr val="tx1"/>
                </a:solidFill>
                <a:latin typeface="Times New Roman" panose="02020603050405020304" pitchFamily="18" charset="0"/>
                <a:cs typeface="Times New Roman" panose="02020603050405020304" pitchFamily="18" charset="0"/>
              </a:rPr>
              <a:t>the many changes brought about by the Bengal Renaissance in India was the development of education, both in the Bengali language and in English. Colonial provisions at the time consisted mainly of village schools teaching literacy and numeracy, Arabic and Islamic studies being taught to Muslims in </a:t>
            </a:r>
            <a:r>
              <a:rPr lang="en-US" dirty="0">
                <a:solidFill>
                  <a:schemeClr val="tx1"/>
                </a:solidFill>
                <a:latin typeface="Times New Roman" panose="02020603050405020304" pitchFamily="18" charset="0"/>
                <a:cs typeface="Times New Roman" panose="02020603050405020304" pitchFamily="18" charset="0"/>
                <a:hlinkClick r:id="rId2" tooltip="Madrasas"/>
              </a:rPr>
              <a:t>madrasas</a:t>
            </a:r>
            <a:r>
              <a:rPr lang="en-US" dirty="0">
                <a:solidFill>
                  <a:schemeClr val="tx1"/>
                </a:solidFill>
                <a:latin typeface="Times New Roman" panose="02020603050405020304" pitchFamily="18" charset="0"/>
                <a:cs typeface="Times New Roman" panose="02020603050405020304" pitchFamily="18" charset="0"/>
              </a:rPr>
              <a:t>, and tools, where </a:t>
            </a:r>
            <a:r>
              <a:rPr lang="en-US" dirty="0" err="1">
                <a:solidFill>
                  <a:schemeClr val="tx1"/>
                </a:solidFill>
                <a:latin typeface="Times New Roman" panose="02020603050405020304" pitchFamily="18" charset="0"/>
                <a:cs typeface="Times New Roman" panose="02020603050405020304" pitchFamily="18" charset="0"/>
              </a:rPr>
              <a:t>pandits</a:t>
            </a:r>
            <a:r>
              <a:rPr lang="en-US" dirty="0">
                <a:solidFill>
                  <a:schemeClr val="tx1"/>
                </a:solidFill>
                <a:latin typeface="Times New Roman" panose="02020603050405020304" pitchFamily="18" charset="0"/>
                <a:cs typeface="Times New Roman" panose="02020603050405020304" pitchFamily="18" charset="0"/>
              </a:rPr>
              <a:t> instructed </a:t>
            </a:r>
            <a:r>
              <a:rPr lang="en-US" dirty="0">
                <a:solidFill>
                  <a:schemeClr val="tx1"/>
                </a:solidFill>
                <a:latin typeface="Times New Roman" panose="02020603050405020304" pitchFamily="18" charset="0"/>
                <a:cs typeface="Times New Roman" panose="02020603050405020304" pitchFamily="18" charset="0"/>
                <a:hlinkClick r:id="rId3" tooltip="Sanskrit"/>
              </a:rPr>
              <a:t>Sanskrit</a:t>
            </a:r>
            <a:r>
              <a:rPr lang="en-US" dirty="0">
                <a:solidFill>
                  <a:schemeClr val="tx1"/>
                </a:solidFill>
                <a:latin typeface="Times New Roman" panose="02020603050405020304" pitchFamily="18" charset="0"/>
                <a:cs typeface="Times New Roman" panose="02020603050405020304" pitchFamily="18" charset="0"/>
              </a:rPr>
              <a:t> texts to </a:t>
            </a:r>
            <a:r>
              <a:rPr lang="en-US" dirty="0">
                <a:solidFill>
                  <a:schemeClr val="tx1"/>
                </a:solidFill>
                <a:latin typeface="Times New Roman" panose="02020603050405020304" pitchFamily="18" charset="0"/>
                <a:cs typeface="Times New Roman" panose="02020603050405020304" pitchFamily="18" charset="0"/>
                <a:hlinkClick r:id="rId4" tooltip="Brahmins"/>
              </a:rPr>
              <a:t>Brahmins</a:t>
            </a:r>
            <a:r>
              <a:rPr lang="en-US" dirty="0">
                <a:solidFill>
                  <a:schemeClr val="tx1"/>
                </a:solidFill>
                <a:latin typeface="Times New Roman" panose="02020603050405020304" pitchFamily="18" charset="0"/>
                <a:cs typeface="Times New Roman" panose="02020603050405020304" pitchFamily="18" charset="0"/>
              </a:rPr>
              <a:t>, which were supported by endowments. These institutions were exclusively male, and in the rare cases where girls could get an education, it was in the home. The work of Christian missions also had more of an influence on Indian students than the initiatives of the government. </a:t>
            </a:r>
          </a:p>
        </p:txBody>
      </p:sp>
      <p:pic>
        <p:nvPicPr>
          <p:cNvPr id="4" name="Picture 2" descr="How did the Bengal renaissance shape the modernity of the Indian  subcontinent? - Quor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1" y="2160589"/>
            <a:ext cx="4092402" cy="38392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125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C00000"/>
                </a:solidFill>
                <a:latin typeface="Times New Roman" panose="02020603050405020304" pitchFamily="18" charset="0"/>
                <a:cs typeface="Times New Roman" panose="02020603050405020304" pitchFamily="18" charset="0"/>
              </a:rPr>
              <a:t>INFLUENCE OF BENGALI RENAISSANCE ON SCIENCE</a:t>
            </a:r>
            <a:r>
              <a:rPr lang="en-US" dirty="0" smtClean="0">
                <a:solidFill>
                  <a:srgbClr val="C00000"/>
                </a:solidFill>
                <a:latin typeface="Times New Roman" panose="02020603050405020304" pitchFamily="18" charset="0"/>
                <a:cs typeface="Times New Roman" panose="02020603050405020304" pitchFamily="18" charset="0"/>
              </a:rPr>
              <a:t/>
            </a:r>
            <a:br>
              <a:rPr lang="en-US" dirty="0" smtClean="0">
                <a:solidFill>
                  <a:srgbClr val="C00000"/>
                </a:solidFill>
                <a:latin typeface="Times New Roman" panose="02020603050405020304" pitchFamily="18" charset="0"/>
                <a:cs typeface="Times New Roman" panose="02020603050405020304" pitchFamily="18" charset="0"/>
              </a:rPr>
            </a:b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60589"/>
            <a:ext cx="4656666" cy="4018538"/>
          </a:xfrm>
        </p:spPr>
        <p:txBody>
          <a:bodyPr>
            <a:normAutofit fontScale="85000" lnSpcReduction="20000"/>
          </a:bodyPr>
          <a:lstStyle/>
          <a:p>
            <a:pPr algn="just"/>
            <a:r>
              <a:rPr lang="en-US" dirty="0">
                <a:solidFill>
                  <a:schemeClr val="tx1"/>
                </a:solidFill>
                <a:latin typeface="Times New Roman" panose="02020603050405020304" pitchFamily="18" charset="0"/>
                <a:cs typeface="Times New Roman" panose="02020603050405020304" pitchFamily="18" charset="0"/>
              </a:rPr>
              <a:t>During the Bengal Renaissance science was also advanced by several Bengali scientists such as </a:t>
            </a:r>
            <a:r>
              <a:rPr lang="en-US" dirty="0" err="1">
                <a:solidFill>
                  <a:schemeClr val="tx1"/>
                </a:solidFill>
                <a:latin typeface="Times New Roman" panose="02020603050405020304" pitchFamily="18" charset="0"/>
                <a:cs typeface="Times New Roman" panose="02020603050405020304" pitchFamily="18" charset="0"/>
                <a:hlinkClick r:id="rId2" tooltip="Satyendra Nath Bose"/>
              </a:rPr>
              <a:t>Satyendra</a:t>
            </a:r>
            <a:r>
              <a:rPr lang="en-US" dirty="0">
                <a:solidFill>
                  <a:schemeClr val="tx1"/>
                </a:solidFill>
                <a:latin typeface="Times New Roman" panose="02020603050405020304" pitchFamily="18" charset="0"/>
                <a:cs typeface="Times New Roman" panose="02020603050405020304" pitchFamily="18" charset="0"/>
                <a:hlinkClick r:id="rId2" tooltip="Satyendra Nath Bose"/>
              </a:rPr>
              <a:t> </a:t>
            </a:r>
            <a:r>
              <a:rPr lang="en-US" dirty="0" err="1">
                <a:solidFill>
                  <a:schemeClr val="tx1"/>
                </a:solidFill>
                <a:latin typeface="Times New Roman" panose="02020603050405020304" pitchFamily="18" charset="0"/>
                <a:cs typeface="Times New Roman" panose="02020603050405020304" pitchFamily="18" charset="0"/>
                <a:hlinkClick r:id="rId2" tooltip="Satyendra Nath Bose"/>
              </a:rPr>
              <a:t>Nath</a:t>
            </a:r>
            <a:r>
              <a:rPr lang="en-US" dirty="0">
                <a:solidFill>
                  <a:schemeClr val="tx1"/>
                </a:solidFill>
                <a:latin typeface="Times New Roman" panose="02020603050405020304" pitchFamily="18" charset="0"/>
                <a:cs typeface="Times New Roman" panose="02020603050405020304" pitchFamily="18" charset="0"/>
                <a:hlinkClick r:id="rId2" tooltip="Satyendra Nath Bose"/>
              </a:rPr>
              <a:t> Bose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3" tooltip="Ashutosh Mukherjee"/>
              </a:rPr>
              <a:t>Ashutosh</a:t>
            </a:r>
            <a:r>
              <a:rPr lang="en-US" dirty="0">
                <a:solidFill>
                  <a:schemeClr val="tx1"/>
                </a:solidFill>
                <a:latin typeface="Times New Roman" panose="02020603050405020304" pitchFamily="18" charset="0"/>
                <a:cs typeface="Times New Roman" panose="02020603050405020304" pitchFamily="18" charset="0"/>
                <a:hlinkClick r:id="rId3" tooltip="Ashutosh Mukherjee"/>
              </a:rPr>
              <a:t> Mukherjee</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hlinkClick r:id="rId4" tooltip="Anil Kumar Gain"/>
              </a:rPr>
              <a:t>Anil Kumar Gain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5" tooltip="Prasanta Chandra Mahalanobis"/>
              </a:rPr>
              <a:t>Prasanta</a:t>
            </a:r>
            <a:r>
              <a:rPr lang="en-US" dirty="0">
                <a:solidFill>
                  <a:schemeClr val="tx1"/>
                </a:solidFill>
                <a:latin typeface="Times New Roman" panose="02020603050405020304" pitchFamily="18" charset="0"/>
                <a:cs typeface="Times New Roman" panose="02020603050405020304" pitchFamily="18" charset="0"/>
                <a:hlinkClick r:id="rId5" tooltip="Prasanta Chandra Mahalanobis"/>
              </a:rPr>
              <a:t> Chandra </a:t>
            </a:r>
            <a:r>
              <a:rPr lang="en-US" dirty="0" err="1">
                <a:solidFill>
                  <a:schemeClr val="tx1"/>
                </a:solidFill>
                <a:latin typeface="Times New Roman" panose="02020603050405020304" pitchFamily="18" charset="0"/>
                <a:cs typeface="Times New Roman" panose="02020603050405020304" pitchFamily="18" charset="0"/>
                <a:hlinkClick r:id="rId5" tooltip="Prasanta Chandra Mahalanobis"/>
              </a:rPr>
              <a:t>Mahalanobis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6" tooltip="Prafulla Chandra Ray"/>
              </a:rPr>
              <a:t>Prafulla</a:t>
            </a:r>
            <a:r>
              <a:rPr lang="en-US" dirty="0">
                <a:solidFill>
                  <a:schemeClr val="tx1"/>
                </a:solidFill>
                <a:latin typeface="Times New Roman" panose="02020603050405020304" pitchFamily="18" charset="0"/>
                <a:cs typeface="Times New Roman" panose="02020603050405020304" pitchFamily="18" charset="0"/>
                <a:hlinkClick r:id="rId6" tooltip="Prafulla Chandra Ray"/>
              </a:rPr>
              <a:t> Chandra Ray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7" tooltip="Debendra Mohan Bose"/>
              </a:rPr>
              <a:t>Debendra</a:t>
            </a:r>
            <a:r>
              <a:rPr lang="en-US" dirty="0">
                <a:solidFill>
                  <a:schemeClr val="tx1"/>
                </a:solidFill>
                <a:latin typeface="Times New Roman" panose="02020603050405020304" pitchFamily="18" charset="0"/>
                <a:cs typeface="Times New Roman" panose="02020603050405020304" pitchFamily="18" charset="0"/>
                <a:hlinkClick r:id="rId7" tooltip="Debendra Mohan Bose"/>
              </a:rPr>
              <a:t> Mohan Bose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8" tooltip="Jagadish Chandra Bose"/>
              </a:rPr>
              <a:t>Jagadish</a:t>
            </a:r>
            <a:r>
              <a:rPr lang="en-US" dirty="0">
                <a:solidFill>
                  <a:schemeClr val="tx1"/>
                </a:solidFill>
                <a:latin typeface="Times New Roman" panose="02020603050405020304" pitchFamily="18" charset="0"/>
                <a:cs typeface="Times New Roman" panose="02020603050405020304" pitchFamily="18" charset="0"/>
                <a:hlinkClick r:id="rId8" tooltip="Jagadish Chandra Bose"/>
              </a:rPr>
              <a:t> Chandra Bose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9" tooltip="Jnan Chandra Ghosh"/>
              </a:rPr>
              <a:t>Jnan</a:t>
            </a:r>
            <a:r>
              <a:rPr lang="en-US" dirty="0">
                <a:solidFill>
                  <a:schemeClr val="tx1"/>
                </a:solidFill>
                <a:latin typeface="Times New Roman" panose="02020603050405020304" pitchFamily="18" charset="0"/>
                <a:cs typeface="Times New Roman" panose="02020603050405020304" pitchFamily="18" charset="0"/>
                <a:hlinkClick r:id="rId9" tooltip="Jnan Chandra Ghosh"/>
              </a:rPr>
              <a:t> Chandra Ghosh</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hlinkClick r:id="rId10" tooltip="Gopal Chandra Bhattacharya"/>
              </a:rPr>
              <a:t>Gopal Chandra Bhattacharya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11" tooltip="Kishori Mohan Bandyopadhyay"/>
              </a:rPr>
              <a:t>Kishori</a:t>
            </a:r>
            <a:r>
              <a:rPr lang="en-US" dirty="0">
                <a:solidFill>
                  <a:schemeClr val="tx1"/>
                </a:solidFill>
                <a:latin typeface="Times New Roman" panose="02020603050405020304" pitchFamily="18" charset="0"/>
                <a:cs typeface="Times New Roman" panose="02020603050405020304" pitchFamily="18" charset="0"/>
                <a:hlinkClick r:id="rId11" tooltip="Kishori Mohan Bandyopadhyay"/>
              </a:rPr>
              <a:t> Mohan </a:t>
            </a:r>
            <a:r>
              <a:rPr lang="en-US" dirty="0" err="1">
                <a:solidFill>
                  <a:schemeClr val="tx1"/>
                </a:solidFill>
                <a:latin typeface="Times New Roman" panose="02020603050405020304" pitchFamily="18" charset="0"/>
                <a:cs typeface="Times New Roman" panose="02020603050405020304" pitchFamily="18" charset="0"/>
                <a:hlinkClick r:id="rId11" tooltip="Kishori Mohan Bandyopadhyay"/>
              </a:rPr>
              <a:t>Bandyopadhyay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12" tooltip="Jnanendra Nath Mukherjee"/>
              </a:rPr>
              <a:t>Jnanendra</a:t>
            </a:r>
            <a:r>
              <a:rPr lang="en-US" dirty="0">
                <a:solidFill>
                  <a:schemeClr val="tx1"/>
                </a:solidFill>
                <a:latin typeface="Times New Roman" panose="02020603050405020304" pitchFamily="18" charset="0"/>
                <a:cs typeface="Times New Roman" panose="02020603050405020304" pitchFamily="18" charset="0"/>
                <a:hlinkClick r:id="rId12" tooltip="Jnanendra Nath Mukherjee"/>
              </a:rPr>
              <a:t> </a:t>
            </a:r>
            <a:r>
              <a:rPr lang="en-US" dirty="0" err="1">
                <a:solidFill>
                  <a:schemeClr val="tx1"/>
                </a:solidFill>
                <a:latin typeface="Times New Roman" panose="02020603050405020304" pitchFamily="18" charset="0"/>
                <a:cs typeface="Times New Roman" panose="02020603050405020304" pitchFamily="18" charset="0"/>
                <a:hlinkClick r:id="rId12" tooltip="Jnanendra Nath Mukherjee"/>
              </a:rPr>
              <a:t>Nath</a:t>
            </a:r>
            <a:r>
              <a:rPr lang="en-US" dirty="0">
                <a:solidFill>
                  <a:schemeClr val="tx1"/>
                </a:solidFill>
                <a:latin typeface="Times New Roman" panose="02020603050405020304" pitchFamily="18" charset="0"/>
                <a:cs typeface="Times New Roman" panose="02020603050405020304" pitchFamily="18" charset="0"/>
                <a:hlinkClick r:id="rId12" tooltip="Jnanendra Nath Mukherjee"/>
              </a:rPr>
              <a:t> Mukherjee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13" tooltip="Sisir Kumar Mitra"/>
              </a:rPr>
              <a:t>Sisir</a:t>
            </a:r>
            <a:r>
              <a:rPr lang="en-US" dirty="0">
                <a:solidFill>
                  <a:schemeClr val="tx1"/>
                </a:solidFill>
                <a:latin typeface="Times New Roman" panose="02020603050405020304" pitchFamily="18" charset="0"/>
                <a:cs typeface="Times New Roman" panose="02020603050405020304" pitchFamily="18" charset="0"/>
                <a:hlinkClick r:id="rId13" tooltip="Sisir Kumar Mitra"/>
              </a:rPr>
              <a:t> Kumar </a:t>
            </a:r>
            <a:r>
              <a:rPr lang="en-US" dirty="0" err="1">
                <a:solidFill>
                  <a:schemeClr val="tx1"/>
                </a:solidFill>
                <a:latin typeface="Times New Roman" panose="02020603050405020304" pitchFamily="18" charset="0"/>
                <a:cs typeface="Times New Roman" panose="02020603050405020304" pitchFamily="18" charset="0"/>
                <a:hlinkClick r:id="rId13" tooltip="Sisir Kumar Mitra"/>
              </a:rPr>
              <a:t>Mitra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hlinkClick r:id="rId14" tooltip="Upendranath Brahmachari"/>
              </a:rPr>
              <a:t>Upendranath</a:t>
            </a:r>
            <a:r>
              <a:rPr lang="en-US" dirty="0">
                <a:solidFill>
                  <a:schemeClr val="tx1"/>
                </a:solidFill>
                <a:latin typeface="Times New Roman" panose="02020603050405020304" pitchFamily="18" charset="0"/>
                <a:cs typeface="Times New Roman" panose="02020603050405020304" pitchFamily="18" charset="0"/>
                <a:hlinkClick r:id="rId14" tooltip="Upendranath Brahmachari"/>
              </a:rPr>
              <a:t> </a:t>
            </a:r>
            <a:r>
              <a:rPr lang="en-US" dirty="0" err="1">
                <a:solidFill>
                  <a:schemeClr val="tx1"/>
                </a:solidFill>
                <a:latin typeface="Times New Roman" panose="02020603050405020304" pitchFamily="18" charset="0"/>
                <a:cs typeface="Times New Roman" panose="02020603050405020304" pitchFamily="18" charset="0"/>
                <a:hlinkClick r:id="rId14" tooltip="Upendranath Brahmachari"/>
              </a:rPr>
              <a:t>Brahmachari</a:t>
            </a:r>
            <a:r>
              <a:rPr lang="en-US" dirty="0">
                <a:solidFill>
                  <a:schemeClr val="tx1"/>
                </a:solidFill>
                <a:latin typeface="Times New Roman" panose="02020603050405020304" pitchFamily="18" charset="0"/>
                <a:cs typeface="Times New Roman" panose="02020603050405020304" pitchFamily="18" charset="0"/>
              </a:rPr>
              <a:t>, and </a:t>
            </a:r>
            <a:r>
              <a:rPr lang="en-US" dirty="0" err="1">
                <a:solidFill>
                  <a:schemeClr val="tx1"/>
                </a:solidFill>
                <a:latin typeface="Times New Roman" panose="02020603050405020304" pitchFamily="18" charset="0"/>
                <a:cs typeface="Times New Roman" panose="02020603050405020304" pitchFamily="18" charset="0"/>
                <a:hlinkClick r:id="rId15" tooltip="Meghnad Saha"/>
              </a:rPr>
              <a:t>Meghnad</a:t>
            </a:r>
            <a:r>
              <a:rPr lang="en-US" dirty="0">
                <a:solidFill>
                  <a:schemeClr val="tx1"/>
                </a:solidFill>
                <a:latin typeface="Times New Roman" panose="02020603050405020304" pitchFamily="18" charset="0"/>
                <a:cs typeface="Times New Roman" panose="02020603050405020304" pitchFamily="18" charset="0"/>
                <a:hlinkClick r:id="rId15" tooltip="Meghnad Saha"/>
              </a:rPr>
              <a:t> </a:t>
            </a:r>
            <a:r>
              <a:rPr lang="en-US" dirty="0" err="1">
                <a:solidFill>
                  <a:schemeClr val="tx1"/>
                </a:solidFill>
                <a:latin typeface="Times New Roman" panose="02020603050405020304" pitchFamily="18" charset="0"/>
                <a:cs typeface="Times New Roman" panose="02020603050405020304" pitchFamily="18" charset="0"/>
                <a:hlinkClick r:id="rId15" tooltip="Meghnad Saha"/>
              </a:rPr>
              <a:t>Saha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Jagadish</a:t>
            </a:r>
            <a:r>
              <a:rPr lang="en-US" dirty="0">
                <a:solidFill>
                  <a:schemeClr val="tx1"/>
                </a:solidFill>
                <a:latin typeface="Times New Roman" panose="02020603050405020304" pitchFamily="18" charset="0"/>
                <a:cs typeface="Times New Roman" panose="02020603050405020304" pitchFamily="18" charset="0"/>
              </a:rPr>
              <a:t> Chandra Bose (1858–1937) was a </a:t>
            </a:r>
            <a:r>
              <a:rPr lang="en-US" dirty="0" smtClean="0">
                <a:solidFill>
                  <a:schemeClr val="tx1"/>
                </a:solidFill>
                <a:latin typeface="Times New Roman" panose="02020603050405020304" pitchFamily="18" charset="0"/>
                <a:cs typeface="Times New Roman" panose="02020603050405020304" pitchFamily="18" charset="0"/>
                <a:hlinkClick r:id="rId16" tooltip="Polymath"/>
              </a:rPr>
              <a:t>polymath</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rPr>
              <a:t>a </a:t>
            </a:r>
            <a:r>
              <a:rPr lang="en-US" dirty="0">
                <a:solidFill>
                  <a:schemeClr val="tx1"/>
                </a:solidFill>
                <a:hlinkClick r:id="rId17" tooltip="List of physicists"/>
              </a:rPr>
              <a:t>physicist</a:t>
            </a:r>
            <a:r>
              <a:rPr lang="en-US" dirty="0">
                <a:solidFill>
                  <a:schemeClr val="tx1"/>
                </a:solidFill>
              </a:rPr>
              <a:t>, </a:t>
            </a:r>
            <a:r>
              <a:rPr lang="en-US" dirty="0">
                <a:solidFill>
                  <a:schemeClr val="tx1"/>
                </a:solidFill>
                <a:hlinkClick r:id="rId18" tooltip="Biologist"/>
              </a:rPr>
              <a:t>biologist</a:t>
            </a:r>
            <a:r>
              <a:rPr lang="en-US" dirty="0">
                <a:solidFill>
                  <a:schemeClr val="tx1"/>
                </a:solidFill>
              </a:rPr>
              <a:t>, </a:t>
            </a:r>
            <a:r>
              <a:rPr lang="en-US" dirty="0">
                <a:solidFill>
                  <a:schemeClr val="tx1"/>
                </a:solidFill>
                <a:hlinkClick r:id="rId19" tooltip="Botany"/>
              </a:rPr>
              <a:t>botanist</a:t>
            </a:r>
            <a:r>
              <a:rPr lang="en-US" dirty="0">
                <a:solidFill>
                  <a:schemeClr val="tx1"/>
                </a:solidFill>
              </a:rPr>
              <a:t>, </a:t>
            </a:r>
            <a:r>
              <a:rPr lang="en-US" dirty="0">
                <a:solidFill>
                  <a:schemeClr val="tx1"/>
                </a:solidFill>
                <a:hlinkClick r:id="rId20" tooltip="Archaeology"/>
              </a:rPr>
              <a:t>archaeologist</a:t>
            </a:r>
            <a:r>
              <a:rPr lang="en-US" dirty="0">
                <a:solidFill>
                  <a:schemeClr val="tx1"/>
                </a:solidFill>
              </a:rPr>
              <a:t>, and writer of </a:t>
            </a:r>
            <a:r>
              <a:rPr lang="en-US" dirty="0">
                <a:solidFill>
                  <a:schemeClr val="tx1"/>
                </a:solidFill>
                <a:hlinkClick r:id="rId21" tooltip="Science fiction"/>
              </a:rPr>
              <a:t>science fiction</a:t>
            </a:r>
            <a:r>
              <a:rPr lang="en-US" dirty="0">
                <a:solidFill>
                  <a:schemeClr val="tx1"/>
                </a:solidFill>
              </a:rPr>
              <a:t>. He pioneered the investigation of </a:t>
            </a:r>
            <a:r>
              <a:rPr lang="en-US" dirty="0">
                <a:solidFill>
                  <a:schemeClr val="tx1"/>
                </a:solidFill>
                <a:hlinkClick r:id="rId22" tooltip="Radio"/>
              </a:rPr>
              <a:t>radio</a:t>
            </a:r>
            <a:r>
              <a:rPr lang="en-US" dirty="0">
                <a:solidFill>
                  <a:schemeClr val="tx1"/>
                </a:solidFill>
              </a:rPr>
              <a:t> and </a:t>
            </a:r>
            <a:r>
              <a:rPr lang="en-US" dirty="0">
                <a:solidFill>
                  <a:schemeClr val="tx1"/>
                </a:solidFill>
                <a:hlinkClick r:id="rId23" tooltip="Microwave"/>
              </a:rPr>
              <a:t>microwave</a:t>
            </a:r>
            <a:r>
              <a:rPr lang="en-US" dirty="0">
                <a:solidFill>
                  <a:schemeClr val="tx1"/>
                </a:solidFill>
              </a:rPr>
              <a:t> </a:t>
            </a:r>
            <a:r>
              <a:rPr lang="en-US" dirty="0">
                <a:solidFill>
                  <a:schemeClr val="tx1"/>
                </a:solidFill>
                <a:hlinkClick r:id="rId24" tooltip="Optics"/>
              </a:rPr>
              <a:t>optics</a:t>
            </a:r>
            <a:r>
              <a:rPr lang="en-US" dirty="0">
                <a:solidFill>
                  <a:schemeClr val="tx1"/>
                </a:solidFill>
              </a:rPr>
              <a:t>, made very significant contributions to botany, and laid the foundations of </a:t>
            </a:r>
            <a:r>
              <a:rPr lang="en-US" dirty="0">
                <a:solidFill>
                  <a:schemeClr val="tx1"/>
                </a:solidFill>
                <a:hlinkClick r:id="rId25" tooltip="Experiment"/>
              </a:rPr>
              <a:t>experimental</a:t>
            </a:r>
            <a:r>
              <a:rPr lang="en-US" dirty="0">
                <a:solidFill>
                  <a:schemeClr val="tx1"/>
                </a:solidFill>
              </a:rPr>
              <a:t> </a:t>
            </a:r>
            <a:r>
              <a:rPr lang="en-US" dirty="0">
                <a:solidFill>
                  <a:schemeClr val="tx1"/>
                </a:solidFill>
                <a:hlinkClick r:id="rId26" tooltip="Science"/>
              </a:rPr>
              <a:t>science</a:t>
            </a:r>
            <a:r>
              <a:rPr lang="en-US" dirty="0">
                <a:solidFill>
                  <a:schemeClr val="tx1"/>
                </a:solidFill>
              </a:rPr>
              <a:t> in the </a:t>
            </a:r>
            <a:r>
              <a:rPr lang="en-US" dirty="0">
                <a:solidFill>
                  <a:schemeClr val="tx1"/>
                </a:solidFill>
                <a:hlinkClick r:id="rId27" tooltip="Indian subcontinent"/>
              </a:rPr>
              <a:t>Indian subcontinent</a:t>
            </a:r>
            <a:r>
              <a:rPr lang="en-US" dirty="0">
                <a:solidFill>
                  <a:schemeClr val="tx1"/>
                </a:solidFill>
              </a:rPr>
              <a:t>. He is considered one of the fathers of radio science and is also considered the father of </a:t>
            </a:r>
            <a:r>
              <a:rPr lang="en-US" dirty="0">
                <a:solidFill>
                  <a:schemeClr val="tx1"/>
                </a:solidFill>
                <a:hlinkClick r:id="rId28" tooltip="Bangla science fiction"/>
              </a:rPr>
              <a:t>Bengali science fiction</a:t>
            </a:r>
            <a:r>
              <a:rPr lang="en-US" dirty="0">
                <a:solidFill>
                  <a:schemeClr val="tx1"/>
                </a:solidFill>
              </a:rPr>
              <a:t>. He also invented the </a:t>
            </a:r>
            <a:r>
              <a:rPr lang="en-US" dirty="0">
                <a:solidFill>
                  <a:schemeClr val="tx1"/>
                </a:solidFill>
                <a:hlinkClick r:id="rId29" tooltip="Crescograph"/>
              </a:rPr>
              <a:t>Cresco graph</a:t>
            </a:r>
            <a:r>
              <a:rPr lang="en-US" dirty="0">
                <a:solidFill>
                  <a:schemeClr val="tx1"/>
                </a:solidFill>
              </a:rPr>
              <a:t>.</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122" name="Picture 2" descr="While J.C. Bose (left) and Ashutosh Mookerjee belonged to different disciplines of science, their professional work and beliefs were deeply rooted in the Hindu philosophy, writes Arun Anand. Photos: Shutterstock"/>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34000" y="2160589"/>
            <a:ext cx="4142509" cy="40185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220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78873"/>
            <a:ext cx="8596668" cy="1320800"/>
          </a:xfrm>
        </p:spPr>
        <p:txBody>
          <a:bodyPr>
            <a:normAutofit fontScale="90000"/>
          </a:bodyPr>
          <a:lstStyle/>
          <a:p>
            <a:pPr algn="ctr"/>
            <a:r>
              <a:rPr lang="en-US" b="1" dirty="0" smtClean="0">
                <a:solidFill>
                  <a:srgbClr val="C00000"/>
                </a:solidFill>
                <a:latin typeface="Times New Roman" panose="02020603050405020304" pitchFamily="18" charset="0"/>
                <a:cs typeface="Times New Roman" panose="02020603050405020304" pitchFamily="18" charset="0"/>
              </a:rPr>
              <a:t>INFLUENCE OF BENGALI RENAISSANCE ON ARTS</a:t>
            </a:r>
            <a:r>
              <a:rPr lang="en-US" dirty="0"/>
              <a:t/>
            </a:r>
            <a:br>
              <a:rPr lang="en-US" dirty="0"/>
            </a:br>
            <a:endParaRPr lang="en-US" dirty="0"/>
          </a:p>
        </p:txBody>
      </p:sp>
      <p:sp>
        <p:nvSpPr>
          <p:cNvPr id="3" name="Content Placeholder 2"/>
          <p:cNvSpPr>
            <a:spLocks noGrp="1"/>
          </p:cNvSpPr>
          <p:nvPr>
            <p:ph idx="1"/>
          </p:nvPr>
        </p:nvSpPr>
        <p:spPr>
          <a:xfrm>
            <a:off x="677333" y="1828801"/>
            <a:ext cx="4476557" cy="4308764"/>
          </a:xfrm>
        </p:spPr>
        <p:txBody>
          <a:bodyPr>
            <a:normAutofit fontScale="92500" lnSpcReduction="20000"/>
          </a:bodyPr>
          <a:lstStyle/>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Bengal School of Art was an </a:t>
            </a:r>
            <a:r>
              <a:rPr lang="en-US" dirty="0">
                <a:latin typeface="Times New Roman" panose="02020603050405020304" pitchFamily="18" charset="0"/>
                <a:cs typeface="Times New Roman" panose="02020603050405020304" pitchFamily="18" charset="0"/>
                <a:hlinkClick r:id="rId2" tooltip="Art movement"/>
              </a:rPr>
              <a:t>art movement</a:t>
            </a:r>
            <a:r>
              <a:rPr lang="en-US" dirty="0">
                <a:latin typeface="Times New Roman" panose="02020603050405020304" pitchFamily="18" charset="0"/>
                <a:cs typeface="Times New Roman" panose="02020603050405020304" pitchFamily="18" charset="0"/>
              </a:rPr>
              <a:t> and a style of </a:t>
            </a:r>
            <a:r>
              <a:rPr lang="en-US" dirty="0">
                <a:latin typeface="Times New Roman" panose="02020603050405020304" pitchFamily="18" charset="0"/>
                <a:cs typeface="Times New Roman" panose="02020603050405020304" pitchFamily="18" charset="0"/>
                <a:hlinkClick r:id="rId3" tooltip="Indian painting"/>
              </a:rPr>
              <a:t>Indian painting</a:t>
            </a:r>
            <a:r>
              <a:rPr lang="en-US" dirty="0">
                <a:latin typeface="Times New Roman" panose="02020603050405020304" pitchFamily="18" charset="0"/>
                <a:cs typeface="Times New Roman" panose="02020603050405020304" pitchFamily="18" charset="0"/>
              </a:rPr>
              <a:t> that originated in Bengal and flourished throughout </a:t>
            </a:r>
            <a:r>
              <a:rPr lang="en-US" dirty="0">
                <a:latin typeface="Times New Roman" panose="02020603050405020304" pitchFamily="18" charset="0"/>
                <a:cs typeface="Times New Roman" panose="02020603050405020304" pitchFamily="18" charset="0"/>
                <a:hlinkClick r:id="rId4" tooltip="British Raj"/>
              </a:rPr>
              <a:t>British India</a:t>
            </a:r>
            <a:r>
              <a:rPr lang="en-US" dirty="0">
                <a:latin typeface="Times New Roman" panose="02020603050405020304" pitchFamily="18" charset="0"/>
                <a:cs typeface="Times New Roman" panose="02020603050405020304" pitchFamily="18" charset="0"/>
              </a:rPr>
              <a:t> in the early 20th century. Also known as the 'Indian style of painting' in its early days, it was associated with </a:t>
            </a:r>
            <a:r>
              <a:rPr lang="en-US" dirty="0">
                <a:latin typeface="Times New Roman" panose="02020603050405020304" pitchFamily="18" charset="0"/>
                <a:cs typeface="Times New Roman" panose="02020603050405020304" pitchFamily="18" charset="0"/>
                <a:hlinkClick r:id="rId5" tooltip="Indian nationalism"/>
              </a:rPr>
              <a:t>Indian nationalism</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6" tooltip="Swadeshi"/>
              </a:rPr>
              <a:t>swadeshi</a:t>
            </a:r>
            <a:r>
              <a:rPr lang="en-US" dirty="0">
                <a:latin typeface="Times New Roman" panose="02020603050405020304" pitchFamily="18" charset="0"/>
                <a:cs typeface="Times New Roman" panose="02020603050405020304" pitchFamily="18" charset="0"/>
              </a:rPr>
              <a:t>) and led by </a:t>
            </a:r>
            <a:r>
              <a:rPr lang="en-US" dirty="0" err="1">
                <a:latin typeface="Times New Roman" panose="02020603050405020304" pitchFamily="18" charset="0"/>
                <a:cs typeface="Times New Roman" panose="02020603050405020304" pitchFamily="18" charset="0"/>
                <a:hlinkClick r:id="rId7" tooltip="Abanindranath Tagore"/>
              </a:rPr>
              <a:t>Abanindranath</a:t>
            </a:r>
            <a:r>
              <a:rPr lang="en-US" dirty="0">
                <a:latin typeface="Times New Roman" panose="02020603050405020304" pitchFamily="18" charset="0"/>
                <a:cs typeface="Times New Roman" panose="02020603050405020304" pitchFamily="18" charset="0"/>
                <a:hlinkClick r:id="rId7" tooltip="Abanindranath Tagore"/>
              </a:rPr>
              <a:t> Tagore</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Following the influence of Indian spiritual ideas in the </a:t>
            </a:r>
            <a:r>
              <a:rPr lang="en-US" dirty="0">
                <a:latin typeface="Times New Roman" panose="02020603050405020304" pitchFamily="18" charset="0"/>
                <a:cs typeface="Times New Roman" panose="02020603050405020304" pitchFamily="18" charset="0"/>
                <a:hlinkClick r:id="rId8" tooltip="Western world"/>
              </a:rPr>
              <a:t>West</a:t>
            </a:r>
            <a:r>
              <a:rPr lang="en-US" dirty="0">
                <a:latin typeface="Times New Roman" panose="02020603050405020304" pitchFamily="18" charset="0"/>
                <a:cs typeface="Times New Roman" panose="02020603050405020304" pitchFamily="18" charset="0"/>
              </a:rPr>
              <a:t>, the British art teacher </a:t>
            </a:r>
            <a:r>
              <a:rPr lang="en-US" dirty="0">
                <a:latin typeface="Times New Roman" panose="02020603050405020304" pitchFamily="18" charset="0"/>
                <a:cs typeface="Times New Roman" panose="02020603050405020304" pitchFamily="18" charset="0"/>
                <a:hlinkClick r:id="rId9" tooltip="Ernest Binfield Havell"/>
              </a:rPr>
              <a:t>Ernest </a:t>
            </a:r>
            <a:r>
              <a:rPr lang="en-US" dirty="0" err="1">
                <a:latin typeface="Times New Roman" panose="02020603050405020304" pitchFamily="18" charset="0"/>
                <a:cs typeface="Times New Roman" panose="02020603050405020304" pitchFamily="18" charset="0"/>
                <a:hlinkClick r:id="rId9" tooltip="Ernest Binfield Havell"/>
              </a:rPr>
              <a:t>Binfield</a:t>
            </a:r>
            <a:r>
              <a:rPr lang="en-US" dirty="0">
                <a:latin typeface="Times New Roman" panose="02020603050405020304" pitchFamily="18" charset="0"/>
                <a:cs typeface="Times New Roman" panose="02020603050405020304" pitchFamily="18" charset="0"/>
                <a:hlinkClick r:id="rId9" tooltip="Ernest Binfield Havell"/>
              </a:rPr>
              <a:t> </a:t>
            </a:r>
            <a:r>
              <a:rPr lang="en-US" dirty="0" err="1">
                <a:latin typeface="Times New Roman" panose="02020603050405020304" pitchFamily="18" charset="0"/>
                <a:cs typeface="Times New Roman" panose="02020603050405020304" pitchFamily="18" charset="0"/>
                <a:hlinkClick r:id="rId9" tooltip="Ernest Binfield Havell"/>
              </a:rPr>
              <a:t>Havell</a:t>
            </a:r>
            <a:r>
              <a:rPr lang="en-US" dirty="0">
                <a:latin typeface="Times New Roman" panose="02020603050405020304" pitchFamily="18" charset="0"/>
                <a:cs typeface="Times New Roman" panose="02020603050405020304" pitchFamily="18" charset="0"/>
              </a:rPr>
              <a:t> attempted to reform the teaching methods at the </a:t>
            </a:r>
            <a:r>
              <a:rPr lang="en-US" dirty="0">
                <a:latin typeface="Times New Roman" panose="02020603050405020304" pitchFamily="18" charset="0"/>
                <a:cs typeface="Times New Roman" panose="02020603050405020304" pitchFamily="18" charset="0"/>
                <a:hlinkClick r:id="rId10" tooltip="Calcutta School of Art"/>
              </a:rPr>
              <a:t>Calcutta School of Art</a:t>
            </a:r>
            <a:r>
              <a:rPr lang="en-US" dirty="0">
                <a:latin typeface="Times New Roman" panose="02020603050405020304" pitchFamily="18" charset="0"/>
                <a:cs typeface="Times New Roman" panose="02020603050405020304" pitchFamily="18" charset="0"/>
              </a:rPr>
              <a:t> by encouraging students to imitate </a:t>
            </a:r>
            <a:r>
              <a:rPr lang="en-US" dirty="0">
                <a:latin typeface="Times New Roman" panose="02020603050405020304" pitchFamily="18" charset="0"/>
                <a:cs typeface="Times New Roman" panose="02020603050405020304" pitchFamily="18" charset="0"/>
                <a:hlinkClick r:id="rId11" tooltip="Mughal painting"/>
              </a:rPr>
              <a:t>Mughal miniatures</a:t>
            </a:r>
            <a:r>
              <a:rPr lang="en-US" dirty="0">
                <a:latin typeface="Times New Roman" panose="02020603050405020304" pitchFamily="18" charset="0"/>
                <a:cs typeface="Times New Roman" panose="02020603050405020304" pitchFamily="18" charset="0"/>
              </a:rPr>
              <a:t>. This caused controversy, leading to a strike by students and complaints from the local press, including from nationalists who considered it to be a retrogressive move. </a:t>
            </a:r>
            <a:r>
              <a:rPr lang="en-US" dirty="0" err="1">
                <a:latin typeface="Times New Roman" panose="02020603050405020304" pitchFamily="18" charset="0"/>
                <a:cs typeface="Times New Roman" panose="02020603050405020304" pitchFamily="18" charset="0"/>
              </a:rPr>
              <a:t>Havell</a:t>
            </a:r>
            <a:r>
              <a:rPr lang="en-US" dirty="0">
                <a:latin typeface="Times New Roman" panose="02020603050405020304" pitchFamily="18" charset="0"/>
                <a:cs typeface="Times New Roman" panose="02020603050405020304" pitchFamily="18" charset="0"/>
              </a:rPr>
              <a:t> was supported by the artist </a:t>
            </a:r>
            <a:r>
              <a:rPr lang="en-US" dirty="0" err="1">
                <a:latin typeface="Times New Roman" panose="02020603050405020304" pitchFamily="18" charset="0"/>
                <a:cs typeface="Times New Roman" panose="02020603050405020304" pitchFamily="18" charset="0"/>
                <a:hlinkClick r:id="rId7" tooltip="Abanindranath Tagore"/>
              </a:rPr>
              <a:t>Abanindranath</a:t>
            </a:r>
            <a:r>
              <a:rPr lang="en-US" dirty="0">
                <a:latin typeface="Times New Roman" panose="02020603050405020304" pitchFamily="18" charset="0"/>
                <a:cs typeface="Times New Roman" panose="02020603050405020304" pitchFamily="18" charset="0"/>
                <a:hlinkClick r:id="rId7" tooltip="Abanindranath Tagore"/>
              </a:rPr>
              <a:t> Tagore</a:t>
            </a:r>
            <a:r>
              <a:rPr lang="en-US" dirty="0">
                <a:latin typeface="Times New Roman" panose="02020603050405020304" pitchFamily="18" charset="0"/>
                <a:cs typeface="Times New Roman" panose="02020603050405020304" pitchFamily="18" charset="0"/>
              </a:rPr>
              <a:t>.</a:t>
            </a:r>
          </a:p>
        </p:txBody>
      </p:sp>
      <p:pic>
        <p:nvPicPr>
          <p:cNvPr id="7172" name="Picture 4" descr="Abanindranath Tagore: - INSIGHTSIA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53891" y="1828801"/>
            <a:ext cx="4120112" cy="43087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2481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11334</TotalTime>
  <Words>3323</Words>
  <Application>Microsoft Office PowerPoint</Application>
  <PresentationFormat>Widescreen</PresentationFormat>
  <Paragraphs>199</Paragraphs>
  <Slides>57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Arial</vt:lpstr>
      <vt:lpstr>Bangla MN</vt:lpstr>
      <vt:lpstr>Britannic Bold</vt:lpstr>
      <vt:lpstr>Calibri</vt:lpstr>
      <vt:lpstr>Franklin Gothic Book</vt:lpstr>
      <vt:lpstr>Times New Roman</vt:lpstr>
      <vt:lpstr>Trebuchet MS</vt:lpstr>
      <vt:lpstr>Wingdings</vt:lpstr>
      <vt:lpstr>Wingdings 3</vt:lpstr>
      <vt:lpstr>Facet</vt:lpstr>
      <vt:lpstr>PowerPoint Presentation</vt:lpstr>
      <vt:lpstr> BENGAL RENAISSANCE</vt:lpstr>
      <vt:lpstr> BENGAL RENAISSANCE</vt:lpstr>
      <vt:lpstr> BENGAL RENAISSANCE</vt:lpstr>
      <vt:lpstr> BACKGROUND </vt:lpstr>
      <vt:lpstr>IMPACT OF RENAISSANCE ON BENGALI SOCIAL LIFE </vt:lpstr>
      <vt:lpstr>INFLUENCE OF BENGALI RENAISSANCE ON EDUCATION </vt:lpstr>
      <vt:lpstr>INFLUENCE OF BENGALI RENAISSANCE ON SCIENCE </vt:lpstr>
      <vt:lpstr>INFLUENCE OF BENGALI RENAISSANCE ON ARTS </vt:lpstr>
      <vt:lpstr>INFLUENCE OF BENGALI RENAISSANCE ON LITERATURE </vt:lpstr>
      <vt:lpstr>INFLUENCE OF BENGALI RENAISSANCE ON RELIGION AND SPIRITUALITY</vt:lpstr>
      <vt:lpstr>THE FAKIR-SANNYASI REVOLT 1760 AND 1800</vt:lpstr>
      <vt:lpstr>CLASHES BETWEEN THE COMPANY AND ASCETICS</vt:lpstr>
      <vt:lpstr>EARLY EVENTS THE FAKIR-SANNYASI REVOLT</vt:lpstr>
      <vt:lpstr>EARLY EVENTS THE FAKIR-SANNYASI REVOLT</vt:lpstr>
      <vt:lpstr>THE RANGPUR REVOLT OF 1783 &amp; BACKGROUND: </vt:lpstr>
      <vt:lpstr> THE RANGPUR REVOLT OF 1783</vt:lpstr>
      <vt:lpstr> THE RANGPUR REVOLT OF 1783</vt:lpstr>
      <vt:lpstr> THE RANGPUR REVOLT OF 1783</vt:lpstr>
      <vt:lpstr> THE RANGPUR REVOLT OF 1783</vt:lpstr>
      <vt:lpstr> THE RANGPUR REVOLT OF 1783</vt:lpstr>
      <vt:lpstr> THE RANGPUR REVOLT OF 1783</vt:lpstr>
      <vt:lpstr> THE RANGPUR REVOLT OF 1783</vt:lpstr>
      <vt:lpstr> THE RANGPUR REVOLT OF 1783</vt:lpstr>
      <vt:lpstr> THE RANGPUR REVOLT OF 1783</vt:lpstr>
      <vt:lpstr> THE RANGPUR REVOLT OF 1783</vt:lpstr>
      <vt:lpstr>THE BALAKI SHAH REVOLT</vt:lpstr>
      <vt:lpstr> THE BALAKI SHAH REVOLT</vt:lpstr>
      <vt:lpstr> THE BALAKI SHAH REVOLT</vt:lpstr>
      <vt:lpstr>THE BALAKI SHAH REVOLT</vt:lpstr>
      <vt:lpstr> THE BALAKI SHAH REVOLT</vt:lpstr>
      <vt:lpstr> AGA MOHAMMAD REZA REVOLT 1799</vt:lpstr>
      <vt:lpstr> AGA MOHAMMAD REZA REVOLT 1799</vt:lpstr>
      <vt:lpstr>AGA MOHAMMAD REZA REVOLT 1799</vt:lpstr>
      <vt:lpstr> THE CHAKMA MOVEMENT OF 1777-87</vt:lpstr>
      <vt:lpstr> THE CHAKMA MOVEMENT OF 1777-87</vt:lpstr>
      <vt:lpstr> THE CHAKMA MOVEMENT OF 1777-87</vt:lpstr>
      <vt:lpstr> PAGAL PANTHI MOVEMENT (1825-1833)</vt:lpstr>
      <vt:lpstr>PAGAL PANTHI MOVEMENT  (1825-1833)</vt:lpstr>
      <vt:lpstr> PAGAL PANTHI MOVEMENT (1825-1833)</vt:lpstr>
      <vt:lpstr> PAGAL PANTHI MOVEMENT (1825-1833)</vt:lpstr>
      <vt:lpstr> TITUMIR REVOLT OF 1831</vt:lpstr>
      <vt:lpstr> TITUMIR REVOLT OF 1831</vt:lpstr>
      <vt:lpstr> TITUMIR REVOLT OF 1831</vt:lpstr>
      <vt:lpstr> THE FARAIZI MOVEMENT</vt:lpstr>
      <vt:lpstr> THE FARAIZI MOVEMENT</vt:lpstr>
      <vt:lpstr> THE FARAIZI MOVEMENT</vt:lpstr>
      <vt:lpstr> THE FARAIZI MOVEMENT</vt:lpstr>
      <vt:lpstr> THE FARAIZI MOVEMENT</vt:lpstr>
      <vt:lpstr> THE FARAIZI MOVEMENT</vt:lpstr>
      <vt:lpstr> THE GREAT REVOLT OF 1857   </vt:lpstr>
      <vt:lpstr>CAUSE OF THE FIRST WAR OF INDEPENDENCE AGAINST THE BRITISH </vt:lpstr>
      <vt:lpstr>SOCIAL CAUSES OF THE FIRST WAR OF INDEPENDENCE AGAINST THE BRITISH</vt:lpstr>
      <vt:lpstr>WHY DID THE REVOLT OF 1857 COLLAPSE? </vt:lpstr>
      <vt:lpstr>IMPACT OF THE REVOLT OF THE GREAT REVOLT OF 1857</vt:lpstr>
      <vt:lpstr>IMPACT OF THE REVOLT OF THE GREAT REVOLT OF 1857</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Prison Radicalization in Bangladesh  Present Scenario and Threats</dc:title>
  <dc:creator>Mohammad Abdul Quddus</dc:creator>
  <cp:lastModifiedBy>Dr. Mostafiz</cp:lastModifiedBy>
  <cp:revision>1071</cp:revision>
  <cp:lastPrinted>2022-07-04T14:13:00Z</cp:lastPrinted>
  <dcterms:created xsi:type="dcterms:W3CDTF">2017-10-14T17:55:41Z</dcterms:created>
  <dcterms:modified xsi:type="dcterms:W3CDTF">2023-10-19T12:37:30Z</dcterms:modified>
</cp:coreProperties>
</file>