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619" r:id="rId1"/>
  </p:sldMasterIdLst>
  <p:notesMasterIdLst>
    <p:notesMasterId r:id="rId33"/>
  </p:notesMasterIdLst>
  <p:handoutMasterIdLst>
    <p:handoutMasterId r:id="rId34"/>
  </p:handoutMasterIdLst>
  <p:sldIdLst>
    <p:sldId id="546" r:id="rId2"/>
    <p:sldId id="581" r:id="rId3"/>
    <p:sldId id="582" r:id="rId4"/>
    <p:sldId id="583" r:id="rId5"/>
    <p:sldId id="584" r:id="rId6"/>
    <p:sldId id="585" r:id="rId7"/>
    <p:sldId id="586" r:id="rId8"/>
    <p:sldId id="587" r:id="rId9"/>
    <p:sldId id="588" r:id="rId10"/>
    <p:sldId id="589" r:id="rId11"/>
    <p:sldId id="590" r:id="rId12"/>
    <p:sldId id="591" r:id="rId13"/>
    <p:sldId id="592" r:id="rId14"/>
    <p:sldId id="593" r:id="rId15"/>
    <p:sldId id="594" r:id="rId16"/>
    <p:sldId id="595" r:id="rId17"/>
    <p:sldId id="567" r:id="rId18"/>
    <p:sldId id="568" r:id="rId19"/>
    <p:sldId id="569" r:id="rId20"/>
    <p:sldId id="570" r:id="rId21"/>
    <p:sldId id="571" r:id="rId22"/>
    <p:sldId id="572" r:id="rId23"/>
    <p:sldId id="573" r:id="rId24"/>
    <p:sldId id="574" r:id="rId25"/>
    <p:sldId id="575" r:id="rId26"/>
    <p:sldId id="576" r:id="rId27"/>
    <p:sldId id="577" r:id="rId28"/>
    <p:sldId id="578" r:id="rId29"/>
    <p:sldId id="579" r:id="rId30"/>
    <p:sldId id="580" r:id="rId31"/>
    <p:sldId id="267" r:id="rId32"/>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5346"/>
    <a:srgbClr val="EF4728"/>
    <a:srgbClr val="FF7E79"/>
    <a:srgbClr val="80210E"/>
    <a:srgbClr val="F8CDC4"/>
    <a:srgbClr val="E43C1A"/>
    <a:srgbClr val="E65EF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162" autoAdjust="0"/>
    <p:restoredTop sz="92954"/>
  </p:normalViewPr>
  <p:slideViewPr>
    <p:cSldViewPr snapToGrid="0">
      <p:cViewPr varScale="1">
        <p:scale>
          <a:sx n="69" d="100"/>
          <a:sy n="69" d="100"/>
        </p:scale>
        <p:origin x="852" y="72"/>
      </p:cViewPr>
      <p:guideLst>
        <p:guide orient="horz" pos="2160"/>
        <p:guide pos="3840"/>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EDDCAC85-4D9A-A54F-8756-5A45D5D449EE}"/>
              </a:ext>
            </a:extLst>
          </p:cNvPr>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 xmlns:a16="http://schemas.microsoft.com/office/drawing/2014/main" id="{9E6C9377-EA2A-BC49-813B-E009E7C25A95}"/>
              </a:ext>
            </a:extLst>
          </p:cNvPr>
          <p:cNvSpPr>
            <a:spLocks noGrp="1"/>
          </p:cNvSpPr>
          <p:nvPr>
            <p:ph type="dt" sz="quarter" idx="1"/>
          </p:nvPr>
        </p:nvSpPr>
        <p:spPr>
          <a:xfrm>
            <a:off x="3970338" y="0"/>
            <a:ext cx="3038475" cy="466725"/>
          </a:xfrm>
          <a:prstGeom prst="rect">
            <a:avLst/>
          </a:prstGeom>
        </p:spPr>
        <p:txBody>
          <a:bodyPr vert="horz" lIns="91440" tIns="45720" rIns="91440" bIns="45720" rtlCol="0"/>
          <a:lstStyle>
            <a:lvl1pPr algn="r">
              <a:defRPr sz="1200"/>
            </a:lvl1pPr>
          </a:lstStyle>
          <a:p>
            <a:fld id="{6707D429-8342-5C4B-9D7B-B58AB6EA9D75}" type="datetimeFigureOut">
              <a:rPr lang="en-US" smtClean="0"/>
              <a:t>10/17/2023</a:t>
            </a:fld>
            <a:endParaRPr lang="en-US"/>
          </a:p>
        </p:txBody>
      </p:sp>
      <p:sp>
        <p:nvSpPr>
          <p:cNvPr id="4" name="Footer Placeholder 3">
            <a:extLst>
              <a:ext uri="{FF2B5EF4-FFF2-40B4-BE49-F238E27FC236}">
                <a16:creationId xmlns="" xmlns:a16="http://schemas.microsoft.com/office/drawing/2014/main" id="{FDA85C8A-3676-3F42-BFAA-4C4AB8A93978}"/>
              </a:ext>
            </a:extLst>
          </p:cNvPr>
          <p:cNvSpPr>
            <a:spLocks noGrp="1"/>
          </p:cNvSpPr>
          <p:nvPr>
            <p:ph type="ftr" sz="quarter" idx="2"/>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 xmlns:a16="http://schemas.microsoft.com/office/drawing/2014/main" id="{38666CA7-3A8C-B244-AE9F-6FBE0BBCA6E0}"/>
              </a:ext>
            </a:extLst>
          </p:cNvPr>
          <p:cNvSpPr>
            <a:spLocks noGrp="1"/>
          </p:cNvSpPr>
          <p:nvPr>
            <p:ph type="sldNum" sz="quarter" idx="3"/>
          </p:nvPr>
        </p:nvSpPr>
        <p:spPr>
          <a:xfrm>
            <a:off x="3970338" y="8829675"/>
            <a:ext cx="3038475" cy="466725"/>
          </a:xfrm>
          <a:prstGeom prst="rect">
            <a:avLst/>
          </a:prstGeom>
        </p:spPr>
        <p:txBody>
          <a:bodyPr vert="horz" lIns="91440" tIns="45720" rIns="91440" bIns="45720" rtlCol="0" anchor="b"/>
          <a:lstStyle>
            <a:lvl1pPr algn="r">
              <a:defRPr sz="1200"/>
            </a:lvl1pPr>
          </a:lstStyle>
          <a:p>
            <a:fld id="{06471A86-F7D8-F146-8389-8DA4F24EB34E}" type="slidenum">
              <a:rPr lang="en-US" smtClean="0"/>
              <a:t>‹#›</a:t>
            </a:fld>
            <a:endParaRPr lang="en-US"/>
          </a:p>
        </p:txBody>
      </p:sp>
    </p:spTree>
    <p:extLst>
      <p:ext uri="{BB962C8B-B14F-4D97-AF65-F5344CB8AC3E}">
        <p14:creationId xmlns:p14="http://schemas.microsoft.com/office/powerpoint/2010/main" val="26273654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8C8D0CAB-F55A-2C43-B560-5100C08C470C}" type="datetimeFigureOut">
              <a:rPr lang="en-US" smtClean="0"/>
              <a:t>10/17/2023</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021C30FA-FF41-444D-B724-C10CD0E899C9}" type="slidenum">
              <a:rPr lang="en-US" smtClean="0"/>
              <a:t>‹#›</a:t>
            </a:fld>
            <a:endParaRPr lang="en-US"/>
          </a:p>
        </p:txBody>
      </p:sp>
    </p:spTree>
    <p:extLst>
      <p:ext uri="{BB962C8B-B14F-4D97-AF65-F5344CB8AC3E}">
        <p14:creationId xmlns:p14="http://schemas.microsoft.com/office/powerpoint/2010/main" val="10290586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21C30FA-FF41-444D-B724-C10CD0E899C9}" type="slidenum">
              <a:rPr lang="en-US" smtClean="0"/>
              <a:t>31</a:t>
            </a:fld>
            <a:endParaRPr lang="en-US"/>
          </a:p>
        </p:txBody>
      </p:sp>
    </p:spTree>
    <p:extLst>
      <p:ext uri="{BB962C8B-B14F-4D97-AF65-F5344CB8AC3E}">
        <p14:creationId xmlns:p14="http://schemas.microsoft.com/office/powerpoint/2010/main" val="1805926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10/17/2023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358448281"/>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10/17/2023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91856805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10/17/2023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5332851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10/17/2023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53317774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10/17/2023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68480077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10/17/2023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41321968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10/17/2023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7029580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10/17/2023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172612966"/>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10/17/2023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6443115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10/17/2023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011383411"/>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586B75A-687E-405C-8A0B-8D00578BA2C3}" type="datetimeFigureOut">
              <a:rPr lang="en-US" smtClean="0"/>
              <a:pPr/>
              <a:t>10/17/2023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984240168"/>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10/17/2023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377734448"/>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586B75A-687E-405C-8A0B-8D00578BA2C3}" type="datetimeFigureOut">
              <a:rPr lang="en-US" smtClean="0"/>
              <a:pPr/>
              <a:t>10/17/2023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9369469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86B75A-687E-405C-8A0B-8D00578BA2C3}" type="datetimeFigureOut">
              <a:rPr lang="en-US" smtClean="0"/>
              <a:pPr/>
              <a:t>10/17/2023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217962906"/>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10/17/2023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774034441"/>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
        <p:nvSpPr>
          <p:cNvPr id="5" name="Date Placeholder 4"/>
          <p:cNvSpPr>
            <a:spLocks noGrp="1"/>
          </p:cNvSpPr>
          <p:nvPr>
            <p:ph type="dt" sz="half" idx="10"/>
          </p:nvPr>
        </p:nvSpPr>
        <p:spPr/>
        <p:txBody>
          <a:bodyPr/>
          <a:lstStyle/>
          <a:p>
            <a:fld id="{5586B75A-687E-405C-8A0B-8D00578BA2C3}" type="datetimeFigureOut">
              <a:rPr lang="en-US" smtClean="0"/>
              <a:pPr/>
              <a:t>10/17/2023</a:t>
            </a:fld>
            <a:endParaRPr lang="en-US" dirty="0"/>
          </a:p>
        </p:txBody>
      </p:sp>
    </p:spTree>
    <p:extLst>
      <p:ext uri="{BB962C8B-B14F-4D97-AF65-F5344CB8AC3E}">
        <p14:creationId xmlns:p14="http://schemas.microsoft.com/office/powerpoint/2010/main" val="4104945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586B75A-687E-405C-8A0B-8D00578BA2C3}" type="datetimeFigureOut">
              <a:rPr lang="en-US" smtClean="0"/>
              <a:pPr/>
              <a:t>10/17/2023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962721784"/>
      </p:ext>
    </p:extLst>
  </p:cSld>
  <p:clrMap bg1="lt1" tx1="dk1" bg2="lt2" tx2="dk2" accent1="accent1" accent2="accent2" accent3="accent3" accent4="accent4" accent5="accent5" accent6="accent6" hlink="hlink" folHlink="folHlink"/>
  <p:sldLayoutIdLst>
    <p:sldLayoutId id="2147484620" r:id="rId1"/>
    <p:sldLayoutId id="2147484621" r:id="rId2"/>
    <p:sldLayoutId id="2147484622" r:id="rId3"/>
    <p:sldLayoutId id="2147484623" r:id="rId4"/>
    <p:sldLayoutId id="2147484624" r:id="rId5"/>
    <p:sldLayoutId id="2147484625" r:id="rId6"/>
    <p:sldLayoutId id="2147484626" r:id="rId7"/>
    <p:sldLayoutId id="2147484627" r:id="rId8"/>
    <p:sldLayoutId id="2147484628" r:id="rId9"/>
    <p:sldLayoutId id="2147484629" r:id="rId10"/>
    <p:sldLayoutId id="2147484630" r:id="rId11"/>
    <p:sldLayoutId id="2147484631" r:id="rId12"/>
    <p:sldLayoutId id="2147484632" r:id="rId13"/>
    <p:sldLayoutId id="2147484633" r:id="rId14"/>
    <p:sldLayoutId id="2147484634" r:id="rId15"/>
    <p:sldLayoutId id="2147484635"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s://byjus.com/free-ias-prep/upsc-mains-battle-buxar-1764/"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byjus.com/free-ias-prep/ncert-notes-warren-hastings/" TargetMode="External"/><Relationship Id="rId2" Type="http://schemas.openxmlformats.org/officeDocument/2006/relationships/hyperlink" Target="https://byjus.com/free-ias-prep/ncert-notes-bengal-famine-1770/" TargetMode="Externa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828246" y="2571794"/>
            <a:ext cx="9202445" cy="1440969"/>
          </a:xfrm>
          <a:prstGeom prst="rect">
            <a:avLst/>
          </a:prstGeom>
        </p:spPr>
        <p:txBody>
          <a:bodyPr vert="horz" lIns="91440" tIns="45720" rIns="91440" bIns="45720" rtlCol="0">
            <a:noAutofit/>
          </a:bodyPr>
          <a:lstStyle>
            <a:lvl1pPr marL="0" indent="0" algn="ctr" defTabSz="914400" rtl="0" eaLnBrk="1" latinLnBrk="0" hangingPunct="1">
              <a:lnSpc>
                <a:spcPct val="112000"/>
              </a:lnSpc>
              <a:spcBef>
                <a:spcPts val="0"/>
              </a:spcBef>
              <a:spcAft>
                <a:spcPts val="0"/>
              </a:spcAft>
              <a:buFont typeface="Franklin Gothic Book" panose="020B0503020102020204" pitchFamily="34" charset="0"/>
              <a:buNone/>
              <a:defRPr sz="2300" kern="1200" baseline="0">
                <a:solidFill>
                  <a:schemeClr val="tx2"/>
                </a:solidFill>
                <a:latin typeface="+mn-lt"/>
                <a:ea typeface="+mn-ea"/>
                <a:cs typeface="+mn-cs"/>
              </a:defRPr>
            </a:lvl1pPr>
            <a:lvl2pPr marL="457200" indent="0" algn="ctr" defTabSz="914400" rtl="0" eaLnBrk="1" latinLnBrk="0" hangingPunct="1">
              <a:lnSpc>
                <a:spcPct val="94000"/>
              </a:lnSpc>
              <a:spcBef>
                <a:spcPts val="500"/>
              </a:spcBef>
              <a:spcAft>
                <a:spcPts val="200"/>
              </a:spcAft>
              <a:buFont typeface="Franklin Gothic Book" panose="020B0503020102020204" pitchFamily="34" charset="0"/>
              <a:buNone/>
              <a:defRPr sz="2000" i="1" kern="1200" baseline="0">
                <a:solidFill>
                  <a:schemeClr val="tx2"/>
                </a:solidFill>
                <a:latin typeface="+mn-lt"/>
                <a:ea typeface="+mn-ea"/>
                <a:cs typeface="+mn-cs"/>
              </a:defRPr>
            </a:lvl2pPr>
            <a:lvl3pPr marL="914400" indent="0" algn="ctr" defTabSz="914400" rtl="0" eaLnBrk="1" latinLnBrk="0" hangingPunct="1">
              <a:lnSpc>
                <a:spcPct val="94000"/>
              </a:lnSpc>
              <a:spcBef>
                <a:spcPts val="500"/>
              </a:spcBef>
              <a:spcAft>
                <a:spcPts val="200"/>
              </a:spcAft>
              <a:buFont typeface="Franklin Gothic Book" panose="020B0503020102020204" pitchFamily="34" charset="0"/>
              <a:buNone/>
              <a:defRPr sz="1800" kern="1200" baseline="0">
                <a:solidFill>
                  <a:schemeClr val="tx2"/>
                </a:solidFill>
                <a:latin typeface="+mn-lt"/>
                <a:ea typeface="+mn-ea"/>
                <a:cs typeface="+mn-cs"/>
              </a:defRPr>
            </a:lvl3pPr>
            <a:lvl4pPr marL="1371600" indent="0" algn="ctr"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4pPr>
            <a:lvl5pPr marL="1828800" indent="0" algn="ctr"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5pPr>
            <a:lvl6pPr marL="2286000" indent="0" algn="ctr"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6pPr>
            <a:lvl7pPr marL="2743200" indent="0" algn="ctr"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7pPr>
            <a:lvl8pPr marL="3200400" indent="0" algn="ctr"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8pPr>
            <a:lvl9pPr marL="3657600" indent="0" algn="ctr"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9pPr>
          </a:lstStyle>
          <a:p>
            <a:endParaRPr lang="en-GB" sz="100" b="1" dirty="0">
              <a:solidFill>
                <a:srgbClr val="FF0000"/>
              </a:solidFill>
              <a:latin typeface="Bangla MN" charset="0"/>
              <a:ea typeface="Bangla MN" charset="0"/>
              <a:cs typeface="Bangla MN" charset="0"/>
            </a:endParaRPr>
          </a:p>
          <a:p>
            <a:pPr marL="764540" marR="679450">
              <a:lnSpc>
                <a:spcPts val="3215"/>
              </a:lnSpc>
              <a:spcBef>
                <a:spcPts val="15"/>
              </a:spcBef>
            </a:pPr>
            <a:endParaRPr lang="en-US" sz="3600" b="1" dirty="0" smtClean="0">
              <a:solidFill>
                <a:srgbClr val="C00000"/>
              </a:solidFill>
              <a:latin typeface="Britannic Bold" charset="0"/>
            </a:endParaRPr>
          </a:p>
          <a:p>
            <a:pPr marL="764540" marR="679450">
              <a:lnSpc>
                <a:spcPts val="3215"/>
              </a:lnSpc>
              <a:spcBef>
                <a:spcPts val="15"/>
              </a:spcBef>
            </a:pPr>
            <a:r>
              <a:rPr lang="en-US" sz="3600" b="1" dirty="0" smtClean="0">
                <a:solidFill>
                  <a:srgbClr val="C00000"/>
                </a:solidFill>
                <a:latin typeface="Times New Roman" pitchFamily="18" charset="0"/>
                <a:cs typeface="Times New Roman" pitchFamily="18" charset="0"/>
              </a:rPr>
              <a:t>HISTORY OF THE EMERGENCE OF  INDEPENDENT BANGLADESH</a:t>
            </a:r>
            <a:endParaRPr lang="en-US" sz="3600" b="1" dirty="0">
              <a:solidFill>
                <a:srgbClr val="C00000"/>
              </a:solidFill>
              <a:latin typeface="Times New Roman" pitchFamily="18" charset="0"/>
              <a:cs typeface="Times New Roman" pitchFamily="18" charset="0"/>
            </a:endParaRPr>
          </a:p>
        </p:txBody>
      </p:sp>
      <p:sp>
        <p:nvSpPr>
          <p:cNvPr id="5" name="TextBox 4"/>
          <p:cNvSpPr txBox="1"/>
          <p:nvPr/>
        </p:nvSpPr>
        <p:spPr>
          <a:xfrm>
            <a:off x="1260438" y="4331990"/>
            <a:ext cx="8063671" cy="1969770"/>
          </a:xfrm>
          <a:prstGeom prst="rect">
            <a:avLst/>
          </a:prstGeom>
          <a:noFill/>
        </p:spPr>
        <p:txBody>
          <a:bodyPr wrap="square" rtlCol="0">
            <a:spAutoFit/>
          </a:bodyPr>
          <a:lstStyle/>
          <a:p>
            <a:pPr algn="r">
              <a:lnSpc>
                <a:spcPct val="100000"/>
              </a:lnSpc>
            </a:pPr>
            <a:r>
              <a:rPr lang="en-US" sz="2800" b="1" dirty="0">
                <a:solidFill>
                  <a:srgbClr val="80210E"/>
                </a:solidFill>
                <a:latin typeface="Times New Roman" pitchFamily="18" charset="0"/>
                <a:ea typeface="Britannic Bold" charset="0"/>
                <a:cs typeface="Times New Roman" pitchFamily="18" charset="0"/>
              </a:rPr>
              <a:t>Dr. Md. Abdul </a:t>
            </a:r>
            <a:r>
              <a:rPr lang="en-US" sz="2800" b="1" dirty="0" err="1">
                <a:solidFill>
                  <a:srgbClr val="80210E"/>
                </a:solidFill>
                <a:latin typeface="Times New Roman" pitchFamily="18" charset="0"/>
                <a:ea typeface="Britannic Bold" charset="0"/>
                <a:cs typeface="Times New Roman" pitchFamily="18" charset="0"/>
              </a:rPr>
              <a:t>Alim</a:t>
            </a:r>
            <a:endParaRPr lang="en-US" sz="2800" b="1" dirty="0">
              <a:solidFill>
                <a:srgbClr val="80210E"/>
              </a:solidFill>
              <a:latin typeface="Times New Roman" pitchFamily="18" charset="0"/>
              <a:ea typeface="Britannic Bold" charset="0"/>
              <a:cs typeface="Times New Roman" pitchFamily="18" charset="0"/>
            </a:endParaRPr>
          </a:p>
          <a:p>
            <a:pPr algn="r">
              <a:lnSpc>
                <a:spcPct val="100000"/>
              </a:lnSpc>
            </a:pPr>
            <a:r>
              <a:rPr lang="en-US" sz="1600" b="1" i="1" dirty="0">
                <a:solidFill>
                  <a:srgbClr val="80210E"/>
                </a:solidFill>
                <a:latin typeface="Times New Roman" pitchFamily="18" charset="0"/>
                <a:ea typeface="Britannic Bold" charset="0"/>
                <a:cs typeface="Times New Roman" pitchFamily="18" charset="0"/>
              </a:rPr>
              <a:t>B. A (Hon’s), M. A (History), M. Phil (Raj), Ph. D (Raj)</a:t>
            </a:r>
          </a:p>
          <a:p>
            <a:pPr algn="r">
              <a:lnSpc>
                <a:spcPct val="100000"/>
              </a:lnSpc>
            </a:pPr>
            <a:r>
              <a:rPr lang="en-US" sz="2300" dirty="0">
                <a:latin typeface="Times New Roman" pitchFamily="18" charset="0"/>
                <a:cs typeface="Times New Roman" pitchFamily="18" charset="0"/>
              </a:rPr>
              <a:t>Email:doctorabdulalim64@gmail.com</a:t>
            </a:r>
          </a:p>
          <a:p>
            <a:pPr algn="r"/>
            <a:r>
              <a:rPr lang="en-US" sz="2300" dirty="0">
                <a:latin typeface="Times New Roman" pitchFamily="18" charset="0"/>
                <a:ea typeface="Britannic Bold" charset="0"/>
                <a:cs typeface="Times New Roman" pitchFamily="18" charset="0"/>
              </a:rPr>
              <a:t>Cell: +880 </a:t>
            </a:r>
            <a:r>
              <a:rPr lang="en-US" sz="2300" dirty="0" smtClean="0">
                <a:latin typeface="Times New Roman" pitchFamily="18" charset="0"/>
                <a:ea typeface="Britannic Bold" charset="0"/>
                <a:cs typeface="Times New Roman" pitchFamily="18" charset="0"/>
              </a:rPr>
              <a:t>01718-787466</a:t>
            </a:r>
            <a:endParaRPr lang="en-US" sz="2300" dirty="0">
              <a:latin typeface="Times New Roman" pitchFamily="18" charset="0"/>
              <a:ea typeface="Britannic Bold" charset="0"/>
              <a:cs typeface="Times New Roman" pitchFamily="18" charset="0"/>
            </a:endParaRPr>
          </a:p>
          <a:p>
            <a:pPr algn="r">
              <a:lnSpc>
                <a:spcPct val="100000"/>
              </a:lnSpc>
            </a:pPr>
            <a:r>
              <a:rPr lang="en-US" sz="2800" b="1" dirty="0">
                <a:solidFill>
                  <a:srgbClr val="80210E"/>
                </a:solidFill>
                <a:latin typeface="Britannic Bold" charset="0"/>
                <a:ea typeface="Britannic Bold" charset="0"/>
                <a:cs typeface="Britannic Bold" charset="0"/>
              </a:rPr>
              <a:t> </a:t>
            </a:r>
          </a:p>
        </p:txBody>
      </p:sp>
      <p:sp>
        <p:nvSpPr>
          <p:cNvPr id="9" name="Content Placeholder 2">
            <a:extLst>
              <a:ext uri="{FF2B5EF4-FFF2-40B4-BE49-F238E27FC236}">
                <a16:creationId xmlns="" xmlns:a16="http://schemas.microsoft.com/office/drawing/2014/main" id="{7F91988E-7EDA-CD48-AB89-6AF9D1263627}"/>
              </a:ext>
            </a:extLst>
          </p:cNvPr>
          <p:cNvSpPr txBox="1">
            <a:spLocks/>
          </p:cNvSpPr>
          <p:nvPr/>
        </p:nvSpPr>
        <p:spPr>
          <a:xfrm>
            <a:off x="828246" y="3927861"/>
            <a:ext cx="10327990" cy="1932170"/>
          </a:xfrm>
          <a:prstGeom prst="rect">
            <a:avLst/>
          </a:prstGeom>
        </p:spPr>
        <p:txBody>
          <a:bodyPr vert="horz" lIns="91440" tIns="45720" rIns="91440" bIns="45720" rtlCol="0">
            <a:noAutofit/>
          </a:bodyPr>
          <a:lstStyle>
            <a:lvl1pPr marL="0" indent="0" algn="ctr" defTabSz="914400" rtl="0" eaLnBrk="1" latinLnBrk="0" hangingPunct="1">
              <a:lnSpc>
                <a:spcPct val="112000"/>
              </a:lnSpc>
              <a:spcBef>
                <a:spcPts val="0"/>
              </a:spcBef>
              <a:spcAft>
                <a:spcPts val="0"/>
              </a:spcAft>
              <a:buFont typeface="Franklin Gothic Book" panose="020B0503020102020204" pitchFamily="34" charset="0"/>
              <a:buNone/>
              <a:defRPr sz="2300" kern="1200" baseline="0">
                <a:solidFill>
                  <a:schemeClr val="tx2"/>
                </a:solidFill>
                <a:latin typeface="+mn-lt"/>
                <a:ea typeface="+mn-ea"/>
                <a:cs typeface="+mn-cs"/>
              </a:defRPr>
            </a:lvl1pPr>
            <a:lvl2pPr marL="457200" indent="0" algn="ctr" defTabSz="914400" rtl="0" eaLnBrk="1" latinLnBrk="0" hangingPunct="1">
              <a:lnSpc>
                <a:spcPct val="94000"/>
              </a:lnSpc>
              <a:spcBef>
                <a:spcPts val="500"/>
              </a:spcBef>
              <a:spcAft>
                <a:spcPts val="200"/>
              </a:spcAft>
              <a:buFont typeface="Franklin Gothic Book" panose="020B0503020102020204" pitchFamily="34" charset="0"/>
              <a:buNone/>
              <a:defRPr sz="2000" i="1" kern="1200" baseline="0">
                <a:solidFill>
                  <a:schemeClr val="tx2"/>
                </a:solidFill>
                <a:latin typeface="+mn-lt"/>
                <a:ea typeface="+mn-ea"/>
                <a:cs typeface="+mn-cs"/>
              </a:defRPr>
            </a:lvl2pPr>
            <a:lvl3pPr marL="914400" indent="0" algn="ctr" defTabSz="914400" rtl="0" eaLnBrk="1" latinLnBrk="0" hangingPunct="1">
              <a:lnSpc>
                <a:spcPct val="94000"/>
              </a:lnSpc>
              <a:spcBef>
                <a:spcPts val="500"/>
              </a:spcBef>
              <a:spcAft>
                <a:spcPts val="200"/>
              </a:spcAft>
              <a:buFont typeface="Franklin Gothic Book" panose="020B0503020102020204" pitchFamily="34" charset="0"/>
              <a:buNone/>
              <a:defRPr sz="1800" kern="1200" baseline="0">
                <a:solidFill>
                  <a:schemeClr val="tx2"/>
                </a:solidFill>
                <a:latin typeface="+mn-lt"/>
                <a:ea typeface="+mn-ea"/>
                <a:cs typeface="+mn-cs"/>
              </a:defRPr>
            </a:lvl3pPr>
            <a:lvl4pPr marL="1371600" indent="0" algn="ctr"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4pPr>
            <a:lvl5pPr marL="1828800" indent="0" algn="ctr"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5pPr>
            <a:lvl6pPr marL="2286000" indent="0" algn="ctr"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6pPr>
            <a:lvl7pPr marL="2743200" indent="0" algn="ctr"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7pPr>
            <a:lvl8pPr marL="3200400" indent="0" algn="ctr"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2"/>
                </a:solidFill>
                <a:latin typeface="+mn-lt"/>
                <a:ea typeface="+mn-ea"/>
                <a:cs typeface="+mn-cs"/>
              </a:defRPr>
            </a:lvl8pPr>
            <a:lvl9pPr marL="3657600" indent="0" algn="ctr"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2"/>
                </a:solidFill>
                <a:latin typeface="+mn-lt"/>
                <a:ea typeface="+mn-ea"/>
                <a:cs typeface="+mn-cs"/>
              </a:defRPr>
            </a:lvl9pPr>
          </a:lstStyle>
          <a:p>
            <a:endParaRPr lang="en-GB" sz="100" b="1" dirty="0">
              <a:solidFill>
                <a:srgbClr val="FF0000"/>
              </a:solidFill>
              <a:latin typeface="Bangla MN" charset="0"/>
              <a:ea typeface="Bangla MN" charset="0"/>
              <a:cs typeface="Bangla MN" charset="0"/>
            </a:endParaRPr>
          </a:p>
          <a:p>
            <a:pPr marL="764540" marR="679450">
              <a:lnSpc>
                <a:spcPts val="3215"/>
              </a:lnSpc>
              <a:spcBef>
                <a:spcPts val="15"/>
              </a:spcBef>
            </a:pPr>
            <a:endParaRPr lang="en-US" sz="3600" b="1" dirty="0">
              <a:solidFill>
                <a:srgbClr val="C00000"/>
              </a:solidFill>
              <a:latin typeface="Britannic Bold" charset="0"/>
            </a:endParaRPr>
          </a:p>
          <a:p>
            <a:endParaRPr lang="en-GB" sz="4000" b="1" dirty="0">
              <a:solidFill>
                <a:srgbClr val="FF0000"/>
              </a:solidFill>
              <a:latin typeface="Bangla MN" charset="0"/>
              <a:ea typeface="Bangla MN" charset="0"/>
              <a:cs typeface="Bangla MN" charset="0"/>
            </a:endParaRPr>
          </a:p>
        </p:txBody>
      </p:sp>
      <p:pic>
        <p:nvPicPr>
          <p:cNvPr id="3" name="Picture 2">
            <a:extLst>
              <a:ext uri="{FF2B5EF4-FFF2-40B4-BE49-F238E27FC236}">
                <a16:creationId xmlns="" xmlns:a16="http://schemas.microsoft.com/office/drawing/2014/main" id="{D108A9A9-8A4D-A242-B00C-BD1F5C3076B1}"/>
              </a:ext>
            </a:extLst>
          </p:cNvPr>
          <p:cNvPicPr>
            <a:picLocks noChangeAspect="1"/>
          </p:cNvPicPr>
          <p:nvPr/>
        </p:nvPicPr>
        <p:blipFill>
          <a:blip r:embed="rId2"/>
          <a:stretch>
            <a:fillRect/>
          </a:stretch>
        </p:blipFill>
        <p:spPr>
          <a:xfrm>
            <a:off x="4870214" y="619095"/>
            <a:ext cx="2244053" cy="2037600"/>
          </a:xfrm>
          <a:prstGeom prst="rect">
            <a:avLst/>
          </a:prstGeom>
        </p:spPr>
      </p:pic>
    </p:spTree>
    <p:extLst>
      <p:ext uri="{BB962C8B-B14F-4D97-AF65-F5344CB8AC3E}">
        <p14:creationId xmlns:p14="http://schemas.microsoft.com/office/powerpoint/2010/main" val="23919074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smtClean="0">
                <a:solidFill>
                  <a:srgbClr val="C00000"/>
                </a:solidFill>
                <a:latin typeface="Times New Roman" panose="02020603050405020304" pitchFamily="18" charset="0"/>
                <a:cs typeface="Times New Roman" panose="02020603050405020304" pitchFamily="18" charset="0"/>
              </a:rPr>
              <a:t>PERMANENT SETTLEMENT IMPACTS ON COMPANY</a:t>
            </a:r>
            <a:r>
              <a:rPr lang="en-US" dirty="0" smtClean="0">
                <a:solidFill>
                  <a:srgbClr val="C00000"/>
                </a:solidFill>
                <a:latin typeface="Times New Roman" panose="02020603050405020304" pitchFamily="18" charset="0"/>
                <a:cs typeface="Times New Roman" panose="02020603050405020304" pitchFamily="18" charset="0"/>
              </a:rPr>
              <a:t/>
            </a:r>
            <a:br>
              <a:rPr lang="en-US" dirty="0" smtClean="0">
                <a:solidFill>
                  <a:srgbClr val="C00000"/>
                </a:solidFill>
                <a:latin typeface="Times New Roman" panose="02020603050405020304" pitchFamily="18" charset="0"/>
                <a:cs typeface="Times New Roman" panose="02020603050405020304" pitchFamily="18" charset="0"/>
              </a:rPr>
            </a:br>
            <a:endParaRPr lang="en-US"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2160589"/>
            <a:ext cx="4227175" cy="3880773"/>
          </a:xfrm>
        </p:spPr>
        <p:txBody>
          <a:bodyPr>
            <a:normAutofit fontScale="92500"/>
          </a:bodyPr>
          <a:lstStyle/>
          <a:p>
            <a:pPr algn="just"/>
            <a:endParaRPr lang="en-US" dirty="0" smtClean="0">
              <a:solidFill>
                <a:schemeClr val="tx1"/>
              </a:solidFill>
              <a:latin typeface="Times New Roman" panose="02020603050405020304" pitchFamily="18" charset="0"/>
              <a:cs typeface="Times New Roman" panose="02020603050405020304" pitchFamily="18" charset="0"/>
            </a:endParaRPr>
          </a:p>
          <a:p>
            <a:pPr algn="just"/>
            <a:r>
              <a:rPr lang="en-US" dirty="0" smtClean="0">
                <a:solidFill>
                  <a:schemeClr val="tx1"/>
                </a:solidFill>
                <a:latin typeface="Times New Roman" panose="02020603050405020304" pitchFamily="18" charset="0"/>
                <a:cs typeface="Times New Roman" panose="02020603050405020304" pitchFamily="18" charset="0"/>
              </a:rPr>
              <a:t>The </a:t>
            </a:r>
            <a:r>
              <a:rPr lang="en-US" dirty="0">
                <a:solidFill>
                  <a:schemeClr val="tx1"/>
                </a:solidFill>
                <a:latin typeface="Times New Roman" panose="02020603050405020304" pitchFamily="18" charset="0"/>
                <a:cs typeface="Times New Roman" panose="02020603050405020304" pitchFamily="18" charset="0"/>
              </a:rPr>
              <a:t>permanent settlement system of 1793 guaranteed the business had a steady stream of cash. One of the primary objectives of the Permanent Settlement Act was to increase production in agriculture. The </a:t>
            </a:r>
            <a:r>
              <a:rPr lang="en-US" dirty="0" err="1">
                <a:solidFill>
                  <a:schemeClr val="tx1"/>
                </a:solidFill>
                <a:latin typeface="Times New Roman" panose="02020603050405020304" pitchFamily="18" charset="0"/>
                <a:cs typeface="Times New Roman" panose="02020603050405020304" pitchFamily="18" charset="0"/>
              </a:rPr>
              <a:t>zamindars</a:t>
            </a:r>
            <a:r>
              <a:rPr lang="en-US" dirty="0">
                <a:solidFill>
                  <a:schemeClr val="tx1"/>
                </a:solidFill>
                <a:latin typeface="Times New Roman" panose="02020603050405020304" pitchFamily="18" charset="0"/>
                <a:cs typeface="Times New Roman" panose="02020603050405020304" pitchFamily="18" charset="0"/>
              </a:rPr>
              <a:t> had no desire to enhance the land, even though they did nothing about it. During the first decade of the 19th century, both prices and cultivation increased. This led to a larger income for </a:t>
            </a:r>
            <a:r>
              <a:rPr lang="en-US" dirty="0" err="1">
                <a:solidFill>
                  <a:schemeClr val="tx1"/>
                </a:solidFill>
                <a:latin typeface="Times New Roman" panose="02020603050405020304" pitchFamily="18" charset="0"/>
                <a:cs typeface="Times New Roman" panose="02020603050405020304" pitchFamily="18" charset="0"/>
              </a:rPr>
              <a:t>zamindars</a:t>
            </a:r>
            <a:r>
              <a:rPr lang="en-US" dirty="0">
                <a:solidFill>
                  <a:schemeClr val="tx1"/>
                </a:solidFill>
                <a:latin typeface="Times New Roman" panose="02020603050405020304" pitchFamily="18" charset="0"/>
                <a:cs typeface="Times New Roman" panose="02020603050405020304" pitchFamily="18" charset="0"/>
              </a:rPr>
              <a:t> due to the predetermined revenue level, but no profit for the business</a:t>
            </a:r>
            <a:r>
              <a:rPr lang="en-US" dirty="0" smtClean="0">
                <a:solidFill>
                  <a:schemeClr val="tx1"/>
                </a:solidFill>
                <a:latin typeface="Times New Roman" panose="02020603050405020304" pitchFamily="18" charset="0"/>
                <a:cs typeface="Times New Roman" panose="02020603050405020304" pitchFamily="18" charset="0"/>
              </a:rPr>
              <a:t>. </a:t>
            </a:r>
            <a:endParaRPr lang="en-US" dirty="0">
              <a:solidFill>
                <a:schemeClr val="tx1"/>
              </a:solidFill>
              <a:latin typeface="Times New Roman" panose="02020603050405020304" pitchFamily="18" charset="0"/>
              <a:cs typeface="Times New Roman" panose="02020603050405020304" pitchFamily="18" charset="0"/>
            </a:endParaRPr>
          </a:p>
          <a:p>
            <a:endParaRPr lang="en-US" dirty="0"/>
          </a:p>
        </p:txBody>
      </p:sp>
      <p:pic>
        <p:nvPicPr>
          <p:cNvPr id="4" name="Picture 3" descr="Permanent Settlement System | Settlement of Land Revenue Systems in British  India @Wisdom jobs - YouTube"/>
          <p:cNvPicPr/>
          <p:nvPr/>
        </p:nvPicPr>
        <p:blipFill>
          <a:blip r:embed="rId2">
            <a:extLst>
              <a:ext uri="{28A0092B-C50C-407E-A947-70E740481C1C}">
                <a14:useLocalDpi xmlns:a14="http://schemas.microsoft.com/office/drawing/2010/main" val="0"/>
              </a:ext>
            </a:extLst>
          </a:blip>
          <a:srcRect/>
          <a:stretch>
            <a:fillRect/>
          </a:stretch>
        </p:blipFill>
        <p:spPr bwMode="auto">
          <a:xfrm>
            <a:off x="5070764" y="2160588"/>
            <a:ext cx="4203238" cy="388077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5563712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3200" b="1" dirty="0" smtClean="0">
                <a:solidFill>
                  <a:srgbClr val="C00000"/>
                </a:solidFill>
                <a:latin typeface="Times New Roman" panose="02020603050405020304" pitchFamily="18" charset="0"/>
                <a:cs typeface="Times New Roman" panose="02020603050405020304" pitchFamily="18" charset="0"/>
              </a:rPr>
              <a:t/>
            </a:r>
            <a:br>
              <a:rPr lang="en-US" sz="3200" b="1" dirty="0" smtClean="0">
                <a:solidFill>
                  <a:srgbClr val="C00000"/>
                </a:solidFill>
                <a:latin typeface="Times New Roman" panose="02020603050405020304" pitchFamily="18" charset="0"/>
                <a:cs typeface="Times New Roman" panose="02020603050405020304" pitchFamily="18" charset="0"/>
              </a:rPr>
            </a:br>
            <a:r>
              <a:rPr lang="en-US" sz="3200" b="1" dirty="0" smtClean="0">
                <a:solidFill>
                  <a:srgbClr val="C00000"/>
                </a:solidFill>
                <a:latin typeface="Times New Roman" panose="02020603050405020304" pitchFamily="18" charset="0"/>
                <a:cs typeface="Times New Roman" panose="02020603050405020304" pitchFamily="18" charset="0"/>
              </a:rPr>
              <a:t>MERITS OF THE PERMANENT SETTLEMENT</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2160589"/>
            <a:ext cx="3853102" cy="3880773"/>
          </a:xfrm>
        </p:spPr>
        <p:txBody>
          <a:bodyPr>
            <a:normAutofit fontScale="77500" lnSpcReduction="20000"/>
          </a:bodyPr>
          <a:lstStyle/>
          <a:p>
            <a:pPr lvl="0" algn="just"/>
            <a:endParaRPr lang="en-US" dirty="0" smtClean="0">
              <a:solidFill>
                <a:schemeClr val="tx1"/>
              </a:solidFill>
              <a:latin typeface="Times New Roman" panose="02020603050405020304" pitchFamily="18" charset="0"/>
              <a:cs typeface="Times New Roman" panose="02020603050405020304" pitchFamily="18" charset="0"/>
            </a:endParaRPr>
          </a:p>
          <a:p>
            <a:pPr lvl="0" algn="just"/>
            <a:r>
              <a:rPr lang="en-US" dirty="0" smtClean="0">
                <a:solidFill>
                  <a:schemeClr val="tx1"/>
                </a:solidFill>
                <a:latin typeface="Times New Roman" panose="02020603050405020304" pitchFamily="18" charset="0"/>
                <a:cs typeface="Times New Roman" panose="02020603050405020304" pitchFamily="18" charset="0"/>
              </a:rPr>
              <a:t>The </a:t>
            </a:r>
            <a:r>
              <a:rPr lang="en-US" dirty="0">
                <a:solidFill>
                  <a:schemeClr val="tx1"/>
                </a:solidFill>
                <a:latin typeface="Times New Roman" panose="02020603050405020304" pitchFamily="18" charset="0"/>
                <a:cs typeface="Times New Roman" panose="02020603050405020304" pitchFamily="18" charset="0"/>
              </a:rPr>
              <a:t>responsibility of taking care of farmers fell upon the shoulders of the Indian landlords. Being sons of the soil, they could reach the far corners of the region and also understand local customs very well.</a:t>
            </a:r>
          </a:p>
          <a:p>
            <a:pPr lvl="0" algn="just"/>
            <a:r>
              <a:rPr lang="en-US" dirty="0">
                <a:solidFill>
                  <a:schemeClr val="tx1"/>
                </a:solidFill>
                <a:latin typeface="Times New Roman" panose="02020603050405020304" pitchFamily="18" charset="0"/>
                <a:cs typeface="Times New Roman" panose="02020603050405020304" pitchFamily="18" charset="0"/>
              </a:rPr>
              <a:t>Because of the permanent nature of the system, there was a sense of security for everyone. The company knew the amount it would get in revenue. The landlord also was assured of the amount. Finally, the farmers also, instead of the </a:t>
            </a:r>
            <a:r>
              <a:rPr lang="en-US" dirty="0" err="1">
                <a:solidFill>
                  <a:schemeClr val="tx1"/>
                </a:solidFill>
                <a:latin typeface="Times New Roman" panose="02020603050405020304" pitchFamily="18" charset="0"/>
                <a:cs typeface="Times New Roman" panose="02020603050405020304" pitchFamily="18" charset="0"/>
              </a:rPr>
              <a:t>patta</a:t>
            </a:r>
            <a:r>
              <a:rPr lang="en-US" dirty="0">
                <a:solidFill>
                  <a:schemeClr val="tx1"/>
                </a:solidFill>
                <a:latin typeface="Times New Roman" panose="02020603050405020304" pitchFamily="18" charset="0"/>
                <a:cs typeface="Times New Roman" panose="02020603050405020304" pitchFamily="18" charset="0"/>
              </a:rPr>
              <a:t> were certain of their holdings and knew how much rent was to be paid.</a:t>
            </a:r>
          </a:p>
          <a:p>
            <a:pPr lvl="0" algn="just"/>
            <a:r>
              <a:rPr lang="en-US" dirty="0">
                <a:solidFill>
                  <a:schemeClr val="tx1"/>
                </a:solidFill>
                <a:latin typeface="Times New Roman" panose="02020603050405020304" pitchFamily="18" charset="0"/>
                <a:cs typeface="Times New Roman" panose="02020603050405020304" pitchFamily="18" charset="0"/>
              </a:rPr>
              <a:t>Since the settlement was permanent, the </a:t>
            </a:r>
            <a:r>
              <a:rPr lang="en-US" dirty="0" err="1">
                <a:solidFill>
                  <a:schemeClr val="tx1"/>
                </a:solidFill>
                <a:latin typeface="Times New Roman" panose="02020603050405020304" pitchFamily="18" charset="0"/>
                <a:cs typeface="Times New Roman" panose="02020603050405020304" pitchFamily="18" charset="0"/>
              </a:rPr>
              <a:t>Zamindars</a:t>
            </a:r>
            <a:r>
              <a:rPr lang="en-US" dirty="0">
                <a:solidFill>
                  <a:schemeClr val="tx1"/>
                </a:solidFill>
                <a:latin typeface="Times New Roman" panose="02020603050405020304" pitchFamily="18" charset="0"/>
                <a:cs typeface="Times New Roman" panose="02020603050405020304" pitchFamily="18" charset="0"/>
              </a:rPr>
              <a:t> would have an interest in the improvement in the land thereby improving the revenue.</a:t>
            </a:r>
          </a:p>
          <a:p>
            <a:endParaRPr lang="en-US" dirty="0"/>
          </a:p>
        </p:txBody>
      </p:sp>
      <p:pic>
        <p:nvPicPr>
          <p:cNvPr id="4" name="Picture 3" descr="Permanent Settlement 1793 by Lord Cornwallis - YouTube"/>
          <p:cNvPicPr/>
          <p:nvPr/>
        </p:nvPicPr>
        <p:blipFill>
          <a:blip r:embed="rId2">
            <a:extLst>
              <a:ext uri="{28A0092B-C50C-407E-A947-70E740481C1C}">
                <a14:useLocalDpi xmlns:a14="http://schemas.microsoft.com/office/drawing/2010/main" val="0"/>
              </a:ext>
            </a:extLst>
          </a:blip>
          <a:srcRect/>
          <a:stretch>
            <a:fillRect/>
          </a:stretch>
        </p:blipFill>
        <p:spPr bwMode="auto">
          <a:xfrm>
            <a:off x="4655126" y="2160588"/>
            <a:ext cx="4618875" cy="388077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2465126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smtClean="0">
                <a:solidFill>
                  <a:srgbClr val="C00000"/>
                </a:solidFill>
                <a:latin typeface="Times New Roman" panose="02020603050405020304" pitchFamily="18" charset="0"/>
                <a:cs typeface="Times New Roman" panose="02020603050405020304" pitchFamily="18" charset="0"/>
              </a:rPr>
              <a:t>DEMERITS OF THE PERMANENT SETTLEMENT</a:t>
            </a:r>
            <a:r>
              <a:rPr lang="en-US" dirty="0"/>
              <a:t/>
            </a:r>
            <a:br>
              <a:rPr lang="en-US" dirty="0"/>
            </a:br>
            <a:endParaRPr lang="en-US" dirty="0"/>
          </a:p>
        </p:txBody>
      </p:sp>
      <p:sp>
        <p:nvSpPr>
          <p:cNvPr id="3" name="Content Placeholder 2"/>
          <p:cNvSpPr>
            <a:spLocks noGrp="1"/>
          </p:cNvSpPr>
          <p:nvPr>
            <p:ph idx="1"/>
          </p:nvPr>
        </p:nvSpPr>
        <p:spPr>
          <a:xfrm>
            <a:off x="677334" y="2160589"/>
            <a:ext cx="4074775" cy="3880773"/>
          </a:xfrm>
        </p:spPr>
        <p:txBody>
          <a:bodyPr>
            <a:normAutofit fontScale="85000" lnSpcReduction="10000"/>
          </a:bodyPr>
          <a:lstStyle/>
          <a:p>
            <a:pPr lvl="0" algn="just"/>
            <a:r>
              <a:rPr lang="en-US" dirty="0" smtClean="0">
                <a:latin typeface="Times New Roman" panose="02020603050405020304" pitchFamily="18" charset="0"/>
                <a:cs typeface="Times New Roman" panose="02020603050405020304" pitchFamily="18" charset="0"/>
              </a:rPr>
              <a:t>The basic demerit of this system was that the efficiency depended upon the nature of the </a:t>
            </a:r>
            <a:r>
              <a:rPr lang="en-US" dirty="0" err="1" smtClean="0">
                <a:latin typeface="Times New Roman" panose="02020603050405020304" pitchFamily="18" charset="0"/>
                <a:cs typeface="Times New Roman" panose="02020603050405020304" pitchFamily="18" charset="0"/>
              </a:rPr>
              <a:t>Zamindars</a:t>
            </a:r>
            <a:r>
              <a:rPr lang="en-US" dirty="0" smtClean="0">
                <a:latin typeface="Times New Roman" panose="02020603050405020304" pitchFamily="18" charset="0"/>
                <a:cs typeface="Times New Roman" panose="02020603050405020304" pitchFamily="18" charset="0"/>
              </a:rPr>
              <a:t>. If they were good, the interests of the farmers and the land were looked after very well. They would make improvements in the land which would be beneficial to everyone concerned. But if the landlords were bad, they were negligent of the plight of the farmers and the conditions of the land.</a:t>
            </a:r>
          </a:p>
          <a:p>
            <a:pPr lvl="0" algn="just"/>
            <a:r>
              <a:rPr lang="en-US" dirty="0" smtClean="0">
                <a:latin typeface="Times New Roman" panose="02020603050405020304" pitchFamily="18" charset="0"/>
                <a:cs typeface="Times New Roman" panose="02020603050405020304" pitchFamily="18" charset="0"/>
              </a:rPr>
              <a:t>This created a class of hereditary landlords forming the upper aristocracy in society who generally led luxurious and extravagant lifestyles.</a:t>
            </a:r>
          </a:p>
          <a:p>
            <a:pPr lvl="0" algn="just"/>
            <a:r>
              <a:rPr lang="en-US" dirty="0" smtClean="0">
                <a:latin typeface="Times New Roman" panose="02020603050405020304" pitchFamily="18" charset="0"/>
                <a:cs typeface="Times New Roman" panose="02020603050405020304" pitchFamily="18" charset="0"/>
              </a:rPr>
              <a:t>The </a:t>
            </a:r>
            <a:r>
              <a:rPr lang="en-US" dirty="0" err="1" smtClean="0">
                <a:latin typeface="Times New Roman" panose="02020603050405020304" pitchFamily="18" charset="0"/>
                <a:cs typeface="Times New Roman" panose="02020603050405020304" pitchFamily="18" charset="0"/>
              </a:rPr>
              <a:t>Zamindars</a:t>
            </a:r>
            <a:r>
              <a:rPr lang="en-US" dirty="0" smtClean="0">
                <a:latin typeface="Times New Roman" panose="02020603050405020304" pitchFamily="18" charset="0"/>
                <a:cs typeface="Times New Roman" panose="02020603050405020304" pitchFamily="18" charset="0"/>
              </a:rPr>
              <a:t> were generally favorable to the British administration and supported the British even during the freedom struggle. There were exceptions.</a:t>
            </a:r>
            <a:endParaRPr lang="en-US" dirty="0">
              <a:latin typeface="Times New Roman" panose="02020603050405020304" pitchFamily="18" charset="0"/>
              <a:cs typeface="Times New Roman" panose="02020603050405020304" pitchFamily="18" charset="0"/>
            </a:endParaRPr>
          </a:p>
        </p:txBody>
      </p:sp>
      <p:pic>
        <p:nvPicPr>
          <p:cNvPr id="7170" name="Picture 2" descr="Permanent Settlement UPSC Notes &gt; GK Ranke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52108" y="2229862"/>
            <a:ext cx="4521893" cy="38115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3406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a:solidFill>
                  <a:srgbClr val="C00000"/>
                </a:solidFill>
                <a:latin typeface="Times New Roman" panose="02020603050405020304" pitchFamily="18" charset="0"/>
                <a:cs typeface="Times New Roman" panose="02020603050405020304" pitchFamily="18" charset="0"/>
              </a:rPr>
              <a:t>DEMERITS OF THE PERMANENT SETTLEMENT</a:t>
            </a:r>
            <a:endParaRPr lang="en-US" sz="3200" dirty="0"/>
          </a:p>
        </p:txBody>
      </p:sp>
      <p:sp>
        <p:nvSpPr>
          <p:cNvPr id="3" name="Content Placeholder 2"/>
          <p:cNvSpPr>
            <a:spLocks noGrp="1"/>
          </p:cNvSpPr>
          <p:nvPr>
            <p:ph idx="1"/>
          </p:nvPr>
        </p:nvSpPr>
        <p:spPr>
          <a:xfrm>
            <a:off x="677334" y="2160589"/>
            <a:ext cx="3742266" cy="3880773"/>
          </a:xfrm>
        </p:spPr>
        <p:txBody>
          <a:bodyPr>
            <a:normAutofit fontScale="85000" lnSpcReduction="10000"/>
          </a:bodyPr>
          <a:lstStyle/>
          <a:p>
            <a:pPr lvl="0" algn="just"/>
            <a:endParaRPr lang="en-US" dirty="0" smtClean="0">
              <a:solidFill>
                <a:schemeClr val="tx1"/>
              </a:solidFill>
              <a:latin typeface="Times New Roman" panose="02020603050405020304" pitchFamily="18" charset="0"/>
              <a:cs typeface="Times New Roman" panose="02020603050405020304" pitchFamily="18" charset="0"/>
            </a:endParaRPr>
          </a:p>
          <a:p>
            <a:pPr lvl="0" algn="just"/>
            <a:r>
              <a:rPr lang="en-US" dirty="0" smtClean="0">
                <a:solidFill>
                  <a:schemeClr val="tx1"/>
                </a:solidFill>
                <a:latin typeface="Times New Roman" panose="02020603050405020304" pitchFamily="18" charset="0"/>
                <a:cs typeface="Times New Roman" panose="02020603050405020304" pitchFamily="18" charset="0"/>
              </a:rPr>
              <a:t>The </a:t>
            </a:r>
            <a:r>
              <a:rPr lang="en-US" dirty="0">
                <a:solidFill>
                  <a:schemeClr val="tx1"/>
                </a:solidFill>
                <a:latin typeface="Times New Roman" panose="02020603050405020304" pitchFamily="18" charset="0"/>
                <a:cs typeface="Times New Roman" panose="02020603050405020304" pitchFamily="18" charset="0"/>
              </a:rPr>
              <a:t>land assessment was not done properly and land revenue was fixed arbitrarily. This meant that both productive and unproductive land was expected to furnish revenue at the same rates. This created a burden on the farmers of unproductive land. Also, in the case of productive land, it was a loss of revenue to the government.</a:t>
            </a:r>
          </a:p>
          <a:p>
            <a:pPr lvl="0" algn="just"/>
            <a:r>
              <a:rPr lang="en-US" dirty="0">
                <a:solidFill>
                  <a:schemeClr val="tx1"/>
                </a:solidFill>
                <a:latin typeface="Times New Roman" panose="02020603050405020304" pitchFamily="18" charset="0"/>
                <a:cs typeface="Times New Roman" panose="02020603050405020304" pitchFamily="18" charset="0"/>
              </a:rPr>
              <a:t>The revenue rates were so high that many </a:t>
            </a:r>
            <a:r>
              <a:rPr lang="en-US" dirty="0" err="1">
                <a:solidFill>
                  <a:schemeClr val="tx1"/>
                </a:solidFill>
                <a:latin typeface="Times New Roman" panose="02020603050405020304" pitchFamily="18" charset="0"/>
                <a:cs typeface="Times New Roman" panose="02020603050405020304" pitchFamily="18" charset="0"/>
              </a:rPr>
              <a:t>Zamindars</a:t>
            </a:r>
            <a:r>
              <a:rPr lang="en-US" dirty="0">
                <a:solidFill>
                  <a:schemeClr val="tx1"/>
                </a:solidFill>
                <a:latin typeface="Times New Roman" panose="02020603050405020304" pitchFamily="18" charset="0"/>
                <a:cs typeface="Times New Roman" panose="02020603050405020304" pitchFamily="18" charset="0"/>
              </a:rPr>
              <a:t> became defaulters. In time, this system proved to have disastrous effects. In 1811, the British government warned against the imposition of permanent settlements without a proper land survey.</a:t>
            </a:r>
          </a:p>
          <a:p>
            <a:endParaRPr lang="en-US" dirty="0"/>
          </a:p>
        </p:txBody>
      </p:sp>
      <p:pic>
        <p:nvPicPr>
          <p:cNvPr id="9218" name="Picture 2" descr="Let's Know About the PERMANENT SETTLEMENT ACT in 10 Minutes - YouTub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9600" y="2253124"/>
            <a:ext cx="4854402" cy="378823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12461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4AE4B3B7-F1BD-AE42-B788-126AE0B14443}"/>
              </a:ext>
            </a:extLst>
          </p:cNvPr>
          <p:cNvSpPr>
            <a:spLocks noGrp="1"/>
          </p:cNvSpPr>
          <p:nvPr>
            <p:ph idx="1"/>
          </p:nvPr>
        </p:nvSpPr>
        <p:spPr>
          <a:xfrm>
            <a:off x="677334" y="2160589"/>
            <a:ext cx="4670521" cy="3880773"/>
          </a:xfrm>
        </p:spPr>
        <p:txBody>
          <a:bodyPr>
            <a:normAutofit lnSpcReduction="10000"/>
          </a:bodyPr>
          <a:lstStyle/>
          <a:p>
            <a:pPr marL="660400" indent="-482600" algn="just">
              <a:buFont typeface="Wingdings" pitchFamily="2" charset="2"/>
              <a:buChar char="q"/>
            </a:pPr>
            <a:r>
              <a:rPr lang="en-US" dirty="0">
                <a:solidFill>
                  <a:schemeClr val="tx1"/>
                </a:solidFill>
                <a:latin typeface="Times New Roman" panose="02020603050405020304" pitchFamily="18" charset="0"/>
                <a:cs typeface="Times New Roman" panose="02020603050405020304" pitchFamily="18" charset="0"/>
              </a:rPr>
              <a:t>Cornwallis brought the ad-hoc character of administration practiced by the previous regimes to an end. He made some experiments in the revenue and local administrations. But soon he came to a firm conclusion about the colonial state and its administration. By turning the Nawab into a pensioner, Cornwallis abolished the </a:t>
            </a:r>
            <a:r>
              <a:rPr lang="en-US" dirty="0" err="1">
                <a:solidFill>
                  <a:schemeClr val="tx1"/>
                </a:solidFill>
                <a:latin typeface="Times New Roman" panose="02020603050405020304" pitchFamily="18" charset="0"/>
                <a:cs typeface="Times New Roman" panose="02020603050405020304" pitchFamily="18" charset="0"/>
              </a:rPr>
              <a:t>Nizamat</a:t>
            </a:r>
            <a:r>
              <a:rPr lang="en-US" dirty="0">
                <a:solidFill>
                  <a:schemeClr val="tx1"/>
                </a:solidFill>
                <a:latin typeface="Times New Roman" panose="02020603050405020304" pitchFamily="18" charset="0"/>
                <a:cs typeface="Times New Roman" panose="02020603050405020304" pitchFamily="18" charset="0"/>
              </a:rPr>
              <a:t> institution and assumed to himself all residue powers of the Nawab. He established detailed rules of governance and rules of business of the state. The whole body of the system that he established goes by the name of Cornwallis Code. </a:t>
            </a:r>
          </a:p>
          <a:p>
            <a:pPr marL="660400" indent="-482600" algn="just">
              <a:buFont typeface="Wingdings" pitchFamily="2" charset="2"/>
              <a:buChar char="q"/>
            </a:pPr>
            <a:endParaRPr lang="en-US" sz="2200" dirty="0"/>
          </a:p>
          <a:p>
            <a:endParaRPr lang="en-US" dirty="0"/>
          </a:p>
        </p:txBody>
      </p:sp>
      <p:sp>
        <p:nvSpPr>
          <p:cNvPr id="5" name="Title 1">
            <a:extLst>
              <a:ext uri="{FF2B5EF4-FFF2-40B4-BE49-F238E27FC236}">
                <a16:creationId xmlns="" xmlns:a16="http://schemas.microsoft.com/office/drawing/2014/main" id="{6CBBC580-83D7-2346-BEB7-999FB5CB499A}"/>
              </a:ext>
            </a:extLst>
          </p:cNvPr>
          <p:cNvSpPr>
            <a:spLocks noGrp="1"/>
          </p:cNvSpPr>
          <p:nvPr>
            <p:ph type="title"/>
          </p:nvPr>
        </p:nvSpPr>
        <p:spPr>
          <a:xfrm>
            <a:off x="1097280" y="665018"/>
            <a:ext cx="8176722" cy="1062572"/>
          </a:xfrm>
        </p:spPr>
        <p:txBody>
          <a:bodyPr>
            <a:noAutofit/>
          </a:bodyPr>
          <a:lstStyle/>
          <a:p>
            <a:pPr algn="ctr"/>
            <a:r>
              <a:rPr lang="en-US" sz="3200" b="1" dirty="0" smtClean="0">
                <a:solidFill>
                  <a:srgbClr val="C00000"/>
                </a:solidFill>
                <a:latin typeface="Times New Roman" panose="02020603050405020304" pitchFamily="18" charset="0"/>
                <a:cs typeface="Times New Roman" panose="02020603050405020304" pitchFamily="18" charset="0"/>
              </a:rPr>
              <a:t/>
            </a:r>
            <a:br>
              <a:rPr lang="en-US" sz="3200" b="1" dirty="0" smtClean="0">
                <a:solidFill>
                  <a:srgbClr val="C00000"/>
                </a:solidFill>
                <a:latin typeface="Times New Roman" panose="02020603050405020304" pitchFamily="18" charset="0"/>
                <a:cs typeface="Times New Roman" panose="02020603050405020304" pitchFamily="18" charset="0"/>
              </a:rPr>
            </a:br>
            <a:r>
              <a:rPr lang="en-US" sz="3200" b="1" dirty="0" smtClean="0">
                <a:solidFill>
                  <a:srgbClr val="C00000"/>
                </a:solidFill>
                <a:latin typeface="Times New Roman" panose="02020603050405020304" pitchFamily="18" charset="0"/>
                <a:cs typeface="Times New Roman" panose="02020603050405020304" pitchFamily="18" charset="0"/>
              </a:rPr>
              <a:t>CORNWALLIS CODE</a:t>
            </a:r>
            <a:endParaRPr lang="en-US" sz="3200" b="1" dirty="0">
              <a:solidFill>
                <a:srgbClr val="C00000"/>
              </a:solidFill>
              <a:latin typeface="Times New Roman" panose="02020603050405020304" pitchFamily="18" charset="0"/>
              <a:cs typeface="Times New Roman" panose="02020603050405020304" pitchFamily="18" charset="0"/>
            </a:endParaRPr>
          </a:p>
        </p:txBody>
      </p:sp>
      <p:sp>
        <p:nvSpPr>
          <p:cNvPr id="2" name="AutoShape 2" descr="Cornwallis Code| ias| cse| upsc - YouTub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44" name="Picture 4" descr="Cornwallis Code| ias| cse| upsc - YouTub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72546" y="2160589"/>
            <a:ext cx="3926147" cy="3586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28600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C00000"/>
                </a:solidFill>
                <a:latin typeface="Times New Roman" panose="02020603050405020304" pitchFamily="18" charset="0"/>
                <a:cs typeface="Times New Roman" panose="02020603050405020304" pitchFamily="18" charset="0"/>
              </a:rPr>
              <a:t/>
            </a:r>
            <a:br>
              <a:rPr lang="en-US" b="1" dirty="0" smtClean="0">
                <a:solidFill>
                  <a:srgbClr val="C00000"/>
                </a:solidFill>
                <a:latin typeface="Times New Roman" panose="02020603050405020304" pitchFamily="18" charset="0"/>
                <a:cs typeface="Times New Roman" panose="02020603050405020304" pitchFamily="18" charset="0"/>
              </a:rPr>
            </a:br>
            <a:r>
              <a:rPr lang="en-US" sz="3200" b="1" dirty="0" smtClean="0">
                <a:solidFill>
                  <a:srgbClr val="C00000"/>
                </a:solidFill>
                <a:latin typeface="Times New Roman" panose="02020603050405020304" pitchFamily="18" charset="0"/>
                <a:cs typeface="Times New Roman" panose="02020603050405020304" pitchFamily="18" charset="0"/>
              </a:rPr>
              <a:t>CORNWALLIS </a:t>
            </a:r>
            <a:r>
              <a:rPr lang="en-US" sz="3200" b="1" dirty="0">
                <a:solidFill>
                  <a:srgbClr val="C00000"/>
                </a:solidFill>
                <a:latin typeface="Times New Roman" panose="02020603050405020304" pitchFamily="18" charset="0"/>
                <a:cs typeface="Times New Roman" panose="02020603050405020304" pitchFamily="18" charset="0"/>
              </a:rPr>
              <a:t>CODE</a:t>
            </a:r>
            <a:endParaRPr lang="en-US" sz="3200" dirty="0"/>
          </a:p>
        </p:txBody>
      </p:sp>
      <p:sp>
        <p:nvSpPr>
          <p:cNvPr id="3" name="Content Placeholder 2"/>
          <p:cNvSpPr>
            <a:spLocks noGrp="1"/>
          </p:cNvSpPr>
          <p:nvPr>
            <p:ph idx="1"/>
          </p:nvPr>
        </p:nvSpPr>
        <p:spPr>
          <a:xfrm>
            <a:off x="677334" y="2160589"/>
            <a:ext cx="3977793" cy="3880773"/>
          </a:xfrm>
        </p:spPr>
        <p:txBody>
          <a:bodyPr/>
          <a:lstStyle/>
          <a:p>
            <a:pPr algn="just"/>
            <a:r>
              <a:rPr lang="en-US" dirty="0">
                <a:solidFill>
                  <a:schemeClr val="tx1"/>
                </a:solidFill>
                <a:latin typeface="Times New Roman" panose="02020603050405020304" pitchFamily="18" charset="0"/>
                <a:cs typeface="Times New Roman" panose="02020603050405020304" pitchFamily="18" charset="0"/>
              </a:rPr>
              <a:t>The entire Cornwallis Code may be conceived within the limits of 48 Regulations proclaimed by Cornwallis in May 1793. The Regulations described the structure of respective institutions and their rules of business. The main administrative institutions under the Cornwallis system may be summarized under the following heads. </a:t>
            </a:r>
          </a:p>
          <a:p>
            <a:endParaRPr lang="en-US" dirty="0"/>
          </a:p>
        </p:txBody>
      </p:sp>
      <p:pic>
        <p:nvPicPr>
          <p:cNvPr id="11266" name="Picture 2" descr="Governor-Generals and Viceroys of India: Significant Events | Charles  Cornwallis | Modern History - YouTub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7527" y="2174157"/>
            <a:ext cx="4466474" cy="36586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14849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F866C311-E29B-DA46-9E02-2C2F382407DA}"/>
              </a:ext>
            </a:extLst>
          </p:cNvPr>
          <p:cNvSpPr>
            <a:spLocks noGrp="1"/>
          </p:cNvSpPr>
          <p:nvPr>
            <p:ph idx="1"/>
          </p:nvPr>
        </p:nvSpPr>
        <p:spPr>
          <a:xfrm>
            <a:off x="1097279" y="1944415"/>
            <a:ext cx="8032865" cy="4279509"/>
          </a:xfrm>
        </p:spPr>
        <p:txBody>
          <a:bodyPr>
            <a:normAutofit/>
          </a:bodyPr>
          <a:lstStyle/>
          <a:p>
            <a:pPr marL="711200" indent="-444500" algn="just">
              <a:spcBef>
                <a:spcPts val="600"/>
              </a:spcBef>
              <a:buFont typeface="Wingdings" pitchFamily="2" charset="2"/>
              <a:buChar char="q"/>
            </a:pPr>
            <a:r>
              <a:rPr lang="en-US" i="1" dirty="0">
                <a:solidFill>
                  <a:schemeClr val="tx1"/>
                </a:solidFill>
                <a:latin typeface="Times New Roman" panose="02020603050405020304" pitchFamily="18" charset="0"/>
                <a:cs typeface="Times New Roman" panose="02020603050405020304" pitchFamily="18" charset="0"/>
              </a:rPr>
              <a:t>Revenue administration since 1793 </a:t>
            </a:r>
            <a:r>
              <a:rPr lang="en-US" dirty="0">
                <a:solidFill>
                  <a:schemeClr val="tx1"/>
                </a:solidFill>
                <a:latin typeface="Times New Roman" panose="02020603050405020304" pitchFamily="18" charset="0"/>
                <a:cs typeface="Times New Roman" panose="02020603050405020304" pitchFamily="18" charset="0"/>
              </a:rPr>
              <a:t>The kernel of the administrative system of the colonial state was revenue collection. Most of the laws and rules that Cornwallis framed had direct or indirect bearing on the revenue administration. Basic features of Lord </a:t>
            </a:r>
            <a:r>
              <a:rPr lang="en-US" dirty="0" err="1">
                <a:solidFill>
                  <a:schemeClr val="tx1"/>
                </a:solidFill>
                <a:latin typeface="Times New Roman" panose="02020603050405020304" pitchFamily="18" charset="0"/>
                <a:cs typeface="Times New Roman" panose="02020603050405020304" pitchFamily="18" charset="0"/>
              </a:rPr>
              <a:t>Cornwalis’s</a:t>
            </a:r>
            <a:r>
              <a:rPr lang="en-US" dirty="0">
                <a:solidFill>
                  <a:schemeClr val="tx1"/>
                </a:solidFill>
                <a:latin typeface="Times New Roman" panose="02020603050405020304" pitchFamily="18" charset="0"/>
                <a:cs typeface="Times New Roman" panose="02020603050405020304" pitchFamily="18" charset="0"/>
              </a:rPr>
              <a:t> land settlement of 1793 can be sited as under</a:t>
            </a:r>
            <a:r>
              <a:rPr lang="en-US" dirty="0" smtClean="0">
                <a:solidFill>
                  <a:schemeClr val="tx1"/>
                </a:solidFill>
                <a:latin typeface="Times New Roman" panose="02020603050405020304" pitchFamily="18" charset="0"/>
                <a:cs typeface="Times New Roman" panose="02020603050405020304" pitchFamily="18" charset="0"/>
              </a:rPr>
              <a:t>:</a:t>
            </a:r>
            <a:endParaRPr lang="en-US" dirty="0">
              <a:solidFill>
                <a:schemeClr val="tx1"/>
              </a:solidFill>
              <a:latin typeface="Times New Roman" panose="02020603050405020304" pitchFamily="18" charset="0"/>
              <a:cs typeface="Times New Roman" panose="02020603050405020304" pitchFamily="18" charset="0"/>
            </a:endParaRPr>
          </a:p>
          <a:p>
            <a:pPr marL="1371600" indent="-393700" algn="just">
              <a:spcBef>
                <a:spcPts val="600"/>
              </a:spcBef>
              <a:buFont typeface="+mj-lt"/>
              <a:buAutoNum type="arabicParenR"/>
            </a:pPr>
            <a:r>
              <a:rPr lang="en-US" dirty="0">
                <a:solidFill>
                  <a:schemeClr val="tx1"/>
                </a:solidFill>
                <a:latin typeface="Times New Roman" panose="02020603050405020304" pitchFamily="18" charset="0"/>
                <a:cs typeface="Times New Roman" panose="02020603050405020304" pitchFamily="18" charset="0"/>
              </a:rPr>
              <a:t>The Zamindars were made the owners of the land.</a:t>
            </a:r>
          </a:p>
          <a:p>
            <a:pPr marL="1371600" indent="-393700" algn="just">
              <a:spcBef>
                <a:spcPts val="600"/>
              </a:spcBef>
              <a:buFont typeface="+mj-lt"/>
              <a:buAutoNum type="arabicParenR"/>
            </a:pPr>
            <a:r>
              <a:rPr lang="en-US" dirty="0">
                <a:solidFill>
                  <a:schemeClr val="tx1"/>
                </a:solidFill>
                <a:latin typeface="Times New Roman" panose="02020603050405020304" pitchFamily="18" charset="0"/>
                <a:cs typeface="Times New Roman" panose="02020603050405020304" pitchFamily="18" charset="0"/>
              </a:rPr>
              <a:t>The company’s share in revenue was fixed with the Zamindars. </a:t>
            </a:r>
          </a:p>
          <a:p>
            <a:pPr marL="1371600" indent="-393700" algn="just">
              <a:spcBef>
                <a:spcPts val="600"/>
              </a:spcBef>
              <a:buFont typeface="+mj-lt"/>
              <a:buAutoNum type="arabicParenR"/>
            </a:pPr>
            <a:r>
              <a:rPr lang="en-US" dirty="0">
                <a:solidFill>
                  <a:schemeClr val="tx1"/>
                </a:solidFill>
                <a:latin typeface="Times New Roman" panose="02020603050405020304" pitchFamily="18" charset="0"/>
                <a:cs typeface="Times New Roman" panose="02020603050405020304" pitchFamily="18" charset="0"/>
              </a:rPr>
              <a:t>The Zamindars could sell &amp; purchase lands.</a:t>
            </a:r>
          </a:p>
          <a:p>
            <a:pPr marL="1371600" indent="-393700" algn="just">
              <a:spcBef>
                <a:spcPts val="600"/>
              </a:spcBef>
              <a:buFont typeface="+mj-lt"/>
              <a:buAutoNum type="arabicParenR"/>
            </a:pPr>
            <a:r>
              <a:rPr lang="en-US" dirty="0">
                <a:solidFill>
                  <a:schemeClr val="tx1"/>
                </a:solidFill>
                <a:latin typeface="Times New Roman" panose="02020603050405020304" pitchFamily="18" charset="0"/>
                <a:cs typeface="Times New Roman" panose="02020603050405020304" pitchFamily="18" charset="0"/>
              </a:rPr>
              <a:t>The state had no direct contact with the peasants </a:t>
            </a:r>
          </a:p>
        </p:txBody>
      </p:sp>
      <p:sp>
        <p:nvSpPr>
          <p:cNvPr id="5" name="Title 1">
            <a:extLst>
              <a:ext uri="{FF2B5EF4-FFF2-40B4-BE49-F238E27FC236}">
                <a16:creationId xmlns="" xmlns:a16="http://schemas.microsoft.com/office/drawing/2014/main" id="{F7F95D72-AD0C-B743-AF4A-2ECD7D47F50A}"/>
              </a:ext>
            </a:extLst>
          </p:cNvPr>
          <p:cNvSpPr>
            <a:spLocks noGrp="1"/>
          </p:cNvSpPr>
          <p:nvPr>
            <p:ph type="title"/>
          </p:nvPr>
        </p:nvSpPr>
        <p:spPr>
          <a:xfrm>
            <a:off x="1097279" y="664485"/>
            <a:ext cx="8032865" cy="1028842"/>
          </a:xfrm>
        </p:spPr>
        <p:txBody>
          <a:bodyPr>
            <a:noAutofit/>
          </a:bodyPr>
          <a:lstStyle/>
          <a:p>
            <a:pPr algn="ctr"/>
            <a:r>
              <a:rPr lang="en-US" sz="3200" b="1" dirty="0" smtClean="0">
                <a:solidFill>
                  <a:srgbClr val="C00000"/>
                </a:solidFill>
                <a:latin typeface="Times New Roman" panose="02020603050405020304" pitchFamily="18" charset="0"/>
                <a:cs typeface="Times New Roman" panose="02020603050405020304" pitchFamily="18" charset="0"/>
              </a:rPr>
              <a:t>ADMINISTRATION- COLONIAL PERIOD UNDER EAST INDIA COMPANY </a:t>
            </a:r>
            <a:endParaRPr lang="en-US" sz="3200" b="1"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700541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7D2BD0FB-B866-234F-B585-F1F79135694C}"/>
              </a:ext>
            </a:extLst>
          </p:cNvPr>
          <p:cNvSpPr>
            <a:spLocks noGrp="1"/>
          </p:cNvSpPr>
          <p:nvPr>
            <p:ph idx="1"/>
          </p:nvPr>
        </p:nvSpPr>
        <p:spPr>
          <a:xfrm>
            <a:off x="1097280" y="1845734"/>
            <a:ext cx="8176722" cy="4614051"/>
          </a:xfrm>
        </p:spPr>
        <p:txBody>
          <a:bodyPr>
            <a:normAutofit/>
          </a:bodyPr>
          <a:lstStyle/>
          <a:p>
            <a:pPr algn="just">
              <a:spcBef>
                <a:spcPts val="600"/>
              </a:spcBef>
            </a:pPr>
            <a:r>
              <a:rPr lang="en-US" b="1" i="1" dirty="0">
                <a:solidFill>
                  <a:schemeClr val="tx1"/>
                </a:solidFill>
                <a:latin typeface="Times New Roman" panose="02020603050405020304" pitchFamily="18" charset="0"/>
                <a:cs typeface="Times New Roman" panose="02020603050405020304" pitchFamily="18" charset="0"/>
              </a:rPr>
              <a:t>Civil Service </a:t>
            </a:r>
          </a:p>
          <a:p>
            <a:pPr marL="622300" indent="-355600" algn="just">
              <a:spcBef>
                <a:spcPts val="600"/>
              </a:spcBef>
              <a:buFont typeface="Wingdings" pitchFamily="2" charset="2"/>
              <a:buChar char="q"/>
            </a:pPr>
            <a:r>
              <a:rPr lang="en-US" dirty="0">
                <a:solidFill>
                  <a:schemeClr val="tx1"/>
                </a:solidFill>
                <a:latin typeface="Times New Roman" panose="02020603050405020304" pitchFamily="18" charset="0"/>
                <a:cs typeface="Times New Roman" panose="02020603050405020304" pitchFamily="18" charset="0"/>
              </a:rPr>
              <a:t>Until the arrival of Cornwallis, civilians were traders at the same time. For their services to the government, officers were paid very minimally. They were hence allowed to indulge in making money by private trade and other means. Furthermore, in addition to their normal salary, district collectors were allowed commissions on the collections of revenue. Cornwallis brought these ruins anomalies to an end. He separated trade from the administration. The Board of Revenue was entrusted with administrative affairs and the Board of Trade with commercial affairs. The officers in the administration were never to be transferred to the trading division of the company for the officers in the trading division, to administration. He created two cadres of administrative services - covenanted and uncovenanted. The covenanted officers were to be nominated by the Court of Directors, and the uncovenanted, by the Fort William Government. Natives were excluded from civil service, thereby making the civil administration an all-white affair. </a:t>
            </a:r>
          </a:p>
        </p:txBody>
      </p:sp>
      <p:sp>
        <p:nvSpPr>
          <p:cNvPr id="5" name="Title 1">
            <a:extLst>
              <a:ext uri="{FF2B5EF4-FFF2-40B4-BE49-F238E27FC236}">
                <a16:creationId xmlns:a16="http://schemas.microsoft.com/office/drawing/2014/main" xmlns="" id="{1B9B2160-986D-2846-9002-1F6FC3793495}"/>
              </a:ext>
            </a:extLst>
          </p:cNvPr>
          <p:cNvSpPr>
            <a:spLocks noGrp="1"/>
          </p:cNvSpPr>
          <p:nvPr>
            <p:ph type="title"/>
          </p:nvPr>
        </p:nvSpPr>
        <p:spPr>
          <a:xfrm>
            <a:off x="1097280" y="748145"/>
            <a:ext cx="8176722" cy="979445"/>
          </a:xfrm>
        </p:spPr>
        <p:txBody>
          <a:bodyPr>
            <a:noAutofit/>
          </a:bodyPr>
          <a:lstStyle/>
          <a:p>
            <a:pPr algn="ctr"/>
            <a:r>
              <a:rPr lang="en-US" sz="3200" b="1" dirty="0" smtClean="0">
                <a:solidFill>
                  <a:srgbClr val="C00000"/>
                </a:solidFill>
                <a:latin typeface="Times New Roman" panose="02020603050405020304" pitchFamily="18" charset="0"/>
                <a:cs typeface="Times New Roman" panose="02020603050405020304" pitchFamily="18" charset="0"/>
              </a:rPr>
              <a:t>ADMINISTRATION &amp; REFORMATION- UNDER EAST INDIA COMPANY </a:t>
            </a:r>
            <a:endParaRPr lang="en-US" sz="3200" b="1"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083738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BEE8E832-4B76-5D4C-80C9-667CDCDCC860}"/>
              </a:ext>
            </a:extLst>
          </p:cNvPr>
          <p:cNvSpPr>
            <a:spLocks noGrp="1"/>
          </p:cNvSpPr>
          <p:nvPr>
            <p:ph idx="1"/>
          </p:nvPr>
        </p:nvSpPr>
        <p:spPr/>
        <p:txBody>
          <a:bodyPr>
            <a:normAutofit fontScale="92500"/>
          </a:bodyPr>
          <a:lstStyle/>
          <a:p>
            <a:pPr algn="just">
              <a:spcBef>
                <a:spcPts val="600"/>
              </a:spcBef>
            </a:pPr>
            <a:r>
              <a:rPr lang="en-US" sz="2100" b="1" i="1" dirty="0">
                <a:solidFill>
                  <a:schemeClr val="tx1"/>
                </a:solidFill>
                <a:latin typeface="Times New Roman" panose="02020603050405020304" pitchFamily="18" charset="0"/>
                <a:cs typeface="Times New Roman" panose="02020603050405020304" pitchFamily="18" charset="0"/>
              </a:rPr>
              <a:t>Police Administration </a:t>
            </a:r>
          </a:p>
          <a:p>
            <a:pPr marL="622300" indent="-317500" algn="just">
              <a:spcBef>
                <a:spcPts val="600"/>
              </a:spcBef>
              <a:buFont typeface="Wingdings" pitchFamily="2" charset="2"/>
              <a:buChar char="q"/>
            </a:pPr>
            <a:r>
              <a:rPr lang="en-US" sz="2100" dirty="0">
                <a:solidFill>
                  <a:schemeClr val="tx1"/>
                </a:solidFill>
                <a:latin typeface="Times New Roman" panose="02020603050405020304" pitchFamily="18" charset="0"/>
                <a:cs typeface="Times New Roman" panose="02020603050405020304" pitchFamily="18" charset="0"/>
              </a:rPr>
              <a:t>Cornwallis abolished the police powers of the </a:t>
            </a:r>
            <a:r>
              <a:rPr lang="en-US" sz="2100" dirty="0" err="1">
                <a:solidFill>
                  <a:schemeClr val="tx1"/>
                </a:solidFill>
                <a:latin typeface="Times New Roman" panose="02020603050405020304" pitchFamily="18" charset="0"/>
                <a:cs typeface="Times New Roman" panose="02020603050405020304" pitchFamily="18" charset="0"/>
              </a:rPr>
              <a:t>Nizamat</a:t>
            </a:r>
            <a:r>
              <a:rPr lang="en-US" sz="2100" dirty="0">
                <a:solidFill>
                  <a:schemeClr val="tx1"/>
                </a:solidFill>
                <a:latin typeface="Times New Roman" panose="02020603050405020304" pitchFamily="18" charset="0"/>
                <a:cs typeface="Times New Roman" panose="02020603050405020304" pitchFamily="18" charset="0"/>
              </a:rPr>
              <a:t>. Under the Police Regulation of 7 December 1792, the Zamindars in the rural areas and the Kotwals in the urban areas were deprived of their traditional privileges of policing. Instead, English magistrates were given control of the police. The district judge was made. Additionally, the district magistrate was given control of the police. Every district was divided into a police zone covering an area of 400 square miles, and each such area was to be guarded by a Police Superintendent assisted by an establishment of constables. The district judge, in the capacity of the district magistrate, would appoint the police superintendent, and the latter would appoint constables. </a:t>
            </a:r>
          </a:p>
          <a:p>
            <a:pPr marL="0" indent="0" algn="just">
              <a:spcBef>
                <a:spcPts val="600"/>
              </a:spcBef>
              <a:buNone/>
            </a:pPr>
            <a:r>
              <a:rPr lang="en-US" sz="2100" dirty="0"/>
              <a:t> </a:t>
            </a:r>
          </a:p>
          <a:p>
            <a:endParaRPr lang="en-US" dirty="0"/>
          </a:p>
        </p:txBody>
      </p:sp>
      <p:sp>
        <p:nvSpPr>
          <p:cNvPr id="5" name="Title 1">
            <a:extLst>
              <a:ext uri="{FF2B5EF4-FFF2-40B4-BE49-F238E27FC236}">
                <a16:creationId xmlns:a16="http://schemas.microsoft.com/office/drawing/2014/main" xmlns="" id="{192D5435-A291-5F46-80B0-F9947B28F15C}"/>
              </a:ext>
            </a:extLst>
          </p:cNvPr>
          <p:cNvSpPr>
            <a:spLocks noGrp="1"/>
          </p:cNvSpPr>
          <p:nvPr>
            <p:ph type="title"/>
          </p:nvPr>
        </p:nvSpPr>
        <p:spPr>
          <a:xfrm>
            <a:off x="1097280" y="678873"/>
            <a:ext cx="8176722" cy="1048717"/>
          </a:xfrm>
        </p:spPr>
        <p:txBody>
          <a:bodyPr>
            <a:noAutofit/>
          </a:bodyPr>
          <a:lstStyle/>
          <a:p>
            <a:pPr algn="ctr"/>
            <a:r>
              <a:rPr lang="en-US" sz="3200" b="1" dirty="0" smtClean="0">
                <a:solidFill>
                  <a:srgbClr val="C00000"/>
                </a:solidFill>
                <a:latin typeface="Times New Roman" panose="02020603050405020304" pitchFamily="18" charset="0"/>
                <a:cs typeface="Times New Roman" panose="02020603050405020304" pitchFamily="18" charset="0"/>
              </a:rPr>
              <a:t>ADMINISTRATION &amp; REFORMATION- UNDER EAST INDIA COMPANY </a:t>
            </a:r>
            <a:endParaRPr lang="en-US" sz="3200" b="1"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381456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6FA2FF13-150A-7047-9CE8-05CAC68B01A8}"/>
              </a:ext>
            </a:extLst>
          </p:cNvPr>
          <p:cNvSpPr>
            <a:spLocks noGrp="1"/>
          </p:cNvSpPr>
          <p:nvPr>
            <p:ph idx="1"/>
          </p:nvPr>
        </p:nvSpPr>
        <p:spPr/>
        <p:txBody>
          <a:bodyPr/>
          <a:lstStyle/>
          <a:p>
            <a:pPr algn="just">
              <a:spcBef>
                <a:spcPts val="600"/>
              </a:spcBef>
            </a:pPr>
            <a:r>
              <a:rPr lang="en-US" b="1" i="1" dirty="0">
                <a:solidFill>
                  <a:schemeClr val="tx1"/>
                </a:solidFill>
                <a:latin typeface="Times New Roman" panose="02020603050405020304" pitchFamily="18" charset="0"/>
                <a:cs typeface="Times New Roman" panose="02020603050405020304" pitchFamily="18" charset="0"/>
              </a:rPr>
              <a:t>Judicial Administration </a:t>
            </a:r>
            <a:endParaRPr lang="en-US" b="1" dirty="0">
              <a:solidFill>
                <a:schemeClr val="tx1"/>
              </a:solidFill>
              <a:latin typeface="Times New Roman" panose="02020603050405020304" pitchFamily="18" charset="0"/>
              <a:cs typeface="Times New Roman" panose="02020603050405020304" pitchFamily="18" charset="0"/>
            </a:endParaRPr>
          </a:p>
          <a:p>
            <a:pPr marL="660400" indent="-393700" algn="just">
              <a:spcBef>
                <a:spcPts val="600"/>
              </a:spcBef>
              <a:buFont typeface="Wingdings" pitchFamily="2" charset="2"/>
              <a:buChar char="q"/>
            </a:pPr>
            <a:r>
              <a:rPr lang="en-US" dirty="0">
                <a:solidFill>
                  <a:schemeClr val="tx1"/>
                </a:solidFill>
                <a:latin typeface="Times New Roman" panose="02020603050405020304" pitchFamily="18" charset="0"/>
                <a:cs typeface="Times New Roman" panose="02020603050405020304" pitchFamily="18" charset="0"/>
              </a:rPr>
              <a:t>Cornwallis separated the judiciary from the executive and established the rule of law by making all, rulers and ruled, equal in the eyes of the law. For civil justice, district courts were instituted, which dealt with both civil and revenue matters. Above them were four provincial courts at Calcutta, Murshidabad, Dhaka and Patna. At the top was the Sadr </a:t>
            </a:r>
            <a:r>
              <a:rPr lang="en-US" dirty="0" err="1">
                <a:solidFill>
                  <a:schemeClr val="tx1"/>
                </a:solidFill>
                <a:latin typeface="Times New Roman" panose="02020603050405020304" pitchFamily="18" charset="0"/>
                <a:cs typeface="Times New Roman" panose="02020603050405020304" pitchFamily="18" charset="0"/>
              </a:rPr>
              <a:t>Diwani</a:t>
            </a:r>
            <a:r>
              <a:rPr lang="en-US" dirty="0">
                <a:solidFill>
                  <a:schemeClr val="tx1"/>
                </a:solidFill>
                <a:latin typeface="Times New Roman" panose="02020603050405020304" pitchFamily="18" charset="0"/>
                <a:cs typeface="Times New Roman" panose="02020603050405020304" pitchFamily="18" charset="0"/>
              </a:rPr>
              <a:t> Adalat for civil justice and Sadr </a:t>
            </a:r>
            <a:r>
              <a:rPr lang="en-US" dirty="0" err="1">
                <a:solidFill>
                  <a:schemeClr val="tx1"/>
                </a:solidFill>
                <a:latin typeface="Times New Roman" panose="02020603050405020304" pitchFamily="18" charset="0"/>
                <a:cs typeface="Times New Roman" panose="02020603050405020304" pitchFamily="18" charset="0"/>
              </a:rPr>
              <a:t>Nizamat</a:t>
            </a:r>
            <a:r>
              <a:rPr lang="en-US" dirty="0">
                <a:solidFill>
                  <a:schemeClr val="tx1"/>
                </a:solidFill>
                <a:latin typeface="Times New Roman" panose="02020603050405020304" pitchFamily="18" charset="0"/>
                <a:cs typeface="Times New Roman" panose="02020603050405020304" pitchFamily="18" charset="0"/>
              </a:rPr>
              <a:t> Adalat for criminal justice. The Governor General and his council members made these Sadr </a:t>
            </a:r>
            <a:r>
              <a:rPr lang="en-US" dirty="0" err="1">
                <a:solidFill>
                  <a:schemeClr val="tx1"/>
                </a:solidFill>
                <a:latin typeface="Times New Roman" panose="02020603050405020304" pitchFamily="18" charset="0"/>
                <a:cs typeface="Times New Roman" panose="02020603050405020304" pitchFamily="18" charset="0"/>
              </a:rPr>
              <a:t>Adalats</a:t>
            </a:r>
            <a:r>
              <a:rPr lang="en-US" dirty="0">
                <a:solidFill>
                  <a:schemeClr val="tx1"/>
                </a:solidFill>
                <a:latin typeface="Times New Roman" panose="02020603050405020304" pitchFamily="18" charset="0"/>
                <a:cs typeface="Times New Roman" panose="02020603050405020304" pitchFamily="18" charset="0"/>
              </a:rPr>
              <a:t>. Native advisers were engaged to help them in matters relating to Muslim and Hindu laws. </a:t>
            </a:r>
          </a:p>
          <a:p>
            <a:endParaRPr lang="en-US" dirty="0"/>
          </a:p>
        </p:txBody>
      </p:sp>
      <p:sp>
        <p:nvSpPr>
          <p:cNvPr id="5" name="Title 1">
            <a:extLst>
              <a:ext uri="{FF2B5EF4-FFF2-40B4-BE49-F238E27FC236}">
                <a16:creationId xmlns:a16="http://schemas.microsoft.com/office/drawing/2014/main" xmlns="" id="{F801ED79-B3E8-2942-A381-D4C79D5D7A58}"/>
              </a:ext>
            </a:extLst>
          </p:cNvPr>
          <p:cNvSpPr>
            <a:spLocks noGrp="1"/>
          </p:cNvSpPr>
          <p:nvPr>
            <p:ph type="title"/>
          </p:nvPr>
        </p:nvSpPr>
        <p:spPr>
          <a:xfrm>
            <a:off x="1097280" y="706582"/>
            <a:ext cx="8176722" cy="1021008"/>
          </a:xfrm>
        </p:spPr>
        <p:txBody>
          <a:bodyPr>
            <a:noAutofit/>
          </a:bodyPr>
          <a:lstStyle/>
          <a:p>
            <a:pPr algn="ctr"/>
            <a:r>
              <a:rPr lang="en-US" sz="3200" b="1" dirty="0" smtClean="0">
                <a:solidFill>
                  <a:srgbClr val="C00000"/>
                </a:solidFill>
                <a:latin typeface="Times New Roman" panose="02020603050405020304" pitchFamily="18" charset="0"/>
                <a:cs typeface="Times New Roman" panose="02020603050405020304" pitchFamily="18" charset="0"/>
              </a:rPr>
              <a:t>ADMINISTRATION &amp; REFORMATION- UNDER EAST INDIA COMPANY </a:t>
            </a:r>
            <a:endParaRPr lang="en-US" sz="3200" b="1"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366454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3200" b="1" dirty="0" smtClean="0">
                <a:solidFill>
                  <a:srgbClr val="C00000"/>
                </a:solidFill>
                <a:latin typeface="Times New Roman" panose="02020603050405020304" pitchFamily="18" charset="0"/>
                <a:cs typeface="Times New Roman" panose="02020603050405020304" pitchFamily="18" charset="0"/>
              </a:rPr>
              <a:t/>
            </a:r>
            <a:br>
              <a:rPr lang="en-US" sz="3200" b="1" dirty="0" smtClean="0">
                <a:solidFill>
                  <a:srgbClr val="C00000"/>
                </a:solidFill>
                <a:latin typeface="Times New Roman" panose="02020603050405020304" pitchFamily="18" charset="0"/>
                <a:cs typeface="Times New Roman" panose="02020603050405020304" pitchFamily="18" charset="0"/>
              </a:rPr>
            </a:br>
            <a:r>
              <a:rPr lang="en-US" sz="3200" b="1" dirty="0" smtClean="0">
                <a:solidFill>
                  <a:srgbClr val="C00000"/>
                </a:solidFill>
                <a:latin typeface="Times New Roman" panose="02020603050405020304" pitchFamily="18" charset="0"/>
                <a:cs typeface="Times New Roman" panose="02020603050405020304" pitchFamily="18" charset="0"/>
              </a:rPr>
              <a:t>PERMANENT SETTLEMENT</a:t>
            </a:r>
            <a:r>
              <a:rPr lang="en-US" dirty="0"/>
              <a:t/>
            </a:r>
            <a:br>
              <a:rPr lang="en-US" dirty="0"/>
            </a:br>
            <a:endParaRPr lang="en-US" dirty="0"/>
          </a:p>
        </p:txBody>
      </p:sp>
      <p:sp>
        <p:nvSpPr>
          <p:cNvPr id="3" name="Content Placeholder 2"/>
          <p:cNvSpPr>
            <a:spLocks noGrp="1"/>
          </p:cNvSpPr>
          <p:nvPr>
            <p:ph idx="1"/>
          </p:nvPr>
        </p:nvSpPr>
        <p:spPr>
          <a:xfrm>
            <a:off x="677334" y="2160589"/>
            <a:ext cx="4351866" cy="3880773"/>
          </a:xfrm>
        </p:spPr>
        <p:txBody>
          <a:bodyPr/>
          <a:lstStyle/>
          <a:p>
            <a:pPr algn="just"/>
            <a:endParaRPr lang="en-US" dirty="0" smtClean="0">
              <a:latin typeface="Times New Roman" panose="02020603050405020304" pitchFamily="18" charset="0"/>
              <a:cs typeface="Times New Roman" panose="02020603050405020304" pitchFamily="18" charset="0"/>
            </a:endParaRPr>
          </a:p>
          <a:p>
            <a:pPr marL="0" indent="0" algn="just">
              <a:buNone/>
            </a:pPr>
            <a:r>
              <a:rPr lang="en-US" dirty="0" smtClean="0">
                <a:solidFill>
                  <a:schemeClr val="tx1"/>
                </a:solidFill>
                <a:latin typeface="Times New Roman" panose="02020603050405020304" pitchFamily="18" charset="0"/>
                <a:cs typeface="Times New Roman" panose="02020603050405020304" pitchFamily="18" charset="0"/>
              </a:rPr>
              <a:t>During </a:t>
            </a:r>
            <a:r>
              <a:rPr lang="en-US" dirty="0">
                <a:solidFill>
                  <a:schemeClr val="tx1"/>
                </a:solidFill>
                <a:latin typeface="Times New Roman" panose="02020603050405020304" pitchFamily="18" charset="0"/>
                <a:cs typeface="Times New Roman" panose="02020603050405020304" pitchFamily="18" charset="0"/>
              </a:rPr>
              <a:t>his tenure as Governor-General in 1793, Lord Cornwallis instituted the concept of permanent settlement. The British East India Company and the landlords of Bengal signed an agreement there that fixed the land revenue, and it was also known as the permanent settlement of Bengal. It is well known that the corporation relied heavily on land revenue to levy taxes on the Indian population.</a:t>
            </a:r>
          </a:p>
          <a:p>
            <a:endParaRPr lang="en-US" dirty="0"/>
          </a:p>
        </p:txBody>
      </p:sp>
      <p:pic>
        <p:nvPicPr>
          <p:cNvPr id="4" name="Picture 3" descr="Permanent Settlement question in UPSC mains 2022 - Lrnin"/>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95456" y="2333624"/>
            <a:ext cx="4078546" cy="370773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129855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1ACCD618-2919-0045-ABFF-DD7C69CD2A31}"/>
              </a:ext>
            </a:extLst>
          </p:cNvPr>
          <p:cNvSpPr>
            <a:spLocks noGrp="1"/>
          </p:cNvSpPr>
          <p:nvPr>
            <p:ph idx="1"/>
          </p:nvPr>
        </p:nvSpPr>
        <p:spPr>
          <a:xfrm>
            <a:off x="1097280" y="1845734"/>
            <a:ext cx="8176722" cy="4453466"/>
          </a:xfrm>
        </p:spPr>
        <p:txBody>
          <a:bodyPr>
            <a:normAutofit fontScale="77500" lnSpcReduction="20000"/>
          </a:bodyPr>
          <a:lstStyle/>
          <a:p>
            <a:r>
              <a:rPr lang="en-US" sz="2300" b="1" i="1" dirty="0">
                <a:solidFill>
                  <a:schemeClr val="tx1"/>
                </a:solidFill>
                <a:latin typeface="Times New Roman" panose="02020603050405020304" pitchFamily="18" charset="0"/>
                <a:cs typeface="Times New Roman" panose="02020603050405020304" pitchFamily="18" charset="0"/>
              </a:rPr>
              <a:t>Administrative reforms to 1857 </a:t>
            </a:r>
          </a:p>
          <a:p>
            <a:pPr marL="660400" indent="-355600" algn="just">
              <a:buFont typeface="Wingdings" pitchFamily="2" charset="2"/>
              <a:buChar char="q"/>
            </a:pPr>
            <a:r>
              <a:rPr lang="en-US" sz="2300" dirty="0">
                <a:solidFill>
                  <a:schemeClr val="tx1"/>
                </a:solidFill>
                <a:latin typeface="Times New Roman" panose="02020603050405020304" pitchFamily="18" charset="0"/>
                <a:cs typeface="Times New Roman" panose="02020603050405020304" pitchFamily="18" charset="0"/>
              </a:rPr>
              <a:t>Cornwallis laid the foundation of the British colonial administration. But his system soon turned out to be inconsistent with the colonial state. The India-wide Empire which was never in the mind of Cornwallis when he formulated the principles of his administrative system. Within a decade of his departure from India, the Bengal State of the company assumed sub-continental proportions. The very fact of the expansion, dilution and diffusion of the state compelled the central government to modify the original code of Cornwallis. </a:t>
            </a:r>
          </a:p>
          <a:p>
            <a:pPr marL="660400" indent="-355600" algn="just">
              <a:buFont typeface="Wingdings" pitchFamily="2" charset="2"/>
              <a:buChar char="q"/>
            </a:pPr>
            <a:r>
              <a:rPr lang="en-US" sz="2300" dirty="0">
                <a:solidFill>
                  <a:schemeClr val="tx1"/>
                </a:solidFill>
                <a:latin typeface="Times New Roman" panose="02020603050405020304" pitchFamily="18" charset="0"/>
                <a:cs typeface="Times New Roman" panose="02020603050405020304" pitchFamily="18" charset="0"/>
              </a:rPr>
              <a:t>The foundation of the Cornwallis system was the Permanent Settlement. Its original constitution was materially modified by the Regulation (1799), which had armed the Zamindars with summary powers over their tenantry, including coercion and eviction. The Zamindars also got the right to sublet their land for any length of time, which was originally limited to a maximum period of ten years (Regulation 5, 1812 and Regulation VIII of 1819). Zamindars also got the right to create perpetual intermediate tenures. </a:t>
            </a:r>
          </a:p>
          <a:p>
            <a:endParaRPr lang="en-US" dirty="0"/>
          </a:p>
        </p:txBody>
      </p:sp>
      <p:sp>
        <p:nvSpPr>
          <p:cNvPr id="5" name="Title 1">
            <a:extLst>
              <a:ext uri="{FF2B5EF4-FFF2-40B4-BE49-F238E27FC236}">
                <a16:creationId xmlns:a16="http://schemas.microsoft.com/office/drawing/2014/main" xmlns="" id="{A67B2D77-77BA-AC4E-A5AB-7B9D7CC312E3}"/>
              </a:ext>
            </a:extLst>
          </p:cNvPr>
          <p:cNvSpPr>
            <a:spLocks noGrp="1"/>
          </p:cNvSpPr>
          <p:nvPr>
            <p:ph type="title"/>
          </p:nvPr>
        </p:nvSpPr>
        <p:spPr>
          <a:xfrm>
            <a:off x="1097280" y="706583"/>
            <a:ext cx="8176722" cy="1031864"/>
          </a:xfrm>
        </p:spPr>
        <p:txBody>
          <a:bodyPr>
            <a:noAutofit/>
          </a:bodyPr>
          <a:lstStyle/>
          <a:p>
            <a:pPr algn="ctr"/>
            <a:r>
              <a:rPr lang="en-US" sz="3200" b="1" dirty="0" smtClean="0">
                <a:solidFill>
                  <a:srgbClr val="C00000"/>
                </a:solidFill>
                <a:latin typeface="Times New Roman" panose="02020603050405020304" pitchFamily="18" charset="0"/>
                <a:cs typeface="Times New Roman" panose="02020603050405020304" pitchFamily="18" charset="0"/>
              </a:rPr>
              <a:t>ADMINISTRATION &amp; REFORMATION- UNDER EAST INDIA COMPANY </a:t>
            </a:r>
            <a:endParaRPr lang="en-US" sz="3200" b="1"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697683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BD293793-8F9E-2C43-831E-F92233040411}"/>
              </a:ext>
            </a:extLst>
          </p:cNvPr>
          <p:cNvSpPr>
            <a:spLocks noGrp="1"/>
          </p:cNvSpPr>
          <p:nvPr>
            <p:ph idx="1"/>
          </p:nvPr>
        </p:nvSpPr>
        <p:spPr/>
        <p:txBody>
          <a:bodyPr>
            <a:normAutofit/>
          </a:bodyPr>
          <a:lstStyle/>
          <a:p>
            <a:pPr algn="just">
              <a:spcBef>
                <a:spcPts val="600"/>
              </a:spcBef>
            </a:pPr>
            <a:r>
              <a:rPr lang="en-US" sz="1900" b="1" i="1" dirty="0">
                <a:solidFill>
                  <a:schemeClr val="tx1"/>
                </a:solidFill>
                <a:latin typeface="Times New Roman" panose="02020603050405020304" pitchFamily="18" charset="0"/>
                <a:cs typeface="Times New Roman" panose="02020603050405020304" pitchFamily="18" charset="0"/>
              </a:rPr>
              <a:t>Bentinck’s Reformation </a:t>
            </a:r>
          </a:p>
          <a:p>
            <a:pPr marL="571500" indent="-304800" algn="just">
              <a:spcBef>
                <a:spcPts val="600"/>
              </a:spcBef>
              <a:buFont typeface="Wingdings" pitchFamily="2" charset="2"/>
              <a:buChar char="q"/>
            </a:pPr>
            <a:r>
              <a:rPr lang="en-US" sz="1900" dirty="0">
                <a:solidFill>
                  <a:schemeClr val="tx1"/>
                </a:solidFill>
                <a:latin typeface="Times New Roman" panose="02020603050405020304" pitchFamily="18" charset="0"/>
                <a:cs typeface="Times New Roman" panose="02020603050405020304" pitchFamily="18" charset="0"/>
              </a:rPr>
              <a:t>Under the system of 1793, natives were excluded from responsible positions. From the early nineteenth century, this rule was relaxed under the pressure of work at the local level. During William Bentinck’s administration, a higher-ranking judicial post called Principal Sadr Amin with the powers and jurisdictions of an additional judge was created. Bentinck's administration had also created a post of Deputy Collectors. Furthermore, the magisterial duties were separated from the district judge and transferred to the district collector. The district collector was called the District Magistrate and Collector. This reform had made significant compromise with the principle of separation of the judiciary from the executive. </a:t>
            </a:r>
          </a:p>
          <a:p>
            <a:endParaRPr lang="en-US" dirty="0"/>
          </a:p>
        </p:txBody>
      </p:sp>
      <p:sp>
        <p:nvSpPr>
          <p:cNvPr id="5" name="Title 1">
            <a:extLst>
              <a:ext uri="{FF2B5EF4-FFF2-40B4-BE49-F238E27FC236}">
                <a16:creationId xmlns:a16="http://schemas.microsoft.com/office/drawing/2014/main" xmlns="" id="{E3396D32-1DE5-7E46-84B1-FF6E386EC30D}"/>
              </a:ext>
            </a:extLst>
          </p:cNvPr>
          <p:cNvSpPr>
            <a:spLocks noGrp="1"/>
          </p:cNvSpPr>
          <p:nvPr>
            <p:ph type="title"/>
          </p:nvPr>
        </p:nvSpPr>
        <p:spPr>
          <a:xfrm>
            <a:off x="1097280" y="609600"/>
            <a:ext cx="8176722" cy="1117990"/>
          </a:xfrm>
        </p:spPr>
        <p:txBody>
          <a:bodyPr>
            <a:normAutofit/>
          </a:bodyPr>
          <a:lstStyle/>
          <a:p>
            <a:pPr algn="ctr"/>
            <a:r>
              <a:rPr lang="en-US" sz="3200" b="1" dirty="0" smtClean="0">
                <a:solidFill>
                  <a:srgbClr val="C00000"/>
                </a:solidFill>
                <a:latin typeface="Times New Roman" panose="02020603050405020304" pitchFamily="18" charset="0"/>
                <a:cs typeface="Times New Roman" panose="02020603050405020304" pitchFamily="18" charset="0"/>
              </a:rPr>
              <a:t>ADMINISTRATION &amp; REFORMATION- UNDER EAST INDIA COMPANY </a:t>
            </a:r>
            <a:endParaRPr lang="en-US" sz="3200" b="1"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428812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BAEBE740-403E-7742-97B9-DC3002470DA5}"/>
              </a:ext>
            </a:extLst>
          </p:cNvPr>
          <p:cNvSpPr>
            <a:spLocks noGrp="1"/>
          </p:cNvSpPr>
          <p:nvPr>
            <p:ph idx="1"/>
          </p:nvPr>
        </p:nvSpPr>
        <p:spPr/>
        <p:txBody>
          <a:bodyPr>
            <a:normAutofit/>
          </a:bodyPr>
          <a:lstStyle/>
          <a:p>
            <a:pPr marL="927100" indent="-571500" algn="just">
              <a:buFont typeface="Wingdings" pitchFamily="2" charset="2"/>
              <a:buChar char="q"/>
            </a:pPr>
            <a:r>
              <a:rPr lang="en-US" dirty="0">
                <a:solidFill>
                  <a:schemeClr val="tx1"/>
                </a:solidFill>
                <a:latin typeface="Times New Roman" panose="02020603050405020304" pitchFamily="18" charset="0"/>
                <a:cs typeface="Times New Roman" panose="02020603050405020304" pitchFamily="18" charset="0"/>
              </a:rPr>
              <a:t>In 1829, the administrative unit of the Division were consisting of several adjoining districts headed by a Divisional Commissioner. Besides revenue affairs and district administration, the Divisional Commissioner was also entrusted with police powers. This administrative arrangement remained intact more or less down to the end of the raj.</a:t>
            </a:r>
          </a:p>
        </p:txBody>
      </p:sp>
      <p:sp>
        <p:nvSpPr>
          <p:cNvPr id="5" name="Title 1">
            <a:extLst>
              <a:ext uri="{FF2B5EF4-FFF2-40B4-BE49-F238E27FC236}">
                <a16:creationId xmlns:a16="http://schemas.microsoft.com/office/drawing/2014/main" xmlns="" id="{82786120-2372-4540-875C-B7ED1C9428F1}"/>
              </a:ext>
            </a:extLst>
          </p:cNvPr>
          <p:cNvSpPr>
            <a:spLocks noGrp="1"/>
          </p:cNvSpPr>
          <p:nvPr>
            <p:ph type="title"/>
          </p:nvPr>
        </p:nvSpPr>
        <p:spPr>
          <a:xfrm>
            <a:off x="1097280" y="748145"/>
            <a:ext cx="8176722" cy="979445"/>
          </a:xfrm>
        </p:spPr>
        <p:txBody>
          <a:bodyPr>
            <a:noAutofit/>
          </a:bodyPr>
          <a:lstStyle/>
          <a:p>
            <a:pPr algn="ctr"/>
            <a:r>
              <a:rPr lang="en-US" sz="3200" b="1" dirty="0" smtClean="0">
                <a:solidFill>
                  <a:srgbClr val="C00000"/>
                </a:solidFill>
                <a:latin typeface="Times New Roman" panose="02020603050405020304" pitchFamily="18" charset="0"/>
                <a:cs typeface="Times New Roman" panose="02020603050405020304" pitchFamily="18" charset="0"/>
              </a:rPr>
              <a:t>ADMINISTRATION &amp; REFORMATION- UNDER EAST INDIA COMPANY </a:t>
            </a:r>
            <a:endParaRPr lang="en-US" sz="3200" b="1"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5447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C6609AB8-AE7B-BA45-8D8E-E78B485D1D58}"/>
              </a:ext>
            </a:extLst>
          </p:cNvPr>
          <p:cNvSpPr>
            <a:spLocks noGrp="1"/>
          </p:cNvSpPr>
          <p:nvPr>
            <p:ph idx="1"/>
          </p:nvPr>
        </p:nvSpPr>
        <p:spPr>
          <a:xfrm>
            <a:off x="1097280" y="1845734"/>
            <a:ext cx="7908175" cy="4070158"/>
          </a:xfrm>
        </p:spPr>
        <p:txBody>
          <a:bodyPr>
            <a:normAutofit fontScale="85000" lnSpcReduction="10000"/>
          </a:bodyPr>
          <a:lstStyle/>
          <a:p>
            <a:pPr marL="622300" indent="-444500" algn="just">
              <a:buFont typeface="Wingdings" pitchFamily="2" charset="2"/>
              <a:buChar char="q"/>
            </a:pPr>
            <a:r>
              <a:rPr lang="en-US" sz="1900" dirty="0">
                <a:solidFill>
                  <a:schemeClr val="tx1"/>
                </a:solidFill>
                <a:latin typeface="Times New Roman" panose="02020603050405020304" pitchFamily="18" charset="0"/>
                <a:cs typeface="Times New Roman" panose="02020603050405020304" pitchFamily="18" charset="0"/>
              </a:rPr>
              <a:t>The India Rebellion of 1857 replaced rule by the Company with the direct control of Bengal by the British Crown. Fort William continued to be the capital of British-held territories in India. The Governor of Bengal was concurrently the Governor General of India for many years. </a:t>
            </a:r>
          </a:p>
          <a:p>
            <a:pPr marL="622300" indent="-444500" algn="just">
              <a:buFont typeface="Wingdings" pitchFamily="2" charset="2"/>
              <a:buChar char="q"/>
            </a:pPr>
            <a:r>
              <a:rPr lang="en-US" sz="1900" dirty="0">
                <a:solidFill>
                  <a:schemeClr val="tx1"/>
                </a:solidFill>
                <a:latin typeface="Times New Roman" panose="02020603050405020304" pitchFamily="18" charset="0"/>
                <a:cs typeface="Times New Roman" panose="02020603050405020304" pitchFamily="18" charset="0"/>
              </a:rPr>
              <a:t>In 1877, when Victoria took the title of "Empress of India", the British declared Calcutta the capital of the British Raj. The colonial capital developed in Calcutta's municipality, which served as the capital of India for decades. A center of rice cultivation and the world's main source of jute </a:t>
            </a:r>
            <a:r>
              <a:rPr lang="en-US" sz="1900" dirty="0" err="1">
                <a:solidFill>
                  <a:schemeClr val="tx1"/>
                </a:solidFill>
                <a:latin typeface="Times New Roman" panose="02020603050405020304" pitchFamily="18" charset="0"/>
                <a:cs typeface="Times New Roman" panose="02020603050405020304" pitchFamily="18" charset="0"/>
              </a:rPr>
              <a:t>fibre</a:t>
            </a:r>
            <a:r>
              <a:rPr lang="en-US" sz="1900" dirty="0">
                <a:solidFill>
                  <a:schemeClr val="tx1"/>
                </a:solidFill>
                <a:latin typeface="Times New Roman" panose="02020603050405020304" pitchFamily="18" charset="0"/>
                <a:cs typeface="Times New Roman" panose="02020603050405020304" pitchFamily="18" charset="0"/>
              </a:rPr>
              <a:t>; Bengal was one of India's largest industrial centers. </a:t>
            </a:r>
          </a:p>
          <a:p>
            <a:pPr marL="622300" indent="-444500" algn="just">
              <a:buFont typeface="Wingdings" pitchFamily="2" charset="2"/>
              <a:buChar char="q"/>
            </a:pPr>
            <a:r>
              <a:rPr lang="en-US" sz="1900" dirty="0">
                <a:solidFill>
                  <a:schemeClr val="tx1"/>
                </a:solidFill>
                <a:latin typeface="Times New Roman" panose="02020603050405020304" pitchFamily="18" charset="0"/>
                <a:cs typeface="Times New Roman" panose="02020603050405020304" pitchFamily="18" charset="0"/>
              </a:rPr>
              <a:t>From the 1850s, the industry was </a:t>
            </a:r>
            <a:r>
              <a:rPr lang="en-US" sz="1900" dirty="0" smtClean="0">
                <a:solidFill>
                  <a:schemeClr val="tx1"/>
                </a:solidFill>
                <a:latin typeface="Times New Roman" panose="02020603050405020304" pitchFamily="18" charset="0"/>
                <a:cs typeface="Times New Roman" panose="02020603050405020304" pitchFamily="18" charset="0"/>
              </a:rPr>
              <a:t>centered </a:t>
            </a:r>
            <a:r>
              <a:rPr lang="en-US" sz="1900" dirty="0">
                <a:solidFill>
                  <a:schemeClr val="tx1"/>
                </a:solidFill>
                <a:latin typeface="Times New Roman" panose="02020603050405020304" pitchFamily="18" charset="0"/>
                <a:cs typeface="Times New Roman" panose="02020603050405020304" pitchFamily="18" charset="0"/>
              </a:rPr>
              <a:t>around the capital Calcutta. The railway was created in Britain in 1825. It was introduced in the United States in 1833, Germany in 1835, Italy in 1839, France in 1844 and Spain in 1848. The British government introduced the railway to </a:t>
            </a:r>
            <a:r>
              <a:rPr lang="en-US" sz="1900" b="1" dirty="0">
                <a:solidFill>
                  <a:schemeClr val="tx1"/>
                </a:solidFill>
                <a:latin typeface="Times New Roman" panose="02020603050405020304" pitchFamily="18" charset="0"/>
                <a:cs typeface="Times New Roman" panose="02020603050405020304" pitchFamily="18" charset="0"/>
              </a:rPr>
              <a:t>Bengal in 1854</a:t>
            </a:r>
            <a:r>
              <a:rPr lang="en-US" sz="1900" dirty="0">
                <a:solidFill>
                  <a:schemeClr val="tx1"/>
                </a:solidFill>
                <a:latin typeface="Times New Roman" panose="02020603050405020304" pitchFamily="18" charset="0"/>
                <a:cs typeface="Times New Roman" panose="02020603050405020304" pitchFamily="18" charset="0"/>
              </a:rPr>
              <a:t>. Several rail companies were established in Bengal during the 19</a:t>
            </a:r>
            <a:r>
              <a:rPr lang="en-US" sz="1900" baseline="30000" dirty="0">
                <a:solidFill>
                  <a:schemeClr val="tx1"/>
                </a:solidFill>
                <a:latin typeface="Times New Roman" panose="02020603050405020304" pitchFamily="18" charset="0"/>
                <a:cs typeface="Times New Roman" panose="02020603050405020304" pitchFamily="18" charset="0"/>
              </a:rPr>
              <a:t>th</a:t>
            </a:r>
            <a:r>
              <a:rPr lang="en-US" sz="1900" dirty="0">
                <a:solidFill>
                  <a:schemeClr val="tx1"/>
                </a:solidFill>
                <a:latin typeface="Times New Roman" panose="02020603050405020304" pitchFamily="18" charset="0"/>
                <a:cs typeface="Times New Roman" panose="02020603050405020304" pitchFamily="18" charset="0"/>
              </a:rPr>
              <a:t> century, including the Eastern Bengal Railway and Assam Bengal Railway. The largest seaport in British Bengal was the Port of Kolkata, one of the busiest ports in the erstwhile British Empire. </a:t>
            </a:r>
          </a:p>
        </p:txBody>
      </p:sp>
      <p:sp>
        <p:nvSpPr>
          <p:cNvPr id="6" name="Title 1">
            <a:extLst>
              <a:ext uri="{FF2B5EF4-FFF2-40B4-BE49-F238E27FC236}">
                <a16:creationId xmlns="" xmlns:a16="http://schemas.microsoft.com/office/drawing/2014/main" id="{F625E15D-F56D-9C4E-8993-3CB618C17F27}"/>
              </a:ext>
            </a:extLst>
          </p:cNvPr>
          <p:cNvSpPr>
            <a:spLocks noGrp="1"/>
          </p:cNvSpPr>
          <p:nvPr>
            <p:ph type="title"/>
          </p:nvPr>
        </p:nvSpPr>
        <p:spPr>
          <a:xfrm>
            <a:off x="1091738" y="616527"/>
            <a:ext cx="7908175" cy="1087581"/>
          </a:xfrm>
        </p:spPr>
        <p:txBody>
          <a:bodyPr>
            <a:normAutofit/>
          </a:bodyPr>
          <a:lstStyle/>
          <a:p>
            <a:pPr algn="ctr"/>
            <a:r>
              <a:rPr lang="en-US" sz="3200" b="1" dirty="0" smtClean="0">
                <a:solidFill>
                  <a:srgbClr val="C00000"/>
                </a:solidFill>
                <a:latin typeface="Times New Roman" panose="02020603050405020304" pitchFamily="18" charset="0"/>
                <a:cs typeface="Times New Roman" panose="02020603050405020304" pitchFamily="18" charset="0"/>
              </a:rPr>
              <a:t> ADMINISTRATION UNDER BRITISH CROWN (1858–1947)</a:t>
            </a:r>
            <a:endParaRPr lang="en-US" sz="3200" b="1"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501304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3FCD7D79-EA2F-AE42-A78E-FFE0AB844275}"/>
              </a:ext>
            </a:extLst>
          </p:cNvPr>
          <p:cNvSpPr>
            <a:spLocks noGrp="1"/>
          </p:cNvSpPr>
          <p:nvPr>
            <p:ph idx="1"/>
          </p:nvPr>
        </p:nvSpPr>
        <p:spPr>
          <a:xfrm>
            <a:off x="1097280" y="1845733"/>
            <a:ext cx="8019011" cy="4072467"/>
          </a:xfrm>
        </p:spPr>
        <p:txBody>
          <a:bodyPr>
            <a:normAutofit/>
          </a:bodyPr>
          <a:lstStyle/>
          <a:p>
            <a:pPr marL="539750" indent="-352425" algn="just">
              <a:buFont typeface="Wingdings" pitchFamily="2" charset="2"/>
              <a:buChar char="q"/>
            </a:pPr>
            <a:r>
              <a:rPr lang="en-US" dirty="0">
                <a:solidFill>
                  <a:schemeClr val="tx1"/>
                </a:solidFill>
                <a:latin typeface="Times New Roman" panose="02020603050405020304" pitchFamily="18" charset="0"/>
                <a:cs typeface="Times New Roman" panose="02020603050405020304" pitchFamily="18" charset="0"/>
              </a:rPr>
              <a:t>The Kolkata Stock Exchange was established in 1908. Other ports in Bengal included the Port of Narayanganj, the Port of Chittagong and the Port of Dhaka. Bengali ports were often free trade ports which welcomed ships from across the world. There was extensive shipping with British Burma. </a:t>
            </a:r>
          </a:p>
          <a:p>
            <a:pPr marL="539750" indent="-352425" algn="just">
              <a:buFont typeface="Wingdings" pitchFamily="2" charset="2"/>
              <a:buChar char="q"/>
            </a:pPr>
            <a:r>
              <a:rPr lang="en-US" dirty="0">
                <a:solidFill>
                  <a:schemeClr val="tx1"/>
                </a:solidFill>
                <a:latin typeface="Times New Roman" panose="02020603050405020304" pitchFamily="18" charset="0"/>
                <a:cs typeface="Times New Roman" panose="02020603050405020304" pitchFamily="18" charset="0"/>
              </a:rPr>
              <a:t>Two universities were established in Bengal during British rule, including the University of Calcutta and the University of Dacca. Numerous colleges and schools were established in each district. Most of the Bengali population nevertheless remained dependent on agriculture, and despite Bengali social and political leaders playing a major role in Indian political and intellectual activity, the province included some very undeveloped districts.</a:t>
            </a:r>
          </a:p>
          <a:p>
            <a:pPr marL="539750" indent="-352425" algn="just">
              <a:buFont typeface="Wingdings" pitchFamily="2" charset="2"/>
              <a:buChar char="q"/>
            </a:pPr>
            <a:endParaRPr lang="en-US" dirty="0"/>
          </a:p>
          <a:p>
            <a:pPr marL="539750" indent="-352425" algn="just">
              <a:buFont typeface="Wingdings" pitchFamily="2" charset="2"/>
              <a:buChar char="q"/>
            </a:pPr>
            <a:endParaRPr lang="en-US" dirty="0"/>
          </a:p>
          <a:p>
            <a:endParaRPr lang="en-US" dirty="0"/>
          </a:p>
        </p:txBody>
      </p:sp>
      <p:sp>
        <p:nvSpPr>
          <p:cNvPr id="7" name="Title 1">
            <a:extLst>
              <a:ext uri="{FF2B5EF4-FFF2-40B4-BE49-F238E27FC236}">
                <a16:creationId xmlns="" xmlns:a16="http://schemas.microsoft.com/office/drawing/2014/main" id="{0C78CE7B-E139-4F4D-BE19-477F60E035DA}"/>
              </a:ext>
            </a:extLst>
          </p:cNvPr>
          <p:cNvSpPr>
            <a:spLocks noGrp="1"/>
          </p:cNvSpPr>
          <p:nvPr>
            <p:ph type="title"/>
          </p:nvPr>
        </p:nvSpPr>
        <p:spPr>
          <a:xfrm>
            <a:off x="1097280" y="692727"/>
            <a:ext cx="8019011" cy="1044633"/>
          </a:xfrm>
        </p:spPr>
        <p:txBody>
          <a:bodyPr>
            <a:noAutofit/>
          </a:bodyPr>
          <a:lstStyle/>
          <a:p>
            <a:pPr algn="ctr"/>
            <a:r>
              <a:rPr lang="en-US" sz="3200" b="1" dirty="0" smtClean="0">
                <a:solidFill>
                  <a:srgbClr val="C00000"/>
                </a:solidFill>
                <a:latin typeface="Times New Roman" panose="02020603050405020304" pitchFamily="18" charset="0"/>
                <a:cs typeface="Times New Roman" panose="02020603050405020304" pitchFamily="18" charset="0"/>
              </a:rPr>
              <a:t>ADMINISTRATION UNDER BRITISH CROWN (1858–1947)</a:t>
            </a:r>
            <a:endParaRPr lang="en-US" sz="3200" b="1"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62182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2F858702-71E8-D64F-9078-46ADAFFD4A0F}"/>
              </a:ext>
            </a:extLst>
          </p:cNvPr>
          <p:cNvSpPr>
            <a:spLocks noGrp="1"/>
          </p:cNvSpPr>
          <p:nvPr>
            <p:ph idx="1"/>
          </p:nvPr>
        </p:nvSpPr>
        <p:spPr>
          <a:xfrm>
            <a:off x="1097280" y="1845734"/>
            <a:ext cx="8046720" cy="4567766"/>
          </a:xfrm>
        </p:spPr>
        <p:txBody>
          <a:bodyPr>
            <a:normAutofit/>
          </a:bodyPr>
          <a:lstStyle/>
          <a:p>
            <a:pPr marL="590550" indent="-355600" algn="just">
              <a:buFont typeface="Wingdings" pitchFamily="2" charset="2"/>
              <a:buChar char="q"/>
            </a:pPr>
            <a:r>
              <a:rPr lang="en-US" dirty="0">
                <a:solidFill>
                  <a:schemeClr val="tx1"/>
                </a:solidFill>
                <a:latin typeface="Times New Roman" panose="02020603050405020304" pitchFamily="18" charset="0"/>
                <a:cs typeface="Times New Roman" panose="02020603050405020304" pitchFamily="18" charset="0"/>
              </a:rPr>
              <a:t>At its greatest extent, the Bengal Presidency covered north and northeast India, as well as Burma, Singapore and Penang. The Bengal Presidency had the highest gross domestic product in British India. Bengal hosted the most advanced cultural centers in British India. A cosmopolitan, eclectic cultural atmosphere took shape. There were many anglophiles, including the Naib Nazim of Dhaka. A Portuguese missionary published the first book on Bengali Grammar. A Hindu scholar produced a Bengali translation of the Quran. However, Bengalis were also divided by religion due to the political situation in the rest of India.</a:t>
            </a:r>
          </a:p>
          <a:p>
            <a:pPr marL="590550" indent="-355600" algn="just">
              <a:buFont typeface="Wingdings" pitchFamily="2" charset="2"/>
              <a:buChar char="q"/>
            </a:pPr>
            <a:endParaRPr lang="en-US" sz="1800" dirty="0"/>
          </a:p>
          <a:p>
            <a:endParaRPr lang="en-US" dirty="0"/>
          </a:p>
        </p:txBody>
      </p:sp>
      <p:sp>
        <p:nvSpPr>
          <p:cNvPr id="7" name="Title 1">
            <a:extLst>
              <a:ext uri="{FF2B5EF4-FFF2-40B4-BE49-F238E27FC236}">
                <a16:creationId xmlns="" xmlns:a16="http://schemas.microsoft.com/office/drawing/2014/main" id="{F66AA651-510B-FD44-AA10-A4B0C8A7BB9A}"/>
              </a:ext>
            </a:extLst>
          </p:cNvPr>
          <p:cNvSpPr>
            <a:spLocks noGrp="1"/>
          </p:cNvSpPr>
          <p:nvPr>
            <p:ph type="title"/>
          </p:nvPr>
        </p:nvSpPr>
        <p:spPr>
          <a:xfrm>
            <a:off x="1097280" y="762000"/>
            <a:ext cx="8046720" cy="975360"/>
          </a:xfrm>
        </p:spPr>
        <p:txBody>
          <a:bodyPr>
            <a:noAutofit/>
          </a:bodyPr>
          <a:lstStyle/>
          <a:p>
            <a:pPr algn="ctr"/>
            <a:r>
              <a:rPr lang="en-US" sz="3200" b="1" dirty="0" smtClean="0">
                <a:solidFill>
                  <a:srgbClr val="C00000"/>
                </a:solidFill>
                <a:latin typeface="Times New Roman" panose="02020603050405020304" pitchFamily="18" charset="0"/>
                <a:cs typeface="Times New Roman" panose="02020603050405020304" pitchFamily="18" charset="0"/>
              </a:rPr>
              <a:t>ADMINISTRATION UNDER BRITISH CROWN (1858–1947)</a:t>
            </a:r>
            <a:endParaRPr lang="en-US" sz="3200" b="1"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029386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CB1173F0-A7B7-3A41-9607-DB6122EE4A15}"/>
              </a:ext>
            </a:extLst>
          </p:cNvPr>
          <p:cNvSpPr>
            <a:spLocks noGrp="1"/>
          </p:cNvSpPr>
          <p:nvPr>
            <p:ph idx="1"/>
          </p:nvPr>
        </p:nvSpPr>
        <p:spPr>
          <a:xfrm>
            <a:off x="1097280" y="1701854"/>
            <a:ext cx="8176722" cy="4783667"/>
          </a:xfrm>
        </p:spPr>
        <p:txBody>
          <a:bodyPr>
            <a:normAutofit fontScale="77500" lnSpcReduction="20000"/>
          </a:bodyPr>
          <a:lstStyle/>
          <a:p>
            <a:pPr algn="just">
              <a:spcBef>
                <a:spcPts val="600"/>
              </a:spcBef>
            </a:pPr>
            <a:r>
              <a:rPr lang="en-US" sz="2600" b="1" i="1" dirty="0">
                <a:solidFill>
                  <a:schemeClr val="tx1"/>
                </a:solidFill>
                <a:latin typeface="Times New Roman" panose="02020603050405020304" pitchFamily="18" charset="0"/>
                <a:cs typeface="Times New Roman" panose="02020603050405020304" pitchFamily="18" charset="0"/>
              </a:rPr>
              <a:t>Administration under the crown</a:t>
            </a:r>
          </a:p>
          <a:p>
            <a:pPr marL="533400" indent="-317500" algn="just">
              <a:spcBef>
                <a:spcPts val="600"/>
              </a:spcBef>
              <a:buFont typeface="Wingdings" pitchFamily="2" charset="2"/>
              <a:buChar char="q"/>
            </a:pPr>
            <a:r>
              <a:rPr lang="en-US" sz="2200" dirty="0">
                <a:solidFill>
                  <a:schemeClr val="tx1"/>
                </a:solidFill>
                <a:latin typeface="Times New Roman" panose="02020603050405020304" pitchFamily="18" charset="0"/>
                <a:cs typeface="Times New Roman" panose="02020603050405020304" pitchFamily="18" charset="0"/>
              </a:rPr>
              <a:t>The abolition of the East India Company and the assumption of the Indian administration directly by the British Crown led to a series of administrative reforms. Though many of the institutions evolved by the company administration had continued, but their application and operational modality were not the same. </a:t>
            </a:r>
          </a:p>
          <a:p>
            <a:pPr algn="just">
              <a:spcBef>
                <a:spcPts val="600"/>
              </a:spcBef>
            </a:pPr>
            <a:r>
              <a:rPr lang="en-US" sz="2600" b="1" i="1" dirty="0">
                <a:solidFill>
                  <a:schemeClr val="tx1"/>
                </a:solidFill>
                <a:latin typeface="Times New Roman" panose="02020603050405020304" pitchFamily="18" charset="0"/>
                <a:cs typeface="Times New Roman" panose="02020603050405020304" pitchFamily="18" charset="0"/>
              </a:rPr>
              <a:t>Civil service </a:t>
            </a:r>
          </a:p>
          <a:p>
            <a:pPr marL="533400" indent="-317500" algn="just">
              <a:spcBef>
                <a:spcPts val="600"/>
              </a:spcBef>
              <a:buFont typeface="Wingdings" pitchFamily="2" charset="2"/>
              <a:buChar char="q"/>
            </a:pPr>
            <a:r>
              <a:rPr lang="en-US" sz="2200" dirty="0">
                <a:solidFill>
                  <a:schemeClr val="tx1"/>
                </a:solidFill>
                <a:latin typeface="Times New Roman" panose="02020603050405020304" pitchFamily="18" charset="0"/>
                <a:cs typeface="Times New Roman" panose="02020603050405020304" pitchFamily="18" charset="0"/>
              </a:rPr>
              <a:t>The forms of civil service developed during the last decade of the company rule had continued almost unchanged under the crown. The Indians filled in the posts of deputy magistrate and collectors and sub-deputy magistrates and collectors mostly. The Act XVI of 1868 abolished the designations of the native judicial officers - Principal Sadr Amin and Sadr Amin, and the new designations of "Subordinate Judge" were adopted. From 1922, examinations for the Indian Civil Services began to be held simultaneously in India and England. Consequently, the greater number of educated Indians got opportunities to compete and get entries into the superior services. Furthermore, Bengal Provincial Civil Services were created with powers and functions close to those of the ICS. By 1935, more than half of the ICS jobs were held by Indians, while the Bengal Civil Services became alternative avenues to absorb the western educated gentlemen. </a:t>
            </a:r>
          </a:p>
          <a:p>
            <a:endParaRPr lang="en-US" dirty="0"/>
          </a:p>
        </p:txBody>
      </p:sp>
      <p:sp>
        <p:nvSpPr>
          <p:cNvPr id="5" name="Title 1">
            <a:extLst>
              <a:ext uri="{FF2B5EF4-FFF2-40B4-BE49-F238E27FC236}">
                <a16:creationId xmlns:a16="http://schemas.microsoft.com/office/drawing/2014/main" xmlns="" id="{C35A6AC3-E9A3-414D-823D-42EAD2DE0A81}"/>
              </a:ext>
            </a:extLst>
          </p:cNvPr>
          <p:cNvSpPr>
            <a:spLocks noGrp="1"/>
          </p:cNvSpPr>
          <p:nvPr>
            <p:ph type="title"/>
          </p:nvPr>
        </p:nvSpPr>
        <p:spPr>
          <a:xfrm>
            <a:off x="1097280" y="443346"/>
            <a:ext cx="8176722" cy="1258508"/>
          </a:xfrm>
        </p:spPr>
        <p:txBody>
          <a:bodyPr>
            <a:normAutofit/>
          </a:bodyPr>
          <a:lstStyle/>
          <a:p>
            <a:pPr algn="ctr"/>
            <a:r>
              <a:rPr lang="en-US" sz="3200" b="1" dirty="0" smtClean="0">
                <a:solidFill>
                  <a:srgbClr val="C00000"/>
                </a:solidFill>
                <a:latin typeface="Times New Roman" panose="02020603050405020304" pitchFamily="18" charset="0"/>
                <a:cs typeface="Times New Roman" panose="02020603050405020304" pitchFamily="18" charset="0"/>
              </a:rPr>
              <a:t>ADMINISTRATION &amp; REFORMATION UNDER BRITISH CROWN (1858–1947)</a:t>
            </a:r>
            <a:endParaRPr lang="en-US" sz="3200" b="1"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527138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2F8CE698-2A0C-8E4B-B062-F30AF1E6E001}"/>
              </a:ext>
            </a:extLst>
          </p:cNvPr>
          <p:cNvSpPr>
            <a:spLocks noGrp="1"/>
          </p:cNvSpPr>
          <p:nvPr>
            <p:ph idx="1"/>
          </p:nvPr>
        </p:nvSpPr>
        <p:spPr>
          <a:xfrm>
            <a:off x="1097280" y="1845734"/>
            <a:ext cx="8490065" cy="4440766"/>
          </a:xfrm>
        </p:spPr>
        <p:txBody>
          <a:bodyPr>
            <a:normAutofit fontScale="85000" lnSpcReduction="20000"/>
          </a:bodyPr>
          <a:lstStyle/>
          <a:p>
            <a:pPr algn="just">
              <a:spcBef>
                <a:spcPts val="600"/>
              </a:spcBef>
            </a:pPr>
            <a:r>
              <a:rPr lang="en-US" sz="2200" b="1" i="1" dirty="0">
                <a:solidFill>
                  <a:schemeClr val="tx1"/>
                </a:solidFill>
                <a:latin typeface="Times New Roman" panose="02020603050405020304" pitchFamily="18" charset="0"/>
                <a:cs typeface="Times New Roman" panose="02020603050405020304" pitchFamily="18" charset="0"/>
              </a:rPr>
              <a:t>Police administration </a:t>
            </a:r>
          </a:p>
          <a:p>
            <a:pPr marL="533400" indent="-317500" algn="just">
              <a:spcBef>
                <a:spcPts val="600"/>
              </a:spcBef>
              <a:buFont typeface="Wingdings" pitchFamily="2" charset="2"/>
              <a:buChar char="q"/>
            </a:pPr>
            <a:r>
              <a:rPr lang="en-US" sz="2200" dirty="0">
                <a:solidFill>
                  <a:schemeClr val="tx1"/>
                </a:solidFill>
                <a:latin typeface="Times New Roman" panose="02020603050405020304" pitchFamily="18" charset="0"/>
                <a:cs typeface="Times New Roman" panose="02020603050405020304" pitchFamily="18" charset="0"/>
              </a:rPr>
              <a:t>The police system was reviewed by the Police Commission of 1860, and the Police Act V of 1861 was enacted with the objective of colonial governance. A separate police department was created under an Inspector General of Police, who was responsible for the efficiency and discipline of the entire police department. The Inspector General of Police was assisted by a Deputy Inspector General. The District Superintendent of Police was controlled by the divisional commissioner. </a:t>
            </a:r>
          </a:p>
          <a:p>
            <a:pPr marL="533400" indent="-317500" algn="just">
              <a:spcBef>
                <a:spcPts val="600"/>
              </a:spcBef>
              <a:buFont typeface="Wingdings" pitchFamily="2" charset="2"/>
              <a:buChar char="q"/>
            </a:pPr>
            <a:r>
              <a:rPr lang="en-US" sz="2200" dirty="0">
                <a:solidFill>
                  <a:schemeClr val="tx1"/>
                </a:solidFill>
                <a:latin typeface="Times New Roman" panose="02020603050405020304" pitchFamily="18" charset="0"/>
                <a:cs typeface="Times New Roman" panose="02020603050405020304" pitchFamily="18" charset="0"/>
              </a:rPr>
              <a:t>A jail code was prepared to administer jails. The police and jail systems evolved under the Police Act V of 1861. Even today, the Bangladesh police administration is governed largely by the Police Act V of 1861. </a:t>
            </a:r>
          </a:p>
          <a:p>
            <a:pPr marL="533400" indent="-317500" algn="just">
              <a:spcBef>
                <a:spcPts val="600"/>
              </a:spcBef>
              <a:buFont typeface="Wingdings" pitchFamily="2" charset="2"/>
              <a:buChar char="q"/>
            </a:pPr>
            <a:r>
              <a:rPr lang="en-US" sz="2200" dirty="0">
                <a:solidFill>
                  <a:schemeClr val="tx1"/>
                </a:solidFill>
                <a:latin typeface="Times New Roman" panose="02020603050405020304" pitchFamily="18" charset="0"/>
                <a:cs typeface="Times New Roman" panose="02020603050405020304" pitchFamily="18" charset="0"/>
              </a:rPr>
              <a:t>The colonial government had formally abandoned the village </a:t>
            </a:r>
            <a:r>
              <a:rPr lang="en-US" sz="2200" dirty="0" err="1">
                <a:solidFill>
                  <a:schemeClr val="tx1"/>
                </a:solidFill>
                <a:latin typeface="Times New Roman" panose="02020603050405020304" pitchFamily="18" charset="0"/>
                <a:cs typeface="Times New Roman" panose="02020603050405020304" pitchFamily="18" charset="0"/>
              </a:rPr>
              <a:t>chowkidari</a:t>
            </a:r>
            <a:r>
              <a:rPr lang="en-US" sz="2200" dirty="0">
                <a:solidFill>
                  <a:schemeClr val="tx1"/>
                </a:solidFill>
                <a:latin typeface="Times New Roman" panose="02020603050405020304" pitchFamily="18" charset="0"/>
                <a:cs typeface="Times New Roman" panose="02020603050405020304" pitchFamily="18" charset="0"/>
              </a:rPr>
              <a:t> system of the Mughal regime. All Zamindars and talukdars were required then to maintain </a:t>
            </a:r>
            <a:r>
              <a:rPr lang="en-US" sz="2200" dirty="0" err="1">
                <a:solidFill>
                  <a:schemeClr val="tx1"/>
                </a:solidFill>
                <a:latin typeface="Times New Roman" panose="02020603050405020304" pitchFamily="18" charset="0"/>
                <a:cs typeface="Times New Roman" panose="02020603050405020304" pitchFamily="18" charset="0"/>
              </a:rPr>
              <a:t>Choukidars</a:t>
            </a:r>
            <a:r>
              <a:rPr lang="en-US" sz="2200" dirty="0">
                <a:solidFill>
                  <a:schemeClr val="tx1"/>
                </a:solidFill>
                <a:latin typeface="Times New Roman" panose="02020603050405020304" pitchFamily="18" charset="0"/>
                <a:cs typeface="Times New Roman" panose="02020603050405020304" pitchFamily="18" charset="0"/>
              </a:rPr>
              <a:t> or village police called. The system was discontinued after the permanent settlement. But informally many zamindars continued to maintain chowkidars on their estates. The system was revived in 1870 under the </a:t>
            </a:r>
            <a:r>
              <a:rPr lang="en-US" sz="2200" dirty="0" err="1">
                <a:solidFill>
                  <a:schemeClr val="tx1"/>
                </a:solidFill>
                <a:latin typeface="Times New Roman" panose="02020603050405020304" pitchFamily="18" charset="0"/>
                <a:cs typeface="Times New Roman" panose="02020603050405020304" pitchFamily="18" charset="0"/>
              </a:rPr>
              <a:t>Chowkidari</a:t>
            </a:r>
            <a:r>
              <a:rPr lang="en-US" sz="2200" dirty="0">
                <a:solidFill>
                  <a:schemeClr val="tx1"/>
                </a:solidFill>
                <a:latin typeface="Times New Roman" panose="02020603050405020304" pitchFamily="18" charset="0"/>
                <a:cs typeface="Times New Roman" panose="02020603050405020304" pitchFamily="18" charset="0"/>
              </a:rPr>
              <a:t> Act of 1870. </a:t>
            </a:r>
          </a:p>
          <a:p>
            <a:endParaRPr lang="en-US" dirty="0"/>
          </a:p>
        </p:txBody>
      </p:sp>
      <p:sp>
        <p:nvSpPr>
          <p:cNvPr id="5" name="Title 1">
            <a:extLst>
              <a:ext uri="{FF2B5EF4-FFF2-40B4-BE49-F238E27FC236}">
                <a16:creationId xmlns:a16="http://schemas.microsoft.com/office/drawing/2014/main" xmlns="" id="{BEE5458D-C4CC-824D-826E-AA2A76BA3A1C}"/>
              </a:ext>
            </a:extLst>
          </p:cNvPr>
          <p:cNvSpPr>
            <a:spLocks noGrp="1"/>
          </p:cNvSpPr>
          <p:nvPr>
            <p:ph type="title"/>
          </p:nvPr>
        </p:nvSpPr>
        <p:spPr>
          <a:xfrm>
            <a:off x="958735" y="789174"/>
            <a:ext cx="8628610" cy="1056559"/>
          </a:xfrm>
        </p:spPr>
        <p:txBody>
          <a:bodyPr>
            <a:noAutofit/>
          </a:bodyPr>
          <a:lstStyle/>
          <a:p>
            <a:pPr algn="ctr"/>
            <a:r>
              <a:rPr lang="en-US" sz="3200" b="1" dirty="0" smtClean="0">
                <a:solidFill>
                  <a:srgbClr val="C00000"/>
                </a:solidFill>
                <a:latin typeface="Times New Roman" panose="02020603050405020304" pitchFamily="18" charset="0"/>
                <a:cs typeface="Times New Roman" panose="02020603050405020304" pitchFamily="18" charset="0"/>
              </a:rPr>
              <a:t>ADMINISTRATION &amp; REFORMATION UNDER BRITISH CROWN (1858–1947)</a:t>
            </a:r>
            <a:endParaRPr lang="en-US" sz="3200" b="1" dirty="0">
              <a:solidFill>
                <a:srgbClr val="C00000"/>
              </a:solidFill>
              <a:latin typeface="+mn-lt"/>
            </a:endParaRPr>
          </a:p>
        </p:txBody>
      </p:sp>
    </p:spTree>
    <p:extLst>
      <p:ext uri="{BB962C8B-B14F-4D97-AF65-F5344CB8AC3E}">
        <p14:creationId xmlns:p14="http://schemas.microsoft.com/office/powerpoint/2010/main" val="22390026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6EF244B5-3E8F-9A4A-8EDB-A876A1074BDC}"/>
              </a:ext>
            </a:extLst>
          </p:cNvPr>
          <p:cNvSpPr>
            <a:spLocks noGrp="1"/>
          </p:cNvSpPr>
          <p:nvPr>
            <p:ph idx="1"/>
          </p:nvPr>
        </p:nvSpPr>
        <p:spPr>
          <a:xfrm>
            <a:off x="1154083" y="1739954"/>
            <a:ext cx="8280862" cy="4707467"/>
          </a:xfrm>
        </p:spPr>
        <p:txBody>
          <a:bodyPr>
            <a:normAutofit fontScale="62500" lnSpcReduction="20000"/>
          </a:bodyPr>
          <a:lstStyle/>
          <a:p>
            <a:pPr algn="just">
              <a:spcBef>
                <a:spcPts val="600"/>
              </a:spcBef>
            </a:pPr>
            <a:r>
              <a:rPr lang="en-US" sz="2800" b="1" i="1" dirty="0">
                <a:solidFill>
                  <a:schemeClr val="tx1"/>
                </a:solidFill>
                <a:latin typeface="Times New Roman" panose="02020603050405020304" pitchFamily="18" charset="0"/>
                <a:cs typeface="Times New Roman" panose="02020603050405020304" pitchFamily="18" charset="0"/>
              </a:rPr>
              <a:t>Local Government </a:t>
            </a:r>
          </a:p>
          <a:p>
            <a:pPr marL="571500" indent="-355600" algn="just">
              <a:spcBef>
                <a:spcPts val="600"/>
              </a:spcBef>
              <a:buFont typeface="Wingdings" pitchFamily="2" charset="2"/>
              <a:buChar char="q"/>
            </a:pPr>
            <a:r>
              <a:rPr lang="en-US" sz="2600" dirty="0">
                <a:solidFill>
                  <a:schemeClr val="tx1"/>
                </a:solidFill>
                <a:latin typeface="Times New Roman" panose="02020603050405020304" pitchFamily="18" charset="0"/>
                <a:cs typeface="Times New Roman" panose="02020603050405020304" pitchFamily="18" charset="0"/>
              </a:rPr>
              <a:t>The local government system of the native rulers was discontinued under the Cornwallis Code of 1793, which made the district collector the main agent of local administration. All local government institutions at village and pargana levels were abolished. The Zamindars were shorn of their responsibilities as regards maintaining law and order. </a:t>
            </a:r>
          </a:p>
          <a:p>
            <a:pPr marL="571500" indent="-355600" algn="just">
              <a:spcBef>
                <a:spcPts val="600"/>
              </a:spcBef>
              <a:buFont typeface="Wingdings" pitchFamily="2" charset="2"/>
              <a:buChar char="q"/>
            </a:pPr>
            <a:r>
              <a:rPr lang="en-US" sz="2600" dirty="0">
                <a:solidFill>
                  <a:schemeClr val="tx1"/>
                </a:solidFill>
                <a:latin typeface="Times New Roman" panose="02020603050405020304" pitchFamily="18" charset="0"/>
                <a:cs typeface="Times New Roman" panose="02020603050405020304" pitchFamily="18" charset="0"/>
              </a:rPr>
              <a:t>The European district collector appeared as the sole authority of a district. From the last decade of the company rule, the concept of local municipal government was first conceived. Under the Act of XXVI of 1850, the concept of establishing the </a:t>
            </a:r>
            <a:r>
              <a:rPr lang="en-US" sz="2600" b="1" dirty="0">
                <a:solidFill>
                  <a:schemeClr val="tx1"/>
                </a:solidFill>
                <a:latin typeface="Times New Roman" panose="02020603050405020304" pitchFamily="18" charset="0"/>
                <a:cs typeface="Times New Roman" panose="02020603050405020304" pitchFamily="18" charset="0"/>
              </a:rPr>
              <a:t>Municipal Government</a:t>
            </a:r>
            <a:r>
              <a:rPr lang="en-US" sz="2600" dirty="0">
                <a:solidFill>
                  <a:schemeClr val="tx1"/>
                </a:solidFill>
                <a:latin typeface="Times New Roman" panose="02020603050405020304" pitchFamily="18" charset="0"/>
                <a:cs typeface="Times New Roman" panose="02020603050405020304" pitchFamily="18" charset="0"/>
              </a:rPr>
              <a:t> for major towns was first adopted. The district magistrate was made the chairman of the municipality. The chairman was to be assisted by nominated commissioners, of whom less than seven commissioners were to be selected from amongst the native elite. The proceeds of ferries, bazaar tolls and road levies would make the sources of revenue for the municipalities. The municipal government was extended to smaller towns under the District Town Act or Municipal Act VI (BC) of 1868. </a:t>
            </a:r>
          </a:p>
          <a:p>
            <a:pPr marL="571500" indent="-355600" algn="just">
              <a:spcBef>
                <a:spcPts val="600"/>
              </a:spcBef>
              <a:buFont typeface="Wingdings" pitchFamily="2" charset="2"/>
              <a:buChar char="q"/>
            </a:pPr>
            <a:r>
              <a:rPr lang="en-US" sz="2600" dirty="0">
                <a:solidFill>
                  <a:schemeClr val="tx1"/>
                </a:solidFill>
                <a:latin typeface="Times New Roman" panose="02020603050405020304" pitchFamily="18" charset="0"/>
                <a:cs typeface="Times New Roman" panose="02020603050405020304" pitchFamily="18" charset="0"/>
              </a:rPr>
              <a:t>In rural areas, a kind of local government was established by the Bengal Village </a:t>
            </a:r>
            <a:r>
              <a:rPr lang="en-US" sz="2600" dirty="0" err="1">
                <a:solidFill>
                  <a:schemeClr val="tx1"/>
                </a:solidFill>
                <a:latin typeface="Times New Roman" panose="02020603050405020304" pitchFamily="18" charset="0"/>
                <a:cs typeface="Times New Roman" panose="02020603050405020304" pitchFamily="18" charset="0"/>
              </a:rPr>
              <a:t>Chaukidari</a:t>
            </a:r>
            <a:r>
              <a:rPr lang="en-US" sz="2600" dirty="0">
                <a:solidFill>
                  <a:schemeClr val="tx1"/>
                </a:solidFill>
                <a:latin typeface="Times New Roman" panose="02020603050405020304" pitchFamily="18" charset="0"/>
                <a:cs typeface="Times New Roman" panose="02020603050405020304" pitchFamily="18" charset="0"/>
              </a:rPr>
              <a:t> Act of 1870, which divided the countryside into '</a:t>
            </a:r>
            <a:r>
              <a:rPr lang="en-US" sz="2600" b="1" dirty="0">
                <a:solidFill>
                  <a:schemeClr val="tx1"/>
                </a:solidFill>
                <a:latin typeface="Times New Roman" panose="02020603050405020304" pitchFamily="18" charset="0"/>
                <a:cs typeface="Times New Roman" panose="02020603050405020304" pitchFamily="18" charset="0"/>
              </a:rPr>
              <a:t>Unions'</a:t>
            </a:r>
            <a:r>
              <a:rPr lang="en-US" sz="2600" dirty="0">
                <a:solidFill>
                  <a:schemeClr val="tx1"/>
                </a:solidFill>
                <a:latin typeface="Times New Roman" panose="02020603050405020304" pitchFamily="18" charset="0"/>
                <a:cs typeface="Times New Roman" panose="02020603050405020304" pitchFamily="18" charset="0"/>
              </a:rPr>
              <a:t> comprising about ten or twelve square miles. These areas were placed under panchayats or committees selected by the magistrates. These panchayats had the power of appointing chowkidars and collecting </a:t>
            </a:r>
            <a:r>
              <a:rPr lang="en-US" sz="2600" dirty="0" err="1" smtClean="0">
                <a:solidFill>
                  <a:schemeClr val="tx1"/>
                </a:solidFill>
                <a:latin typeface="Times New Roman" panose="02020603050405020304" pitchFamily="18" charset="0"/>
                <a:cs typeface="Times New Roman" panose="02020603050405020304" pitchFamily="18" charset="0"/>
              </a:rPr>
              <a:t>chaukidaricess</a:t>
            </a:r>
            <a:r>
              <a:rPr lang="en-US" sz="2600" dirty="0" smtClean="0">
                <a:solidFill>
                  <a:schemeClr val="tx1"/>
                </a:solidFill>
                <a:latin typeface="Times New Roman" panose="02020603050405020304" pitchFamily="18" charset="0"/>
                <a:cs typeface="Times New Roman" panose="02020603050405020304" pitchFamily="18" charset="0"/>
              </a:rPr>
              <a:t> </a:t>
            </a:r>
            <a:r>
              <a:rPr lang="en-US" sz="2600" dirty="0">
                <a:solidFill>
                  <a:schemeClr val="tx1"/>
                </a:solidFill>
                <a:latin typeface="Times New Roman" panose="02020603050405020304" pitchFamily="18" charset="0"/>
                <a:cs typeface="Times New Roman" panose="02020603050405020304" pitchFamily="18" charset="0"/>
              </a:rPr>
              <a:t>from the village people to maintain the system. </a:t>
            </a:r>
          </a:p>
        </p:txBody>
      </p:sp>
      <p:sp>
        <p:nvSpPr>
          <p:cNvPr id="5" name="Title 1">
            <a:extLst>
              <a:ext uri="{FF2B5EF4-FFF2-40B4-BE49-F238E27FC236}">
                <a16:creationId xmlns:a16="http://schemas.microsoft.com/office/drawing/2014/main" xmlns="" id="{4D58E914-1EE7-CD44-BEA6-3008C518BDEA}"/>
              </a:ext>
            </a:extLst>
          </p:cNvPr>
          <p:cNvSpPr>
            <a:spLocks noGrp="1"/>
          </p:cNvSpPr>
          <p:nvPr>
            <p:ph type="title"/>
          </p:nvPr>
        </p:nvSpPr>
        <p:spPr>
          <a:xfrm>
            <a:off x="1154083" y="484909"/>
            <a:ext cx="8073044" cy="965590"/>
          </a:xfrm>
        </p:spPr>
        <p:txBody>
          <a:bodyPr>
            <a:noAutofit/>
          </a:bodyPr>
          <a:lstStyle/>
          <a:p>
            <a:pPr algn="ctr"/>
            <a:r>
              <a:rPr lang="en-US" sz="3200" b="1" dirty="0" smtClean="0">
                <a:solidFill>
                  <a:srgbClr val="C00000"/>
                </a:solidFill>
                <a:latin typeface="Times New Roman" panose="02020603050405020304" pitchFamily="18" charset="0"/>
                <a:cs typeface="Times New Roman" panose="02020603050405020304" pitchFamily="18" charset="0"/>
              </a:rPr>
              <a:t>ADMINISTRATION &amp;  REFORMATION UNDER BRITISH CROWN (1858–1947)</a:t>
            </a:r>
            <a:endParaRPr lang="en-US" sz="3200" b="1" dirty="0">
              <a:solidFill>
                <a:srgbClr val="C00000"/>
              </a:solidFill>
              <a:latin typeface="+mn-lt"/>
            </a:endParaRPr>
          </a:p>
        </p:txBody>
      </p:sp>
    </p:spTree>
    <p:extLst>
      <p:ext uri="{BB962C8B-B14F-4D97-AF65-F5344CB8AC3E}">
        <p14:creationId xmlns:p14="http://schemas.microsoft.com/office/powerpoint/2010/main" val="17275283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26DF4E96-1D22-ED41-BBAE-F7A12139C98C}"/>
              </a:ext>
            </a:extLst>
          </p:cNvPr>
          <p:cNvSpPr>
            <a:spLocks noGrp="1"/>
          </p:cNvSpPr>
          <p:nvPr>
            <p:ph idx="1"/>
          </p:nvPr>
        </p:nvSpPr>
        <p:spPr/>
        <p:txBody>
          <a:bodyPr>
            <a:normAutofit/>
          </a:bodyPr>
          <a:lstStyle/>
          <a:p>
            <a:pPr algn="just">
              <a:spcBef>
                <a:spcPts val="600"/>
              </a:spcBef>
            </a:pPr>
            <a:r>
              <a:rPr lang="en-US" b="1" i="1" dirty="0">
                <a:solidFill>
                  <a:schemeClr val="tx1"/>
                </a:solidFill>
                <a:latin typeface="Times New Roman" panose="02020603050405020304" pitchFamily="18" charset="0"/>
                <a:cs typeface="Times New Roman" panose="02020603050405020304" pitchFamily="18" charset="0"/>
              </a:rPr>
              <a:t>Constitutional reforms towards independence </a:t>
            </a:r>
          </a:p>
          <a:p>
            <a:pPr marL="660400" indent="-444500" algn="just">
              <a:spcBef>
                <a:spcPts val="600"/>
              </a:spcBef>
              <a:buFont typeface="Wingdings" pitchFamily="2" charset="2"/>
              <a:buChar char="q"/>
            </a:pPr>
            <a:r>
              <a:rPr lang="en-US" dirty="0">
                <a:solidFill>
                  <a:schemeClr val="tx1"/>
                </a:solidFill>
                <a:latin typeface="Times New Roman" panose="02020603050405020304" pitchFamily="18" charset="0"/>
                <a:cs typeface="Times New Roman" panose="02020603050405020304" pitchFamily="18" charset="0"/>
              </a:rPr>
              <a:t>The Great Sepoy Revolt of 1857 led to the end of the company rule and the beginning of constitutional reforms of administration and, finally, independence of British rule. </a:t>
            </a:r>
          </a:p>
          <a:p>
            <a:pPr marL="660400" indent="-444500" algn="just">
              <a:spcBef>
                <a:spcPts val="600"/>
              </a:spcBef>
              <a:buFont typeface="Wingdings" pitchFamily="2" charset="2"/>
              <a:buChar char="q"/>
            </a:pPr>
            <a:r>
              <a:rPr lang="en-US" dirty="0">
                <a:solidFill>
                  <a:schemeClr val="tx1"/>
                </a:solidFill>
                <a:latin typeface="Times New Roman" panose="02020603050405020304" pitchFamily="18" charset="0"/>
                <a:cs typeface="Times New Roman" panose="02020603050405020304" pitchFamily="18" charset="0"/>
              </a:rPr>
              <a:t>The Indian Council Act of 1861 laid the foundation for the representative government in India. In 1862, a legislative council was established in Bengal, though its legislative powers remained extremely limited. The growing public pressure for granting representative self-government persuaded parliament to enact 1892 an Indian Councils Act, which increased the strength of the legislative councils of the governor-general and of provincial governors. </a:t>
            </a:r>
          </a:p>
          <a:p>
            <a:pPr marL="0" indent="0">
              <a:buNone/>
            </a:pPr>
            <a:endParaRPr lang="en-US" dirty="0">
              <a:solidFill>
                <a:schemeClr val="tx1"/>
              </a:solidFill>
            </a:endParaRPr>
          </a:p>
        </p:txBody>
      </p:sp>
      <p:sp>
        <p:nvSpPr>
          <p:cNvPr id="5" name="Title 1">
            <a:extLst>
              <a:ext uri="{FF2B5EF4-FFF2-40B4-BE49-F238E27FC236}">
                <a16:creationId xmlns:a16="http://schemas.microsoft.com/office/drawing/2014/main" xmlns="" id="{FFC0F5A8-8810-FC49-9AAA-7BFA4DD60FCA}"/>
              </a:ext>
            </a:extLst>
          </p:cNvPr>
          <p:cNvSpPr>
            <a:spLocks noGrp="1"/>
          </p:cNvSpPr>
          <p:nvPr>
            <p:ph type="title"/>
          </p:nvPr>
        </p:nvSpPr>
        <p:spPr>
          <a:xfrm>
            <a:off x="677334" y="665018"/>
            <a:ext cx="8596668" cy="1062572"/>
          </a:xfrm>
        </p:spPr>
        <p:txBody>
          <a:bodyPr>
            <a:noAutofit/>
          </a:bodyPr>
          <a:lstStyle/>
          <a:p>
            <a:pPr algn="ctr"/>
            <a:r>
              <a:rPr lang="en-US" sz="3200" b="1" dirty="0" smtClean="0">
                <a:solidFill>
                  <a:srgbClr val="C00000"/>
                </a:solidFill>
                <a:latin typeface="Times New Roman" panose="02020603050405020304" pitchFamily="18" charset="0"/>
                <a:cs typeface="Times New Roman" panose="02020603050405020304" pitchFamily="18" charset="0"/>
              </a:rPr>
              <a:t>ADMINISTRATION &amp; REFORMATION UNDER BRITISH CROWN (1858–1947)</a:t>
            </a:r>
            <a:endParaRPr lang="en-US" sz="3200" b="1"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81589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smtClean="0">
                <a:solidFill>
                  <a:srgbClr val="C00000"/>
                </a:solidFill>
                <a:latin typeface="Times New Roman" panose="02020603050405020304" pitchFamily="18" charset="0"/>
                <a:cs typeface="Times New Roman" panose="02020603050405020304" pitchFamily="18" charset="0"/>
              </a:rPr>
              <a:t>PERMANENT SETTLEMENT BACKGROUND</a:t>
            </a:r>
            <a:r>
              <a:rPr lang="en-US" dirty="0"/>
              <a:t/>
            </a:r>
            <a:br>
              <a:rPr lang="en-US" dirty="0"/>
            </a:br>
            <a:endParaRPr lang="en-US" dirty="0"/>
          </a:p>
        </p:txBody>
      </p:sp>
      <p:sp>
        <p:nvSpPr>
          <p:cNvPr id="3" name="Content Placeholder 2"/>
          <p:cNvSpPr>
            <a:spLocks noGrp="1"/>
          </p:cNvSpPr>
          <p:nvPr>
            <p:ph idx="1"/>
          </p:nvPr>
        </p:nvSpPr>
        <p:spPr>
          <a:xfrm>
            <a:off x="677334" y="2160589"/>
            <a:ext cx="4434993" cy="3880773"/>
          </a:xfrm>
        </p:spPr>
        <p:txBody>
          <a:bodyPr>
            <a:normAutofit lnSpcReduction="10000"/>
          </a:bodyPr>
          <a:lstStyle/>
          <a:p>
            <a:pPr lvl="0" algn="just"/>
            <a:endParaRPr lang="en-US" dirty="0" smtClean="0">
              <a:latin typeface="Times New Roman" panose="02020603050405020304" pitchFamily="18" charset="0"/>
              <a:cs typeface="Times New Roman" panose="02020603050405020304" pitchFamily="18" charset="0"/>
            </a:endParaRPr>
          </a:p>
          <a:p>
            <a:pPr lvl="0" algn="just"/>
            <a:r>
              <a:rPr lang="en-US" dirty="0" smtClean="0">
                <a:solidFill>
                  <a:schemeClr val="tx1"/>
                </a:solidFill>
                <a:latin typeface="Times New Roman" panose="02020603050405020304" pitchFamily="18" charset="0"/>
                <a:cs typeface="Times New Roman" panose="02020603050405020304" pitchFamily="18" charset="0"/>
              </a:rPr>
              <a:t>Before </a:t>
            </a:r>
            <a:r>
              <a:rPr lang="en-US" dirty="0">
                <a:solidFill>
                  <a:schemeClr val="tx1"/>
                </a:solidFill>
                <a:latin typeface="Times New Roman" panose="02020603050405020304" pitchFamily="18" charset="0"/>
                <a:cs typeface="Times New Roman" panose="02020603050405020304" pitchFamily="18" charset="0"/>
              </a:rPr>
              <a:t>the British advent in Bengal, there was a class of </a:t>
            </a:r>
            <a:r>
              <a:rPr lang="en-US" dirty="0" err="1">
                <a:solidFill>
                  <a:schemeClr val="tx1"/>
                </a:solidFill>
                <a:latin typeface="Times New Roman" panose="02020603050405020304" pitchFamily="18" charset="0"/>
                <a:cs typeface="Times New Roman" panose="02020603050405020304" pitchFamily="18" charset="0"/>
              </a:rPr>
              <a:t>Zamindars</a:t>
            </a:r>
            <a:r>
              <a:rPr lang="en-US" dirty="0">
                <a:solidFill>
                  <a:schemeClr val="tx1"/>
                </a:solidFill>
                <a:latin typeface="Times New Roman" panose="02020603050405020304" pitchFamily="18" charset="0"/>
                <a:cs typeface="Times New Roman" panose="02020603050405020304" pitchFamily="18" charset="0"/>
              </a:rPr>
              <a:t> in Bengal, Bihar, and Odisha who collected revenue from land on behalf of the Mughal Emperor or his representative, the </a:t>
            </a:r>
            <a:r>
              <a:rPr lang="en-US" dirty="0" err="1">
                <a:solidFill>
                  <a:schemeClr val="tx1"/>
                </a:solidFill>
                <a:latin typeface="Times New Roman" panose="02020603050405020304" pitchFamily="18" charset="0"/>
                <a:cs typeface="Times New Roman" panose="02020603050405020304" pitchFamily="18" charset="0"/>
              </a:rPr>
              <a:t>Diwan</a:t>
            </a:r>
            <a:r>
              <a:rPr lang="en-US" dirty="0">
                <a:solidFill>
                  <a:schemeClr val="tx1"/>
                </a:solidFill>
                <a:latin typeface="Times New Roman" panose="02020603050405020304" pitchFamily="18" charset="0"/>
                <a:cs typeface="Times New Roman" panose="02020603050405020304" pitchFamily="18" charset="0"/>
              </a:rPr>
              <a:t>.</a:t>
            </a:r>
          </a:p>
          <a:p>
            <a:pPr lvl="0" algn="just"/>
            <a:r>
              <a:rPr lang="en-US" dirty="0">
                <a:solidFill>
                  <a:schemeClr val="tx1"/>
                </a:solidFill>
                <a:latin typeface="Times New Roman" panose="02020603050405020304" pitchFamily="18" charset="0"/>
                <a:cs typeface="Times New Roman" panose="02020603050405020304" pitchFamily="18" charset="0"/>
              </a:rPr>
              <a:t>After the </a:t>
            </a:r>
            <a:r>
              <a:rPr lang="en-US" dirty="0">
                <a:solidFill>
                  <a:schemeClr val="tx1"/>
                </a:solidFill>
                <a:latin typeface="Times New Roman" panose="02020603050405020304" pitchFamily="18" charset="0"/>
                <a:cs typeface="Times New Roman" panose="02020603050405020304" pitchFamily="18" charset="0"/>
                <a:hlinkClick r:id="rId2"/>
              </a:rPr>
              <a:t>Battle of </a:t>
            </a:r>
            <a:r>
              <a:rPr lang="en-US" dirty="0" err="1">
                <a:solidFill>
                  <a:schemeClr val="tx1"/>
                </a:solidFill>
                <a:latin typeface="Times New Roman" panose="02020603050405020304" pitchFamily="18" charset="0"/>
                <a:cs typeface="Times New Roman" panose="02020603050405020304" pitchFamily="18" charset="0"/>
                <a:hlinkClick r:id="rId2"/>
              </a:rPr>
              <a:t>Buxar</a:t>
            </a:r>
            <a:r>
              <a:rPr lang="en-US" dirty="0">
                <a:solidFill>
                  <a:schemeClr val="tx1"/>
                </a:solidFill>
                <a:latin typeface="Times New Roman" panose="02020603050405020304" pitchFamily="18" charset="0"/>
                <a:cs typeface="Times New Roman" panose="02020603050405020304" pitchFamily="18" charset="0"/>
              </a:rPr>
              <a:t> in 1764, the East India Company was granted the </a:t>
            </a:r>
            <a:r>
              <a:rPr lang="en-US" dirty="0" err="1">
                <a:solidFill>
                  <a:schemeClr val="tx1"/>
                </a:solidFill>
                <a:latin typeface="Times New Roman" panose="02020603050405020304" pitchFamily="18" charset="0"/>
                <a:cs typeface="Times New Roman" panose="02020603050405020304" pitchFamily="18" charset="0"/>
              </a:rPr>
              <a:t>Diwani</a:t>
            </a:r>
            <a:r>
              <a:rPr lang="en-US" dirty="0">
                <a:solidFill>
                  <a:schemeClr val="tx1"/>
                </a:solidFill>
                <a:latin typeface="Times New Roman" panose="02020603050405020304" pitchFamily="18" charset="0"/>
                <a:cs typeface="Times New Roman" panose="02020603050405020304" pitchFamily="18" charset="0"/>
              </a:rPr>
              <a:t> of Bengal. But then the Company found itself unable to collect revenue from the innumerable number of farmers in rural areas. They also did not have a good understanding of local laws and customs.</a:t>
            </a:r>
          </a:p>
          <a:p>
            <a:endParaRPr lang="en-US" dirty="0"/>
          </a:p>
        </p:txBody>
      </p:sp>
      <p:pic>
        <p:nvPicPr>
          <p:cNvPr id="1026" name="Picture 2" descr="Battle of Buxar,1764 ,By Dr.Monica Sharma | PP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12327" y="2160589"/>
            <a:ext cx="4161675" cy="388077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71950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7F6809EA-BFF9-F04B-942A-893C23C97BD4}"/>
              </a:ext>
            </a:extLst>
          </p:cNvPr>
          <p:cNvSpPr>
            <a:spLocks noGrp="1"/>
          </p:cNvSpPr>
          <p:nvPr>
            <p:ph idx="1"/>
          </p:nvPr>
        </p:nvSpPr>
        <p:spPr/>
        <p:txBody>
          <a:bodyPr>
            <a:normAutofit/>
          </a:bodyPr>
          <a:lstStyle/>
          <a:p>
            <a:pPr marL="482600" indent="-266700" algn="just">
              <a:spcBef>
                <a:spcPts val="600"/>
              </a:spcBef>
              <a:buFont typeface="Wingdings" pitchFamily="2" charset="2"/>
              <a:buChar char="q"/>
            </a:pPr>
            <a:r>
              <a:rPr lang="en-US" dirty="0">
                <a:solidFill>
                  <a:schemeClr val="tx1"/>
                </a:solidFill>
                <a:latin typeface="Times New Roman" panose="02020603050405020304" pitchFamily="18" charset="0"/>
                <a:cs typeface="Times New Roman" panose="02020603050405020304" pitchFamily="18" charset="0"/>
              </a:rPr>
              <a:t>The system of the elected council was begun under the Morley-Minto reforms Act, 1909. The system got wider representation under the India Acts of 1919. The universal franchise qualified by property tax was granted under the India Act of 1935. The Act of 1919 transferred some powers to elected representatives who formed a government to run the affairs of the transferred subjects. Full representative government was established under the Act of 1935, under which responsible government was established in every province of British India, including Bengal. The fullest and absolute transfer of power to the elected representatives took place under the India Independence Act of 1947.</a:t>
            </a:r>
          </a:p>
          <a:p>
            <a:pPr marL="0" indent="0" algn="just">
              <a:spcBef>
                <a:spcPts val="600"/>
              </a:spcBef>
              <a:buNone/>
            </a:pPr>
            <a:endParaRPr lang="en-US" sz="2200" dirty="0"/>
          </a:p>
          <a:p>
            <a:endParaRPr lang="en-US" dirty="0"/>
          </a:p>
        </p:txBody>
      </p:sp>
      <p:sp>
        <p:nvSpPr>
          <p:cNvPr id="5" name="Title 1">
            <a:extLst>
              <a:ext uri="{FF2B5EF4-FFF2-40B4-BE49-F238E27FC236}">
                <a16:creationId xmlns:a16="http://schemas.microsoft.com/office/drawing/2014/main" xmlns="" id="{997E6E14-218F-B142-BACB-638E51D90904}"/>
              </a:ext>
            </a:extLst>
          </p:cNvPr>
          <p:cNvSpPr>
            <a:spLocks noGrp="1"/>
          </p:cNvSpPr>
          <p:nvPr>
            <p:ph type="title"/>
          </p:nvPr>
        </p:nvSpPr>
        <p:spPr>
          <a:xfrm>
            <a:off x="677334" y="734291"/>
            <a:ext cx="8596668" cy="993299"/>
          </a:xfrm>
        </p:spPr>
        <p:txBody>
          <a:bodyPr>
            <a:normAutofit fontScale="90000"/>
          </a:bodyPr>
          <a:lstStyle/>
          <a:p>
            <a:pPr algn="ctr"/>
            <a:r>
              <a:rPr lang="en-US" sz="3200" b="1" dirty="0" smtClean="0">
                <a:solidFill>
                  <a:srgbClr val="C00000"/>
                </a:solidFill>
                <a:latin typeface="Times New Roman" panose="02020603050405020304" pitchFamily="18" charset="0"/>
                <a:cs typeface="Times New Roman" panose="02020603050405020304" pitchFamily="18" charset="0"/>
              </a:rPr>
              <a:t>ADMINISTRATION &amp; REFORMATION UNDER BRITISH CROWN (1858–1947)</a:t>
            </a:r>
            <a:endParaRPr lang="en-US" sz="3200" b="1"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575162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379913" y="2274661"/>
            <a:ext cx="3492500" cy="2324100"/>
          </a:xfrm>
        </p:spPr>
      </p:pic>
    </p:spTree>
    <p:extLst>
      <p:ext uri="{BB962C8B-B14F-4D97-AF65-F5344CB8AC3E}">
        <p14:creationId xmlns:p14="http://schemas.microsoft.com/office/powerpoint/2010/main" val="22883435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C00000"/>
                </a:solidFill>
                <a:latin typeface="Times New Roman" panose="02020603050405020304" pitchFamily="18" charset="0"/>
                <a:cs typeface="Times New Roman" panose="02020603050405020304" pitchFamily="18" charset="0"/>
              </a:rPr>
              <a:t>PERMANENT SETTLEMENT BACKGROUND</a:t>
            </a:r>
            <a:endParaRPr lang="en-US" dirty="0"/>
          </a:p>
        </p:txBody>
      </p:sp>
      <p:sp>
        <p:nvSpPr>
          <p:cNvPr id="3" name="Content Placeholder 2"/>
          <p:cNvSpPr>
            <a:spLocks noGrp="1"/>
          </p:cNvSpPr>
          <p:nvPr>
            <p:ph idx="1"/>
          </p:nvPr>
        </p:nvSpPr>
        <p:spPr>
          <a:xfrm>
            <a:off x="677334" y="2160589"/>
            <a:ext cx="4822921" cy="3880773"/>
          </a:xfrm>
        </p:spPr>
        <p:txBody>
          <a:bodyPr>
            <a:normAutofit fontScale="92500" lnSpcReduction="10000"/>
          </a:bodyPr>
          <a:lstStyle/>
          <a:p>
            <a:pPr algn="just"/>
            <a:r>
              <a:rPr lang="en-US" dirty="0">
                <a:solidFill>
                  <a:schemeClr val="tx1"/>
                </a:solidFill>
                <a:latin typeface="Times New Roman" panose="02020603050405020304" pitchFamily="18" charset="0"/>
                <a:cs typeface="Times New Roman" panose="02020603050405020304" pitchFamily="18" charset="0"/>
              </a:rPr>
              <a:t>The severe </a:t>
            </a:r>
            <a:r>
              <a:rPr lang="en-US" dirty="0">
                <a:solidFill>
                  <a:schemeClr val="tx1"/>
                </a:solidFill>
                <a:latin typeface="Times New Roman" panose="02020603050405020304" pitchFamily="18" charset="0"/>
                <a:cs typeface="Times New Roman" panose="02020603050405020304" pitchFamily="18" charset="0"/>
                <a:hlinkClick r:id="rId2"/>
              </a:rPr>
              <a:t>Bengal famine of 1770</a:t>
            </a:r>
            <a:r>
              <a:rPr lang="en-US" dirty="0">
                <a:solidFill>
                  <a:schemeClr val="tx1"/>
                </a:solidFill>
                <a:latin typeface="Times New Roman" panose="02020603050405020304" pitchFamily="18" charset="0"/>
                <a:cs typeface="Times New Roman" panose="02020603050405020304" pitchFamily="18" charset="0"/>
              </a:rPr>
              <a:t> occurred partly due to this neglect by the Company.</a:t>
            </a:r>
          </a:p>
          <a:p>
            <a:pPr lvl="0" algn="just"/>
            <a:r>
              <a:rPr lang="en-US" dirty="0">
                <a:solidFill>
                  <a:schemeClr val="tx1"/>
                </a:solidFill>
                <a:latin typeface="Times New Roman" panose="02020603050405020304" pitchFamily="18" charset="0"/>
                <a:cs typeface="Times New Roman" panose="02020603050405020304" pitchFamily="18" charset="0"/>
              </a:rPr>
              <a:t>Then, </a:t>
            </a:r>
            <a:r>
              <a:rPr lang="en-US" dirty="0">
                <a:solidFill>
                  <a:schemeClr val="tx1"/>
                </a:solidFill>
                <a:latin typeface="Times New Roman" panose="02020603050405020304" pitchFamily="18" charset="0"/>
                <a:cs typeface="Times New Roman" panose="02020603050405020304" pitchFamily="18" charset="0"/>
                <a:hlinkClick r:id="rId3"/>
              </a:rPr>
              <a:t>Warren Hastings</a:t>
            </a:r>
            <a:r>
              <a:rPr lang="en-US" dirty="0">
                <a:solidFill>
                  <a:schemeClr val="tx1"/>
                </a:solidFill>
                <a:latin typeface="Times New Roman" panose="02020603050405020304" pitchFamily="18" charset="0"/>
                <a:cs typeface="Times New Roman" panose="02020603050405020304" pitchFamily="18" charset="0"/>
              </a:rPr>
              <a:t> tried to bring in some reforms like the five-yearly inspections. Here, the revenue collection was awarded through an auction to the person promising the highest revenue. Due to the dangerous implications and effects of such a system, Hastings also experimented with the annual settlement of land. But this too did not improve conditions.</a:t>
            </a:r>
          </a:p>
          <a:p>
            <a:pPr lvl="0" algn="just"/>
            <a:r>
              <a:rPr lang="en-US" dirty="0">
                <a:solidFill>
                  <a:schemeClr val="tx1"/>
                </a:solidFill>
                <a:latin typeface="Times New Roman" panose="02020603050405020304" pitchFamily="18" charset="0"/>
                <a:cs typeface="Times New Roman" panose="02020603050405020304" pitchFamily="18" charset="0"/>
              </a:rPr>
              <a:t>Then, Lord Cornwallis under directions from the then British PM, William Pitt, proposed the Permanent Settlement system in 1786. This came into effect in 1793, by the Permanent Settlement Act of 1793.</a:t>
            </a:r>
          </a:p>
          <a:p>
            <a:endParaRPr lang="en-US" dirty="0"/>
          </a:p>
        </p:txBody>
      </p:sp>
      <p:pic>
        <p:nvPicPr>
          <p:cNvPr id="4" name="Picture 6" descr="13. Bengal Famine 1770 - Civil Aspiran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55830" y="2244106"/>
            <a:ext cx="3936827" cy="371373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49548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smtClean="0">
                <a:solidFill>
                  <a:srgbClr val="C00000"/>
                </a:solidFill>
                <a:latin typeface="Times New Roman" panose="02020603050405020304" pitchFamily="18" charset="0"/>
                <a:cs typeface="Times New Roman" panose="02020603050405020304" pitchFamily="18" charset="0"/>
              </a:rPr>
              <a:t>PURPOSES OF THE PERMANENT SETTLEMENT ACT </a:t>
            </a:r>
            <a:r>
              <a:rPr lang="en-US" dirty="0" smtClean="0">
                <a:solidFill>
                  <a:srgbClr val="C00000"/>
                </a:solidFill>
                <a:latin typeface="Times New Roman" panose="02020603050405020304" pitchFamily="18" charset="0"/>
                <a:cs typeface="Times New Roman" panose="02020603050405020304" pitchFamily="18" charset="0"/>
              </a:rPr>
              <a:t/>
            </a:r>
            <a:br>
              <a:rPr lang="en-US" dirty="0" smtClean="0">
                <a:solidFill>
                  <a:srgbClr val="C00000"/>
                </a:solidFill>
                <a:latin typeface="Times New Roman" panose="02020603050405020304" pitchFamily="18" charset="0"/>
                <a:cs typeface="Times New Roman" panose="02020603050405020304" pitchFamily="18" charset="0"/>
              </a:rPr>
            </a:br>
            <a:endParaRPr lang="en-US"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2160589"/>
            <a:ext cx="4518121" cy="3880773"/>
          </a:xfrm>
        </p:spPr>
        <p:txBody>
          <a:bodyPr>
            <a:normAutofit fontScale="92500"/>
          </a:bodyPr>
          <a:lstStyle/>
          <a:p>
            <a:pPr lvl="0" algn="just"/>
            <a:r>
              <a:rPr lang="en-US" dirty="0">
                <a:solidFill>
                  <a:schemeClr val="tx1"/>
                </a:solidFill>
                <a:latin typeface="Times New Roman" panose="02020603050405020304" pitchFamily="18" charset="0"/>
                <a:cs typeface="Times New Roman" panose="02020603050405020304" pitchFamily="18" charset="0"/>
              </a:rPr>
              <a:t>If the permanent settlement is implemented, the </a:t>
            </a:r>
            <a:r>
              <a:rPr lang="en-US" dirty="0" err="1">
                <a:solidFill>
                  <a:schemeClr val="tx1"/>
                </a:solidFill>
                <a:latin typeface="Times New Roman" panose="02020603050405020304" pitchFamily="18" charset="0"/>
                <a:cs typeface="Times New Roman" panose="02020603050405020304" pitchFamily="18" charset="0"/>
              </a:rPr>
              <a:t>zamindars</a:t>
            </a:r>
            <a:r>
              <a:rPr lang="en-US" dirty="0">
                <a:solidFill>
                  <a:schemeClr val="tx1"/>
                </a:solidFill>
                <a:latin typeface="Times New Roman" panose="02020603050405020304" pitchFamily="18" charset="0"/>
                <a:cs typeface="Times New Roman" panose="02020603050405020304" pitchFamily="18" charset="0"/>
              </a:rPr>
              <a:t> will invest in the land. The </a:t>
            </a:r>
            <a:r>
              <a:rPr lang="en-US" dirty="0" err="1">
                <a:solidFill>
                  <a:schemeClr val="tx1"/>
                </a:solidFill>
                <a:latin typeface="Times New Roman" panose="02020603050405020304" pitchFamily="18" charset="0"/>
                <a:cs typeface="Times New Roman" panose="02020603050405020304" pitchFamily="18" charset="0"/>
              </a:rPr>
              <a:t>zamindar</a:t>
            </a:r>
            <a:r>
              <a:rPr lang="en-US" dirty="0">
                <a:solidFill>
                  <a:schemeClr val="tx1"/>
                </a:solidFill>
                <a:latin typeface="Times New Roman" panose="02020603050405020304" pitchFamily="18" charset="0"/>
                <a:cs typeface="Times New Roman" panose="02020603050405020304" pitchFamily="18" charset="0"/>
              </a:rPr>
              <a:t> will use his surplus money for the development of the land for his benefit. So, agricultural production will increase and the country's economy will be prosperous.</a:t>
            </a:r>
          </a:p>
          <a:p>
            <a:pPr lvl="0" algn="just"/>
            <a:r>
              <a:rPr lang="en-US" dirty="0">
                <a:solidFill>
                  <a:schemeClr val="tx1"/>
                </a:solidFill>
                <a:latin typeface="Times New Roman" panose="02020603050405020304" pitchFamily="18" charset="0"/>
                <a:cs typeface="Times New Roman" panose="02020603050405020304" pitchFamily="18" charset="0"/>
              </a:rPr>
              <a:t>There will be an agricultural revolution in Bangladesh under the leadership of </a:t>
            </a:r>
            <a:r>
              <a:rPr lang="en-US" dirty="0" err="1">
                <a:solidFill>
                  <a:schemeClr val="tx1"/>
                </a:solidFill>
                <a:latin typeface="Times New Roman" panose="02020603050405020304" pitchFamily="18" charset="0"/>
                <a:cs typeface="Times New Roman" panose="02020603050405020304" pitchFamily="18" charset="0"/>
              </a:rPr>
              <a:t>zamindars</a:t>
            </a:r>
            <a:r>
              <a:rPr lang="en-US" dirty="0">
                <a:solidFill>
                  <a:schemeClr val="tx1"/>
                </a:solidFill>
                <a:latin typeface="Times New Roman" panose="02020603050405020304" pitchFamily="18" charset="0"/>
                <a:cs typeface="Times New Roman" panose="02020603050405020304" pitchFamily="18" charset="0"/>
              </a:rPr>
              <a:t>, like England. </a:t>
            </a:r>
          </a:p>
          <a:p>
            <a:pPr lvl="0" algn="just"/>
            <a:r>
              <a:rPr lang="en-US" dirty="0">
                <a:solidFill>
                  <a:schemeClr val="tx1"/>
                </a:solidFill>
                <a:latin typeface="Times New Roman" panose="02020603050405020304" pitchFamily="18" charset="0"/>
                <a:cs typeface="Times New Roman" panose="02020603050405020304" pitchFamily="18" charset="0"/>
              </a:rPr>
              <a:t>The </a:t>
            </a:r>
            <a:r>
              <a:rPr lang="en-US" dirty="0" err="1">
                <a:solidFill>
                  <a:schemeClr val="tx1"/>
                </a:solidFill>
                <a:latin typeface="Times New Roman" panose="02020603050405020304" pitchFamily="18" charset="0"/>
                <a:cs typeface="Times New Roman" panose="02020603050405020304" pitchFamily="18" charset="0"/>
              </a:rPr>
              <a:t>Zamindar</a:t>
            </a:r>
            <a:r>
              <a:rPr lang="en-US" dirty="0">
                <a:solidFill>
                  <a:schemeClr val="tx1"/>
                </a:solidFill>
                <a:latin typeface="Times New Roman" panose="02020603050405020304" pitchFamily="18" charset="0"/>
                <a:cs typeface="Times New Roman" panose="02020603050405020304" pitchFamily="18" charset="0"/>
              </a:rPr>
              <a:t> society will remain loyal to the British government. The British government would establish a political base in India through the </a:t>
            </a:r>
            <a:r>
              <a:rPr lang="en-US" dirty="0" err="1">
                <a:solidFill>
                  <a:schemeClr val="tx1"/>
                </a:solidFill>
                <a:latin typeface="Times New Roman" panose="02020603050405020304" pitchFamily="18" charset="0"/>
                <a:cs typeface="Times New Roman" panose="02020603050405020304" pitchFamily="18" charset="0"/>
              </a:rPr>
              <a:t>Zamindar</a:t>
            </a:r>
            <a:r>
              <a:rPr lang="en-US" dirty="0">
                <a:solidFill>
                  <a:schemeClr val="tx1"/>
                </a:solidFill>
                <a:latin typeface="Times New Roman" panose="02020603050405020304" pitchFamily="18" charset="0"/>
                <a:cs typeface="Times New Roman" panose="02020603050405020304" pitchFamily="18" charset="0"/>
              </a:rPr>
              <a:t> class as the social ruler.</a:t>
            </a:r>
          </a:p>
          <a:p>
            <a:endParaRPr lang="en-US" dirty="0"/>
          </a:p>
        </p:txBody>
      </p:sp>
      <p:pic>
        <p:nvPicPr>
          <p:cNvPr id="7" name="Picture 2" descr="Robert Clive accepted the Diwani of from Mughal in 176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95455" y="2160589"/>
            <a:ext cx="3810000" cy="388077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68084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3200" b="1" dirty="0" smtClean="0">
                <a:solidFill>
                  <a:srgbClr val="C00000"/>
                </a:solidFill>
                <a:latin typeface="Times New Roman" panose="02020603050405020304" pitchFamily="18" charset="0"/>
                <a:cs typeface="Times New Roman" panose="02020603050405020304" pitchFamily="18" charset="0"/>
              </a:rPr>
              <a:t>FEATURES OF THE PERMANENT SETTLEMENT</a:t>
            </a:r>
            <a:r>
              <a:rPr lang="en-US" dirty="0"/>
              <a:t/>
            </a:r>
            <a:br>
              <a:rPr lang="en-US" dirty="0"/>
            </a:br>
            <a:endParaRPr lang="en-US" dirty="0"/>
          </a:p>
        </p:txBody>
      </p:sp>
      <p:sp>
        <p:nvSpPr>
          <p:cNvPr id="3" name="Content Placeholder 2"/>
          <p:cNvSpPr>
            <a:spLocks noGrp="1"/>
          </p:cNvSpPr>
          <p:nvPr>
            <p:ph idx="1"/>
          </p:nvPr>
        </p:nvSpPr>
        <p:spPr>
          <a:xfrm>
            <a:off x="677334" y="2160589"/>
            <a:ext cx="4434993" cy="3880773"/>
          </a:xfrm>
        </p:spPr>
        <p:txBody>
          <a:bodyPr/>
          <a:lstStyle/>
          <a:p>
            <a:pPr lvl="0" algn="just"/>
            <a:r>
              <a:rPr lang="en-US" dirty="0">
                <a:solidFill>
                  <a:schemeClr val="tx1"/>
                </a:solidFill>
                <a:latin typeface="Times New Roman" panose="02020603050405020304" pitchFamily="18" charset="0"/>
                <a:cs typeface="Times New Roman" panose="02020603050405020304" pitchFamily="18" charset="0"/>
              </a:rPr>
              <a:t>Landlords or </a:t>
            </a:r>
            <a:r>
              <a:rPr lang="en-US" dirty="0" err="1">
                <a:solidFill>
                  <a:schemeClr val="tx1"/>
                </a:solidFill>
                <a:latin typeface="Times New Roman" panose="02020603050405020304" pitchFamily="18" charset="0"/>
                <a:cs typeface="Times New Roman" panose="02020603050405020304" pitchFamily="18" charset="0"/>
              </a:rPr>
              <a:t>Zamindars</a:t>
            </a:r>
            <a:r>
              <a:rPr lang="en-US" dirty="0">
                <a:solidFill>
                  <a:schemeClr val="tx1"/>
                </a:solidFill>
                <a:latin typeface="Times New Roman" panose="02020603050405020304" pitchFamily="18" charset="0"/>
                <a:cs typeface="Times New Roman" panose="02020603050405020304" pitchFamily="18" charset="0"/>
              </a:rPr>
              <a:t> were recognized as the owners of the land. They were given hereditary rights of succession of the lands under them.</a:t>
            </a:r>
          </a:p>
          <a:p>
            <a:pPr lvl="0" algn="just"/>
            <a:r>
              <a:rPr lang="en-US" dirty="0">
                <a:solidFill>
                  <a:schemeClr val="tx1"/>
                </a:solidFill>
                <a:latin typeface="Times New Roman" panose="02020603050405020304" pitchFamily="18" charset="0"/>
                <a:cs typeface="Times New Roman" panose="02020603050405020304" pitchFamily="18" charset="0"/>
              </a:rPr>
              <a:t>The </a:t>
            </a:r>
            <a:r>
              <a:rPr lang="en-US" dirty="0" err="1">
                <a:solidFill>
                  <a:schemeClr val="tx1"/>
                </a:solidFill>
                <a:latin typeface="Times New Roman" panose="02020603050405020304" pitchFamily="18" charset="0"/>
                <a:cs typeface="Times New Roman" panose="02020603050405020304" pitchFamily="18" charset="0"/>
              </a:rPr>
              <a:t>Zamindars</a:t>
            </a:r>
            <a:r>
              <a:rPr lang="en-US" dirty="0">
                <a:solidFill>
                  <a:schemeClr val="tx1"/>
                </a:solidFill>
                <a:latin typeface="Times New Roman" panose="02020603050405020304" pitchFamily="18" charset="0"/>
                <a:cs typeface="Times New Roman" panose="02020603050405020304" pitchFamily="18" charset="0"/>
              </a:rPr>
              <a:t> could sell or transfer the land as they wished.</a:t>
            </a:r>
          </a:p>
          <a:p>
            <a:pPr lvl="0" algn="just"/>
            <a:r>
              <a:rPr lang="en-US" dirty="0">
                <a:solidFill>
                  <a:schemeClr val="tx1"/>
                </a:solidFill>
                <a:latin typeface="Times New Roman" panose="02020603050405020304" pitchFamily="18" charset="0"/>
                <a:cs typeface="Times New Roman" panose="02020603050405020304" pitchFamily="18" charset="0"/>
              </a:rPr>
              <a:t>The </a:t>
            </a:r>
            <a:r>
              <a:rPr lang="en-US" dirty="0" err="1">
                <a:solidFill>
                  <a:schemeClr val="tx1"/>
                </a:solidFill>
                <a:latin typeface="Times New Roman" panose="02020603050405020304" pitchFamily="18" charset="0"/>
                <a:cs typeface="Times New Roman" panose="02020603050405020304" pitchFamily="18" charset="0"/>
              </a:rPr>
              <a:t>Zamindars</a:t>
            </a:r>
            <a:r>
              <a:rPr lang="en-US" dirty="0">
                <a:solidFill>
                  <a:schemeClr val="tx1"/>
                </a:solidFill>
                <a:latin typeface="Times New Roman" panose="02020603050405020304" pitchFamily="18" charset="0"/>
                <a:cs typeface="Times New Roman" panose="02020603050405020304" pitchFamily="18" charset="0"/>
              </a:rPr>
              <a:t>’ proprietorship would stay as long as he paid the fixed revenue at the said date to the government. If they failed to pay, their rights would cease to exist and the land would be auctioned off.</a:t>
            </a:r>
          </a:p>
          <a:p>
            <a:endParaRPr lang="en-US" dirty="0"/>
          </a:p>
        </p:txBody>
      </p:sp>
      <p:pic>
        <p:nvPicPr>
          <p:cNvPr id="4098" name="Picture 2" descr="Land Revenue Systems in British India: Zamindari, Ryotwari and Mahalwari -  ClearIA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09309" y="2324100"/>
            <a:ext cx="4064693" cy="371726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62346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C00000"/>
                </a:solidFill>
                <a:latin typeface="Times New Roman" panose="02020603050405020304" pitchFamily="18" charset="0"/>
                <a:cs typeface="Times New Roman" panose="02020603050405020304" pitchFamily="18" charset="0"/>
              </a:rPr>
              <a:t>FEATURES OF THE PERMANENT SETTLEMENT</a:t>
            </a:r>
            <a:endParaRPr lang="en-US" dirty="0"/>
          </a:p>
        </p:txBody>
      </p:sp>
      <p:sp>
        <p:nvSpPr>
          <p:cNvPr id="3" name="Content Placeholder 2"/>
          <p:cNvSpPr>
            <a:spLocks noGrp="1"/>
          </p:cNvSpPr>
          <p:nvPr>
            <p:ph idx="1"/>
          </p:nvPr>
        </p:nvSpPr>
        <p:spPr>
          <a:xfrm>
            <a:off x="677334" y="2160589"/>
            <a:ext cx="3936230" cy="3880773"/>
          </a:xfrm>
        </p:spPr>
        <p:txBody>
          <a:bodyPr>
            <a:normAutofit lnSpcReduction="10000"/>
          </a:bodyPr>
          <a:lstStyle/>
          <a:p>
            <a:pPr lvl="0" algn="just"/>
            <a:r>
              <a:rPr lang="en-US" dirty="0">
                <a:solidFill>
                  <a:schemeClr val="tx1"/>
                </a:solidFill>
                <a:latin typeface="Times New Roman" panose="02020603050405020304" pitchFamily="18" charset="0"/>
                <a:cs typeface="Times New Roman" panose="02020603050405020304" pitchFamily="18" charset="0"/>
              </a:rPr>
              <a:t>The amount to be paid by the landlords was fixed. It was agreed that this would not increase in the future (permanent).</a:t>
            </a:r>
          </a:p>
          <a:p>
            <a:pPr lvl="0" algn="just"/>
            <a:r>
              <a:rPr lang="en-US" dirty="0">
                <a:solidFill>
                  <a:schemeClr val="tx1"/>
                </a:solidFill>
                <a:latin typeface="Times New Roman" panose="02020603050405020304" pitchFamily="18" charset="0"/>
                <a:cs typeface="Times New Roman" panose="02020603050405020304" pitchFamily="18" charset="0"/>
              </a:rPr>
              <a:t>The fixed amount was 10/11th portion of the revenue for the government and 1/10th was for the </a:t>
            </a:r>
            <a:r>
              <a:rPr lang="en-US" dirty="0" err="1">
                <a:solidFill>
                  <a:schemeClr val="tx1"/>
                </a:solidFill>
                <a:latin typeface="Times New Roman" panose="02020603050405020304" pitchFamily="18" charset="0"/>
                <a:cs typeface="Times New Roman" panose="02020603050405020304" pitchFamily="18" charset="0"/>
              </a:rPr>
              <a:t>Zamindar</a:t>
            </a:r>
            <a:r>
              <a:rPr lang="en-US" dirty="0">
                <a:solidFill>
                  <a:schemeClr val="tx1"/>
                </a:solidFill>
                <a:latin typeface="Times New Roman" panose="02020603050405020304" pitchFamily="18" charset="0"/>
                <a:cs typeface="Times New Roman" panose="02020603050405020304" pitchFamily="18" charset="0"/>
              </a:rPr>
              <a:t>. This tax rate was way higher than the prevailing rates in England.</a:t>
            </a:r>
          </a:p>
          <a:p>
            <a:pPr lvl="0" algn="just"/>
            <a:r>
              <a:rPr lang="en-US" dirty="0">
                <a:solidFill>
                  <a:schemeClr val="tx1"/>
                </a:solidFill>
                <a:latin typeface="Times New Roman" panose="02020603050405020304" pitchFamily="18" charset="0"/>
                <a:cs typeface="Times New Roman" panose="02020603050405020304" pitchFamily="18" charset="0"/>
              </a:rPr>
              <a:t>The </a:t>
            </a:r>
            <a:r>
              <a:rPr lang="en-US" dirty="0" err="1">
                <a:solidFill>
                  <a:schemeClr val="tx1"/>
                </a:solidFill>
                <a:latin typeface="Times New Roman" panose="02020603050405020304" pitchFamily="18" charset="0"/>
                <a:cs typeface="Times New Roman" panose="02020603050405020304" pitchFamily="18" charset="0"/>
              </a:rPr>
              <a:t>Zamindar</a:t>
            </a:r>
            <a:r>
              <a:rPr lang="en-US" dirty="0">
                <a:solidFill>
                  <a:schemeClr val="tx1"/>
                </a:solidFill>
                <a:latin typeface="Times New Roman" panose="02020603050405020304" pitchFamily="18" charset="0"/>
                <a:cs typeface="Times New Roman" panose="02020603050405020304" pitchFamily="18" charset="0"/>
              </a:rPr>
              <a:t> also had to give the tenant a </a:t>
            </a:r>
            <a:r>
              <a:rPr lang="en-US" dirty="0" err="1">
                <a:solidFill>
                  <a:schemeClr val="tx1"/>
                </a:solidFill>
                <a:latin typeface="Times New Roman" panose="02020603050405020304" pitchFamily="18" charset="0"/>
                <a:cs typeface="Times New Roman" panose="02020603050405020304" pitchFamily="18" charset="0"/>
              </a:rPr>
              <a:t>patta</a:t>
            </a:r>
            <a:r>
              <a:rPr lang="en-US" dirty="0">
                <a:solidFill>
                  <a:schemeClr val="tx1"/>
                </a:solidFill>
                <a:latin typeface="Times New Roman" panose="02020603050405020304" pitchFamily="18" charset="0"/>
                <a:cs typeface="Times New Roman" panose="02020603050405020304" pitchFamily="18" charset="0"/>
              </a:rPr>
              <a:t> which described the area of the land given to him and the rent he had to pay the landlord.</a:t>
            </a:r>
          </a:p>
          <a:p>
            <a:endParaRPr lang="en-US" dirty="0"/>
          </a:p>
        </p:txBody>
      </p:sp>
      <p:pic>
        <p:nvPicPr>
          <p:cNvPr id="5122" name="Picture 2" descr="Zamindari Bandobast (Permanent Settlem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79817" y="2160589"/>
            <a:ext cx="4369493" cy="388077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77437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smtClean="0">
                <a:solidFill>
                  <a:srgbClr val="C00000"/>
                </a:solidFill>
                <a:latin typeface="Times New Roman" panose="02020603050405020304" pitchFamily="18" charset="0"/>
                <a:cs typeface="Times New Roman" panose="02020603050405020304" pitchFamily="18" charset="0"/>
              </a:rPr>
              <a:t>PERMANENT SETTLEMENT IMPACTS ON PEASANTS</a:t>
            </a:r>
            <a:r>
              <a:rPr lang="en-US" dirty="0">
                <a:solidFill>
                  <a:schemeClr val="tx1"/>
                </a:solidFill>
                <a:latin typeface="Times New Roman" panose="02020603050405020304" pitchFamily="18" charset="0"/>
                <a:cs typeface="Times New Roman" panose="02020603050405020304" pitchFamily="18" charset="0"/>
              </a:rPr>
              <a:t/>
            </a:r>
            <a:br>
              <a:rPr lang="en-US" dirty="0">
                <a:solidFill>
                  <a:schemeClr val="tx1"/>
                </a:solidFill>
                <a:latin typeface="Times New Roman" panose="02020603050405020304" pitchFamily="18" charset="0"/>
                <a:cs typeface="Times New Roman" panose="02020603050405020304" pitchFamily="18" charset="0"/>
              </a:rPr>
            </a:br>
            <a:r>
              <a:rPr lang="en-US" dirty="0"/>
              <a:t/>
            </a:r>
            <a:br>
              <a:rPr lang="en-US" dirty="0"/>
            </a:br>
            <a:endParaRPr lang="en-US" dirty="0"/>
          </a:p>
        </p:txBody>
      </p:sp>
      <p:sp>
        <p:nvSpPr>
          <p:cNvPr id="3" name="Content Placeholder 2"/>
          <p:cNvSpPr>
            <a:spLocks noGrp="1"/>
          </p:cNvSpPr>
          <p:nvPr>
            <p:ph idx="1"/>
          </p:nvPr>
        </p:nvSpPr>
        <p:spPr>
          <a:xfrm>
            <a:off x="677334" y="2160589"/>
            <a:ext cx="4448848" cy="3880773"/>
          </a:xfrm>
        </p:spPr>
        <p:txBody>
          <a:bodyPr>
            <a:normAutofit lnSpcReduction="10000"/>
          </a:bodyPr>
          <a:lstStyle/>
          <a:p>
            <a:pPr algn="just"/>
            <a:r>
              <a:rPr lang="en-US" dirty="0" smtClean="0">
                <a:solidFill>
                  <a:schemeClr val="tx1"/>
                </a:solidFill>
                <a:latin typeface="Times New Roman" panose="02020603050405020304" pitchFamily="18" charset="0"/>
                <a:cs typeface="Times New Roman" panose="02020603050405020304" pitchFamily="18" charset="0"/>
              </a:rPr>
              <a:t>For </a:t>
            </a:r>
            <a:r>
              <a:rPr lang="en-US" dirty="0">
                <a:solidFill>
                  <a:schemeClr val="tx1"/>
                </a:solidFill>
                <a:latin typeface="Times New Roman" panose="02020603050405020304" pitchFamily="18" charset="0"/>
                <a:cs typeface="Times New Roman" panose="02020603050405020304" pitchFamily="18" charset="0"/>
              </a:rPr>
              <a:t>the peasants, the system of permanent settlement was extremely domineering. This is because they made up a crucial element of the system but received neither adequate care nor attention for their lands.</a:t>
            </a:r>
          </a:p>
          <a:p>
            <a:pPr algn="just"/>
            <a:r>
              <a:rPr lang="en-US" dirty="0">
                <a:solidFill>
                  <a:schemeClr val="tx1"/>
                </a:solidFill>
                <a:latin typeface="Times New Roman" panose="02020603050405020304" pitchFamily="18" charset="0"/>
                <a:cs typeface="Times New Roman" panose="02020603050405020304" pitchFamily="18" charset="0"/>
              </a:rPr>
              <a:t>Regarding the distribution of revenue payments to the peasants, the landowners were not at all forgiving. When sales were very strong, they occasionally had to borrow money from moneylenders, who then exploited it to further their agendas. In the worst situation, if they don’t pay the revenue, they risk being evicted from their land.</a:t>
            </a:r>
          </a:p>
          <a:p>
            <a:endParaRPr lang="en-US" dirty="0"/>
          </a:p>
        </p:txBody>
      </p:sp>
      <p:pic>
        <p:nvPicPr>
          <p:cNvPr id="6" name="Picture 5" descr="Permanent Settlement System In Bengal"/>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26182" y="2160589"/>
            <a:ext cx="4147820" cy="364446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466057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smtClean="0">
                <a:solidFill>
                  <a:srgbClr val="C00000"/>
                </a:solidFill>
                <a:latin typeface="Times New Roman" panose="02020603050405020304" pitchFamily="18" charset="0"/>
                <a:cs typeface="Times New Roman" panose="02020603050405020304" pitchFamily="18" charset="0"/>
              </a:rPr>
              <a:t>PERMANENT SETTLEMENT IMPACTS ON ZAMINDAR</a:t>
            </a:r>
            <a:endParaRPr lang="en-US" sz="3200"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5" y="2160589"/>
            <a:ext cx="4656666" cy="3880773"/>
          </a:xfrm>
        </p:spPr>
        <p:txBody>
          <a:bodyPr>
            <a:normAutofit fontScale="92500" lnSpcReduction="20000"/>
          </a:bodyPr>
          <a:lstStyle/>
          <a:p>
            <a:pPr algn="just"/>
            <a:r>
              <a:rPr lang="en-US" dirty="0" smtClean="0">
                <a:solidFill>
                  <a:schemeClr val="tx1"/>
                </a:solidFill>
                <a:latin typeface="Times New Roman" panose="02020603050405020304" pitchFamily="18" charset="0"/>
                <a:cs typeface="Times New Roman" panose="02020603050405020304" pitchFamily="18" charset="0"/>
              </a:rPr>
              <a:t>The </a:t>
            </a:r>
            <a:r>
              <a:rPr lang="en-US" dirty="0">
                <a:solidFill>
                  <a:schemeClr val="tx1"/>
                </a:solidFill>
                <a:latin typeface="Times New Roman" panose="02020603050405020304" pitchFamily="18" charset="0"/>
                <a:cs typeface="Times New Roman" panose="02020603050405020304" pitchFamily="18" charset="0"/>
              </a:rPr>
              <a:t>introduction of the permanent settlement system affected </a:t>
            </a:r>
            <a:r>
              <a:rPr lang="en-US" dirty="0" err="1">
                <a:solidFill>
                  <a:schemeClr val="tx1"/>
                </a:solidFill>
                <a:latin typeface="Times New Roman" panose="02020603050405020304" pitchFamily="18" charset="0"/>
                <a:cs typeface="Times New Roman" panose="02020603050405020304" pitchFamily="18" charset="0"/>
              </a:rPr>
              <a:t>zamindars</a:t>
            </a:r>
            <a:r>
              <a:rPr lang="en-US" dirty="0">
                <a:solidFill>
                  <a:schemeClr val="tx1"/>
                </a:solidFill>
                <a:latin typeface="Times New Roman" panose="02020603050405020304" pitchFamily="18" charset="0"/>
                <a:cs typeface="Times New Roman" panose="02020603050405020304" pitchFamily="18" charset="0"/>
              </a:rPr>
              <a:t> as well since, despite receiving a fixed income from the British, they profited from the increased production from the land, which ultimately benefited both the British and the </a:t>
            </a:r>
            <a:r>
              <a:rPr lang="en-US" dirty="0" err="1">
                <a:solidFill>
                  <a:schemeClr val="tx1"/>
                </a:solidFill>
                <a:latin typeface="Times New Roman" panose="02020603050405020304" pitchFamily="18" charset="0"/>
                <a:cs typeface="Times New Roman" panose="02020603050405020304" pitchFamily="18" charset="0"/>
              </a:rPr>
              <a:t>zamindars</a:t>
            </a:r>
            <a:r>
              <a:rPr lang="en-US" dirty="0">
                <a:solidFill>
                  <a:schemeClr val="tx1"/>
                </a:solidFill>
                <a:latin typeface="Times New Roman" panose="02020603050405020304" pitchFamily="18" charset="0"/>
                <a:cs typeface="Times New Roman" panose="02020603050405020304" pitchFamily="18" charset="0"/>
              </a:rPr>
              <a:t>. For </a:t>
            </a:r>
            <a:r>
              <a:rPr lang="en-US" dirty="0" err="1">
                <a:solidFill>
                  <a:schemeClr val="tx1"/>
                </a:solidFill>
                <a:latin typeface="Times New Roman" panose="02020603050405020304" pitchFamily="18" charset="0"/>
                <a:cs typeface="Times New Roman" panose="02020603050405020304" pitchFamily="18" charset="0"/>
              </a:rPr>
              <a:t>zamindars</a:t>
            </a:r>
            <a:r>
              <a:rPr lang="en-US" dirty="0">
                <a:solidFill>
                  <a:schemeClr val="tx1"/>
                </a:solidFill>
                <a:latin typeface="Times New Roman" panose="02020603050405020304" pitchFamily="18" charset="0"/>
                <a:cs typeface="Times New Roman" panose="02020603050405020304" pitchFamily="18" charset="0"/>
              </a:rPr>
              <a:t>, the permanent settlement system’s huge fixed revenues made settlements challenging.</a:t>
            </a:r>
          </a:p>
          <a:p>
            <a:pPr algn="just"/>
            <a:r>
              <a:rPr lang="en-US" dirty="0">
                <a:solidFill>
                  <a:schemeClr val="tx1"/>
                </a:solidFill>
                <a:latin typeface="Times New Roman" panose="02020603050405020304" pitchFamily="18" charset="0"/>
                <a:cs typeface="Times New Roman" panose="02020603050405020304" pitchFamily="18" charset="0"/>
              </a:rPr>
              <a:t>The British seized their properties after they stopped paying their debts. </a:t>
            </a:r>
            <a:r>
              <a:rPr lang="en-US" dirty="0" err="1">
                <a:solidFill>
                  <a:schemeClr val="tx1"/>
                </a:solidFill>
                <a:latin typeface="Times New Roman" panose="02020603050405020304" pitchFamily="18" charset="0"/>
                <a:cs typeface="Times New Roman" panose="02020603050405020304" pitchFamily="18" charset="0"/>
              </a:rPr>
              <a:t>Zamindars</a:t>
            </a:r>
            <a:r>
              <a:rPr lang="en-US" dirty="0">
                <a:solidFill>
                  <a:schemeClr val="tx1"/>
                </a:solidFill>
                <a:latin typeface="Times New Roman" panose="02020603050405020304" pitchFamily="18" charset="0"/>
                <a:cs typeface="Times New Roman" panose="02020603050405020304" pitchFamily="18" charset="0"/>
              </a:rPr>
              <a:t> frequently sublet their properties and relocate to urban areas. Thus, the middleman served as a link between the </a:t>
            </a:r>
            <a:r>
              <a:rPr lang="en-US" dirty="0" err="1">
                <a:solidFill>
                  <a:schemeClr val="tx1"/>
                </a:solidFill>
                <a:latin typeface="Times New Roman" panose="02020603050405020304" pitchFamily="18" charset="0"/>
                <a:cs typeface="Times New Roman" panose="02020603050405020304" pitchFamily="18" charset="0"/>
              </a:rPr>
              <a:t>zamindars</a:t>
            </a:r>
            <a:r>
              <a:rPr lang="en-US" dirty="0">
                <a:solidFill>
                  <a:schemeClr val="tx1"/>
                </a:solidFill>
                <a:latin typeface="Times New Roman" panose="02020603050405020304" pitchFamily="18" charset="0"/>
                <a:cs typeface="Times New Roman" panose="02020603050405020304" pitchFamily="18" charset="0"/>
              </a:rPr>
              <a:t> and the farmers. The </a:t>
            </a:r>
            <a:r>
              <a:rPr lang="en-US" dirty="0" err="1">
                <a:solidFill>
                  <a:schemeClr val="tx1"/>
                </a:solidFill>
                <a:latin typeface="Times New Roman" panose="02020603050405020304" pitchFamily="18" charset="0"/>
                <a:cs typeface="Times New Roman" panose="02020603050405020304" pitchFamily="18" charset="0"/>
              </a:rPr>
              <a:t>zamindar</a:t>
            </a:r>
            <a:r>
              <a:rPr lang="en-US" dirty="0">
                <a:solidFill>
                  <a:schemeClr val="tx1"/>
                </a:solidFill>
                <a:latin typeface="Times New Roman" panose="02020603050405020304" pitchFamily="18" charset="0"/>
                <a:cs typeface="Times New Roman" panose="02020603050405020304" pitchFamily="18" charset="0"/>
              </a:rPr>
              <a:t> was the go-between for various things in addition to acting as a broker for British politics.</a:t>
            </a:r>
          </a:p>
          <a:p>
            <a:endParaRPr lang="en-US" dirty="0"/>
          </a:p>
        </p:txBody>
      </p:sp>
      <p:pic>
        <p:nvPicPr>
          <p:cNvPr id="4" name="Picture 2" descr="Permanent settlement act - YouTub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61709" y="2160589"/>
            <a:ext cx="3912293" cy="377958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412401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11172</TotalTime>
  <Words>3284</Words>
  <Application>Microsoft Office PowerPoint</Application>
  <PresentationFormat>Widescreen</PresentationFormat>
  <Paragraphs>115</Paragraphs>
  <Slides>31</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31</vt:i4>
      </vt:variant>
    </vt:vector>
  </HeadingPairs>
  <TitlesOfParts>
    <vt:vector size="41" baseType="lpstr">
      <vt:lpstr>Arial</vt:lpstr>
      <vt:lpstr>Bangla MN</vt:lpstr>
      <vt:lpstr>Britannic Bold</vt:lpstr>
      <vt:lpstr>Calibri</vt:lpstr>
      <vt:lpstr>Franklin Gothic Book</vt:lpstr>
      <vt:lpstr>Times New Roman</vt:lpstr>
      <vt:lpstr>Trebuchet MS</vt:lpstr>
      <vt:lpstr>Wingdings</vt:lpstr>
      <vt:lpstr>Wingdings 3</vt:lpstr>
      <vt:lpstr>Facet</vt:lpstr>
      <vt:lpstr>PowerPoint Presentation</vt:lpstr>
      <vt:lpstr> PERMANENT SETTLEMENT </vt:lpstr>
      <vt:lpstr>PERMANENT SETTLEMENT BACKGROUND </vt:lpstr>
      <vt:lpstr>PERMANENT SETTLEMENT BACKGROUND</vt:lpstr>
      <vt:lpstr>PURPOSES OF THE PERMANENT SETTLEMENT ACT  </vt:lpstr>
      <vt:lpstr>FEATURES OF THE PERMANENT SETTLEMENT </vt:lpstr>
      <vt:lpstr>FEATURES OF THE PERMANENT SETTLEMENT</vt:lpstr>
      <vt:lpstr>PERMANENT SETTLEMENT IMPACTS ON PEASANTS  </vt:lpstr>
      <vt:lpstr>PERMANENT SETTLEMENT IMPACTS ON ZAMINDAR</vt:lpstr>
      <vt:lpstr>PERMANENT SETTLEMENT IMPACTS ON COMPANY </vt:lpstr>
      <vt:lpstr> MERITS OF THE PERMANENT SETTLEMENT </vt:lpstr>
      <vt:lpstr>DEMERITS OF THE PERMANENT SETTLEMENT </vt:lpstr>
      <vt:lpstr>DEMERITS OF THE PERMANENT SETTLEMENT</vt:lpstr>
      <vt:lpstr> CORNWALLIS CODE</vt:lpstr>
      <vt:lpstr> CORNWALLIS CODE</vt:lpstr>
      <vt:lpstr>ADMINISTRATION- COLONIAL PERIOD UNDER EAST INDIA COMPANY </vt:lpstr>
      <vt:lpstr>ADMINISTRATION &amp; REFORMATION- UNDER EAST INDIA COMPANY </vt:lpstr>
      <vt:lpstr>ADMINISTRATION &amp; REFORMATION- UNDER EAST INDIA COMPANY </vt:lpstr>
      <vt:lpstr>ADMINISTRATION &amp; REFORMATION- UNDER EAST INDIA COMPANY </vt:lpstr>
      <vt:lpstr>ADMINISTRATION &amp; REFORMATION- UNDER EAST INDIA COMPANY </vt:lpstr>
      <vt:lpstr>ADMINISTRATION &amp; REFORMATION- UNDER EAST INDIA COMPANY </vt:lpstr>
      <vt:lpstr>ADMINISTRATION &amp; REFORMATION- UNDER EAST INDIA COMPANY </vt:lpstr>
      <vt:lpstr> ADMINISTRATION UNDER BRITISH CROWN (1858–1947)</vt:lpstr>
      <vt:lpstr>ADMINISTRATION UNDER BRITISH CROWN (1858–1947)</vt:lpstr>
      <vt:lpstr>ADMINISTRATION UNDER BRITISH CROWN (1858–1947)</vt:lpstr>
      <vt:lpstr>ADMINISTRATION &amp; REFORMATION UNDER BRITISH CROWN (1858–1947)</vt:lpstr>
      <vt:lpstr>ADMINISTRATION &amp; REFORMATION UNDER BRITISH CROWN (1858–1947)</vt:lpstr>
      <vt:lpstr>ADMINISTRATION &amp;  REFORMATION UNDER BRITISH CROWN (1858–1947)</vt:lpstr>
      <vt:lpstr>ADMINISTRATION &amp; REFORMATION UNDER BRITISH CROWN (1858–1947)</vt:lpstr>
      <vt:lpstr>ADMINISTRATION &amp; REFORMATION UNDER BRITISH CROWN (1858–1947)</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Prison Radicalization in Bangladesh  Present Scenario and Threats</dc:title>
  <dc:creator>Mohammad Abdul Quddus</dc:creator>
  <cp:lastModifiedBy>Dr. Mostafiz</cp:lastModifiedBy>
  <cp:revision>990</cp:revision>
  <cp:lastPrinted>2022-07-04T14:13:00Z</cp:lastPrinted>
  <dcterms:created xsi:type="dcterms:W3CDTF">2017-10-14T17:55:41Z</dcterms:created>
  <dcterms:modified xsi:type="dcterms:W3CDTF">2023-10-17T05:01:45Z</dcterms:modified>
</cp:coreProperties>
</file>