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19" r:id="rId1"/>
  </p:sldMasterIdLst>
  <p:notesMasterIdLst>
    <p:notesMasterId r:id="rId24"/>
  </p:notesMasterIdLst>
  <p:handoutMasterIdLst>
    <p:handoutMasterId r:id="rId25"/>
  </p:handoutMasterIdLst>
  <p:sldIdLst>
    <p:sldId id="546" r:id="rId2"/>
    <p:sldId id="581" r:id="rId3"/>
    <p:sldId id="548" r:id="rId4"/>
    <p:sldId id="547" r:id="rId5"/>
    <p:sldId id="550" r:id="rId6"/>
    <p:sldId id="551" r:id="rId7"/>
    <p:sldId id="570" r:id="rId8"/>
    <p:sldId id="586" r:id="rId9"/>
    <p:sldId id="587" r:id="rId10"/>
    <p:sldId id="571" r:id="rId11"/>
    <p:sldId id="572" r:id="rId12"/>
    <p:sldId id="582" r:id="rId13"/>
    <p:sldId id="583" r:id="rId14"/>
    <p:sldId id="592" r:id="rId15"/>
    <p:sldId id="593" r:id="rId16"/>
    <p:sldId id="585" r:id="rId17"/>
    <p:sldId id="575" r:id="rId18"/>
    <p:sldId id="588" r:id="rId19"/>
    <p:sldId id="589" r:id="rId20"/>
    <p:sldId id="590" r:id="rId21"/>
    <p:sldId id="574" r:id="rId22"/>
    <p:sldId id="591" r:id="rId23"/>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EB5346"/>
    <a:srgbClr val="EF4728"/>
    <a:srgbClr val="FF7E79"/>
    <a:srgbClr val="80210E"/>
    <a:srgbClr val="F8CDC4"/>
    <a:srgbClr val="E43C1A"/>
    <a:srgbClr val="E65E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92954"/>
  </p:normalViewPr>
  <p:slideViewPr>
    <p:cSldViewPr snapToGrid="0">
      <p:cViewPr varScale="1">
        <p:scale>
          <a:sx n="69" d="100"/>
          <a:sy n="69" d="100"/>
        </p:scale>
        <p:origin x="852" y="7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DCAC85-4D9A-A54F-8756-5A45D5D449EE}"/>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9E6C9377-EA2A-BC49-813B-E009E7C25A95}"/>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6707D429-8342-5C4B-9D7B-B58AB6EA9D75}" type="datetimeFigureOut">
              <a:rPr lang="en-US" smtClean="0"/>
              <a:t>11/01/2023</a:t>
            </a:fld>
            <a:endParaRPr lang="en-US"/>
          </a:p>
        </p:txBody>
      </p:sp>
      <p:sp>
        <p:nvSpPr>
          <p:cNvPr id="4" name="Footer Placeholder 3">
            <a:extLst>
              <a:ext uri="{FF2B5EF4-FFF2-40B4-BE49-F238E27FC236}">
                <a16:creationId xmlns="" xmlns:a16="http://schemas.microsoft.com/office/drawing/2014/main" id="{FDA85C8A-3676-3F42-BFAA-4C4AB8A93978}"/>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38666CA7-3A8C-B244-AE9F-6FBE0BBCA6E0}"/>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06471A86-F7D8-F146-8389-8DA4F24EB34E}" type="slidenum">
              <a:rPr lang="en-US" smtClean="0"/>
              <a:t>‹#›</a:t>
            </a:fld>
            <a:endParaRPr lang="en-US"/>
          </a:p>
        </p:txBody>
      </p:sp>
    </p:spTree>
    <p:extLst>
      <p:ext uri="{BB962C8B-B14F-4D97-AF65-F5344CB8AC3E}">
        <p14:creationId xmlns:p14="http://schemas.microsoft.com/office/powerpoint/2010/main" val="26273654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C8D0CAB-F55A-2C43-B560-5100C08C470C}" type="datetimeFigureOut">
              <a:rPr lang="en-US" smtClean="0"/>
              <a:t>11/01/2023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021C30FA-FF41-444D-B724-C10CD0E899C9}" type="slidenum">
              <a:rPr lang="en-US" smtClean="0"/>
              <a:t>‹#›</a:t>
            </a:fld>
            <a:endParaRPr lang="en-US"/>
          </a:p>
        </p:txBody>
      </p:sp>
    </p:spTree>
    <p:extLst>
      <p:ext uri="{BB962C8B-B14F-4D97-AF65-F5344CB8AC3E}">
        <p14:creationId xmlns:p14="http://schemas.microsoft.com/office/powerpoint/2010/main" val="102905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1C30FA-FF41-444D-B724-C10CD0E899C9}" type="slidenum">
              <a:rPr lang="en-US" smtClean="0"/>
              <a:t>22</a:t>
            </a:fld>
            <a:endParaRPr lang="en-US"/>
          </a:p>
        </p:txBody>
      </p:sp>
    </p:spTree>
    <p:extLst>
      <p:ext uri="{BB962C8B-B14F-4D97-AF65-F5344CB8AC3E}">
        <p14:creationId xmlns:p14="http://schemas.microsoft.com/office/powerpoint/2010/main" val="1485172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5844828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1856805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5332851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3317774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848007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1321968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029580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7261296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4431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1138341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11/01/2023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8424016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11/01/2023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7773444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11/01/2023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6946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11/01/2023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1796290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7403444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11/01/2023</a:t>
            </a:fld>
            <a:endParaRPr lang="en-US" dirty="0"/>
          </a:p>
        </p:txBody>
      </p:sp>
    </p:spTree>
    <p:extLst>
      <p:ext uri="{BB962C8B-B14F-4D97-AF65-F5344CB8AC3E}">
        <p14:creationId xmlns:p14="http://schemas.microsoft.com/office/powerpoint/2010/main" val="410494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86B75A-687E-405C-8A0B-8D00578BA2C3}" type="datetimeFigureOut">
              <a:rPr lang="en-US" smtClean="0"/>
              <a:pPr/>
              <a:t>11/01/2023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62721784"/>
      </p:ext>
    </p:extLst>
  </p:cSld>
  <p:clrMap bg1="lt1" tx1="dk1" bg2="lt2" tx2="dk2" accent1="accent1" accent2="accent2" accent3="accent3" accent4="accent4" accent5="accent5" accent6="accent6" hlink="hlink" folHlink="folHlink"/>
  <p:sldLayoutIdLst>
    <p:sldLayoutId id="2147484620" r:id="rId1"/>
    <p:sldLayoutId id="2147484621" r:id="rId2"/>
    <p:sldLayoutId id="2147484622" r:id="rId3"/>
    <p:sldLayoutId id="2147484623" r:id="rId4"/>
    <p:sldLayoutId id="2147484624" r:id="rId5"/>
    <p:sldLayoutId id="2147484625" r:id="rId6"/>
    <p:sldLayoutId id="2147484626" r:id="rId7"/>
    <p:sldLayoutId id="2147484627" r:id="rId8"/>
    <p:sldLayoutId id="2147484628" r:id="rId9"/>
    <p:sldLayoutId id="2147484629" r:id="rId10"/>
    <p:sldLayoutId id="2147484630" r:id="rId11"/>
    <p:sldLayoutId id="2147484631" r:id="rId12"/>
    <p:sldLayoutId id="2147484632" r:id="rId13"/>
    <p:sldLayoutId id="2147484633" r:id="rId14"/>
    <p:sldLayoutId id="2147484634" r:id="rId15"/>
    <p:sldLayoutId id="214748463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byjus.com/free-ias-prep/upsc-mains-battle-buxar-176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28246" y="2571794"/>
            <a:ext cx="9202445" cy="1440969"/>
          </a:xfrm>
          <a:prstGeom prst="rect">
            <a:avLst/>
          </a:prstGeom>
        </p:spPr>
        <p:txBody>
          <a:bodyPr vert="horz" lIns="91440" tIns="45720" rIns="91440" bIns="45720" rtlCol="0">
            <a:no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endParaRPr lang="en-GB" sz="100" b="1" dirty="0">
              <a:solidFill>
                <a:srgbClr val="FF0000"/>
              </a:solidFill>
              <a:latin typeface="Bangla MN" charset="0"/>
              <a:ea typeface="Bangla MN" charset="0"/>
              <a:cs typeface="Bangla MN" charset="0"/>
            </a:endParaRPr>
          </a:p>
          <a:p>
            <a:pPr marL="764540" marR="679450">
              <a:lnSpc>
                <a:spcPts val="3215"/>
              </a:lnSpc>
              <a:spcBef>
                <a:spcPts val="15"/>
              </a:spcBef>
            </a:pPr>
            <a:endParaRPr lang="en-US" sz="3600" b="1" dirty="0" smtClean="0">
              <a:solidFill>
                <a:srgbClr val="C00000"/>
              </a:solidFill>
              <a:latin typeface="Britannic Bold" charset="0"/>
            </a:endParaRPr>
          </a:p>
          <a:p>
            <a:pPr marL="764540" marR="679450">
              <a:lnSpc>
                <a:spcPts val="3215"/>
              </a:lnSpc>
              <a:spcBef>
                <a:spcPts val="15"/>
              </a:spcBef>
            </a:pPr>
            <a:r>
              <a:rPr lang="en-US" sz="3600" b="1" dirty="0" smtClean="0">
                <a:solidFill>
                  <a:srgbClr val="C00000"/>
                </a:solidFill>
                <a:latin typeface="Times New Roman" pitchFamily="18" charset="0"/>
                <a:cs typeface="Times New Roman" pitchFamily="18" charset="0"/>
              </a:rPr>
              <a:t>HISTORY OF THE EMERGENCE OF  INDEPENDENT BANGLADESH</a:t>
            </a:r>
            <a:endParaRPr lang="en-US" sz="3600" b="1" dirty="0">
              <a:solidFill>
                <a:srgbClr val="C00000"/>
              </a:solidFill>
              <a:latin typeface="Times New Roman" pitchFamily="18" charset="0"/>
              <a:cs typeface="Times New Roman" pitchFamily="18" charset="0"/>
            </a:endParaRPr>
          </a:p>
        </p:txBody>
      </p:sp>
      <p:sp>
        <p:nvSpPr>
          <p:cNvPr id="5" name="TextBox 4"/>
          <p:cNvSpPr txBox="1"/>
          <p:nvPr/>
        </p:nvSpPr>
        <p:spPr>
          <a:xfrm>
            <a:off x="1260438" y="4331990"/>
            <a:ext cx="8063671" cy="1969770"/>
          </a:xfrm>
          <a:prstGeom prst="rect">
            <a:avLst/>
          </a:prstGeom>
          <a:noFill/>
        </p:spPr>
        <p:txBody>
          <a:bodyPr wrap="square" rtlCol="0">
            <a:spAutoFit/>
          </a:bodyPr>
          <a:lstStyle/>
          <a:p>
            <a:pPr algn="r">
              <a:lnSpc>
                <a:spcPct val="100000"/>
              </a:lnSpc>
            </a:pPr>
            <a:r>
              <a:rPr lang="en-US" sz="2800" b="1" dirty="0">
                <a:solidFill>
                  <a:srgbClr val="80210E"/>
                </a:solidFill>
                <a:latin typeface="Times New Roman" pitchFamily="18" charset="0"/>
                <a:ea typeface="Britannic Bold" charset="0"/>
                <a:cs typeface="Times New Roman" pitchFamily="18" charset="0"/>
              </a:rPr>
              <a:t>Dr. Md. Abdul </a:t>
            </a:r>
            <a:r>
              <a:rPr lang="en-US" sz="2800" b="1" dirty="0" err="1">
                <a:solidFill>
                  <a:srgbClr val="80210E"/>
                </a:solidFill>
                <a:latin typeface="Times New Roman" pitchFamily="18" charset="0"/>
                <a:ea typeface="Britannic Bold" charset="0"/>
                <a:cs typeface="Times New Roman" pitchFamily="18" charset="0"/>
              </a:rPr>
              <a:t>Alim</a:t>
            </a:r>
            <a:endParaRPr lang="en-US" sz="2800" b="1" dirty="0">
              <a:solidFill>
                <a:srgbClr val="80210E"/>
              </a:solidFill>
              <a:latin typeface="Times New Roman" pitchFamily="18" charset="0"/>
              <a:ea typeface="Britannic Bold" charset="0"/>
              <a:cs typeface="Times New Roman" pitchFamily="18" charset="0"/>
            </a:endParaRPr>
          </a:p>
          <a:p>
            <a:pPr algn="r">
              <a:lnSpc>
                <a:spcPct val="100000"/>
              </a:lnSpc>
            </a:pPr>
            <a:r>
              <a:rPr lang="en-US" sz="1600" b="1" i="1" dirty="0">
                <a:solidFill>
                  <a:srgbClr val="80210E"/>
                </a:solidFill>
                <a:latin typeface="Times New Roman" pitchFamily="18" charset="0"/>
                <a:ea typeface="Britannic Bold" charset="0"/>
                <a:cs typeface="Times New Roman" pitchFamily="18" charset="0"/>
              </a:rPr>
              <a:t>B. A (Hon’s), M. A (History), M. Phil (Raj), Ph. D (Raj)</a:t>
            </a:r>
          </a:p>
          <a:p>
            <a:pPr algn="r">
              <a:lnSpc>
                <a:spcPct val="100000"/>
              </a:lnSpc>
            </a:pPr>
            <a:r>
              <a:rPr lang="en-US" sz="2300" dirty="0">
                <a:latin typeface="Times New Roman" pitchFamily="18" charset="0"/>
                <a:cs typeface="Times New Roman" pitchFamily="18" charset="0"/>
              </a:rPr>
              <a:t>Email:doctorabdulalim64@gmail.com</a:t>
            </a:r>
          </a:p>
          <a:p>
            <a:pPr algn="r"/>
            <a:r>
              <a:rPr lang="en-US" sz="2300" dirty="0">
                <a:latin typeface="Times New Roman" pitchFamily="18" charset="0"/>
                <a:ea typeface="Britannic Bold" charset="0"/>
                <a:cs typeface="Times New Roman" pitchFamily="18" charset="0"/>
              </a:rPr>
              <a:t>Cell: +880 </a:t>
            </a:r>
            <a:r>
              <a:rPr lang="en-US" sz="2300" dirty="0" smtClean="0">
                <a:latin typeface="Times New Roman" pitchFamily="18" charset="0"/>
                <a:ea typeface="Britannic Bold" charset="0"/>
                <a:cs typeface="Times New Roman" pitchFamily="18" charset="0"/>
              </a:rPr>
              <a:t>01718-787466</a:t>
            </a:r>
            <a:endParaRPr lang="en-US" sz="2300" dirty="0">
              <a:latin typeface="Times New Roman" pitchFamily="18" charset="0"/>
              <a:ea typeface="Britannic Bold" charset="0"/>
              <a:cs typeface="Times New Roman" pitchFamily="18" charset="0"/>
            </a:endParaRPr>
          </a:p>
          <a:p>
            <a:pPr algn="r">
              <a:lnSpc>
                <a:spcPct val="100000"/>
              </a:lnSpc>
            </a:pPr>
            <a:r>
              <a:rPr lang="en-US" sz="2800" b="1" dirty="0">
                <a:solidFill>
                  <a:srgbClr val="80210E"/>
                </a:solidFill>
                <a:latin typeface="Britannic Bold" charset="0"/>
                <a:ea typeface="Britannic Bold" charset="0"/>
                <a:cs typeface="Britannic Bold" charset="0"/>
              </a:rPr>
              <a:t> </a:t>
            </a:r>
          </a:p>
        </p:txBody>
      </p:sp>
      <p:sp>
        <p:nvSpPr>
          <p:cNvPr id="9" name="Content Placeholder 2">
            <a:extLst>
              <a:ext uri="{FF2B5EF4-FFF2-40B4-BE49-F238E27FC236}">
                <a16:creationId xmlns="" xmlns:a16="http://schemas.microsoft.com/office/drawing/2014/main" id="{7F91988E-7EDA-CD48-AB89-6AF9D1263627}"/>
              </a:ext>
            </a:extLst>
          </p:cNvPr>
          <p:cNvSpPr txBox="1">
            <a:spLocks/>
          </p:cNvSpPr>
          <p:nvPr/>
        </p:nvSpPr>
        <p:spPr>
          <a:xfrm>
            <a:off x="828246" y="3927861"/>
            <a:ext cx="10327990" cy="1932170"/>
          </a:xfrm>
          <a:prstGeom prst="rect">
            <a:avLst/>
          </a:prstGeom>
        </p:spPr>
        <p:txBody>
          <a:bodyPr vert="horz" lIns="91440" tIns="45720" rIns="91440" bIns="45720" rtlCol="0">
            <a:no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endParaRPr lang="en-GB" sz="100" b="1" dirty="0">
              <a:solidFill>
                <a:srgbClr val="FF0000"/>
              </a:solidFill>
              <a:latin typeface="Bangla MN" charset="0"/>
              <a:ea typeface="Bangla MN" charset="0"/>
              <a:cs typeface="Bangla MN" charset="0"/>
            </a:endParaRPr>
          </a:p>
          <a:p>
            <a:pPr marL="764540" marR="679450">
              <a:lnSpc>
                <a:spcPts val="3215"/>
              </a:lnSpc>
              <a:spcBef>
                <a:spcPts val="15"/>
              </a:spcBef>
            </a:pPr>
            <a:endParaRPr lang="en-US" sz="3600" b="1" dirty="0">
              <a:solidFill>
                <a:srgbClr val="C00000"/>
              </a:solidFill>
              <a:latin typeface="Britannic Bold" charset="0"/>
            </a:endParaRPr>
          </a:p>
          <a:p>
            <a:endParaRPr lang="en-GB" sz="4000" b="1" dirty="0">
              <a:solidFill>
                <a:srgbClr val="FF0000"/>
              </a:solidFill>
              <a:latin typeface="Bangla MN" charset="0"/>
              <a:ea typeface="Bangla MN" charset="0"/>
              <a:cs typeface="Bangla MN" charset="0"/>
            </a:endParaRPr>
          </a:p>
        </p:txBody>
      </p:sp>
      <p:pic>
        <p:nvPicPr>
          <p:cNvPr id="3" name="Picture 2">
            <a:extLst>
              <a:ext uri="{FF2B5EF4-FFF2-40B4-BE49-F238E27FC236}">
                <a16:creationId xmlns="" xmlns:a16="http://schemas.microsoft.com/office/drawing/2014/main" id="{D108A9A9-8A4D-A242-B00C-BD1F5C3076B1}"/>
              </a:ext>
            </a:extLst>
          </p:cNvPr>
          <p:cNvPicPr>
            <a:picLocks noChangeAspect="1"/>
          </p:cNvPicPr>
          <p:nvPr/>
        </p:nvPicPr>
        <p:blipFill>
          <a:blip r:embed="rId2"/>
          <a:stretch>
            <a:fillRect/>
          </a:stretch>
        </p:blipFill>
        <p:spPr>
          <a:xfrm>
            <a:off x="4870214" y="619095"/>
            <a:ext cx="2244053" cy="2037600"/>
          </a:xfrm>
          <a:prstGeom prst="rect">
            <a:avLst/>
          </a:prstGeom>
        </p:spPr>
      </p:pic>
    </p:spTree>
    <p:extLst>
      <p:ext uri="{BB962C8B-B14F-4D97-AF65-F5344CB8AC3E}">
        <p14:creationId xmlns:p14="http://schemas.microsoft.com/office/powerpoint/2010/main" val="23919074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solidFill>
                  <a:srgbClr val="C00000"/>
                </a:solidFill>
                <a:latin typeface="Times New Roman" pitchFamily="18" charset="0"/>
                <a:cs typeface="Times New Roman" pitchFamily="18" charset="0"/>
              </a:rPr>
              <a:t>REASONS FOR THE PARTITION OF BENGAL</a:t>
            </a:r>
            <a:r>
              <a:rPr lang="en-US" b="1" dirty="0"/>
              <a:t/>
            </a:r>
            <a:br>
              <a:rPr lang="en-US" b="1" dirty="0"/>
            </a:br>
            <a:endParaRPr lang="en-US" dirty="0"/>
          </a:p>
        </p:txBody>
      </p:sp>
      <p:sp>
        <p:nvSpPr>
          <p:cNvPr id="3" name="Content Placeholder 2"/>
          <p:cNvSpPr>
            <a:spLocks noGrp="1"/>
          </p:cNvSpPr>
          <p:nvPr>
            <p:ph idx="1"/>
          </p:nvPr>
        </p:nvSpPr>
        <p:spPr>
          <a:xfrm>
            <a:off x="5655213" y="2160589"/>
            <a:ext cx="3618790" cy="3761909"/>
          </a:xfrm>
        </p:spPr>
        <p:txBody>
          <a:bodyPr>
            <a:normAutofit fontScale="77500" lnSpcReduction="20000"/>
          </a:bodyPr>
          <a:lstStyle/>
          <a:p>
            <a:pPr marL="0" indent="0" algn="just" fontAlgn="base">
              <a:buNone/>
            </a:pPr>
            <a:r>
              <a:rPr lang="en-US" b="1" dirty="0">
                <a:solidFill>
                  <a:srgbClr val="006600"/>
                </a:solidFill>
                <a:latin typeface="Times New Roman" pitchFamily="18" charset="0"/>
                <a:cs typeface="Times New Roman" pitchFamily="18" charset="0"/>
              </a:rPr>
              <a:t>Administrative Convenience:</a:t>
            </a:r>
            <a:r>
              <a:rPr lang="en-US" dirty="0">
                <a:solidFill>
                  <a:srgbClr val="006600"/>
                </a:solidFill>
                <a:latin typeface="Times New Roman" pitchFamily="18" charset="0"/>
                <a:cs typeface="Times New Roman" pitchFamily="18" charset="0"/>
              </a:rPr>
              <a:t> The British believed that Bengal, which was the largest province in India, was too big to be governed efficiently. They thought that dividing it into two separate administrative units would make it easier to govern and provide better services to the people.</a:t>
            </a:r>
          </a:p>
          <a:p>
            <a:pPr marL="0" indent="0" algn="just" fontAlgn="base">
              <a:buNone/>
            </a:pPr>
            <a:r>
              <a:rPr lang="en-US" b="1" dirty="0">
                <a:solidFill>
                  <a:srgbClr val="006600"/>
                </a:solidFill>
                <a:latin typeface="Times New Roman" pitchFamily="18" charset="0"/>
                <a:cs typeface="Times New Roman" pitchFamily="18" charset="0"/>
              </a:rPr>
              <a:t>Economic Reasons: </a:t>
            </a:r>
            <a:r>
              <a:rPr lang="en-US" dirty="0">
                <a:solidFill>
                  <a:srgbClr val="006600"/>
                </a:solidFill>
                <a:latin typeface="Times New Roman" pitchFamily="18" charset="0"/>
                <a:cs typeface="Times New Roman" pitchFamily="18" charset="0"/>
              </a:rPr>
              <a:t>The British felt that the eastern region of Bengal was economically backward, and separating it from the more prosperous western region would help to develop it faster. They hoped to use the resources of Assam to develop the eastern region.</a:t>
            </a:r>
          </a:p>
          <a:p>
            <a:pPr marL="0" indent="0" algn="just" fontAlgn="base">
              <a:buNone/>
            </a:pPr>
            <a:r>
              <a:rPr lang="en-US" b="1" dirty="0">
                <a:solidFill>
                  <a:srgbClr val="006600"/>
                </a:solidFill>
                <a:latin typeface="Times New Roman" pitchFamily="18" charset="0"/>
                <a:cs typeface="Times New Roman" pitchFamily="18" charset="0"/>
              </a:rPr>
              <a:t>Divide and Rule: </a:t>
            </a:r>
            <a:r>
              <a:rPr lang="en-US" dirty="0">
                <a:solidFill>
                  <a:srgbClr val="006600"/>
                </a:solidFill>
                <a:latin typeface="Times New Roman" pitchFamily="18" charset="0"/>
                <a:cs typeface="Times New Roman" pitchFamily="18" charset="0"/>
              </a:rPr>
              <a:t>The British used the partition as a way to weaken the growing nationalist movement in Bengal. They believed that by dividing the Bengali Hindus and Muslims, they could weaken their political and cultural unity, which posed a threat to British rule.</a:t>
            </a:r>
          </a:p>
          <a:p>
            <a:endParaRPr lang="en-US" dirty="0"/>
          </a:p>
        </p:txBody>
      </p:sp>
      <p:pic>
        <p:nvPicPr>
          <p:cNvPr id="7" name="Picture 6" descr="partitionofbengal | PPT"/>
          <p:cNvPicPr>
            <a:picLocks noChangeAspect="1" noChangeArrowheads="1"/>
          </p:cNvPicPr>
          <p:nvPr/>
        </p:nvPicPr>
        <p:blipFill rotWithShape="1">
          <a:blip r:embed="rId2">
            <a:extLst>
              <a:ext uri="{28A0092B-C50C-407E-A947-70E740481C1C}">
                <a14:useLocalDpi xmlns:a14="http://schemas.microsoft.com/office/drawing/2010/main" val="0"/>
              </a:ext>
            </a:extLst>
          </a:blip>
          <a:srcRect l="1975" t="1898" r="4716" b="33766"/>
          <a:stretch/>
        </p:blipFill>
        <p:spPr bwMode="auto">
          <a:xfrm>
            <a:off x="540327" y="2258291"/>
            <a:ext cx="5114886" cy="351905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4443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solidFill>
                  <a:srgbClr val="C00000"/>
                </a:solidFill>
                <a:latin typeface="Times New Roman" pitchFamily="18" charset="0"/>
                <a:cs typeface="Times New Roman" pitchFamily="18" charset="0"/>
              </a:rPr>
              <a:t>REASONS FOR THE PARTITION OF BENGAL</a:t>
            </a:r>
            <a:r>
              <a:rPr lang="en-US" dirty="0"/>
              <a:t/>
            </a:r>
            <a:br>
              <a:rPr lang="en-US" dirty="0"/>
            </a:br>
            <a:endParaRPr lang="en-US" dirty="0"/>
          </a:p>
        </p:txBody>
      </p:sp>
      <p:sp>
        <p:nvSpPr>
          <p:cNvPr id="3" name="Content Placeholder 2"/>
          <p:cNvSpPr>
            <a:spLocks noGrp="1"/>
          </p:cNvSpPr>
          <p:nvPr>
            <p:ph idx="1"/>
          </p:nvPr>
        </p:nvSpPr>
        <p:spPr>
          <a:xfrm>
            <a:off x="5936566" y="2160589"/>
            <a:ext cx="3418449" cy="3747842"/>
          </a:xfrm>
        </p:spPr>
        <p:txBody>
          <a:bodyPr>
            <a:normAutofit fontScale="70000" lnSpcReduction="20000"/>
          </a:bodyPr>
          <a:lstStyle/>
          <a:p>
            <a:pPr marL="0" indent="0" algn="just" fontAlgn="base">
              <a:buNone/>
            </a:pPr>
            <a:r>
              <a:rPr lang="en-US" b="1" dirty="0">
                <a:solidFill>
                  <a:srgbClr val="006600"/>
                </a:solidFill>
                <a:latin typeface="Times New Roman" pitchFamily="18" charset="0"/>
                <a:cs typeface="Times New Roman" pitchFamily="18" charset="0"/>
              </a:rPr>
              <a:t>Religious Divide:</a:t>
            </a:r>
            <a:r>
              <a:rPr lang="en-US" dirty="0">
                <a:solidFill>
                  <a:srgbClr val="006600"/>
                </a:solidFill>
                <a:latin typeface="Times New Roman" pitchFamily="18" charset="0"/>
                <a:cs typeface="Times New Roman" pitchFamily="18" charset="0"/>
              </a:rPr>
              <a:t> The British also used religion as a justification for the partition. They argued that the Muslims of Bengal were a separate community from the Hindus and needed a separate administrative unit.</a:t>
            </a:r>
          </a:p>
          <a:p>
            <a:pPr marL="0" indent="0" algn="just" fontAlgn="base">
              <a:buNone/>
            </a:pPr>
            <a:r>
              <a:rPr lang="en-US" b="1" dirty="0">
                <a:solidFill>
                  <a:srgbClr val="006600"/>
                </a:solidFill>
                <a:latin typeface="Times New Roman" pitchFamily="18" charset="0"/>
                <a:cs typeface="Times New Roman" pitchFamily="18" charset="0"/>
              </a:rPr>
              <a:t>Strategic Reasons:</a:t>
            </a:r>
            <a:r>
              <a:rPr lang="en-US" dirty="0">
                <a:solidFill>
                  <a:srgbClr val="006600"/>
                </a:solidFill>
                <a:latin typeface="Times New Roman" pitchFamily="18" charset="0"/>
                <a:cs typeface="Times New Roman" pitchFamily="18" charset="0"/>
              </a:rPr>
              <a:t> The partition of Bengal was also seen as a way to provide strategic advantages to the British. The eastern region of Bengal was closer to the Chinese border, and separating it from the western region would make it easier to defend against potential Chinese incursions.</a:t>
            </a:r>
          </a:p>
          <a:p>
            <a:pPr marL="0" indent="0" algn="just" fontAlgn="base">
              <a:buNone/>
            </a:pPr>
            <a:r>
              <a:rPr lang="en-US" b="1" dirty="0">
                <a:solidFill>
                  <a:srgbClr val="006600"/>
                </a:solidFill>
                <a:latin typeface="Times New Roman" pitchFamily="18" charset="0"/>
                <a:cs typeface="Times New Roman" pitchFamily="18" charset="0"/>
              </a:rPr>
              <a:t>Linguistic Divide: </a:t>
            </a:r>
            <a:r>
              <a:rPr lang="en-US" dirty="0">
                <a:solidFill>
                  <a:srgbClr val="006600"/>
                </a:solidFill>
                <a:latin typeface="Times New Roman" pitchFamily="18" charset="0"/>
                <a:cs typeface="Times New Roman" pitchFamily="18" charset="0"/>
              </a:rPr>
              <a:t>The British also used language as a justification for the partition. They believed that the Bengali language was the cause of the growing nationalist movement and that separating the eastern region, which had a different dialect of Bengali, would help to weaken the movement.</a:t>
            </a:r>
          </a:p>
          <a:p>
            <a:endParaRPr lang="en-US" dirty="0"/>
          </a:p>
        </p:txBody>
      </p:sp>
      <p:pic>
        <p:nvPicPr>
          <p:cNvPr id="5122" name="Picture 2" descr="Renaissance University School of Social Science: UPSC - • The partition of  the Bengal province came into effect on 16th October 1905. The decision had  come after Lord Curzon claimed that Beng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160589"/>
            <a:ext cx="5259232" cy="33119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7523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solidFill>
                  <a:srgbClr val="C00000"/>
                </a:solidFill>
                <a:latin typeface="Times New Roman" pitchFamily="18" charset="0"/>
                <a:cs typeface="Times New Roman" pitchFamily="18" charset="0"/>
              </a:rPr>
              <a:t>REACTION TO THE PARTITION OF BENGAL</a:t>
            </a:r>
            <a:r>
              <a:rPr lang="en-US" dirty="0"/>
              <a:t/>
            </a:r>
            <a:br>
              <a:rPr lang="en-US" dirty="0"/>
            </a:br>
            <a:endParaRPr lang="en-US" dirty="0"/>
          </a:p>
        </p:txBody>
      </p:sp>
      <p:sp>
        <p:nvSpPr>
          <p:cNvPr id="3" name="Content Placeholder 2"/>
          <p:cNvSpPr>
            <a:spLocks noGrp="1"/>
          </p:cNvSpPr>
          <p:nvPr>
            <p:ph idx="1"/>
          </p:nvPr>
        </p:nvSpPr>
        <p:spPr>
          <a:xfrm>
            <a:off x="6012873" y="2160590"/>
            <a:ext cx="3261129" cy="3719706"/>
          </a:xfrm>
        </p:spPr>
        <p:txBody>
          <a:bodyPr>
            <a:normAutofit/>
          </a:bodyPr>
          <a:lstStyle/>
          <a:p>
            <a:pPr marL="0" lvl="0" indent="0" algn="just">
              <a:buNone/>
            </a:pPr>
            <a:r>
              <a:rPr lang="en-US" dirty="0" smtClean="0">
                <a:solidFill>
                  <a:srgbClr val="006600"/>
                </a:solidFill>
                <a:latin typeface="Times New Roman" panose="02020603050405020304" pitchFamily="18" charset="0"/>
                <a:cs typeface="Times New Roman" panose="02020603050405020304" pitchFamily="18" charset="0"/>
              </a:rPr>
              <a:t>There </a:t>
            </a:r>
            <a:r>
              <a:rPr lang="en-US" dirty="0">
                <a:solidFill>
                  <a:srgbClr val="006600"/>
                </a:solidFill>
                <a:latin typeface="Times New Roman" panose="02020603050405020304" pitchFamily="18" charset="0"/>
                <a:cs typeface="Times New Roman" panose="02020603050405020304" pitchFamily="18" charset="0"/>
              </a:rPr>
              <a:t>was widespread political unrest in the province after Curzon announced the partition.</a:t>
            </a:r>
          </a:p>
          <a:p>
            <a:pPr marL="0" lvl="0" indent="0" algn="just">
              <a:buNone/>
            </a:pPr>
            <a:r>
              <a:rPr lang="en-US" dirty="0">
                <a:solidFill>
                  <a:srgbClr val="006600"/>
                </a:solidFill>
                <a:latin typeface="Times New Roman" panose="02020603050405020304" pitchFamily="18" charset="0"/>
                <a:cs typeface="Times New Roman" panose="02020603050405020304" pitchFamily="18" charset="0"/>
              </a:rPr>
              <a:t>Many people in Bengal regarded this partition as an insult to their motherland. There was a huge cry for the unity of Bengal. Rabindranath Tagore composed the famous song ‘Amar Sonar Bangla’ which later became the national anthem of Bangladesh.</a:t>
            </a:r>
          </a:p>
          <a:p>
            <a:endParaRPr lang="en-US" dirty="0"/>
          </a:p>
        </p:txBody>
      </p:sp>
      <p:pic>
        <p:nvPicPr>
          <p:cNvPr id="5" name="Picture 2" descr="Partition of Bengal 1905 and Rise of Nationalism - The British Libr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3" y="2160590"/>
            <a:ext cx="5335539" cy="320111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6660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rgbClr val="C00000"/>
                </a:solidFill>
                <a:latin typeface="Times New Roman" pitchFamily="18" charset="0"/>
                <a:cs typeface="Times New Roman" pitchFamily="18" charset="0"/>
              </a:rPr>
              <a:t>REACTION TO THE PARTITION OF BENGAL</a:t>
            </a:r>
            <a:endParaRPr lang="en-US" sz="3200" dirty="0"/>
          </a:p>
        </p:txBody>
      </p:sp>
      <p:sp>
        <p:nvSpPr>
          <p:cNvPr id="3" name="Content Placeholder 2"/>
          <p:cNvSpPr>
            <a:spLocks noGrp="1"/>
          </p:cNvSpPr>
          <p:nvPr>
            <p:ph idx="1"/>
          </p:nvPr>
        </p:nvSpPr>
        <p:spPr>
          <a:xfrm>
            <a:off x="6063174" y="1938337"/>
            <a:ext cx="3210827" cy="3956027"/>
          </a:xfrm>
        </p:spPr>
        <p:txBody>
          <a:bodyPr>
            <a:normAutofit fontScale="77500" lnSpcReduction="20000"/>
          </a:bodyPr>
          <a:lstStyle/>
          <a:p>
            <a:pPr marL="0" lvl="0" indent="0" algn="just">
              <a:buNone/>
            </a:pPr>
            <a:endParaRPr lang="en-US" sz="2900" dirty="0" smtClean="0">
              <a:solidFill>
                <a:srgbClr val="006600"/>
              </a:solidFill>
              <a:latin typeface="Times New Roman" panose="02020603050405020304" pitchFamily="18" charset="0"/>
              <a:cs typeface="Times New Roman" panose="02020603050405020304" pitchFamily="18" charset="0"/>
            </a:endParaRPr>
          </a:p>
          <a:p>
            <a:pPr marL="0" lvl="0" indent="0" algn="just">
              <a:buNone/>
            </a:pPr>
            <a:r>
              <a:rPr lang="en-US" sz="2900" dirty="0" smtClean="0">
                <a:solidFill>
                  <a:srgbClr val="006600"/>
                </a:solidFill>
                <a:latin typeface="Times New Roman" panose="02020603050405020304" pitchFamily="18" charset="0"/>
                <a:cs typeface="Times New Roman" panose="02020603050405020304" pitchFamily="18" charset="0"/>
              </a:rPr>
              <a:t>The </a:t>
            </a:r>
            <a:r>
              <a:rPr lang="en-US" sz="2900" dirty="0">
                <a:solidFill>
                  <a:srgbClr val="006600"/>
                </a:solidFill>
                <a:latin typeface="Times New Roman" panose="02020603050405020304" pitchFamily="18" charset="0"/>
                <a:cs typeface="Times New Roman" panose="02020603050405020304" pitchFamily="18" charset="0"/>
              </a:rPr>
              <a:t>general protest in the rest of the country was against this partition. The people saw through the ‘divide and rule’ policy of the British authorities.</a:t>
            </a:r>
          </a:p>
          <a:p>
            <a:pPr marL="0" lvl="0" indent="0" algn="just">
              <a:buNone/>
            </a:pPr>
            <a:r>
              <a:rPr lang="en-US" sz="2900" dirty="0">
                <a:solidFill>
                  <a:srgbClr val="006600"/>
                </a:solidFill>
                <a:latin typeface="Times New Roman" panose="02020603050405020304" pitchFamily="18" charset="0"/>
                <a:cs typeface="Times New Roman" panose="02020603050405020304" pitchFamily="18" charset="0"/>
              </a:rPr>
              <a:t>The chief aim of such a partition was only to create a rift between the two communities and hamper the unity and nationalism in the country.</a:t>
            </a:r>
          </a:p>
          <a:p>
            <a:endParaRPr lang="en-US" dirty="0"/>
          </a:p>
        </p:txBody>
      </p:sp>
      <p:sp>
        <p:nvSpPr>
          <p:cNvPr id="4" name="AutoShape 2" descr="Over-Reaction of Hindus to “The Partition of the Bengal”| Pakistan Affair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Over-Reaction of Hindus to “The Partition of the Bengal”| Pakistan Affai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Over-Reaction of Hindus to “The Partition of the Bengal”| Pakistan Affair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Over-Reaction of Hindus to “The Partition of the Bengal”| Pakistan Affair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Over-Reaction of Hindus to “The Partition of the Bengal”| Pakistan Affairs"/>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2" descr="Over-Reaction of Hindus to “The Partition of the Bengal”| Pakistan Affairs"/>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Over-Reaction of Hindus to “The Partition of the Bengal”| Pakistan Affairs"/>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2" descr="75th Independence Day | Partition of Bengal, 1947 Video: How 'United Bengal'  Almost Became A New Count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369127"/>
            <a:ext cx="5252411" cy="3380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028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rgbClr val="C00000"/>
                </a:solidFill>
                <a:latin typeface="Times New Roman" pitchFamily="18" charset="0"/>
                <a:cs typeface="Times New Roman" pitchFamily="18" charset="0"/>
              </a:rPr>
              <a:t>REACTION TO THE PARTITION OF BENGAL</a:t>
            </a:r>
            <a:endParaRPr lang="en-US" sz="3200" dirty="0"/>
          </a:p>
        </p:txBody>
      </p:sp>
      <p:sp>
        <p:nvSpPr>
          <p:cNvPr id="3" name="Content Placeholder 2"/>
          <p:cNvSpPr>
            <a:spLocks noGrp="1"/>
          </p:cNvSpPr>
          <p:nvPr>
            <p:ph idx="1"/>
          </p:nvPr>
        </p:nvSpPr>
        <p:spPr>
          <a:xfrm>
            <a:off x="5929744" y="2160589"/>
            <a:ext cx="3344257" cy="3880773"/>
          </a:xfrm>
        </p:spPr>
        <p:txBody>
          <a:bodyPr>
            <a:normAutofit/>
          </a:bodyPr>
          <a:lstStyle/>
          <a:p>
            <a:pPr marL="0" indent="0" algn="just">
              <a:buNone/>
            </a:pPr>
            <a:endParaRPr lang="en-US" dirty="0" smtClean="0">
              <a:solidFill>
                <a:srgbClr val="006600"/>
              </a:solidFill>
              <a:latin typeface="Times New Roman" panose="02020603050405020304" pitchFamily="18" charset="0"/>
              <a:cs typeface="Times New Roman" panose="02020603050405020304" pitchFamily="18" charset="0"/>
            </a:endParaRPr>
          </a:p>
          <a:p>
            <a:pPr marL="0" indent="0" algn="just">
              <a:buNone/>
            </a:pPr>
            <a:r>
              <a:rPr lang="en-US" dirty="0" smtClean="0">
                <a:solidFill>
                  <a:srgbClr val="006600"/>
                </a:solidFill>
                <a:latin typeface="Times New Roman" panose="02020603050405020304" pitchFamily="18" charset="0"/>
                <a:cs typeface="Times New Roman" panose="02020603050405020304" pitchFamily="18" charset="0"/>
              </a:rPr>
              <a:t>The </a:t>
            </a:r>
            <a:r>
              <a:rPr lang="en-US" dirty="0">
                <a:solidFill>
                  <a:srgbClr val="006600"/>
                </a:solidFill>
                <a:latin typeface="Times New Roman" panose="02020603050405020304" pitchFamily="18" charset="0"/>
                <a:cs typeface="Times New Roman" panose="02020603050405020304" pitchFamily="18" charset="0"/>
              </a:rPr>
              <a:t>agitation had started much before the date of the partition itself. On the date of the partition, people observed a day of mourning. Tagore asked Hindus and Muslims to tie </a:t>
            </a:r>
            <a:r>
              <a:rPr lang="en-US" dirty="0" err="1">
                <a:solidFill>
                  <a:srgbClr val="006600"/>
                </a:solidFill>
                <a:latin typeface="Times New Roman" panose="02020603050405020304" pitchFamily="18" charset="0"/>
                <a:cs typeface="Times New Roman" panose="02020603050405020304" pitchFamily="18" charset="0"/>
              </a:rPr>
              <a:t>rakhis</a:t>
            </a:r>
            <a:r>
              <a:rPr lang="en-US" dirty="0">
                <a:solidFill>
                  <a:srgbClr val="006600"/>
                </a:solidFill>
                <a:latin typeface="Times New Roman" panose="02020603050405020304" pitchFamily="18" charset="0"/>
                <a:cs typeface="Times New Roman" panose="02020603050405020304" pitchFamily="18" charset="0"/>
              </a:rPr>
              <a:t> to each other as a mark of protest</a:t>
            </a:r>
            <a:r>
              <a:rPr lang="en-US" dirty="0" smtClean="0">
                <a:solidFill>
                  <a:srgbClr val="006600"/>
                </a:solidFill>
                <a:latin typeface="Times New Roman" panose="02020603050405020304" pitchFamily="18" charset="0"/>
                <a:cs typeface="Times New Roman" panose="02020603050405020304" pitchFamily="18" charset="0"/>
              </a:rPr>
              <a:t>.</a:t>
            </a:r>
          </a:p>
          <a:p>
            <a:pPr marL="0" indent="0" algn="just">
              <a:buNone/>
            </a:pPr>
            <a:r>
              <a:rPr lang="en-US" dirty="0">
                <a:solidFill>
                  <a:srgbClr val="006600"/>
                </a:solidFill>
                <a:latin typeface="Times New Roman" panose="02020603050405020304" pitchFamily="18" charset="0"/>
                <a:cs typeface="Times New Roman" panose="02020603050405020304" pitchFamily="18" charset="0"/>
              </a:rPr>
              <a:t>The Indian National Congress protested this move to separate the province on communal lines</a:t>
            </a:r>
            <a:r>
              <a:rPr lang="en-US" dirty="0" smtClean="0">
                <a:solidFill>
                  <a:srgbClr val="006600"/>
                </a:solidFill>
                <a:latin typeface="Times New Roman" panose="02020603050405020304" pitchFamily="18" charset="0"/>
                <a:cs typeface="Times New Roman" panose="02020603050405020304" pitchFamily="18" charset="0"/>
              </a:rPr>
              <a:t>.</a:t>
            </a:r>
            <a:endParaRPr lang="en-US" dirty="0">
              <a:solidFill>
                <a:srgbClr val="006600"/>
              </a:solidFill>
              <a:latin typeface="Times New Roman" panose="02020603050405020304" pitchFamily="18" charset="0"/>
              <a:cs typeface="Times New Roman" panose="02020603050405020304" pitchFamily="18" charset="0"/>
            </a:endParaRPr>
          </a:p>
        </p:txBody>
      </p:sp>
      <p:pic>
        <p:nvPicPr>
          <p:cNvPr id="4" name="Picture 2" descr="TheBetterIndia - In 1905, the British government divided... | Face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953" y="2452255"/>
            <a:ext cx="5335539" cy="32419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9694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rgbClr val="C00000"/>
                </a:solidFill>
                <a:latin typeface="Times New Roman" pitchFamily="18" charset="0"/>
                <a:cs typeface="Times New Roman" pitchFamily="18" charset="0"/>
              </a:rPr>
              <a:t>REACTION TO THE PARTITION OF BENGAL</a:t>
            </a:r>
            <a:endParaRPr lang="en-US" sz="3200" dirty="0"/>
          </a:p>
        </p:txBody>
      </p:sp>
      <p:sp>
        <p:nvSpPr>
          <p:cNvPr id="3" name="Content Placeholder 2"/>
          <p:cNvSpPr>
            <a:spLocks noGrp="1"/>
          </p:cNvSpPr>
          <p:nvPr>
            <p:ph idx="1"/>
          </p:nvPr>
        </p:nvSpPr>
        <p:spPr>
          <a:xfrm>
            <a:off x="6317672" y="2160589"/>
            <a:ext cx="2956329" cy="3880773"/>
          </a:xfrm>
        </p:spPr>
        <p:txBody>
          <a:bodyPr>
            <a:normAutofit fontScale="92500"/>
          </a:bodyPr>
          <a:lstStyle/>
          <a:p>
            <a:pPr marL="0" indent="0" algn="just">
              <a:buNone/>
            </a:pPr>
            <a:r>
              <a:rPr lang="en-US" dirty="0">
                <a:solidFill>
                  <a:srgbClr val="006600"/>
                </a:solidFill>
                <a:latin typeface="Times New Roman" panose="02020603050405020304" pitchFamily="18" charset="0"/>
                <a:cs typeface="Times New Roman" panose="02020603050405020304" pitchFamily="18" charset="0"/>
              </a:rPr>
              <a:t>Many Muslims from the Bengali Muslim community welcomed this move since they thought that it would advance their educational, economic, and political interests if they became the majority in the new province.</a:t>
            </a:r>
          </a:p>
          <a:p>
            <a:pPr marL="0" lvl="0" indent="0" algn="just">
              <a:buNone/>
            </a:pPr>
            <a:r>
              <a:rPr lang="en-US" dirty="0" smtClean="0">
                <a:solidFill>
                  <a:srgbClr val="006600"/>
                </a:solidFill>
                <a:latin typeface="Times New Roman" panose="02020603050405020304" pitchFamily="18" charset="0"/>
                <a:cs typeface="Times New Roman" panose="02020603050405020304" pitchFamily="18" charset="0"/>
              </a:rPr>
              <a:t>Lord </a:t>
            </a:r>
            <a:r>
              <a:rPr lang="en-US" dirty="0">
                <a:solidFill>
                  <a:srgbClr val="006600"/>
                </a:solidFill>
                <a:latin typeface="Times New Roman" panose="02020603050405020304" pitchFamily="18" charset="0"/>
                <a:cs typeface="Times New Roman" panose="02020603050405020304" pitchFamily="18" charset="0"/>
              </a:rPr>
              <a:t>Curzon also promised to start a university in Dhaka. This was also seen as an opportunity for Muslims to develop in education and improve their standard of living.</a:t>
            </a:r>
          </a:p>
          <a:p>
            <a:endParaRPr lang="en-US" dirty="0"/>
          </a:p>
        </p:txBody>
      </p:sp>
      <p:pic>
        <p:nvPicPr>
          <p:cNvPr id="6" name="Picture 5"/>
          <p:cNvPicPr>
            <a:picLocks noChangeAspect="1"/>
          </p:cNvPicPr>
          <p:nvPr/>
        </p:nvPicPr>
        <p:blipFill>
          <a:blip r:embed="rId2"/>
          <a:stretch>
            <a:fillRect/>
          </a:stretch>
        </p:blipFill>
        <p:spPr>
          <a:xfrm>
            <a:off x="677334" y="2327564"/>
            <a:ext cx="5640338" cy="35467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57249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rgbClr val="C00000"/>
                </a:solidFill>
                <a:latin typeface="Times New Roman" pitchFamily="18" charset="0"/>
                <a:cs typeface="Times New Roman" pitchFamily="18" charset="0"/>
              </a:rPr>
              <a:t>REACTION TO THE PARTITION OF BENGAL</a:t>
            </a:r>
            <a:endParaRPr lang="en-US" sz="3200" dirty="0"/>
          </a:p>
        </p:txBody>
      </p:sp>
      <p:sp>
        <p:nvSpPr>
          <p:cNvPr id="3" name="Content Placeholder 2"/>
          <p:cNvSpPr>
            <a:spLocks noGrp="1"/>
          </p:cNvSpPr>
          <p:nvPr>
            <p:ph idx="1"/>
          </p:nvPr>
        </p:nvSpPr>
        <p:spPr>
          <a:xfrm>
            <a:off x="6040582" y="1931064"/>
            <a:ext cx="3233420" cy="3880773"/>
          </a:xfrm>
        </p:spPr>
        <p:txBody>
          <a:bodyPr>
            <a:normAutofit lnSpcReduction="10000"/>
          </a:bodyPr>
          <a:lstStyle/>
          <a:p>
            <a:pPr marL="0" lvl="0" indent="0" algn="just">
              <a:buNone/>
            </a:pPr>
            <a:r>
              <a:rPr lang="en-US" dirty="0">
                <a:solidFill>
                  <a:srgbClr val="006600"/>
                </a:solidFill>
                <a:latin typeface="Times New Roman" panose="02020603050405020304" pitchFamily="18" charset="0"/>
                <a:cs typeface="Times New Roman" panose="02020603050405020304" pitchFamily="18" charset="0"/>
              </a:rPr>
              <a:t>The Swadeshi and Boycott movements in the national struggle started as a result of this partition.</a:t>
            </a:r>
          </a:p>
          <a:p>
            <a:pPr marL="0" lvl="0" indent="0" algn="just">
              <a:buNone/>
            </a:pPr>
            <a:r>
              <a:rPr lang="en-US" dirty="0">
                <a:solidFill>
                  <a:srgbClr val="006600"/>
                </a:solidFill>
                <a:latin typeface="Times New Roman" panose="02020603050405020304" pitchFamily="18" charset="0"/>
                <a:cs typeface="Times New Roman" panose="02020603050405020304" pitchFamily="18" charset="0"/>
              </a:rPr>
              <a:t>People started boycotting British goods which had flooded the Indian market and had dealt a blow to the indigenous industry.</a:t>
            </a:r>
          </a:p>
          <a:p>
            <a:pPr marL="0" lvl="0" indent="0" algn="just">
              <a:buNone/>
            </a:pPr>
            <a:r>
              <a:rPr lang="en-US" dirty="0">
                <a:solidFill>
                  <a:srgbClr val="006600"/>
                </a:solidFill>
                <a:latin typeface="Times New Roman" panose="02020603050405020304" pitchFamily="18" charset="0"/>
                <a:cs typeface="Times New Roman" panose="02020603050405020304" pitchFamily="18" charset="0"/>
              </a:rPr>
              <a:t>The partition did succeed in creating a communal rift in the country and even contributed to the birth of the Muslim League in 1906.   </a:t>
            </a:r>
          </a:p>
          <a:p>
            <a:endParaRPr lang="en-US" dirty="0"/>
          </a:p>
        </p:txBody>
      </p:sp>
      <p:pic>
        <p:nvPicPr>
          <p:cNvPr id="4" name="Picture 6" descr="Formation of All-India Muslim League / Founded 1906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050473"/>
            <a:ext cx="5363248" cy="328814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6077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200" b="1" dirty="0" smtClean="0">
                <a:solidFill>
                  <a:srgbClr val="C00000"/>
                </a:solidFill>
                <a:latin typeface="Times New Roman" pitchFamily="18" charset="0"/>
                <a:cs typeface="Times New Roman" pitchFamily="18" charset="0"/>
              </a:rPr>
              <a:t/>
            </a:r>
            <a:br>
              <a:rPr lang="en-US" sz="3200" b="1" dirty="0" smtClean="0">
                <a:solidFill>
                  <a:srgbClr val="C00000"/>
                </a:solidFill>
                <a:latin typeface="Times New Roman" pitchFamily="18" charset="0"/>
                <a:cs typeface="Times New Roman" pitchFamily="18" charset="0"/>
              </a:rPr>
            </a:br>
            <a:r>
              <a:rPr lang="en-US" b="1" dirty="0" smtClean="0">
                <a:solidFill>
                  <a:srgbClr val="C00000"/>
                </a:solidFill>
                <a:latin typeface="Times New Roman" pitchFamily="18" charset="0"/>
                <a:cs typeface="Times New Roman" pitchFamily="18" charset="0"/>
              </a:rPr>
              <a:t>RESULT OF THE PARTITION OF BENGAL</a:t>
            </a:r>
            <a:r>
              <a:rPr lang="en-US" b="1" dirty="0"/>
              <a:t/>
            </a:r>
            <a:br>
              <a:rPr lang="en-US" b="1" dirty="0"/>
            </a:br>
            <a:endParaRPr lang="en-US" dirty="0"/>
          </a:p>
        </p:txBody>
      </p:sp>
      <p:sp>
        <p:nvSpPr>
          <p:cNvPr id="3" name="Content Placeholder 2"/>
          <p:cNvSpPr>
            <a:spLocks noGrp="1"/>
          </p:cNvSpPr>
          <p:nvPr>
            <p:ph idx="1"/>
          </p:nvPr>
        </p:nvSpPr>
        <p:spPr>
          <a:xfrm>
            <a:off x="5964702" y="2047484"/>
            <a:ext cx="3309300" cy="3664000"/>
          </a:xfrm>
        </p:spPr>
        <p:txBody>
          <a:bodyPr>
            <a:normAutofit fontScale="85000" lnSpcReduction="10000"/>
          </a:bodyPr>
          <a:lstStyle/>
          <a:p>
            <a:pPr marL="0" indent="0" algn="just" fontAlgn="base">
              <a:buNone/>
            </a:pPr>
            <a:r>
              <a:rPr lang="en-US" b="1" dirty="0">
                <a:solidFill>
                  <a:srgbClr val="006600"/>
                </a:solidFill>
                <a:latin typeface="Times New Roman" pitchFamily="18" charset="0"/>
                <a:cs typeface="Times New Roman" pitchFamily="18" charset="0"/>
              </a:rPr>
              <a:t>Nationalist Movement:</a:t>
            </a:r>
            <a:r>
              <a:rPr lang="en-US" dirty="0">
                <a:solidFill>
                  <a:srgbClr val="006600"/>
                </a:solidFill>
                <a:latin typeface="Times New Roman" pitchFamily="18" charset="0"/>
                <a:cs typeface="Times New Roman" pitchFamily="18" charset="0"/>
              </a:rPr>
              <a:t> The partition of Bengal sparked a massive nationalist movement in India, with Indian leaders like </a:t>
            </a:r>
            <a:r>
              <a:rPr lang="en-US" dirty="0" err="1">
                <a:solidFill>
                  <a:srgbClr val="006600"/>
                </a:solidFill>
                <a:latin typeface="Times New Roman" pitchFamily="18" charset="0"/>
                <a:cs typeface="Times New Roman" pitchFamily="18" charset="0"/>
              </a:rPr>
              <a:t>Surendranath</a:t>
            </a:r>
            <a:r>
              <a:rPr lang="en-US" dirty="0">
                <a:solidFill>
                  <a:srgbClr val="006600"/>
                </a:solidFill>
                <a:latin typeface="Times New Roman" pitchFamily="18" charset="0"/>
                <a:cs typeface="Times New Roman" pitchFamily="18" charset="0"/>
              </a:rPr>
              <a:t> Banerjee and Rabindranath Tagore leading the protests. The movement unified Hindus and Muslims against the British and paved the way for India's independence.</a:t>
            </a:r>
          </a:p>
          <a:p>
            <a:pPr marL="0" indent="0" algn="just" fontAlgn="base">
              <a:buNone/>
            </a:pPr>
            <a:r>
              <a:rPr lang="en-US" b="1" dirty="0" err="1">
                <a:solidFill>
                  <a:srgbClr val="006600"/>
                </a:solidFill>
                <a:latin typeface="Times New Roman" pitchFamily="18" charset="0"/>
                <a:cs typeface="Times New Roman" pitchFamily="18" charset="0"/>
              </a:rPr>
              <a:t>Swadeshi</a:t>
            </a:r>
            <a:r>
              <a:rPr lang="en-US" b="1" dirty="0">
                <a:solidFill>
                  <a:srgbClr val="006600"/>
                </a:solidFill>
                <a:latin typeface="Times New Roman" pitchFamily="18" charset="0"/>
                <a:cs typeface="Times New Roman" pitchFamily="18" charset="0"/>
              </a:rPr>
              <a:t> Movement:</a:t>
            </a:r>
            <a:r>
              <a:rPr lang="en-US" dirty="0">
                <a:solidFill>
                  <a:srgbClr val="006600"/>
                </a:solidFill>
                <a:latin typeface="Times New Roman" pitchFamily="18" charset="0"/>
                <a:cs typeface="Times New Roman" pitchFamily="18" charset="0"/>
              </a:rPr>
              <a:t> The partition of Bengal also led to the </a:t>
            </a:r>
            <a:r>
              <a:rPr lang="en-US" dirty="0" err="1">
                <a:solidFill>
                  <a:srgbClr val="006600"/>
                </a:solidFill>
                <a:latin typeface="Times New Roman" pitchFamily="18" charset="0"/>
                <a:cs typeface="Times New Roman" pitchFamily="18" charset="0"/>
              </a:rPr>
              <a:t>Swadeshi</a:t>
            </a:r>
            <a:r>
              <a:rPr lang="en-US" dirty="0">
                <a:solidFill>
                  <a:srgbClr val="006600"/>
                </a:solidFill>
                <a:latin typeface="Times New Roman" pitchFamily="18" charset="0"/>
                <a:cs typeface="Times New Roman" pitchFamily="18" charset="0"/>
              </a:rPr>
              <a:t> Movement, which aimed at boycotting British goods and promoting Indian-made goods. The movement saw a surge in the use of indigenous products and contributed significantly to India's economic growth.</a:t>
            </a:r>
          </a:p>
          <a:p>
            <a:endParaRPr lang="en-US" dirty="0"/>
          </a:p>
        </p:txBody>
      </p:sp>
      <p:pic>
        <p:nvPicPr>
          <p:cNvPr id="6" name="Picture 8" descr="Communal Dissonance And Displaced Families - Implications Of Bengal  Partition Of 19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130" y="2189018"/>
            <a:ext cx="5022166" cy="338178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6569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itchFamily="18" charset="0"/>
                <a:cs typeface="Times New Roman" pitchFamily="18" charset="0"/>
              </a:rPr>
              <a:t/>
            </a:r>
            <a:br>
              <a:rPr lang="en-US" sz="3200" b="1" dirty="0" smtClean="0">
                <a:solidFill>
                  <a:srgbClr val="C00000"/>
                </a:solidFill>
                <a:latin typeface="Times New Roman" pitchFamily="18" charset="0"/>
                <a:cs typeface="Times New Roman" pitchFamily="18" charset="0"/>
              </a:rPr>
            </a:br>
            <a:r>
              <a:rPr lang="en-US" sz="3200" b="1" dirty="0" smtClean="0">
                <a:solidFill>
                  <a:srgbClr val="C00000"/>
                </a:solidFill>
                <a:latin typeface="Times New Roman" pitchFamily="18" charset="0"/>
                <a:cs typeface="Times New Roman" pitchFamily="18" charset="0"/>
              </a:rPr>
              <a:t>RESULT </a:t>
            </a:r>
            <a:r>
              <a:rPr lang="en-US" sz="3200" b="1" dirty="0">
                <a:solidFill>
                  <a:srgbClr val="C00000"/>
                </a:solidFill>
                <a:latin typeface="Times New Roman" pitchFamily="18" charset="0"/>
                <a:cs typeface="Times New Roman" pitchFamily="18" charset="0"/>
              </a:rPr>
              <a:t>OF THE PARTITION OF BENGAL</a:t>
            </a:r>
            <a:endParaRPr lang="en-US" sz="3200" dirty="0"/>
          </a:p>
        </p:txBody>
      </p:sp>
      <p:sp>
        <p:nvSpPr>
          <p:cNvPr id="3" name="Content Placeholder 2"/>
          <p:cNvSpPr>
            <a:spLocks noGrp="1"/>
          </p:cNvSpPr>
          <p:nvPr>
            <p:ph idx="1"/>
          </p:nvPr>
        </p:nvSpPr>
        <p:spPr>
          <a:xfrm>
            <a:off x="5971308" y="2160589"/>
            <a:ext cx="3302693" cy="3880773"/>
          </a:xfrm>
        </p:spPr>
        <p:txBody>
          <a:bodyPr>
            <a:normAutofit fontScale="85000" lnSpcReduction="10000"/>
          </a:bodyPr>
          <a:lstStyle/>
          <a:p>
            <a:pPr marL="0" indent="0" algn="just" fontAlgn="base">
              <a:buNone/>
            </a:pPr>
            <a:r>
              <a:rPr lang="en-US" b="1" dirty="0">
                <a:solidFill>
                  <a:srgbClr val="006600"/>
                </a:solidFill>
                <a:latin typeface="Times New Roman" panose="02020603050405020304" pitchFamily="18" charset="0"/>
                <a:cs typeface="Times New Roman" panose="02020603050405020304" pitchFamily="18" charset="0"/>
              </a:rPr>
              <a:t>Communal Tensions:</a:t>
            </a:r>
            <a:r>
              <a:rPr lang="en-US" dirty="0">
                <a:solidFill>
                  <a:srgbClr val="006600"/>
                </a:solidFill>
                <a:latin typeface="Times New Roman" panose="02020603050405020304" pitchFamily="18" charset="0"/>
                <a:cs typeface="Times New Roman" panose="02020603050405020304" pitchFamily="18" charset="0"/>
              </a:rPr>
              <a:t> The partition of Bengal created communal tensions between the Hindus and Muslims in the region. It led to the formation of the All-India Muslim League, which demanded separate electorates for Muslims.</a:t>
            </a:r>
          </a:p>
          <a:p>
            <a:pPr marL="0" indent="0" algn="just" fontAlgn="base">
              <a:buNone/>
            </a:pPr>
            <a:r>
              <a:rPr lang="en-US" b="1" dirty="0">
                <a:solidFill>
                  <a:srgbClr val="006600"/>
                </a:solidFill>
                <a:latin typeface="Times New Roman" panose="02020603050405020304" pitchFamily="18" charset="0"/>
                <a:cs typeface="Times New Roman" panose="02020603050405020304" pitchFamily="18" charset="0"/>
              </a:rPr>
              <a:t>Cultural and Linguistic Identity:</a:t>
            </a:r>
            <a:r>
              <a:rPr lang="en-US" dirty="0">
                <a:solidFill>
                  <a:srgbClr val="006600"/>
                </a:solidFill>
                <a:latin typeface="Times New Roman" panose="02020603050405020304" pitchFamily="18" charset="0"/>
                <a:cs typeface="Times New Roman" panose="02020603050405020304" pitchFamily="18" charset="0"/>
              </a:rPr>
              <a:t> The partition of Bengal created a new identity among Bengalis, who developed a strong sense of linguistic and cultural identity. The partition resulted in the creation of the new province of Eastern Bengal and Assam, which was later renamed East Bengal and then East Pakistan, and finally became the independent nation of Bangladesh.</a:t>
            </a:r>
          </a:p>
          <a:p>
            <a:endParaRPr lang="en-US" dirty="0"/>
          </a:p>
        </p:txBody>
      </p:sp>
      <p:pic>
        <p:nvPicPr>
          <p:cNvPr id="1026" name="Picture 2" descr="The First Partition of Bengal (1905): A Pivotal Moment in India's Colonial  His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160588"/>
            <a:ext cx="5293974" cy="35197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4293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itchFamily="18" charset="0"/>
                <a:cs typeface="Times New Roman" pitchFamily="18" charset="0"/>
              </a:rPr>
              <a:t/>
            </a:r>
            <a:br>
              <a:rPr lang="en-US" sz="3200" b="1" dirty="0" smtClean="0">
                <a:solidFill>
                  <a:srgbClr val="C00000"/>
                </a:solidFill>
                <a:latin typeface="Times New Roman" pitchFamily="18" charset="0"/>
                <a:cs typeface="Times New Roman" pitchFamily="18" charset="0"/>
              </a:rPr>
            </a:br>
            <a:r>
              <a:rPr lang="en-US" sz="3200" b="1" dirty="0" smtClean="0">
                <a:solidFill>
                  <a:srgbClr val="C00000"/>
                </a:solidFill>
                <a:latin typeface="Times New Roman" pitchFamily="18" charset="0"/>
                <a:cs typeface="Times New Roman" pitchFamily="18" charset="0"/>
              </a:rPr>
              <a:t>RESULT </a:t>
            </a:r>
            <a:r>
              <a:rPr lang="en-US" sz="3200" b="1" dirty="0">
                <a:solidFill>
                  <a:srgbClr val="C00000"/>
                </a:solidFill>
                <a:latin typeface="Times New Roman" pitchFamily="18" charset="0"/>
                <a:cs typeface="Times New Roman" pitchFamily="18" charset="0"/>
              </a:rPr>
              <a:t>OF THE PARTITION OF BENGAL</a:t>
            </a:r>
            <a:endParaRPr lang="en-US" sz="3200" dirty="0"/>
          </a:p>
        </p:txBody>
      </p:sp>
      <p:sp>
        <p:nvSpPr>
          <p:cNvPr id="3" name="Content Placeholder 2"/>
          <p:cNvSpPr>
            <a:spLocks noGrp="1"/>
          </p:cNvSpPr>
          <p:nvPr>
            <p:ph idx="1"/>
          </p:nvPr>
        </p:nvSpPr>
        <p:spPr>
          <a:xfrm>
            <a:off x="6068290" y="2160589"/>
            <a:ext cx="3205711" cy="3719133"/>
          </a:xfrm>
        </p:spPr>
        <p:txBody>
          <a:bodyPr>
            <a:normAutofit lnSpcReduction="10000"/>
          </a:bodyPr>
          <a:lstStyle/>
          <a:p>
            <a:pPr marL="0" indent="0" algn="just" fontAlgn="base">
              <a:buNone/>
            </a:pPr>
            <a:r>
              <a:rPr lang="en-US" b="1" dirty="0">
                <a:solidFill>
                  <a:srgbClr val="006600"/>
                </a:solidFill>
                <a:latin typeface="Times New Roman" panose="02020603050405020304" pitchFamily="18" charset="0"/>
                <a:cs typeface="Times New Roman" panose="02020603050405020304" pitchFamily="18" charset="0"/>
              </a:rPr>
              <a:t>Administrative Reforms:</a:t>
            </a:r>
            <a:r>
              <a:rPr lang="en-US" dirty="0">
                <a:solidFill>
                  <a:srgbClr val="006600"/>
                </a:solidFill>
                <a:latin typeface="Times New Roman" panose="02020603050405020304" pitchFamily="18" charset="0"/>
                <a:cs typeface="Times New Roman" panose="02020603050405020304" pitchFamily="18" charset="0"/>
              </a:rPr>
              <a:t> The partition of Bengal led to administrative reforms in India. The Indian Councils Act of 1909 expanded the Indian Legislative Council and increased the number of Indians in the council, giving Indians a greater voice in their governance.</a:t>
            </a:r>
          </a:p>
          <a:p>
            <a:pPr marL="0" indent="0" algn="just" fontAlgn="base">
              <a:buNone/>
            </a:pPr>
            <a:r>
              <a:rPr lang="en-US" dirty="0">
                <a:solidFill>
                  <a:srgbClr val="006600"/>
                </a:solidFill>
                <a:latin typeface="Times New Roman" panose="02020603050405020304" pitchFamily="18" charset="0"/>
                <a:cs typeface="Times New Roman" panose="02020603050405020304" pitchFamily="18" charset="0"/>
              </a:rPr>
              <a:t>Overall, the partition of Bengal had far-reaching consequences, and it served as a turning point in India's struggle for independence.</a:t>
            </a:r>
          </a:p>
          <a:p>
            <a:endParaRPr lang="en-US" dirty="0"/>
          </a:p>
        </p:txBody>
      </p:sp>
      <p:pic>
        <p:nvPicPr>
          <p:cNvPr id="2050" name="Picture 2" descr="Bengal Partitioned 1905 and 19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341418"/>
            <a:ext cx="5390956" cy="35383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251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solidFill>
                  <a:srgbClr val="C00000"/>
                </a:solidFill>
                <a:latin typeface="Times New Roman" panose="02020603050405020304" pitchFamily="18" charset="0"/>
                <a:cs typeface="Times New Roman" panose="02020603050405020304" pitchFamily="18" charset="0"/>
              </a:rPr>
              <a:t/>
            </a:r>
            <a:br>
              <a:rPr lang="en-US" sz="3200"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DISCUSSION CONTENTS</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10000"/>
          </a:bodyPr>
          <a:lstStyle/>
          <a:p>
            <a:pPr fontAlgn="base">
              <a:lnSpc>
                <a:spcPct val="150000"/>
              </a:lnSpc>
            </a:pPr>
            <a:r>
              <a:rPr lang="en-US" sz="2400" b="1" dirty="0" smtClean="0">
                <a:solidFill>
                  <a:srgbClr val="006600"/>
                </a:solidFill>
                <a:latin typeface="Times New Roman" panose="02020603050405020304" pitchFamily="18" charset="0"/>
                <a:cs typeface="Times New Roman" panose="02020603050405020304" pitchFamily="18" charset="0"/>
              </a:rPr>
              <a:t>Introduction of Partition </a:t>
            </a:r>
            <a:r>
              <a:rPr lang="en-US" sz="2400" b="1" dirty="0" smtClean="0">
                <a:solidFill>
                  <a:srgbClr val="006600"/>
                </a:solidFill>
                <a:latin typeface="Times New Roman" panose="02020603050405020304" pitchFamily="18" charset="0"/>
                <a:cs typeface="Times New Roman" panose="02020603050405020304" pitchFamily="18" charset="0"/>
              </a:rPr>
              <a:t>of Bengal 1905</a:t>
            </a:r>
            <a:endParaRPr lang="en-US" sz="2400" dirty="0" smtClean="0">
              <a:solidFill>
                <a:srgbClr val="006600"/>
              </a:solidFill>
              <a:latin typeface="Times New Roman" panose="02020603050405020304" pitchFamily="18" charset="0"/>
              <a:cs typeface="Times New Roman" panose="02020603050405020304" pitchFamily="18" charset="0"/>
            </a:endParaRPr>
          </a:p>
          <a:p>
            <a:pPr>
              <a:lnSpc>
                <a:spcPct val="150000"/>
              </a:lnSpc>
            </a:pPr>
            <a:r>
              <a:rPr lang="en-US" sz="2400" b="1" dirty="0" smtClean="0">
                <a:solidFill>
                  <a:srgbClr val="006600"/>
                </a:solidFill>
                <a:latin typeface="Times New Roman" panose="02020603050405020304" pitchFamily="18" charset="0"/>
                <a:cs typeface="Times New Roman" panose="02020603050405020304" pitchFamily="18" charset="0"/>
              </a:rPr>
              <a:t>Background of partition </a:t>
            </a:r>
            <a:endParaRPr lang="en-US" sz="2400" dirty="0" smtClean="0">
              <a:solidFill>
                <a:srgbClr val="006600"/>
              </a:solidFill>
              <a:latin typeface="Times New Roman" panose="02020603050405020304" pitchFamily="18" charset="0"/>
              <a:cs typeface="Times New Roman" panose="02020603050405020304" pitchFamily="18" charset="0"/>
            </a:endParaRPr>
          </a:p>
          <a:p>
            <a:pPr fontAlgn="base">
              <a:lnSpc>
                <a:spcPct val="150000"/>
              </a:lnSpc>
            </a:pPr>
            <a:r>
              <a:rPr lang="en-US" sz="2400" b="1" dirty="0" smtClean="0">
                <a:solidFill>
                  <a:srgbClr val="006600"/>
                </a:solidFill>
                <a:latin typeface="Times New Roman" panose="02020603050405020304" pitchFamily="18" charset="0"/>
                <a:cs typeface="Times New Roman" panose="02020603050405020304" pitchFamily="18" charset="0"/>
              </a:rPr>
              <a:t>Purpose of partition of Bengal or reasons for the partition of Bengal </a:t>
            </a:r>
          </a:p>
          <a:p>
            <a:pPr>
              <a:lnSpc>
                <a:spcPct val="150000"/>
              </a:lnSpc>
            </a:pPr>
            <a:r>
              <a:rPr lang="en-US" sz="2400" b="1" dirty="0" smtClean="0">
                <a:solidFill>
                  <a:srgbClr val="006600"/>
                </a:solidFill>
                <a:latin typeface="Times New Roman" panose="02020603050405020304" pitchFamily="18" charset="0"/>
                <a:cs typeface="Times New Roman" panose="02020603050405020304" pitchFamily="18" charset="0"/>
              </a:rPr>
              <a:t>Reaction to the partition of Bengal</a:t>
            </a:r>
            <a:endParaRPr lang="en-US" sz="2400" dirty="0" smtClean="0">
              <a:solidFill>
                <a:srgbClr val="006600"/>
              </a:solidFill>
              <a:latin typeface="Times New Roman" panose="02020603050405020304" pitchFamily="18" charset="0"/>
              <a:cs typeface="Times New Roman" panose="02020603050405020304" pitchFamily="18" charset="0"/>
            </a:endParaRPr>
          </a:p>
          <a:p>
            <a:pPr fontAlgn="base">
              <a:lnSpc>
                <a:spcPct val="150000"/>
              </a:lnSpc>
            </a:pPr>
            <a:r>
              <a:rPr lang="en-US" sz="2400" b="1" dirty="0" smtClean="0">
                <a:solidFill>
                  <a:srgbClr val="006600"/>
                </a:solidFill>
                <a:latin typeface="Times New Roman" panose="02020603050405020304" pitchFamily="18" charset="0"/>
                <a:cs typeface="Times New Roman" panose="02020603050405020304" pitchFamily="18" charset="0"/>
              </a:rPr>
              <a:t>Result of the partition of Bengal</a:t>
            </a:r>
          </a:p>
          <a:p>
            <a:pPr fontAlgn="base">
              <a:lnSpc>
                <a:spcPct val="150000"/>
              </a:lnSpc>
            </a:pPr>
            <a:r>
              <a:rPr lang="en-US" sz="2400" b="1" dirty="0" smtClean="0">
                <a:solidFill>
                  <a:srgbClr val="006600"/>
                </a:solidFill>
                <a:latin typeface="Times New Roman" panose="02020603050405020304" pitchFamily="18" charset="0"/>
                <a:cs typeface="Times New Roman" panose="02020603050405020304" pitchFamily="18" charset="0"/>
              </a:rPr>
              <a:t>Annulation of the partition of Bengal</a:t>
            </a:r>
          </a:p>
          <a:p>
            <a:pPr fontAlgn="base">
              <a:lnSpc>
                <a:spcPct val="150000"/>
              </a:lnSpc>
            </a:pPr>
            <a:r>
              <a:rPr lang="en-US" sz="2400" b="1" dirty="0" smtClean="0">
                <a:solidFill>
                  <a:srgbClr val="006600"/>
                </a:solidFill>
                <a:latin typeface="Times New Roman" panose="02020603050405020304" pitchFamily="18" charset="0"/>
                <a:cs typeface="Times New Roman" panose="02020603050405020304" pitchFamily="18" charset="0"/>
              </a:rPr>
              <a:t>Discussion on Mid-Term Exam-2023</a:t>
            </a:r>
            <a:endParaRPr lang="en-US" sz="2400" dirty="0" smtClean="0">
              <a:solidFill>
                <a:srgbClr val="006600"/>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45062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34209"/>
            <a:ext cx="8596668" cy="1320800"/>
          </a:xfrm>
        </p:spPr>
        <p:txBody>
          <a:bodyPr>
            <a:normAutofit/>
          </a:bodyPr>
          <a:lstStyle/>
          <a:p>
            <a:pPr algn="ctr"/>
            <a:r>
              <a:rPr lang="en-US" sz="3200" b="1" dirty="0">
                <a:solidFill>
                  <a:srgbClr val="C00000"/>
                </a:solidFill>
                <a:latin typeface="Times New Roman" pitchFamily="18" charset="0"/>
                <a:cs typeface="Times New Roman" pitchFamily="18" charset="0"/>
              </a:rPr>
              <a:t>ANNULATION OF THE PARTITION OF BENGAL</a:t>
            </a:r>
            <a:endParaRPr lang="en-US" sz="3200" dirty="0"/>
          </a:p>
        </p:txBody>
      </p:sp>
      <p:sp>
        <p:nvSpPr>
          <p:cNvPr id="3" name="Content Placeholder 2"/>
          <p:cNvSpPr>
            <a:spLocks noGrp="1"/>
          </p:cNvSpPr>
          <p:nvPr>
            <p:ph idx="1"/>
          </p:nvPr>
        </p:nvSpPr>
        <p:spPr>
          <a:xfrm>
            <a:off x="6026726" y="2160589"/>
            <a:ext cx="3247275" cy="3880773"/>
          </a:xfrm>
        </p:spPr>
        <p:txBody>
          <a:bodyPr>
            <a:normAutofit fontScale="85000" lnSpcReduction="10000"/>
          </a:bodyPr>
          <a:lstStyle/>
          <a:p>
            <a:pPr marL="0" indent="0" algn="just">
              <a:buNone/>
            </a:pPr>
            <a:r>
              <a:rPr lang="en-US" dirty="0">
                <a:solidFill>
                  <a:srgbClr val="006600"/>
                </a:solidFill>
                <a:latin typeface="Times New Roman" panose="02020603050405020304" pitchFamily="18" charset="0"/>
                <a:cs typeface="Times New Roman" panose="02020603050405020304" pitchFamily="18" charset="0"/>
              </a:rPr>
              <a:t>The partition of Bengal was formally annulled on April 12, 1911, by King George V during his visit to India. The partition of Bengal was canceled by the British government in 1911. The decision was made primarily due to political pressure and protests from Indian leaders, who saw the partition as an attempt to divide and weaken the Indian independence movement. The leaders of the movement, including the Indian National Congress, organized widespread boycotts, protests, and strikes, which eventually forced the British government to revoke the partition. The decision was announced by the then Viceroy of India, Lord </a:t>
            </a:r>
            <a:r>
              <a:rPr lang="en-US" dirty="0" err="1">
                <a:solidFill>
                  <a:srgbClr val="006600"/>
                </a:solidFill>
                <a:latin typeface="Times New Roman" panose="02020603050405020304" pitchFamily="18" charset="0"/>
                <a:cs typeface="Times New Roman" panose="02020603050405020304" pitchFamily="18" charset="0"/>
              </a:rPr>
              <a:t>Hardinge</a:t>
            </a:r>
            <a:r>
              <a:rPr lang="en-US" dirty="0">
                <a:solidFill>
                  <a:srgbClr val="006600"/>
                </a:solidFill>
                <a:latin typeface="Times New Roman" panose="02020603050405020304" pitchFamily="18" charset="0"/>
                <a:cs typeface="Times New Roman" panose="02020603050405020304" pitchFamily="18" charset="0"/>
              </a:rPr>
              <a:t>, on December 12, 1911.</a:t>
            </a:r>
          </a:p>
          <a:p>
            <a:endParaRPr lang="en-US" dirty="0"/>
          </a:p>
        </p:txBody>
      </p:sp>
      <p:pic>
        <p:nvPicPr>
          <p:cNvPr id="3074" name="Picture 2" descr="Delhi Darbar 1911 | Annulment of partition of Bengal 1911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313709"/>
            <a:ext cx="5349392" cy="351905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5613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solidFill>
                  <a:srgbClr val="C00000"/>
                </a:solidFill>
                <a:latin typeface="Times New Roman" pitchFamily="18" charset="0"/>
                <a:cs typeface="Times New Roman" pitchFamily="18" charset="0"/>
              </a:rPr>
              <a:t>ANNULATION OF THE PARTITION OF BENGAL </a:t>
            </a:r>
            <a:r>
              <a:rPr lang="en-US" dirty="0"/>
              <a:t/>
            </a:r>
            <a:br>
              <a:rPr lang="en-US" dirty="0"/>
            </a:br>
            <a:endParaRPr lang="en-US" dirty="0"/>
          </a:p>
        </p:txBody>
      </p:sp>
      <p:sp>
        <p:nvSpPr>
          <p:cNvPr id="3" name="Content Placeholder 2"/>
          <p:cNvSpPr>
            <a:spLocks noGrp="1"/>
          </p:cNvSpPr>
          <p:nvPr>
            <p:ph idx="1"/>
          </p:nvPr>
        </p:nvSpPr>
        <p:spPr>
          <a:xfrm>
            <a:off x="5556738" y="2160590"/>
            <a:ext cx="3717264" cy="3466488"/>
          </a:xfrm>
        </p:spPr>
        <p:txBody>
          <a:bodyPr>
            <a:normAutofit fontScale="92500"/>
          </a:bodyPr>
          <a:lstStyle/>
          <a:p>
            <a:pPr marL="0" lvl="0" indent="0" algn="just">
              <a:buNone/>
            </a:pPr>
            <a:r>
              <a:rPr lang="en-US" dirty="0" smtClean="0">
                <a:solidFill>
                  <a:srgbClr val="006600"/>
                </a:solidFill>
                <a:latin typeface="Times New Roman" pitchFamily="18" charset="0"/>
                <a:cs typeface="Times New Roman" pitchFamily="18" charset="0"/>
              </a:rPr>
              <a:t>New </a:t>
            </a:r>
            <a:r>
              <a:rPr lang="en-US" dirty="0">
                <a:solidFill>
                  <a:srgbClr val="006600"/>
                </a:solidFill>
                <a:latin typeface="Times New Roman" pitchFamily="18" charset="0"/>
                <a:cs typeface="Times New Roman" pitchFamily="18" charset="0"/>
              </a:rPr>
              <a:t>provinces were created based on linguistic lines rather than religious lines. Bihar and Orissa Province was carved out of Bengal. (Bihar and Orissa became separate provinces in 1936).</a:t>
            </a:r>
          </a:p>
          <a:p>
            <a:pPr marL="0" lvl="0" indent="0" algn="just">
              <a:buNone/>
            </a:pPr>
            <a:r>
              <a:rPr lang="en-US" dirty="0">
                <a:solidFill>
                  <a:srgbClr val="006600"/>
                </a:solidFill>
                <a:latin typeface="Times New Roman" pitchFamily="18" charset="0"/>
                <a:cs typeface="Times New Roman" pitchFamily="18" charset="0"/>
              </a:rPr>
              <a:t>A separate Assam province was created.</a:t>
            </a:r>
          </a:p>
          <a:p>
            <a:pPr marL="0" lvl="0" indent="0" algn="just">
              <a:buNone/>
            </a:pPr>
            <a:r>
              <a:rPr lang="en-US" dirty="0">
                <a:solidFill>
                  <a:srgbClr val="006600"/>
                </a:solidFill>
                <a:latin typeface="Times New Roman" pitchFamily="18" charset="0"/>
                <a:cs typeface="Times New Roman" pitchFamily="18" charset="0"/>
              </a:rPr>
              <a:t>The capital of British India was moved to Delhi from Calcutta in 1911.</a:t>
            </a:r>
          </a:p>
          <a:p>
            <a:pPr marL="0" lvl="0" indent="0" algn="just">
              <a:buNone/>
            </a:pPr>
            <a:r>
              <a:rPr lang="en-US" dirty="0">
                <a:solidFill>
                  <a:srgbClr val="006600"/>
                </a:solidFill>
                <a:latin typeface="Times New Roman" pitchFamily="18" charset="0"/>
                <a:cs typeface="Times New Roman" pitchFamily="18" charset="0"/>
              </a:rPr>
              <a:t>Despite the annulment, the partition did create a communal divide among the Hindus and Muslims of Bengal.</a:t>
            </a:r>
          </a:p>
          <a:p>
            <a:endParaRPr lang="en-US" dirty="0"/>
          </a:p>
        </p:txBody>
      </p:sp>
      <p:sp>
        <p:nvSpPr>
          <p:cNvPr id="4" name="AutoShape 2" descr="Partition of Bengal 1905 | PPT"/>
          <p:cNvSpPr>
            <a:spLocks noChangeAspect="1" noChangeArrowheads="1"/>
          </p:cNvSpPr>
          <p:nvPr/>
        </p:nvSpPr>
        <p:spPr bwMode="auto">
          <a:xfrm>
            <a:off x="155575" y="-769938"/>
            <a:ext cx="2857500" cy="1609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4" name="Picture 4" descr="Partition of Bengal 1905 | 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452" y="2216297"/>
            <a:ext cx="4740813" cy="31731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1176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26327" y="1288474"/>
            <a:ext cx="5046086" cy="45027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056713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PARTITION </a:t>
            </a:r>
            <a:r>
              <a:rPr lang="en-US" sz="3200" b="1" dirty="0">
                <a:solidFill>
                  <a:srgbClr val="C00000"/>
                </a:solidFill>
                <a:latin typeface="Times New Roman" panose="02020603050405020304" pitchFamily="18" charset="0"/>
                <a:cs typeface="Times New Roman" panose="02020603050405020304" pitchFamily="18" charset="0"/>
              </a:rPr>
              <a:t>OF BENGAL 1905</a:t>
            </a:r>
            <a:endParaRPr lang="en-US" sz="3200" dirty="0"/>
          </a:p>
        </p:txBody>
      </p:sp>
      <p:pic>
        <p:nvPicPr>
          <p:cNvPr id="1028" name="Picture 4" descr="All About Lord Curzon and the Partition of Bengal for UPSC Ex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2475914"/>
            <a:ext cx="5640339" cy="302455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Rectangle 5"/>
          <p:cNvSpPr/>
          <p:nvPr/>
        </p:nvSpPr>
        <p:spPr>
          <a:xfrm>
            <a:off x="6414655" y="2119024"/>
            <a:ext cx="2951018" cy="3319435"/>
          </a:xfrm>
          <a:prstGeom prst="rect">
            <a:avLst/>
          </a:prstGeom>
        </p:spPr>
        <p:txBody>
          <a:bodyPr wrap="square">
            <a:spAutoFit/>
          </a:bodyPr>
          <a:lstStyle/>
          <a:p>
            <a:pPr algn="just" fontAlgn="base">
              <a:lnSpc>
                <a:spcPct val="107000"/>
              </a:lnSpc>
            </a:pPr>
            <a:endParaRPr lang="en-US" dirty="0" smtClean="0">
              <a:solidFill>
                <a:srgbClr val="0066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fontAlgn="base">
              <a:lnSpc>
                <a:spcPct val="107000"/>
              </a:lnSpc>
            </a:pPr>
            <a:endParaRPr lang="en-US" dirty="0" smtClean="0">
              <a:solidFill>
                <a:srgbClr val="0066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fontAlgn="base">
              <a:lnSpc>
                <a:spcPct val="107000"/>
              </a:lnSpc>
            </a:pPr>
            <a:r>
              <a:rPr lang="en-US" dirty="0" smtClean="0">
                <a:solidFill>
                  <a:srgbClr val="006600"/>
                </a:solidFill>
                <a:latin typeface="Times New Roman" panose="02020603050405020304" pitchFamily="18" charset="0"/>
                <a:ea typeface="Times New Roman" panose="02020603050405020304" pitchFamily="18" charset="0"/>
                <a:cs typeface="Times New Roman" panose="02020603050405020304" pitchFamily="18" charset="0"/>
              </a:rPr>
              <a:t>The </a:t>
            </a:r>
            <a:r>
              <a:rPr lang="en-US" dirty="0">
                <a:solidFill>
                  <a:srgbClr val="006600"/>
                </a:solidFill>
                <a:latin typeface="Times New Roman" panose="02020603050405020304" pitchFamily="18" charset="0"/>
                <a:ea typeface="Times New Roman" panose="02020603050405020304" pitchFamily="18" charset="0"/>
                <a:cs typeface="Times New Roman" panose="02020603050405020304" pitchFamily="18" charset="0"/>
              </a:rPr>
              <a:t>Bengal Partition happened on October 16, 1905. The British Indian province of Bengal was partitioned by </a:t>
            </a:r>
            <a:r>
              <a:rPr lang="en-US" b="1" dirty="0">
                <a:solidFill>
                  <a:srgbClr val="006600"/>
                </a:solidFill>
                <a:latin typeface="Times New Roman" panose="02020603050405020304" pitchFamily="18" charset="0"/>
                <a:ea typeface="Times New Roman" panose="02020603050405020304" pitchFamily="18" charset="0"/>
                <a:cs typeface="Times New Roman" panose="02020603050405020304" pitchFamily="18" charset="0"/>
              </a:rPr>
              <a:t>Lord Curzon</a:t>
            </a:r>
            <a:r>
              <a:rPr lang="en-US" dirty="0">
                <a:solidFill>
                  <a:srgbClr val="006600"/>
                </a:solidFill>
                <a:latin typeface="Times New Roman" panose="02020603050405020304" pitchFamily="18" charset="0"/>
                <a:ea typeface="Times New Roman" panose="02020603050405020304" pitchFamily="18" charset="0"/>
                <a:cs typeface="Times New Roman" panose="02020603050405020304" pitchFamily="18" charset="0"/>
              </a:rPr>
              <a:t>, who was the Viceroy of India at the time, on October 16, 1905</a:t>
            </a:r>
            <a:r>
              <a:rPr lang="en-US" dirty="0" smtClean="0">
                <a:solidFill>
                  <a:srgbClr val="006600"/>
                </a:solidFill>
                <a:latin typeface="Times New Roman" panose="02020603050405020304" pitchFamily="18" charset="0"/>
                <a:ea typeface="Times New Roman" panose="02020603050405020304" pitchFamily="18" charset="0"/>
                <a:cs typeface="Times New Roman" panose="02020603050405020304" pitchFamily="18" charset="0"/>
              </a:rPr>
              <a:t>.</a:t>
            </a:r>
          </a:p>
          <a:p>
            <a:pPr algn="just" fontAlgn="base">
              <a:lnSpc>
                <a:spcPct val="107000"/>
              </a:lnSpc>
            </a:pP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02952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PARTITION OF BENGAL 1905</a:t>
            </a:r>
            <a:r>
              <a:rPr lang="en-US" dirty="0"/>
              <a:t/>
            </a:r>
            <a:br>
              <a:rPr lang="en-US" dirty="0"/>
            </a:br>
            <a:endParaRPr lang="en-US" dirty="0"/>
          </a:p>
        </p:txBody>
      </p:sp>
      <p:sp>
        <p:nvSpPr>
          <p:cNvPr id="3" name="Content Placeholder 2"/>
          <p:cNvSpPr>
            <a:spLocks noGrp="1"/>
          </p:cNvSpPr>
          <p:nvPr>
            <p:ph idx="1"/>
          </p:nvPr>
        </p:nvSpPr>
        <p:spPr>
          <a:xfrm>
            <a:off x="6400800" y="2363373"/>
            <a:ext cx="3245735" cy="3390314"/>
          </a:xfrm>
        </p:spPr>
        <p:txBody>
          <a:bodyPr>
            <a:normAutofit/>
          </a:bodyPr>
          <a:lstStyle/>
          <a:p>
            <a:pPr marL="0" indent="0" algn="just">
              <a:buNone/>
            </a:pPr>
            <a:r>
              <a:rPr lang="en-US" dirty="0" smtClean="0">
                <a:solidFill>
                  <a:srgbClr val="006600"/>
                </a:solidFill>
                <a:latin typeface="Times New Roman" panose="02020603050405020304" pitchFamily="18" charset="0"/>
                <a:cs typeface="Times New Roman" panose="02020603050405020304" pitchFamily="18" charset="0"/>
              </a:rPr>
              <a:t>The </a:t>
            </a:r>
            <a:r>
              <a:rPr lang="en-US" dirty="0">
                <a:solidFill>
                  <a:srgbClr val="006600"/>
                </a:solidFill>
                <a:latin typeface="Times New Roman" panose="02020603050405020304" pitchFamily="18" charset="0"/>
                <a:cs typeface="Times New Roman" panose="02020603050405020304" pitchFamily="18" charset="0"/>
              </a:rPr>
              <a:t>partition was ultimately short-lived, and was annulled in 1911 after sustained protests and agitation from Indian nationalist leaders, including the </a:t>
            </a:r>
            <a:r>
              <a:rPr lang="en-US" dirty="0" smtClean="0">
                <a:solidFill>
                  <a:srgbClr val="006600"/>
                </a:solidFill>
                <a:latin typeface="Times New Roman" panose="02020603050405020304" pitchFamily="18" charset="0"/>
                <a:cs typeface="Times New Roman" panose="02020603050405020304" pitchFamily="18" charset="0"/>
              </a:rPr>
              <a:t>famous </a:t>
            </a:r>
            <a:r>
              <a:rPr lang="en-US" b="1" dirty="0" smtClean="0">
                <a:solidFill>
                  <a:srgbClr val="006600"/>
                </a:solidFill>
                <a:latin typeface="Times New Roman" panose="02020603050405020304" pitchFamily="18" charset="0"/>
                <a:cs typeface="Times New Roman" panose="02020603050405020304" pitchFamily="18" charset="0"/>
              </a:rPr>
              <a:t>"Swadeshi </a:t>
            </a:r>
            <a:r>
              <a:rPr lang="en-US" b="1" dirty="0">
                <a:solidFill>
                  <a:srgbClr val="006600"/>
                </a:solidFill>
                <a:latin typeface="Times New Roman" panose="02020603050405020304" pitchFamily="18" charset="0"/>
                <a:cs typeface="Times New Roman" panose="02020603050405020304" pitchFamily="18" charset="0"/>
              </a:rPr>
              <a:t>Movement."</a:t>
            </a:r>
            <a:r>
              <a:rPr lang="en-US" dirty="0">
                <a:solidFill>
                  <a:srgbClr val="006600"/>
                </a:solidFill>
                <a:latin typeface="Times New Roman" panose="02020603050405020304" pitchFamily="18" charset="0"/>
                <a:cs typeface="Times New Roman" panose="02020603050405020304" pitchFamily="18" charset="0"/>
              </a:rPr>
              <a:t> The partition also played a significant role in the growing political consciousness of the Indian people and served as a rallying point for the Indian nationalist movement.</a:t>
            </a:r>
            <a:r>
              <a:rPr lang="en-US" dirty="0" smtClean="0">
                <a:solidFill>
                  <a:srgbClr val="006600"/>
                </a:solidFill>
                <a:latin typeface="Times New Roman" panose="02020603050405020304" pitchFamily="18" charset="0"/>
                <a:cs typeface="Times New Roman" panose="02020603050405020304" pitchFamily="18" charset="0"/>
              </a:rPr>
              <a:t>          </a:t>
            </a:r>
            <a:endParaRPr lang="en-US" dirty="0">
              <a:solidFill>
                <a:srgbClr val="006600"/>
              </a:solidFill>
              <a:latin typeface="Times New Roman" panose="02020603050405020304" pitchFamily="18" charset="0"/>
              <a:cs typeface="Times New Roman" panose="02020603050405020304" pitchFamily="18" charset="0"/>
            </a:endParaRPr>
          </a:p>
          <a:p>
            <a:pPr marL="0" indent="0">
              <a:buNone/>
            </a:pPr>
            <a:endParaRPr lang="en-US" dirty="0">
              <a:solidFill>
                <a:srgbClr val="006600"/>
              </a:solidFill>
            </a:endParaRPr>
          </a:p>
        </p:txBody>
      </p:sp>
      <p:pic>
        <p:nvPicPr>
          <p:cNvPr id="2054" name="Picture 6" descr="https://akm-img-a-in.tosshub.com/indiatoday/images/bodyeditor/201810/bengal_partition-x535.jpg?L_7Q_NvAcDemFQdJ9OS.PVaGyM8vKo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363373"/>
            <a:ext cx="5723465" cy="33903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076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BACKGROUND </a:t>
            </a:r>
            <a:r>
              <a:rPr lang="en-US" sz="3200" b="1" smtClean="0">
                <a:solidFill>
                  <a:srgbClr val="C00000"/>
                </a:solidFill>
                <a:latin typeface="Times New Roman" panose="02020603050405020304" pitchFamily="18" charset="0"/>
                <a:cs typeface="Times New Roman" panose="02020603050405020304" pitchFamily="18" charset="0"/>
              </a:rPr>
              <a:t>&amp; THE</a:t>
            </a:r>
            <a:r>
              <a:rPr lang="en-US" sz="3200" b="1" smtClean="0">
                <a:solidFill>
                  <a:srgbClr val="C00000"/>
                </a:solidFill>
                <a:latin typeface="Times New Roman" panose="02020603050405020304" pitchFamily="18" charset="0"/>
                <a:cs typeface="Times New Roman" panose="02020603050405020304" pitchFamily="18" charset="0"/>
              </a:rPr>
              <a:t> </a:t>
            </a:r>
            <a:r>
              <a:rPr lang="en-US" sz="3200" b="1" dirty="0" smtClean="0">
                <a:solidFill>
                  <a:srgbClr val="C00000"/>
                </a:solidFill>
                <a:latin typeface="Times New Roman" panose="02020603050405020304" pitchFamily="18" charset="0"/>
                <a:cs typeface="Times New Roman" panose="02020603050405020304" pitchFamily="18" charset="0"/>
              </a:rPr>
              <a:t>PARTITION</a:t>
            </a:r>
            <a:endParaRPr lang="en-US" sz="3200" dirty="0"/>
          </a:p>
        </p:txBody>
      </p:sp>
      <p:sp>
        <p:nvSpPr>
          <p:cNvPr id="3" name="Content Placeholder 2"/>
          <p:cNvSpPr>
            <a:spLocks noGrp="1"/>
          </p:cNvSpPr>
          <p:nvPr>
            <p:ph idx="1"/>
          </p:nvPr>
        </p:nvSpPr>
        <p:spPr>
          <a:xfrm>
            <a:off x="6222244" y="2160590"/>
            <a:ext cx="3051757" cy="3651248"/>
          </a:xfrm>
        </p:spPr>
        <p:txBody>
          <a:bodyPr>
            <a:normAutofit lnSpcReduction="10000"/>
          </a:bodyPr>
          <a:lstStyle/>
          <a:p>
            <a:pPr marL="0" lvl="0" indent="0" algn="just">
              <a:buNone/>
            </a:pPr>
            <a:r>
              <a:rPr lang="en-US" dirty="0">
                <a:solidFill>
                  <a:srgbClr val="006600"/>
                </a:solidFill>
                <a:latin typeface="Times New Roman" panose="02020603050405020304" pitchFamily="18" charset="0"/>
                <a:cs typeface="Times New Roman" panose="02020603050405020304" pitchFamily="18" charset="0"/>
              </a:rPr>
              <a:t>Since 1765 (following the </a:t>
            </a:r>
            <a:r>
              <a:rPr lang="en-US" dirty="0">
                <a:solidFill>
                  <a:srgbClr val="006600"/>
                </a:solidFill>
                <a:latin typeface="Times New Roman" panose="02020603050405020304" pitchFamily="18" charset="0"/>
                <a:cs typeface="Times New Roman" panose="02020603050405020304" pitchFamily="18" charset="0"/>
                <a:hlinkClick r:id="rId2"/>
              </a:rPr>
              <a:t>Battle of </a:t>
            </a:r>
            <a:r>
              <a:rPr lang="en-US" dirty="0" err="1">
                <a:solidFill>
                  <a:srgbClr val="006600"/>
                </a:solidFill>
                <a:latin typeface="Times New Roman" panose="02020603050405020304" pitchFamily="18" charset="0"/>
                <a:cs typeface="Times New Roman" panose="02020603050405020304" pitchFamily="18" charset="0"/>
                <a:hlinkClick r:id="rId2"/>
              </a:rPr>
              <a:t>Buxar</a:t>
            </a:r>
            <a:r>
              <a:rPr lang="en-US" dirty="0">
                <a:solidFill>
                  <a:srgbClr val="006600"/>
                </a:solidFill>
                <a:latin typeface="Times New Roman" panose="02020603050405020304" pitchFamily="18" charset="0"/>
                <a:cs typeface="Times New Roman" panose="02020603050405020304" pitchFamily="18" charset="0"/>
              </a:rPr>
              <a:t>) the province of Bengal, which included present-day West Bengal, Bihar, Odisha, Bangladesh, and Assam was under the British.</a:t>
            </a:r>
          </a:p>
          <a:p>
            <a:pPr marL="0" lvl="0" indent="0" algn="just">
              <a:buNone/>
            </a:pPr>
            <a:r>
              <a:rPr lang="en-US" dirty="0">
                <a:solidFill>
                  <a:srgbClr val="006600"/>
                </a:solidFill>
                <a:latin typeface="Times New Roman" panose="02020603050405020304" pitchFamily="18" charset="0"/>
                <a:cs typeface="Times New Roman" panose="02020603050405020304" pitchFamily="18" charset="0"/>
              </a:rPr>
              <a:t>It was a very large area and the population rose to almost 80 million by the first few years of the 20</a:t>
            </a:r>
            <a:r>
              <a:rPr lang="en-US" baseline="30000" dirty="0">
                <a:solidFill>
                  <a:srgbClr val="006600"/>
                </a:solidFill>
                <a:latin typeface="Times New Roman" panose="02020603050405020304" pitchFamily="18" charset="0"/>
                <a:cs typeface="Times New Roman" panose="02020603050405020304" pitchFamily="18" charset="0"/>
              </a:rPr>
              <a:t>th</a:t>
            </a:r>
            <a:r>
              <a:rPr lang="en-US" dirty="0">
                <a:solidFill>
                  <a:srgbClr val="006600"/>
                </a:solidFill>
                <a:latin typeface="Times New Roman" panose="02020603050405020304" pitchFamily="18" charset="0"/>
                <a:cs typeface="Times New Roman" panose="02020603050405020304" pitchFamily="18" charset="0"/>
              </a:rPr>
              <a:t> century. Calcutta was the capital of the province and also of British India.</a:t>
            </a:r>
          </a:p>
          <a:p>
            <a:endParaRPr lang="en-US" dirty="0"/>
          </a:p>
        </p:txBody>
      </p:sp>
      <p:pic>
        <p:nvPicPr>
          <p:cNvPr id="4" name="Picture 2" descr="Partition of Bengal 1905 - GeeksforGee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334" y="2152357"/>
            <a:ext cx="5544910" cy="337624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595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
            </a:r>
            <a:br>
              <a:rPr lang="en-US" sz="3200" b="1" dirty="0">
                <a:solidFill>
                  <a:srgbClr val="C00000"/>
                </a:solidFill>
                <a:latin typeface="Times New Roman" panose="02020603050405020304" pitchFamily="18" charset="0"/>
                <a:cs typeface="Times New Roman" panose="02020603050405020304" pitchFamily="18" charset="0"/>
              </a:rPr>
            </a:br>
            <a:r>
              <a:rPr lang="en-US" sz="3200" b="1" dirty="0">
                <a:solidFill>
                  <a:srgbClr val="C00000"/>
                </a:solidFill>
                <a:latin typeface="Times New Roman" panose="02020603050405020304" pitchFamily="18" charset="0"/>
                <a:cs typeface="Times New Roman" panose="02020603050405020304" pitchFamily="18" charset="0"/>
              </a:rPr>
              <a:t>BACKGROUND &amp; THE PARTITION</a:t>
            </a:r>
            <a:endParaRPr lang="en-US" sz="3200" dirty="0"/>
          </a:p>
        </p:txBody>
      </p:sp>
      <p:sp>
        <p:nvSpPr>
          <p:cNvPr id="3" name="Content Placeholder 2"/>
          <p:cNvSpPr>
            <a:spLocks noGrp="1"/>
          </p:cNvSpPr>
          <p:nvPr>
            <p:ph idx="1"/>
          </p:nvPr>
        </p:nvSpPr>
        <p:spPr>
          <a:xfrm>
            <a:off x="5791200" y="1930399"/>
            <a:ext cx="3482801" cy="4248727"/>
          </a:xfrm>
        </p:spPr>
        <p:txBody>
          <a:bodyPr>
            <a:normAutofit fontScale="32500" lnSpcReduction="20000"/>
          </a:bodyPr>
          <a:lstStyle/>
          <a:p>
            <a:pPr marL="0" lvl="0" indent="0" algn="just">
              <a:buNone/>
            </a:pPr>
            <a:r>
              <a:rPr lang="en-US" sz="5200" dirty="0" smtClean="0">
                <a:solidFill>
                  <a:srgbClr val="006600"/>
                </a:solidFill>
                <a:latin typeface="Times New Roman" panose="02020603050405020304" pitchFamily="18" charset="0"/>
                <a:cs typeface="Times New Roman" panose="02020603050405020304" pitchFamily="18" charset="0"/>
              </a:rPr>
              <a:t>There were difficulties in administering such a large area. The eastern part, especially in rural areas was neglected.</a:t>
            </a:r>
          </a:p>
          <a:p>
            <a:pPr marL="0" lvl="0" indent="0" algn="just">
              <a:buNone/>
            </a:pPr>
            <a:r>
              <a:rPr lang="en-US" sz="5200" dirty="0" smtClean="0">
                <a:solidFill>
                  <a:srgbClr val="006600"/>
                </a:solidFill>
                <a:latin typeface="Times New Roman" panose="02020603050405020304" pitchFamily="18" charset="0"/>
                <a:cs typeface="Times New Roman" panose="02020603050405020304" pitchFamily="18" charset="0"/>
              </a:rPr>
              <a:t>That region was lacking in the fields of industry, education, and employment. Much of the industry was centered in Calcutta.</a:t>
            </a:r>
          </a:p>
          <a:p>
            <a:pPr marL="0" indent="0" algn="just">
              <a:buNone/>
            </a:pPr>
            <a:r>
              <a:rPr lang="en-US" sz="5200" dirty="0" smtClean="0">
                <a:solidFill>
                  <a:srgbClr val="006600"/>
                </a:solidFill>
                <a:latin typeface="Times New Roman" panose="02020603050405020304" pitchFamily="18" charset="0"/>
                <a:cs typeface="Times New Roman" panose="02020603050405020304" pitchFamily="18" charset="0"/>
              </a:rPr>
              <a:t>Initially, Lord Curzon solely proposed the province's partitioning as an administrative measure. In 1904, he undertook a tour of eastern Bengal.</a:t>
            </a:r>
          </a:p>
          <a:p>
            <a:pPr marL="0" lvl="0" indent="0" algn="just">
              <a:buNone/>
            </a:pPr>
            <a:r>
              <a:rPr lang="en-US" sz="5200" dirty="0" smtClean="0">
                <a:solidFill>
                  <a:srgbClr val="006600"/>
                </a:solidFill>
                <a:latin typeface="Times New Roman" panose="02020603050405020304" pitchFamily="18" charset="0"/>
                <a:cs typeface="Times New Roman" panose="02020603050405020304" pitchFamily="18" charset="0"/>
              </a:rPr>
              <a:t>As per Curzon, after the partition, the two provinces would be Bengal (including modern West Bengal, Odisha, and Bihar) and Eastern Bengal and Assam.</a:t>
            </a:r>
          </a:p>
          <a:p>
            <a:pPr marL="0" lvl="0" indent="0" algn="just">
              <a:buNone/>
            </a:pPr>
            <a:endParaRPr lang="en-US" dirty="0" smtClean="0">
              <a:solidFill>
                <a:srgbClr val="006600"/>
              </a:solidFill>
              <a:latin typeface="Times New Roman" panose="02020603050405020304" pitchFamily="18" charset="0"/>
              <a:cs typeface="Times New Roman" panose="02020603050405020304" pitchFamily="18" charset="0"/>
            </a:endParaRPr>
          </a:p>
          <a:p>
            <a:endParaRPr lang="en-US" dirty="0"/>
          </a:p>
        </p:txBody>
      </p:sp>
      <p:pic>
        <p:nvPicPr>
          <p:cNvPr id="5122" name="Picture 2" descr="Partition of Bengal 1905 | 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25" y="1930399"/>
            <a:ext cx="5113866" cy="413789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0333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200" b="1" dirty="0" smtClean="0">
                <a:solidFill>
                  <a:srgbClr val="C00000"/>
                </a:solidFill>
                <a:latin typeface="Times New Roman" pitchFamily="18" charset="0"/>
                <a:cs typeface="Times New Roman" pitchFamily="18" charset="0"/>
              </a:rPr>
              <a:t/>
            </a:r>
            <a:br>
              <a:rPr lang="en-US" sz="3200" b="1" dirty="0" smtClean="0">
                <a:solidFill>
                  <a:srgbClr val="C00000"/>
                </a:solidFill>
                <a:latin typeface="Times New Roman" pitchFamily="18" charset="0"/>
                <a:cs typeface="Times New Roman" pitchFamily="18" charset="0"/>
              </a:rPr>
            </a:br>
            <a:r>
              <a:rPr lang="en-US" sz="3200" b="1" dirty="0" smtClean="0">
                <a:solidFill>
                  <a:srgbClr val="C00000"/>
                </a:solidFill>
                <a:latin typeface="Times New Roman" pitchFamily="18" charset="0"/>
                <a:cs typeface="Times New Roman" pitchFamily="18" charset="0"/>
              </a:rPr>
              <a:t>BACKGROUND &amp; THE PARTITION </a:t>
            </a:r>
            <a:r>
              <a:rPr lang="en-US" dirty="0"/>
              <a:t/>
            </a:r>
            <a:br>
              <a:rPr lang="en-US" dirty="0"/>
            </a:br>
            <a:endParaRPr lang="en-US" dirty="0"/>
          </a:p>
        </p:txBody>
      </p:sp>
      <p:sp>
        <p:nvSpPr>
          <p:cNvPr id="3" name="Content Placeholder 2"/>
          <p:cNvSpPr>
            <a:spLocks noGrp="1"/>
          </p:cNvSpPr>
          <p:nvPr>
            <p:ph idx="1"/>
          </p:nvPr>
        </p:nvSpPr>
        <p:spPr>
          <a:xfrm>
            <a:off x="5683348" y="2160589"/>
            <a:ext cx="3590653" cy="3880773"/>
          </a:xfrm>
        </p:spPr>
        <p:txBody>
          <a:bodyPr>
            <a:normAutofit lnSpcReduction="10000"/>
          </a:bodyPr>
          <a:lstStyle/>
          <a:p>
            <a:pPr marL="0" lvl="0" indent="0" algn="just">
              <a:buNone/>
            </a:pPr>
            <a:r>
              <a:rPr lang="en-US" dirty="0">
                <a:solidFill>
                  <a:srgbClr val="006600"/>
                </a:solidFill>
                <a:latin typeface="Times New Roman" panose="02020603050405020304" pitchFamily="18" charset="0"/>
                <a:cs typeface="Times New Roman" panose="02020603050405020304" pitchFamily="18" charset="0"/>
              </a:rPr>
              <a:t>Bengal would also lose five Hindi-speaking states to the Central Provinces. It would gain Odia-speaking states from the Central Provinces.</a:t>
            </a:r>
          </a:p>
          <a:p>
            <a:pPr marL="0" lvl="0" indent="0" algn="just">
              <a:buNone/>
            </a:pPr>
            <a:r>
              <a:rPr lang="en-US" dirty="0">
                <a:solidFill>
                  <a:srgbClr val="006600"/>
                </a:solidFill>
                <a:latin typeface="Times New Roman" panose="02020603050405020304" pitchFamily="18" charset="0"/>
                <a:cs typeface="Times New Roman" panose="02020603050405020304" pitchFamily="18" charset="0"/>
              </a:rPr>
              <a:t>Eastern Bengal would consist of Hill Tripura, Chittagong, </a:t>
            </a:r>
            <a:r>
              <a:rPr lang="en-US" dirty="0" err="1">
                <a:solidFill>
                  <a:srgbClr val="006600"/>
                </a:solidFill>
                <a:latin typeface="Times New Roman" panose="02020603050405020304" pitchFamily="18" charset="0"/>
                <a:cs typeface="Times New Roman" panose="02020603050405020304" pitchFamily="18" charset="0"/>
              </a:rPr>
              <a:t>Rajshahi</a:t>
            </a:r>
            <a:r>
              <a:rPr lang="en-US" dirty="0">
                <a:solidFill>
                  <a:srgbClr val="006600"/>
                </a:solidFill>
                <a:latin typeface="Times New Roman" panose="02020603050405020304" pitchFamily="18" charset="0"/>
                <a:cs typeface="Times New Roman" panose="02020603050405020304" pitchFamily="18" charset="0"/>
              </a:rPr>
              <a:t>, and Dhaka divisions. Its capital would be Dhaka.</a:t>
            </a:r>
          </a:p>
          <a:p>
            <a:pPr marL="0" indent="0" algn="just">
              <a:buNone/>
            </a:pPr>
            <a:r>
              <a:rPr lang="en-US" dirty="0" smtClean="0">
                <a:solidFill>
                  <a:srgbClr val="006600"/>
                </a:solidFill>
                <a:latin typeface="Times New Roman" pitchFamily="18" charset="0"/>
                <a:cs typeface="Times New Roman" pitchFamily="18" charset="0"/>
              </a:rPr>
              <a:t>Bengal </a:t>
            </a:r>
            <a:r>
              <a:rPr lang="en-US" dirty="0">
                <a:solidFill>
                  <a:srgbClr val="006600"/>
                </a:solidFill>
                <a:latin typeface="Times New Roman" pitchFamily="18" charset="0"/>
                <a:cs typeface="Times New Roman" pitchFamily="18" charset="0"/>
              </a:rPr>
              <a:t>would have a Hindu majority and Eastern Bengal and Assam would have a Muslim majority population. Its capital would remain Calcutta.     </a:t>
            </a:r>
          </a:p>
          <a:p>
            <a:endParaRPr lang="en-US" dirty="0"/>
          </a:p>
        </p:txBody>
      </p:sp>
      <p:pic>
        <p:nvPicPr>
          <p:cNvPr id="4098" name="Picture 2" descr="The Partition of Bengal: Causes &amp; Consequences | by Shahid H. Raja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317" y="2160589"/>
            <a:ext cx="4994031" cy="36306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003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latin typeface="Times New Roman" panose="02020603050405020304" pitchFamily="18" charset="0"/>
                <a:cs typeface="Times New Roman" panose="02020603050405020304" pitchFamily="18" charset="0"/>
              </a:rPr>
              <a:t>PURPOSE OF PARTITION OF BENGAL</a:t>
            </a:r>
            <a:endParaRPr lang="en-US" dirty="0"/>
          </a:p>
        </p:txBody>
      </p:sp>
      <p:sp>
        <p:nvSpPr>
          <p:cNvPr id="3" name="Content Placeholder 2"/>
          <p:cNvSpPr>
            <a:spLocks noGrp="1"/>
          </p:cNvSpPr>
          <p:nvPr>
            <p:ph idx="1"/>
          </p:nvPr>
        </p:nvSpPr>
        <p:spPr>
          <a:xfrm>
            <a:off x="5292436" y="2160589"/>
            <a:ext cx="3981565" cy="3880773"/>
          </a:xfrm>
        </p:spPr>
        <p:txBody>
          <a:bodyPr>
            <a:normAutofit lnSpcReduction="10000"/>
          </a:bodyPr>
          <a:lstStyle/>
          <a:p>
            <a:pPr marL="0" indent="0" algn="just" fontAlgn="base">
              <a:buNone/>
            </a:pPr>
            <a:r>
              <a:rPr lang="en-US" dirty="0">
                <a:solidFill>
                  <a:srgbClr val="006600"/>
                </a:solidFill>
                <a:latin typeface="Times New Roman" panose="02020603050405020304" pitchFamily="18" charset="0"/>
                <a:cs typeface="Times New Roman" panose="02020603050405020304" pitchFamily="18" charset="0"/>
              </a:rPr>
              <a:t>The partition of Bengal in 1905 was primarily driven by the British colonial government's administrative and political considerations. The main purpose of the partition was to improve British administrative efficiency by dividing the large province of Bengal, which was difficult to govern effectively, into two more manageable provinces. The British also believed that the partition would help accelerate the economic development of the eastern region of Bengal by making it easier to access resources and provide better services.</a:t>
            </a:r>
          </a:p>
          <a:p>
            <a:endParaRPr lang="en-US" dirty="0"/>
          </a:p>
        </p:txBody>
      </p:sp>
      <p:pic>
        <p:nvPicPr>
          <p:cNvPr id="7170" name="Picture 2" descr="https://alchetron.com/cdn/partition-of-bengal-1905-b3e5f240-c3d8-4ee0-ae21-8914b00ba86-resize-75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160588"/>
            <a:ext cx="4615102" cy="35197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78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b="1" dirty="0" smtClean="0">
                <a:solidFill>
                  <a:srgbClr val="C00000"/>
                </a:solidFill>
                <a:latin typeface="Times New Roman" panose="02020603050405020304" pitchFamily="18" charset="0"/>
                <a:cs typeface="Times New Roman" panose="02020603050405020304" pitchFamily="18" charset="0"/>
              </a:rPr>
              <a:t>PURPOSE OF PARTITION OF BENGAL</a:t>
            </a:r>
            <a:r>
              <a:rPr lang="en-US" b="1" dirty="0"/>
              <a:t/>
            </a:r>
            <a:br>
              <a:rPr lang="en-US" b="1" dirty="0"/>
            </a:br>
            <a:endParaRPr lang="en-US" dirty="0"/>
          </a:p>
        </p:txBody>
      </p:sp>
      <p:sp>
        <p:nvSpPr>
          <p:cNvPr id="3" name="Content Placeholder 2"/>
          <p:cNvSpPr>
            <a:spLocks noGrp="1"/>
          </p:cNvSpPr>
          <p:nvPr>
            <p:ph idx="1"/>
          </p:nvPr>
        </p:nvSpPr>
        <p:spPr>
          <a:xfrm>
            <a:off x="5569526" y="2160589"/>
            <a:ext cx="3704475" cy="3880773"/>
          </a:xfrm>
        </p:spPr>
        <p:txBody>
          <a:bodyPr>
            <a:normAutofit fontScale="92500" lnSpcReduction="20000"/>
          </a:bodyPr>
          <a:lstStyle/>
          <a:p>
            <a:pPr marL="0" indent="0" algn="just" fontAlgn="base">
              <a:buNone/>
            </a:pPr>
            <a:r>
              <a:rPr lang="en-US" dirty="0">
                <a:solidFill>
                  <a:srgbClr val="006600"/>
                </a:solidFill>
                <a:latin typeface="Times New Roman" panose="02020603050405020304" pitchFamily="18" charset="0"/>
                <a:cs typeface="Times New Roman" panose="02020603050405020304" pitchFamily="18" charset="0"/>
              </a:rPr>
              <a:t>However, there were also political motives behind the partition. The British government hoped that by dividing the Bengali Hindu and Muslim populations, they could weaken the growing nationalist movement in Bengal.</a:t>
            </a:r>
          </a:p>
          <a:p>
            <a:pPr marL="0" indent="0" algn="just" fontAlgn="base">
              <a:buNone/>
            </a:pPr>
            <a:r>
              <a:rPr lang="en-US" dirty="0">
                <a:solidFill>
                  <a:srgbClr val="006600"/>
                </a:solidFill>
                <a:latin typeface="Times New Roman" panose="02020603050405020304" pitchFamily="18" charset="0"/>
                <a:cs typeface="Times New Roman" panose="02020603050405020304" pitchFamily="18" charset="0"/>
              </a:rPr>
              <a:t>The partition was seen as a way to counter the growing political influence of Bengali Hindus, who were viewed as a threat to British rule. The British also hoped that the Muslim population in the eastern region of Bengal would be more supportive of their rule, as they were seen as a separate community that needed separate administrative representation.</a:t>
            </a:r>
          </a:p>
          <a:p>
            <a:endParaRPr lang="en-US" dirty="0"/>
          </a:p>
        </p:txBody>
      </p:sp>
      <p:pic>
        <p:nvPicPr>
          <p:cNvPr id="2050" name="Picture 2" descr="History Shows Student Protests Have Overthrown Authoritarian Regimes |  Madras Couri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160589"/>
            <a:ext cx="4892192" cy="34643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89802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11948</TotalTime>
  <Words>1060</Words>
  <Application>Microsoft Office PowerPoint</Application>
  <PresentationFormat>Widescreen</PresentationFormat>
  <Paragraphs>83</Paragraphs>
  <Slides>22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Bangla MN</vt:lpstr>
      <vt:lpstr>Britannic Bold</vt:lpstr>
      <vt:lpstr>Calibri</vt:lpstr>
      <vt:lpstr>Franklin Gothic Book</vt:lpstr>
      <vt:lpstr>Times New Roman</vt:lpstr>
      <vt:lpstr>Trebuchet MS</vt:lpstr>
      <vt:lpstr>Wingdings 3</vt:lpstr>
      <vt:lpstr>Facet</vt:lpstr>
      <vt:lpstr>PowerPoint Presentation</vt:lpstr>
      <vt:lpstr> DISCUSSION CONTENTS</vt:lpstr>
      <vt:lpstr> PARTITION OF BENGAL 1905</vt:lpstr>
      <vt:lpstr> PARTITION OF BENGAL 1905 </vt:lpstr>
      <vt:lpstr> BACKGROUND &amp; THE PARTITION</vt:lpstr>
      <vt:lpstr> BACKGROUND &amp; THE PARTITION</vt:lpstr>
      <vt:lpstr> BACKGROUND &amp; THE PARTITION  </vt:lpstr>
      <vt:lpstr>PURPOSE OF PARTITION OF BENGAL</vt:lpstr>
      <vt:lpstr> PURPOSE OF PARTITION OF BENGAL </vt:lpstr>
      <vt:lpstr>REASONS FOR THE PARTITION OF BENGAL </vt:lpstr>
      <vt:lpstr>REASONS FOR THE PARTITION OF BENGAL </vt:lpstr>
      <vt:lpstr>REACTION TO THE PARTITION OF BENGAL </vt:lpstr>
      <vt:lpstr>REACTION TO THE PARTITION OF BENGAL</vt:lpstr>
      <vt:lpstr>REACTION TO THE PARTITION OF BENGAL</vt:lpstr>
      <vt:lpstr>REACTION TO THE PARTITION OF BENGAL</vt:lpstr>
      <vt:lpstr>REACTION TO THE PARTITION OF BENGAL</vt:lpstr>
      <vt:lpstr> RESULT OF THE PARTITION OF BENGAL </vt:lpstr>
      <vt:lpstr> RESULT OF THE PARTITION OF BENGAL</vt:lpstr>
      <vt:lpstr> RESULT OF THE PARTITION OF BENGAL</vt:lpstr>
      <vt:lpstr>ANNULATION OF THE PARTITION OF BENGAL</vt:lpstr>
      <vt:lpstr>ANNULATION OF THE PARTITION OF BENGAL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Prison Radicalization in Bangladesh  Present Scenario and Threats</dc:title>
  <dc:creator>Mohammad Abdul Quddus</dc:creator>
  <cp:lastModifiedBy>Dr. Mostafiz</cp:lastModifiedBy>
  <cp:revision>1209</cp:revision>
  <cp:lastPrinted>2022-07-04T14:13:00Z</cp:lastPrinted>
  <dcterms:created xsi:type="dcterms:W3CDTF">2017-10-14T17:55:41Z</dcterms:created>
  <dcterms:modified xsi:type="dcterms:W3CDTF">2023-11-01T01:21:48Z</dcterms:modified>
</cp:coreProperties>
</file>