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19" r:id="rId1"/>
  </p:sldMasterIdLst>
  <p:notesMasterIdLst>
    <p:notesMasterId r:id="rId27"/>
  </p:notesMasterIdLst>
  <p:handoutMasterIdLst>
    <p:handoutMasterId r:id="rId28"/>
  </p:handoutMasterIdLst>
  <p:sldIdLst>
    <p:sldId id="630" r:id="rId2"/>
    <p:sldId id="652" r:id="rId3"/>
    <p:sldId id="653" r:id="rId4"/>
    <p:sldId id="654" r:id="rId5"/>
    <p:sldId id="655" r:id="rId6"/>
    <p:sldId id="656" r:id="rId7"/>
    <p:sldId id="657" r:id="rId8"/>
    <p:sldId id="658" r:id="rId9"/>
    <p:sldId id="659" r:id="rId10"/>
    <p:sldId id="660" r:id="rId11"/>
    <p:sldId id="661" r:id="rId12"/>
    <p:sldId id="662" r:id="rId13"/>
    <p:sldId id="663" r:id="rId14"/>
    <p:sldId id="664" r:id="rId15"/>
    <p:sldId id="665" r:id="rId16"/>
    <p:sldId id="666" r:id="rId17"/>
    <p:sldId id="667" r:id="rId18"/>
    <p:sldId id="668" r:id="rId19"/>
    <p:sldId id="669" r:id="rId20"/>
    <p:sldId id="670" r:id="rId21"/>
    <p:sldId id="671" r:id="rId22"/>
    <p:sldId id="672" r:id="rId23"/>
    <p:sldId id="673" r:id="rId24"/>
    <p:sldId id="674" r:id="rId25"/>
    <p:sldId id="267" r:id="rId2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5EF9"/>
    <a:srgbClr val="E43C1A"/>
    <a:srgbClr val="EB5346"/>
    <a:srgbClr val="EF4728"/>
    <a:srgbClr val="FF7E79"/>
    <a:srgbClr val="80210E"/>
    <a:srgbClr val="F8C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2977"/>
  </p:normalViewPr>
  <p:slideViewPr>
    <p:cSldViewPr snapToGrid="0">
      <p:cViewPr>
        <p:scale>
          <a:sx n="75" d="100"/>
          <a:sy n="75" d="100"/>
        </p:scale>
        <p:origin x="54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t>11/26/2023</a:t>
            </a:fld>
            <a:endParaRPr lang="en-US"/>
          </a:p>
        </p:txBody>
      </p:sp>
      <p:sp>
        <p:nvSpPr>
          <p:cNvPr id="4" name="Footer Placeholder 3">
            <a:extLst>
              <a:ext uri="{FF2B5EF4-FFF2-40B4-BE49-F238E27FC236}">
                <a16:creationId xmlns="" xmlns:a16="http://schemas.microsoft.com/office/drawing/2014/main"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11/26/2023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25</a:t>
            </a:fld>
            <a:endParaRPr lang="en-US"/>
          </a:p>
        </p:txBody>
      </p:sp>
    </p:spTree>
    <p:extLst>
      <p:ext uri="{BB962C8B-B14F-4D97-AF65-F5344CB8AC3E}">
        <p14:creationId xmlns:p14="http://schemas.microsoft.com/office/powerpoint/2010/main" val="1805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3DC4F8-099E-1C4D-AF8A-CABEFFD874AC}"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43797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13602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0284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93732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89808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11847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EF4E87-4C02-B343-85F2-6DFAC753234F}"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9031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2142FF-818A-4C47-B288-1F460F39CE3D}"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5153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3D7C9-761A-D944-B91A-C242B134C452}"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242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10B2F-3B11-B947-B405-93CE7FDCB44D}"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0880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C98FFB-8C9C-D542-8DEB-653BE9505296}" type="datetime1">
              <a:rPr lang="en-US" smtClean="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29405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0FD75F-FD2B-114F-BEDA-9C91CBE35001}" type="datetime1">
              <a:rPr lang="en-US" smtClean="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23415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4AE216-3220-1F49-AED3-D0880FF3B7AC}" type="datetime1">
              <a:rPr lang="en-US" smtClean="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626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668F6-35C6-6740-AF13-C372B957A335}" type="datetime1">
              <a:rPr lang="en-US" smtClean="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2558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A008A-D9FA-3249-9629-85F55E1CC051}" type="datetime1">
              <a:rPr lang="en-US" smtClean="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71179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3ED3E4D-CD1E-ED4F-9BC7-F0E098EEAA71}" type="datetime1">
              <a:rPr lang="en-US" smtClean="0"/>
              <a:t>11/26/2023</a:t>
            </a:fld>
            <a:endParaRPr lang="en-US" dirty="0"/>
          </a:p>
        </p:txBody>
      </p:sp>
    </p:spTree>
    <p:extLst>
      <p:ext uri="{BB962C8B-B14F-4D97-AF65-F5344CB8AC3E}">
        <p14:creationId xmlns:p14="http://schemas.microsoft.com/office/powerpoint/2010/main" val="303144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CF1908-AA7B-0E4B-B7CA-3D76F59AF3F5}" type="datetime1">
              <a:rPr lang="en-US" smtClean="0"/>
              <a:t>11/26/2023</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70075"/>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1399309" y="2571794"/>
            <a:ext cx="8340435"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pPr marL="764540" marR="679450">
              <a:lnSpc>
                <a:spcPts val="3215"/>
              </a:lnSpc>
              <a:spcBef>
                <a:spcPts val="15"/>
              </a:spcBef>
            </a:pPr>
            <a:r>
              <a:rPr lang="en-US" sz="3200" b="1" dirty="0" smtClean="0">
                <a:solidFill>
                  <a:srgbClr val="C00000"/>
                </a:solidFill>
                <a:latin typeface="Times New Roman" panose="02020603050405020304" pitchFamily="18" charset="0"/>
                <a:cs typeface="Times New Roman" pitchFamily="18" charset="0"/>
              </a:rPr>
              <a:t>HISTORY OF THE EMERGENCE OF  INDEPENDENT BANGLADESH</a:t>
            </a:r>
            <a:endParaRPr lang="en-US" sz="3200" b="1" dirty="0">
              <a:solidFill>
                <a:srgbClr val="C00000"/>
              </a:solidFill>
              <a:latin typeface="Times New Roman" panose="02020603050405020304" pitchFamily="18" charset="0"/>
              <a:cs typeface="Times New Roman" pitchFamily="18" charset="0"/>
            </a:endParaRPr>
          </a:p>
        </p:txBody>
      </p:sp>
      <p:sp>
        <p:nvSpPr>
          <p:cNvPr id="5" name="TextBox 4"/>
          <p:cNvSpPr txBox="1"/>
          <p:nvPr/>
        </p:nvSpPr>
        <p:spPr>
          <a:xfrm>
            <a:off x="1260437" y="4331990"/>
            <a:ext cx="8479307"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a:t>
            </a:r>
            <a:r>
              <a:rPr lang="en-US" sz="2300" dirty="0" smtClean="0">
                <a:latin typeface="Times New Roman" pitchFamily="18" charset="0"/>
                <a:ea typeface="Britannic Bold" charset="0"/>
                <a:cs typeface="Times New Roman" pitchFamily="18" charset="0"/>
              </a:rPr>
              <a:t>01718-787466</a:t>
            </a:r>
            <a:endParaRPr lang="en-US" sz="2300" dirty="0">
              <a:latin typeface="Times New Roman" pitchFamily="18" charset="0"/>
              <a:ea typeface="Britannic Bold" charset="0"/>
              <a:cs typeface="Times New Roman" pitchFamily="18"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 xmlns:a16="http://schemas.microsoft.com/office/drawing/2014/main"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 xmlns:a16="http://schemas.microsoft.com/office/drawing/2014/main" id="{D108A9A9-8A4D-A242-B00C-BD1F5C3076B1}"/>
              </a:ext>
            </a:extLst>
          </p:cNvPr>
          <p:cNvPicPr>
            <a:picLocks noChangeAspect="1"/>
          </p:cNvPicPr>
          <p:nvPr/>
        </p:nvPicPr>
        <p:blipFill>
          <a:blip r:embed="rId2"/>
          <a:stretch>
            <a:fillRect/>
          </a:stretch>
        </p:blipFill>
        <p:spPr>
          <a:xfrm>
            <a:off x="4870216" y="619095"/>
            <a:ext cx="2244053" cy="2037600"/>
          </a:xfrm>
          <a:prstGeom prst="rect">
            <a:avLst/>
          </a:prstGeom>
        </p:spPr>
      </p:pic>
    </p:spTree>
    <p:extLst>
      <p:ext uri="{BB962C8B-B14F-4D97-AF65-F5344CB8AC3E}">
        <p14:creationId xmlns:p14="http://schemas.microsoft.com/office/powerpoint/2010/main" val="241001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2000"/>
            <a:ext cx="10058400" cy="97536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AGARTALA CASE, 1968 </a:t>
            </a:r>
            <a:endParaRPr lang="en-US" sz="3200" dirty="0"/>
          </a:p>
        </p:txBody>
      </p:sp>
      <p:sp>
        <p:nvSpPr>
          <p:cNvPr id="3" name="Content Placeholder 2"/>
          <p:cNvSpPr>
            <a:spLocks noGrp="1"/>
          </p:cNvSpPr>
          <p:nvPr>
            <p:ph idx="1"/>
          </p:nvPr>
        </p:nvSpPr>
        <p:spPr>
          <a:xfrm>
            <a:off x="6303818" y="1969078"/>
            <a:ext cx="4851861" cy="3900016"/>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The Government framed the charge saying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led a secret meeting with Indian government officials in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the capital of Indian State Tripura. In the meeting, a plan was designed to liberate East Pakistan through armed movement with assistance from the Government of India. This is why it became known as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Case. But officially the case was termed 'the State vs.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and gong'. On 9 May 1966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was released from jail but he was again arrested under martial law at the jail gate and was taken to Dhaka Cantonment. 35 persons were accused in this case</a:t>
            </a:r>
          </a:p>
          <a:p>
            <a:endParaRPr lang="en-US" dirty="0"/>
          </a:p>
        </p:txBody>
      </p:sp>
      <p:sp>
        <p:nvSpPr>
          <p:cNvPr id="5" name="AutoShape 2" descr="❖ Agartala Conspiracy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97280" y="1969078"/>
            <a:ext cx="5012575" cy="39000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9079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5E1417F-967B-9441-B08B-7AD3C0BEE1E8}"/>
              </a:ext>
            </a:extLst>
          </p:cNvPr>
          <p:cNvSpPr>
            <a:spLocks noGrp="1"/>
          </p:cNvSpPr>
          <p:nvPr>
            <p:ph type="title"/>
          </p:nvPr>
        </p:nvSpPr>
        <p:spPr>
          <a:xfrm>
            <a:off x="1097280" y="831273"/>
            <a:ext cx="10058400" cy="906087"/>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AGARTALA CASE, 1968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C5F00C3-BCB3-CB4F-94F6-B0B3948A52FA}"/>
              </a:ext>
            </a:extLst>
          </p:cNvPr>
          <p:cNvSpPr>
            <a:spLocks noGrp="1"/>
          </p:cNvSpPr>
          <p:nvPr>
            <p:ph idx="1"/>
          </p:nvPr>
        </p:nvSpPr>
        <p:spPr>
          <a:xfrm>
            <a:off x="6899564" y="2008908"/>
            <a:ext cx="4256115" cy="3394366"/>
          </a:xfrm>
        </p:spPr>
        <p:txBody>
          <a:bodyPr>
            <a:normAutofit/>
          </a:bodyPr>
          <a:lstStyle/>
          <a:p>
            <a:pPr marL="215900" indent="0" algn="just">
              <a:buNone/>
            </a:pPr>
            <a:r>
              <a:rPr lang="en-US" dirty="0" smtClean="0">
                <a:solidFill>
                  <a:schemeClr val="tx1"/>
                </a:solidFill>
                <a:latin typeface="Times New Roman" panose="02020603050405020304" pitchFamily="18" charset="0"/>
                <a:cs typeface="Times New Roman" panose="02020603050405020304" pitchFamily="18" charset="0"/>
              </a:rPr>
              <a:t>Anti-</a:t>
            </a:r>
            <a:r>
              <a:rPr lang="en-US" dirty="0" err="1" smtClean="0">
                <a:solidFill>
                  <a:schemeClr val="tx1"/>
                </a:solidFill>
                <a:latin typeface="Times New Roman" panose="02020603050405020304" pitchFamily="18" charset="0"/>
                <a:cs typeface="Times New Roman" panose="02020603050405020304" pitchFamily="18" charset="0"/>
              </a:rPr>
              <a:t>Ayub</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agitation was getting momentum in both wings of Pakistan during the trial. In East Pakistan people's voices became stronger to realize the demand for the release of Bangabandhu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and the withdrawal of the case. Gradually the mass movement in East Pakistan turned into mass upsurge in 1969. </a:t>
            </a:r>
          </a:p>
          <a:p>
            <a:pPr marL="571500" indent="-355600" algn="just">
              <a:buFont typeface="Wingdings" pitchFamily="2" charset="2"/>
              <a:buChar char="q"/>
            </a:pPr>
            <a:endParaRPr lang="en-US" dirty="0"/>
          </a:p>
        </p:txBody>
      </p:sp>
      <p:pic>
        <p:nvPicPr>
          <p:cNvPr id="10242" name="Picture 2" descr="The Agartala Conspiracy case and The Mass Revolt of 1969 : Father of the  Nation Bangabandhu Sheikh Mujibur Rahman Memorial Muse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08908"/>
            <a:ext cx="5677593" cy="37130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725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78345"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AGARTALA CASE, 1968 </a:t>
            </a:r>
            <a:endParaRPr lang="en-US" sz="3200" dirty="0"/>
          </a:p>
        </p:txBody>
      </p:sp>
      <p:sp>
        <p:nvSpPr>
          <p:cNvPr id="3" name="Content Placeholder 2"/>
          <p:cNvSpPr>
            <a:spLocks noGrp="1"/>
          </p:cNvSpPr>
          <p:nvPr>
            <p:ph idx="1"/>
          </p:nvPr>
        </p:nvSpPr>
        <p:spPr>
          <a:xfrm>
            <a:off x="6664036" y="1911928"/>
            <a:ext cx="4491644" cy="3380508"/>
          </a:xfrm>
        </p:spPr>
        <p:txBody>
          <a:bodyPr>
            <a:normAutofit lnSpcReduction="10000"/>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In a bid to tame the situation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convened a round-table meeting on 19 February 1969 in Rawalpindi. </a:t>
            </a:r>
            <a:r>
              <a:rPr lang="en-US" dirty="0" err="1">
                <a:solidFill>
                  <a:schemeClr val="tx1"/>
                </a:solidFill>
                <a:latin typeface="Times New Roman" panose="02020603050405020304" pitchFamily="18" charset="0"/>
                <a:cs typeface="Times New Roman" panose="02020603050405020304" pitchFamily="18" charset="0"/>
              </a:rPr>
              <a:t>Maulana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Bhashani</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were among the others invited to attend the meeting. To pave the way for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to attend the meeting, the Government proposed to release him on parole. But the people of East Pakistan including </a:t>
            </a:r>
            <a:r>
              <a:rPr lang="en-US" dirty="0" err="1">
                <a:solidFill>
                  <a:schemeClr val="tx1"/>
                </a:solidFill>
                <a:latin typeface="Times New Roman" panose="02020603050405020304" pitchFamily="18" charset="0"/>
                <a:cs typeface="Times New Roman" panose="02020603050405020304" pitchFamily="18" charset="0"/>
              </a:rPr>
              <a:t>Maulana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Bhashani</a:t>
            </a:r>
            <a:r>
              <a:rPr lang="en-US" dirty="0">
                <a:solidFill>
                  <a:schemeClr val="tx1"/>
                </a:solidFill>
                <a:latin typeface="Times New Roman" panose="02020603050405020304" pitchFamily="18" charset="0"/>
                <a:cs typeface="Times New Roman" panose="02020603050405020304" pitchFamily="18" charset="0"/>
              </a:rPr>
              <a:t> demanded the withdrawal of the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Case rejecting the Government's proposal. </a:t>
            </a:r>
            <a:endParaRPr lang="en-US" dirty="0"/>
          </a:p>
        </p:txBody>
      </p:sp>
      <p:pic>
        <p:nvPicPr>
          <p:cNvPr id="13314" name="Picture 2" descr="The Round Table Conference convened by President Ayub Khan… | Flick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58974"/>
            <a:ext cx="5848157" cy="33334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163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F0152-A19E-EE45-964B-01463E959A20}"/>
              </a:ext>
            </a:extLst>
          </p:cNvPr>
          <p:cNvSpPr>
            <a:spLocks noGrp="1"/>
          </p:cNvSpPr>
          <p:nvPr>
            <p:ph type="title"/>
          </p:nvPr>
        </p:nvSpPr>
        <p:spPr>
          <a:xfrm>
            <a:off x="1097280" y="943264"/>
            <a:ext cx="10058400" cy="835660"/>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IMPACT OF AGARTALA CASE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8090785-D99C-3B4A-8900-D359BAF45A07}"/>
              </a:ext>
            </a:extLst>
          </p:cNvPr>
          <p:cNvSpPr>
            <a:spLocks noGrp="1"/>
          </p:cNvSpPr>
          <p:nvPr>
            <p:ph idx="1"/>
          </p:nvPr>
        </p:nvSpPr>
        <p:spPr>
          <a:xfrm>
            <a:off x="6303818" y="2092036"/>
            <a:ext cx="4851862" cy="4314453"/>
          </a:xfrm>
        </p:spPr>
        <p:txBody>
          <a:bodyPr>
            <a:normAutofit fontScale="92500" lnSpcReduction="20000"/>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At last in the face of the mass movement, the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government was ultimately compelled to withdraw the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Conspiracy Case. All the accused including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were released on 22 February 1969. On the occasion of the release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grand public reception rally was organized at the Race Course Ground on 23 February 1969. In that mammoth rally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was vested with the appellation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case played a vital role to ignite nationalist consciousness among Bengalis. The purpose that inspired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Government to lodge the case did not gain any success; rather it acted as a boomerang against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Government. At this stage a public leader, Maulana </a:t>
            </a:r>
            <a:r>
              <a:rPr lang="en-US" dirty="0" err="1">
                <a:solidFill>
                  <a:schemeClr val="tx1"/>
                </a:solidFill>
                <a:latin typeface="Times New Roman" panose="02020603050405020304" pitchFamily="18" charset="0"/>
                <a:cs typeface="Times New Roman" panose="02020603050405020304" pitchFamily="18" charset="0"/>
              </a:rPr>
              <a:t>Bhashani</a:t>
            </a:r>
            <a:r>
              <a:rPr lang="en-US" dirty="0">
                <a:solidFill>
                  <a:schemeClr val="tx1"/>
                </a:solidFill>
                <a:latin typeface="Times New Roman" panose="02020603050405020304" pitchFamily="18" charset="0"/>
                <a:cs typeface="Times New Roman" panose="02020603050405020304" pitchFamily="18" charset="0"/>
              </a:rPr>
              <a:t>, came forward to lead political activities; and Bangabandhu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was recognized as an unparalleled leader of the Bengalis for his roles as the spokesman of Bengalis interest and autonomy. </a:t>
            </a:r>
          </a:p>
          <a:p>
            <a:endParaRPr lang="en-US" dirty="0"/>
          </a:p>
        </p:txBody>
      </p:sp>
      <p:pic>
        <p:nvPicPr>
          <p:cNvPr id="12290" name="Picture 2" descr="https://www.bangabandhumuseum.org.bd/en/assets/media/album_photo/orginal/1557558043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92036"/>
            <a:ext cx="4860175" cy="43144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23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55CAC-731F-CE41-B94C-4E03B30E24DD}"/>
              </a:ext>
            </a:extLst>
          </p:cNvPr>
          <p:cNvSpPr>
            <a:spLocks noGrp="1"/>
          </p:cNvSpPr>
          <p:nvPr>
            <p:ph type="title"/>
          </p:nvPr>
        </p:nvSpPr>
        <p:spPr>
          <a:xfrm>
            <a:off x="1097280" y="624236"/>
            <a:ext cx="10058400" cy="911860"/>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11 POINTS MOVEMENT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E6908D1-AA51-DD4D-9A0F-41A8CE9F27FD}"/>
              </a:ext>
            </a:extLst>
          </p:cNvPr>
          <p:cNvSpPr>
            <a:spLocks noGrp="1"/>
          </p:cNvSpPr>
          <p:nvPr>
            <p:ph idx="1"/>
          </p:nvPr>
        </p:nvSpPr>
        <p:spPr>
          <a:xfrm>
            <a:off x="6192982" y="1845733"/>
            <a:ext cx="4962698" cy="3848485"/>
          </a:xfrm>
        </p:spPr>
        <p:txBody>
          <a:bodyPr>
            <a:normAutofit fontScale="92500" lnSpcReduction="20000"/>
          </a:bodyPr>
          <a:lstStyle/>
          <a:p>
            <a:pPr marL="355600" indent="0" algn="just">
              <a:buNone/>
            </a:pPr>
            <a:r>
              <a:rPr lang="en-US" dirty="0">
                <a:solidFill>
                  <a:schemeClr val="tx1"/>
                </a:solidFill>
                <a:latin typeface="Times New Roman" panose="02020603050405020304" pitchFamily="18" charset="0"/>
                <a:cs typeface="Times New Roman" panose="02020603050405020304" pitchFamily="18" charset="0"/>
              </a:rPr>
              <a:t>During the period of 1968 to 1969 the anti-</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mass movement in East Pakistan reached its peak. The momentum of the movement was slowed down as the </a:t>
            </a:r>
            <a:r>
              <a:rPr lang="en-US" dirty="0" err="1">
                <a:solidFill>
                  <a:schemeClr val="tx1"/>
                </a:solidFill>
                <a:latin typeface="Times New Roman" panose="02020603050405020304" pitchFamily="18" charset="0"/>
                <a:cs typeface="Times New Roman" panose="02020603050405020304" pitchFamily="18" charset="0"/>
              </a:rPr>
              <a:t>Awami</a:t>
            </a:r>
            <a:r>
              <a:rPr lang="en-US" dirty="0">
                <a:solidFill>
                  <a:schemeClr val="tx1"/>
                </a:solidFill>
                <a:latin typeface="Times New Roman" panose="02020603050405020304" pitchFamily="18" charset="0"/>
                <a:cs typeface="Times New Roman" panose="02020603050405020304" pitchFamily="18" charset="0"/>
              </a:rPr>
              <a:t> League leaders got arrested for their role in the mass movement. In this circumstance students took the leadership of the movement. Students' involvement turned the mass movement to mass upsurge. </a:t>
            </a:r>
          </a:p>
          <a:p>
            <a:pPr marL="355600" indent="0" algn="just">
              <a:buNone/>
            </a:pPr>
            <a:r>
              <a:rPr lang="en-US" dirty="0">
                <a:solidFill>
                  <a:schemeClr val="tx1"/>
                </a:solidFill>
                <a:latin typeface="Times New Roman" panose="02020603050405020304" pitchFamily="18" charset="0"/>
                <a:cs typeface="Times New Roman" panose="02020603050405020304" pitchFamily="18" charset="0"/>
              </a:rPr>
              <a:t>At the joint initiative of </a:t>
            </a:r>
            <a:r>
              <a:rPr lang="en-US" dirty="0" err="1">
                <a:solidFill>
                  <a:schemeClr val="tx1"/>
                </a:solidFill>
                <a:latin typeface="Times New Roman" panose="02020603050405020304" pitchFamily="18" charset="0"/>
                <a:cs typeface="Times New Roman" panose="02020603050405020304" pitchFamily="18" charset="0"/>
              </a:rPr>
              <a:t>Chhatra</a:t>
            </a:r>
            <a:r>
              <a:rPr lang="en-US" dirty="0">
                <a:solidFill>
                  <a:schemeClr val="tx1"/>
                </a:solidFill>
                <a:latin typeface="Times New Roman" panose="02020603050405020304" pitchFamily="18" charset="0"/>
                <a:cs typeface="Times New Roman" panose="02020603050405020304" pitchFamily="18" charset="0"/>
              </a:rPr>
              <a:t> League, </a:t>
            </a:r>
            <a:r>
              <a:rPr lang="en-US" dirty="0" err="1">
                <a:solidFill>
                  <a:schemeClr val="tx1"/>
                </a:solidFill>
                <a:latin typeface="Times New Roman" panose="02020603050405020304" pitchFamily="18" charset="0"/>
                <a:cs typeface="Times New Roman" panose="02020603050405020304" pitchFamily="18" charset="0"/>
              </a:rPr>
              <a:t>Chhatra</a:t>
            </a:r>
            <a:r>
              <a:rPr lang="en-US" dirty="0">
                <a:solidFill>
                  <a:schemeClr val="tx1"/>
                </a:solidFill>
                <a:latin typeface="Times New Roman" panose="02020603050405020304" pitchFamily="18" charset="0"/>
                <a:cs typeface="Times New Roman" panose="02020603050405020304" pitchFamily="18" charset="0"/>
              </a:rPr>
              <a:t> Union (</a:t>
            </a:r>
            <a:r>
              <a:rPr lang="en-US" dirty="0" err="1">
                <a:solidFill>
                  <a:schemeClr val="tx1"/>
                </a:solidFill>
                <a:latin typeface="Times New Roman" panose="02020603050405020304" pitchFamily="18" charset="0"/>
                <a:cs typeface="Times New Roman" panose="02020603050405020304" pitchFamily="18" charset="0"/>
              </a:rPr>
              <a:t>Matia</a:t>
            </a:r>
            <a:r>
              <a:rPr lang="en-US" dirty="0">
                <a:solidFill>
                  <a:schemeClr val="tx1"/>
                </a:solidFill>
                <a:latin typeface="Times New Roman" panose="02020603050405020304" pitchFamily="18" charset="0"/>
                <a:cs typeface="Times New Roman" panose="02020603050405020304" pitchFamily="18" charset="0"/>
              </a:rPr>
              <a:t> and Menon group) and Dhaka University Central Students Union (DUCSU), student leaders sat together at DUCSU office on 5 January 1969 and </a:t>
            </a:r>
            <a:r>
              <a:rPr lang="en-US" dirty="0" smtClean="0">
                <a:solidFill>
                  <a:schemeClr val="tx1"/>
                </a:solidFill>
                <a:latin typeface="Times New Roman" panose="02020603050405020304" pitchFamily="18" charset="0"/>
                <a:cs typeface="Times New Roman" panose="02020603050405020304" pitchFamily="18" charset="0"/>
              </a:rPr>
              <a:t>formed </a:t>
            </a:r>
            <a:r>
              <a:rPr lang="en-US" dirty="0">
                <a:solidFill>
                  <a:schemeClr val="tx1"/>
                </a:solidFill>
                <a:latin typeface="Times New Roman" panose="02020603050405020304" pitchFamily="18" charset="0"/>
                <a:cs typeface="Times New Roman" panose="02020603050405020304" pitchFamily="18" charset="0"/>
              </a:rPr>
              <a:t>a united front known as </a:t>
            </a:r>
            <a:r>
              <a:rPr lang="en-US" dirty="0" err="1">
                <a:solidFill>
                  <a:schemeClr val="tx1"/>
                </a:solidFill>
                <a:latin typeface="Times New Roman" panose="02020603050405020304" pitchFamily="18" charset="0"/>
                <a:cs typeface="Times New Roman" panose="02020603050405020304" pitchFamily="18" charset="0"/>
              </a:rPr>
              <a:t>Sarbadaliya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Chhatra</a:t>
            </a:r>
            <a:r>
              <a:rPr lang="en-US" dirty="0">
                <a:solidFill>
                  <a:schemeClr val="tx1"/>
                </a:solidFill>
                <a:latin typeface="Times New Roman" panose="02020603050405020304" pitchFamily="18" charset="0"/>
                <a:cs typeface="Times New Roman" panose="02020603050405020304" pitchFamily="18" charset="0"/>
              </a:rPr>
              <a:t> Sangram Parishad (All Party Student's Action Committee) under the leadership of </a:t>
            </a:r>
            <a:r>
              <a:rPr lang="en-US" dirty="0" err="1">
                <a:solidFill>
                  <a:schemeClr val="tx1"/>
                </a:solidFill>
                <a:latin typeface="Times New Roman" panose="02020603050405020304" pitchFamily="18" charset="0"/>
                <a:cs typeface="Times New Roman" panose="02020603050405020304" pitchFamily="18" charset="0"/>
              </a:rPr>
              <a:t>Tofael</a:t>
            </a:r>
            <a:r>
              <a:rPr lang="en-US" dirty="0">
                <a:solidFill>
                  <a:schemeClr val="tx1"/>
                </a:solidFill>
                <a:latin typeface="Times New Roman" panose="02020603050405020304" pitchFamily="18" charset="0"/>
                <a:cs typeface="Times New Roman" panose="02020603050405020304" pitchFamily="18" charset="0"/>
              </a:rPr>
              <a:t> Ahmed, the then Vice President of DUCSU </a:t>
            </a:r>
          </a:p>
          <a:p>
            <a:pPr marL="711200" indent="-355600" algn="just">
              <a:buFont typeface="Wingdings" pitchFamily="2" charset="2"/>
              <a:buChar char="q"/>
            </a:pPr>
            <a:endParaRPr lang="en-US" dirty="0">
              <a:solidFill>
                <a:schemeClr val="tx1"/>
              </a:solidFill>
            </a:endParaRPr>
          </a:p>
          <a:p>
            <a:endParaRPr lang="en-US" dirty="0">
              <a:solidFill>
                <a:schemeClr val="tx1"/>
              </a:solidFill>
            </a:endParaRPr>
          </a:p>
        </p:txBody>
      </p:sp>
      <p:pic>
        <p:nvPicPr>
          <p:cNvPr id="13314" name="Picture 2" descr="File:Students on 11-Point Demand 1969.jp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5095702" cy="37099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142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00325"/>
            <a:ext cx="10478345" cy="1320800"/>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11 </a:t>
            </a:r>
            <a:r>
              <a:rPr lang="en-US" sz="3200" b="1" dirty="0">
                <a:solidFill>
                  <a:srgbClr val="C00000"/>
                </a:solidFill>
                <a:latin typeface="Times New Roman" panose="02020603050405020304" pitchFamily="18" charset="0"/>
                <a:cs typeface="Times New Roman" panose="02020603050405020304" pitchFamily="18" charset="0"/>
              </a:rPr>
              <a:t>POINTS MOVEMENT </a:t>
            </a:r>
            <a:endParaRPr lang="en-US" sz="3200" dirty="0"/>
          </a:p>
        </p:txBody>
      </p:sp>
      <p:sp>
        <p:nvSpPr>
          <p:cNvPr id="3" name="Content Placeholder 2"/>
          <p:cNvSpPr>
            <a:spLocks noGrp="1"/>
          </p:cNvSpPr>
          <p:nvPr>
            <p:ph idx="1"/>
          </p:nvPr>
        </p:nvSpPr>
        <p:spPr>
          <a:xfrm>
            <a:off x="6206836" y="1845734"/>
            <a:ext cx="4948843" cy="3463637"/>
          </a:xfrm>
        </p:spPr>
        <p:txBody>
          <a:bodyPr>
            <a:normAutofit fontScale="92500" lnSpcReduction="20000"/>
          </a:bodyPr>
          <a:lstStyle/>
          <a:p>
            <a:pPr marL="0" indent="0" algn="just">
              <a:buNone/>
            </a:pPr>
            <a:r>
              <a:rPr lang="en-US" dirty="0" err="1">
                <a:solidFill>
                  <a:schemeClr val="tx1"/>
                </a:solidFill>
                <a:latin typeface="Times New Roman" panose="02020603050405020304" pitchFamily="18" charset="0"/>
                <a:cs typeface="Times New Roman" panose="02020603050405020304" pitchFamily="18" charset="0"/>
              </a:rPr>
              <a:t>Chhatra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Sangram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Parishad</a:t>
            </a:r>
            <a:r>
              <a:rPr lang="en-US" dirty="0">
                <a:solidFill>
                  <a:schemeClr val="tx1"/>
                </a:solidFill>
                <a:latin typeface="Times New Roman" panose="02020603050405020304" pitchFamily="18" charset="0"/>
                <a:cs typeface="Times New Roman" panose="02020603050405020304" pitchFamily="18" charset="0"/>
              </a:rPr>
              <a:t> called for mass upsurge based on their 11 points demand. This 11 points program caused inspiration not only among students but also among mass people for the movement. The 11 points demand of the students also included the six points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Other important demands included the increase of educational facilities after </a:t>
            </a:r>
            <a:r>
              <a:rPr lang="en-US" sz="2100" dirty="0">
                <a:solidFill>
                  <a:schemeClr val="tx1"/>
                </a:solidFill>
                <a:latin typeface="Times New Roman" panose="02020603050405020304" pitchFamily="18" charset="0"/>
                <a:cs typeface="Times New Roman" panose="02020603050405020304" pitchFamily="18" charset="0"/>
              </a:rPr>
              <a:t>the withdrawal of notorious DU Ordinance, freedom of speech, individual freedom, freedom of the press, nationalization of large industries, fair wage for laborers, right to form trade union, flood control and proper use of water resources, </a:t>
            </a:r>
            <a:r>
              <a:rPr lang="en-US" dirty="0">
                <a:solidFill>
                  <a:schemeClr val="tx1"/>
                </a:solidFill>
                <a:latin typeface="Times New Roman" panose="02020603050405020304" pitchFamily="18" charset="0"/>
                <a:cs typeface="Times New Roman" panose="02020603050405020304" pitchFamily="18" charset="0"/>
              </a:rPr>
              <a:t>withdrawal of acts for curfew, emergency and other repressive measures, unbiased foreign policy, immediate release of leaders and activists. </a:t>
            </a:r>
          </a:p>
          <a:p>
            <a:endParaRPr lang="en-US" dirty="0"/>
          </a:p>
        </p:txBody>
      </p:sp>
      <p:pic>
        <p:nvPicPr>
          <p:cNvPr id="5" name="Picture 2" descr="1969 East Pakistan mass uprisi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1845734"/>
            <a:ext cx="5335538" cy="34636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99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3CCC243-0A05-9D4C-882A-2A816661FF09}"/>
              </a:ext>
            </a:extLst>
          </p:cNvPr>
          <p:cNvSpPr>
            <a:spLocks noGrp="1"/>
          </p:cNvSpPr>
          <p:nvPr>
            <p:ph type="title"/>
          </p:nvPr>
        </p:nvSpPr>
        <p:spPr>
          <a:xfrm>
            <a:off x="1097280" y="1189052"/>
            <a:ext cx="10058400" cy="835660"/>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MASS UPSURGE IN 1969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E7E0E4A-6A91-AC40-B628-FD309A4C0EE9}"/>
              </a:ext>
            </a:extLst>
          </p:cNvPr>
          <p:cNvSpPr>
            <a:spLocks noGrp="1"/>
          </p:cNvSpPr>
          <p:nvPr>
            <p:ph idx="1"/>
          </p:nvPr>
        </p:nvSpPr>
        <p:spPr>
          <a:xfrm>
            <a:off x="6470073" y="2111808"/>
            <a:ext cx="4685607" cy="3984192"/>
          </a:xfrm>
        </p:spPr>
        <p:txBody>
          <a:bodyPr>
            <a:normAutofit fontScale="70000" lnSpcReduction="20000"/>
          </a:bodyPr>
          <a:lstStyle/>
          <a:p>
            <a:pPr marL="304800" indent="0" algn="just">
              <a:buNone/>
            </a:pPr>
            <a:endParaRPr lang="en-US" sz="100" dirty="0"/>
          </a:p>
          <a:p>
            <a:pPr marL="304800" indent="0" algn="just">
              <a:buNone/>
            </a:pPr>
            <a:r>
              <a:rPr lang="en-US" sz="2400" dirty="0">
                <a:solidFill>
                  <a:schemeClr val="tx1"/>
                </a:solidFill>
                <a:latin typeface="Times New Roman" panose="02020603050405020304" pitchFamily="18" charset="0"/>
                <a:cs typeface="Times New Roman" panose="02020603050405020304" pitchFamily="18" charset="0"/>
              </a:rPr>
              <a:t>After the meeting was over a huge procession </a:t>
            </a:r>
            <a:r>
              <a:rPr lang="en-US" sz="2400" dirty="0" err="1">
                <a:solidFill>
                  <a:schemeClr val="tx1"/>
                </a:solidFill>
                <a:latin typeface="Times New Roman" panose="02020603050405020304" pitchFamily="18" charset="0"/>
                <a:cs typeface="Times New Roman" panose="02020603050405020304" pitchFamily="18" charset="0"/>
              </a:rPr>
              <a:t>gheraod</a:t>
            </a:r>
            <a:r>
              <a:rPr lang="en-US" sz="2400" dirty="0">
                <a:solidFill>
                  <a:schemeClr val="tx1"/>
                </a:solidFill>
                <a:latin typeface="Times New Roman" panose="02020603050405020304" pitchFamily="18" charset="0"/>
                <a:cs typeface="Times New Roman" panose="02020603050405020304" pitchFamily="18" charset="0"/>
              </a:rPr>
              <a:t> the Governor's House. Maulana </a:t>
            </a:r>
            <a:r>
              <a:rPr lang="en-US" sz="2400" dirty="0" err="1">
                <a:solidFill>
                  <a:schemeClr val="tx1"/>
                </a:solidFill>
                <a:latin typeface="Times New Roman" panose="02020603050405020304" pitchFamily="18" charset="0"/>
                <a:cs typeface="Times New Roman" panose="02020603050405020304" pitchFamily="18" charset="0"/>
              </a:rPr>
              <a:t>Bhashani</a:t>
            </a:r>
            <a:r>
              <a:rPr lang="en-US" sz="2400" dirty="0">
                <a:solidFill>
                  <a:schemeClr val="tx1"/>
                </a:solidFill>
                <a:latin typeface="Times New Roman" panose="02020603050405020304" pitchFamily="18" charset="0"/>
                <a:cs typeface="Times New Roman" panose="02020603050405020304" pitchFamily="18" charset="0"/>
              </a:rPr>
              <a:t> declared a </a:t>
            </a:r>
            <a:r>
              <a:rPr lang="en-US" sz="2400" dirty="0" err="1">
                <a:solidFill>
                  <a:schemeClr val="tx1"/>
                </a:solidFill>
                <a:latin typeface="Times New Roman" panose="02020603050405020304" pitchFamily="18" charset="0"/>
                <a:cs typeface="Times New Roman" panose="02020603050405020304" pitchFamily="18" charset="0"/>
              </a:rPr>
              <a:t>hartal</a:t>
            </a:r>
            <a:r>
              <a:rPr lang="en-US" sz="2400" dirty="0">
                <a:solidFill>
                  <a:schemeClr val="tx1"/>
                </a:solidFill>
                <a:latin typeface="Times New Roman" panose="02020603050405020304" pitchFamily="18" charset="0"/>
                <a:cs typeface="Times New Roman" panose="02020603050405020304" pitchFamily="18" charset="0"/>
              </a:rPr>
              <a:t> the next day, following the violent clash between the police and the demonstrators. On the call of the main opposition parties a </a:t>
            </a:r>
            <a:r>
              <a:rPr lang="en-US" sz="2400" dirty="0" err="1">
                <a:solidFill>
                  <a:schemeClr val="tx1"/>
                </a:solidFill>
                <a:latin typeface="Times New Roman" panose="02020603050405020304" pitchFamily="18" charset="0"/>
                <a:cs typeface="Times New Roman" panose="02020603050405020304" pitchFamily="18" charset="0"/>
              </a:rPr>
              <a:t>hartal</a:t>
            </a:r>
            <a:r>
              <a:rPr lang="en-US" sz="2400" dirty="0">
                <a:solidFill>
                  <a:schemeClr val="tx1"/>
                </a:solidFill>
                <a:latin typeface="Times New Roman" panose="02020603050405020304" pitchFamily="18" charset="0"/>
                <a:cs typeface="Times New Roman" panose="02020603050405020304" pitchFamily="18" charset="0"/>
              </a:rPr>
              <a:t> was observed throughout East Pakistan on 8 December. </a:t>
            </a:r>
            <a:r>
              <a:rPr lang="en-US" sz="2400" dirty="0" err="1">
                <a:solidFill>
                  <a:schemeClr val="tx1"/>
                </a:solidFill>
                <a:latin typeface="Times New Roman" panose="02020603050405020304" pitchFamily="18" charset="0"/>
                <a:cs typeface="Times New Roman" panose="02020603050405020304" pitchFamily="18" charset="0"/>
              </a:rPr>
              <a:t>Awami</a:t>
            </a:r>
            <a:r>
              <a:rPr lang="en-US" sz="2400" dirty="0">
                <a:solidFill>
                  <a:schemeClr val="tx1"/>
                </a:solidFill>
                <a:latin typeface="Times New Roman" panose="02020603050405020304" pitchFamily="18" charset="0"/>
                <a:cs typeface="Times New Roman" panose="02020603050405020304" pitchFamily="18" charset="0"/>
              </a:rPr>
              <a:t> League observed. Repression Resistance Day on 10 December. A 'gherao' program was staged on 29 December. The leaders of </a:t>
            </a:r>
            <a:r>
              <a:rPr lang="en-US" sz="2400" dirty="0" err="1">
                <a:solidFill>
                  <a:schemeClr val="tx1"/>
                </a:solidFill>
                <a:latin typeface="Times New Roman" panose="02020603050405020304" pitchFamily="18" charset="0"/>
                <a:cs typeface="Times New Roman" panose="02020603050405020304" pitchFamily="18" charset="0"/>
              </a:rPr>
              <a:t>Chhatra</a:t>
            </a:r>
            <a:r>
              <a:rPr lang="en-US" sz="2400" dirty="0">
                <a:solidFill>
                  <a:schemeClr val="tx1"/>
                </a:solidFill>
                <a:latin typeface="Times New Roman" panose="02020603050405020304" pitchFamily="18" charset="0"/>
                <a:cs typeface="Times New Roman" panose="02020603050405020304" pitchFamily="18" charset="0"/>
              </a:rPr>
              <a:t> League, </a:t>
            </a:r>
            <a:r>
              <a:rPr lang="en-US" sz="2400" dirty="0" err="1">
                <a:solidFill>
                  <a:schemeClr val="tx1"/>
                </a:solidFill>
                <a:latin typeface="Times New Roman" panose="02020603050405020304" pitchFamily="18" charset="0"/>
                <a:cs typeface="Times New Roman" panose="02020603050405020304" pitchFamily="18" charset="0"/>
              </a:rPr>
              <a:t>Chhatra</a:t>
            </a:r>
            <a:r>
              <a:rPr lang="en-US" sz="2400" dirty="0">
                <a:solidFill>
                  <a:schemeClr val="tx1"/>
                </a:solidFill>
                <a:latin typeface="Times New Roman" panose="02020603050405020304" pitchFamily="18" charset="0"/>
                <a:cs typeface="Times New Roman" panose="02020603050405020304" pitchFamily="18" charset="0"/>
              </a:rPr>
              <a:t> Union (</a:t>
            </a:r>
            <a:r>
              <a:rPr lang="en-US" sz="2400" dirty="0" err="1">
                <a:solidFill>
                  <a:schemeClr val="tx1"/>
                </a:solidFill>
                <a:latin typeface="Times New Roman" panose="02020603050405020304" pitchFamily="18" charset="0"/>
                <a:cs typeface="Times New Roman" panose="02020603050405020304" pitchFamily="18" charset="0"/>
              </a:rPr>
              <a:t>Matia</a:t>
            </a:r>
            <a:r>
              <a:rPr lang="en-US" sz="2400" dirty="0">
                <a:solidFill>
                  <a:schemeClr val="tx1"/>
                </a:solidFill>
                <a:latin typeface="Times New Roman" panose="02020603050405020304" pitchFamily="18" charset="0"/>
                <a:cs typeface="Times New Roman" panose="02020603050405020304" pitchFamily="18" charset="0"/>
              </a:rPr>
              <a:t> and Menon group) and Dhaka University Central Students Union sat together on 4 January 1969 and formed a united front known as </a:t>
            </a:r>
            <a:r>
              <a:rPr lang="en-US" sz="2400" dirty="0" err="1">
                <a:solidFill>
                  <a:schemeClr val="tx1"/>
                </a:solidFill>
                <a:latin typeface="Times New Roman" panose="02020603050405020304" pitchFamily="18" charset="0"/>
                <a:cs typeface="Times New Roman" panose="02020603050405020304" pitchFamily="18" charset="0"/>
              </a:rPr>
              <a:t>Sarbadaliya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Chhatra</a:t>
            </a:r>
            <a:r>
              <a:rPr lang="en-US" sz="2400" dirty="0">
                <a:solidFill>
                  <a:schemeClr val="tx1"/>
                </a:solidFill>
                <a:latin typeface="Times New Roman" panose="02020603050405020304" pitchFamily="18" charset="0"/>
                <a:cs typeface="Times New Roman" panose="02020603050405020304" pitchFamily="18" charset="0"/>
              </a:rPr>
              <a:t> Sangram Parishad (All Parties Student Resistance Council</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endParaRPr>
          </a:p>
          <a:p>
            <a:endParaRPr lang="en-US" dirty="0"/>
          </a:p>
        </p:txBody>
      </p:sp>
      <p:sp>
        <p:nvSpPr>
          <p:cNvPr id="2" name="AutoShape 2" descr="Mass uprising of 1969 | theindependentbd.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Reverberating the Mass Upsurge Day of 1969 in Bangladesh | Sri Lanka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286000"/>
            <a:ext cx="5372793" cy="3394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544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335158"/>
            <a:ext cx="10058400" cy="1450757"/>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MASS UPSURGE IN 1969 </a:t>
            </a:r>
            <a:endParaRPr lang="en-US" sz="3200" dirty="0"/>
          </a:p>
        </p:txBody>
      </p:sp>
      <p:sp>
        <p:nvSpPr>
          <p:cNvPr id="3" name="Content Placeholder 2"/>
          <p:cNvSpPr>
            <a:spLocks noGrp="1"/>
          </p:cNvSpPr>
          <p:nvPr>
            <p:ph idx="1"/>
          </p:nvPr>
        </p:nvSpPr>
        <p:spPr>
          <a:xfrm>
            <a:off x="6677891" y="1953057"/>
            <a:ext cx="4477789" cy="3588762"/>
          </a:xfrm>
        </p:spPr>
        <p:txBody>
          <a:bodyPr>
            <a:normAutofit fontScale="92500" lnSpcReduction="10000"/>
          </a:bodyPr>
          <a:lstStyle/>
          <a:p>
            <a:pPr marL="0" indent="0" algn="just">
              <a:buNone/>
            </a:pPr>
            <a:r>
              <a:rPr lang="en-US" dirty="0" err="1" smtClean="0">
                <a:solidFill>
                  <a:schemeClr val="tx1"/>
                </a:solidFill>
                <a:latin typeface="Times New Roman" panose="02020603050405020304" pitchFamily="18" charset="0"/>
                <a:cs typeface="Times New Roman" panose="02020603050405020304" pitchFamily="18" charset="0"/>
              </a:rPr>
              <a:t>Chhatra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Sangram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Parishad</a:t>
            </a:r>
            <a:r>
              <a:rPr lang="en-US" dirty="0">
                <a:solidFill>
                  <a:schemeClr val="tx1"/>
                </a:solidFill>
                <a:latin typeface="Times New Roman" panose="02020603050405020304" pitchFamily="18" charset="0"/>
                <a:cs typeface="Times New Roman" panose="02020603050405020304" pitchFamily="18" charset="0"/>
              </a:rPr>
              <a:t> presented 11 points program which was, by and large, a combination of the six points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and few other demands. 11 points got support of the </a:t>
            </a:r>
            <a:r>
              <a:rPr lang="en-US" dirty="0" err="1">
                <a:solidFill>
                  <a:schemeClr val="tx1"/>
                </a:solidFill>
                <a:latin typeface="Times New Roman" panose="02020603050405020304" pitchFamily="18" charset="0"/>
                <a:cs typeface="Times New Roman" panose="02020603050405020304" pitchFamily="18" charset="0"/>
              </a:rPr>
              <a:t>Bangalees</a:t>
            </a:r>
            <a:r>
              <a:rPr lang="en-US" dirty="0">
                <a:solidFill>
                  <a:schemeClr val="tx1"/>
                </a:solidFill>
                <a:latin typeface="Times New Roman" panose="02020603050405020304" pitchFamily="18" charset="0"/>
                <a:cs typeface="Times New Roman" panose="02020603050405020304" pitchFamily="18" charset="0"/>
              </a:rPr>
              <a:t> from all strata of life very soon. During the time of turmoil in 1969, students' 11 point program was a very timely manifestation of the demands of the opposition parties in East Pakistan. This brought the opposition parties together to be united quite rapidly. On 8 January eight parties formed an alliance known as '</a:t>
            </a:r>
            <a:r>
              <a:rPr lang="en-US" dirty="0" err="1">
                <a:solidFill>
                  <a:schemeClr val="tx1"/>
                </a:solidFill>
                <a:latin typeface="Times New Roman" panose="02020603050405020304" pitchFamily="18" charset="0"/>
                <a:cs typeface="Times New Roman" panose="02020603050405020304" pitchFamily="18" charset="0"/>
              </a:rPr>
              <a:t>Gonotantrik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Sangram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Parishad</a:t>
            </a:r>
            <a:r>
              <a:rPr lang="en-US" dirty="0">
                <a:solidFill>
                  <a:schemeClr val="tx1"/>
                </a:solidFill>
                <a:latin typeface="Times New Roman" panose="02020603050405020304" pitchFamily="18" charset="0"/>
                <a:cs typeface="Times New Roman" panose="02020603050405020304" pitchFamily="18" charset="0"/>
              </a:rPr>
              <a:t>' (Democratic Action Committee/DAC) and placed forward 8 points demand. </a:t>
            </a:r>
          </a:p>
          <a:p>
            <a:endParaRPr lang="en-US" dirty="0"/>
          </a:p>
        </p:txBody>
      </p:sp>
      <p:pic>
        <p:nvPicPr>
          <p:cNvPr id="17410" name="Picture 2" descr="The 1969 Mass Uprising In East Pakistan: As I Saw It| Countercurr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1953057"/>
            <a:ext cx="5469776" cy="35887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573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BAC56DF-7BE6-6641-AD55-D5E5FE837429}"/>
              </a:ext>
            </a:extLst>
          </p:cNvPr>
          <p:cNvSpPr>
            <a:spLocks noGrp="1"/>
          </p:cNvSpPr>
          <p:nvPr>
            <p:ph type="title"/>
          </p:nvPr>
        </p:nvSpPr>
        <p:spPr>
          <a:xfrm>
            <a:off x="1097280" y="901700"/>
            <a:ext cx="10058400" cy="835660"/>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MASS UPSURGE IN 1969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F38D624-6BE5-C94F-8087-17513C9702BB}"/>
              </a:ext>
            </a:extLst>
          </p:cNvPr>
          <p:cNvSpPr>
            <a:spLocks noGrp="1"/>
          </p:cNvSpPr>
          <p:nvPr>
            <p:ph idx="1"/>
          </p:nvPr>
        </p:nvSpPr>
        <p:spPr>
          <a:xfrm>
            <a:off x="6373090" y="2067405"/>
            <a:ext cx="4851863" cy="3779214"/>
          </a:xfrm>
        </p:spPr>
        <p:txBody>
          <a:bodyPr>
            <a:normAutofit/>
          </a:bodyPr>
          <a:lstStyle/>
          <a:p>
            <a:pPr marL="215900" indent="0" algn="just">
              <a:buNone/>
            </a:pPr>
            <a:r>
              <a:rPr lang="en-US" dirty="0">
                <a:solidFill>
                  <a:schemeClr val="tx1"/>
                </a:solidFill>
                <a:latin typeface="Times New Roman" panose="02020603050405020304" pitchFamily="18" charset="0"/>
                <a:cs typeface="Times New Roman" panose="02020603050405020304" pitchFamily="18" charset="0"/>
              </a:rPr>
              <a:t>Thereafter at the joint initiative of 'DAC' and </a:t>
            </a:r>
            <a:r>
              <a:rPr lang="en-US" dirty="0" err="1">
                <a:solidFill>
                  <a:schemeClr val="tx1"/>
                </a:solidFill>
                <a:latin typeface="Times New Roman" panose="02020603050405020304" pitchFamily="18" charset="0"/>
                <a:cs typeface="Times New Roman" panose="02020603050405020304" pitchFamily="18" charset="0"/>
              </a:rPr>
              <a:t>Chhatra</a:t>
            </a:r>
            <a:r>
              <a:rPr lang="en-US" dirty="0">
                <a:solidFill>
                  <a:schemeClr val="tx1"/>
                </a:solidFill>
                <a:latin typeface="Times New Roman" panose="02020603050405020304" pitchFamily="18" charset="0"/>
                <a:cs typeface="Times New Roman" panose="02020603050405020304" pitchFamily="18" charset="0"/>
              </a:rPr>
              <a:t> Sangram Parishad a widespread mass movement developed. A </a:t>
            </a:r>
            <a:r>
              <a:rPr lang="en-US" dirty="0" err="1">
                <a:solidFill>
                  <a:schemeClr val="tx1"/>
                </a:solidFill>
                <a:latin typeface="Times New Roman" panose="02020603050405020304" pitchFamily="18" charset="0"/>
                <a:cs typeface="Times New Roman" panose="02020603050405020304" pitchFamily="18" charset="0"/>
              </a:rPr>
              <a:t>hartal</a:t>
            </a:r>
            <a:r>
              <a:rPr lang="en-US" dirty="0">
                <a:solidFill>
                  <a:schemeClr val="tx1"/>
                </a:solidFill>
                <a:latin typeface="Times New Roman" panose="02020603050405020304" pitchFamily="18" charset="0"/>
                <a:cs typeface="Times New Roman" panose="02020603050405020304" pitchFamily="18" charset="0"/>
              </a:rPr>
              <a:t> was observed on 14 January in Pakistan at the call of DAC.</a:t>
            </a:r>
          </a:p>
          <a:p>
            <a:pPr marL="215900" indent="0" algn="just">
              <a:buNone/>
            </a:pPr>
            <a:r>
              <a:rPr lang="en-US" dirty="0">
                <a:solidFill>
                  <a:schemeClr val="tx1"/>
                </a:solidFill>
                <a:latin typeface="Times New Roman" panose="02020603050405020304" pitchFamily="18" charset="0"/>
                <a:cs typeface="Times New Roman" panose="02020603050405020304" pitchFamily="18" charset="0"/>
              </a:rPr>
              <a:t>Police had a widespread clash with the students during the strike. On 20 January students observed </a:t>
            </a:r>
            <a:r>
              <a:rPr lang="en-US" dirty="0" err="1">
                <a:solidFill>
                  <a:schemeClr val="tx1"/>
                </a:solidFill>
                <a:latin typeface="Times New Roman" panose="02020603050405020304" pitchFamily="18" charset="0"/>
                <a:cs typeface="Times New Roman" panose="02020603050405020304" pitchFamily="18" charset="0"/>
              </a:rPr>
              <a:t>hartal</a:t>
            </a:r>
            <a:r>
              <a:rPr lang="en-US" dirty="0">
                <a:solidFill>
                  <a:schemeClr val="tx1"/>
                </a:solidFill>
                <a:latin typeface="Times New Roman" panose="02020603050405020304" pitchFamily="18" charset="0"/>
                <a:cs typeface="Times New Roman" panose="02020603050405020304" pitchFamily="18" charset="0"/>
              </a:rPr>
              <a:t> in East Pakistan to protest that brutality. During </a:t>
            </a:r>
            <a:r>
              <a:rPr lang="en-US" dirty="0" err="1">
                <a:solidFill>
                  <a:schemeClr val="tx1"/>
                </a:solidFill>
                <a:latin typeface="Times New Roman" panose="02020603050405020304" pitchFamily="18" charset="0"/>
                <a:cs typeface="Times New Roman" panose="02020603050405020304" pitchFamily="18" charset="0"/>
              </a:rPr>
              <a:t>hartal</a:t>
            </a:r>
            <a:r>
              <a:rPr lang="en-US" dirty="0">
                <a:solidFill>
                  <a:schemeClr val="tx1"/>
                </a:solidFill>
                <a:latin typeface="Times New Roman" panose="02020603050405020304" pitchFamily="18" charset="0"/>
                <a:cs typeface="Times New Roman" panose="02020603050405020304" pitchFamily="18" charset="0"/>
              </a:rPr>
              <a:t> police fired open in front of Dhaka Medical College, and a student leader </a:t>
            </a:r>
            <a:r>
              <a:rPr lang="en-US" dirty="0" err="1">
                <a:solidFill>
                  <a:schemeClr val="tx1"/>
                </a:solidFill>
                <a:latin typeface="Times New Roman" panose="02020603050405020304" pitchFamily="18" charset="0"/>
                <a:cs typeface="Times New Roman" panose="02020603050405020304" pitchFamily="18" charset="0"/>
              </a:rPr>
              <a:t>Asaduzzaman</a:t>
            </a:r>
            <a:r>
              <a:rPr lang="en-US" dirty="0">
                <a:solidFill>
                  <a:schemeClr val="tx1"/>
                </a:solidFill>
                <a:latin typeface="Times New Roman" panose="02020603050405020304" pitchFamily="18" charset="0"/>
                <a:cs typeface="Times New Roman" panose="02020603050405020304" pitchFamily="18" charset="0"/>
              </a:rPr>
              <a:t> was killed. In protest of killing </a:t>
            </a:r>
            <a:r>
              <a:rPr lang="en-US" dirty="0" err="1">
                <a:solidFill>
                  <a:schemeClr val="tx1"/>
                </a:solidFill>
                <a:latin typeface="Times New Roman" panose="02020603050405020304" pitchFamily="18" charset="0"/>
                <a:cs typeface="Times New Roman" panose="02020603050405020304" pitchFamily="18" charset="0"/>
              </a:rPr>
              <a:t>Asad</a:t>
            </a:r>
            <a:r>
              <a:rPr lang="en-US" dirty="0">
                <a:solidFill>
                  <a:schemeClr val="tx1"/>
                </a:solidFill>
                <a:latin typeface="Times New Roman" panose="02020603050405020304" pitchFamily="18" charset="0"/>
                <a:cs typeface="Times New Roman" panose="02020603050405020304" pitchFamily="18" charset="0"/>
              </a:rPr>
              <a:t>, students undertook an extensive program on 22, 23 and 24 January</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9458" name="Picture 2" descr="51 years ago, the death of a student leader sparked a mass upsurge in  former 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1" y="2067404"/>
            <a:ext cx="5275809" cy="37792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945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6491D5F-B8A4-C84F-ABE2-862AE52BB5DC}"/>
              </a:ext>
            </a:extLst>
          </p:cNvPr>
          <p:cNvSpPr>
            <a:spLocks noGrp="1"/>
          </p:cNvSpPr>
          <p:nvPr>
            <p:ph type="title"/>
          </p:nvPr>
        </p:nvSpPr>
        <p:spPr>
          <a:xfrm>
            <a:off x="1097279" y="543753"/>
            <a:ext cx="10058400" cy="835660"/>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MASS UPSURGE IN 1969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9161F9A-803F-A14F-A419-CF0CC3D6FA91}"/>
              </a:ext>
            </a:extLst>
          </p:cNvPr>
          <p:cNvSpPr>
            <a:spLocks noGrp="1"/>
          </p:cNvSpPr>
          <p:nvPr>
            <p:ph idx="1"/>
          </p:nvPr>
        </p:nvSpPr>
        <p:spPr>
          <a:xfrm>
            <a:off x="6109856" y="1942716"/>
            <a:ext cx="5045824" cy="3377429"/>
          </a:xfrm>
        </p:spPr>
        <p:txBody>
          <a:bodyPr>
            <a:normAutofit fontScale="92500"/>
          </a:bodyPr>
          <a:lstStyle/>
          <a:p>
            <a:pPr marL="215900" indent="0" algn="just">
              <a:buNone/>
            </a:pPr>
            <a:r>
              <a:rPr lang="en-US" dirty="0" smtClean="0">
                <a:solidFill>
                  <a:schemeClr val="tx1"/>
                </a:solidFill>
                <a:latin typeface="Times New Roman" panose="02020603050405020304" pitchFamily="18" charset="0"/>
                <a:cs typeface="Times New Roman" panose="02020603050405020304" pitchFamily="18" charset="0"/>
              </a:rPr>
              <a:t>During </a:t>
            </a:r>
            <a:r>
              <a:rPr lang="en-US" dirty="0" err="1">
                <a:solidFill>
                  <a:schemeClr val="tx1"/>
                </a:solidFill>
                <a:latin typeface="Times New Roman" panose="02020603050405020304" pitchFamily="18" charset="0"/>
                <a:cs typeface="Times New Roman" panose="02020603050405020304" pitchFamily="18" charset="0"/>
              </a:rPr>
              <a:t>hartal</a:t>
            </a:r>
            <a:r>
              <a:rPr lang="en-US" dirty="0">
                <a:solidFill>
                  <a:schemeClr val="tx1"/>
                </a:solidFill>
                <a:latin typeface="Times New Roman" panose="02020603050405020304" pitchFamily="18" charset="0"/>
                <a:cs typeface="Times New Roman" panose="02020603050405020304" pitchFamily="18" charset="0"/>
              </a:rPr>
              <a:t> on 24 January a huge number of people from all walks of life joined the processions. Thus the movement took the shape of a mass upsurge. Again a student of class IX, </a:t>
            </a:r>
            <a:r>
              <a:rPr lang="en-US" dirty="0" err="1">
                <a:solidFill>
                  <a:schemeClr val="tx1"/>
                </a:solidFill>
                <a:latin typeface="Times New Roman" panose="02020603050405020304" pitchFamily="18" charset="0"/>
                <a:cs typeface="Times New Roman" panose="02020603050405020304" pitchFamily="18" charset="0"/>
              </a:rPr>
              <a:t>Matiur</a:t>
            </a:r>
            <a:r>
              <a:rPr lang="en-US" dirty="0">
                <a:solidFill>
                  <a:schemeClr val="tx1"/>
                </a:solidFill>
                <a:latin typeface="Times New Roman" panose="02020603050405020304" pitchFamily="18" charset="0"/>
                <a:cs typeface="Times New Roman" panose="02020603050405020304" pitchFamily="18" charset="0"/>
              </a:rPr>
              <a:t>, died of police firing, and a large number of people received injuries. An angry mob set fire to the office of Government dailies The Daily Pakistan and Morning News</a:t>
            </a:r>
            <a:r>
              <a:rPr lang="en-US" dirty="0" smtClean="0">
                <a:solidFill>
                  <a:schemeClr val="tx1"/>
                </a:solidFill>
                <a:latin typeface="Times New Roman" panose="02020603050405020304" pitchFamily="18" charset="0"/>
                <a:cs typeface="Times New Roman" panose="02020603050405020304" pitchFamily="18" charset="0"/>
              </a:rPr>
              <a:t>.</a:t>
            </a:r>
          </a:p>
          <a:p>
            <a:pPr marL="215900" indent="0" algn="just">
              <a:buNone/>
            </a:pPr>
            <a:r>
              <a:rPr lang="en-US" dirty="0" smtClean="0">
                <a:solidFill>
                  <a:schemeClr val="tx1"/>
                </a:solidFill>
                <a:latin typeface="Times New Roman" panose="02020603050405020304" pitchFamily="18" charset="0"/>
                <a:cs typeface="Times New Roman" panose="02020603050405020304" pitchFamily="18" charset="0"/>
              </a:rPr>
              <a:t>Dhaka </a:t>
            </a:r>
            <a:r>
              <a:rPr lang="en-US" dirty="0">
                <a:solidFill>
                  <a:schemeClr val="tx1"/>
                </a:solidFill>
                <a:latin typeface="Times New Roman" panose="02020603050405020304" pitchFamily="18" charset="0"/>
                <a:cs typeface="Times New Roman" panose="02020603050405020304" pitchFamily="18" charset="0"/>
              </a:rPr>
              <a:t>went out of control of the Government. Indiscriminate firing of the army and the police killed a lot of people and injured many others in the successive movement and </a:t>
            </a:r>
            <a:r>
              <a:rPr lang="en-US" dirty="0" err="1">
                <a:solidFill>
                  <a:schemeClr val="tx1"/>
                </a:solidFill>
                <a:latin typeface="Times New Roman" panose="02020603050405020304" pitchFamily="18" charset="0"/>
                <a:cs typeface="Times New Roman" panose="02020603050405020304" pitchFamily="18" charset="0"/>
              </a:rPr>
              <a:t>hartal</a:t>
            </a:r>
            <a:r>
              <a:rPr lang="en-US" dirty="0">
                <a:solidFill>
                  <a:schemeClr val="tx1"/>
                </a:solidFill>
                <a:latin typeface="Times New Roman" panose="02020603050405020304" pitchFamily="18" charset="0"/>
                <a:cs typeface="Times New Roman" panose="02020603050405020304" pitchFamily="18" charset="0"/>
              </a:rPr>
              <a:t> after 24 January. </a:t>
            </a:r>
          </a:p>
          <a:p>
            <a:endParaRPr lang="en-US" dirty="0"/>
          </a:p>
        </p:txBody>
      </p:sp>
      <p:pic>
        <p:nvPicPr>
          <p:cNvPr id="6" name="Picture 5"/>
          <p:cNvPicPr>
            <a:picLocks noChangeAspect="1"/>
          </p:cNvPicPr>
          <p:nvPr/>
        </p:nvPicPr>
        <p:blipFill>
          <a:blip r:embed="rId2"/>
          <a:stretch>
            <a:fillRect/>
          </a:stretch>
        </p:blipFill>
        <p:spPr>
          <a:xfrm>
            <a:off x="1097279" y="2092902"/>
            <a:ext cx="5012575" cy="32558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4242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A8796-41E6-1A46-B6D1-9C06B913FCED}"/>
              </a:ext>
            </a:extLst>
          </p:cNvPr>
          <p:cNvSpPr>
            <a:spLocks noGrp="1"/>
          </p:cNvSpPr>
          <p:nvPr>
            <p:ph type="title"/>
          </p:nvPr>
        </p:nvSpPr>
        <p:spPr>
          <a:xfrm>
            <a:off x="1154083" y="471055"/>
            <a:ext cx="10058400" cy="1086196"/>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SIX POINTS PROGRAM AND BANGALI NATIONALISM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37423D6-15C2-264A-9704-F0202D5AD2D6}"/>
              </a:ext>
            </a:extLst>
          </p:cNvPr>
          <p:cNvSpPr>
            <a:spLocks noGrp="1"/>
          </p:cNvSpPr>
          <p:nvPr>
            <p:ph idx="1"/>
          </p:nvPr>
        </p:nvSpPr>
        <p:spPr>
          <a:xfrm>
            <a:off x="5818908" y="2286000"/>
            <a:ext cx="5336771" cy="3583093"/>
          </a:xfrm>
        </p:spPr>
        <p:txBody>
          <a:bodyPr>
            <a:normAutofit lnSpcReduction="10000"/>
          </a:bodyPr>
          <a:lstStyle/>
          <a:p>
            <a:pPr marL="444500" indent="0" algn="just">
              <a:buNone/>
            </a:pP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get rid of the colonial rule and exploitation of Pakistanis, Bangabandhu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announced the six points program in 1966. The purpose of Bangabandhu was to free East Pakistan from discrimination by realizing six points of demand. Basically, after the Pak-India war 1965, Bangabandhu raised their voice against the extreme negligence of the West Pakistan Government to the security of East Pakistan and limitless disparities. Opposition leaders convened a conference on 5-6 February 1966 in Lahore where Bangabandhu presented the 'six-points' demand which was rejected by the leaders in the conference. </a:t>
            </a:r>
          </a:p>
        </p:txBody>
      </p:sp>
      <p:pic>
        <p:nvPicPr>
          <p:cNvPr id="1028" name="Picture 4" descr="https://upload.wikimedia.org/wikipedia/commons/thumb/e/e8/Sheikh_Mujibur_Rahman_Announcing_6_Points_At_Lahore.jpg/220px-Sheikh_Mujibur_Rahman_Announcing_6_Points_At_Laho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7" y="2286000"/>
            <a:ext cx="4488871" cy="35830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61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84909"/>
            <a:ext cx="10058400" cy="1108364"/>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MASS UPSURGE IN 1969 </a:t>
            </a:r>
            <a:endParaRPr lang="en-US" sz="3200" dirty="0"/>
          </a:p>
        </p:txBody>
      </p:sp>
      <p:sp>
        <p:nvSpPr>
          <p:cNvPr id="3" name="Content Placeholder 2"/>
          <p:cNvSpPr>
            <a:spLocks noGrp="1"/>
          </p:cNvSpPr>
          <p:nvPr>
            <p:ph idx="1"/>
          </p:nvPr>
        </p:nvSpPr>
        <p:spPr>
          <a:xfrm>
            <a:off x="6345382" y="1845734"/>
            <a:ext cx="4810298" cy="4023360"/>
          </a:xfrm>
        </p:spPr>
        <p:txBody>
          <a:bodyPr>
            <a:normAutofit/>
          </a:bodyPr>
          <a:lstStyle/>
          <a:p>
            <a:pPr marL="215900" indent="0" algn="just">
              <a:buNone/>
            </a:pPr>
            <a:r>
              <a:rPr lang="en-US" dirty="0">
                <a:solidFill>
                  <a:schemeClr val="tx1"/>
                </a:solidFill>
                <a:latin typeface="Times New Roman" panose="02020603050405020304" pitchFamily="18" charset="0"/>
                <a:cs typeface="Times New Roman" panose="02020603050405020304" pitchFamily="18" charset="0"/>
              </a:rPr>
              <a:t>Sergeant </a:t>
            </a:r>
            <a:r>
              <a:rPr lang="en-US" dirty="0" err="1">
                <a:solidFill>
                  <a:schemeClr val="tx1"/>
                </a:solidFill>
                <a:latin typeface="Times New Roman" panose="02020603050405020304" pitchFamily="18" charset="0"/>
                <a:cs typeface="Times New Roman" panose="02020603050405020304" pitchFamily="18" charset="0"/>
              </a:rPr>
              <a:t>Zahurul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Haque</a:t>
            </a:r>
            <a:r>
              <a:rPr lang="en-US" dirty="0">
                <a:solidFill>
                  <a:schemeClr val="tx1"/>
                </a:solidFill>
                <a:latin typeface="Times New Roman" panose="02020603050405020304" pitchFamily="18" charset="0"/>
                <a:cs typeface="Times New Roman" panose="02020603050405020304" pitchFamily="18" charset="0"/>
              </a:rPr>
              <a:t>, an under-trial prisoner in the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Conspiracy Case, was killed brutally by gunshot in Dhaka Cantonment on 15 February. The movement triggered off in protest of the killing of </a:t>
            </a:r>
            <a:r>
              <a:rPr lang="en-US" dirty="0" err="1">
                <a:solidFill>
                  <a:schemeClr val="tx1"/>
                </a:solidFill>
                <a:latin typeface="Times New Roman" panose="02020603050405020304" pitchFamily="18" charset="0"/>
                <a:cs typeface="Times New Roman" panose="02020603050405020304" pitchFamily="18" charset="0"/>
              </a:rPr>
              <a:t>Zahurul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Haque</a:t>
            </a:r>
            <a:r>
              <a:rPr lang="en-US" dirty="0">
                <a:solidFill>
                  <a:schemeClr val="tx1"/>
                </a:solidFill>
                <a:latin typeface="Times New Roman" panose="02020603050405020304" pitchFamily="18" charset="0"/>
                <a:cs typeface="Times New Roman" panose="02020603050405020304" pitchFamily="18" charset="0"/>
              </a:rPr>
              <a:t> on 16 February. Mob set fire to the residence of the Chief Judge of the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Tribunal. In the afternoon, </a:t>
            </a:r>
            <a:r>
              <a:rPr lang="en-US" dirty="0" err="1">
                <a:solidFill>
                  <a:schemeClr val="tx1"/>
                </a:solidFill>
                <a:latin typeface="Times New Roman" panose="02020603050405020304" pitchFamily="18" charset="0"/>
                <a:cs typeface="Times New Roman" panose="02020603050405020304" pitchFamily="18" charset="0"/>
              </a:rPr>
              <a:t>Maulana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Bhashani</a:t>
            </a:r>
            <a:r>
              <a:rPr lang="en-US" dirty="0">
                <a:solidFill>
                  <a:schemeClr val="tx1"/>
                </a:solidFill>
                <a:latin typeface="Times New Roman" panose="02020603050405020304" pitchFamily="18" charset="0"/>
                <a:cs typeface="Times New Roman" panose="02020603050405020304" pitchFamily="18" charset="0"/>
              </a:rPr>
              <a:t> declared in a public meeting, 'Implement 11 points in two months and release all political detainees. If required, we will bring </a:t>
            </a:r>
            <a:r>
              <a:rPr lang="en-US" dirty="0" err="1">
                <a:solidFill>
                  <a:schemeClr val="tx1"/>
                </a:solidFill>
                <a:latin typeface="Times New Roman" panose="02020603050405020304" pitchFamily="18" charset="0"/>
                <a:cs typeface="Times New Roman" panose="02020603050405020304" pitchFamily="18" charset="0"/>
              </a:rPr>
              <a:t>Mujib</a:t>
            </a:r>
            <a:r>
              <a:rPr lang="en-US" dirty="0">
                <a:solidFill>
                  <a:schemeClr val="tx1"/>
                </a:solidFill>
                <a:latin typeface="Times New Roman" panose="02020603050405020304" pitchFamily="18" charset="0"/>
                <a:cs typeface="Times New Roman" panose="02020603050405020304" pitchFamily="18" charset="0"/>
              </a:rPr>
              <a:t> out of jail by demolishing the prison-like French Revolution.' Finding no other alternative, the Government imposed a curfew in Dhaka. </a:t>
            </a:r>
          </a:p>
          <a:p>
            <a:endParaRPr lang="en-US" dirty="0"/>
          </a:p>
        </p:txBody>
      </p:sp>
      <p:pic>
        <p:nvPicPr>
          <p:cNvPr id="18434" name="Picture 2" descr="Humans Of Noakhali Zilla School - &quot;তাঁকে কখনো কাঁদতে দেখা যায়নি। কোনো  কারণে কারো কাছে মাথা নত করেননি&quot; বায়ান্ন বছর আগে ঠিক আজকের তারিখে শহীদ  হয়েছিলেন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5012575" cy="4023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597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6EB486D-1AFB-914A-B2CC-279376EE0732}"/>
              </a:ext>
            </a:extLst>
          </p:cNvPr>
          <p:cNvSpPr>
            <a:spLocks noGrp="1"/>
          </p:cNvSpPr>
          <p:nvPr>
            <p:ph type="title"/>
          </p:nvPr>
        </p:nvSpPr>
        <p:spPr>
          <a:xfrm>
            <a:off x="1097280" y="901700"/>
            <a:ext cx="10058400" cy="835660"/>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MASS UPSURGE IN 1969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F41840C-3E7E-2747-8068-916BEC0DFB7D}"/>
              </a:ext>
            </a:extLst>
          </p:cNvPr>
          <p:cNvSpPr>
            <a:spLocks noGrp="1"/>
          </p:cNvSpPr>
          <p:nvPr>
            <p:ph idx="1"/>
          </p:nvPr>
        </p:nvSpPr>
        <p:spPr>
          <a:xfrm>
            <a:off x="6373091" y="2022762"/>
            <a:ext cx="4782589" cy="3846331"/>
          </a:xfrm>
        </p:spPr>
        <p:txBody>
          <a:bodyPr>
            <a:normAutofit/>
          </a:bodyPr>
          <a:lstStyle/>
          <a:p>
            <a:pPr marL="215900" indent="0" algn="just">
              <a:buNone/>
            </a:pPr>
            <a:r>
              <a:rPr lang="en-US" dirty="0">
                <a:solidFill>
                  <a:schemeClr val="tx1"/>
                </a:solidFill>
                <a:latin typeface="Times New Roman" panose="02020603050405020304" pitchFamily="18" charset="0"/>
                <a:cs typeface="Times New Roman" panose="02020603050405020304" pitchFamily="18" charset="0"/>
              </a:rPr>
              <a:t>On 18 February, the army bayoneted Dr. Mohammad </a:t>
            </a:r>
            <a:r>
              <a:rPr lang="en-US" dirty="0" err="1">
                <a:solidFill>
                  <a:schemeClr val="tx1"/>
                </a:solidFill>
                <a:latin typeface="Times New Roman" panose="02020603050405020304" pitchFamily="18" charset="0"/>
                <a:cs typeface="Times New Roman" panose="02020603050405020304" pitchFamily="18" charset="0"/>
              </a:rPr>
              <a:t>Shamsuzzoha</a:t>
            </a:r>
            <a:r>
              <a:rPr lang="en-US" dirty="0">
                <a:solidFill>
                  <a:schemeClr val="tx1"/>
                </a:solidFill>
                <a:latin typeface="Times New Roman" panose="02020603050405020304" pitchFamily="18" charset="0"/>
                <a:cs typeface="Times New Roman" panose="02020603050405020304" pitchFamily="18" charset="0"/>
              </a:rPr>
              <a:t>, the then Proctor of </a:t>
            </a:r>
            <a:r>
              <a:rPr lang="en-US" dirty="0" err="1">
                <a:solidFill>
                  <a:schemeClr val="tx1"/>
                </a:solidFill>
                <a:latin typeface="Times New Roman" panose="02020603050405020304" pitchFamily="18" charset="0"/>
                <a:cs typeface="Times New Roman" panose="02020603050405020304" pitchFamily="18" charset="0"/>
              </a:rPr>
              <a:t>Rajshahi</a:t>
            </a:r>
            <a:r>
              <a:rPr lang="en-US" dirty="0">
                <a:solidFill>
                  <a:schemeClr val="tx1"/>
                </a:solidFill>
                <a:latin typeface="Times New Roman" panose="02020603050405020304" pitchFamily="18" charset="0"/>
                <a:cs typeface="Times New Roman" panose="02020603050405020304" pitchFamily="18" charset="0"/>
              </a:rPr>
              <a:t> University and killed him. </a:t>
            </a:r>
          </a:p>
          <a:p>
            <a:pPr marL="215900" indent="0" algn="just">
              <a:buNone/>
            </a:pPr>
            <a:r>
              <a:rPr lang="en-US" dirty="0" smtClean="0">
                <a:solidFill>
                  <a:schemeClr val="tx1"/>
                </a:solidFill>
                <a:latin typeface="Times New Roman" panose="02020603050405020304" pitchFamily="18" charset="0"/>
                <a:cs typeface="Times New Roman" panose="02020603050405020304" pitchFamily="18" charset="0"/>
              </a:rPr>
              <a:t>After </a:t>
            </a:r>
            <a:r>
              <a:rPr lang="en-US" dirty="0">
                <a:solidFill>
                  <a:schemeClr val="tx1"/>
                </a:solidFill>
                <a:latin typeface="Times New Roman" panose="02020603050405020304" pitchFamily="18" charset="0"/>
                <a:cs typeface="Times New Roman" panose="02020603050405020304" pitchFamily="18" charset="0"/>
              </a:rPr>
              <a:t>18 February, the movement spread like a wildfire and the overall situation of the country deteriorated. The opposition leaders rejected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Khan's call for a round table meeting.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could realize that the situation would go beyond control unless the Agartala Case was withdrawn and the accused people were released. Yielding to the pressure of the mass upsurge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declared that he would not contest the next presidential election. </a:t>
            </a:r>
          </a:p>
          <a:p>
            <a:pPr marL="533400" indent="-317500" algn="just">
              <a:buFont typeface="Wingdings" pitchFamily="2" charset="2"/>
              <a:buChar char="q"/>
            </a:pPr>
            <a:endParaRPr lang="en-US" dirty="0"/>
          </a:p>
          <a:p>
            <a:endParaRPr lang="en-US" dirty="0"/>
          </a:p>
        </p:txBody>
      </p:sp>
      <p:pic>
        <p:nvPicPr>
          <p:cNvPr id="6" name="Picture 2" descr="Martyred Dr Zoha yet to get national recognition - Bangladesh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22762"/>
            <a:ext cx="5123411" cy="38463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402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471055"/>
            <a:ext cx="10058400" cy="979702"/>
          </a:xfrm>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MASS UPSURGE IN 1969 </a:t>
            </a:r>
            <a:endParaRPr lang="en-US" sz="3200" dirty="0"/>
          </a:p>
        </p:txBody>
      </p:sp>
      <p:sp>
        <p:nvSpPr>
          <p:cNvPr id="3" name="Content Placeholder 2"/>
          <p:cNvSpPr>
            <a:spLocks noGrp="1"/>
          </p:cNvSpPr>
          <p:nvPr>
            <p:ph idx="1"/>
          </p:nvPr>
        </p:nvSpPr>
        <p:spPr>
          <a:xfrm>
            <a:off x="6206836" y="2022762"/>
            <a:ext cx="4948843" cy="3422075"/>
          </a:xfrm>
        </p:spPr>
        <p:txBody>
          <a:bodyPr>
            <a:normAutofit/>
          </a:bodyPr>
          <a:lstStyle/>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After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was freed from the historic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Conspiracy Case, the mass movement of 1969 took a new course.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extended support to the 11-point demand and pledged emphatically that six-point and 11-point would be implemented. He was firm in favor of six-point, and 11-point in the round table meeting with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held on 26 February.    </a:t>
            </a:r>
          </a:p>
          <a:p>
            <a:endParaRPr lang="en-US" dirty="0"/>
          </a:p>
        </p:txBody>
      </p:sp>
      <p:pic>
        <p:nvPicPr>
          <p:cNvPr id="6" name="Picture 2" descr="A passage to Agartala | The Business Stand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083" y="2022763"/>
            <a:ext cx="4901738" cy="34220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682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C26A321-5DC8-9042-A06E-21DABAB8FB14}"/>
              </a:ext>
            </a:extLst>
          </p:cNvPr>
          <p:cNvSpPr>
            <a:spLocks noGrp="1"/>
          </p:cNvSpPr>
          <p:nvPr>
            <p:ph type="title"/>
          </p:nvPr>
        </p:nvSpPr>
        <p:spPr>
          <a:xfrm>
            <a:off x="1097280" y="901700"/>
            <a:ext cx="10058400" cy="835660"/>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MASS UPSURGE IN 1969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9D7A4AF-3BC4-4F42-A8C8-EE66A32B1E13}"/>
              </a:ext>
            </a:extLst>
          </p:cNvPr>
          <p:cNvSpPr>
            <a:spLocks noGrp="1"/>
          </p:cNvSpPr>
          <p:nvPr>
            <p:ph idx="1"/>
          </p:nvPr>
        </p:nvSpPr>
        <p:spPr>
          <a:xfrm>
            <a:off x="6096000" y="2175164"/>
            <a:ext cx="5059679" cy="3477491"/>
          </a:xfrm>
        </p:spPr>
        <p:txBody>
          <a:bodyPr/>
          <a:lstStyle/>
          <a:p>
            <a:pPr marL="266700" indent="0" algn="just">
              <a:buNone/>
            </a:pPr>
            <a:r>
              <a:rPr lang="en-US" dirty="0">
                <a:solidFill>
                  <a:schemeClr val="tx1"/>
                </a:solidFill>
                <a:latin typeface="Times New Roman" panose="02020603050405020304" pitchFamily="18" charset="0"/>
                <a:cs typeface="Times New Roman" panose="02020603050405020304" pitchFamily="18" charset="0"/>
              </a:rPr>
              <a:t>Meanwhile anti-</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movement spread in West Pakistan too. Round table meetings failed. Law and order situation worsened in the whole country. In March, 90 people died as the army fired on demonstrations. Finally, in a meeting held on 10 March,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declared that he would introduce a Parliamentary Form of Government and the elections would be held, ensuring voting rights of the adults. </a:t>
            </a:r>
          </a:p>
          <a:p>
            <a:endParaRPr lang="en-US" dirty="0"/>
          </a:p>
        </p:txBody>
      </p:sp>
      <p:pic>
        <p:nvPicPr>
          <p:cNvPr id="22530" name="Picture 2" descr="March 25, 1969: End of presidency of Gen Ayub Khan in Pakistan- I | The  Asian Age Online, Banglad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175165"/>
            <a:ext cx="4998720" cy="320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57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409" y="983673"/>
            <a:ext cx="10464491" cy="1320800"/>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MASS </a:t>
            </a:r>
            <a:r>
              <a:rPr lang="en-US" sz="3200" b="1" dirty="0">
                <a:solidFill>
                  <a:srgbClr val="C00000"/>
                </a:solidFill>
                <a:latin typeface="Times New Roman" panose="02020603050405020304" pitchFamily="18" charset="0"/>
                <a:cs typeface="Times New Roman" panose="02020603050405020304" pitchFamily="18" charset="0"/>
              </a:rPr>
              <a:t>UPSURGE IN 1969 </a:t>
            </a:r>
            <a:endParaRPr lang="en-US" sz="3200" dirty="0"/>
          </a:p>
        </p:txBody>
      </p:sp>
      <p:sp>
        <p:nvSpPr>
          <p:cNvPr id="3" name="Content Placeholder 2"/>
          <p:cNvSpPr>
            <a:spLocks noGrp="1"/>
          </p:cNvSpPr>
          <p:nvPr>
            <p:ph idx="1"/>
          </p:nvPr>
        </p:nvSpPr>
        <p:spPr>
          <a:xfrm>
            <a:off x="5652655" y="2715491"/>
            <a:ext cx="5503025" cy="2050474"/>
          </a:xfrm>
        </p:spPr>
        <p:txBody>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On 22 March,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removed </a:t>
            </a:r>
            <a:r>
              <a:rPr lang="en-US" dirty="0" err="1">
                <a:solidFill>
                  <a:schemeClr val="tx1"/>
                </a:solidFill>
                <a:latin typeface="Times New Roman" panose="02020603050405020304" pitchFamily="18" charset="0"/>
                <a:cs typeface="Times New Roman" panose="02020603050405020304" pitchFamily="18" charset="0"/>
              </a:rPr>
              <a:t>Monaem</a:t>
            </a:r>
            <a:r>
              <a:rPr lang="en-US" dirty="0">
                <a:solidFill>
                  <a:schemeClr val="tx1"/>
                </a:solidFill>
                <a:latin typeface="Times New Roman" panose="02020603050405020304" pitchFamily="18" charset="0"/>
                <a:cs typeface="Times New Roman" panose="02020603050405020304" pitchFamily="18" charset="0"/>
              </a:rPr>
              <a:t> Khan from the post of Governor of East Pakistan. Still, the mass movement could not be tamed. On 25 March,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handed over the rein of the Government to the Army Chief General </a:t>
            </a:r>
            <a:r>
              <a:rPr lang="en-US" dirty="0" err="1">
                <a:solidFill>
                  <a:schemeClr val="tx1"/>
                </a:solidFill>
                <a:latin typeface="Times New Roman" panose="02020603050405020304" pitchFamily="18" charset="0"/>
                <a:cs typeface="Times New Roman" panose="02020603050405020304" pitchFamily="18" charset="0"/>
              </a:rPr>
              <a:t>Yahya</a:t>
            </a:r>
            <a:r>
              <a:rPr lang="en-US" dirty="0">
                <a:solidFill>
                  <a:schemeClr val="tx1"/>
                </a:solidFill>
                <a:latin typeface="Times New Roman" panose="02020603050405020304" pitchFamily="18" charset="0"/>
                <a:cs typeface="Times New Roman" panose="02020603050405020304" pitchFamily="18" charset="0"/>
              </a:rPr>
              <a:t> Khan. Thus anti-</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mass upsurge in East Pakistan gained success. </a:t>
            </a:r>
          </a:p>
          <a:p>
            <a:endParaRPr lang="en-US" dirty="0"/>
          </a:p>
        </p:txBody>
      </p:sp>
      <p:pic>
        <p:nvPicPr>
          <p:cNvPr id="23554" name="Picture 2" descr="Yahya Kha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5" y="2715491"/>
            <a:ext cx="4458393" cy="34636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01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9913" y="2274661"/>
            <a:ext cx="3492500" cy="2324100"/>
          </a:xfrm>
        </p:spPr>
      </p:pic>
    </p:spTree>
    <p:extLst>
      <p:ext uri="{BB962C8B-B14F-4D97-AF65-F5344CB8AC3E}">
        <p14:creationId xmlns:p14="http://schemas.microsoft.com/office/powerpoint/2010/main" val="2288343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326B16F-BB4E-804D-9336-B373BAC1E819}"/>
              </a:ext>
            </a:extLst>
          </p:cNvPr>
          <p:cNvSpPr>
            <a:spLocks noGrp="1"/>
          </p:cNvSpPr>
          <p:nvPr>
            <p:ph type="title"/>
          </p:nvPr>
        </p:nvSpPr>
        <p:spPr>
          <a:xfrm>
            <a:off x="1097279" y="592577"/>
            <a:ext cx="10058400" cy="989215"/>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SIX POINTS PROGRAM AND BANGALI NATIONALISM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F455C08-E23F-5F43-9043-22E818B01F54}"/>
              </a:ext>
            </a:extLst>
          </p:cNvPr>
          <p:cNvSpPr>
            <a:spLocks noGrp="1"/>
          </p:cNvSpPr>
          <p:nvPr>
            <p:ph idx="1"/>
          </p:nvPr>
        </p:nvSpPr>
        <p:spPr>
          <a:xfrm>
            <a:off x="6400801" y="2299855"/>
            <a:ext cx="4754878" cy="3117272"/>
          </a:xfrm>
        </p:spPr>
        <p:txBody>
          <a:bodyPr>
            <a:normAutofit/>
          </a:bodyPr>
          <a:lstStyle/>
          <a:p>
            <a:pPr marL="88900" indent="0" algn="just">
              <a:buNone/>
            </a:pPr>
            <a:r>
              <a:rPr lang="en-US" sz="1800" dirty="0" err="1" smtClean="0">
                <a:solidFill>
                  <a:schemeClr val="tx1"/>
                </a:solidFill>
                <a:latin typeface="Times New Roman" panose="02020603050405020304" pitchFamily="18" charset="0"/>
                <a:cs typeface="Times New Roman" panose="02020603050405020304" pitchFamily="18" charset="0"/>
              </a:rPr>
              <a:t>Bangabandhu</a:t>
            </a:r>
            <a:r>
              <a:rPr lang="en-US" sz="1800" dirty="0" smtClean="0">
                <a:solidFill>
                  <a:schemeClr val="tx1"/>
                </a:solidFill>
                <a:latin typeface="Times New Roman" panose="02020603050405020304" pitchFamily="18" charset="0"/>
                <a:cs typeface="Times New Roman" panose="02020603050405020304" pitchFamily="18" charset="0"/>
              </a:rPr>
              <a:t> walked out of the conference and returned to Dhaka disclosing six points to the press. On 21 February a pamphlet titled '</a:t>
            </a:r>
            <a:r>
              <a:rPr lang="en-US" sz="1800" dirty="0" err="1" smtClean="0">
                <a:solidFill>
                  <a:schemeClr val="tx1"/>
                </a:solidFill>
                <a:latin typeface="Times New Roman" panose="02020603050405020304" pitchFamily="18" charset="0"/>
                <a:cs typeface="Times New Roman" panose="02020603050405020304" pitchFamily="18" charset="0"/>
              </a:rPr>
              <a:t>amader</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bachar</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dabi</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chhoy</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dafa</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karmashuchi</a:t>
            </a:r>
            <a:r>
              <a:rPr lang="en-US" sz="1800" dirty="0" smtClean="0">
                <a:solidFill>
                  <a:schemeClr val="tx1"/>
                </a:solidFill>
                <a:latin typeface="Times New Roman" panose="02020603050405020304" pitchFamily="18" charset="0"/>
                <a:cs typeface="Times New Roman" panose="02020603050405020304" pitchFamily="18" charset="0"/>
              </a:rPr>
              <a:t>' (our demands for survival: six-point program) was published in the name of </a:t>
            </a:r>
            <a:r>
              <a:rPr lang="en-US" sz="1800" dirty="0" err="1" smtClean="0">
                <a:solidFill>
                  <a:schemeClr val="tx1"/>
                </a:solidFill>
                <a:latin typeface="Times New Roman" panose="02020603050405020304" pitchFamily="18" charset="0"/>
                <a:cs typeface="Times New Roman" panose="02020603050405020304" pitchFamily="18" charset="0"/>
              </a:rPr>
              <a:t>Bangabandhu</a:t>
            </a:r>
            <a:r>
              <a:rPr lang="en-US" sz="1800" dirty="0" smtClean="0">
                <a:solidFill>
                  <a:schemeClr val="tx1"/>
                </a:solidFill>
                <a:latin typeface="Times New Roman" panose="02020603050405020304" pitchFamily="18" charset="0"/>
                <a:cs typeface="Times New Roman" panose="02020603050405020304" pitchFamily="18" charset="0"/>
              </a:rPr>
              <a:t>. The six points were as follows: </a:t>
            </a:r>
          </a:p>
          <a:p>
            <a:pPr marL="711200" lvl="0" indent="0" algn="just">
              <a:spcBef>
                <a:spcPts val="600"/>
              </a:spcBef>
              <a:buNone/>
            </a:pPr>
            <a:endParaRPr lang="en-US" sz="1800" dirty="0">
              <a:latin typeface="Times New Roman" panose="02020603050405020304" pitchFamily="18" charset="0"/>
              <a:cs typeface="Times New Roman" panose="02020603050405020304" pitchFamily="18" charset="0"/>
            </a:endParaRPr>
          </a:p>
        </p:txBody>
      </p:sp>
      <p:pic>
        <p:nvPicPr>
          <p:cNvPr id="2052" name="Picture 4" descr="https://upload.wikimedia.org/wikipedia/commons/thumb/9/96/Mujibur_Rahman_returning_from_Lahore_1966.jpg/220px-Mujibur_Rahman_returning_from_Lahore_19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299855"/>
            <a:ext cx="5164976" cy="3117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5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304312"/>
            <a:ext cx="10058400" cy="1210887"/>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SIX POINTS PROGRAM AND BANGALI NATIONALISM </a:t>
            </a:r>
            <a:endParaRPr lang="en-US" sz="3200" dirty="0"/>
          </a:p>
        </p:txBody>
      </p:sp>
      <p:sp>
        <p:nvSpPr>
          <p:cNvPr id="3" name="Content Placeholder 2"/>
          <p:cNvSpPr>
            <a:spLocks noGrp="1"/>
          </p:cNvSpPr>
          <p:nvPr>
            <p:ph idx="1"/>
          </p:nvPr>
        </p:nvSpPr>
        <p:spPr>
          <a:xfrm>
            <a:off x="6262255" y="2105891"/>
            <a:ext cx="4893424" cy="3338945"/>
          </a:xfrm>
        </p:spPr>
        <p:txBody>
          <a:bodyPr>
            <a:noAutofit/>
          </a:bodyPr>
          <a:lstStyle/>
          <a:p>
            <a:pPr marL="88900" indent="0" algn="just">
              <a:buNone/>
            </a:pPr>
            <a:r>
              <a:rPr lang="en-US" sz="1800" dirty="0" smtClean="0">
                <a:solidFill>
                  <a:schemeClr val="tx1"/>
                </a:solidFill>
                <a:latin typeface="Times New Roman" panose="02020603050405020304" pitchFamily="18" charset="0"/>
                <a:cs typeface="Times New Roman" panose="02020603050405020304" pitchFamily="18" charset="0"/>
              </a:rPr>
              <a:t>1. The </a:t>
            </a:r>
            <a:r>
              <a:rPr lang="en-US" sz="1800" dirty="0">
                <a:solidFill>
                  <a:schemeClr val="tx1"/>
                </a:solidFill>
                <a:latin typeface="Times New Roman" panose="02020603050405020304" pitchFamily="18" charset="0"/>
                <a:cs typeface="Times New Roman" panose="02020603050405020304" pitchFamily="18" charset="0"/>
              </a:rPr>
              <a:t>constitution should provide for a Federation of Pakistan in its true sense on the basis of the Lahore Resolution.</a:t>
            </a:r>
          </a:p>
          <a:p>
            <a:pPr marL="88900" indent="0" algn="just">
              <a:buNone/>
            </a:pPr>
            <a:r>
              <a:rPr lang="en-US" sz="1800" dirty="0" smtClean="0">
                <a:solidFill>
                  <a:schemeClr val="tx1"/>
                </a:solidFill>
                <a:latin typeface="Times New Roman" panose="02020603050405020304" pitchFamily="18" charset="0"/>
                <a:cs typeface="Times New Roman" panose="02020603050405020304" pitchFamily="18" charset="0"/>
              </a:rPr>
              <a:t>2. The </a:t>
            </a:r>
            <a:r>
              <a:rPr lang="en-US" sz="1800" dirty="0">
                <a:solidFill>
                  <a:schemeClr val="tx1"/>
                </a:solidFill>
                <a:latin typeface="Times New Roman" panose="02020603050405020304" pitchFamily="18" charset="0"/>
                <a:cs typeface="Times New Roman" panose="02020603050405020304" pitchFamily="18" charset="0"/>
              </a:rPr>
              <a:t>federal government should deal with only two subjects: Defense and Foreign Affairs, and all other residuary subjects shall be vested in the federating states. </a:t>
            </a:r>
          </a:p>
          <a:p>
            <a:pPr marL="88900" lv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88900" lv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3076" name="Picture 4" descr="Six Points and June 1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105891"/>
            <a:ext cx="5164976" cy="33389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33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32509"/>
            <a:ext cx="10058400" cy="1100051"/>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SIX POINTS PROGRAM AND BANGALI NATIONALISM </a:t>
            </a:r>
            <a:endParaRPr lang="en-US" sz="3200" dirty="0"/>
          </a:p>
        </p:txBody>
      </p:sp>
      <p:sp>
        <p:nvSpPr>
          <p:cNvPr id="3" name="Content Placeholder 2"/>
          <p:cNvSpPr>
            <a:spLocks noGrp="1"/>
          </p:cNvSpPr>
          <p:nvPr>
            <p:ph idx="1"/>
          </p:nvPr>
        </p:nvSpPr>
        <p:spPr>
          <a:xfrm>
            <a:off x="6303819" y="1981200"/>
            <a:ext cx="4851862" cy="3627737"/>
          </a:xfrm>
        </p:spPr>
        <p:txBody>
          <a:bodyPr>
            <a:normAutofit/>
          </a:bodyPr>
          <a:lstStyle/>
          <a:p>
            <a:pPr marL="88900" lvl="0" indent="0" algn="just">
              <a:lnSpc>
                <a:spcPct val="100000"/>
              </a:lnSpc>
              <a:buNone/>
            </a:pPr>
            <a:r>
              <a:rPr lang="en-US" dirty="0" smtClean="0">
                <a:latin typeface="Times New Roman" panose="02020603050405020304" pitchFamily="18" charset="0"/>
                <a:cs typeface="Times New Roman" panose="02020603050405020304" pitchFamily="18" charset="0"/>
              </a:rPr>
              <a:t>3. </a:t>
            </a:r>
            <a:r>
              <a:rPr lang="en-US" dirty="0">
                <a:solidFill>
                  <a:schemeClr val="tx1"/>
                </a:solidFill>
                <a:latin typeface="Times New Roman" panose="02020603050405020304" pitchFamily="18" charset="0"/>
                <a:cs typeface="Times New Roman" panose="02020603050405020304" pitchFamily="18" charset="0"/>
              </a:rPr>
              <a:t>Two separates, but freely convertible currencies for two wings or if this is not feasible, there should be one currency but constitutional provisions to stop the flight of capital from East to West Pakistan. A separate Banking and separate fiscal and monetary policy should be adopted for East Pakistan. </a:t>
            </a:r>
          </a:p>
          <a:p>
            <a:pPr marL="88900" lv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rPr>
              <a:t>4. The power of taxation and revenue collection shall be vested in the federating units. The federal government shall use this fund to meet its expenditures. </a:t>
            </a:r>
          </a:p>
          <a:p>
            <a:pPr marL="88900" lvl="0" indent="0" algn="just">
              <a:lnSpc>
                <a:spcPct val="100000"/>
              </a:lnSpc>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7" name="AutoShape 2" descr="Six-Point Movement - Dhaka Tribu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descr="Six-point movement: The 'Magna Carta' of Bangal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81200"/>
            <a:ext cx="4984866" cy="3627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5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78345" cy="997527"/>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SIX POINTS PROGRAM AND BANGALI NATIONALISM </a:t>
            </a:r>
            <a:endParaRPr lang="en-US" sz="3200" dirty="0"/>
          </a:p>
        </p:txBody>
      </p:sp>
      <p:sp>
        <p:nvSpPr>
          <p:cNvPr id="3" name="Content Placeholder 2"/>
          <p:cNvSpPr>
            <a:spLocks noGrp="1"/>
          </p:cNvSpPr>
          <p:nvPr>
            <p:ph idx="1"/>
          </p:nvPr>
        </p:nvSpPr>
        <p:spPr>
          <a:xfrm>
            <a:off x="5985165" y="2230582"/>
            <a:ext cx="5170515" cy="3269674"/>
          </a:xfrm>
        </p:spPr>
        <p:txBody>
          <a:bodyPr/>
          <a:lstStyle/>
          <a:p>
            <a:pPr marL="88900" lv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rPr>
              <a:t>5. The federal units shall have the full authority to regulate foreign exchange earnings and trade. There should be two separate accounts for the foreign exchange earnings of the two wings. </a:t>
            </a:r>
          </a:p>
          <a:p>
            <a:pPr marL="88900" lv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rPr>
              <a:t>6. To safeguard regional solidarity and national security the provinces should have the authority to form and control their own military or paramilitary force</a:t>
            </a:r>
          </a:p>
          <a:p>
            <a:endParaRPr lang="en-US" dirty="0"/>
          </a:p>
        </p:txBody>
      </p:sp>
      <p:pic>
        <p:nvPicPr>
          <p:cNvPr id="7" name="Picture 6" descr="6 Point Mov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1" y="2230582"/>
            <a:ext cx="4887884" cy="32696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44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9243EF3-1B42-8540-912D-D3FC902CCDB9}"/>
              </a:ext>
            </a:extLst>
          </p:cNvPr>
          <p:cNvSpPr>
            <a:spLocks noGrp="1"/>
          </p:cNvSpPr>
          <p:nvPr>
            <p:ph type="title"/>
          </p:nvPr>
        </p:nvSpPr>
        <p:spPr>
          <a:xfrm>
            <a:off x="1097280" y="727362"/>
            <a:ext cx="10058400" cy="1129145"/>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SIX POINTS PROGRAM AND BANGALI NATIONALISM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18B1AC-3322-224F-8069-453E982C353B}"/>
              </a:ext>
            </a:extLst>
          </p:cNvPr>
          <p:cNvSpPr>
            <a:spLocks noGrp="1"/>
          </p:cNvSpPr>
          <p:nvPr>
            <p:ph idx="1"/>
          </p:nvPr>
        </p:nvSpPr>
        <p:spPr>
          <a:xfrm>
            <a:off x="6096000" y="2278161"/>
            <a:ext cx="5059681" cy="3263657"/>
          </a:xfrm>
        </p:spPr>
        <p:txBody>
          <a:bodyPr>
            <a:normAutofit/>
          </a:bodyPr>
          <a:lstStyle/>
          <a:p>
            <a:pPr marL="215900" indent="0" algn="just">
              <a:buNone/>
            </a:pPr>
            <a:r>
              <a:rPr lang="en-US" dirty="0">
                <a:solidFill>
                  <a:schemeClr val="tx1"/>
                </a:solidFill>
                <a:latin typeface="Times New Roman" panose="02020603050405020304" pitchFamily="18" charset="0"/>
                <a:cs typeface="Times New Roman" panose="02020603050405020304" pitchFamily="18" charset="0"/>
              </a:rPr>
              <a:t>The six points were accepted by the Working Committee of the </a:t>
            </a:r>
            <a:r>
              <a:rPr lang="en-US" dirty="0" err="1">
                <a:solidFill>
                  <a:schemeClr val="tx1"/>
                </a:solidFill>
                <a:latin typeface="Times New Roman" panose="02020603050405020304" pitchFamily="18" charset="0"/>
                <a:cs typeface="Times New Roman" panose="02020603050405020304" pitchFamily="18" charset="0"/>
              </a:rPr>
              <a:t>Awami</a:t>
            </a:r>
            <a:r>
              <a:rPr lang="en-US" dirty="0">
                <a:solidFill>
                  <a:schemeClr val="tx1"/>
                </a:solidFill>
                <a:latin typeface="Times New Roman" panose="02020603050405020304" pitchFamily="18" charset="0"/>
                <a:cs typeface="Times New Roman" panose="02020603050405020304" pitchFamily="18" charset="0"/>
              </a:rPr>
              <a:t> League. Then Bangabandhu campaigned in favor of the six points. He went to different places and delivered speeches on this. As a result of Bangabandhu's campaign, six-point gained public support very rapidly. Being panicked the Government of </a:t>
            </a:r>
            <a:r>
              <a:rPr lang="en-US" dirty="0" err="1">
                <a:solidFill>
                  <a:schemeClr val="tx1"/>
                </a:solidFill>
                <a:latin typeface="Times New Roman" panose="02020603050405020304" pitchFamily="18" charset="0"/>
                <a:cs typeface="Times New Roman" panose="02020603050405020304" pitchFamily="18" charset="0"/>
              </a:rPr>
              <a:t>Ayub</a:t>
            </a:r>
            <a:r>
              <a:rPr lang="en-US" dirty="0">
                <a:solidFill>
                  <a:schemeClr val="tx1"/>
                </a:solidFill>
                <a:latin typeface="Times New Roman" panose="02020603050405020304" pitchFamily="18" charset="0"/>
                <a:cs typeface="Times New Roman" panose="02020603050405020304" pitchFamily="18" charset="0"/>
              </a:rPr>
              <a:t> Khan started arresting the leaders and activists of the </a:t>
            </a:r>
            <a:r>
              <a:rPr lang="en-US" dirty="0" err="1">
                <a:solidFill>
                  <a:schemeClr val="tx1"/>
                </a:solidFill>
                <a:latin typeface="Times New Roman" panose="02020603050405020304" pitchFamily="18" charset="0"/>
                <a:cs typeface="Times New Roman" panose="02020603050405020304" pitchFamily="18" charset="0"/>
              </a:rPr>
              <a:t>Awami</a:t>
            </a:r>
            <a:r>
              <a:rPr lang="en-US" dirty="0">
                <a:solidFill>
                  <a:schemeClr val="tx1"/>
                </a:solidFill>
                <a:latin typeface="Times New Roman" panose="02020603050405020304" pitchFamily="18" charset="0"/>
                <a:cs typeface="Times New Roman" panose="02020603050405020304" pitchFamily="18" charset="0"/>
              </a:rPr>
              <a:t> League. </a:t>
            </a:r>
          </a:p>
          <a:p>
            <a:endParaRPr lang="en-US" dirty="0"/>
          </a:p>
        </p:txBody>
      </p:sp>
      <p:pic>
        <p:nvPicPr>
          <p:cNvPr id="8" name="Picture 2" descr="Six-point Movement and Creation of Banglad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170" y="2278162"/>
            <a:ext cx="5178830" cy="32636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18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35148" cy="1320800"/>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SIX POINTS PROGRAM AND BANGALI NATIONALISM </a:t>
            </a:r>
            <a:endParaRPr lang="en-US" sz="3200" dirty="0"/>
          </a:p>
        </p:txBody>
      </p:sp>
      <p:sp>
        <p:nvSpPr>
          <p:cNvPr id="3" name="Content Placeholder 2"/>
          <p:cNvSpPr>
            <a:spLocks noGrp="1"/>
          </p:cNvSpPr>
          <p:nvPr>
            <p:ph idx="1"/>
          </p:nvPr>
        </p:nvSpPr>
        <p:spPr>
          <a:xfrm>
            <a:off x="6262256" y="2147455"/>
            <a:ext cx="4950228" cy="3491345"/>
          </a:xfrm>
        </p:spPr>
        <p:txBody>
          <a:bodyPr>
            <a:normAutofit fontScale="92500" lnSpcReduction="10000"/>
          </a:bodyPr>
          <a:lstStyle/>
          <a:p>
            <a:pPr marL="215900" indent="0" algn="just">
              <a:buNone/>
            </a:pPr>
            <a:r>
              <a:rPr lang="en-US" dirty="0">
                <a:solidFill>
                  <a:schemeClr val="tx1"/>
                </a:solidFill>
                <a:latin typeface="Times New Roman" panose="02020603050405020304" pitchFamily="18" charset="0"/>
                <a:cs typeface="Times New Roman" panose="02020603050405020304" pitchFamily="18" charset="0"/>
              </a:rPr>
              <a:t>The Government directed to arrest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as six points gained popularity day by day. On 7 June a general strike was observed to protest the arrest of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During </a:t>
            </a:r>
            <a:r>
              <a:rPr lang="en-US" dirty="0" err="1">
                <a:solidFill>
                  <a:schemeClr val="tx1"/>
                </a:solidFill>
                <a:latin typeface="Times New Roman" panose="02020603050405020304" pitchFamily="18" charset="0"/>
                <a:cs typeface="Times New Roman" panose="02020603050405020304" pitchFamily="18" charset="0"/>
              </a:rPr>
              <a:t>hartal</a:t>
            </a:r>
            <a:r>
              <a:rPr lang="en-US" dirty="0">
                <a:solidFill>
                  <a:schemeClr val="tx1"/>
                </a:solidFill>
                <a:latin typeface="Times New Roman" panose="02020603050405020304" pitchFamily="18" charset="0"/>
                <a:cs typeface="Times New Roman" panose="02020603050405020304" pitchFamily="18" charset="0"/>
              </a:rPr>
              <a:t>, a number of individuals were killed in police firing. By 10 May 1966, the government arrested 3500 </a:t>
            </a:r>
            <a:r>
              <a:rPr lang="en-US" dirty="0" err="1">
                <a:solidFill>
                  <a:schemeClr val="tx1"/>
                </a:solidFill>
                <a:latin typeface="Times New Roman" panose="02020603050405020304" pitchFamily="18" charset="0"/>
                <a:cs typeface="Times New Roman" panose="02020603050405020304" pitchFamily="18" charset="0"/>
              </a:rPr>
              <a:t>Awami</a:t>
            </a:r>
            <a:r>
              <a:rPr lang="en-US" dirty="0">
                <a:solidFill>
                  <a:schemeClr val="tx1"/>
                </a:solidFill>
                <a:latin typeface="Times New Roman" panose="02020603050405020304" pitchFamily="18" charset="0"/>
                <a:cs typeface="Times New Roman" panose="02020603050405020304" pitchFamily="18" charset="0"/>
              </a:rPr>
              <a:t> League leaders and activists. In 1968 the Government put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on trial accusing him in the historic </a:t>
            </a:r>
            <a:r>
              <a:rPr lang="en-US" dirty="0" err="1">
                <a:solidFill>
                  <a:schemeClr val="tx1"/>
                </a:solidFill>
                <a:latin typeface="Times New Roman" panose="02020603050405020304" pitchFamily="18" charset="0"/>
                <a:cs typeface="Times New Roman" panose="02020603050405020304" pitchFamily="18" charset="0"/>
              </a:rPr>
              <a:t>Agartala</a:t>
            </a:r>
            <a:r>
              <a:rPr lang="en-US" dirty="0">
                <a:solidFill>
                  <a:schemeClr val="tx1"/>
                </a:solidFill>
                <a:latin typeface="Times New Roman" panose="02020603050405020304" pitchFamily="18" charset="0"/>
                <a:cs typeface="Times New Roman" panose="02020603050405020304" pitchFamily="18" charset="0"/>
              </a:rPr>
              <a:t> Case. </a:t>
            </a:r>
          </a:p>
          <a:p>
            <a:pPr marL="215900" indent="0" algn="just">
              <a:buNone/>
            </a:pPr>
            <a:r>
              <a:rPr lang="en-US" dirty="0">
                <a:solidFill>
                  <a:schemeClr val="tx1"/>
                </a:solidFill>
                <a:latin typeface="Times New Roman" panose="02020603050405020304" pitchFamily="18" charset="0"/>
                <a:cs typeface="Times New Roman" panose="02020603050405020304" pitchFamily="18" charset="0"/>
              </a:rPr>
              <a:t>The case led to a mass upsurge in 1969 and the Government was forced to release </a:t>
            </a:r>
            <a:r>
              <a:rPr lang="en-US" dirty="0" err="1">
                <a:solidFill>
                  <a:schemeClr val="tx1"/>
                </a:solidFill>
                <a:latin typeface="Times New Roman" panose="02020603050405020304" pitchFamily="18" charset="0"/>
                <a:cs typeface="Times New Roman" panose="02020603050405020304" pitchFamily="18" charset="0"/>
              </a:rPr>
              <a:t>Bangabandhu</a:t>
            </a:r>
            <a:r>
              <a:rPr lang="en-US" dirty="0">
                <a:solidFill>
                  <a:schemeClr val="tx1"/>
                </a:solidFill>
                <a:latin typeface="Times New Roman" panose="02020603050405020304" pitchFamily="18" charset="0"/>
                <a:cs typeface="Times New Roman" panose="02020603050405020304" pitchFamily="18" charset="0"/>
              </a:rPr>
              <a:t> Sheikh </a:t>
            </a:r>
            <a:r>
              <a:rPr lang="en-US" dirty="0" err="1">
                <a:solidFill>
                  <a:schemeClr val="tx1"/>
                </a:solidFill>
                <a:latin typeface="Times New Roman" panose="02020603050405020304" pitchFamily="18" charset="0"/>
                <a:cs typeface="Times New Roman" panose="02020603050405020304" pitchFamily="18" charset="0"/>
              </a:rPr>
              <a:t>Mujibur</a:t>
            </a:r>
            <a:r>
              <a:rPr lang="en-US" dirty="0">
                <a:solidFill>
                  <a:schemeClr val="tx1"/>
                </a:solidFill>
                <a:latin typeface="Times New Roman" panose="02020603050405020304" pitchFamily="18" charset="0"/>
                <a:cs typeface="Times New Roman" panose="02020603050405020304" pitchFamily="18" charset="0"/>
              </a:rPr>
              <a:t> Rahman. The key factor in </a:t>
            </a:r>
            <a:r>
              <a:rPr lang="en-US" dirty="0" err="1">
                <a:solidFill>
                  <a:schemeClr val="tx1"/>
                </a:solidFill>
                <a:latin typeface="Times New Roman" panose="02020603050405020304" pitchFamily="18" charset="0"/>
                <a:cs typeface="Times New Roman" panose="02020603050405020304" pitchFamily="18" charset="0"/>
              </a:rPr>
              <a:t>Awami</a:t>
            </a:r>
            <a:r>
              <a:rPr lang="en-US" dirty="0">
                <a:solidFill>
                  <a:schemeClr val="tx1"/>
                </a:solidFill>
                <a:latin typeface="Times New Roman" panose="02020603050405020304" pitchFamily="18" charset="0"/>
                <a:cs typeface="Times New Roman" panose="02020603050405020304" pitchFamily="18" charset="0"/>
              </a:rPr>
              <a:t> League's election manifesto in 1970 was these six points programs. </a:t>
            </a:r>
          </a:p>
          <a:p>
            <a:endParaRPr lang="en-US" dirty="0"/>
          </a:p>
        </p:txBody>
      </p:sp>
      <p:pic>
        <p:nvPicPr>
          <p:cNvPr id="5" name="Picture 2" descr="6 Points Movement, 1966 | Six-point Programme a charter of d… | Flick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147454"/>
            <a:ext cx="5164975" cy="34913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93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89CE13-260F-AD46-B8B3-977D4026CB72}"/>
              </a:ext>
            </a:extLst>
          </p:cNvPr>
          <p:cNvSpPr>
            <a:spLocks noGrp="1"/>
          </p:cNvSpPr>
          <p:nvPr>
            <p:ph type="title"/>
          </p:nvPr>
        </p:nvSpPr>
        <p:spPr>
          <a:xfrm>
            <a:off x="1097280" y="464652"/>
            <a:ext cx="10058400" cy="1118897"/>
          </a:xfrm>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AGARTALA CASE, 1968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74317B8-A0AE-A14A-8705-D3CAB2AB1CAD}"/>
              </a:ext>
            </a:extLst>
          </p:cNvPr>
          <p:cNvSpPr>
            <a:spLocks noGrp="1"/>
          </p:cNvSpPr>
          <p:nvPr>
            <p:ph idx="1"/>
          </p:nvPr>
        </p:nvSpPr>
        <p:spPr>
          <a:xfrm>
            <a:off x="6192983" y="2234430"/>
            <a:ext cx="4962698" cy="3432079"/>
          </a:xfrm>
        </p:spPr>
        <p:txBody>
          <a:bodyPr>
            <a:normAutofit lnSpcReduction="10000"/>
          </a:bodyPr>
          <a:lstStyle/>
          <a:p>
            <a:pPr marL="127000" indent="0" algn="just">
              <a:buNone/>
            </a:pPr>
            <a:r>
              <a:rPr lang="en-US" dirty="0">
                <a:solidFill>
                  <a:schemeClr val="tx1"/>
                </a:solidFill>
                <a:latin typeface="Times New Roman" panose="02020603050405020304" pitchFamily="18" charset="0"/>
                <a:cs typeface="Times New Roman" panose="02020603050405020304" pitchFamily="18" charset="0"/>
              </a:rPr>
              <a:t>It may be mentioned that the six-point program of Bangabandhu in 1966 gained widespread popularity in East Pakistan. Autonomy of East Pakistan became the demand of the people. Meanwhile, a few Bengali officers and soldiers were getting organized for armed revolution to protest the existing disparity in the army. But the matter was uncovered by the Inter-Services Intelligence of the Pakistani government. 1500 Bangali were arrested in Pakistan. Bangabandhu was implicated as the main accused of this conspiracy. Bangabandhu was in jail. A case was filed in January 1968. </a:t>
            </a:r>
            <a:endParaRPr lang="en-US" dirty="0">
              <a:solidFill>
                <a:schemeClr val="tx1"/>
              </a:solidFill>
            </a:endParaRPr>
          </a:p>
        </p:txBody>
      </p:sp>
      <p:sp>
        <p:nvSpPr>
          <p:cNvPr id="5" name="AutoShape 2" descr="Stamp Lovers - AGARTALA CONSPIRACY CASE 3 January 1968 1 pcs FDC Price:- 50  taka Payment:- BKash Shipping:- Registered post / Curier service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srcRect l="2107" t="4457" r="2633" b="3565"/>
          <a:stretch/>
        </p:blipFill>
        <p:spPr>
          <a:xfrm>
            <a:off x="1454728" y="2234431"/>
            <a:ext cx="4738254" cy="34320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4319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11568</TotalTime>
  <Words>2250</Words>
  <Application>Microsoft Office PowerPoint</Application>
  <PresentationFormat>Widescreen</PresentationFormat>
  <Paragraphs>66</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Bangla MN</vt:lpstr>
      <vt:lpstr>Britannic Bold</vt:lpstr>
      <vt:lpstr>Calibri</vt:lpstr>
      <vt:lpstr>Franklin Gothic Book</vt:lpstr>
      <vt:lpstr>Times New Roman</vt:lpstr>
      <vt:lpstr>Trebuchet MS</vt:lpstr>
      <vt:lpstr>Wingdings</vt:lpstr>
      <vt:lpstr>Wingdings 3</vt:lpstr>
      <vt:lpstr>Facet</vt:lpstr>
      <vt:lpstr>PowerPoint Presentation</vt:lpstr>
      <vt:lpstr>SIX POINTS PROGRAM AND BANGALI NATIONALISM </vt:lpstr>
      <vt:lpstr>SIX POINTS PROGRAM AND BANGALI NATIONALISM </vt:lpstr>
      <vt:lpstr>SIX POINTS PROGRAM AND BANGALI NATIONALISM </vt:lpstr>
      <vt:lpstr>SIX POINTS PROGRAM AND BANGALI NATIONALISM </vt:lpstr>
      <vt:lpstr>SIX POINTS PROGRAM AND BANGALI NATIONALISM </vt:lpstr>
      <vt:lpstr>SIX POINTS PROGRAM AND BANGALI NATIONALISM </vt:lpstr>
      <vt:lpstr>SIX POINTS PROGRAM AND BANGALI NATIONALISM </vt:lpstr>
      <vt:lpstr> AGARTALA CASE, 1968 </vt:lpstr>
      <vt:lpstr>AGARTALA CASE, 1968 </vt:lpstr>
      <vt:lpstr>AGARTALA CASE, 1968 </vt:lpstr>
      <vt:lpstr>AGARTALA CASE, 1968 </vt:lpstr>
      <vt:lpstr>IMPACT OF AGARTALA CASE </vt:lpstr>
      <vt:lpstr>11 POINTS MOVEMENT </vt:lpstr>
      <vt:lpstr> 11 POINTS MOVEMENT </vt:lpstr>
      <vt:lpstr>MASS UPSURGE IN 1969 </vt:lpstr>
      <vt:lpstr> MASS UPSURGE IN 1969 </vt:lpstr>
      <vt:lpstr>MASS UPSURGE IN 1969 </vt:lpstr>
      <vt:lpstr>MASS UPSURGE IN 1969 </vt:lpstr>
      <vt:lpstr>MASS UPSURGE IN 1969 </vt:lpstr>
      <vt:lpstr>MASS UPSURGE IN 1969 </vt:lpstr>
      <vt:lpstr> MASS UPSURGE IN 1969 </vt:lpstr>
      <vt:lpstr>MASS UPSURGE IN 1969 </vt:lpstr>
      <vt:lpstr> MASS UPSURGE IN 1969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1114</cp:revision>
  <cp:lastPrinted>2022-07-04T14:13:00Z</cp:lastPrinted>
  <dcterms:created xsi:type="dcterms:W3CDTF">2017-10-14T17:55:41Z</dcterms:created>
  <dcterms:modified xsi:type="dcterms:W3CDTF">2023-11-26T06:34:39Z</dcterms:modified>
</cp:coreProperties>
</file>