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619" r:id="rId1"/>
  </p:sldMasterIdLst>
  <p:notesMasterIdLst>
    <p:notesMasterId r:id="rId45"/>
  </p:notesMasterIdLst>
  <p:handoutMasterIdLst>
    <p:handoutMasterId r:id="rId46"/>
  </p:handoutMasterIdLst>
  <p:sldIdLst>
    <p:sldId id="630" r:id="rId2"/>
    <p:sldId id="653" r:id="rId3"/>
    <p:sldId id="654" r:id="rId4"/>
    <p:sldId id="680" r:id="rId5"/>
    <p:sldId id="655" r:id="rId6"/>
    <p:sldId id="681" r:id="rId7"/>
    <p:sldId id="656" r:id="rId8"/>
    <p:sldId id="682" r:id="rId9"/>
    <p:sldId id="657" r:id="rId10"/>
    <p:sldId id="683" r:id="rId11"/>
    <p:sldId id="658" r:id="rId12"/>
    <p:sldId id="659" r:id="rId13"/>
    <p:sldId id="684" r:id="rId14"/>
    <p:sldId id="660" r:id="rId15"/>
    <p:sldId id="685" r:id="rId16"/>
    <p:sldId id="661" r:id="rId17"/>
    <p:sldId id="662" r:id="rId18"/>
    <p:sldId id="686" r:id="rId19"/>
    <p:sldId id="663" r:id="rId20"/>
    <p:sldId id="687" r:id="rId21"/>
    <p:sldId id="664" r:id="rId22"/>
    <p:sldId id="688" r:id="rId23"/>
    <p:sldId id="665" r:id="rId24"/>
    <p:sldId id="666" r:id="rId25"/>
    <p:sldId id="667" r:id="rId26"/>
    <p:sldId id="668" r:id="rId27"/>
    <p:sldId id="694" r:id="rId28"/>
    <p:sldId id="669" r:id="rId29"/>
    <p:sldId id="689" r:id="rId30"/>
    <p:sldId id="670" r:id="rId31"/>
    <p:sldId id="693" r:id="rId32"/>
    <p:sldId id="671" r:id="rId33"/>
    <p:sldId id="692" r:id="rId34"/>
    <p:sldId id="672" r:id="rId35"/>
    <p:sldId id="691" r:id="rId36"/>
    <p:sldId id="673" r:id="rId37"/>
    <p:sldId id="690" r:id="rId38"/>
    <p:sldId id="674" r:id="rId39"/>
    <p:sldId id="675" r:id="rId40"/>
    <p:sldId id="676" r:id="rId41"/>
    <p:sldId id="677" r:id="rId42"/>
    <p:sldId id="678" r:id="rId43"/>
    <p:sldId id="651" r:id="rId44"/>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5EF9"/>
    <a:srgbClr val="E43C1A"/>
    <a:srgbClr val="EB5346"/>
    <a:srgbClr val="EF4728"/>
    <a:srgbClr val="FF7E79"/>
    <a:srgbClr val="80210E"/>
    <a:srgbClr val="F8CD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434" autoAdjust="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DCAC85-4D9A-A54F-8756-5A45D5D449EE}"/>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9E6C9377-EA2A-BC49-813B-E009E7C25A95}"/>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6707D429-8342-5C4B-9D7B-B58AB6EA9D75}" type="datetimeFigureOut">
              <a:rPr lang="en-US" smtClean="0"/>
              <a:t>12/02/2023</a:t>
            </a:fld>
            <a:endParaRPr lang="en-US"/>
          </a:p>
        </p:txBody>
      </p:sp>
      <p:sp>
        <p:nvSpPr>
          <p:cNvPr id="4" name="Footer Placeholder 3">
            <a:extLst>
              <a:ext uri="{FF2B5EF4-FFF2-40B4-BE49-F238E27FC236}">
                <a16:creationId xmlns:a16="http://schemas.microsoft.com/office/drawing/2014/main" xmlns="" id="{FDA85C8A-3676-3F42-BFAA-4C4AB8A93978}"/>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38666CA7-3A8C-B244-AE9F-6FBE0BBCA6E0}"/>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06471A86-F7D8-F146-8389-8DA4F24EB34E}" type="slidenum">
              <a:rPr lang="en-US" smtClean="0"/>
              <a:t>‹#›</a:t>
            </a:fld>
            <a:endParaRPr lang="en-US"/>
          </a:p>
        </p:txBody>
      </p:sp>
    </p:spTree>
    <p:extLst>
      <p:ext uri="{BB962C8B-B14F-4D97-AF65-F5344CB8AC3E}">
        <p14:creationId xmlns:p14="http://schemas.microsoft.com/office/powerpoint/2010/main" val="26273654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C8D0CAB-F55A-2C43-B560-5100C08C470C}" type="datetimeFigureOut">
              <a:rPr lang="en-US" smtClean="0"/>
              <a:t>12/02/2023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021C30FA-FF41-444D-B724-C10CD0E899C9}" type="slidenum">
              <a:rPr lang="en-US" smtClean="0"/>
              <a:t>‹#›</a:t>
            </a:fld>
            <a:endParaRPr lang="en-US"/>
          </a:p>
        </p:txBody>
      </p:sp>
    </p:spTree>
    <p:extLst>
      <p:ext uri="{BB962C8B-B14F-4D97-AF65-F5344CB8AC3E}">
        <p14:creationId xmlns:p14="http://schemas.microsoft.com/office/powerpoint/2010/main" val="102905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1C30FA-FF41-444D-B724-C10CD0E899C9}" type="slidenum">
              <a:rPr lang="en-US" smtClean="0"/>
              <a:t>43</a:t>
            </a:fld>
            <a:endParaRPr lang="en-US"/>
          </a:p>
        </p:txBody>
      </p:sp>
    </p:spTree>
    <p:extLst>
      <p:ext uri="{BB962C8B-B14F-4D97-AF65-F5344CB8AC3E}">
        <p14:creationId xmlns:p14="http://schemas.microsoft.com/office/powerpoint/2010/main" val="4152959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3DC4F8-099E-1C4D-AF8A-CABEFFD874AC}" type="datetime1">
              <a:rPr lang="en-US" smtClean="0"/>
              <a:t>12/02/2023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0437979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CF1908-AA7B-0E4B-B7CA-3D76F59AF3F5}" type="datetime1">
              <a:rPr lang="en-US" smtClean="0"/>
              <a:t>12/02/2023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5136020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CF1908-AA7B-0E4B-B7CA-3D76F59AF3F5}" type="datetime1">
              <a:rPr lang="en-US" smtClean="0"/>
              <a:t>12/02/2023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6702844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CF1908-AA7B-0E4B-B7CA-3D76F59AF3F5}" type="datetime1">
              <a:rPr lang="en-US" smtClean="0"/>
              <a:t>12/02/2023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937328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CF1908-AA7B-0E4B-B7CA-3D76F59AF3F5}" type="datetime1">
              <a:rPr lang="en-US" smtClean="0"/>
              <a:t>12/02/2023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5898088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CF1908-AA7B-0E4B-B7CA-3D76F59AF3F5}" type="datetime1">
              <a:rPr lang="en-US" smtClean="0"/>
              <a:t>12/02/2023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0118470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EF4E87-4C02-B343-85F2-6DFAC753234F}" type="datetime1">
              <a:rPr lang="en-US" smtClean="0"/>
              <a:t>12/02/2023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39031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1"/>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1"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2142FF-818A-4C47-B288-1F460F39CE3D}" type="datetime1">
              <a:rPr lang="en-US" smtClean="0"/>
              <a:t>12/02/2023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5251535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F3D7C9-761A-D944-B91A-C242B134C452}" type="datetime1">
              <a:rPr lang="en-US" smtClean="0"/>
              <a:t>12/02/2023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02424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010B2F-3B11-B947-B405-93CE7FDCB44D}" type="datetime1">
              <a:rPr lang="en-US" smtClean="0"/>
              <a:t>12/02/2023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908806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2C98FFB-8C9C-D542-8DEB-653BE9505296}" type="datetime1">
              <a:rPr lang="en-US" smtClean="0"/>
              <a:t>12/02/2023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9294052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6" y="2737247"/>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5" y="2737247"/>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00FD75F-FD2B-114F-BEDA-9C91CBE35001}" type="datetime1">
              <a:rPr lang="en-US" smtClean="0"/>
              <a:t>12/02/2023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9234157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4AE216-3220-1F49-AED3-D0880FF3B7AC}" type="datetime1">
              <a:rPr lang="en-US" smtClean="0"/>
              <a:t>12/02/2023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66264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668F6-35C6-6740-AF13-C372B957A335}" type="datetime1">
              <a:rPr lang="en-US" smtClean="0"/>
              <a:t>12/02/2023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5255829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2" y="514926"/>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0A008A-D9FA-3249-9629-85F55E1CC051}" type="datetime1">
              <a:rPr lang="en-US" smtClean="0"/>
              <a:t>12/02/2023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6711794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5" name="Date Placeholder 4"/>
          <p:cNvSpPr>
            <a:spLocks noGrp="1"/>
          </p:cNvSpPr>
          <p:nvPr>
            <p:ph type="dt" sz="half" idx="10"/>
          </p:nvPr>
        </p:nvSpPr>
        <p:spPr/>
        <p:txBody>
          <a:bodyPr/>
          <a:lstStyle/>
          <a:p>
            <a:fld id="{53ED3E4D-CD1E-ED4F-9BC7-F0E098EEAA71}" type="datetime1">
              <a:rPr lang="en-US" smtClean="0"/>
              <a:t>12/02/2023</a:t>
            </a:fld>
            <a:endParaRPr lang="en-US" dirty="0"/>
          </a:p>
        </p:txBody>
      </p:sp>
    </p:spTree>
    <p:extLst>
      <p:ext uri="{BB962C8B-B14F-4D97-AF65-F5344CB8AC3E}">
        <p14:creationId xmlns:p14="http://schemas.microsoft.com/office/powerpoint/2010/main" val="3031442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0CF1908-AA7B-0E4B-B7CA-3D76F59AF3F5}" type="datetime1">
              <a:rPr lang="en-US" smtClean="0"/>
              <a:t>12/02/2023</a:t>
            </a:fld>
            <a:endParaRPr lang="en-US" dirty="0"/>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4" y="6041364"/>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770075"/>
      </p:ext>
    </p:extLst>
  </p:cSld>
  <p:clrMap bg1="lt1" tx1="dk1" bg2="lt2" tx2="dk2" accent1="accent1" accent2="accent2" accent3="accent3" accent4="accent4" accent5="accent5" accent6="accent6" hlink="hlink" folHlink="folHlink"/>
  <p:sldLayoutIdLst>
    <p:sldLayoutId id="2147484620" r:id="rId1"/>
    <p:sldLayoutId id="2147484621" r:id="rId2"/>
    <p:sldLayoutId id="2147484622" r:id="rId3"/>
    <p:sldLayoutId id="2147484623" r:id="rId4"/>
    <p:sldLayoutId id="2147484624" r:id="rId5"/>
    <p:sldLayoutId id="2147484625" r:id="rId6"/>
    <p:sldLayoutId id="2147484626" r:id="rId7"/>
    <p:sldLayoutId id="2147484627" r:id="rId8"/>
    <p:sldLayoutId id="2147484628" r:id="rId9"/>
    <p:sldLayoutId id="2147484629" r:id="rId10"/>
    <p:sldLayoutId id="2147484630" r:id="rId11"/>
    <p:sldLayoutId id="2147484631" r:id="rId12"/>
    <p:sldLayoutId id="2147484632" r:id="rId13"/>
    <p:sldLayoutId id="2147484633" r:id="rId14"/>
    <p:sldLayoutId id="2147484634" r:id="rId15"/>
    <p:sldLayoutId id="2147484635"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bn-m-wikipedia-org.translate.goog/wiki/%E0%A6%85%E0%A6%B8%E0%A6%B9%E0%A6%AF%E0%A7%8B%E0%A6%97_%E0%A6%86%E0%A6%A8%E0%A7%8D%E0%A6%A6%E0%A7%8B%E0%A6%B2%E0%A6%A8_(%E0%A7%A7%E0%A7%AF%E0%A7%AD%E0%A7%A7)?_x_tr_sl=bn&amp;_x_tr_tl=en&amp;_x_tr_hl=en&amp;_x_tr_pto=s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p:cNvSpPr txBox="1">
            <a:spLocks/>
          </p:cNvSpPr>
          <p:nvPr/>
        </p:nvSpPr>
        <p:spPr>
          <a:xfrm>
            <a:off x="1399309" y="2571794"/>
            <a:ext cx="8340435" cy="1440969"/>
          </a:xfrm>
          <a:prstGeom prst="rect">
            <a:avLst/>
          </a:prstGeom>
        </p:spPr>
        <p:txBody>
          <a:bodyPr vert="horz" lIns="91440" tIns="45720" rIns="91440" bIns="45720" rtlCol="0">
            <a:no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endParaRPr lang="en-GB" sz="100" b="1" dirty="0">
              <a:solidFill>
                <a:srgbClr val="FF0000"/>
              </a:solidFill>
              <a:latin typeface="Bangla MN" charset="0"/>
              <a:ea typeface="Bangla MN" charset="0"/>
              <a:cs typeface="Bangla MN" charset="0"/>
            </a:endParaRPr>
          </a:p>
          <a:p>
            <a:pPr marL="764540" marR="679450">
              <a:lnSpc>
                <a:spcPts val="3215"/>
              </a:lnSpc>
              <a:spcBef>
                <a:spcPts val="15"/>
              </a:spcBef>
            </a:pPr>
            <a:endParaRPr lang="en-US" sz="3600" b="1" dirty="0">
              <a:solidFill>
                <a:srgbClr val="C00000"/>
              </a:solidFill>
              <a:latin typeface="Britannic Bold" charset="0"/>
            </a:endParaRPr>
          </a:p>
          <a:p>
            <a:pPr marL="764540" marR="679450">
              <a:lnSpc>
                <a:spcPts val="3215"/>
              </a:lnSpc>
              <a:spcBef>
                <a:spcPts val="15"/>
              </a:spcBef>
            </a:pPr>
            <a:r>
              <a:rPr lang="en-US" sz="3200" b="1" dirty="0" smtClean="0">
                <a:solidFill>
                  <a:srgbClr val="C00000"/>
                </a:solidFill>
                <a:latin typeface="Times New Roman" panose="02020603050405020304" pitchFamily="18" charset="0"/>
                <a:cs typeface="Times New Roman" pitchFamily="18" charset="0"/>
              </a:rPr>
              <a:t>HISTORY OF THE EMERGENCE OF  INDEPENDENT BANGLADESH</a:t>
            </a:r>
            <a:endParaRPr lang="en-US" sz="3200" b="1" dirty="0">
              <a:solidFill>
                <a:srgbClr val="C00000"/>
              </a:solidFill>
              <a:latin typeface="Times New Roman" panose="02020603050405020304" pitchFamily="18" charset="0"/>
              <a:cs typeface="Times New Roman" pitchFamily="18" charset="0"/>
            </a:endParaRPr>
          </a:p>
        </p:txBody>
      </p:sp>
      <p:sp>
        <p:nvSpPr>
          <p:cNvPr id="5" name="TextBox 4"/>
          <p:cNvSpPr txBox="1"/>
          <p:nvPr/>
        </p:nvSpPr>
        <p:spPr>
          <a:xfrm>
            <a:off x="1260437" y="4331990"/>
            <a:ext cx="8479307" cy="1969770"/>
          </a:xfrm>
          <a:prstGeom prst="rect">
            <a:avLst/>
          </a:prstGeom>
          <a:noFill/>
        </p:spPr>
        <p:txBody>
          <a:bodyPr wrap="square" rtlCol="0">
            <a:spAutoFit/>
          </a:bodyPr>
          <a:lstStyle/>
          <a:p>
            <a:pPr algn="r">
              <a:lnSpc>
                <a:spcPct val="100000"/>
              </a:lnSpc>
            </a:pPr>
            <a:r>
              <a:rPr lang="en-US" sz="2800" b="1" dirty="0">
                <a:solidFill>
                  <a:srgbClr val="80210E"/>
                </a:solidFill>
                <a:latin typeface="Times New Roman" pitchFamily="18" charset="0"/>
                <a:ea typeface="Britannic Bold" charset="0"/>
                <a:cs typeface="Times New Roman" pitchFamily="18" charset="0"/>
              </a:rPr>
              <a:t>Dr. Md. Abdul </a:t>
            </a:r>
            <a:r>
              <a:rPr lang="en-US" sz="2800" b="1" dirty="0" err="1">
                <a:solidFill>
                  <a:srgbClr val="80210E"/>
                </a:solidFill>
                <a:latin typeface="Times New Roman" pitchFamily="18" charset="0"/>
                <a:ea typeface="Britannic Bold" charset="0"/>
                <a:cs typeface="Times New Roman" pitchFamily="18" charset="0"/>
              </a:rPr>
              <a:t>Alim</a:t>
            </a:r>
            <a:endParaRPr lang="en-US" sz="2800" b="1" dirty="0">
              <a:solidFill>
                <a:srgbClr val="80210E"/>
              </a:solidFill>
              <a:latin typeface="Times New Roman" pitchFamily="18" charset="0"/>
              <a:ea typeface="Britannic Bold" charset="0"/>
              <a:cs typeface="Times New Roman" pitchFamily="18" charset="0"/>
            </a:endParaRPr>
          </a:p>
          <a:p>
            <a:pPr algn="r">
              <a:lnSpc>
                <a:spcPct val="100000"/>
              </a:lnSpc>
            </a:pPr>
            <a:r>
              <a:rPr lang="en-US" sz="1600" b="1" i="1" dirty="0">
                <a:solidFill>
                  <a:srgbClr val="80210E"/>
                </a:solidFill>
                <a:latin typeface="Times New Roman" pitchFamily="18" charset="0"/>
                <a:ea typeface="Britannic Bold" charset="0"/>
                <a:cs typeface="Times New Roman" pitchFamily="18" charset="0"/>
              </a:rPr>
              <a:t>B. A (Hon’s), M. A (History), M. Phil (Raj), Ph. D (Raj)</a:t>
            </a:r>
          </a:p>
          <a:p>
            <a:pPr algn="r">
              <a:lnSpc>
                <a:spcPct val="100000"/>
              </a:lnSpc>
            </a:pPr>
            <a:r>
              <a:rPr lang="en-US" sz="2300" dirty="0">
                <a:latin typeface="Times New Roman" pitchFamily="18" charset="0"/>
                <a:cs typeface="Times New Roman" pitchFamily="18" charset="0"/>
              </a:rPr>
              <a:t>Email:doctorabdulalim64@gmail.com</a:t>
            </a:r>
          </a:p>
          <a:p>
            <a:pPr algn="r"/>
            <a:r>
              <a:rPr lang="en-US" sz="2300" dirty="0">
                <a:latin typeface="Times New Roman" pitchFamily="18" charset="0"/>
                <a:ea typeface="Britannic Bold" charset="0"/>
                <a:cs typeface="Times New Roman" pitchFamily="18" charset="0"/>
              </a:rPr>
              <a:t>Cell: +880 </a:t>
            </a:r>
            <a:r>
              <a:rPr lang="en-US" sz="2300" dirty="0" smtClean="0">
                <a:latin typeface="Times New Roman" pitchFamily="18" charset="0"/>
                <a:ea typeface="Britannic Bold" charset="0"/>
                <a:cs typeface="Times New Roman" pitchFamily="18" charset="0"/>
              </a:rPr>
              <a:t>01718-787466</a:t>
            </a:r>
            <a:endParaRPr lang="en-US" sz="2300" dirty="0">
              <a:latin typeface="Times New Roman" pitchFamily="18" charset="0"/>
              <a:ea typeface="Britannic Bold" charset="0"/>
              <a:cs typeface="Times New Roman" pitchFamily="18" charset="0"/>
            </a:endParaRPr>
          </a:p>
          <a:p>
            <a:pPr algn="r">
              <a:lnSpc>
                <a:spcPct val="100000"/>
              </a:lnSpc>
            </a:pPr>
            <a:r>
              <a:rPr lang="en-US" sz="2800" b="1" dirty="0">
                <a:solidFill>
                  <a:srgbClr val="80210E"/>
                </a:solidFill>
                <a:latin typeface="Britannic Bold" charset="0"/>
                <a:ea typeface="Britannic Bold" charset="0"/>
                <a:cs typeface="Britannic Bold" charset="0"/>
              </a:rPr>
              <a:t> </a:t>
            </a:r>
          </a:p>
        </p:txBody>
      </p:sp>
      <p:sp>
        <p:nvSpPr>
          <p:cNvPr id="9" name="Content Placeholder 2">
            <a:extLst>
              <a:ext uri="{FF2B5EF4-FFF2-40B4-BE49-F238E27FC236}">
                <a16:creationId xmlns:a16="http://schemas.microsoft.com/office/drawing/2014/main" xmlns="" id="{7F91988E-7EDA-CD48-AB89-6AF9D1263627}"/>
              </a:ext>
            </a:extLst>
          </p:cNvPr>
          <p:cNvSpPr txBox="1">
            <a:spLocks/>
          </p:cNvSpPr>
          <p:nvPr/>
        </p:nvSpPr>
        <p:spPr>
          <a:xfrm>
            <a:off x="828246" y="3927861"/>
            <a:ext cx="10327990" cy="1932170"/>
          </a:xfrm>
          <a:prstGeom prst="rect">
            <a:avLst/>
          </a:prstGeom>
        </p:spPr>
        <p:txBody>
          <a:bodyPr vert="horz" lIns="91440" tIns="45720" rIns="91440" bIns="45720" rtlCol="0">
            <a:no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endParaRPr lang="en-GB" sz="100" b="1" dirty="0">
              <a:solidFill>
                <a:srgbClr val="FF0000"/>
              </a:solidFill>
              <a:latin typeface="Bangla MN" charset="0"/>
              <a:ea typeface="Bangla MN" charset="0"/>
              <a:cs typeface="Bangla MN" charset="0"/>
            </a:endParaRPr>
          </a:p>
          <a:p>
            <a:pPr marL="764540" marR="679450">
              <a:lnSpc>
                <a:spcPts val="3215"/>
              </a:lnSpc>
              <a:spcBef>
                <a:spcPts val="15"/>
              </a:spcBef>
            </a:pPr>
            <a:endParaRPr lang="en-US" sz="3600" b="1" dirty="0">
              <a:solidFill>
                <a:srgbClr val="C00000"/>
              </a:solidFill>
              <a:latin typeface="Britannic Bold" charset="0"/>
            </a:endParaRPr>
          </a:p>
          <a:p>
            <a:endParaRPr lang="en-GB" sz="4000" b="1" dirty="0">
              <a:solidFill>
                <a:srgbClr val="FF0000"/>
              </a:solidFill>
              <a:latin typeface="Bangla MN" charset="0"/>
              <a:ea typeface="Bangla MN" charset="0"/>
              <a:cs typeface="Bangla MN" charset="0"/>
            </a:endParaRPr>
          </a:p>
        </p:txBody>
      </p:sp>
      <p:pic>
        <p:nvPicPr>
          <p:cNvPr id="3" name="Picture 2">
            <a:extLst>
              <a:ext uri="{FF2B5EF4-FFF2-40B4-BE49-F238E27FC236}">
                <a16:creationId xmlns:a16="http://schemas.microsoft.com/office/drawing/2014/main" xmlns="" id="{D108A9A9-8A4D-A242-B00C-BD1F5C3076B1}"/>
              </a:ext>
            </a:extLst>
          </p:cNvPr>
          <p:cNvPicPr>
            <a:picLocks noChangeAspect="1"/>
          </p:cNvPicPr>
          <p:nvPr/>
        </p:nvPicPr>
        <p:blipFill>
          <a:blip r:embed="rId2"/>
          <a:stretch>
            <a:fillRect/>
          </a:stretch>
        </p:blipFill>
        <p:spPr>
          <a:xfrm>
            <a:off x="4870216" y="619095"/>
            <a:ext cx="2244053" cy="2037600"/>
          </a:xfrm>
          <a:prstGeom prst="rect">
            <a:avLst/>
          </a:prstGeom>
        </p:spPr>
      </p:pic>
    </p:spTree>
    <p:extLst>
      <p:ext uri="{BB962C8B-B14F-4D97-AF65-F5344CB8AC3E}">
        <p14:creationId xmlns:p14="http://schemas.microsoft.com/office/powerpoint/2010/main" val="24100191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488648" cy="1320800"/>
          </a:xfrm>
        </p:spPr>
        <p:txBody>
          <a:bodyPr>
            <a:normAutofit/>
          </a:bodyPr>
          <a:lstStyle/>
          <a:p>
            <a:pPr algn="ctr"/>
            <a:r>
              <a:rPr lang="en-US" sz="3200" b="1" dirty="0">
                <a:solidFill>
                  <a:srgbClr val="C00000"/>
                </a:solidFill>
                <a:latin typeface="Times New Roman" pitchFamily="18" charset="0"/>
                <a:cs typeface="Times New Roman" pitchFamily="18" charset="0"/>
              </a:rPr>
              <a:t>NON-COOPERATION MOVEMENT (1971)</a:t>
            </a:r>
            <a:br>
              <a:rPr lang="en-US" sz="3200" b="1" dirty="0">
                <a:solidFill>
                  <a:srgbClr val="C00000"/>
                </a:solidFill>
                <a:latin typeface="Times New Roman" pitchFamily="18" charset="0"/>
                <a:cs typeface="Times New Roman" pitchFamily="18" charset="0"/>
              </a:rPr>
            </a:br>
            <a:r>
              <a:rPr lang="bn-IN" sz="3200" b="1" dirty="0">
                <a:solidFill>
                  <a:srgbClr val="C00000"/>
                </a:solidFill>
                <a:latin typeface="Times New Roman" pitchFamily="18" charset="0"/>
              </a:rPr>
              <a:t> INITIAL PHASE (MARCH 1–7)</a:t>
            </a:r>
            <a:endParaRPr lang="en-US" sz="3200" dirty="0"/>
          </a:p>
        </p:txBody>
      </p:sp>
      <p:sp>
        <p:nvSpPr>
          <p:cNvPr id="3" name="Content Placeholder 2"/>
          <p:cNvSpPr>
            <a:spLocks noGrp="1"/>
          </p:cNvSpPr>
          <p:nvPr>
            <p:ph idx="1"/>
          </p:nvPr>
        </p:nvSpPr>
        <p:spPr>
          <a:xfrm>
            <a:off x="677335" y="2160590"/>
            <a:ext cx="10488648" cy="3880773"/>
          </a:xfrm>
        </p:spPr>
        <p:txBody>
          <a:bodyPr/>
          <a:lstStyle/>
          <a:p>
            <a:pPr algn="just" fontAlgn="base"/>
            <a:r>
              <a:rPr lang="bn-IN" dirty="0">
                <a:solidFill>
                  <a:schemeClr val="tx1"/>
                </a:solidFill>
                <a:latin typeface="Times New Roman" pitchFamily="18" charset="0"/>
              </a:rPr>
              <a:t>Yahya Khan announced the decision to hold a conference of leaders in Dhaka on March 10 and promised to start the National Assembly session within two weeks of this conference. Zulfikar Ali Bhutto agreed to it but Sheikh Mujibur Rahman rejected it. Sheikh Mujibur Rahman told Bhutto that if the Bhuttos did not want to accept a democratically constituted regime, a separate regime would be created for East Pakistan. </a:t>
            </a:r>
            <a:endParaRPr lang="en-US" dirty="0">
              <a:solidFill>
                <a:schemeClr val="tx1"/>
              </a:solidFill>
              <a:latin typeface="Times New Roman" pitchFamily="18" charset="0"/>
              <a:cs typeface="Times New Roman" pitchFamily="18" charset="0"/>
            </a:endParaRPr>
          </a:p>
          <a:p>
            <a:pPr algn="just" fontAlgn="base"/>
            <a:r>
              <a:rPr lang="bn-IN" dirty="0">
                <a:solidFill>
                  <a:schemeClr val="tx1"/>
                </a:solidFill>
                <a:latin typeface="Times New Roman" pitchFamily="18" charset="0"/>
              </a:rPr>
              <a:t>At night , when troops and goods were disembarked from the MV Swat ship at Chittagong port, a clash broke out between the army and the protesting sailors.</a:t>
            </a:r>
            <a:r>
              <a:rPr lang="en-US" dirty="0">
                <a:solidFill>
                  <a:schemeClr val="tx1"/>
                </a:solidFill>
                <a:latin typeface="Times New Roman" pitchFamily="18" charset="0"/>
              </a:rPr>
              <a:t> </a:t>
            </a:r>
            <a:r>
              <a:rPr lang="bn-IN" dirty="0">
                <a:solidFill>
                  <a:schemeClr val="tx1"/>
                </a:solidFill>
                <a:latin typeface="Times New Roman" pitchFamily="18" charset="0"/>
              </a:rPr>
              <a:t>Pakistan Army tried court martial</a:t>
            </a:r>
            <a:r>
              <a:rPr lang="en-US" dirty="0">
                <a:solidFill>
                  <a:schemeClr val="tx1"/>
                </a:solidFill>
                <a:latin typeface="Times New Roman" pitchFamily="18" charset="0"/>
              </a:rPr>
              <a:t> </a:t>
            </a:r>
            <a:r>
              <a:rPr lang="bn-IN" dirty="0">
                <a:solidFill>
                  <a:schemeClr val="tx1"/>
                </a:solidFill>
                <a:latin typeface="Times New Roman" pitchFamily="18" charset="0"/>
              </a:rPr>
              <a:t>and sentenced 7 soldiers to death for refusing to fire on protesters . </a:t>
            </a:r>
            <a:endParaRPr lang="en-US" dirty="0">
              <a:solidFill>
                <a:schemeClr val="tx1"/>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497040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514406" cy="1320800"/>
          </a:xfrm>
        </p:spPr>
        <p:txBody>
          <a:bodyPr>
            <a:normAutofit/>
          </a:bodyPr>
          <a:lstStyle/>
          <a:p>
            <a:pPr algn="ctr"/>
            <a:r>
              <a:rPr lang="en-US" sz="3200" b="1" dirty="0" smtClean="0">
                <a:solidFill>
                  <a:srgbClr val="C00000"/>
                </a:solidFill>
                <a:latin typeface="Times New Roman" pitchFamily="18" charset="0"/>
                <a:cs typeface="Times New Roman" pitchFamily="18" charset="0"/>
              </a:rPr>
              <a:t>NON-COOPERATION MOVEMENT (1971)</a:t>
            </a:r>
            <a:br>
              <a:rPr lang="en-US" sz="3200" b="1" dirty="0" smtClean="0">
                <a:solidFill>
                  <a:srgbClr val="C00000"/>
                </a:solidFill>
                <a:latin typeface="Times New Roman" pitchFamily="18" charset="0"/>
                <a:cs typeface="Times New Roman" pitchFamily="18" charset="0"/>
              </a:rPr>
            </a:br>
            <a:r>
              <a:rPr lang="bn-IN" sz="3200" b="1" dirty="0" smtClean="0">
                <a:solidFill>
                  <a:srgbClr val="C00000"/>
                </a:solidFill>
                <a:latin typeface="Times New Roman" pitchFamily="18" charset="0"/>
              </a:rPr>
              <a:t> INITIAL PHASE (MARCH 1–7)</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677335" y="2160590"/>
            <a:ext cx="10514406" cy="3880773"/>
          </a:xfrm>
        </p:spPr>
        <p:txBody>
          <a:bodyPr>
            <a:normAutofit/>
          </a:bodyPr>
          <a:lstStyle/>
          <a:p>
            <a:pPr algn="just" fontAlgn="base"/>
            <a:r>
              <a:rPr lang="bn-IN" b="1" dirty="0" smtClean="0">
                <a:solidFill>
                  <a:schemeClr val="tx1"/>
                </a:solidFill>
                <a:latin typeface="Times New Roman" pitchFamily="18" charset="0"/>
              </a:rPr>
              <a:t>March 4</a:t>
            </a:r>
            <a:r>
              <a:rPr lang="en-US" b="1" dirty="0" smtClean="0">
                <a:solidFill>
                  <a:schemeClr val="tx1"/>
                </a:solidFill>
                <a:latin typeface="Times New Roman" pitchFamily="18" charset="0"/>
                <a:cs typeface="Times New Roman" pitchFamily="18" charset="0"/>
              </a:rPr>
              <a:t>: </a:t>
            </a:r>
            <a:r>
              <a:rPr lang="bn-IN" dirty="0" smtClean="0">
                <a:solidFill>
                  <a:schemeClr val="tx1"/>
                </a:solidFill>
                <a:latin typeface="Times New Roman" pitchFamily="18" charset="0"/>
              </a:rPr>
              <a:t>Curfew was lifted from the provincial capital</a:t>
            </a:r>
            <a:r>
              <a:rPr lang="en-US" dirty="0" smtClean="0">
                <a:solidFill>
                  <a:schemeClr val="tx1"/>
                </a:solidFill>
                <a:latin typeface="Times New Roman" pitchFamily="18" charset="0"/>
                <a:cs typeface="Times New Roman" pitchFamily="18" charset="0"/>
              </a:rPr>
              <a:t>. </a:t>
            </a:r>
            <a:r>
              <a:rPr lang="bn-IN" dirty="0" smtClean="0">
                <a:solidFill>
                  <a:schemeClr val="tx1"/>
                </a:solidFill>
                <a:latin typeface="Times New Roman" pitchFamily="18" charset="0"/>
              </a:rPr>
              <a:t>But Martial Law No. 113 was issued in Chittagong District and Chittagong Hill Tracts</a:t>
            </a:r>
            <a:r>
              <a:rPr lang="en-US" dirty="0" smtClean="0">
                <a:solidFill>
                  <a:schemeClr val="tx1"/>
                </a:solidFill>
                <a:latin typeface="Times New Roman" pitchFamily="18" charset="0"/>
                <a:cs typeface="Times New Roman" pitchFamily="18" charset="0"/>
              </a:rPr>
              <a:t>. </a:t>
            </a:r>
            <a:r>
              <a:rPr lang="bn-IN" dirty="0" smtClean="0">
                <a:solidFill>
                  <a:schemeClr val="tx1"/>
                </a:solidFill>
                <a:latin typeface="Times New Roman" pitchFamily="18" charset="0"/>
              </a:rPr>
              <a:t>East Pakistani artists and journalists joined the movement. On this day, NAP president Maulana Bhasani</a:t>
            </a:r>
            <a:r>
              <a:rPr lang="en-US" dirty="0" smtClean="0">
                <a:solidFill>
                  <a:schemeClr val="tx1"/>
                </a:solidFill>
                <a:latin typeface="Times New Roman" pitchFamily="18" charset="0"/>
                <a:cs typeface="Times New Roman" pitchFamily="18" charset="0"/>
              </a:rPr>
              <a:t> </a:t>
            </a:r>
            <a:r>
              <a:rPr lang="bn-IN" dirty="0" smtClean="0">
                <a:solidFill>
                  <a:schemeClr val="tx1"/>
                </a:solidFill>
                <a:latin typeface="Times New Roman" pitchFamily="18" charset="0"/>
              </a:rPr>
              <a:t>demanded the rights of the people of this country based on the Lahore Resolution</a:t>
            </a:r>
            <a:r>
              <a:rPr lang="en-US" dirty="0" smtClean="0">
                <a:solidFill>
                  <a:schemeClr val="tx1"/>
                </a:solidFill>
                <a:latin typeface="Times New Roman" pitchFamily="18" charset="0"/>
                <a:cs typeface="Times New Roman" pitchFamily="18" charset="0"/>
              </a:rPr>
              <a:t> </a:t>
            </a:r>
            <a:r>
              <a:rPr lang="bn-IN" dirty="0" smtClean="0">
                <a:solidFill>
                  <a:schemeClr val="tx1"/>
                </a:solidFill>
                <a:latin typeface="Times New Roman" pitchFamily="18" charset="0"/>
              </a:rPr>
              <a:t>of 1940 . Sahebzada Yakub Khan,</a:t>
            </a:r>
            <a:r>
              <a:rPr lang="en-US" dirty="0" smtClean="0">
                <a:solidFill>
                  <a:schemeClr val="tx1"/>
                </a:solidFill>
                <a:latin typeface="Times New Roman" pitchFamily="18" charset="0"/>
                <a:cs typeface="Times New Roman" pitchFamily="18" charset="0"/>
              </a:rPr>
              <a:t> </a:t>
            </a:r>
            <a:r>
              <a:rPr lang="bn-IN" dirty="0" smtClean="0">
                <a:solidFill>
                  <a:schemeClr val="tx1"/>
                </a:solidFill>
                <a:latin typeface="Times New Roman" pitchFamily="18" charset="0"/>
              </a:rPr>
              <a:t>the chief martial law administrator of East Pakistan,</a:t>
            </a:r>
            <a:r>
              <a:rPr lang="en-US" dirty="0" smtClean="0">
                <a:solidFill>
                  <a:schemeClr val="tx1"/>
                </a:solidFill>
                <a:latin typeface="Times New Roman" pitchFamily="18" charset="0"/>
                <a:cs typeface="Times New Roman" pitchFamily="18" charset="0"/>
              </a:rPr>
              <a:t> </a:t>
            </a:r>
            <a:r>
              <a:rPr lang="bn-IN" dirty="0" smtClean="0">
                <a:solidFill>
                  <a:schemeClr val="tx1"/>
                </a:solidFill>
                <a:latin typeface="Times New Roman" pitchFamily="18" charset="0"/>
              </a:rPr>
              <a:t>resigned as the situation deteriorated . </a:t>
            </a:r>
            <a:endParaRPr lang="en-US" dirty="0" smtClean="0">
              <a:solidFill>
                <a:schemeClr val="tx1"/>
              </a:solidFill>
              <a:latin typeface="Times New Roman" pitchFamily="18" charset="0"/>
              <a:cs typeface="Times New Roman" pitchFamily="18" charset="0"/>
            </a:endParaRPr>
          </a:p>
          <a:p>
            <a:pPr algn="just" fontAlgn="base"/>
            <a:r>
              <a:rPr lang="bn-IN" dirty="0" smtClean="0">
                <a:solidFill>
                  <a:schemeClr val="tx1"/>
                </a:solidFill>
                <a:latin typeface="Times New Roman" pitchFamily="18" charset="0"/>
              </a:rPr>
              <a:t>Nurul Amin</a:t>
            </a:r>
            <a:r>
              <a:rPr lang="en-US" dirty="0" smtClean="0">
                <a:solidFill>
                  <a:schemeClr val="tx1"/>
                </a:solidFill>
                <a:latin typeface="Times New Roman" pitchFamily="18" charset="0"/>
                <a:cs typeface="Times New Roman" pitchFamily="18" charset="0"/>
              </a:rPr>
              <a:t> </a:t>
            </a:r>
            <a:r>
              <a:rPr lang="bn-IN" dirty="0" smtClean="0">
                <a:solidFill>
                  <a:schemeClr val="tx1"/>
                </a:solidFill>
                <a:latin typeface="Times New Roman" pitchFamily="18" charset="0"/>
              </a:rPr>
              <a:t>called on Yahya Khan to convene a session of the National Assembly. At a Press Club press conference in Karachi, Asghar Khan</a:t>
            </a:r>
            <a:r>
              <a:rPr lang="en-US" dirty="0" smtClean="0">
                <a:solidFill>
                  <a:schemeClr val="tx1"/>
                </a:solidFill>
                <a:latin typeface="Times New Roman" pitchFamily="18" charset="0"/>
                <a:cs typeface="Times New Roman" pitchFamily="18" charset="0"/>
              </a:rPr>
              <a:t> </a:t>
            </a:r>
            <a:r>
              <a:rPr lang="bn-IN" dirty="0" smtClean="0">
                <a:solidFill>
                  <a:schemeClr val="tx1"/>
                </a:solidFill>
                <a:latin typeface="Times New Roman" pitchFamily="18" charset="0"/>
              </a:rPr>
              <a:t>called on Awami League to give power to the central government to maintain the unity of Pakistan. </a:t>
            </a:r>
            <a:endParaRPr lang="en-US" dirty="0" smtClean="0">
              <a:solidFill>
                <a:schemeClr val="tx1"/>
              </a:solidFill>
              <a:latin typeface="Times New Roman" pitchFamily="18" charset="0"/>
              <a:cs typeface="Times New Roman" pitchFamily="18" charset="0"/>
            </a:endParaRPr>
          </a:p>
          <a:p>
            <a:pPr algn="just" fontAlgn="base"/>
            <a:r>
              <a:rPr lang="bn-IN" dirty="0" smtClean="0">
                <a:solidFill>
                  <a:schemeClr val="tx1"/>
                </a:solidFill>
                <a:latin typeface="Times New Roman" pitchFamily="18" charset="0"/>
              </a:rPr>
              <a:t>The Dhaka Center</a:t>
            </a:r>
            <a:r>
              <a:rPr lang="en-US" dirty="0" smtClean="0">
                <a:solidFill>
                  <a:schemeClr val="tx1"/>
                </a:solidFill>
                <a:latin typeface="Times New Roman" pitchFamily="18" charset="0"/>
                <a:cs typeface="Times New Roman" pitchFamily="18" charset="0"/>
              </a:rPr>
              <a:t> of </a:t>
            </a:r>
            <a:r>
              <a:rPr lang="bn-IN" dirty="0" smtClean="0">
                <a:solidFill>
                  <a:schemeClr val="tx1"/>
                </a:solidFill>
                <a:latin typeface="Times New Roman" pitchFamily="18" charset="0"/>
              </a:rPr>
              <a:t>Radio Pakistan</a:t>
            </a:r>
            <a:r>
              <a:rPr lang="en-US" dirty="0" smtClean="0">
                <a:solidFill>
                  <a:schemeClr val="tx1"/>
                </a:solidFill>
                <a:latin typeface="Times New Roman" pitchFamily="18" charset="0"/>
                <a:cs typeface="Times New Roman" pitchFamily="18" charset="0"/>
              </a:rPr>
              <a:t> </a:t>
            </a:r>
            <a:r>
              <a:rPr lang="bn-IN" dirty="0" smtClean="0">
                <a:solidFill>
                  <a:schemeClr val="tx1"/>
                </a:solidFill>
                <a:latin typeface="Times New Roman" pitchFamily="18" charset="0"/>
              </a:rPr>
              <a:t>and the government television channel Pakistan Television</a:t>
            </a:r>
            <a:r>
              <a:rPr lang="en-US" dirty="0" smtClean="0">
                <a:solidFill>
                  <a:schemeClr val="tx1"/>
                </a:solidFill>
                <a:latin typeface="Times New Roman" pitchFamily="18" charset="0"/>
                <a:cs typeface="Times New Roman" pitchFamily="18" charset="0"/>
              </a:rPr>
              <a:t> </a:t>
            </a:r>
            <a:r>
              <a:rPr lang="bn-IN" dirty="0" smtClean="0">
                <a:solidFill>
                  <a:schemeClr val="tx1"/>
                </a:solidFill>
                <a:latin typeface="Times New Roman" pitchFamily="18" charset="0"/>
              </a:rPr>
              <a:t>changed their names to 'Dhaka Betar Centre' and 'Dhaka Television' respectively. From this day till March 6, on the orders of Sheikh Mujib, a strike was observed from six in the morning to two in the afternoon. </a:t>
            </a:r>
            <a:endParaRPr lang="en-US" dirty="0" smtClean="0">
              <a:solidFill>
                <a:schemeClr val="tx1"/>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814656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192434" cy="1320800"/>
          </a:xfrm>
        </p:spPr>
        <p:txBody>
          <a:bodyPr>
            <a:normAutofit/>
          </a:bodyPr>
          <a:lstStyle/>
          <a:p>
            <a:pPr algn="ctr"/>
            <a:r>
              <a:rPr lang="en-US" sz="3200" b="1" dirty="0" smtClean="0">
                <a:solidFill>
                  <a:srgbClr val="C00000"/>
                </a:solidFill>
                <a:latin typeface="Times New Roman" pitchFamily="18" charset="0"/>
                <a:cs typeface="Times New Roman" pitchFamily="18" charset="0"/>
              </a:rPr>
              <a:t>NON-COOPERATION MOVEMENT (1971)</a:t>
            </a:r>
            <a:br>
              <a:rPr lang="en-US" sz="3200" b="1" dirty="0" smtClean="0">
                <a:solidFill>
                  <a:srgbClr val="C00000"/>
                </a:solidFill>
                <a:latin typeface="Times New Roman" pitchFamily="18" charset="0"/>
                <a:cs typeface="Times New Roman" pitchFamily="18" charset="0"/>
              </a:rPr>
            </a:br>
            <a:r>
              <a:rPr lang="bn-IN" sz="3200" b="1" dirty="0" smtClean="0">
                <a:solidFill>
                  <a:srgbClr val="C00000"/>
                </a:solidFill>
                <a:latin typeface="Times New Roman" pitchFamily="18" charset="0"/>
              </a:rPr>
              <a:t> INITIAL PHASE (MARCH 1–7)</a:t>
            </a:r>
            <a:endParaRPr lang="en-US" sz="3200" dirty="0"/>
          </a:p>
        </p:txBody>
      </p:sp>
      <p:sp>
        <p:nvSpPr>
          <p:cNvPr id="3" name="Content Placeholder 2"/>
          <p:cNvSpPr>
            <a:spLocks noGrp="1"/>
          </p:cNvSpPr>
          <p:nvPr>
            <p:ph idx="1"/>
          </p:nvPr>
        </p:nvSpPr>
        <p:spPr>
          <a:xfrm>
            <a:off x="677335" y="2160590"/>
            <a:ext cx="10192434" cy="3880773"/>
          </a:xfrm>
        </p:spPr>
        <p:txBody>
          <a:bodyPr>
            <a:normAutofit/>
          </a:bodyPr>
          <a:lstStyle/>
          <a:p>
            <a:pPr algn="just" fontAlgn="base"/>
            <a:r>
              <a:rPr lang="bn-IN" b="1" dirty="0" smtClean="0">
                <a:solidFill>
                  <a:schemeClr val="tx1"/>
                </a:solidFill>
                <a:latin typeface="Times New Roman" pitchFamily="18" charset="0"/>
              </a:rPr>
              <a:t>March 5</a:t>
            </a:r>
            <a:r>
              <a:rPr lang="en-US" b="1" dirty="0" smtClean="0">
                <a:solidFill>
                  <a:schemeClr val="tx1"/>
                </a:solidFill>
                <a:latin typeface="Times New Roman" pitchFamily="18" charset="0"/>
                <a:cs typeface="Times New Roman" pitchFamily="18" charset="0"/>
              </a:rPr>
              <a:t>: </a:t>
            </a:r>
            <a:r>
              <a:rPr lang="bn-IN" dirty="0" smtClean="0">
                <a:solidFill>
                  <a:schemeClr val="tx1"/>
                </a:solidFill>
                <a:latin typeface="Times New Roman" pitchFamily="18" charset="0"/>
              </a:rPr>
              <a:t>The movement continues. 4 people were killed and 25 injured in the shooting at Tongi</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in present Gazipur</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As a result of firing in Chittagong</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the death toll has increased to 138. Curfew was again imposed in Rangpur</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and Rajshahi</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The teachers of Dhaka University and East Pakistan University of Engineering and Technology stood in solidarity with the movement. </a:t>
            </a:r>
            <a:endParaRPr lang="en-US" dirty="0" smtClean="0">
              <a:solidFill>
                <a:schemeClr val="tx1"/>
              </a:solidFill>
              <a:latin typeface="Times New Roman" pitchFamily="18" charset="0"/>
              <a:cs typeface="Times New Roman" pitchFamily="18" charset="0"/>
            </a:endParaRPr>
          </a:p>
          <a:p>
            <a:pPr algn="just" fontAlgn="base"/>
            <a:r>
              <a:rPr lang="bn-IN" dirty="0" smtClean="0">
                <a:solidFill>
                  <a:schemeClr val="tx1"/>
                </a:solidFill>
                <a:latin typeface="Times New Roman" pitchFamily="18" charset="0"/>
              </a:rPr>
              <a:t>On the orders of Sheikh Mujib, all public and private offices, banks, ration shops are open from 2.30 pm to 4.00 pm only for urgent needs and to pay salaries to employees. </a:t>
            </a:r>
            <a:endParaRPr lang="en-US" dirty="0" smtClean="0">
              <a:solidFill>
                <a:schemeClr val="tx1"/>
              </a:solidFill>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3539667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372738" cy="1320800"/>
          </a:xfrm>
        </p:spPr>
        <p:txBody>
          <a:bodyPr>
            <a:normAutofit/>
          </a:bodyPr>
          <a:lstStyle/>
          <a:p>
            <a:pPr algn="ctr"/>
            <a:r>
              <a:rPr lang="en-US" sz="3200" b="1" dirty="0" smtClean="0">
                <a:solidFill>
                  <a:srgbClr val="C00000"/>
                </a:solidFill>
                <a:latin typeface="Times New Roman" pitchFamily="18" charset="0"/>
                <a:cs typeface="Times New Roman" pitchFamily="18" charset="0"/>
              </a:rPr>
              <a:t>NON-COOPERATION MOVEMENT (1971)</a:t>
            </a:r>
            <a:br>
              <a:rPr lang="en-US" sz="3200" b="1" dirty="0" smtClean="0">
                <a:solidFill>
                  <a:srgbClr val="C00000"/>
                </a:solidFill>
                <a:latin typeface="Times New Roman" pitchFamily="18" charset="0"/>
                <a:cs typeface="Times New Roman" pitchFamily="18" charset="0"/>
              </a:rPr>
            </a:br>
            <a:r>
              <a:rPr lang="bn-IN" sz="3200" b="1" dirty="0" smtClean="0">
                <a:solidFill>
                  <a:srgbClr val="C00000"/>
                </a:solidFill>
                <a:latin typeface="Times New Roman" pitchFamily="18" charset="0"/>
              </a:rPr>
              <a:t> INITIAL PHASE (MARCH 1–7)</a:t>
            </a:r>
            <a:endParaRPr lang="en-US" sz="3200" dirty="0"/>
          </a:p>
        </p:txBody>
      </p:sp>
      <p:sp>
        <p:nvSpPr>
          <p:cNvPr id="3" name="Content Placeholder 2"/>
          <p:cNvSpPr>
            <a:spLocks noGrp="1"/>
          </p:cNvSpPr>
          <p:nvPr>
            <p:ph idx="1"/>
          </p:nvPr>
        </p:nvSpPr>
        <p:spPr>
          <a:xfrm>
            <a:off x="677335" y="2160590"/>
            <a:ext cx="10372738" cy="3880773"/>
          </a:xfrm>
        </p:spPr>
        <p:txBody>
          <a:bodyPr/>
          <a:lstStyle/>
          <a:p>
            <a:pPr algn="just" fontAlgn="base"/>
            <a:r>
              <a:rPr lang="bn-IN" dirty="0">
                <a:solidFill>
                  <a:schemeClr val="tx1"/>
                </a:solidFill>
                <a:latin typeface="Times New Roman" pitchFamily="18" charset="0"/>
              </a:rPr>
              <a:t>Bhutto and other leaders of the People's Party had a long meeting with Yahya Khan in Rawalpindi</a:t>
            </a:r>
            <a:r>
              <a:rPr lang="en-US" dirty="0">
                <a:solidFill>
                  <a:schemeClr val="tx1"/>
                </a:solidFill>
                <a:latin typeface="Times New Roman" pitchFamily="18" charset="0"/>
              </a:rPr>
              <a:t>. </a:t>
            </a:r>
            <a:r>
              <a:rPr lang="bn-IN" dirty="0">
                <a:solidFill>
                  <a:schemeClr val="tx1"/>
                </a:solidFill>
                <a:latin typeface="Times New Roman" pitchFamily="18" charset="0"/>
              </a:rPr>
              <a:t>After the meeting, the spokesperson of the party, Abdul Hafiz Pirzada, called the response of the Awami League unwanted and unreasonable in view of the suspension of the National Assembly session.</a:t>
            </a:r>
            <a:endParaRPr lang="en-US" dirty="0">
              <a:solidFill>
                <a:schemeClr val="tx1"/>
              </a:solidFill>
              <a:latin typeface="Times New Roman" pitchFamily="18" charset="0"/>
              <a:cs typeface="Times New Roman" pitchFamily="18" charset="0"/>
            </a:endParaRPr>
          </a:p>
          <a:p>
            <a:pPr algn="just" fontAlgn="base"/>
            <a:r>
              <a:rPr lang="bn-IN" dirty="0">
                <a:solidFill>
                  <a:schemeClr val="tx1"/>
                </a:solidFill>
                <a:latin typeface="Times New Roman" pitchFamily="18" charset="0"/>
              </a:rPr>
              <a:t>Ghaibana Janaza of those killed in the ongoing movement in East Pakistan was organized in Lahore, West Pakistan . Prayers and prayers are offered in memory of the victims after Friday prayers in various mosques of East Pakistan. </a:t>
            </a:r>
            <a:endParaRPr lang="en-US" dirty="0">
              <a:solidFill>
                <a:schemeClr val="tx1"/>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066116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520548" cy="1320800"/>
          </a:xfrm>
        </p:spPr>
        <p:txBody>
          <a:bodyPr>
            <a:normAutofit/>
          </a:bodyPr>
          <a:lstStyle/>
          <a:p>
            <a:pPr algn="ctr"/>
            <a:r>
              <a:rPr lang="en-US" sz="3200" b="1" dirty="0" smtClean="0">
                <a:solidFill>
                  <a:srgbClr val="C00000"/>
                </a:solidFill>
                <a:latin typeface="Times New Roman" pitchFamily="18" charset="0"/>
                <a:cs typeface="Times New Roman" pitchFamily="18" charset="0"/>
              </a:rPr>
              <a:t>NON-COOPERATION MOVEMENT (1971)</a:t>
            </a:r>
            <a:br>
              <a:rPr lang="en-US" sz="3200" b="1" dirty="0" smtClean="0">
                <a:solidFill>
                  <a:srgbClr val="C00000"/>
                </a:solidFill>
                <a:latin typeface="Times New Roman" pitchFamily="18" charset="0"/>
                <a:cs typeface="Times New Roman" pitchFamily="18" charset="0"/>
              </a:rPr>
            </a:br>
            <a:r>
              <a:rPr lang="bn-IN" sz="3200" b="1" dirty="0" smtClean="0">
                <a:solidFill>
                  <a:srgbClr val="C00000"/>
                </a:solidFill>
                <a:latin typeface="Times New Roman" pitchFamily="18" charset="0"/>
              </a:rPr>
              <a:t> INITIAL PHASE (MARCH 1–7)</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677335" y="1803531"/>
            <a:ext cx="10520548" cy="4023360"/>
          </a:xfrm>
        </p:spPr>
        <p:txBody>
          <a:bodyPr/>
          <a:lstStyle/>
          <a:p>
            <a:pPr algn="just" fontAlgn="base"/>
            <a:r>
              <a:rPr lang="bn-IN" b="1" dirty="0" smtClean="0">
                <a:solidFill>
                  <a:schemeClr val="tx1"/>
                </a:solidFill>
                <a:latin typeface="Times New Roman" pitchFamily="18" charset="0"/>
              </a:rPr>
              <a:t>March 6</a:t>
            </a:r>
            <a:r>
              <a:rPr lang="en-US" b="1" dirty="0" smtClean="0">
                <a:solidFill>
                  <a:schemeClr val="tx1"/>
                </a:solidFill>
                <a:latin typeface="Times New Roman" pitchFamily="18" charset="0"/>
                <a:cs typeface="Times New Roman" pitchFamily="18" charset="0"/>
              </a:rPr>
              <a:t>: </a:t>
            </a:r>
            <a:r>
              <a:rPr lang="bn-IN" dirty="0" smtClean="0">
                <a:solidFill>
                  <a:schemeClr val="tx1"/>
                </a:solidFill>
                <a:latin typeface="Times New Roman" pitchFamily="18" charset="0"/>
              </a:rPr>
              <a:t>General Yahya Khan in his address to the nation announced the meeting of the National Assembly on March 25. Tikka Khan</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was appointed Governor of East Pakistan. Pakistan</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flights over Indian</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airspace remain banned.</a:t>
            </a:r>
            <a:endParaRPr lang="en-US" dirty="0" smtClean="0">
              <a:solidFill>
                <a:schemeClr val="tx1"/>
              </a:solidFill>
              <a:latin typeface="Times New Roman" pitchFamily="18" charset="0"/>
              <a:cs typeface="Times New Roman" pitchFamily="18" charset="0"/>
            </a:endParaRPr>
          </a:p>
          <a:p>
            <a:pPr algn="just" fontAlgn="base"/>
            <a:r>
              <a:rPr lang="bn-IN" dirty="0" smtClean="0">
                <a:solidFill>
                  <a:schemeClr val="tx1"/>
                </a:solidFill>
                <a:latin typeface="Times New Roman" pitchFamily="18" charset="0"/>
              </a:rPr>
              <a:t>After Yahya Khan's speech, an emergency joint meeting of the executive committee of the central and eastern branches of Pakistan Awami League was held. After several hours of closed-door meeting, Sheikh Mujibur Rahman refused to go to talks with Yahya Khan "trampling on the blood of martyrs". </a:t>
            </a:r>
            <a:endParaRPr lang="en-US" dirty="0" smtClean="0">
              <a:solidFill>
                <a:schemeClr val="tx1"/>
              </a:solidFill>
              <a:latin typeface="Times New Roman" pitchFamily="18" charset="0"/>
              <a:cs typeface="Times New Roman" pitchFamily="18" charset="0"/>
            </a:endParaRPr>
          </a:p>
          <a:p>
            <a:pPr algn="just" fontAlgn="base"/>
            <a:r>
              <a:rPr lang="bn-IN" dirty="0" smtClean="0">
                <a:solidFill>
                  <a:schemeClr val="tx1"/>
                </a:solidFill>
                <a:latin typeface="Times New Roman" pitchFamily="18" charset="0"/>
              </a:rPr>
              <a:t>14 people were injured and 1 person was killed in Rajshahi</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In Khulna,</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86 people were injured and 18 people were killed. On the other hand, 341 prisoners escaped by breaking the gate of Dhaka Central Jail</a:t>
            </a:r>
            <a:r>
              <a:rPr lang="en-US" dirty="0" smtClean="0">
                <a:solidFill>
                  <a:schemeClr val="tx1"/>
                </a:solidFill>
                <a:latin typeface="Times New Roman" pitchFamily="18" charset="0"/>
              </a:rPr>
              <a:t>. </a:t>
            </a:r>
            <a:endParaRPr lang="en-US" dirty="0" smtClean="0">
              <a:solidFill>
                <a:schemeClr val="tx1"/>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238359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372738" cy="1320800"/>
          </a:xfrm>
        </p:spPr>
        <p:txBody>
          <a:bodyPr>
            <a:normAutofit/>
          </a:bodyPr>
          <a:lstStyle/>
          <a:p>
            <a:pPr algn="ctr"/>
            <a:r>
              <a:rPr lang="en-US" sz="3200" b="1" dirty="0">
                <a:solidFill>
                  <a:srgbClr val="C00000"/>
                </a:solidFill>
                <a:latin typeface="Times New Roman" pitchFamily="18" charset="0"/>
                <a:cs typeface="Times New Roman" pitchFamily="18" charset="0"/>
              </a:rPr>
              <a:t>NON-COOPERATION MOVEMENT (1971)</a:t>
            </a:r>
            <a:br>
              <a:rPr lang="en-US" sz="3200" b="1" dirty="0">
                <a:solidFill>
                  <a:srgbClr val="C00000"/>
                </a:solidFill>
                <a:latin typeface="Times New Roman" pitchFamily="18" charset="0"/>
                <a:cs typeface="Times New Roman" pitchFamily="18" charset="0"/>
              </a:rPr>
            </a:br>
            <a:r>
              <a:rPr lang="bn-IN" sz="3200" b="1" dirty="0">
                <a:solidFill>
                  <a:srgbClr val="C00000"/>
                </a:solidFill>
                <a:latin typeface="Times New Roman" pitchFamily="18" charset="0"/>
              </a:rPr>
              <a:t> INITIAL PHASE (MARCH 1–7)</a:t>
            </a:r>
            <a:endParaRPr lang="en-US" sz="3200" dirty="0"/>
          </a:p>
        </p:txBody>
      </p:sp>
      <p:sp>
        <p:nvSpPr>
          <p:cNvPr id="3" name="Content Placeholder 2"/>
          <p:cNvSpPr>
            <a:spLocks noGrp="1"/>
          </p:cNvSpPr>
          <p:nvPr>
            <p:ph idx="1"/>
          </p:nvPr>
        </p:nvSpPr>
        <p:spPr>
          <a:xfrm>
            <a:off x="677335" y="2160590"/>
            <a:ext cx="10372738" cy="3880773"/>
          </a:xfrm>
        </p:spPr>
        <p:txBody>
          <a:bodyPr/>
          <a:lstStyle/>
          <a:p>
            <a:pPr algn="just" fontAlgn="base"/>
            <a:r>
              <a:rPr lang="bn-IN" dirty="0">
                <a:solidFill>
                  <a:schemeClr val="tx1"/>
                </a:solidFill>
                <a:latin typeface="Times New Roman" pitchFamily="18" charset="0"/>
              </a:rPr>
              <a:t>Dhaka Betar was shut down that day in protest of Bengali</a:t>
            </a:r>
            <a:r>
              <a:rPr lang="en-US" dirty="0">
                <a:solidFill>
                  <a:schemeClr val="tx1"/>
                </a:solidFill>
                <a:latin typeface="Times New Roman" pitchFamily="18" charset="0"/>
              </a:rPr>
              <a:t> </a:t>
            </a:r>
            <a:r>
              <a:rPr lang="bn-IN" dirty="0">
                <a:solidFill>
                  <a:schemeClr val="tx1"/>
                </a:solidFill>
                <a:latin typeface="Times New Roman" pitchFamily="18" charset="0"/>
              </a:rPr>
              <a:t>activists for not airing this speech. The angry crowd threw bombs in front of the Betar building at seven in the evening.</a:t>
            </a:r>
            <a:endParaRPr lang="en-US" dirty="0">
              <a:solidFill>
                <a:schemeClr val="tx1"/>
              </a:solidFill>
              <a:latin typeface="Times New Roman" pitchFamily="18" charset="0"/>
              <a:cs typeface="Times New Roman" pitchFamily="18" charset="0"/>
            </a:endParaRPr>
          </a:p>
          <a:p>
            <a:pPr algn="just"/>
            <a:r>
              <a:rPr lang="bn-IN" dirty="0">
                <a:solidFill>
                  <a:schemeClr val="tx1"/>
                </a:solidFill>
                <a:latin typeface="Times New Roman" pitchFamily="18" charset="0"/>
              </a:rPr>
              <a:t>That day President Yahya</a:t>
            </a:r>
            <a:r>
              <a:rPr lang="en-US" dirty="0">
                <a:solidFill>
                  <a:schemeClr val="tx1"/>
                </a:solidFill>
                <a:latin typeface="Times New Roman" pitchFamily="18" charset="0"/>
              </a:rPr>
              <a:t> </a:t>
            </a:r>
            <a:r>
              <a:rPr lang="bn-IN" dirty="0">
                <a:solidFill>
                  <a:schemeClr val="tx1"/>
                </a:solidFill>
                <a:latin typeface="Times New Roman" pitchFamily="18" charset="0"/>
              </a:rPr>
              <a:t>Lieut. General appointed five military officers including Amir Abdullah Khan Niazi as Assistant Military Administrator.</a:t>
            </a:r>
            <a:endParaRPr lang="en-US" dirty="0">
              <a:solidFill>
                <a:schemeClr val="tx1"/>
              </a:solidFill>
              <a:latin typeface="Times New Roman" pitchFamily="18" charset="0"/>
              <a:cs typeface="Times New Roman" pitchFamily="18" charset="0"/>
            </a:endParaRPr>
          </a:p>
          <a:p>
            <a:pPr algn="just"/>
            <a:r>
              <a:rPr lang="bn-IN" b="1" dirty="0">
                <a:solidFill>
                  <a:schemeClr val="tx1"/>
                </a:solidFill>
                <a:latin typeface="Times New Roman" pitchFamily="18" charset="0"/>
              </a:rPr>
              <a:t>March 7</a:t>
            </a:r>
            <a:r>
              <a:rPr lang="en-US" b="1" dirty="0">
                <a:solidFill>
                  <a:schemeClr val="tx1"/>
                </a:solidFill>
                <a:latin typeface="Times New Roman" pitchFamily="18" charset="0"/>
                <a:cs typeface="Times New Roman" pitchFamily="18" charset="0"/>
              </a:rPr>
              <a:t>: </a:t>
            </a:r>
            <a:r>
              <a:rPr lang="bn-IN" dirty="0">
                <a:solidFill>
                  <a:schemeClr val="tx1"/>
                </a:solidFill>
                <a:latin typeface="Times New Roman" pitchFamily="18" charset="0"/>
              </a:rPr>
              <a:t>Historic March 7 speech</a:t>
            </a:r>
            <a:r>
              <a:rPr lang="en-US" dirty="0">
                <a:solidFill>
                  <a:schemeClr val="tx1"/>
                </a:solidFill>
                <a:latin typeface="Times New Roman" pitchFamily="18" charset="0"/>
              </a:rPr>
              <a:t>; </a:t>
            </a:r>
            <a:r>
              <a:rPr lang="bn-IN" dirty="0">
                <a:solidFill>
                  <a:schemeClr val="tx1"/>
                </a:solidFill>
                <a:latin typeface="Times New Roman" pitchFamily="18" charset="0"/>
              </a:rPr>
              <a:t>On this day, Sheikh Mujibur Rahman delivered the historic March 7 speech</a:t>
            </a:r>
            <a:r>
              <a:rPr lang="en-US" dirty="0">
                <a:solidFill>
                  <a:schemeClr val="tx1"/>
                </a:solidFill>
                <a:latin typeface="Times New Roman" pitchFamily="18" charset="0"/>
              </a:rPr>
              <a:t> </a:t>
            </a:r>
            <a:r>
              <a:rPr lang="bn-IN" dirty="0">
                <a:solidFill>
                  <a:schemeClr val="tx1"/>
                </a:solidFill>
                <a:latin typeface="Times New Roman" pitchFamily="18" charset="0"/>
              </a:rPr>
              <a:t>to the nation at Race Course Maidan (now Suhrawardy Park ) in Dhaka.</a:t>
            </a:r>
            <a:r>
              <a:rPr lang="en-US" dirty="0">
                <a:solidFill>
                  <a:schemeClr val="tx1"/>
                </a:solidFill>
                <a:latin typeface="Times New Roman" pitchFamily="18" charset="0"/>
              </a:rPr>
              <a:t> </a:t>
            </a:r>
            <a:r>
              <a:rPr lang="bn-IN" dirty="0">
                <a:solidFill>
                  <a:schemeClr val="tx1"/>
                </a:solidFill>
                <a:latin typeface="Times New Roman" pitchFamily="18" charset="0"/>
              </a:rPr>
              <a:t>In his speech, he said that if 4 conditions are fulfilled, he will join the session. They are:</a:t>
            </a:r>
            <a:endParaRPr lang="en-US" dirty="0">
              <a:solidFill>
                <a:schemeClr val="tx1"/>
              </a:solidFill>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2301856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591678" cy="1320800"/>
          </a:xfrm>
        </p:spPr>
        <p:txBody>
          <a:bodyPr>
            <a:normAutofit/>
          </a:bodyPr>
          <a:lstStyle/>
          <a:p>
            <a:pPr algn="ctr"/>
            <a:r>
              <a:rPr lang="en-US" sz="3200" b="1" dirty="0" smtClean="0">
                <a:solidFill>
                  <a:srgbClr val="C00000"/>
                </a:solidFill>
                <a:latin typeface="Times New Roman" pitchFamily="18" charset="0"/>
                <a:cs typeface="Times New Roman" pitchFamily="18" charset="0"/>
              </a:rPr>
              <a:t>NON-COOPERATION MOVEMENT (1971)</a:t>
            </a:r>
            <a:br>
              <a:rPr lang="en-US" sz="3200" b="1" dirty="0" smtClean="0">
                <a:solidFill>
                  <a:srgbClr val="C00000"/>
                </a:solidFill>
                <a:latin typeface="Times New Roman" pitchFamily="18" charset="0"/>
                <a:cs typeface="Times New Roman" pitchFamily="18" charset="0"/>
              </a:rPr>
            </a:br>
            <a:r>
              <a:rPr lang="bn-IN" sz="3200" b="1" dirty="0" smtClean="0">
                <a:solidFill>
                  <a:srgbClr val="C00000"/>
                </a:solidFill>
                <a:latin typeface="Times New Roman" pitchFamily="18" charset="0"/>
              </a:rPr>
              <a:t> INITIAL PHASE (MARCH 1–7)</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677334" y="2160590"/>
            <a:ext cx="10591679" cy="3880773"/>
          </a:xfrm>
        </p:spPr>
        <p:txBody>
          <a:bodyPr>
            <a:normAutofit/>
          </a:bodyPr>
          <a:lstStyle/>
          <a:p>
            <a:pPr lvl="0" algn="just" fontAlgn="base"/>
            <a:r>
              <a:rPr lang="en-US" dirty="0" smtClean="0">
                <a:solidFill>
                  <a:schemeClr val="tx1"/>
                </a:solidFill>
                <a:latin typeface="Times New Roman" pitchFamily="18" charset="0"/>
                <a:cs typeface="Times New Roman" pitchFamily="18" charset="0"/>
              </a:rPr>
              <a:t>1. </a:t>
            </a:r>
            <a:r>
              <a:rPr lang="bn-IN" dirty="0" smtClean="0">
                <a:solidFill>
                  <a:schemeClr val="tx1"/>
                </a:solidFill>
                <a:latin typeface="Times New Roman" pitchFamily="18" charset="0"/>
              </a:rPr>
              <a:t>Martial law must be withdrawn immediately.</a:t>
            </a:r>
            <a:r>
              <a:rPr lang="en-US" dirty="0" smtClean="0">
                <a:solidFill>
                  <a:schemeClr val="tx1"/>
                </a:solidFill>
                <a:latin typeface="Times New Roman" pitchFamily="18" charset="0"/>
                <a:cs typeface="Times New Roman" pitchFamily="18" charset="0"/>
              </a:rPr>
              <a:t> 2. </a:t>
            </a:r>
            <a:r>
              <a:rPr lang="bn-IN" dirty="0" smtClean="0">
                <a:solidFill>
                  <a:schemeClr val="tx1"/>
                </a:solidFill>
                <a:latin typeface="Times New Roman" pitchFamily="18" charset="0"/>
              </a:rPr>
              <a:t>Military men should go back to barracks</a:t>
            </a:r>
            <a:r>
              <a:rPr lang="en-US" dirty="0" smtClean="0">
                <a:solidFill>
                  <a:schemeClr val="tx1"/>
                </a:solidFill>
                <a:latin typeface="Times New Roman" pitchFamily="18" charset="0"/>
                <a:cs typeface="Times New Roman" pitchFamily="18" charset="0"/>
              </a:rPr>
              <a:t> 3. </a:t>
            </a:r>
            <a:r>
              <a:rPr lang="bn-IN" dirty="0" smtClean="0">
                <a:solidFill>
                  <a:schemeClr val="tx1"/>
                </a:solidFill>
                <a:latin typeface="Times New Roman" pitchFamily="18" charset="0"/>
              </a:rPr>
              <a:t>Genocide must be investigated</a:t>
            </a:r>
            <a:r>
              <a:rPr lang="en-US" dirty="0" smtClean="0">
                <a:solidFill>
                  <a:schemeClr val="tx1"/>
                </a:solidFill>
                <a:latin typeface="Times New Roman" pitchFamily="18" charset="0"/>
                <a:cs typeface="Times New Roman" pitchFamily="18" charset="0"/>
              </a:rPr>
              <a:t> 4. </a:t>
            </a:r>
            <a:r>
              <a:rPr lang="bn-IN" dirty="0" smtClean="0">
                <a:solidFill>
                  <a:schemeClr val="tx1"/>
                </a:solidFill>
                <a:latin typeface="Times New Roman" pitchFamily="18" charset="0"/>
              </a:rPr>
              <a:t>Power must be transferred to the people's representatives.</a:t>
            </a:r>
            <a:endParaRPr lang="en-US" dirty="0" smtClean="0">
              <a:solidFill>
                <a:schemeClr val="tx1"/>
              </a:solidFill>
              <a:latin typeface="Times New Roman" pitchFamily="18" charset="0"/>
              <a:cs typeface="Times New Roman" pitchFamily="18" charset="0"/>
            </a:endParaRPr>
          </a:p>
          <a:p>
            <a:pPr algn="just" fontAlgn="base"/>
            <a:r>
              <a:rPr lang="bn-IN" dirty="0" smtClean="0">
                <a:solidFill>
                  <a:schemeClr val="tx1"/>
                </a:solidFill>
                <a:latin typeface="Times New Roman" pitchFamily="18" charset="0"/>
              </a:rPr>
              <a:t>He forbade the people of Bengal to pay rent-tax.</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All the courts of East Pakistan, including the secretariat, other government and semi-government offices, the Supreme Court and the High Court, were asked to remain closed. However, he allowed to keep the bank open only for 2 hours daily. Allowed all types of bus-trucks, rickshaws, taxis for the transportation of common people except military forces. </a:t>
            </a:r>
            <a:endParaRPr lang="en-US"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186020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506480" cy="1320800"/>
          </a:xfrm>
        </p:spPr>
        <p:txBody>
          <a:bodyPr>
            <a:normAutofit/>
          </a:bodyPr>
          <a:lstStyle/>
          <a:p>
            <a:pPr algn="ctr"/>
            <a:r>
              <a:rPr lang="en-US" sz="3200" b="1" dirty="0" smtClean="0">
                <a:solidFill>
                  <a:srgbClr val="C00000"/>
                </a:solidFill>
                <a:latin typeface="Times New Roman" pitchFamily="18" charset="0"/>
                <a:cs typeface="Times New Roman" pitchFamily="18" charset="0"/>
              </a:rPr>
              <a:t>NON-COOPERATION MOVEMENT (1971)</a:t>
            </a:r>
            <a:br>
              <a:rPr lang="en-US" sz="3200" b="1" dirty="0" smtClean="0">
                <a:solidFill>
                  <a:srgbClr val="C00000"/>
                </a:solidFill>
                <a:latin typeface="Times New Roman" pitchFamily="18" charset="0"/>
                <a:cs typeface="Times New Roman" pitchFamily="18" charset="0"/>
              </a:rPr>
            </a:br>
            <a:r>
              <a:rPr lang="bn-IN" sz="3200" b="1" dirty="0" smtClean="0">
                <a:solidFill>
                  <a:srgbClr val="C00000"/>
                </a:solidFill>
                <a:latin typeface="Times New Roman" pitchFamily="18" charset="0"/>
              </a:rPr>
              <a:t>MIDDLE PHASE (MARCH 8–15) </a:t>
            </a:r>
            <a:endParaRPr lang="en-US" sz="3200" dirty="0"/>
          </a:p>
        </p:txBody>
      </p:sp>
      <p:sp>
        <p:nvSpPr>
          <p:cNvPr id="3" name="Content Placeholder 2"/>
          <p:cNvSpPr>
            <a:spLocks noGrp="1"/>
          </p:cNvSpPr>
          <p:nvPr>
            <p:ph idx="1"/>
          </p:nvPr>
        </p:nvSpPr>
        <p:spPr>
          <a:xfrm>
            <a:off x="677335" y="1747260"/>
            <a:ext cx="10506480" cy="4023360"/>
          </a:xfrm>
        </p:spPr>
        <p:txBody>
          <a:bodyPr>
            <a:noAutofit/>
          </a:bodyPr>
          <a:lstStyle/>
          <a:p>
            <a:pPr algn="just" fontAlgn="base"/>
            <a:r>
              <a:rPr lang="bn-IN" dirty="0" smtClean="0">
                <a:solidFill>
                  <a:schemeClr val="tx1"/>
                </a:solidFill>
                <a:latin typeface="Times New Roman" pitchFamily="18" charset="0"/>
              </a:rPr>
              <a:t>The non-cooperation movement took a new form after Sheikh Mujibur Rahman's speech on 7th March</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Student leaders declared solidarity with this speech. The speech will be broadcast – on this condition the wireless workers join the work. Chhatra League</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leaders proposed to form 'Independent Bangladesh Chhatra Sangam Parishad' on this day. Although the speech of March 7 was not broadcast the previous day, due to the pressure of the situation, this speech was broadcast from Dhaka Radio at 8:30 am. It is also relayed from other radio stations in East Pakistan. </a:t>
            </a:r>
            <a:endParaRPr lang="en-US" dirty="0" smtClean="0">
              <a:solidFill>
                <a:schemeClr val="tx1"/>
              </a:solidFill>
              <a:latin typeface="Times New Roman" pitchFamily="18" charset="0"/>
              <a:cs typeface="Times New Roman" pitchFamily="18" charset="0"/>
            </a:endParaRPr>
          </a:p>
          <a:p>
            <a:pPr algn="just" fontAlgn="base"/>
            <a:r>
              <a:rPr lang="bn-IN" dirty="0" smtClean="0">
                <a:solidFill>
                  <a:schemeClr val="tx1"/>
                </a:solidFill>
                <a:latin typeface="Times New Roman" pitchFamily="18" charset="0"/>
              </a:rPr>
              <a:t>An official press note claimed that 172 people were killed and 358 injured in the ongoing movement, but Awami League's general secretary Tajuddin Ahmad protested the press note of the military authorities and complained that the number of casualties had been greatly reduced.  </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808779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424254" cy="1320800"/>
          </a:xfrm>
        </p:spPr>
        <p:txBody>
          <a:bodyPr/>
          <a:lstStyle/>
          <a:p>
            <a:pPr algn="ctr"/>
            <a:r>
              <a:rPr lang="en-US" b="1" dirty="0">
                <a:solidFill>
                  <a:srgbClr val="C00000"/>
                </a:solidFill>
                <a:latin typeface="Times New Roman" pitchFamily="18" charset="0"/>
                <a:cs typeface="Times New Roman" pitchFamily="18" charset="0"/>
              </a:rPr>
              <a:t>N</a:t>
            </a:r>
            <a:r>
              <a:rPr lang="en-US" sz="3200" b="1" dirty="0">
                <a:solidFill>
                  <a:srgbClr val="C00000"/>
                </a:solidFill>
                <a:latin typeface="Times New Roman" pitchFamily="18" charset="0"/>
                <a:cs typeface="Times New Roman" pitchFamily="18" charset="0"/>
              </a:rPr>
              <a:t>ON-COOPERATION MOVEMENT (1971)</a:t>
            </a:r>
            <a:br>
              <a:rPr lang="en-US" sz="3200" b="1" dirty="0">
                <a:solidFill>
                  <a:srgbClr val="C00000"/>
                </a:solidFill>
                <a:latin typeface="Times New Roman" pitchFamily="18" charset="0"/>
                <a:cs typeface="Times New Roman" pitchFamily="18" charset="0"/>
              </a:rPr>
            </a:br>
            <a:r>
              <a:rPr lang="bn-IN" sz="3200" b="1" dirty="0">
                <a:solidFill>
                  <a:srgbClr val="C00000"/>
                </a:solidFill>
                <a:latin typeface="Times New Roman" pitchFamily="18" charset="0"/>
              </a:rPr>
              <a:t>MIDDLE PHASE (MARCH 8–15) </a:t>
            </a:r>
            <a:endParaRPr lang="en-US" sz="3200" dirty="0"/>
          </a:p>
        </p:txBody>
      </p:sp>
      <p:sp>
        <p:nvSpPr>
          <p:cNvPr id="3" name="Content Placeholder 2"/>
          <p:cNvSpPr>
            <a:spLocks noGrp="1"/>
          </p:cNvSpPr>
          <p:nvPr>
            <p:ph idx="1"/>
          </p:nvPr>
        </p:nvSpPr>
        <p:spPr>
          <a:xfrm>
            <a:off x="677335" y="2160590"/>
            <a:ext cx="10424254" cy="3880773"/>
          </a:xfrm>
        </p:spPr>
        <p:txBody>
          <a:bodyPr/>
          <a:lstStyle/>
          <a:p>
            <a:pPr algn="just" fontAlgn="base"/>
            <a:r>
              <a:rPr lang="bn-IN" dirty="0">
                <a:solidFill>
                  <a:schemeClr val="tx1"/>
                </a:solidFill>
                <a:latin typeface="Times New Roman" pitchFamily="18" charset="0"/>
              </a:rPr>
              <a:t>As per Sheikh Mujibur Rahman's March 7 speech, all government offices began to come to a standstill. Tikka Khan</a:t>
            </a:r>
            <a:r>
              <a:rPr lang="en-US" dirty="0">
                <a:solidFill>
                  <a:schemeClr val="tx1"/>
                </a:solidFill>
                <a:latin typeface="Times New Roman" pitchFamily="18" charset="0"/>
              </a:rPr>
              <a:t> </a:t>
            </a:r>
            <a:r>
              <a:rPr lang="bn-IN" dirty="0">
                <a:solidFill>
                  <a:schemeClr val="tx1"/>
                </a:solidFill>
                <a:latin typeface="Times New Roman" pitchFamily="18" charset="0"/>
              </a:rPr>
              <a:t>ame to Dhaka to perform the duties of military governor of East Pakistan. </a:t>
            </a:r>
            <a:endParaRPr lang="en-US" dirty="0">
              <a:solidFill>
                <a:schemeClr val="tx1"/>
              </a:solidFill>
              <a:latin typeface="Times New Roman" pitchFamily="18" charset="0"/>
              <a:cs typeface="Times New Roman" pitchFamily="18" charset="0"/>
            </a:endParaRPr>
          </a:p>
          <a:p>
            <a:pPr algn="just" fontAlgn="base"/>
            <a:r>
              <a:rPr lang="bn-IN" dirty="0">
                <a:solidFill>
                  <a:schemeClr val="tx1"/>
                </a:solidFill>
                <a:latin typeface="Times New Roman" pitchFamily="18" charset="0"/>
              </a:rPr>
              <a:t>In a statement at night , Tajuddin Ahmad</a:t>
            </a:r>
            <a:r>
              <a:rPr lang="en-US" dirty="0">
                <a:solidFill>
                  <a:schemeClr val="tx1"/>
                </a:solidFill>
                <a:latin typeface="Times New Roman" pitchFamily="18" charset="0"/>
              </a:rPr>
              <a:t> </a:t>
            </a:r>
            <a:r>
              <a:rPr lang="bn-IN" dirty="0">
                <a:solidFill>
                  <a:schemeClr val="tx1"/>
                </a:solidFill>
                <a:latin typeface="Times New Roman" pitchFamily="18" charset="0"/>
              </a:rPr>
              <a:t>explained the various instructions announced by Bangabandhu in his March 7 speech. There are mentions:</a:t>
            </a:r>
            <a:endParaRPr lang="en-US" dirty="0">
              <a:solidFill>
                <a:schemeClr val="tx1"/>
              </a:solidFill>
              <a:latin typeface="Times New Roman" pitchFamily="18" charset="0"/>
              <a:cs typeface="Times New Roman" pitchFamily="18" charset="0"/>
            </a:endParaRPr>
          </a:p>
          <a:p>
            <a:pPr lvl="0" algn="just" fontAlgn="base"/>
            <a:r>
              <a:rPr lang="bn-IN" dirty="0">
                <a:solidFill>
                  <a:schemeClr val="tx1"/>
                </a:solidFill>
                <a:latin typeface="Times New Roman" pitchFamily="18" charset="0"/>
              </a:rPr>
              <a:t>The bank will be open from 9 am to 3 pm. Besides, it is said to keep the Post Office Savings Bank open. According to the directive, banks are only allowed to transact within Bangladesh (actually East Pakistan). Besides, customers are allowed to pay up to a maximum of Rs. </a:t>
            </a:r>
            <a:endParaRPr lang="en-US" dirty="0">
              <a:solidFill>
                <a:schemeClr val="tx1"/>
              </a:solidFill>
              <a:latin typeface="Times New Roman" pitchFamily="18" charset="0"/>
              <a:cs typeface="Times New Roman" pitchFamily="18" charset="0"/>
            </a:endParaRPr>
          </a:p>
          <a:p>
            <a:pPr lvl="0" algn="just" fontAlgn="base"/>
            <a:r>
              <a:rPr lang="bn-IN" dirty="0">
                <a:solidFill>
                  <a:schemeClr val="tx1"/>
                </a:solidFill>
                <a:latin typeface="Times New Roman" pitchFamily="18" charset="0"/>
              </a:rPr>
              <a:t>Necessary areas for electricity, water, gas and fertilizer supply and diesel supply to power pumps are directed to remain operational. Also, the share price of East Pakistan based companies in Karachi Stock Exchange</a:t>
            </a:r>
            <a:r>
              <a:rPr lang="en-US" dirty="0">
                <a:solidFill>
                  <a:schemeClr val="tx1"/>
                </a:solidFill>
                <a:latin typeface="Times New Roman" pitchFamily="18" charset="0"/>
              </a:rPr>
              <a:t> </a:t>
            </a:r>
            <a:r>
              <a:rPr lang="bn-IN" dirty="0">
                <a:solidFill>
                  <a:schemeClr val="tx1"/>
                </a:solidFill>
                <a:latin typeface="Times New Roman" pitchFamily="18" charset="0"/>
              </a:rPr>
              <a:t>fell rapidly on this day.</a:t>
            </a:r>
            <a:endParaRPr lang="en-US" dirty="0"/>
          </a:p>
        </p:txBody>
      </p:sp>
    </p:spTree>
    <p:extLst>
      <p:ext uri="{BB962C8B-B14F-4D97-AF65-F5344CB8AC3E}">
        <p14:creationId xmlns:p14="http://schemas.microsoft.com/office/powerpoint/2010/main" val="652852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488648" cy="1320800"/>
          </a:xfrm>
        </p:spPr>
        <p:txBody>
          <a:bodyPr>
            <a:normAutofit/>
          </a:bodyPr>
          <a:lstStyle/>
          <a:p>
            <a:pPr algn="ctr"/>
            <a:r>
              <a:rPr lang="en-US" sz="3200" b="1" dirty="0" smtClean="0">
                <a:solidFill>
                  <a:srgbClr val="C00000"/>
                </a:solidFill>
                <a:latin typeface="Times New Roman" pitchFamily="18" charset="0"/>
                <a:cs typeface="Times New Roman" pitchFamily="18" charset="0"/>
              </a:rPr>
              <a:t>NON-COOPERATION MOVEMENT (1971)</a:t>
            </a:r>
            <a:br>
              <a:rPr lang="en-US" sz="3200" b="1" dirty="0" smtClean="0">
                <a:solidFill>
                  <a:srgbClr val="C00000"/>
                </a:solidFill>
                <a:latin typeface="Times New Roman" pitchFamily="18" charset="0"/>
                <a:cs typeface="Times New Roman" pitchFamily="18" charset="0"/>
              </a:rPr>
            </a:br>
            <a:r>
              <a:rPr lang="bn-IN" sz="3200" b="1" dirty="0" smtClean="0">
                <a:solidFill>
                  <a:srgbClr val="C00000"/>
                </a:solidFill>
                <a:latin typeface="Times New Roman" pitchFamily="18" charset="0"/>
              </a:rPr>
              <a:t>MIDDLE PHASE (MARCH 8–15) </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677334" y="2160590"/>
            <a:ext cx="10488649" cy="3880773"/>
          </a:xfrm>
        </p:spPr>
        <p:txBody>
          <a:bodyPr>
            <a:normAutofit/>
          </a:bodyPr>
          <a:lstStyle/>
          <a:p>
            <a:pPr algn="just" fontAlgn="base"/>
            <a:r>
              <a:rPr lang="bn-IN" b="1" dirty="0" smtClean="0">
                <a:solidFill>
                  <a:schemeClr val="tx1"/>
                </a:solidFill>
                <a:latin typeface="Times New Roman" pitchFamily="18" charset="0"/>
              </a:rPr>
              <a:t>March 9</a:t>
            </a:r>
            <a:r>
              <a:rPr lang="en-US" b="1" dirty="0" smtClean="0">
                <a:solidFill>
                  <a:schemeClr val="tx1"/>
                </a:solidFill>
                <a:latin typeface="Times New Roman" pitchFamily="18" charset="0"/>
                <a:cs typeface="Times New Roman" pitchFamily="18" charset="0"/>
              </a:rPr>
              <a:t>:  </a:t>
            </a:r>
            <a:r>
              <a:rPr lang="bn-IN" dirty="0" smtClean="0">
                <a:solidFill>
                  <a:schemeClr val="tx1"/>
                </a:solidFill>
                <a:latin typeface="Times New Roman" pitchFamily="18" charset="0"/>
              </a:rPr>
              <a:t>On this day, the control over the civil administration of East Pakistan to the central government almost stopped. As a result, the then general secretary of Awami League, Tajuddin Ahmad,</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issued 16-point instructions on behalf of Awami League</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 for the management of civil administration . Pakistan National League leader Ataur Rahman Khan and Chhatra League leaders advised Sheikh Mujibur Rahman to form a "Bangladesh National Government" that day. </a:t>
            </a:r>
            <a:endParaRPr lang="en-US" dirty="0" smtClean="0">
              <a:solidFill>
                <a:schemeClr val="tx1"/>
              </a:solidFill>
              <a:latin typeface="Times New Roman" pitchFamily="18" charset="0"/>
              <a:cs typeface="Times New Roman" pitchFamily="18" charset="0"/>
            </a:endParaRPr>
          </a:p>
          <a:p>
            <a:pPr algn="just" fontAlgn="base"/>
            <a:r>
              <a:rPr lang="bn-IN" dirty="0" smtClean="0">
                <a:solidFill>
                  <a:schemeClr val="tx1"/>
                </a:solidFill>
                <a:latin typeface="Times New Roman" pitchFamily="18" charset="0"/>
              </a:rPr>
              <a:t>On this day, NAP leader Maulana Abdul Hamid Khan Bhasani</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and Sheikh Mujibur Rahman</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discussed the political situation. That afternoon, in a speech at Paltan Maidan, Maulana Bhasani</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expressed his decision to hold a movement together with Sheikh Mujibur Rahman</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 He also asked Yahya Khan to accept the independence of East Bengal. He also announced that if the government did not take any effective action by March 25, he would launch a simultaneous mass movement like in 1952.  </a:t>
            </a:r>
            <a:endParaRPr lang="en-US" dirty="0" smtClean="0">
              <a:solidFill>
                <a:schemeClr val="tx1"/>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535076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501526" cy="1320800"/>
          </a:xfrm>
        </p:spPr>
        <p:txBody>
          <a:bodyPr>
            <a:normAutofit/>
          </a:bodyPr>
          <a:lstStyle/>
          <a:p>
            <a:pPr algn="ctr"/>
            <a:r>
              <a:rPr lang="en-US" sz="3200" b="1" dirty="0" smtClean="0">
                <a:solidFill>
                  <a:srgbClr val="C00000"/>
                </a:solidFill>
                <a:latin typeface="Times New Roman" pitchFamily="18" charset="0"/>
                <a:cs typeface="Times New Roman" pitchFamily="18" charset="0"/>
              </a:rPr>
              <a:t/>
            </a:r>
            <a:br>
              <a:rPr lang="en-US" sz="3200" b="1" dirty="0" smtClean="0">
                <a:solidFill>
                  <a:srgbClr val="C00000"/>
                </a:solidFill>
                <a:latin typeface="Times New Roman" pitchFamily="18" charset="0"/>
                <a:cs typeface="Times New Roman" pitchFamily="18" charset="0"/>
              </a:rPr>
            </a:br>
            <a:r>
              <a:rPr lang="en-US" sz="3200" b="1" dirty="0" smtClean="0">
                <a:solidFill>
                  <a:srgbClr val="C00000"/>
                </a:solidFill>
                <a:latin typeface="Times New Roman" pitchFamily="18" charset="0"/>
                <a:cs typeface="Times New Roman" pitchFamily="18" charset="0"/>
              </a:rPr>
              <a:t>NON-COOPERATION MOVEMENT (1971)</a:t>
            </a:r>
            <a:endParaRPr lang="en-US" sz="3200" dirty="0"/>
          </a:p>
        </p:txBody>
      </p:sp>
      <p:sp>
        <p:nvSpPr>
          <p:cNvPr id="3" name="Content Placeholder 2"/>
          <p:cNvSpPr>
            <a:spLocks noGrp="1"/>
          </p:cNvSpPr>
          <p:nvPr>
            <p:ph idx="1"/>
          </p:nvPr>
        </p:nvSpPr>
        <p:spPr>
          <a:xfrm>
            <a:off x="677334" y="2160590"/>
            <a:ext cx="10501527" cy="3880773"/>
          </a:xfrm>
        </p:spPr>
        <p:txBody>
          <a:bodyPr>
            <a:normAutofit fontScale="92500" lnSpcReduction="20000"/>
          </a:bodyPr>
          <a:lstStyle/>
          <a:p>
            <a:pPr algn="just" fontAlgn="base"/>
            <a:r>
              <a:rPr lang="bn-IN" dirty="0" smtClean="0">
                <a:solidFill>
                  <a:schemeClr val="tx1"/>
                </a:solidFill>
                <a:latin typeface="Times New Roman" pitchFamily="18" charset="0"/>
              </a:rPr>
              <a:t>In the 1970 general election,</a:t>
            </a:r>
            <a:r>
              <a:rPr lang="en-US" dirty="0" smtClean="0">
                <a:solidFill>
                  <a:schemeClr val="tx1"/>
                </a:solidFill>
                <a:latin typeface="Times New Roman" pitchFamily="18" charset="0"/>
                <a:cs typeface="Times New Roman" pitchFamily="18" charset="0"/>
              </a:rPr>
              <a:t> </a:t>
            </a:r>
            <a:r>
              <a:rPr lang="bn-IN" dirty="0" smtClean="0">
                <a:solidFill>
                  <a:schemeClr val="tx1"/>
                </a:solidFill>
                <a:latin typeface="Times New Roman" pitchFamily="18" charset="0"/>
              </a:rPr>
              <a:t>the Awami League won an absolute majority in the country's National Assembly, winning 167 of the 313 seats, including reserved seats for women. </a:t>
            </a:r>
            <a:r>
              <a:rPr lang="en-US" baseline="30000" dirty="0" smtClean="0">
                <a:solidFill>
                  <a:schemeClr val="tx1"/>
                </a:solidFill>
                <a:latin typeface="Times New Roman" pitchFamily="18" charset="0"/>
                <a:cs typeface="Times New Roman" pitchFamily="18" charset="0"/>
              </a:rPr>
              <a:t> </a:t>
            </a:r>
            <a:r>
              <a:rPr lang="bn-IN" dirty="0" smtClean="0">
                <a:solidFill>
                  <a:schemeClr val="tx1"/>
                </a:solidFill>
                <a:latin typeface="Times New Roman" pitchFamily="18" charset="0"/>
              </a:rPr>
              <a:t>As a result of this victory of the Awami League, the leaders of other political parties of West Pakistan, including the PPP, were afraid to realize that the implementation of 6 points was inevitable.</a:t>
            </a:r>
            <a:r>
              <a:rPr lang="en-US" baseline="30000" dirty="0" smtClean="0">
                <a:solidFill>
                  <a:schemeClr val="tx1"/>
                </a:solidFill>
                <a:latin typeface="Times New Roman" pitchFamily="18" charset="0"/>
                <a:cs typeface="Times New Roman" pitchFamily="18" charset="0"/>
              </a:rPr>
              <a:t> </a:t>
            </a:r>
            <a:r>
              <a:rPr lang="bn-IN" dirty="0" smtClean="0">
                <a:solidFill>
                  <a:schemeClr val="tx1"/>
                </a:solidFill>
                <a:latin typeface="Times New Roman" pitchFamily="18" charset="0"/>
              </a:rPr>
              <a:t>The ruling group felt that the implementation of the Six Points would destroy the unity of Pakistan. </a:t>
            </a:r>
            <a:endParaRPr lang="en-US" dirty="0" smtClean="0">
              <a:solidFill>
                <a:schemeClr val="tx1"/>
              </a:solidFill>
              <a:latin typeface="Times New Roman" pitchFamily="18" charset="0"/>
              <a:cs typeface="Times New Roman" pitchFamily="18" charset="0"/>
            </a:endParaRPr>
          </a:p>
          <a:p>
            <a:pPr algn="just" fontAlgn="base"/>
            <a:r>
              <a:rPr lang="bn-IN" dirty="0" smtClean="0">
                <a:solidFill>
                  <a:schemeClr val="tx1"/>
                </a:solidFill>
                <a:latin typeface="Times New Roman" pitchFamily="18" charset="0"/>
              </a:rPr>
              <a:t>On January 12, 1971, Yahya Khan came to </a:t>
            </a:r>
            <a:r>
              <a:rPr lang="bn-IN" dirty="0" smtClean="0">
                <a:solidFill>
                  <a:schemeClr val="tx1"/>
                </a:solidFill>
                <a:latin typeface="Times New Roman" pitchFamily="18" charset="0"/>
              </a:rPr>
              <a:t>Dhaka.</a:t>
            </a:r>
            <a:r>
              <a:rPr lang="en-US" dirty="0">
                <a:solidFill>
                  <a:schemeClr val="tx1"/>
                </a:solidFill>
                <a:latin typeface="Times New Roman" pitchFamily="18" charset="0"/>
              </a:rPr>
              <a:t> </a:t>
            </a:r>
            <a:r>
              <a:rPr lang="bn-IN" dirty="0" smtClean="0">
                <a:solidFill>
                  <a:schemeClr val="tx1"/>
                </a:solidFill>
                <a:latin typeface="Times New Roman" pitchFamily="18" charset="0"/>
              </a:rPr>
              <a:t>He </a:t>
            </a:r>
            <a:r>
              <a:rPr lang="bn-IN" dirty="0" smtClean="0">
                <a:solidFill>
                  <a:schemeClr val="tx1"/>
                </a:solidFill>
                <a:latin typeface="Times New Roman" pitchFamily="18" charset="0"/>
              </a:rPr>
              <a:t>held two rounds of talks with Sheikh Mujibur Rahman. Sheikh Mujibur Rahman said about this discussion:</a:t>
            </a:r>
            <a:endParaRPr lang="en-US" dirty="0" smtClean="0">
              <a:solidFill>
                <a:schemeClr val="tx1"/>
              </a:solidFill>
              <a:latin typeface="Times New Roman" pitchFamily="18" charset="0"/>
              <a:cs typeface="Times New Roman" pitchFamily="18" charset="0"/>
            </a:endParaRPr>
          </a:p>
          <a:p>
            <a:pPr algn="just"/>
            <a:r>
              <a:rPr lang="en-US" dirty="0" smtClean="0">
                <a:solidFill>
                  <a:schemeClr val="tx1"/>
                </a:solidFill>
                <a:latin typeface="Times New Roman" pitchFamily="18" charset="0"/>
                <a:cs typeface="Times New Roman" pitchFamily="18" charset="0"/>
              </a:rPr>
              <a:t>The discussions were satisfactory and the President agreed to convene a session of the National Assembly in Dhaka very soon. </a:t>
            </a:r>
          </a:p>
          <a:p>
            <a:pPr algn="just" fontAlgn="base"/>
            <a:r>
              <a:rPr lang="bn-IN" dirty="0" smtClean="0">
                <a:solidFill>
                  <a:schemeClr val="tx1"/>
                </a:solidFill>
                <a:latin typeface="Times New Roman" pitchFamily="18" charset="0"/>
              </a:rPr>
              <a:t>Similarly, before returning to West Pakistan, President Yahya Khan told reporters,</a:t>
            </a:r>
            <a:endParaRPr lang="en-US" dirty="0" smtClean="0">
              <a:solidFill>
                <a:schemeClr val="tx1"/>
              </a:solidFill>
              <a:latin typeface="Times New Roman" pitchFamily="18" charset="0"/>
              <a:cs typeface="Times New Roman" pitchFamily="18" charset="0"/>
            </a:endParaRPr>
          </a:p>
          <a:p>
            <a:pPr algn="just"/>
            <a:r>
              <a:rPr lang="en-US" dirty="0" smtClean="0">
                <a:solidFill>
                  <a:schemeClr val="tx1"/>
                </a:solidFill>
                <a:latin typeface="Times New Roman" pitchFamily="18" charset="0"/>
                <a:cs typeface="Times New Roman" pitchFamily="18" charset="0"/>
              </a:rPr>
              <a:t>What the future Prime Minister of the country Sheikh </a:t>
            </a:r>
            <a:r>
              <a:rPr lang="en-US" dirty="0" err="1" smtClean="0">
                <a:solidFill>
                  <a:schemeClr val="tx1"/>
                </a:solidFill>
                <a:latin typeface="Times New Roman" pitchFamily="18" charset="0"/>
                <a:cs typeface="Times New Roman" pitchFamily="18" charset="0"/>
              </a:rPr>
              <a:t>Mujib</a:t>
            </a:r>
            <a:r>
              <a:rPr lang="en-US" dirty="0" smtClean="0">
                <a:solidFill>
                  <a:schemeClr val="tx1"/>
                </a:solidFill>
                <a:latin typeface="Times New Roman" pitchFamily="18" charset="0"/>
                <a:cs typeface="Times New Roman" pitchFamily="18" charset="0"/>
              </a:rPr>
              <a:t> said about the discussion with him is completely correct. </a:t>
            </a:r>
          </a:p>
          <a:p>
            <a:pPr algn="just" fontAlgn="base"/>
            <a:r>
              <a:rPr lang="bn-IN" dirty="0" smtClean="0">
                <a:solidFill>
                  <a:schemeClr val="tx1"/>
                </a:solidFill>
                <a:latin typeface="Times New Roman" pitchFamily="18" charset="0"/>
              </a:rPr>
              <a:t>Returning to West Pakistan, he went to Zulfikar Ali Bhutto's residence</a:t>
            </a:r>
            <a:r>
              <a:rPr lang="en-US" dirty="0" smtClean="0">
                <a:solidFill>
                  <a:schemeClr val="tx1"/>
                </a:solidFill>
                <a:latin typeface="Times New Roman" pitchFamily="18" charset="0"/>
                <a:cs typeface="Times New Roman" pitchFamily="18" charset="0"/>
              </a:rPr>
              <a:t> </a:t>
            </a:r>
            <a:r>
              <a:rPr lang="bn-IN" dirty="0" smtClean="0">
                <a:solidFill>
                  <a:schemeClr val="tx1"/>
                </a:solidFill>
                <a:latin typeface="Times New Roman" pitchFamily="18" charset="0"/>
              </a:rPr>
              <a:t>in Larkana</a:t>
            </a:r>
            <a:r>
              <a:rPr lang="en-US" dirty="0" smtClean="0">
                <a:solidFill>
                  <a:schemeClr val="tx1"/>
                </a:solidFill>
                <a:latin typeface="Times New Roman" pitchFamily="18" charset="0"/>
                <a:cs typeface="Times New Roman" pitchFamily="18" charset="0"/>
              </a:rPr>
              <a:t> </a:t>
            </a:r>
            <a:r>
              <a:rPr lang="bn-IN" dirty="0" smtClean="0">
                <a:solidFill>
                  <a:schemeClr val="tx1"/>
                </a:solidFill>
                <a:latin typeface="Times New Roman" pitchFamily="18" charset="0"/>
              </a:rPr>
              <a:t>and held secret meetings with the generals. </a:t>
            </a:r>
            <a:endParaRPr lang="en-US" dirty="0" smtClean="0">
              <a:solidFill>
                <a:schemeClr val="tx1"/>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685679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398496" cy="1320800"/>
          </a:xfrm>
        </p:spPr>
        <p:txBody>
          <a:bodyPr>
            <a:normAutofit/>
          </a:bodyPr>
          <a:lstStyle/>
          <a:p>
            <a:pPr algn="ctr"/>
            <a:r>
              <a:rPr lang="en-US" sz="3200" b="1" dirty="0">
                <a:solidFill>
                  <a:srgbClr val="C00000"/>
                </a:solidFill>
                <a:latin typeface="Times New Roman" pitchFamily="18" charset="0"/>
                <a:cs typeface="Times New Roman" pitchFamily="18" charset="0"/>
              </a:rPr>
              <a:t>NON-COOPERATION MOVEMENT (1971)</a:t>
            </a:r>
            <a:br>
              <a:rPr lang="en-US" sz="3200" b="1" dirty="0">
                <a:solidFill>
                  <a:srgbClr val="C00000"/>
                </a:solidFill>
                <a:latin typeface="Times New Roman" pitchFamily="18" charset="0"/>
                <a:cs typeface="Times New Roman" pitchFamily="18" charset="0"/>
              </a:rPr>
            </a:br>
            <a:r>
              <a:rPr lang="bn-IN" sz="3200" b="1" dirty="0">
                <a:solidFill>
                  <a:srgbClr val="C00000"/>
                </a:solidFill>
                <a:latin typeface="Times New Roman" pitchFamily="18" charset="0"/>
              </a:rPr>
              <a:t>MIDDLE PHASE (MARCH 8–15) </a:t>
            </a:r>
            <a:endParaRPr lang="en-US" sz="3200" dirty="0"/>
          </a:p>
        </p:txBody>
      </p:sp>
      <p:sp>
        <p:nvSpPr>
          <p:cNvPr id="3" name="Content Placeholder 2"/>
          <p:cNvSpPr>
            <a:spLocks noGrp="1"/>
          </p:cNvSpPr>
          <p:nvPr>
            <p:ph idx="1"/>
          </p:nvPr>
        </p:nvSpPr>
        <p:spPr>
          <a:xfrm>
            <a:off x="677335" y="2160590"/>
            <a:ext cx="10398496" cy="3880773"/>
          </a:xfrm>
        </p:spPr>
        <p:txBody>
          <a:bodyPr/>
          <a:lstStyle/>
          <a:p>
            <a:pPr algn="just" fontAlgn="base"/>
            <a:r>
              <a:rPr lang="bn-IN" dirty="0">
                <a:solidFill>
                  <a:schemeClr val="tx1"/>
                </a:solidFill>
                <a:latin typeface="Times New Roman" pitchFamily="18" charset="0"/>
              </a:rPr>
              <a:t>Tikka Khan</a:t>
            </a:r>
            <a:r>
              <a:rPr lang="en-US" dirty="0">
                <a:solidFill>
                  <a:schemeClr val="tx1"/>
                </a:solidFill>
                <a:latin typeface="Times New Roman" pitchFamily="18" charset="0"/>
              </a:rPr>
              <a:t> </a:t>
            </a:r>
            <a:r>
              <a:rPr lang="bn-IN" dirty="0">
                <a:solidFill>
                  <a:schemeClr val="tx1"/>
                </a:solidFill>
                <a:latin typeface="Times New Roman" pitchFamily="18" charset="0"/>
              </a:rPr>
              <a:t>took over the duties of Chief Martial Law Administrator on this day. But Chief Justice of East Pakistan Badruddin Ahmad Siddiqui</a:t>
            </a:r>
            <a:r>
              <a:rPr lang="en-US" dirty="0">
                <a:solidFill>
                  <a:schemeClr val="tx1"/>
                </a:solidFill>
                <a:latin typeface="Times New Roman" pitchFamily="18" charset="0"/>
              </a:rPr>
              <a:t> </a:t>
            </a:r>
            <a:r>
              <a:rPr lang="bn-IN" dirty="0">
                <a:solidFill>
                  <a:schemeClr val="tx1"/>
                </a:solidFill>
                <a:latin typeface="Times New Roman" pitchFamily="18" charset="0"/>
              </a:rPr>
              <a:t>told him that he could not be sworn in. </a:t>
            </a:r>
            <a:endParaRPr lang="en-US" dirty="0">
              <a:solidFill>
                <a:schemeClr val="tx1"/>
              </a:solidFill>
              <a:latin typeface="Times New Roman" pitchFamily="18" charset="0"/>
              <a:cs typeface="Times New Roman" pitchFamily="18" charset="0"/>
            </a:endParaRPr>
          </a:p>
          <a:p>
            <a:pPr algn="just" fontAlgn="base"/>
            <a:r>
              <a:rPr lang="bn-IN" dirty="0">
                <a:solidFill>
                  <a:schemeClr val="tx1"/>
                </a:solidFill>
                <a:latin typeface="Times New Roman" pitchFamily="18" charset="0"/>
              </a:rPr>
              <a:t>On this day, the military authorities issued an indefinite curfew in Rajshahi city from 9 pm for the next 8 hours. </a:t>
            </a:r>
            <a:endParaRPr lang="en-US" dirty="0">
              <a:solidFill>
                <a:schemeClr val="tx1"/>
              </a:solidFill>
              <a:latin typeface="Times New Roman" pitchFamily="18" charset="0"/>
              <a:cs typeface="Times New Roman" pitchFamily="18" charset="0"/>
            </a:endParaRPr>
          </a:p>
          <a:p>
            <a:pPr algn="just" fontAlgn="base"/>
            <a:r>
              <a:rPr lang="bn-IN" dirty="0">
                <a:solidFill>
                  <a:schemeClr val="tx1"/>
                </a:solidFill>
                <a:latin typeface="Times New Roman" pitchFamily="18" charset="0"/>
              </a:rPr>
              <a:t>Citizens of other countries in Dhaka land in Dhaka</a:t>
            </a:r>
            <a:r>
              <a:rPr lang="en-US" dirty="0">
                <a:solidFill>
                  <a:schemeClr val="tx1"/>
                </a:solidFill>
                <a:latin typeface="Times New Roman" pitchFamily="18" charset="0"/>
              </a:rPr>
              <a:t> </a:t>
            </a:r>
            <a:r>
              <a:rPr lang="bn-IN" dirty="0">
                <a:solidFill>
                  <a:schemeClr val="tx1"/>
                </a:solidFill>
                <a:latin typeface="Times New Roman" pitchFamily="18" charset="0"/>
              </a:rPr>
              <a:t>to take back their respective countries . The UN Secretary General ordered the removal of their workers from Dhaka if necessary.  On the same day, the East Pakistan Communist Party called on the people to fight for the independence of East Pakistan. </a:t>
            </a:r>
            <a:endParaRPr lang="en-US" dirty="0">
              <a:solidFill>
                <a:schemeClr val="tx1"/>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940456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630316" cy="1320800"/>
          </a:xfrm>
        </p:spPr>
        <p:txBody>
          <a:bodyPr>
            <a:normAutofit/>
          </a:bodyPr>
          <a:lstStyle/>
          <a:p>
            <a:pPr algn="ctr"/>
            <a:r>
              <a:rPr lang="en-US" sz="3200" b="1" dirty="0" smtClean="0">
                <a:solidFill>
                  <a:srgbClr val="C00000"/>
                </a:solidFill>
                <a:latin typeface="Times New Roman" pitchFamily="18" charset="0"/>
                <a:cs typeface="Times New Roman" pitchFamily="18" charset="0"/>
              </a:rPr>
              <a:t>NON-COOPERATION MOVEMENT (1971)</a:t>
            </a:r>
            <a:br>
              <a:rPr lang="en-US" sz="3200" b="1" dirty="0" smtClean="0">
                <a:solidFill>
                  <a:srgbClr val="C00000"/>
                </a:solidFill>
                <a:latin typeface="Times New Roman" pitchFamily="18" charset="0"/>
                <a:cs typeface="Times New Roman" pitchFamily="18" charset="0"/>
              </a:rPr>
            </a:br>
            <a:r>
              <a:rPr lang="bn-IN" sz="3200" b="1" dirty="0" smtClean="0">
                <a:solidFill>
                  <a:srgbClr val="C00000"/>
                </a:solidFill>
                <a:latin typeface="Times New Roman" pitchFamily="18" charset="0"/>
              </a:rPr>
              <a:t>MIDDLE PHASE (MARCH 8–15) </a:t>
            </a:r>
            <a:endParaRPr lang="en-US" sz="3200" dirty="0"/>
          </a:p>
        </p:txBody>
      </p:sp>
      <p:sp>
        <p:nvSpPr>
          <p:cNvPr id="3" name="Content Placeholder 2"/>
          <p:cNvSpPr>
            <a:spLocks noGrp="1"/>
          </p:cNvSpPr>
          <p:nvPr>
            <p:ph idx="1"/>
          </p:nvPr>
        </p:nvSpPr>
        <p:spPr>
          <a:xfrm>
            <a:off x="677335" y="2160590"/>
            <a:ext cx="10630316" cy="3880773"/>
          </a:xfrm>
        </p:spPr>
        <p:txBody>
          <a:bodyPr>
            <a:normAutofit/>
          </a:bodyPr>
          <a:lstStyle/>
          <a:p>
            <a:pPr algn="just" fontAlgn="base"/>
            <a:r>
              <a:rPr lang="bn-IN" b="1" dirty="0" smtClean="0">
                <a:solidFill>
                  <a:schemeClr val="tx1"/>
                </a:solidFill>
                <a:latin typeface="Times New Roman" pitchFamily="18" charset="0"/>
              </a:rPr>
              <a:t>March 10</a:t>
            </a:r>
            <a:r>
              <a:rPr lang="en-US" b="1" dirty="0" smtClean="0">
                <a:solidFill>
                  <a:schemeClr val="tx1"/>
                </a:solidFill>
                <a:latin typeface="Times New Roman" pitchFamily="18" charset="0"/>
                <a:cs typeface="Times New Roman" pitchFamily="18" charset="0"/>
              </a:rPr>
              <a:t>: </a:t>
            </a:r>
            <a:r>
              <a:rPr lang="bn-IN" dirty="0" smtClean="0">
                <a:solidFill>
                  <a:schemeClr val="tx1"/>
                </a:solidFill>
                <a:latin typeface="Times New Roman" pitchFamily="18" charset="0"/>
              </a:rPr>
              <a:t>On this day, actors and other artists of the country, led by poet Golam Mostafa and Khan Ataur Rahman,</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protested under the banner of 'Disgruntled Artist Society'. Class II Bengali employees</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of the Pakistan Civil Service expressed their loyalty to the Awami League-led movement. </a:t>
            </a:r>
            <a:endParaRPr lang="en-US" dirty="0" smtClean="0">
              <a:solidFill>
                <a:schemeClr val="tx1"/>
              </a:solidFill>
              <a:latin typeface="Times New Roman" pitchFamily="18" charset="0"/>
              <a:cs typeface="Times New Roman" pitchFamily="18" charset="0"/>
            </a:endParaRPr>
          </a:p>
          <a:p>
            <a:pPr algn="just" fontAlgn="base"/>
            <a:r>
              <a:rPr lang="bn-IN" dirty="0" smtClean="0">
                <a:solidFill>
                  <a:schemeClr val="tx1"/>
                </a:solidFill>
                <a:latin typeface="Times New Roman" pitchFamily="18" charset="0"/>
              </a:rPr>
              <a:t>As part of the protest, black flags were hoisted at various places across the country. Black flags were also hoisted at government and private office buildings, Rajarbagh Police Line, various police stations and the house of the Chief Justice of the Dhaka High Court. </a:t>
            </a:r>
            <a:endParaRPr lang="en-US" dirty="0" smtClean="0">
              <a:solidFill>
                <a:schemeClr val="tx1"/>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977771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462890" cy="1320800"/>
          </a:xfrm>
        </p:spPr>
        <p:txBody>
          <a:bodyPr>
            <a:normAutofit/>
          </a:bodyPr>
          <a:lstStyle/>
          <a:p>
            <a:pPr algn="ctr"/>
            <a:r>
              <a:rPr lang="en-US" sz="3200" b="1" dirty="0">
                <a:solidFill>
                  <a:srgbClr val="C00000"/>
                </a:solidFill>
                <a:latin typeface="Times New Roman" pitchFamily="18" charset="0"/>
                <a:cs typeface="Times New Roman" pitchFamily="18" charset="0"/>
              </a:rPr>
              <a:t>NON-COOPERATION MOVEMENT (1971)</a:t>
            </a:r>
            <a:br>
              <a:rPr lang="en-US" sz="3200" b="1" dirty="0">
                <a:solidFill>
                  <a:srgbClr val="C00000"/>
                </a:solidFill>
                <a:latin typeface="Times New Roman" pitchFamily="18" charset="0"/>
                <a:cs typeface="Times New Roman" pitchFamily="18" charset="0"/>
              </a:rPr>
            </a:br>
            <a:r>
              <a:rPr lang="bn-IN" sz="3200" b="1" dirty="0">
                <a:solidFill>
                  <a:srgbClr val="C00000"/>
                </a:solidFill>
                <a:latin typeface="Times New Roman" pitchFamily="18" charset="0"/>
              </a:rPr>
              <a:t>MIDDLE PHASE (MARCH 8–15) </a:t>
            </a:r>
            <a:endParaRPr lang="en-US" sz="3200" dirty="0"/>
          </a:p>
        </p:txBody>
      </p:sp>
      <p:sp>
        <p:nvSpPr>
          <p:cNvPr id="3" name="Content Placeholder 2"/>
          <p:cNvSpPr>
            <a:spLocks noGrp="1"/>
          </p:cNvSpPr>
          <p:nvPr>
            <p:ph idx="1"/>
          </p:nvPr>
        </p:nvSpPr>
        <p:spPr>
          <a:xfrm>
            <a:off x="677335" y="2160590"/>
            <a:ext cx="10462890" cy="3880773"/>
          </a:xfrm>
        </p:spPr>
        <p:txBody>
          <a:bodyPr/>
          <a:lstStyle/>
          <a:p>
            <a:pPr algn="just" fontAlgn="base"/>
            <a:r>
              <a:rPr lang="bn-IN" dirty="0">
                <a:solidFill>
                  <a:schemeClr val="tx1"/>
                </a:solidFill>
                <a:latin typeface="Times New Roman" pitchFamily="18" charset="0"/>
              </a:rPr>
              <a:t>Indefinite night curfew issued in Rajshahi city is withdrawn.</a:t>
            </a:r>
            <a:endParaRPr lang="en-US" dirty="0">
              <a:solidFill>
                <a:schemeClr val="tx1"/>
              </a:solidFill>
              <a:latin typeface="Times New Roman" pitchFamily="18" charset="0"/>
              <a:cs typeface="Times New Roman" pitchFamily="18" charset="0"/>
            </a:endParaRPr>
          </a:p>
          <a:p>
            <a:pPr algn="just" fontAlgn="base"/>
            <a:r>
              <a:rPr lang="bn-IN" dirty="0">
                <a:solidFill>
                  <a:schemeClr val="tx1"/>
                </a:solidFill>
                <a:latin typeface="Times New Roman" pitchFamily="18" charset="0"/>
              </a:rPr>
              <a:t>Armed ship 'ML Swat' from West Pakistan arrived at Chittagong port and anchored. But the dock workers refused to take the weapons off the ship. The army attempted to lower the weapons, but the crowd successfully resisted it. </a:t>
            </a:r>
            <a:endParaRPr lang="en-US" dirty="0">
              <a:solidFill>
                <a:schemeClr val="tx1"/>
              </a:solidFill>
              <a:latin typeface="Times New Roman" pitchFamily="18" charset="0"/>
              <a:cs typeface="Times New Roman" pitchFamily="18" charset="0"/>
            </a:endParaRPr>
          </a:p>
          <a:p>
            <a:pPr algn="just" fontAlgn="base"/>
            <a:r>
              <a:rPr lang="bn-IN" dirty="0">
                <a:solidFill>
                  <a:schemeClr val="tx1"/>
                </a:solidFill>
                <a:latin typeface="Times New Roman" pitchFamily="18" charset="0"/>
              </a:rPr>
              <a:t>On this day, Zulfikar Ali Bhutto offered to meet Sheikh Mujibur Rahman in a telegram message asking him to save the state. </a:t>
            </a:r>
            <a:endParaRPr lang="en-US" dirty="0">
              <a:solidFill>
                <a:schemeClr val="tx1"/>
              </a:solidFill>
              <a:latin typeface="Times New Roman" pitchFamily="18" charset="0"/>
              <a:cs typeface="Times New Roman" pitchFamily="18" charset="0"/>
            </a:endParaRPr>
          </a:p>
          <a:p>
            <a:pPr algn="just"/>
            <a:r>
              <a:rPr lang="bn-IN" b="1" dirty="0">
                <a:solidFill>
                  <a:schemeClr val="tx1"/>
                </a:solidFill>
                <a:latin typeface="Times New Roman" pitchFamily="18" charset="0"/>
              </a:rPr>
              <a:t>March 11</a:t>
            </a:r>
            <a:r>
              <a:rPr lang="en-US" b="1" dirty="0">
                <a:solidFill>
                  <a:schemeClr val="tx1"/>
                </a:solidFill>
                <a:latin typeface="Times New Roman" pitchFamily="18" charset="0"/>
                <a:cs typeface="Times New Roman" pitchFamily="18" charset="0"/>
              </a:rPr>
              <a:t>: </a:t>
            </a:r>
            <a:r>
              <a:rPr lang="bn-IN" dirty="0">
                <a:solidFill>
                  <a:schemeClr val="tx1"/>
                </a:solidFill>
                <a:latin typeface="Times New Roman" pitchFamily="18" charset="0"/>
              </a:rPr>
              <a:t>Bhutto, the leader of the PPP sent a telegram to Sheikh Mujibur Rahman to agree to come to Dhaka and negotiate. Since the Khulna Newsprint Mill</a:t>
            </a:r>
            <a:r>
              <a:rPr lang="en-US" dirty="0">
                <a:solidFill>
                  <a:schemeClr val="tx1"/>
                </a:solidFill>
                <a:latin typeface="Times New Roman" pitchFamily="18" charset="0"/>
              </a:rPr>
              <a:t> </a:t>
            </a:r>
            <a:r>
              <a:rPr lang="bn-IN" dirty="0">
                <a:solidFill>
                  <a:schemeClr val="tx1"/>
                </a:solidFill>
                <a:latin typeface="Times New Roman" pitchFamily="18" charset="0"/>
              </a:rPr>
              <a:t>stopped sending paper to West Pakistan</a:t>
            </a:r>
            <a:r>
              <a:rPr lang="en-US" dirty="0">
                <a:solidFill>
                  <a:schemeClr val="tx1"/>
                </a:solidFill>
                <a:latin typeface="Times New Roman" pitchFamily="18" charset="0"/>
              </a:rPr>
              <a:t> </a:t>
            </a:r>
            <a:r>
              <a:rPr lang="bn-IN" dirty="0">
                <a:solidFill>
                  <a:schemeClr val="tx1"/>
                </a:solidFill>
                <a:latin typeface="Times New Roman" pitchFamily="18" charset="0"/>
              </a:rPr>
              <a:t>from 1st March due to lack of newsprint, the caliber of various newspapers including the Dawn newspaper has declined drastically since that day. </a:t>
            </a:r>
            <a:endParaRPr lang="en-US" dirty="0">
              <a:solidFill>
                <a:schemeClr val="tx1"/>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752665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437132" cy="1320800"/>
          </a:xfrm>
        </p:spPr>
        <p:txBody>
          <a:bodyPr>
            <a:normAutofit/>
          </a:bodyPr>
          <a:lstStyle/>
          <a:p>
            <a:pPr algn="ctr"/>
            <a:r>
              <a:rPr lang="en-US" sz="3200" b="1" dirty="0" smtClean="0">
                <a:solidFill>
                  <a:srgbClr val="C00000"/>
                </a:solidFill>
                <a:latin typeface="Times New Roman" pitchFamily="18" charset="0"/>
                <a:cs typeface="Times New Roman" pitchFamily="18" charset="0"/>
              </a:rPr>
              <a:t>NON-COOPERATION MOVEMENT (1971)</a:t>
            </a:r>
            <a:br>
              <a:rPr lang="en-US" sz="3200" b="1" dirty="0" smtClean="0">
                <a:solidFill>
                  <a:srgbClr val="C00000"/>
                </a:solidFill>
                <a:latin typeface="Times New Roman" pitchFamily="18" charset="0"/>
                <a:cs typeface="Times New Roman" pitchFamily="18" charset="0"/>
              </a:rPr>
            </a:br>
            <a:r>
              <a:rPr lang="bn-IN" sz="3200" b="1" dirty="0" smtClean="0">
                <a:solidFill>
                  <a:srgbClr val="C00000"/>
                </a:solidFill>
                <a:latin typeface="Times New Roman" pitchFamily="18" charset="0"/>
              </a:rPr>
              <a:t>MIDDLE PHASE (MARCH 8–15) </a:t>
            </a:r>
            <a:endParaRPr lang="en-US" sz="3200" dirty="0"/>
          </a:p>
        </p:txBody>
      </p:sp>
      <p:sp>
        <p:nvSpPr>
          <p:cNvPr id="3" name="Content Placeholder 2"/>
          <p:cNvSpPr>
            <a:spLocks noGrp="1"/>
          </p:cNvSpPr>
          <p:nvPr>
            <p:ph idx="1"/>
          </p:nvPr>
        </p:nvSpPr>
        <p:spPr>
          <a:xfrm>
            <a:off x="677334" y="2160590"/>
            <a:ext cx="10437133" cy="3880773"/>
          </a:xfrm>
        </p:spPr>
        <p:txBody>
          <a:bodyPr>
            <a:normAutofit/>
          </a:bodyPr>
          <a:lstStyle/>
          <a:p>
            <a:pPr algn="just" fontAlgn="base"/>
            <a:r>
              <a:rPr lang="bn-IN" dirty="0" smtClean="0">
                <a:solidFill>
                  <a:schemeClr val="tx1"/>
                </a:solidFill>
                <a:latin typeface="Times New Roman" pitchFamily="18" charset="0"/>
              </a:rPr>
              <a:t>A statement by the Swadhin Bangla Chhatra Sangram Parishad called for the boycott of titles and medals awarded by the government.  The country's administrative structure became, in short, immobile. Therefore, on this day, the then Secretary General of the United Nations</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Uthant, ordered all their officers and employees working in East Pakistan to return to the headquarters of the United Nations</a:t>
            </a:r>
            <a:r>
              <a:rPr lang="en-US" dirty="0" smtClean="0">
                <a:solidFill>
                  <a:schemeClr val="tx1"/>
                </a:solidFill>
                <a:latin typeface="Times New Roman" pitchFamily="18" charset="0"/>
              </a:rPr>
              <a:t>,</a:t>
            </a:r>
            <a:r>
              <a:rPr lang="bn-IN" dirty="0" smtClean="0">
                <a:solidFill>
                  <a:schemeClr val="tx1"/>
                </a:solidFill>
                <a:latin typeface="Times New Roman" pitchFamily="18" charset="0"/>
              </a:rPr>
              <a:t> </a:t>
            </a:r>
            <a:endParaRPr lang="en-US" dirty="0" smtClean="0">
              <a:solidFill>
                <a:schemeClr val="tx1"/>
              </a:solidFill>
              <a:latin typeface="Times New Roman" pitchFamily="18" charset="0"/>
              <a:cs typeface="Times New Roman" pitchFamily="18" charset="0"/>
            </a:endParaRPr>
          </a:p>
          <a:p>
            <a:pPr algn="just" fontAlgn="base"/>
            <a:r>
              <a:rPr lang="bn-IN" dirty="0" smtClean="0">
                <a:solidFill>
                  <a:schemeClr val="tx1"/>
                </a:solidFill>
                <a:latin typeface="Times New Roman" pitchFamily="18" charset="0"/>
              </a:rPr>
              <a:t>Tajuddin Ahmed on behalf of Awami League published 14-point instructions for the purpose of the common people for the management of civil administration . Also on this day representatives of various parties of West Pakistan met with Sheikh Mujib. </a:t>
            </a:r>
            <a:endParaRPr lang="en-US" dirty="0" smtClean="0">
              <a:solidFill>
                <a:schemeClr val="tx1"/>
              </a:solidFill>
              <a:latin typeface="Times New Roman" pitchFamily="18" charset="0"/>
              <a:cs typeface="Times New Roman" pitchFamily="18" charset="0"/>
            </a:endParaRPr>
          </a:p>
          <a:p>
            <a:pPr algn="just" fontAlgn="base"/>
            <a:r>
              <a:rPr lang="bn-IN" dirty="0" smtClean="0">
                <a:solidFill>
                  <a:schemeClr val="tx1"/>
                </a:solidFill>
                <a:latin typeface="Times New Roman" pitchFamily="18" charset="0"/>
              </a:rPr>
              <a:t>A ship named 'Vintage Horizon' carrying 32 thousand tons of wheat from USA was coming to Chittagong Port for East Pakistan. But the Pakistan government ordered the ship to go to Karachi port that day. </a:t>
            </a:r>
            <a:endParaRPr lang="en-US" dirty="0" smtClean="0">
              <a:solidFill>
                <a:schemeClr val="tx1"/>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409596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681830" cy="1320800"/>
          </a:xfrm>
        </p:spPr>
        <p:txBody>
          <a:bodyPr>
            <a:normAutofit/>
          </a:bodyPr>
          <a:lstStyle/>
          <a:p>
            <a:pPr algn="ctr"/>
            <a:r>
              <a:rPr lang="en-US" sz="3200" b="1" dirty="0" smtClean="0">
                <a:solidFill>
                  <a:srgbClr val="C00000"/>
                </a:solidFill>
                <a:latin typeface="Times New Roman" pitchFamily="18" charset="0"/>
                <a:cs typeface="Times New Roman" pitchFamily="18" charset="0"/>
              </a:rPr>
              <a:t>NON-COOPERATION MOVEMENT (1971)</a:t>
            </a:r>
            <a:br>
              <a:rPr lang="en-US" sz="3200" b="1" dirty="0" smtClean="0">
                <a:solidFill>
                  <a:srgbClr val="C00000"/>
                </a:solidFill>
                <a:latin typeface="Times New Roman" pitchFamily="18" charset="0"/>
                <a:cs typeface="Times New Roman" pitchFamily="18" charset="0"/>
              </a:rPr>
            </a:br>
            <a:r>
              <a:rPr lang="bn-IN" sz="3200" b="1" dirty="0" smtClean="0">
                <a:solidFill>
                  <a:srgbClr val="C00000"/>
                </a:solidFill>
                <a:latin typeface="Times New Roman" pitchFamily="18" charset="0"/>
              </a:rPr>
              <a:t>MIDDLE PHASE (MARCH 8–15) </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677334" y="2160590"/>
            <a:ext cx="10681831" cy="3880773"/>
          </a:xfrm>
        </p:spPr>
        <p:txBody>
          <a:bodyPr>
            <a:normAutofit lnSpcReduction="10000"/>
          </a:bodyPr>
          <a:lstStyle/>
          <a:p>
            <a:pPr algn="just" fontAlgn="base"/>
            <a:r>
              <a:rPr lang="bn-IN" b="1" dirty="0" smtClean="0">
                <a:solidFill>
                  <a:schemeClr val="tx1"/>
                </a:solidFill>
                <a:latin typeface="Times New Roman" pitchFamily="18" charset="0"/>
              </a:rPr>
              <a:t>March 12</a:t>
            </a:r>
            <a:r>
              <a:rPr lang="en-US" b="1" dirty="0" smtClean="0">
                <a:solidFill>
                  <a:schemeClr val="tx1"/>
                </a:solidFill>
                <a:latin typeface="Times New Roman" pitchFamily="18" charset="0"/>
                <a:cs typeface="Times New Roman" pitchFamily="18" charset="0"/>
              </a:rPr>
              <a:t>: </a:t>
            </a:r>
            <a:r>
              <a:rPr lang="bn-IN" dirty="0" smtClean="0">
                <a:solidFill>
                  <a:schemeClr val="tx1"/>
                </a:solidFill>
                <a:latin typeface="Times New Roman" pitchFamily="18" charset="0"/>
              </a:rPr>
              <a:t>On this day, Awami League ordered the formation of </a:t>
            </a:r>
            <a:r>
              <a:rPr lang="bn-IN" i="1" dirty="0" smtClean="0">
                <a:solidFill>
                  <a:schemeClr val="tx1"/>
                </a:solidFill>
                <a:latin typeface="Times New Roman" pitchFamily="18" charset="0"/>
              </a:rPr>
              <a:t>struggle councils</a:t>
            </a:r>
            <a:r>
              <a:rPr lang="bn-IN" dirty="0" smtClean="0">
                <a:solidFill>
                  <a:schemeClr val="tx1"/>
                </a:solidFill>
                <a:latin typeface="Times New Roman" pitchFamily="18" charset="0"/>
              </a:rPr>
              <a:t> in every union of the province . Bengali</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CSP and EPCS officers working in East Pakistan, employees of government and semi-government and autonomous organizations supported the movement. The CSP officers donated their one day salary to the Awami League fund on this day. Owners announced the closure of all theaters in East Pakistan for an indefinite period. They donated 13 thousand 250 taka in the then Pakistani currency to the Awami League relief fund on behalf of the movement. </a:t>
            </a:r>
            <a:endParaRPr lang="en-US" dirty="0" smtClean="0">
              <a:solidFill>
                <a:schemeClr val="tx1"/>
              </a:solidFill>
              <a:latin typeface="Times New Roman" pitchFamily="18" charset="0"/>
              <a:cs typeface="Times New Roman" pitchFamily="18" charset="0"/>
            </a:endParaRPr>
          </a:p>
          <a:p>
            <a:pPr algn="just" fontAlgn="base"/>
            <a:r>
              <a:rPr lang="bn-IN" dirty="0" smtClean="0">
                <a:solidFill>
                  <a:schemeClr val="tx1"/>
                </a:solidFill>
                <a:latin typeface="Times New Roman" pitchFamily="18" charset="0"/>
              </a:rPr>
              <a:t>In view of the ongoing movement, the military government announced the cancellation of all pre-scheduled events including the parade of the Armed Forces, awarding of titles, to be held on the occasion of Pakistan's Republic Day on March 23. Awami League leader M Mansoor Ali expressed deep concern and condemnation that the US food cargo ship sent to East Pakistan was diverted to Karachi instead of Chittagong. Maulana Bhasani reiterated his support for Awami League in a public meeting in Mymensingh. </a:t>
            </a:r>
            <a:endParaRPr lang="en-US" dirty="0" smtClean="0">
              <a:solidFill>
                <a:schemeClr val="tx1"/>
              </a:solidFill>
              <a:latin typeface="Times New Roman" pitchFamily="18" charset="0"/>
              <a:cs typeface="Times New Roman" pitchFamily="18" charset="0"/>
            </a:endParaRPr>
          </a:p>
          <a:p>
            <a:pPr algn="just" fontAlgn="base"/>
            <a:r>
              <a:rPr lang="bn-IN" dirty="0" smtClean="0">
                <a:solidFill>
                  <a:schemeClr val="tx1"/>
                </a:solidFill>
                <a:latin typeface="Times New Roman" pitchFamily="18" charset="0"/>
              </a:rPr>
              <a:t>27 prisoners escaped after breaking out of Bogra jail. 1 prisoner was killed and 15 injured during the escape by the guards. </a:t>
            </a:r>
            <a:endParaRPr lang="en-US" dirty="0" smtClean="0">
              <a:solidFill>
                <a:schemeClr val="tx1"/>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610440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553042" cy="1320800"/>
          </a:xfrm>
        </p:spPr>
        <p:txBody>
          <a:bodyPr>
            <a:normAutofit/>
          </a:bodyPr>
          <a:lstStyle/>
          <a:p>
            <a:pPr algn="ctr"/>
            <a:r>
              <a:rPr lang="en-US" sz="3200" b="1" dirty="0" smtClean="0">
                <a:solidFill>
                  <a:srgbClr val="C00000"/>
                </a:solidFill>
                <a:latin typeface="Times New Roman" pitchFamily="18" charset="0"/>
                <a:cs typeface="Times New Roman" pitchFamily="18" charset="0"/>
              </a:rPr>
              <a:t>NON-COOPERATION MOVEMENT (1971)</a:t>
            </a:r>
            <a:br>
              <a:rPr lang="en-US" sz="3200" b="1" dirty="0" smtClean="0">
                <a:solidFill>
                  <a:srgbClr val="C00000"/>
                </a:solidFill>
                <a:latin typeface="Times New Roman" pitchFamily="18" charset="0"/>
                <a:cs typeface="Times New Roman" pitchFamily="18" charset="0"/>
              </a:rPr>
            </a:br>
            <a:r>
              <a:rPr lang="bn-IN" sz="3200" b="1" dirty="0" smtClean="0">
                <a:solidFill>
                  <a:srgbClr val="C00000"/>
                </a:solidFill>
                <a:latin typeface="Times New Roman" pitchFamily="18" charset="0"/>
              </a:rPr>
              <a:t>MIDDLE PHASE (MARCH 8–15) </a:t>
            </a:r>
            <a:endParaRPr lang="en-US" sz="3200" dirty="0"/>
          </a:p>
        </p:txBody>
      </p:sp>
      <p:sp>
        <p:nvSpPr>
          <p:cNvPr id="3" name="Content Placeholder 2"/>
          <p:cNvSpPr>
            <a:spLocks noGrp="1"/>
          </p:cNvSpPr>
          <p:nvPr>
            <p:ph idx="1"/>
          </p:nvPr>
        </p:nvSpPr>
        <p:spPr>
          <a:xfrm>
            <a:off x="677335" y="2160590"/>
            <a:ext cx="10553042" cy="3880773"/>
          </a:xfrm>
        </p:spPr>
        <p:txBody>
          <a:bodyPr>
            <a:normAutofit/>
          </a:bodyPr>
          <a:lstStyle/>
          <a:p>
            <a:pPr algn="just" fontAlgn="base"/>
            <a:r>
              <a:rPr lang="bn-IN" b="1" dirty="0" smtClean="0">
                <a:solidFill>
                  <a:schemeClr val="tx1"/>
                </a:solidFill>
                <a:latin typeface="Times New Roman" pitchFamily="18" charset="0"/>
              </a:rPr>
              <a:t>March 13</a:t>
            </a:r>
            <a:r>
              <a:rPr lang="en-US" b="1" dirty="0" smtClean="0">
                <a:solidFill>
                  <a:schemeClr val="tx1"/>
                </a:solidFill>
                <a:latin typeface="Times New Roman" pitchFamily="18" charset="0"/>
                <a:cs typeface="Times New Roman" pitchFamily="18" charset="0"/>
              </a:rPr>
              <a:t>:  </a:t>
            </a:r>
            <a:r>
              <a:rPr lang="bn-IN" dirty="0" smtClean="0">
                <a:solidFill>
                  <a:schemeClr val="tx1"/>
                </a:solidFill>
                <a:latin typeface="Times New Roman" pitchFamily="18" charset="0"/>
              </a:rPr>
              <a:t>All salaried officers and employees from the defense sector were ordered to join the workplace on the morning of March 15. If the order is not obeyed, they are threatened with dismissal from the job. Sheikh Mujibur Rahman</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strongly opposed this decision calling it provocative . </a:t>
            </a:r>
            <a:endParaRPr lang="en-US" dirty="0" smtClean="0">
              <a:solidFill>
                <a:schemeClr val="tx1"/>
              </a:solidFill>
              <a:latin typeface="Times New Roman" pitchFamily="18" charset="0"/>
              <a:cs typeface="Times New Roman" pitchFamily="18" charset="0"/>
            </a:endParaRPr>
          </a:p>
          <a:p>
            <a:pPr algn="just" fontAlgn="base"/>
            <a:r>
              <a:rPr lang="bn-IN" dirty="0" smtClean="0">
                <a:solidFill>
                  <a:schemeClr val="tx1"/>
                </a:solidFill>
                <a:latin typeface="Times New Roman" pitchFamily="18" charset="0"/>
              </a:rPr>
              <a:t>265 officials from West Germany</a:t>
            </a:r>
            <a:r>
              <a:rPr lang="en-US" dirty="0" smtClean="0">
                <a:solidFill>
                  <a:schemeClr val="tx1"/>
                </a:solidFill>
                <a:latin typeface="Times New Roman" pitchFamily="18" charset="0"/>
              </a:rPr>
              <a:t>,</a:t>
            </a:r>
            <a:r>
              <a:rPr lang="bn-IN" dirty="0" smtClean="0">
                <a:solidFill>
                  <a:schemeClr val="tx1"/>
                </a:solidFill>
                <a:latin typeface="Times New Roman" pitchFamily="18" charset="0"/>
              </a:rPr>
              <a:t> United States, United Kingdom, Italy, Canada, France</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and the United Nations were sent back to their respective countries from Dhaka</a:t>
            </a:r>
            <a:r>
              <a:rPr lang="en-US" dirty="0" smtClean="0">
                <a:solidFill>
                  <a:schemeClr val="tx1"/>
                </a:solidFill>
                <a:latin typeface="Times New Roman" pitchFamily="18" charset="0"/>
              </a:rPr>
              <a:t>.</a:t>
            </a:r>
            <a:r>
              <a:rPr lang="bn-IN" dirty="0" smtClean="0">
                <a:solidFill>
                  <a:schemeClr val="tx1"/>
                </a:solidFill>
                <a:latin typeface="Times New Roman" pitchFamily="18" charset="0"/>
              </a:rPr>
              <a:t> </a:t>
            </a:r>
            <a:endParaRPr lang="en-US" dirty="0" smtClean="0">
              <a:solidFill>
                <a:schemeClr val="tx1"/>
              </a:solidFill>
              <a:latin typeface="Times New Roman" pitchFamily="18" charset="0"/>
              <a:cs typeface="Times New Roman" pitchFamily="18" charset="0"/>
            </a:endParaRPr>
          </a:p>
          <a:p>
            <a:pPr algn="just" fontAlgn="base"/>
            <a:r>
              <a:rPr lang="bn-IN" dirty="0" smtClean="0">
                <a:solidFill>
                  <a:schemeClr val="tx1"/>
                </a:solidFill>
                <a:latin typeface="Times New Roman" pitchFamily="18" charset="0"/>
              </a:rPr>
              <a:t>Leaders of various opposition parties in West Pakistan such as Council Muslim League, Convention Muslim League, Jamiat Ulamae Islam, Jamiat Ulamae Pakistan organized a meeting regarding the ongoing situation. PPP and Muslim League (Qayyum) were absent from the meeting. At the end of the meeting, they demanded immediate transfer of power to Awami League to prevent the inevitable disintegration of Pakistan. Abdul Hekim Chowdhury</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and Shilpacharya Zainul Abedin renounced their titles in support of the movement. </a:t>
            </a:r>
            <a:endParaRPr lang="en-US" dirty="0" smtClean="0">
              <a:solidFill>
                <a:schemeClr val="tx1"/>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110010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488648" cy="1320800"/>
          </a:xfrm>
        </p:spPr>
        <p:txBody>
          <a:bodyPr>
            <a:normAutofit/>
          </a:bodyPr>
          <a:lstStyle/>
          <a:p>
            <a:pPr algn="ctr"/>
            <a:r>
              <a:rPr lang="en-US" sz="3200" b="1" dirty="0" smtClean="0">
                <a:solidFill>
                  <a:srgbClr val="C00000"/>
                </a:solidFill>
                <a:latin typeface="Times New Roman" pitchFamily="18" charset="0"/>
                <a:cs typeface="Times New Roman" pitchFamily="18" charset="0"/>
              </a:rPr>
              <a:t>NON-COOPERATION MOVEMENT (1971)</a:t>
            </a:r>
            <a:br>
              <a:rPr lang="en-US" sz="3200" b="1" dirty="0" smtClean="0">
                <a:solidFill>
                  <a:srgbClr val="C00000"/>
                </a:solidFill>
                <a:latin typeface="Times New Roman" pitchFamily="18" charset="0"/>
                <a:cs typeface="Times New Roman" pitchFamily="18" charset="0"/>
              </a:rPr>
            </a:br>
            <a:r>
              <a:rPr lang="bn-IN" sz="3200" b="1" dirty="0" smtClean="0">
                <a:solidFill>
                  <a:srgbClr val="C00000"/>
                </a:solidFill>
                <a:latin typeface="Times New Roman" pitchFamily="18" charset="0"/>
              </a:rPr>
              <a:t>MIDDLE PHASE (MARCH 8–15) </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677335" y="2160590"/>
            <a:ext cx="10488648" cy="3880773"/>
          </a:xfrm>
        </p:spPr>
        <p:txBody>
          <a:bodyPr>
            <a:normAutofit/>
          </a:bodyPr>
          <a:lstStyle/>
          <a:p>
            <a:pPr algn="just" fontAlgn="base"/>
            <a:r>
              <a:rPr lang="bn-IN" b="1" dirty="0" smtClean="0">
                <a:solidFill>
                  <a:schemeClr val="tx1"/>
                </a:solidFill>
                <a:latin typeface="Times New Roman" pitchFamily="18" charset="0"/>
              </a:rPr>
              <a:t>March 14</a:t>
            </a:r>
            <a:r>
              <a:rPr lang="en-US" b="1" dirty="0" smtClean="0">
                <a:solidFill>
                  <a:schemeClr val="tx1"/>
                </a:solidFill>
                <a:latin typeface="Times New Roman" pitchFamily="18" charset="0"/>
                <a:cs typeface="Times New Roman" pitchFamily="18" charset="0"/>
              </a:rPr>
              <a:t>:  </a:t>
            </a:r>
            <a:r>
              <a:rPr lang="bn-IN" dirty="0" smtClean="0">
                <a:solidFill>
                  <a:schemeClr val="tx1"/>
                </a:solidFill>
                <a:latin typeface="Times New Roman" pitchFamily="18" charset="0"/>
              </a:rPr>
              <a:t>Zulfiqar Ali Bhutto gave Yahya Khan the formula to give power to Awami League in East Pakistan</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and PPP in West Pakistan , i.e. two parties in two Pakistans</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The leaders of almost all the political parties in Pakistan at the time except Muslim League's Abdul Qayyum criticized this stubborn and undemocratic decision.</a:t>
            </a:r>
            <a:endParaRPr lang="en-US" dirty="0" smtClean="0">
              <a:solidFill>
                <a:schemeClr val="tx1"/>
              </a:solidFill>
              <a:latin typeface="Times New Roman" pitchFamily="18" charset="0"/>
              <a:cs typeface="Times New Roman" pitchFamily="18" charset="0"/>
            </a:endParaRPr>
          </a:p>
          <a:p>
            <a:pPr algn="just" fontAlgn="base"/>
            <a:r>
              <a:rPr lang="bn-IN" dirty="0" smtClean="0">
                <a:solidFill>
                  <a:schemeClr val="tx1"/>
                </a:solidFill>
                <a:latin typeface="Times New Roman" pitchFamily="18" charset="0"/>
              </a:rPr>
              <a:t>Western industrialists affected by the non-cooperation movement submitted a memorandum to the military government to accept Sheikh Mujibur Rahman's four points. </a:t>
            </a:r>
            <a:endParaRPr lang="en-US"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019659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668952" cy="1320800"/>
          </a:xfrm>
        </p:spPr>
        <p:txBody>
          <a:bodyPr>
            <a:normAutofit/>
          </a:bodyPr>
          <a:lstStyle/>
          <a:p>
            <a:pPr algn="ctr"/>
            <a:r>
              <a:rPr lang="en-US" sz="3200" b="1" dirty="0">
                <a:solidFill>
                  <a:srgbClr val="C00000"/>
                </a:solidFill>
                <a:latin typeface="Times New Roman" pitchFamily="18" charset="0"/>
                <a:cs typeface="Times New Roman" pitchFamily="18" charset="0"/>
              </a:rPr>
              <a:t>NON-COOPERATION MOVEMENT (1971)</a:t>
            </a:r>
            <a:br>
              <a:rPr lang="en-US" sz="3200" b="1" dirty="0">
                <a:solidFill>
                  <a:srgbClr val="C00000"/>
                </a:solidFill>
                <a:latin typeface="Times New Roman" pitchFamily="18" charset="0"/>
                <a:cs typeface="Times New Roman" pitchFamily="18" charset="0"/>
              </a:rPr>
            </a:br>
            <a:r>
              <a:rPr lang="bn-IN" sz="3200" b="1" dirty="0">
                <a:solidFill>
                  <a:srgbClr val="C00000"/>
                </a:solidFill>
                <a:latin typeface="Times New Roman" pitchFamily="18" charset="0"/>
              </a:rPr>
              <a:t>MIDDLE PHASE (MARCH 8–15) </a:t>
            </a:r>
            <a:endParaRPr lang="en-US" sz="3200" dirty="0"/>
          </a:p>
        </p:txBody>
      </p:sp>
      <p:sp>
        <p:nvSpPr>
          <p:cNvPr id="3" name="Content Placeholder 2"/>
          <p:cNvSpPr>
            <a:spLocks noGrp="1"/>
          </p:cNvSpPr>
          <p:nvPr>
            <p:ph idx="1"/>
          </p:nvPr>
        </p:nvSpPr>
        <p:spPr>
          <a:xfrm>
            <a:off x="677335" y="2160590"/>
            <a:ext cx="10668952" cy="3880773"/>
          </a:xfrm>
        </p:spPr>
        <p:txBody>
          <a:bodyPr/>
          <a:lstStyle/>
          <a:p>
            <a:pPr algn="just"/>
            <a:r>
              <a:rPr lang="bn-IN" dirty="0">
                <a:solidFill>
                  <a:schemeClr val="tx1"/>
                </a:solidFill>
                <a:latin typeface="Times New Roman" pitchFamily="18" charset="0"/>
              </a:rPr>
              <a:t>Sheikh Mujibur Rahman published an instruction book containing 35 instructions regarding the movement. The purpose of these instructions was to inform how to conduct the movement without damaging the country's economy. </a:t>
            </a:r>
            <a:endParaRPr lang="en-US" dirty="0">
              <a:solidFill>
                <a:schemeClr val="tx1"/>
              </a:solidFill>
              <a:latin typeface="Times New Roman" pitchFamily="18" charset="0"/>
              <a:cs typeface="Times New Roman" pitchFamily="18" charset="0"/>
            </a:endParaRPr>
          </a:p>
          <a:p>
            <a:pPr algn="just"/>
            <a:r>
              <a:rPr lang="bn-IN" b="1" dirty="0" smtClean="0">
                <a:solidFill>
                  <a:schemeClr val="tx1"/>
                </a:solidFill>
                <a:latin typeface="Times New Roman" pitchFamily="18" charset="0"/>
              </a:rPr>
              <a:t>March </a:t>
            </a:r>
            <a:r>
              <a:rPr lang="bn-IN" b="1" dirty="0">
                <a:solidFill>
                  <a:schemeClr val="tx1"/>
                </a:solidFill>
                <a:latin typeface="Times New Roman" pitchFamily="18" charset="0"/>
              </a:rPr>
              <a:t>15</a:t>
            </a:r>
            <a:r>
              <a:rPr lang="en-US" b="1" dirty="0">
                <a:solidFill>
                  <a:schemeClr val="tx1"/>
                </a:solidFill>
                <a:latin typeface="Times New Roman" pitchFamily="18" charset="0"/>
                <a:cs typeface="Times New Roman" pitchFamily="18" charset="0"/>
              </a:rPr>
              <a:t>: </a:t>
            </a:r>
            <a:r>
              <a:rPr lang="bn-IN" dirty="0">
                <a:solidFill>
                  <a:schemeClr val="tx1"/>
                </a:solidFill>
                <a:latin typeface="Times New Roman" pitchFamily="18" charset="0"/>
              </a:rPr>
              <a:t>The control of Sheikh Mujibur Rahman and Awami League</a:t>
            </a:r>
            <a:r>
              <a:rPr lang="en-US" dirty="0">
                <a:solidFill>
                  <a:schemeClr val="tx1"/>
                </a:solidFill>
                <a:latin typeface="Times New Roman" pitchFamily="18" charset="0"/>
              </a:rPr>
              <a:t> </a:t>
            </a:r>
            <a:r>
              <a:rPr lang="bn-IN" dirty="0">
                <a:solidFill>
                  <a:schemeClr val="tx1"/>
                </a:solidFill>
                <a:latin typeface="Times New Roman" pitchFamily="18" charset="0"/>
              </a:rPr>
              <a:t>was established in all areas except the army</a:t>
            </a:r>
            <a:r>
              <a:rPr lang="en-US" dirty="0">
                <a:solidFill>
                  <a:schemeClr val="tx1"/>
                </a:solidFill>
                <a:latin typeface="Times New Roman" pitchFamily="18" charset="0"/>
              </a:rPr>
              <a:t>. </a:t>
            </a:r>
            <a:r>
              <a:rPr lang="bn-IN" dirty="0">
                <a:solidFill>
                  <a:schemeClr val="tx1"/>
                </a:solidFill>
                <a:latin typeface="Times New Roman" pitchFamily="18" charset="0"/>
              </a:rPr>
              <a:t>Yahya Khan</a:t>
            </a:r>
            <a:r>
              <a:rPr lang="en-US" dirty="0">
                <a:solidFill>
                  <a:schemeClr val="tx1"/>
                </a:solidFill>
                <a:latin typeface="Times New Roman" pitchFamily="18" charset="0"/>
              </a:rPr>
              <a:t> </a:t>
            </a:r>
            <a:r>
              <a:rPr lang="bn-IN" dirty="0">
                <a:solidFill>
                  <a:schemeClr val="tx1"/>
                </a:solidFill>
                <a:latin typeface="Times New Roman" pitchFamily="18" charset="0"/>
              </a:rPr>
              <a:t>came to Dhaka on this day to discuss with Sheikh Mujibur Rahman</a:t>
            </a:r>
            <a:r>
              <a:rPr lang="en-US" dirty="0">
                <a:solidFill>
                  <a:schemeClr val="tx1"/>
                </a:solidFill>
                <a:latin typeface="Times New Roman" pitchFamily="18" charset="0"/>
              </a:rPr>
              <a:t>.</a:t>
            </a:r>
            <a:r>
              <a:rPr lang="bn-IN" dirty="0">
                <a:solidFill>
                  <a:schemeClr val="tx1"/>
                </a:solidFill>
                <a:latin typeface="Times New Roman" pitchFamily="18" charset="0"/>
              </a:rPr>
              <a:t> His itinerary was shrouded in secrecy. He did not speak to reporters at the airport. There were massive protests in West Pakistan against Bhutto's proposal to give power to two parties in two Pakistans. Leaders of other parties in West Pakistan vehemently opposed his decision calling it undemocratic. </a:t>
            </a:r>
            <a:endParaRPr lang="en-US" dirty="0">
              <a:solidFill>
                <a:schemeClr val="tx1"/>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9154613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462890" cy="1320800"/>
          </a:xfrm>
        </p:spPr>
        <p:txBody>
          <a:bodyPr>
            <a:normAutofit/>
          </a:bodyPr>
          <a:lstStyle/>
          <a:p>
            <a:pPr algn="ctr"/>
            <a:r>
              <a:rPr lang="en-US" sz="3200" b="1" dirty="0" smtClean="0">
                <a:solidFill>
                  <a:srgbClr val="C00000"/>
                </a:solidFill>
                <a:latin typeface="Times New Roman" pitchFamily="18" charset="0"/>
                <a:cs typeface="Times New Roman" pitchFamily="18" charset="0"/>
              </a:rPr>
              <a:t>NON-COOPERATION MOVEMENT (1971)</a:t>
            </a:r>
            <a:br>
              <a:rPr lang="en-US" sz="3200" b="1" dirty="0" smtClean="0">
                <a:solidFill>
                  <a:srgbClr val="C00000"/>
                </a:solidFill>
                <a:latin typeface="Times New Roman" pitchFamily="18" charset="0"/>
                <a:cs typeface="Times New Roman" pitchFamily="18" charset="0"/>
              </a:rPr>
            </a:br>
            <a:r>
              <a:rPr lang="bn-IN" sz="3200" b="1" dirty="0" smtClean="0">
                <a:solidFill>
                  <a:srgbClr val="C00000"/>
                </a:solidFill>
                <a:latin typeface="Times New Roman" pitchFamily="18" charset="0"/>
              </a:rPr>
              <a:t>FINAL STAGE (MARCH 16–25) </a:t>
            </a:r>
            <a:endParaRPr lang="en-US" sz="3200"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677335" y="2160590"/>
            <a:ext cx="10462890" cy="3880773"/>
          </a:xfrm>
        </p:spPr>
        <p:txBody>
          <a:bodyPr>
            <a:normAutofit/>
          </a:bodyPr>
          <a:lstStyle/>
          <a:p>
            <a:pPr algn="just" fontAlgn="base"/>
            <a:r>
              <a:rPr lang="bn-IN" dirty="0" smtClean="0">
                <a:solidFill>
                  <a:schemeClr val="tx1"/>
                </a:solidFill>
                <a:latin typeface="Times New Roman" pitchFamily="18" charset="0"/>
              </a:rPr>
              <a:t>A report published in Newsweek</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that day said that he actually declared independence in his March 7 speech</a:t>
            </a:r>
            <a:r>
              <a:rPr lang="en-US" dirty="0" smtClean="0">
                <a:solidFill>
                  <a:schemeClr val="tx1"/>
                </a:solidFill>
                <a:latin typeface="Times New Roman" pitchFamily="18" charset="0"/>
              </a:rPr>
              <a:t>.</a:t>
            </a:r>
            <a:endParaRPr lang="en-US" dirty="0" smtClean="0">
              <a:solidFill>
                <a:schemeClr val="tx1"/>
              </a:solidFill>
              <a:latin typeface="Times New Roman" pitchFamily="18" charset="0"/>
              <a:cs typeface="Times New Roman" pitchFamily="18" charset="0"/>
            </a:endParaRPr>
          </a:p>
          <a:p>
            <a:pPr algn="just" fontAlgn="base"/>
            <a:r>
              <a:rPr lang="bn-IN" dirty="0" smtClean="0">
                <a:solidFill>
                  <a:schemeClr val="tx1"/>
                </a:solidFill>
                <a:latin typeface="Times New Roman" pitchFamily="18" charset="0"/>
              </a:rPr>
              <a:t>A meeting began between Sheikh Mujibur Rahman and Yahya Khan. After discussing with local leaders, he went to Rashtrapati Bhavan. On his way to the meeting, Sheikh Mujibur Rahman rode in a white car with a black flag on the front and a map of Bangladesh on the window shield. </a:t>
            </a:r>
            <a:endParaRPr lang="en-US" dirty="0" smtClean="0">
              <a:solidFill>
                <a:schemeClr val="tx1"/>
              </a:solidFill>
              <a:latin typeface="Times New Roman" pitchFamily="18" charset="0"/>
              <a:cs typeface="Times New Roman" pitchFamily="18" charset="0"/>
            </a:endParaRPr>
          </a:p>
          <a:p>
            <a:pPr algn="just" fontAlgn="base"/>
            <a:r>
              <a:rPr lang="bn-IN" dirty="0" smtClean="0">
                <a:solidFill>
                  <a:schemeClr val="tx1"/>
                </a:solidFill>
                <a:latin typeface="Times New Roman" pitchFamily="18" charset="0"/>
              </a:rPr>
              <a:t>In the meeting, Yahya Khan expressed his regret to Sheikh Mujibur Rahman for the previous incidents and wished to solve the problem politically. Then he said that he accepted the 4-point condition of power transfer proposed by Awami League. The conditions were – removal of military rule and transfer of power to a democratic government, transfer of power to majority political parties in each province, confirmation of Yahya Khan's presidency as the head of the central government, and the two Pakistani members of the National Assembly meeting separately. </a:t>
            </a:r>
            <a:endParaRPr lang="en-US" dirty="0" smtClean="0">
              <a:solidFill>
                <a:schemeClr val="tx1"/>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329555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99753"/>
            <a:ext cx="10334102" cy="1320800"/>
          </a:xfrm>
        </p:spPr>
        <p:txBody>
          <a:bodyPr>
            <a:normAutofit/>
          </a:bodyPr>
          <a:lstStyle/>
          <a:p>
            <a:pPr algn="ctr"/>
            <a:r>
              <a:rPr lang="en-US" sz="3200" b="1" dirty="0">
                <a:solidFill>
                  <a:srgbClr val="C00000"/>
                </a:solidFill>
                <a:latin typeface="Times New Roman" pitchFamily="18" charset="0"/>
                <a:cs typeface="Times New Roman" pitchFamily="18" charset="0"/>
              </a:rPr>
              <a:t>NON-COOPERATION MOVEMENT (1971)</a:t>
            </a:r>
            <a:br>
              <a:rPr lang="en-US" sz="3200" b="1" dirty="0">
                <a:solidFill>
                  <a:srgbClr val="C00000"/>
                </a:solidFill>
                <a:latin typeface="Times New Roman" pitchFamily="18" charset="0"/>
                <a:cs typeface="Times New Roman" pitchFamily="18" charset="0"/>
              </a:rPr>
            </a:br>
            <a:r>
              <a:rPr lang="bn-IN" sz="3200" b="1" dirty="0">
                <a:solidFill>
                  <a:srgbClr val="C00000"/>
                </a:solidFill>
                <a:latin typeface="Times New Roman" pitchFamily="18" charset="0"/>
              </a:rPr>
              <a:t>FINAL STAGE (MARCH 16–25) </a:t>
            </a:r>
            <a:endParaRPr lang="en-US" sz="3200" dirty="0"/>
          </a:p>
        </p:txBody>
      </p:sp>
      <p:sp>
        <p:nvSpPr>
          <p:cNvPr id="3" name="Content Placeholder 2"/>
          <p:cNvSpPr>
            <a:spLocks noGrp="1"/>
          </p:cNvSpPr>
          <p:nvPr>
            <p:ph idx="1"/>
          </p:nvPr>
        </p:nvSpPr>
        <p:spPr>
          <a:xfrm>
            <a:off x="677335" y="2160590"/>
            <a:ext cx="10334102" cy="3880773"/>
          </a:xfrm>
        </p:spPr>
        <p:txBody>
          <a:bodyPr/>
          <a:lstStyle/>
          <a:p>
            <a:pPr algn="just" fontAlgn="base"/>
            <a:r>
              <a:rPr lang="bn-IN" b="1" dirty="0">
                <a:solidFill>
                  <a:schemeClr val="tx1"/>
                </a:solidFill>
                <a:latin typeface="Times New Roman" pitchFamily="18" charset="0"/>
              </a:rPr>
              <a:t>March 17</a:t>
            </a:r>
            <a:r>
              <a:rPr lang="en-US" b="1" dirty="0">
                <a:solidFill>
                  <a:schemeClr val="tx1"/>
                </a:solidFill>
                <a:latin typeface="Times New Roman" pitchFamily="18" charset="0"/>
                <a:cs typeface="Times New Roman" pitchFamily="18" charset="0"/>
              </a:rPr>
              <a:t>:  </a:t>
            </a:r>
            <a:r>
              <a:rPr lang="bn-IN" dirty="0">
                <a:solidFill>
                  <a:schemeClr val="tx1"/>
                </a:solidFill>
                <a:latin typeface="Times New Roman" pitchFamily="18" charset="0"/>
              </a:rPr>
              <a:t>On this day, the second round of talks took place between Sheikh Mujibur Rahman and Yahya Khan. However, neither the military government nor the Awami League have disclosed details about this discussion.</a:t>
            </a:r>
            <a:endParaRPr lang="en-US" dirty="0">
              <a:solidFill>
                <a:schemeClr val="tx1"/>
              </a:solidFill>
              <a:latin typeface="Times New Roman" pitchFamily="18" charset="0"/>
              <a:cs typeface="Times New Roman" pitchFamily="18" charset="0"/>
            </a:endParaRPr>
          </a:p>
          <a:p>
            <a:pPr algn="just" fontAlgn="base"/>
            <a:r>
              <a:rPr lang="bn-IN" dirty="0">
                <a:solidFill>
                  <a:schemeClr val="tx1"/>
                </a:solidFill>
                <a:latin typeface="Times New Roman" pitchFamily="18" charset="0"/>
              </a:rPr>
              <a:t>On this day, in a public meeting in Chittagong</a:t>
            </a:r>
            <a:r>
              <a:rPr lang="en-US" dirty="0">
                <a:solidFill>
                  <a:schemeClr val="tx1"/>
                </a:solidFill>
                <a:latin typeface="Times New Roman" pitchFamily="18" charset="0"/>
              </a:rPr>
              <a:t>, </a:t>
            </a:r>
            <a:r>
              <a:rPr lang="bn-IN" dirty="0">
                <a:solidFill>
                  <a:schemeClr val="tx1"/>
                </a:solidFill>
                <a:latin typeface="Times New Roman" pitchFamily="18" charset="0"/>
              </a:rPr>
              <a:t>NAP President Maulana Abdul Hamid Khan Bhasani</a:t>
            </a:r>
            <a:r>
              <a:rPr lang="en-US" dirty="0">
                <a:solidFill>
                  <a:schemeClr val="tx1"/>
                </a:solidFill>
                <a:latin typeface="Times New Roman" pitchFamily="18" charset="0"/>
              </a:rPr>
              <a:t> </a:t>
            </a:r>
            <a:r>
              <a:rPr lang="bn-IN" dirty="0">
                <a:solidFill>
                  <a:schemeClr val="tx1"/>
                </a:solidFill>
                <a:latin typeface="Times New Roman" pitchFamily="18" charset="0"/>
              </a:rPr>
              <a:t>cealld to celebrate March 23 as 'Independent East Bengal Day' instead of Pakistan's Republic Day.</a:t>
            </a:r>
            <a:endParaRPr lang="en-US" dirty="0">
              <a:solidFill>
                <a:schemeClr val="tx1"/>
              </a:solidFill>
              <a:latin typeface="Times New Roman" pitchFamily="18" charset="0"/>
              <a:cs typeface="Times New Roman" pitchFamily="18" charset="0"/>
            </a:endParaRPr>
          </a:p>
          <a:p>
            <a:pPr algn="just" fontAlgn="base"/>
            <a:r>
              <a:rPr lang="bn-IN" dirty="0">
                <a:solidFill>
                  <a:schemeClr val="tx1"/>
                </a:solidFill>
                <a:latin typeface="Times New Roman" pitchFamily="18" charset="0"/>
              </a:rPr>
              <a:t>The government formed a five-member inquiry committee to investigate the ongoing killings from March 1. But Sheikh Mujibur Rahman rejected that inquiry committee. On the same day, Yahya Khan ordered Khadim Hussain Raja to finally implement Operation Searchlight . </a:t>
            </a:r>
            <a:endParaRPr lang="en-US" dirty="0">
              <a:solidFill>
                <a:schemeClr val="tx1"/>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431395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321222" cy="1320800"/>
          </a:xfrm>
        </p:spPr>
        <p:txBody>
          <a:bodyPr>
            <a:normAutofit/>
          </a:bodyPr>
          <a:lstStyle/>
          <a:p>
            <a:pPr algn="ctr"/>
            <a:r>
              <a:rPr lang="en-US" sz="3200" b="1" dirty="0" smtClean="0">
                <a:solidFill>
                  <a:srgbClr val="C00000"/>
                </a:solidFill>
                <a:latin typeface="Times New Roman" pitchFamily="18" charset="0"/>
                <a:cs typeface="Times New Roman" pitchFamily="18" charset="0"/>
              </a:rPr>
              <a:t/>
            </a:r>
            <a:br>
              <a:rPr lang="en-US" sz="3200" b="1" dirty="0" smtClean="0">
                <a:solidFill>
                  <a:srgbClr val="C00000"/>
                </a:solidFill>
                <a:latin typeface="Times New Roman" pitchFamily="18" charset="0"/>
                <a:cs typeface="Times New Roman" pitchFamily="18" charset="0"/>
              </a:rPr>
            </a:br>
            <a:r>
              <a:rPr lang="en-US" sz="3200" b="1" dirty="0" smtClean="0">
                <a:solidFill>
                  <a:srgbClr val="C00000"/>
                </a:solidFill>
                <a:latin typeface="Times New Roman" pitchFamily="18" charset="0"/>
                <a:cs typeface="Times New Roman" pitchFamily="18" charset="0"/>
              </a:rPr>
              <a:t>NON-COOPERATION MOVEMENT (1971)</a:t>
            </a:r>
            <a:endParaRPr lang="en-US" sz="3200"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677334" y="2160590"/>
            <a:ext cx="10321223" cy="3880773"/>
          </a:xfrm>
        </p:spPr>
        <p:txBody>
          <a:bodyPr>
            <a:normAutofit/>
          </a:bodyPr>
          <a:lstStyle/>
          <a:p>
            <a:pPr algn="just" fontAlgn="base"/>
            <a:r>
              <a:rPr lang="bn-IN" dirty="0" smtClean="0">
                <a:solidFill>
                  <a:schemeClr val="tx1"/>
                </a:solidFill>
                <a:latin typeface="Times New Roman" pitchFamily="18" charset="0"/>
              </a:rPr>
              <a:t>Zulfiqar Ali Bhutto then came to Dhaka with other leaders of the party on 27th , 28th and 29th and held several meetings with Sheikh Mujibur Rahman and other top leaders of Awami League at Hotel Intercontinental . Sheikh Mujibur Rahman rejected Bhutto's offer of power-sharing in the meeting. At the end of the meeting, Sheikh Mujibur Rahman decided to organize a meeting of the National Assembly by February 15 and intend to write a constitution based on six points , but Zulfiqar Ali Bhutto expressed the opinion that further discussion is necessary. </a:t>
            </a:r>
            <a:endParaRPr lang="en-US" dirty="0" smtClean="0">
              <a:solidFill>
                <a:schemeClr val="tx1"/>
              </a:solidFill>
              <a:latin typeface="Times New Roman" pitchFamily="18" charset="0"/>
              <a:cs typeface="Times New Roman" pitchFamily="18" charset="0"/>
            </a:endParaRPr>
          </a:p>
          <a:p>
            <a:pPr algn="just" fontAlgn="base"/>
            <a:r>
              <a:rPr lang="bn-IN" dirty="0" smtClean="0">
                <a:solidFill>
                  <a:schemeClr val="tx1"/>
                </a:solidFill>
                <a:latin typeface="Times New Roman" pitchFamily="18" charset="0"/>
              </a:rPr>
              <a:t>He proposed to hold a session of the National Assembly at the end of March. However, President Yahya Khan</a:t>
            </a:r>
            <a:r>
              <a:rPr lang="en-US" dirty="0" smtClean="0">
                <a:solidFill>
                  <a:schemeClr val="tx1"/>
                </a:solidFill>
                <a:latin typeface="Times New Roman" pitchFamily="18" charset="0"/>
                <a:cs typeface="Times New Roman" pitchFamily="18" charset="0"/>
              </a:rPr>
              <a:t> </a:t>
            </a:r>
            <a:r>
              <a:rPr lang="bn-IN" dirty="0" smtClean="0">
                <a:solidFill>
                  <a:schemeClr val="tx1"/>
                </a:solidFill>
                <a:latin typeface="Times New Roman" pitchFamily="18" charset="0"/>
              </a:rPr>
              <a:t>convened a session of the National Assembly on March 3. But on February 15, Zulfiqar Ali Bhutto announced that he and his party would not attend the session unless the Awami League compromised on their 6 points</a:t>
            </a:r>
            <a:r>
              <a:rPr lang="en-US" dirty="0" smtClean="0">
                <a:solidFill>
                  <a:schemeClr val="tx1"/>
                </a:solidFill>
                <a:latin typeface="Times New Roman" pitchFamily="18" charset="0"/>
                <a:cs typeface="Times New Roman" pitchFamily="18" charset="0"/>
              </a:rPr>
              <a:t> </a:t>
            </a:r>
            <a:r>
              <a:rPr lang="bn-IN" dirty="0" smtClean="0">
                <a:solidFill>
                  <a:schemeClr val="tx1"/>
                </a:solidFill>
                <a:latin typeface="Times New Roman" pitchFamily="18" charset="0"/>
              </a:rPr>
              <a:t>or changed it. </a:t>
            </a:r>
            <a:endParaRPr lang="en-US"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906341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570963"/>
            <a:ext cx="10282586" cy="1320800"/>
          </a:xfrm>
        </p:spPr>
        <p:txBody>
          <a:bodyPr>
            <a:normAutofit/>
          </a:bodyPr>
          <a:lstStyle/>
          <a:p>
            <a:pPr algn="ctr"/>
            <a:r>
              <a:rPr lang="en-US" sz="3200" b="1" dirty="0" smtClean="0">
                <a:solidFill>
                  <a:srgbClr val="C00000"/>
                </a:solidFill>
                <a:latin typeface="Times New Roman" pitchFamily="18" charset="0"/>
                <a:cs typeface="Times New Roman" pitchFamily="18" charset="0"/>
              </a:rPr>
              <a:t>NON-COOPERATION MOVEMENT (1971)</a:t>
            </a:r>
            <a:br>
              <a:rPr lang="en-US" sz="3200" b="1" dirty="0" smtClean="0">
                <a:solidFill>
                  <a:srgbClr val="C00000"/>
                </a:solidFill>
                <a:latin typeface="Times New Roman" pitchFamily="18" charset="0"/>
                <a:cs typeface="Times New Roman" pitchFamily="18" charset="0"/>
              </a:rPr>
            </a:br>
            <a:r>
              <a:rPr lang="bn-IN" sz="3200" b="1" dirty="0" smtClean="0">
                <a:solidFill>
                  <a:srgbClr val="C00000"/>
                </a:solidFill>
                <a:latin typeface="Times New Roman" pitchFamily="18" charset="0"/>
              </a:rPr>
              <a:t>FINAL STAGE (MARCH 16–25) </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677335" y="2160590"/>
            <a:ext cx="10282586" cy="3880773"/>
          </a:xfrm>
        </p:spPr>
        <p:txBody>
          <a:bodyPr>
            <a:normAutofit/>
          </a:bodyPr>
          <a:lstStyle/>
          <a:p>
            <a:pPr algn="just" fontAlgn="base"/>
            <a:r>
              <a:rPr lang="bn-IN" b="1" dirty="0" smtClean="0">
                <a:solidFill>
                  <a:schemeClr val="tx1"/>
                </a:solidFill>
                <a:latin typeface="Times New Roman" pitchFamily="18" charset="0"/>
              </a:rPr>
              <a:t>March 18</a:t>
            </a:r>
            <a:r>
              <a:rPr lang="en-US" b="1" dirty="0" smtClean="0">
                <a:solidFill>
                  <a:schemeClr val="tx1"/>
                </a:solidFill>
                <a:latin typeface="Times New Roman" pitchFamily="18" charset="0"/>
                <a:cs typeface="Times New Roman" pitchFamily="18" charset="0"/>
              </a:rPr>
              <a:t>:  </a:t>
            </a:r>
            <a:r>
              <a:rPr lang="bn-IN" dirty="0" smtClean="0">
                <a:solidFill>
                  <a:schemeClr val="tx1"/>
                </a:solidFill>
                <a:latin typeface="Times New Roman" pitchFamily="18" charset="0"/>
              </a:rPr>
              <a:t>There was no meeting between Sheikh Mujibur Rahman and Yahya Khan on that day. Awami League</a:t>
            </a:r>
            <a:r>
              <a:rPr lang="en-US" dirty="0" smtClean="0">
                <a:solidFill>
                  <a:schemeClr val="tx1"/>
                </a:solidFill>
                <a:latin typeface="Times New Roman" pitchFamily="18" charset="0"/>
                <a:cs typeface="Times New Roman" pitchFamily="18" charset="0"/>
              </a:rPr>
              <a:t> </a:t>
            </a:r>
            <a:r>
              <a:rPr lang="bn-IN" dirty="0" smtClean="0">
                <a:solidFill>
                  <a:schemeClr val="tx1"/>
                </a:solidFill>
                <a:latin typeface="Times New Roman" pitchFamily="18" charset="0"/>
              </a:rPr>
              <a:t>rejected the aforementioned inquiry committee . On the other hand, Awami League Khandaker Mushtaq Ahmed, Abidur Reza</a:t>
            </a:r>
            <a:r>
              <a:rPr lang="en-US" dirty="0" smtClean="0">
                <a:solidFill>
                  <a:schemeClr val="tx1"/>
                </a:solidFill>
                <a:latin typeface="Times New Roman" pitchFamily="18" charset="0"/>
                <a:cs typeface="Times New Roman" pitchFamily="18" charset="0"/>
              </a:rPr>
              <a:t> </a:t>
            </a:r>
            <a:r>
              <a:rPr lang="bn-IN" dirty="0" smtClean="0">
                <a:solidFill>
                  <a:schemeClr val="tx1"/>
                </a:solidFill>
                <a:latin typeface="Times New Roman" pitchFamily="18" charset="0"/>
              </a:rPr>
              <a:t>and Captain M. Another 3-member inquiry committee was constituted with Mansoor Ali . </a:t>
            </a:r>
            <a:endParaRPr lang="en-US" dirty="0" smtClean="0">
              <a:solidFill>
                <a:schemeClr val="tx1"/>
              </a:solidFill>
              <a:latin typeface="Times New Roman" pitchFamily="18" charset="0"/>
              <a:cs typeface="Times New Roman" pitchFamily="18" charset="0"/>
            </a:endParaRPr>
          </a:p>
          <a:p>
            <a:pPr algn="just" fontAlgn="base"/>
            <a:r>
              <a:rPr lang="bn-IN" b="1" dirty="0" smtClean="0">
                <a:solidFill>
                  <a:schemeClr val="tx1"/>
                </a:solidFill>
                <a:latin typeface="Times New Roman" pitchFamily="18" charset="0"/>
              </a:rPr>
              <a:t>March 19</a:t>
            </a:r>
            <a:r>
              <a:rPr lang="en-US" b="1" dirty="0" smtClean="0">
                <a:solidFill>
                  <a:schemeClr val="tx1"/>
                </a:solidFill>
                <a:latin typeface="Times New Roman" pitchFamily="18" charset="0"/>
                <a:cs typeface="Times New Roman" pitchFamily="18" charset="0"/>
              </a:rPr>
              <a:t>: </a:t>
            </a:r>
            <a:r>
              <a:rPr lang="bn-IN" dirty="0" smtClean="0">
                <a:solidFill>
                  <a:schemeClr val="tx1"/>
                </a:solidFill>
                <a:latin typeface="Times New Roman" pitchFamily="18" charset="0"/>
              </a:rPr>
              <a:t>The fourth meeting between Sheikh Mujibur Rahman and Yahya Khan took place. It was decided in the meeting that the next day Sheikh Mujibur Rahman and Yahya Khan would discuss with their advisors. Therefore, on this day, a separate meeting was held between the advisory councils. On behalf of Yahia Khan</a:t>
            </a:r>
            <a:r>
              <a:rPr lang="en-US" dirty="0" smtClean="0">
                <a:solidFill>
                  <a:schemeClr val="tx1"/>
                </a:solidFill>
                <a:latin typeface="Times New Roman" pitchFamily="18" charset="0"/>
                <a:cs typeface="Times New Roman" pitchFamily="18" charset="0"/>
              </a:rPr>
              <a:t>,</a:t>
            </a:r>
            <a:r>
              <a:rPr lang="bn-IN" dirty="0" smtClean="0">
                <a:solidFill>
                  <a:schemeClr val="tx1"/>
                </a:solidFill>
                <a:latin typeface="Times New Roman" pitchFamily="18" charset="0"/>
              </a:rPr>
              <a:t> Gul Hasan Khan, Lieutenant General S. G. M. M Peerzada and Alvin Robert Cornelius and Tajuddin Ahmed on behalf of Awami League, Dr. Kamal Hossain</a:t>
            </a:r>
            <a:r>
              <a:rPr lang="en-US" dirty="0" smtClean="0">
                <a:solidFill>
                  <a:schemeClr val="tx1"/>
                </a:solidFill>
                <a:latin typeface="Times New Roman" pitchFamily="18" charset="0"/>
                <a:cs typeface="Times New Roman" pitchFamily="18" charset="0"/>
              </a:rPr>
              <a:t> </a:t>
            </a:r>
            <a:r>
              <a:rPr lang="bn-IN" dirty="0" smtClean="0">
                <a:solidFill>
                  <a:schemeClr val="tx1"/>
                </a:solidFill>
                <a:latin typeface="Times New Roman" pitchFamily="18" charset="0"/>
              </a:rPr>
              <a:t>and Syed Nazrul Islam</a:t>
            </a:r>
            <a:r>
              <a:rPr lang="en-US" dirty="0" smtClean="0">
                <a:solidFill>
                  <a:schemeClr val="tx1"/>
                </a:solidFill>
                <a:latin typeface="Times New Roman" pitchFamily="18" charset="0"/>
                <a:cs typeface="Times New Roman" pitchFamily="18" charset="0"/>
              </a:rPr>
              <a:t> </a:t>
            </a:r>
            <a:r>
              <a:rPr lang="bn-IN" dirty="0" smtClean="0">
                <a:solidFill>
                  <a:schemeClr val="tx1"/>
                </a:solidFill>
                <a:latin typeface="Times New Roman" pitchFamily="18" charset="0"/>
              </a:rPr>
              <a:t>participated. They held a meeting on the subject of the next day's talks but during the talks at Rangpur, Syedpur and Joydevpur.</a:t>
            </a:r>
            <a:r>
              <a:rPr lang="en-US" dirty="0" smtClean="0">
                <a:solidFill>
                  <a:schemeClr val="tx1"/>
                </a:solidFill>
                <a:latin typeface="Times New Roman" pitchFamily="18" charset="0"/>
                <a:cs typeface="Times New Roman" pitchFamily="18" charset="0"/>
              </a:rPr>
              <a:t> </a:t>
            </a:r>
            <a:r>
              <a:rPr lang="bn-IN" dirty="0" smtClean="0">
                <a:solidFill>
                  <a:schemeClr val="tx1"/>
                </a:solidFill>
                <a:latin typeface="Times New Roman" pitchFamily="18" charset="0"/>
              </a:rPr>
              <a:t>Pak forces opened fire on the crowd. The Bengalis were able to resist the Pak army at Jaidevpur. Sheikh Mujibur Rahman said that he would not join the parliament unless there was an impartial investigation into the massacre by the army. </a:t>
            </a:r>
            <a:endParaRPr lang="en-US" dirty="0" smtClean="0">
              <a:solidFill>
                <a:schemeClr val="tx1"/>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3706877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553042" cy="1320800"/>
          </a:xfrm>
        </p:spPr>
        <p:txBody>
          <a:bodyPr>
            <a:normAutofit/>
          </a:bodyPr>
          <a:lstStyle/>
          <a:p>
            <a:pPr algn="ctr"/>
            <a:r>
              <a:rPr lang="en-US" sz="3200" b="1" dirty="0">
                <a:solidFill>
                  <a:srgbClr val="C00000"/>
                </a:solidFill>
                <a:latin typeface="Times New Roman" pitchFamily="18" charset="0"/>
                <a:cs typeface="Times New Roman" pitchFamily="18" charset="0"/>
              </a:rPr>
              <a:t>NON-COOPERATION MOVEMENT (1971)</a:t>
            </a:r>
            <a:br>
              <a:rPr lang="en-US" sz="3200" b="1" dirty="0">
                <a:solidFill>
                  <a:srgbClr val="C00000"/>
                </a:solidFill>
                <a:latin typeface="Times New Roman" pitchFamily="18" charset="0"/>
                <a:cs typeface="Times New Roman" pitchFamily="18" charset="0"/>
              </a:rPr>
            </a:br>
            <a:r>
              <a:rPr lang="bn-IN" sz="3200" b="1" dirty="0">
                <a:solidFill>
                  <a:srgbClr val="C00000"/>
                </a:solidFill>
                <a:latin typeface="Times New Roman" pitchFamily="18" charset="0"/>
              </a:rPr>
              <a:t>FINAL STAGE (MARCH 16–25) </a:t>
            </a:r>
            <a:endParaRPr lang="en-US" sz="3200" dirty="0"/>
          </a:p>
        </p:txBody>
      </p:sp>
      <p:sp>
        <p:nvSpPr>
          <p:cNvPr id="3" name="Content Placeholder 2"/>
          <p:cNvSpPr>
            <a:spLocks noGrp="1"/>
          </p:cNvSpPr>
          <p:nvPr>
            <p:ph idx="1"/>
          </p:nvPr>
        </p:nvSpPr>
        <p:spPr>
          <a:xfrm>
            <a:off x="677335" y="2160591"/>
            <a:ext cx="10553042" cy="3880773"/>
          </a:xfrm>
        </p:spPr>
        <p:txBody>
          <a:bodyPr/>
          <a:lstStyle/>
          <a:p>
            <a:pPr algn="just"/>
            <a:r>
              <a:rPr lang="bn-IN" b="1" dirty="0">
                <a:solidFill>
                  <a:schemeClr val="tx1"/>
                </a:solidFill>
                <a:latin typeface="Times New Roman" pitchFamily="18" charset="0"/>
              </a:rPr>
              <a:t>March 20</a:t>
            </a:r>
            <a:r>
              <a:rPr lang="en-US" b="1" dirty="0">
                <a:solidFill>
                  <a:schemeClr val="tx1"/>
                </a:solidFill>
                <a:latin typeface="Times New Roman" pitchFamily="18" charset="0"/>
                <a:cs typeface="Times New Roman" pitchFamily="18" charset="0"/>
              </a:rPr>
              <a:t>: </a:t>
            </a:r>
            <a:r>
              <a:rPr lang="bn-IN" dirty="0">
                <a:solidFill>
                  <a:schemeClr val="tx1"/>
                </a:solidFill>
                <a:latin typeface="Times New Roman" pitchFamily="18" charset="0"/>
              </a:rPr>
              <a:t>Sheikh Mujibur Rahman</a:t>
            </a:r>
            <a:r>
              <a:rPr lang="en-US" dirty="0">
                <a:solidFill>
                  <a:schemeClr val="tx1"/>
                </a:solidFill>
                <a:latin typeface="Times New Roman" pitchFamily="18" charset="0"/>
                <a:cs typeface="Times New Roman" pitchFamily="18" charset="0"/>
              </a:rPr>
              <a:t> </a:t>
            </a:r>
            <a:r>
              <a:rPr lang="bn-IN" dirty="0">
                <a:solidFill>
                  <a:schemeClr val="tx1"/>
                </a:solidFill>
                <a:latin typeface="Times New Roman" pitchFamily="18" charset="0"/>
              </a:rPr>
              <a:t>that day, 6 representatives of Awami League (top leaders)</a:t>
            </a:r>
            <a:r>
              <a:rPr lang="en-US" dirty="0">
                <a:solidFill>
                  <a:schemeClr val="tx1"/>
                </a:solidFill>
                <a:latin typeface="Times New Roman" pitchFamily="18" charset="0"/>
                <a:cs typeface="Times New Roman" pitchFamily="18" charset="0"/>
              </a:rPr>
              <a:t> </a:t>
            </a:r>
            <a:r>
              <a:rPr lang="bn-IN" dirty="0">
                <a:solidFill>
                  <a:schemeClr val="tx1"/>
                </a:solidFill>
                <a:latin typeface="Times New Roman" pitchFamily="18" charset="0"/>
              </a:rPr>
              <a:t>Syed Nazrul Islam, Khandaker Mushtaq Ahmed, Tajuddin Ahmed, Dr. Kamal Hossain, M. Mansoor Ali and AHM Kamaruzzaman came to discuss. Yahya Khan on the other handLieutenant General S. was among the representatives. G. M. M Peerzada, AR Cornelius, and Col Hasan. Representatives of both sides met twice. After the meeting, Sheikh Mujibur Rahman reported some progress in the discussion. He also informed that he and his advisers will meet with the President and his advisers the next day. On this day, the government asked all the civilians of the country to submit their licensed weapons to the nearest police station. </a:t>
            </a:r>
            <a:endParaRPr lang="en-US" dirty="0">
              <a:solidFill>
                <a:schemeClr val="tx1"/>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8937927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540164" cy="1320800"/>
          </a:xfrm>
        </p:spPr>
        <p:txBody>
          <a:bodyPr>
            <a:normAutofit/>
          </a:bodyPr>
          <a:lstStyle/>
          <a:p>
            <a:pPr algn="ctr"/>
            <a:r>
              <a:rPr lang="en-US" sz="3200" b="1" dirty="0" smtClean="0">
                <a:solidFill>
                  <a:srgbClr val="C00000"/>
                </a:solidFill>
                <a:latin typeface="Times New Roman" pitchFamily="18" charset="0"/>
                <a:cs typeface="Times New Roman" pitchFamily="18" charset="0"/>
              </a:rPr>
              <a:t>NON-COOPERATION MOVEMENT (1971)</a:t>
            </a:r>
            <a:br>
              <a:rPr lang="en-US" sz="3200" b="1" dirty="0" smtClean="0">
                <a:solidFill>
                  <a:srgbClr val="C00000"/>
                </a:solidFill>
                <a:latin typeface="Times New Roman" pitchFamily="18" charset="0"/>
                <a:cs typeface="Times New Roman" pitchFamily="18" charset="0"/>
              </a:rPr>
            </a:br>
            <a:r>
              <a:rPr lang="bn-IN" sz="3200" b="1" dirty="0" smtClean="0">
                <a:solidFill>
                  <a:srgbClr val="C00000"/>
                </a:solidFill>
                <a:latin typeface="Times New Roman" pitchFamily="18" charset="0"/>
              </a:rPr>
              <a:t>FINAL STAGE (MARCH 16–25) </a:t>
            </a:r>
            <a:endParaRPr lang="en-US" sz="3200" dirty="0"/>
          </a:p>
        </p:txBody>
      </p:sp>
      <p:sp>
        <p:nvSpPr>
          <p:cNvPr id="3" name="Content Placeholder 2"/>
          <p:cNvSpPr>
            <a:spLocks noGrp="1"/>
          </p:cNvSpPr>
          <p:nvPr>
            <p:ph idx="1"/>
          </p:nvPr>
        </p:nvSpPr>
        <p:spPr>
          <a:xfrm>
            <a:off x="677335" y="2160590"/>
            <a:ext cx="10540164" cy="3880773"/>
          </a:xfrm>
        </p:spPr>
        <p:txBody>
          <a:bodyPr>
            <a:normAutofit/>
          </a:bodyPr>
          <a:lstStyle/>
          <a:p>
            <a:pPr algn="just" fontAlgn="base"/>
            <a:r>
              <a:rPr lang="bn-IN" b="1" dirty="0" smtClean="0">
                <a:solidFill>
                  <a:schemeClr val="tx1"/>
                </a:solidFill>
                <a:latin typeface="Times New Roman" pitchFamily="18" charset="0"/>
              </a:rPr>
              <a:t>March 21</a:t>
            </a:r>
            <a:r>
              <a:rPr lang="en-US" b="1" dirty="0" smtClean="0">
                <a:solidFill>
                  <a:schemeClr val="tx1"/>
                </a:solidFill>
                <a:latin typeface="Times New Roman" pitchFamily="18" charset="0"/>
                <a:cs typeface="Times New Roman" pitchFamily="18" charset="0"/>
              </a:rPr>
              <a:t>: </a:t>
            </a:r>
            <a:r>
              <a:rPr lang="bn-IN" dirty="0" smtClean="0">
                <a:solidFill>
                  <a:schemeClr val="tx1"/>
                </a:solidFill>
                <a:latin typeface="Times New Roman" pitchFamily="18" charset="0"/>
              </a:rPr>
              <a:t>On that day, in the meeting between Sheikh Mujibur Rahman and Yahya Khan, the then General Secretary of Awami League Tajuddin Ahmed helped Sheikh Mujibur Rahman in the discussion. Leader of Pakistan Peoples Party</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(PPP) along with 12 advisors came to Dhaka to join the discussion . Maulana Bhasani</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called everyone in Chittagong to join the movement under the leadership of Awami League.</a:t>
            </a:r>
            <a:endParaRPr lang="en-US" dirty="0" smtClean="0">
              <a:solidFill>
                <a:schemeClr val="tx1"/>
              </a:solidFill>
              <a:latin typeface="Times New Roman" pitchFamily="18" charset="0"/>
              <a:cs typeface="Times New Roman" pitchFamily="18" charset="0"/>
            </a:endParaRPr>
          </a:p>
          <a:p>
            <a:pPr algn="just" fontAlgn="base"/>
            <a:r>
              <a:rPr lang="bn-IN" dirty="0" smtClean="0">
                <a:solidFill>
                  <a:schemeClr val="tx1"/>
                </a:solidFill>
                <a:latin typeface="Times New Roman" pitchFamily="18" charset="0"/>
              </a:rPr>
              <a:t>The Central Students' Struggle Council began preparations to observe Pakistan Day as "Resistance Day" on this day. Other political and social organizations supported their proposals. Independent Bangladesh Sramik Sangam Parishad calls for boycott of West Pakistani products from Pakistan Day. </a:t>
            </a:r>
            <a:endParaRPr lang="en-US" dirty="0" smtClean="0">
              <a:solidFill>
                <a:schemeClr val="tx1"/>
              </a:solidFill>
              <a:latin typeface="Times New Roman" pitchFamily="18" charset="0"/>
              <a:cs typeface="Times New Roman" pitchFamily="18" charset="0"/>
            </a:endParaRPr>
          </a:p>
          <a:p>
            <a:pPr algn="just" fontAlgn="base"/>
            <a:r>
              <a:rPr lang="bn-IN" b="1" dirty="0" smtClean="0">
                <a:solidFill>
                  <a:schemeClr val="tx1"/>
                </a:solidFill>
                <a:latin typeface="Times New Roman" pitchFamily="18" charset="0"/>
              </a:rPr>
              <a:t>March 22</a:t>
            </a:r>
            <a:r>
              <a:rPr lang="en-US" b="1" dirty="0" smtClean="0">
                <a:solidFill>
                  <a:schemeClr val="tx1"/>
                </a:solidFill>
                <a:latin typeface="Times New Roman" pitchFamily="18" charset="0"/>
                <a:cs typeface="Times New Roman" pitchFamily="18" charset="0"/>
              </a:rPr>
              <a:t>: </a:t>
            </a:r>
            <a:r>
              <a:rPr lang="bn-IN" dirty="0" smtClean="0">
                <a:solidFill>
                  <a:schemeClr val="tx1"/>
                </a:solidFill>
                <a:latin typeface="Times New Roman" pitchFamily="18" charset="0"/>
              </a:rPr>
              <a:t>As Sheikh Mujibur Rahman</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was adamant about not attending the session of the National Assembly if martial law was not withdrawn, President Yahya Khan</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again announced the suspension of the session of the National Assembly.</a:t>
            </a:r>
            <a:endParaRPr lang="en-US" dirty="0" smtClean="0">
              <a:solidFill>
                <a:schemeClr val="tx1"/>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670199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398496" cy="1320800"/>
          </a:xfrm>
        </p:spPr>
        <p:txBody>
          <a:bodyPr>
            <a:normAutofit/>
          </a:bodyPr>
          <a:lstStyle/>
          <a:p>
            <a:pPr algn="ctr"/>
            <a:r>
              <a:rPr lang="en-US" sz="3200" b="1" dirty="0">
                <a:solidFill>
                  <a:srgbClr val="C00000"/>
                </a:solidFill>
                <a:latin typeface="Times New Roman" pitchFamily="18" charset="0"/>
                <a:cs typeface="Times New Roman" pitchFamily="18" charset="0"/>
              </a:rPr>
              <a:t>NON-COOPERATION MOVEMENT (1971)</a:t>
            </a:r>
            <a:br>
              <a:rPr lang="en-US" sz="3200" b="1" dirty="0">
                <a:solidFill>
                  <a:srgbClr val="C00000"/>
                </a:solidFill>
                <a:latin typeface="Times New Roman" pitchFamily="18" charset="0"/>
                <a:cs typeface="Times New Roman" pitchFamily="18" charset="0"/>
              </a:rPr>
            </a:br>
            <a:r>
              <a:rPr lang="bn-IN" sz="3200" b="1" dirty="0">
                <a:solidFill>
                  <a:srgbClr val="C00000"/>
                </a:solidFill>
                <a:latin typeface="Times New Roman" pitchFamily="18" charset="0"/>
              </a:rPr>
              <a:t>FINAL STAGE (MARCH 16–25) </a:t>
            </a:r>
            <a:endParaRPr lang="en-US" sz="3200" dirty="0"/>
          </a:p>
        </p:txBody>
      </p:sp>
      <p:sp>
        <p:nvSpPr>
          <p:cNvPr id="3" name="Content Placeholder 2"/>
          <p:cNvSpPr>
            <a:spLocks noGrp="1"/>
          </p:cNvSpPr>
          <p:nvPr>
            <p:ph idx="1"/>
          </p:nvPr>
        </p:nvSpPr>
        <p:spPr>
          <a:xfrm>
            <a:off x="677335" y="2160590"/>
            <a:ext cx="10398496" cy="3880773"/>
          </a:xfrm>
        </p:spPr>
        <p:txBody>
          <a:bodyPr/>
          <a:lstStyle/>
          <a:p>
            <a:pPr algn="just" fontAlgn="base"/>
            <a:r>
              <a:rPr lang="bn-IN" dirty="0">
                <a:solidFill>
                  <a:schemeClr val="tx1"/>
                </a:solidFill>
                <a:latin typeface="Times New Roman" pitchFamily="18" charset="0"/>
              </a:rPr>
              <a:t>A tripartite discussion was held between Sheikh Mujibur Rahman</a:t>
            </a:r>
            <a:r>
              <a:rPr lang="en-US" dirty="0">
                <a:solidFill>
                  <a:schemeClr val="tx1"/>
                </a:solidFill>
                <a:latin typeface="Times New Roman" pitchFamily="18" charset="0"/>
              </a:rPr>
              <a:t>,</a:t>
            </a:r>
            <a:r>
              <a:rPr lang="bn-IN" dirty="0">
                <a:solidFill>
                  <a:schemeClr val="tx1"/>
                </a:solidFill>
                <a:latin typeface="Times New Roman" pitchFamily="18" charset="0"/>
              </a:rPr>
              <a:t> Yahya Khan</a:t>
            </a:r>
            <a:r>
              <a:rPr lang="en-US" dirty="0">
                <a:solidFill>
                  <a:schemeClr val="tx1"/>
                </a:solidFill>
                <a:latin typeface="Times New Roman" pitchFamily="18" charset="0"/>
              </a:rPr>
              <a:t> </a:t>
            </a:r>
            <a:r>
              <a:rPr lang="bn-IN" dirty="0">
                <a:solidFill>
                  <a:schemeClr val="tx1"/>
                </a:solidFill>
                <a:latin typeface="Times New Roman" pitchFamily="18" charset="0"/>
              </a:rPr>
              <a:t>and Zulfikar Ali Bhutto</a:t>
            </a:r>
            <a:r>
              <a:rPr lang="en-US" dirty="0">
                <a:solidFill>
                  <a:schemeClr val="tx1"/>
                </a:solidFill>
                <a:latin typeface="Times New Roman" pitchFamily="18" charset="0"/>
              </a:rPr>
              <a:t>. </a:t>
            </a:r>
            <a:r>
              <a:rPr lang="bn-IN" dirty="0">
                <a:solidFill>
                  <a:schemeClr val="tx1"/>
                </a:solidFill>
                <a:latin typeface="Times New Roman" pitchFamily="18" charset="0"/>
              </a:rPr>
              <a:t>Also on this day there was a discussion between four advisers of Yahya Khan and five lawyers of Pakistan Peoples Party</a:t>
            </a:r>
            <a:r>
              <a:rPr lang="en-US" dirty="0">
                <a:solidFill>
                  <a:schemeClr val="tx1"/>
                </a:solidFill>
                <a:latin typeface="Times New Roman" pitchFamily="18" charset="0"/>
              </a:rPr>
              <a:t>. </a:t>
            </a:r>
            <a:r>
              <a:rPr lang="bn-IN" dirty="0">
                <a:solidFill>
                  <a:schemeClr val="tx1"/>
                </a:solidFill>
                <a:latin typeface="Times New Roman" pitchFamily="18" charset="0"/>
              </a:rPr>
              <a:t>With the argument of legal complications, they strongly opposed giving power to Sheikh Mujibur Rahman by withdrawing martial law before the session . Also on this day President Yahya Khan discussed this issue with other leaders of West Pakistan . </a:t>
            </a:r>
            <a:endParaRPr lang="en-US" dirty="0">
              <a:solidFill>
                <a:schemeClr val="tx1"/>
              </a:solidFill>
              <a:latin typeface="Times New Roman" pitchFamily="18" charset="0"/>
              <a:cs typeface="Times New Roman" pitchFamily="18" charset="0"/>
            </a:endParaRPr>
          </a:p>
          <a:p>
            <a:pPr algn="just" fontAlgn="base"/>
            <a:r>
              <a:rPr lang="bn-IN" dirty="0">
                <a:solidFill>
                  <a:schemeClr val="tx1"/>
                </a:solidFill>
                <a:latin typeface="Times New Roman" pitchFamily="18" charset="0"/>
              </a:rPr>
              <a:t>Zulfikar Ali Bhutto opposed the demand of Awami League president to abolish military rule and transfer power to a democratic government, saying that if Awami League's demand is implemented, the president's order will lose legal validity by creating a constitutional vacuum. However, in a written statement on this day . K. Brohi</a:t>
            </a:r>
            <a:r>
              <a:rPr lang="en-US" dirty="0">
                <a:solidFill>
                  <a:schemeClr val="tx1"/>
                </a:solidFill>
                <a:latin typeface="Times New Roman" pitchFamily="18" charset="0"/>
              </a:rPr>
              <a:t> </a:t>
            </a:r>
            <a:r>
              <a:rPr lang="bn-IN" dirty="0">
                <a:solidFill>
                  <a:schemeClr val="tx1"/>
                </a:solidFill>
                <a:latin typeface="Times New Roman" pitchFamily="18" charset="0"/>
              </a:rPr>
              <a:t>said that the 4-point condition in the transfer of power is not inconsistent with the law. </a:t>
            </a:r>
            <a:endParaRPr lang="en-US" dirty="0">
              <a:solidFill>
                <a:schemeClr val="tx1"/>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9272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540164" cy="1320800"/>
          </a:xfrm>
        </p:spPr>
        <p:txBody>
          <a:bodyPr>
            <a:normAutofit/>
          </a:bodyPr>
          <a:lstStyle/>
          <a:p>
            <a:pPr algn="ctr"/>
            <a:r>
              <a:rPr lang="en-US" sz="3200" b="1" dirty="0" smtClean="0">
                <a:solidFill>
                  <a:srgbClr val="C00000"/>
                </a:solidFill>
                <a:latin typeface="Times New Roman" pitchFamily="18" charset="0"/>
                <a:cs typeface="Times New Roman" pitchFamily="18" charset="0"/>
              </a:rPr>
              <a:t>NON-COOPERATION MOVEMENT (1971)</a:t>
            </a:r>
            <a:br>
              <a:rPr lang="en-US" sz="3200" b="1" dirty="0" smtClean="0">
                <a:solidFill>
                  <a:srgbClr val="C00000"/>
                </a:solidFill>
                <a:latin typeface="Times New Roman" pitchFamily="18" charset="0"/>
                <a:cs typeface="Times New Roman" pitchFamily="18" charset="0"/>
              </a:rPr>
            </a:br>
            <a:r>
              <a:rPr lang="bn-IN" sz="3200" b="1" dirty="0" smtClean="0">
                <a:solidFill>
                  <a:srgbClr val="C00000"/>
                </a:solidFill>
                <a:latin typeface="Times New Roman" pitchFamily="18" charset="0"/>
              </a:rPr>
              <a:t>FINAL STAGE (MARCH 16–25) </a:t>
            </a:r>
            <a:endParaRPr lang="en-US" sz="3200" dirty="0"/>
          </a:p>
        </p:txBody>
      </p:sp>
      <p:sp>
        <p:nvSpPr>
          <p:cNvPr id="3" name="Content Placeholder 2"/>
          <p:cNvSpPr>
            <a:spLocks noGrp="1"/>
          </p:cNvSpPr>
          <p:nvPr>
            <p:ph idx="1"/>
          </p:nvPr>
        </p:nvSpPr>
        <p:spPr>
          <a:xfrm>
            <a:off x="677334" y="2160590"/>
            <a:ext cx="10540165" cy="3880773"/>
          </a:xfrm>
        </p:spPr>
        <p:txBody>
          <a:bodyPr>
            <a:normAutofit/>
          </a:bodyPr>
          <a:lstStyle/>
          <a:p>
            <a:pPr algn="just" fontAlgn="base"/>
            <a:r>
              <a:rPr lang="bn-IN" b="1" dirty="0" smtClean="0">
                <a:solidFill>
                  <a:schemeClr val="tx1"/>
                </a:solidFill>
                <a:latin typeface="Times New Roman" pitchFamily="18" charset="0"/>
              </a:rPr>
              <a:t>March 23</a:t>
            </a:r>
            <a:r>
              <a:rPr lang="en-US" b="1" dirty="0" smtClean="0">
                <a:solidFill>
                  <a:schemeClr val="tx1"/>
                </a:solidFill>
                <a:latin typeface="Times New Roman" pitchFamily="18" charset="0"/>
                <a:cs typeface="Times New Roman" pitchFamily="18" charset="0"/>
              </a:rPr>
              <a:t>: </a:t>
            </a:r>
            <a:r>
              <a:rPr lang="bn-IN" dirty="0" smtClean="0">
                <a:solidFill>
                  <a:schemeClr val="tx1"/>
                </a:solidFill>
                <a:latin typeface="Times New Roman" pitchFamily="18" charset="0"/>
              </a:rPr>
              <a:t>On this day, the flag with the map of independent Bangladesh</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was hoisted in place of the Pakistani flag everywhere in East Pakistan, except the President Bhavan, cantonment, airport and governor's house. Sheikh Mujibur Rahman officially hoisted this flag for the first time at his house on Road No. 32 in Dhanmondi . According to his pre-announced instructions, a general holiday is observed across the country on this day. Maulana Bhasani observed Nap Day as 'Independent East Bengal Day' instead of Pakistan Day. </a:t>
            </a:r>
            <a:endParaRPr lang="en-US" dirty="0" smtClean="0">
              <a:solidFill>
                <a:schemeClr val="tx1"/>
              </a:solidFill>
              <a:latin typeface="Times New Roman" pitchFamily="18" charset="0"/>
              <a:cs typeface="Times New Roman" pitchFamily="18" charset="0"/>
            </a:endParaRPr>
          </a:p>
          <a:p>
            <a:pPr algn="just" fontAlgn="base"/>
            <a:r>
              <a:rPr lang="bn-IN" dirty="0" smtClean="0">
                <a:solidFill>
                  <a:schemeClr val="tx1"/>
                </a:solidFill>
                <a:latin typeface="Times New Roman" pitchFamily="18" charset="0"/>
              </a:rPr>
              <a:t>On this day, the flag of independent Bangladesh was hoisted at the diplomatic offices of different countries in Dhaka. The flag of independent Bengal was hoisted at the British Sub-High Commission and the Soviet Consulate in the morning. The embassies of China</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Indonesia , Iran and Nepal, Pakistan's ally at that time, first hoisted Pakistani flags, but later the students lowered them and flew the map-embossed Bangladesh flag. However, no flag was hoisted at the US consulate in Dhaka that day. </a:t>
            </a:r>
            <a:endParaRPr lang="en-US" dirty="0" smtClean="0">
              <a:solidFill>
                <a:schemeClr val="tx1"/>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8688905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501526" cy="1320800"/>
          </a:xfrm>
        </p:spPr>
        <p:txBody>
          <a:bodyPr>
            <a:normAutofit/>
          </a:bodyPr>
          <a:lstStyle/>
          <a:p>
            <a:pPr algn="ctr"/>
            <a:r>
              <a:rPr lang="en-US" sz="3200" b="1" dirty="0">
                <a:solidFill>
                  <a:srgbClr val="C00000"/>
                </a:solidFill>
                <a:latin typeface="Times New Roman" pitchFamily="18" charset="0"/>
                <a:cs typeface="Times New Roman" pitchFamily="18" charset="0"/>
              </a:rPr>
              <a:t>NON-COOPERATION MOVEMENT (1971)</a:t>
            </a:r>
            <a:br>
              <a:rPr lang="en-US" sz="3200" b="1" dirty="0">
                <a:solidFill>
                  <a:srgbClr val="C00000"/>
                </a:solidFill>
                <a:latin typeface="Times New Roman" pitchFamily="18" charset="0"/>
                <a:cs typeface="Times New Roman" pitchFamily="18" charset="0"/>
              </a:rPr>
            </a:br>
            <a:r>
              <a:rPr lang="bn-IN" sz="3200" b="1" dirty="0">
                <a:solidFill>
                  <a:srgbClr val="C00000"/>
                </a:solidFill>
                <a:latin typeface="Times New Roman" pitchFamily="18" charset="0"/>
              </a:rPr>
              <a:t>FINAL STAGE (MARCH 16–25) </a:t>
            </a:r>
            <a:endParaRPr lang="en-US" sz="3200" dirty="0"/>
          </a:p>
        </p:txBody>
      </p:sp>
      <p:sp>
        <p:nvSpPr>
          <p:cNvPr id="3" name="Content Placeholder 2"/>
          <p:cNvSpPr>
            <a:spLocks noGrp="1"/>
          </p:cNvSpPr>
          <p:nvPr>
            <p:ph idx="1"/>
          </p:nvPr>
        </p:nvSpPr>
        <p:spPr>
          <a:xfrm>
            <a:off x="677334" y="2160590"/>
            <a:ext cx="10501527" cy="3880773"/>
          </a:xfrm>
        </p:spPr>
        <p:txBody>
          <a:bodyPr/>
          <a:lstStyle/>
          <a:p>
            <a:pPr algn="just" fontAlgn="base"/>
            <a:r>
              <a:rPr lang="bn-IN" dirty="0">
                <a:solidFill>
                  <a:schemeClr val="tx1"/>
                </a:solidFill>
                <a:latin typeface="Times New Roman" pitchFamily="18" charset="0"/>
              </a:rPr>
              <a:t>Due to the unstable situation in the country, President of Pakistan Yahya Khan</a:t>
            </a:r>
            <a:r>
              <a:rPr lang="en-US" dirty="0">
                <a:solidFill>
                  <a:schemeClr val="tx1"/>
                </a:solidFill>
                <a:latin typeface="Times New Roman" pitchFamily="18" charset="0"/>
              </a:rPr>
              <a:t> </a:t>
            </a:r>
            <a:r>
              <a:rPr lang="bn-IN" dirty="0">
                <a:solidFill>
                  <a:schemeClr val="tx1"/>
                </a:solidFill>
                <a:latin typeface="Times New Roman" pitchFamily="18" charset="0"/>
              </a:rPr>
              <a:t>canceled the scheduled Republic Day speech and issued a written statement.</a:t>
            </a:r>
            <a:endParaRPr lang="en-US" dirty="0">
              <a:solidFill>
                <a:schemeClr val="tx1"/>
              </a:solidFill>
              <a:latin typeface="Times New Roman" pitchFamily="18" charset="0"/>
              <a:cs typeface="Times New Roman" pitchFamily="18" charset="0"/>
            </a:endParaRPr>
          </a:p>
          <a:p>
            <a:pPr algn="just" fontAlgn="base"/>
            <a:r>
              <a:rPr lang="bn-IN" dirty="0">
                <a:solidFill>
                  <a:schemeClr val="tx1"/>
                </a:solidFill>
                <a:latin typeface="Times New Roman" pitchFamily="18" charset="0"/>
              </a:rPr>
              <a:t>Although there was no discussion between Sheikh Mujibur Rahman and Yahya Khan</a:t>
            </a:r>
            <a:r>
              <a:rPr lang="en-US" dirty="0">
                <a:solidFill>
                  <a:schemeClr val="tx1"/>
                </a:solidFill>
                <a:latin typeface="Times New Roman" pitchFamily="18" charset="0"/>
              </a:rPr>
              <a:t> </a:t>
            </a:r>
            <a:r>
              <a:rPr lang="bn-IN" dirty="0">
                <a:solidFill>
                  <a:schemeClr val="tx1"/>
                </a:solidFill>
                <a:latin typeface="Times New Roman" pitchFamily="18" charset="0"/>
              </a:rPr>
              <a:t>on that day , there was a discussion between Awami League and President Yahya Khan's advisers. Awami League representatives presented the draft proposal of the 6-point system of governance. In the evening the economic aspects of the regime were discussed again. </a:t>
            </a:r>
            <a:endParaRPr lang="en-US" dirty="0">
              <a:solidFill>
                <a:schemeClr val="tx1"/>
              </a:solidFill>
              <a:latin typeface="Times New Roman" pitchFamily="18" charset="0"/>
              <a:cs typeface="Times New Roman" pitchFamily="18" charset="0"/>
            </a:endParaRPr>
          </a:p>
          <a:p>
            <a:pPr algn="just" fontAlgn="base"/>
            <a:r>
              <a:rPr lang="bn-IN" dirty="0">
                <a:solidFill>
                  <a:schemeClr val="tx1"/>
                </a:solidFill>
                <a:latin typeface="Times New Roman" pitchFamily="18" charset="0"/>
              </a:rPr>
              <a:t>Zulfiqar Ali Bhutto held a meeting with President Yahya Khan and his Chief Secretary Lt. Gen. Pirzada on this day. Also, leaders of various political parties from West Pakistan came to Dhaka and held a meeting with Yahya Khan. </a:t>
            </a:r>
            <a:endParaRPr lang="en-US" dirty="0">
              <a:solidFill>
                <a:schemeClr val="tx1"/>
              </a:solidFill>
              <a:latin typeface="Times New Roman" pitchFamily="18" charset="0"/>
              <a:cs typeface="Times New Roman" pitchFamily="18" charset="0"/>
            </a:endParaRPr>
          </a:p>
          <a:p>
            <a:pPr algn="just" fontAlgn="base"/>
            <a:r>
              <a:rPr lang="bn-IN" dirty="0">
                <a:solidFill>
                  <a:schemeClr val="tx1"/>
                </a:solidFill>
                <a:latin typeface="Times New Roman" pitchFamily="18" charset="0"/>
              </a:rPr>
              <a:t>Riots between Bengalis and Muhajirs took place at several places in East Pakistan instigated by the Pakistan Army . During the riots there were casualties in army firing. </a:t>
            </a:r>
            <a:endParaRPr lang="en-US" dirty="0">
              <a:solidFill>
                <a:schemeClr val="tx1"/>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6377822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450010" cy="1320800"/>
          </a:xfrm>
        </p:spPr>
        <p:txBody>
          <a:bodyPr>
            <a:normAutofit/>
          </a:bodyPr>
          <a:lstStyle/>
          <a:p>
            <a:pPr algn="ctr"/>
            <a:r>
              <a:rPr lang="en-US" sz="3200" b="1" dirty="0" smtClean="0">
                <a:solidFill>
                  <a:srgbClr val="C00000"/>
                </a:solidFill>
                <a:latin typeface="Times New Roman" pitchFamily="18" charset="0"/>
                <a:cs typeface="Times New Roman" pitchFamily="18" charset="0"/>
              </a:rPr>
              <a:t>NON-COOPERATION MOVEMENT (1971)</a:t>
            </a:r>
            <a:br>
              <a:rPr lang="en-US" sz="3200" b="1" dirty="0" smtClean="0">
                <a:solidFill>
                  <a:srgbClr val="C00000"/>
                </a:solidFill>
                <a:latin typeface="Times New Roman" pitchFamily="18" charset="0"/>
                <a:cs typeface="Times New Roman" pitchFamily="18" charset="0"/>
              </a:rPr>
            </a:br>
            <a:r>
              <a:rPr lang="bn-IN" sz="3200" b="1" dirty="0" smtClean="0">
                <a:solidFill>
                  <a:srgbClr val="C00000"/>
                </a:solidFill>
                <a:latin typeface="Times New Roman" pitchFamily="18" charset="0"/>
              </a:rPr>
              <a:t>FINAL STAGE (MARCH 16–25) </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677334" y="2160590"/>
            <a:ext cx="10450011" cy="3880773"/>
          </a:xfrm>
        </p:spPr>
        <p:txBody>
          <a:bodyPr>
            <a:normAutofit fontScale="77500" lnSpcReduction="20000"/>
          </a:bodyPr>
          <a:lstStyle/>
          <a:p>
            <a:pPr algn="just" fontAlgn="base"/>
            <a:r>
              <a:rPr lang="bn-IN" sz="2200" b="1" dirty="0" smtClean="0">
                <a:solidFill>
                  <a:schemeClr val="tx1"/>
                </a:solidFill>
                <a:latin typeface="Times New Roman" pitchFamily="18" charset="0"/>
              </a:rPr>
              <a:t>March 24</a:t>
            </a:r>
            <a:r>
              <a:rPr lang="en-US" sz="2200" b="1" dirty="0" smtClean="0">
                <a:solidFill>
                  <a:schemeClr val="tx1"/>
                </a:solidFill>
                <a:latin typeface="Times New Roman" pitchFamily="18" charset="0"/>
                <a:cs typeface="Times New Roman" pitchFamily="18" charset="0"/>
              </a:rPr>
              <a:t>:  </a:t>
            </a:r>
            <a:r>
              <a:rPr lang="bn-IN" sz="2200" dirty="0" smtClean="0">
                <a:solidFill>
                  <a:schemeClr val="tx1"/>
                </a:solidFill>
                <a:latin typeface="Times New Roman" pitchFamily="18" charset="0"/>
              </a:rPr>
              <a:t>Awami League</a:t>
            </a:r>
            <a:r>
              <a:rPr lang="en-US" sz="2200" dirty="0" smtClean="0">
                <a:solidFill>
                  <a:schemeClr val="tx1"/>
                </a:solidFill>
                <a:latin typeface="Times New Roman" pitchFamily="18" charset="0"/>
              </a:rPr>
              <a:t> </a:t>
            </a:r>
            <a:r>
              <a:rPr lang="bn-IN" sz="2200" dirty="0" smtClean="0">
                <a:solidFill>
                  <a:schemeClr val="tx1"/>
                </a:solidFill>
                <a:latin typeface="Times New Roman" pitchFamily="18" charset="0"/>
              </a:rPr>
              <a:t>and President Yahya Khanand his advisers discussed the economic sections of the draft constitution proposed on the 23rd . Awami League</a:t>
            </a:r>
            <a:r>
              <a:rPr lang="en-US" sz="2200" dirty="0" smtClean="0">
                <a:solidFill>
                  <a:schemeClr val="tx1"/>
                </a:solidFill>
                <a:latin typeface="Times New Roman" pitchFamily="18" charset="0"/>
              </a:rPr>
              <a:t> </a:t>
            </a:r>
            <a:r>
              <a:rPr lang="bn-IN" sz="2200" dirty="0" smtClean="0">
                <a:solidFill>
                  <a:schemeClr val="tx1"/>
                </a:solidFill>
                <a:latin typeface="Times New Roman" pitchFamily="18" charset="0"/>
              </a:rPr>
              <a:t>representatives proposed confederation</a:t>
            </a:r>
            <a:r>
              <a:rPr lang="en-US" sz="2200" dirty="0" smtClean="0">
                <a:solidFill>
                  <a:schemeClr val="tx1"/>
                </a:solidFill>
                <a:latin typeface="Times New Roman" pitchFamily="18" charset="0"/>
              </a:rPr>
              <a:t> </a:t>
            </a:r>
            <a:r>
              <a:rPr lang="bn-IN" sz="2200" dirty="0" smtClean="0">
                <a:solidFill>
                  <a:schemeClr val="tx1"/>
                </a:solidFill>
                <a:latin typeface="Times New Roman" pitchFamily="18" charset="0"/>
              </a:rPr>
              <a:t>instead of federation in the draft constitution . But the government</a:t>
            </a:r>
            <a:r>
              <a:rPr lang="en-US" sz="2200" dirty="0" smtClean="0">
                <a:solidFill>
                  <a:schemeClr val="tx1"/>
                </a:solidFill>
                <a:latin typeface="Times New Roman" pitchFamily="18" charset="0"/>
              </a:rPr>
              <a:t> </a:t>
            </a:r>
            <a:r>
              <a:rPr lang="bn-IN" sz="2200" dirty="0" smtClean="0">
                <a:solidFill>
                  <a:schemeClr val="tx1"/>
                </a:solidFill>
                <a:latin typeface="Times New Roman" pitchFamily="18" charset="0"/>
              </a:rPr>
              <a:t>opposed it as it was in conflict with the constitution of Awami League .</a:t>
            </a:r>
            <a:r>
              <a:rPr lang="en-US" sz="2200" dirty="0" smtClean="0">
                <a:solidFill>
                  <a:schemeClr val="tx1"/>
                </a:solidFill>
                <a:latin typeface="Times New Roman" pitchFamily="18" charset="0"/>
                <a:cs typeface="Times New Roman" pitchFamily="18" charset="0"/>
              </a:rPr>
              <a:t>  </a:t>
            </a:r>
            <a:r>
              <a:rPr lang="bn-IN" sz="2200" dirty="0" smtClean="0">
                <a:solidFill>
                  <a:schemeClr val="tx1"/>
                </a:solidFill>
                <a:latin typeface="Times New Roman" pitchFamily="18" charset="0"/>
              </a:rPr>
              <a:t>President Yahya Khan</a:t>
            </a:r>
            <a:r>
              <a:rPr lang="en-US" sz="2200" dirty="0" smtClean="0">
                <a:solidFill>
                  <a:schemeClr val="tx1"/>
                </a:solidFill>
                <a:latin typeface="Times New Roman" pitchFamily="18" charset="0"/>
              </a:rPr>
              <a:t> </a:t>
            </a:r>
            <a:r>
              <a:rPr lang="bn-IN" sz="2200" dirty="0" smtClean="0">
                <a:solidFill>
                  <a:schemeClr val="tx1"/>
                </a:solidFill>
                <a:latin typeface="Times New Roman" pitchFamily="18" charset="0"/>
              </a:rPr>
              <a:t>met with People's Party leader Zulfikar Ali Bhutto but most West Pakistani political party leaders left East Pakistan .</a:t>
            </a:r>
            <a:r>
              <a:rPr lang="en-US" sz="2200" dirty="0" smtClean="0">
                <a:solidFill>
                  <a:schemeClr val="tx1"/>
                </a:solidFill>
                <a:latin typeface="Times New Roman" pitchFamily="18" charset="0"/>
                <a:cs typeface="Times New Roman" pitchFamily="18" charset="0"/>
              </a:rPr>
              <a:t> </a:t>
            </a:r>
            <a:r>
              <a:rPr lang="bn-IN" sz="2200" dirty="0" smtClean="0">
                <a:solidFill>
                  <a:schemeClr val="tx1"/>
                </a:solidFill>
                <a:latin typeface="Times New Roman" pitchFamily="18" charset="0"/>
              </a:rPr>
              <a:t>Sheikh Mujibur Rahman advised to strengthen the movement. Tajuddin Ahmad demanded the announcement of the President very soon.</a:t>
            </a:r>
            <a:r>
              <a:rPr lang="en-US" sz="2200" dirty="0" smtClean="0">
                <a:solidFill>
                  <a:schemeClr val="tx1"/>
                </a:solidFill>
                <a:latin typeface="Times New Roman" pitchFamily="18" charset="0"/>
                <a:cs typeface="Times New Roman" pitchFamily="18" charset="0"/>
              </a:rPr>
              <a:t> </a:t>
            </a:r>
            <a:r>
              <a:rPr lang="bn-IN" sz="2200" dirty="0" smtClean="0">
                <a:solidFill>
                  <a:schemeClr val="tx1"/>
                </a:solidFill>
                <a:latin typeface="Times New Roman" pitchFamily="18" charset="0"/>
              </a:rPr>
              <a:t>Residents of Muhaji in Dhaka's Mirpur</a:t>
            </a:r>
            <a:r>
              <a:rPr lang="en-US" sz="2200" dirty="0" smtClean="0">
                <a:solidFill>
                  <a:schemeClr val="tx1"/>
                </a:solidFill>
                <a:latin typeface="Times New Roman" pitchFamily="18" charset="0"/>
              </a:rPr>
              <a:t> </a:t>
            </a:r>
            <a:r>
              <a:rPr lang="bn-IN" sz="2200" dirty="0" smtClean="0">
                <a:solidFill>
                  <a:schemeClr val="tx1"/>
                </a:solidFill>
                <a:latin typeface="Times New Roman" pitchFamily="18" charset="0"/>
              </a:rPr>
              <a:t>with the help of Pakistani army intelligence, lowered Bangladeshi flags and black flags from the roofs of Bengali houses there and set them on fire, causing panic in the area. When the Pakistan Army unloaded weapons from MV Swat in Chittagong port, it faced strong resistance from fifty thousand people. </a:t>
            </a:r>
            <a:endParaRPr lang="en-US" sz="2200" dirty="0" smtClean="0">
              <a:solidFill>
                <a:schemeClr val="tx1"/>
              </a:solidFill>
              <a:latin typeface="Times New Roman" pitchFamily="18" charset="0"/>
              <a:cs typeface="Times New Roman" pitchFamily="18" charset="0"/>
            </a:endParaRPr>
          </a:p>
          <a:p>
            <a:pPr algn="just" fontAlgn="base"/>
            <a:r>
              <a:rPr lang="bn-IN" sz="2200" b="1" dirty="0" smtClean="0">
                <a:solidFill>
                  <a:schemeClr val="tx1"/>
                </a:solidFill>
                <a:latin typeface="Times New Roman" pitchFamily="18" charset="0"/>
              </a:rPr>
              <a:t>March 25</a:t>
            </a:r>
            <a:r>
              <a:rPr lang="en-US" sz="2200" b="1" dirty="0" smtClean="0">
                <a:solidFill>
                  <a:schemeClr val="tx1"/>
                </a:solidFill>
                <a:latin typeface="Times New Roman" pitchFamily="18" charset="0"/>
                <a:cs typeface="Times New Roman" pitchFamily="18" charset="0"/>
              </a:rPr>
              <a:t>: </a:t>
            </a:r>
            <a:r>
              <a:rPr lang="bn-IN" sz="2200" dirty="0" smtClean="0">
                <a:solidFill>
                  <a:schemeClr val="tx1"/>
                </a:solidFill>
                <a:latin typeface="Times New Roman" pitchFamily="18" charset="0"/>
              </a:rPr>
              <a:t>Bhutto discussed with Yahya Khan for 45 minutes this morning. </a:t>
            </a:r>
            <a:r>
              <a:rPr lang="en-US" sz="2200" baseline="30000" dirty="0" smtClean="0">
                <a:solidFill>
                  <a:schemeClr val="tx1"/>
                </a:solidFill>
                <a:latin typeface="Times New Roman" pitchFamily="18" charset="0"/>
                <a:cs typeface="Times New Roman" pitchFamily="18" charset="0"/>
              </a:rPr>
              <a:t> </a:t>
            </a:r>
            <a:r>
              <a:rPr lang="bn-IN" sz="2200" dirty="0" smtClean="0">
                <a:solidFill>
                  <a:schemeClr val="tx1"/>
                </a:solidFill>
                <a:latin typeface="Times New Roman" pitchFamily="18" charset="0"/>
              </a:rPr>
              <a:t>At the end of the talks, in response to reporters' questions about the proposed autonomy of East Pakistan, Bhutto said that the Awami League's proposed autonomy was not real but rather close to sovereignty. </a:t>
            </a:r>
            <a:r>
              <a:rPr lang="en-US" sz="2200" dirty="0" smtClean="0">
                <a:solidFill>
                  <a:schemeClr val="tx1"/>
                </a:solidFill>
                <a:latin typeface="Times New Roman" pitchFamily="18" charset="0"/>
                <a:cs typeface="Times New Roman" pitchFamily="18" charset="0"/>
              </a:rPr>
              <a:t> </a:t>
            </a:r>
            <a:r>
              <a:rPr lang="bn-IN" sz="2200" dirty="0" smtClean="0">
                <a:solidFill>
                  <a:schemeClr val="tx1"/>
                </a:solidFill>
                <a:latin typeface="Times New Roman" pitchFamily="18" charset="0"/>
              </a:rPr>
              <a:t>Sheikh Mujibur Rahman through a press release announced changes in the instructions contained in the instructions and one more new instruction was added. The Awami League also issued a press release in which the party claimed that Yahya Khan had agreed to hand over power to their party and that they expected the President to make an announcement to this effect.</a:t>
            </a:r>
            <a:endParaRPr lang="en-US" sz="2200" dirty="0" smtClean="0">
              <a:solidFill>
                <a:schemeClr val="tx1"/>
              </a:solidFill>
              <a:latin typeface="Times New Roman" pitchFamily="18" charset="0"/>
              <a:cs typeface="Times New Roman" pitchFamily="18" charset="0"/>
            </a:endParaRPr>
          </a:p>
          <a:p>
            <a:pPr algn="just" fontAlgn="base"/>
            <a:endParaRPr lang="en-US" dirty="0" smtClean="0">
              <a:solidFill>
                <a:schemeClr val="tx1"/>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9106420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398496" cy="1320800"/>
          </a:xfrm>
        </p:spPr>
        <p:txBody>
          <a:bodyPr>
            <a:normAutofit/>
          </a:bodyPr>
          <a:lstStyle/>
          <a:p>
            <a:pPr algn="ctr"/>
            <a:r>
              <a:rPr lang="en-US" sz="3200" b="1" dirty="0">
                <a:solidFill>
                  <a:srgbClr val="C00000"/>
                </a:solidFill>
                <a:latin typeface="Times New Roman" pitchFamily="18" charset="0"/>
                <a:cs typeface="Times New Roman" pitchFamily="18" charset="0"/>
              </a:rPr>
              <a:t>NON-COOPERATION MOVEMENT (1971)</a:t>
            </a:r>
            <a:br>
              <a:rPr lang="en-US" sz="3200" b="1" dirty="0">
                <a:solidFill>
                  <a:srgbClr val="C00000"/>
                </a:solidFill>
                <a:latin typeface="Times New Roman" pitchFamily="18" charset="0"/>
                <a:cs typeface="Times New Roman" pitchFamily="18" charset="0"/>
              </a:rPr>
            </a:br>
            <a:r>
              <a:rPr lang="bn-IN" sz="3200" b="1" dirty="0">
                <a:solidFill>
                  <a:srgbClr val="C00000"/>
                </a:solidFill>
                <a:latin typeface="Times New Roman" pitchFamily="18" charset="0"/>
              </a:rPr>
              <a:t>FINAL STAGE (MARCH 16–25) </a:t>
            </a:r>
            <a:endParaRPr lang="en-US" sz="3200" dirty="0"/>
          </a:p>
        </p:txBody>
      </p:sp>
      <p:sp>
        <p:nvSpPr>
          <p:cNvPr id="3" name="Content Placeholder 2"/>
          <p:cNvSpPr>
            <a:spLocks noGrp="1"/>
          </p:cNvSpPr>
          <p:nvPr>
            <p:ph idx="1"/>
          </p:nvPr>
        </p:nvSpPr>
        <p:spPr>
          <a:xfrm>
            <a:off x="677335" y="2160590"/>
            <a:ext cx="10398496" cy="3880773"/>
          </a:xfrm>
        </p:spPr>
        <p:txBody>
          <a:bodyPr/>
          <a:lstStyle/>
          <a:p>
            <a:pPr algn="just"/>
            <a:r>
              <a:rPr lang="bn-IN" dirty="0">
                <a:solidFill>
                  <a:schemeClr val="tx1"/>
                </a:solidFill>
                <a:latin typeface="Times New Roman" pitchFamily="18" charset="0"/>
              </a:rPr>
              <a:t>During the unloading of weapons from the Swat ship at the Chittagong port, the general public obstructed it. Pak forces opened fire to avoid the obstacle. After that due to extreme protests across the country, curfew or dusk law was issued in various parts of East Pakistan. </a:t>
            </a:r>
            <a:r>
              <a:rPr lang="en-US" dirty="0">
                <a:solidFill>
                  <a:schemeClr val="tx1"/>
                </a:solidFill>
                <a:latin typeface="Times New Roman" pitchFamily="18" charset="0"/>
                <a:cs typeface="Times New Roman" pitchFamily="18" charset="0"/>
              </a:rPr>
              <a:t> </a:t>
            </a:r>
            <a:r>
              <a:rPr lang="bn-IN" dirty="0">
                <a:solidFill>
                  <a:schemeClr val="tx1"/>
                </a:solidFill>
                <a:latin typeface="Times New Roman" pitchFamily="18" charset="0"/>
              </a:rPr>
              <a:t>The Awami League called a nationwide strike on March 27 to protest the killing of 110 people by Pakistani forces in Jaidebpur</a:t>
            </a:r>
            <a:r>
              <a:rPr lang="en-US" dirty="0">
                <a:solidFill>
                  <a:schemeClr val="tx1"/>
                </a:solidFill>
                <a:latin typeface="Times New Roman" pitchFamily="18" charset="0"/>
              </a:rPr>
              <a:t>, </a:t>
            </a:r>
            <a:r>
              <a:rPr lang="bn-IN" dirty="0">
                <a:solidFill>
                  <a:schemeClr val="tx1"/>
                </a:solidFill>
                <a:latin typeface="Times New Roman" pitchFamily="18" charset="0"/>
              </a:rPr>
              <a:t> Rangpur and Syedpur . On this day, the full report of the draft regime was supposed to be presented to President Yahya Khan, but that meeting did not take place. President Yahya Khan secretly left Dhaka at 4:45 pm </a:t>
            </a:r>
            <a:r>
              <a:rPr lang="en-US" dirty="0">
                <a:solidFill>
                  <a:schemeClr val="tx1"/>
                </a:solidFill>
                <a:latin typeface="Times New Roman" pitchFamily="18" charset="0"/>
                <a:cs typeface="Times New Roman" pitchFamily="18" charset="0"/>
              </a:rPr>
              <a:t>.  </a:t>
            </a:r>
            <a:r>
              <a:rPr lang="bn-IN" dirty="0">
                <a:solidFill>
                  <a:schemeClr val="tx1"/>
                </a:solidFill>
                <a:latin typeface="Times New Roman" pitchFamily="18" charset="0"/>
              </a:rPr>
              <a:t>Zulfiqar Ali Bhutto announced his return to Karachi on 26 March after receiving the news of Yahya Khan's departure from East Pakistan. At a 9pm meeting held at his residence an hour after receiving the news of Yahya Khan leaving Dhaka, Sheikh Mujibur Rahman expressed fear that he might be killed and Yahya Khan wanted to solve the problem by force of arms. But he then expressed hope that in the future an independent country called Bangladesh would be created. </a:t>
            </a:r>
            <a:endParaRPr lang="en-US" dirty="0">
              <a:solidFill>
                <a:schemeClr val="tx1"/>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7555836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551DAD-66B4-4447-90DC-E7400FE41E49}"/>
              </a:ext>
            </a:extLst>
          </p:cNvPr>
          <p:cNvSpPr>
            <a:spLocks noGrp="1"/>
          </p:cNvSpPr>
          <p:nvPr>
            <p:ph type="title"/>
          </p:nvPr>
        </p:nvSpPr>
        <p:spPr>
          <a:xfrm>
            <a:off x="824248" y="876300"/>
            <a:ext cx="10331432" cy="861060"/>
          </a:xfrm>
        </p:spPr>
        <p:txBody>
          <a:bodyPr>
            <a:normAutofit/>
          </a:bodyPr>
          <a:lstStyle/>
          <a:p>
            <a:pPr algn="ctr"/>
            <a:r>
              <a:rPr lang="en-US" sz="3200" b="1" dirty="0" smtClean="0">
                <a:solidFill>
                  <a:srgbClr val="C00000"/>
                </a:solidFill>
                <a:latin typeface="Times New Roman" pitchFamily="18" charset="0"/>
                <a:cs typeface="Times New Roman" pitchFamily="18" charset="0"/>
              </a:rPr>
              <a:t>THE GENOCIDE OF 25</a:t>
            </a:r>
            <a:r>
              <a:rPr lang="en-US" sz="3200" b="1" baseline="30000" dirty="0" smtClean="0">
                <a:solidFill>
                  <a:srgbClr val="C00000"/>
                </a:solidFill>
                <a:latin typeface="Times New Roman" pitchFamily="18" charset="0"/>
                <a:cs typeface="Times New Roman" pitchFamily="18" charset="0"/>
              </a:rPr>
              <a:t>TH</a:t>
            </a:r>
            <a:r>
              <a:rPr lang="en-US" sz="3200" b="1" dirty="0" smtClean="0">
                <a:solidFill>
                  <a:srgbClr val="C00000"/>
                </a:solidFill>
                <a:latin typeface="Times New Roman" pitchFamily="18" charset="0"/>
                <a:cs typeface="Times New Roman" pitchFamily="18" charset="0"/>
              </a:rPr>
              <a:t> MARCH </a:t>
            </a:r>
            <a:endParaRPr lang="en-US" sz="3200" b="1" dirty="0">
              <a:solidFill>
                <a:srgbClr val="C0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A5A653B4-FC69-5641-9C35-81B39EF36E08}"/>
              </a:ext>
            </a:extLst>
          </p:cNvPr>
          <p:cNvSpPr>
            <a:spLocks noGrp="1"/>
          </p:cNvSpPr>
          <p:nvPr>
            <p:ph idx="1"/>
          </p:nvPr>
        </p:nvSpPr>
        <p:spPr>
          <a:xfrm>
            <a:off x="824248" y="1845733"/>
            <a:ext cx="10331432" cy="4614051"/>
          </a:xfrm>
        </p:spPr>
        <p:txBody>
          <a:bodyPr>
            <a:normAutofit/>
          </a:bodyPr>
          <a:lstStyle/>
          <a:p>
            <a:pPr marL="571500" indent="-444500" algn="just">
              <a:buFont typeface="Wingdings" pitchFamily="2" charset="2"/>
              <a:buChar char="q"/>
            </a:pPr>
            <a:r>
              <a:rPr lang="en-US" dirty="0">
                <a:solidFill>
                  <a:schemeClr val="tx1"/>
                </a:solidFill>
                <a:latin typeface="Times New Roman" pitchFamily="18" charset="0"/>
                <a:cs typeface="Times New Roman" pitchFamily="18" charset="0"/>
              </a:rPr>
              <a:t>A shocking chapter opened up in the history of Bengalis as well as the world at midnight of 25 March. At that time, the Pakistan army attacked the unarmed, innocent, freedom-loving, common people of East Pakistan. Pakistan named that mission "Operation Searchlight". </a:t>
            </a:r>
          </a:p>
          <a:p>
            <a:pPr marL="571500" indent="-444500" algn="just">
              <a:buFont typeface="Wingdings" pitchFamily="2" charset="2"/>
              <a:buChar char="q"/>
            </a:pPr>
            <a:r>
              <a:rPr lang="en-US" dirty="0">
                <a:solidFill>
                  <a:schemeClr val="tx1"/>
                </a:solidFill>
                <a:latin typeface="Times New Roman" pitchFamily="18" charset="0"/>
                <a:cs typeface="Times New Roman" pitchFamily="18" charset="0"/>
              </a:rPr>
              <a:t>Though that operation was launched on 25 March, they had planned the attack at the beginning of March. On the one hand, negotiation meetings with Bangabandhu started on 16 March; on the other hand, General Tikka Khan, Major General </a:t>
            </a:r>
            <a:r>
              <a:rPr lang="en-US" dirty="0" err="1">
                <a:solidFill>
                  <a:schemeClr val="tx1"/>
                </a:solidFill>
                <a:latin typeface="Times New Roman" pitchFamily="18" charset="0"/>
                <a:cs typeface="Times New Roman" pitchFamily="18" charset="0"/>
              </a:rPr>
              <a:t>Khadem</a:t>
            </a:r>
            <a:r>
              <a:rPr lang="en-US" dirty="0">
                <a:solidFill>
                  <a:schemeClr val="tx1"/>
                </a:solidFill>
                <a:latin typeface="Times New Roman" pitchFamily="18" charset="0"/>
                <a:cs typeface="Times New Roman" pitchFamily="18" charset="0"/>
              </a:rPr>
              <a:t> Hossain and Rao Forman Ali were finalizing Operation Searchlight. </a:t>
            </a:r>
          </a:p>
          <a:p>
            <a:pPr marL="571500" indent="-444500" algn="just">
              <a:buFont typeface="Wingdings" pitchFamily="2" charset="2"/>
              <a:buChar char="q"/>
            </a:pPr>
            <a:r>
              <a:rPr lang="en-US" dirty="0">
                <a:solidFill>
                  <a:schemeClr val="tx1"/>
                </a:solidFill>
                <a:latin typeface="Times New Roman" pitchFamily="18" charset="0"/>
                <a:cs typeface="Times New Roman" pitchFamily="18" charset="0"/>
              </a:rPr>
              <a:t>Attacks on Dhaka University dormitories started in the dead of night. Acts of killing and brutal assaults continued in </a:t>
            </a:r>
            <a:r>
              <a:rPr lang="en-US" dirty="0" err="1">
                <a:solidFill>
                  <a:schemeClr val="tx1"/>
                </a:solidFill>
                <a:latin typeface="Times New Roman" pitchFamily="18" charset="0"/>
                <a:cs typeface="Times New Roman" pitchFamily="18" charset="0"/>
              </a:rPr>
              <a:t>Jahurul</a:t>
            </a:r>
            <a:r>
              <a:rPr lang="en-US" dirty="0">
                <a:solidFill>
                  <a:schemeClr val="tx1"/>
                </a:solidFill>
                <a:latin typeface="Times New Roman" pitchFamily="18" charset="0"/>
                <a:cs typeface="Times New Roman" pitchFamily="18" charset="0"/>
              </a:rPr>
              <a:t> Hoque Hall, </a:t>
            </a:r>
            <a:r>
              <a:rPr lang="en-US" dirty="0" err="1">
                <a:solidFill>
                  <a:schemeClr val="tx1"/>
                </a:solidFill>
                <a:latin typeface="Times New Roman" pitchFamily="18" charset="0"/>
                <a:cs typeface="Times New Roman" pitchFamily="18" charset="0"/>
              </a:rPr>
              <a:t>Jagannath</a:t>
            </a:r>
            <a:r>
              <a:rPr lang="en-US" dirty="0">
                <a:solidFill>
                  <a:schemeClr val="tx1"/>
                </a:solidFill>
                <a:latin typeface="Times New Roman" pitchFamily="18" charset="0"/>
                <a:cs typeface="Times New Roman" pitchFamily="18" charset="0"/>
              </a:rPr>
              <a:t> Hall and </a:t>
            </a:r>
            <a:r>
              <a:rPr lang="en-US" dirty="0" err="1">
                <a:solidFill>
                  <a:schemeClr val="tx1"/>
                </a:solidFill>
                <a:latin typeface="Times New Roman" pitchFamily="18" charset="0"/>
                <a:cs typeface="Times New Roman" pitchFamily="18" charset="0"/>
              </a:rPr>
              <a:t>Rokeya</a:t>
            </a:r>
            <a:r>
              <a:rPr lang="en-US" dirty="0">
                <a:solidFill>
                  <a:schemeClr val="tx1"/>
                </a:solidFill>
                <a:latin typeface="Times New Roman" pitchFamily="18" charset="0"/>
                <a:cs typeface="Times New Roman" pitchFamily="18" charset="0"/>
              </a:rPr>
              <a:t> Hall. The mass killing was taking place in the same fashion in old Dhaka, </a:t>
            </a:r>
            <a:r>
              <a:rPr lang="en-US" dirty="0" err="1">
                <a:solidFill>
                  <a:schemeClr val="tx1"/>
                </a:solidFill>
                <a:latin typeface="Times New Roman" pitchFamily="18" charset="0"/>
                <a:cs typeface="Times New Roman" pitchFamily="18" charset="0"/>
              </a:rPr>
              <a:t>Kachu</a:t>
            </a:r>
            <a:r>
              <a:rPr lang="en-US" dirty="0">
                <a:solidFill>
                  <a:schemeClr val="tx1"/>
                </a:solidFill>
                <a:latin typeface="Times New Roman" pitchFamily="18" charset="0"/>
                <a:cs typeface="Times New Roman" pitchFamily="18" charset="0"/>
              </a:rPr>
              <a:t> khet, Tejgaon, Indira Road, Mirpur, Mohammadpur, inside Dhaka airport, </a:t>
            </a:r>
            <a:r>
              <a:rPr lang="en-US" dirty="0" err="1">
                <a:solidFill>
                  <a:schemeClr val="tx1"/>
                </a:solidFill>
                <a:latin typeface="Times New Roman" pitchFamily="18" charset="0"/>
                <a:cs typeface="Times New Roman" pitchFamily="18" charset="0"/>
              </a:rPr>
              <a:t>Rayer</a:t>
            </a:r>
            <a:r>
              <a:rPr lang="en-US" dirty="0">
                <a:solidFill>
                  <a:schemeClr val="tx1"/>
                </a:solidFill>
                <a:latin typeface="Times New Roman" pitchFamily="18" charset="0"/>
                <a:cs typeface="Times New Roman" pitchFamily="18" charset="0"/>
              </a:rPr>
              <a:t> bazaar, Dhanmondi, </a:t>
            </a:r>
            <a:r>
              <a:rPr lang="en-US" dirty="0" err="1">
                <a:solidFill>
                  <a:schemeClr val="tx1"/>
                </a:solidFill>
                <a:latin typeface="Times New Roman" pitchFamily="18" charset="0"/>
                <a:cs typeface="Times New Roman" pitchFamily="18" charset="0"/>
              </a:rPr>
              <a:t>Kalabagan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Kanthalbagan</a:t>
            </a:r>
            <a:r>
              <a:rPr lang="en-US" dirty="0">
                <a:solidFill>
                  <a:schemeClr val="tx1"/>
                </a:solidFill>
                <a:latin typeface="Times New Roman" pitchFamily="18" charset="0"/>
                <a:cs typeface="Times New Roman" pitchFamily="18" charset="0"/>
              </a:rPr>
              <a:t> and other places. </a:t>
            </a:r>
          </a:p>
          <a:p>
            <a:endParaRPr lang="en-US" dirty="0"/>
          </a:p>
        </p:txBody>
      </p:sp>
    </p:spTree>
    <p:extLst>
      <p:ext uri="{BB962C8B-B14F-4D97-AF65-F5344CB8AC3E}">
        <p14:creationId xmlns:p14="http://schemas.microsoft.com/office/powerpoint/2010/main" val="14950262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70800F-A73F-DF44-8CD1-32384BA20011}"/>
              </a:ext>
            </a:extLst>
          </p:cNvPr>
          <p:cNvSpPr>
            <a:spLocks noGrp="1"/>
          </p:cNvSpPr>
          <p:nvPr>
            <p:ph type="title"/>
          </p:nvPr>
        </p:nvSpPr>
        <p:spPr>
          <a:xfrm>
            <a:off x="1097280" y="914400"/>
            <a:ext cx="10058400" cy="822960"/>
          </a:xfrm>
        </p:spPr>
        <p:txBody>
          <a:bodyPr/>
          <a:lstStyle/>
          <a:p>
            <a:pPr algn="ctr"/>
            <a:r>
              <a:rPr lang="en-US" sz="3200" b="1" dirty="0" smtClean="0">
                <a:solidFill>
                  <a:srgbClr val="C00000"/>
                </a:solidFill>
                <a:latin typeface="Times New Roman" pitchFamily="18" charset="0"/>
                <a:cs typeface="Times New Roman" pitchFamily="18" charset="0"/>
              </a:rPr>
              <a:t>DECLARATION OF INDEPENDENCE </a:t>
            </a:r>
            <a:endParaRPr lang="en-US" sz="3200" b="1" dirty="0">
              <a:solidFill>
                <a:srgbClr val="C0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E8F58030-AB3B-7C44-9984-31085B500690}"/>
              </a:ext>
            </a:extLst>
          </p:cNvPr>
          <p:cNvSpPr>
            <a:spLocks noGrp="1"/>
          </p:cNvSpPr>
          <p:nvPr>
            <p:ph idx="1"/>
          </p:nvPr>
        </p:nvSpPr>
        <p:spPr>
          <a:xfrm>
            <a:off x="811369" y="1845733"/>
            <a:ext cx="10344311" cy="4720167"/>
          </a:xfrm>
        </p:spPr>
        <p:txBody>
          <a:bodyPr>
            <a:normAutofit fontScale="92500" lnSpcReduction="10000"/>
          </a:bodyPr>
          <a:lstStyle/>
          <a:p>
            <a:pPr marL="622300" indent="-406400" algn="just">
              <a:buFont typeface="Wingdings" pitchFamily="2" charset="2"/>
              <a:buChar char="q"/>
            </a:pPr>
            <a:r>
              <a:rPr lang="en-US" sz="2200" dirty="0">
                <a:solidFill>
                  <a:schemeClr val="tx1"/>
                </a:solidFill>
                <a:latin typeface="Times New Roman" pitchFamily="18" charset="0"/>
                <a:cs typeface="Times New Roman" pitchFamily="18" charset="0"/>
              </a:rPr>
              <a:t>Following the commencement of genocide in Dhaka, Bangabandhu declared independence and broadcasted it via wireless. Immediately after hearing the proclamation announced by Bangabandhu, resistance was posed in different districts of Bangladesh, including Chittagong. That was the beginning of an uneven war between the Pakistani army and Bengali police, </a:t>
            </a:r>
            <a:r>
              <a:rPr lang="en-US" sz="2200" dirty="0" err="1">
                <a:solidFill>
                  <a:schemeClr val="tx1"/>
                </a:solidFill>
                <a:latin typeface="Times New Roman" pitchFamily="18" charset="0"/>
                <a:cs typeface="Times New Roman" pitchFamily="18" charset="0"/>
              </a:rPr>
              <a:t>anser</a:t>
            </a:r>
            <a:r>
              <a:rPr lang="en-US" sz="2200" dirty="0">
                <a:solidFill>
                  <a:schemeClr val="tx1"/>
                </a:solidFill>
                <a:latin typeface="Times New Roman" pitchFamily="18" charset="0"/>
                <a:cs typeface="Times New Roman" pitchFamily="18" charset="0"/>
              </a:rPr>
              <a:t> and common people, which is known as the great war of independence in history. </a:t>
            </a:r>
          </a:p>
          <a:p>
            <a:pPr marL="622300" indent="-406400" algn="just">
              <a:buFont typeface="Wingdings" pitchFamily="2" charset="2"/>
              <a:buChar char="q"/>
            </a:pPr>
            <a:r>
              <a:rPr lang="en-US" sz="2200" dirty="0">
                <a:solidFill>
                  <a:schemeClr val="tx1"/>
                </a:solidFill>
                <a:latin typeface="Times New Roman" pitchFamily="18" charset="0"/>
                <a:cs typeface="Times New Roman" pitchFamily="18" charset="0"/>
              </a:rPr>
              <a:t>Bangabandhu proclaimed the independence of Bangladesh before being arrested on the first hour of 26 March (25 March after 12-00 am). This is why our Independence Day is observed on 26 March. The declaration of independence was made in English so that people across the world could understand that. The declaration </a:t>
            </a:r>
            <a:r>
              <a:rPr lang="en-US" dirty="0">
                <a:solidFill>
                  <a:schemeClr val="tx1"/>
                </a:solidFill>
                <a:latin typeface="Times New Roman" pitchFamily="18" charset="0"/>
                <a:cs typeface="Times New Roman" pitchFamily="18" charset="0"/>
              </a:rPr>
              <a:t>was given below: </a:t>
            </a:r>
          </a:p>
          <a:p>
            <a:pPr marL="215900" indent="0" algn="just">
              <a:buNone/>
            </a:pPr>
            <a:endParaRPr lang="en-US" dirty="0">
              <a:solidFill>
                <a:schemeClr val="tx1"/>
              </a:solidFill>
              <a:latin typeface="Times New Roman" pitchFamily="18" charset="0"/>
              <a:cs typeface="Times New Roman" pitchFamily="18" charset="0"/>
            </a:endParaRPr>
          </a:p>
          <a:p>
            <a:pPr marL="622300" indent="-622300" algn="just">
              <a:tabLst>
                <a:tab pos="9461500" algn="l"/>
              </a:tabLst>
            </a:pPr>
            <a:r>
              <a:rPr lang="en-US" i="1" dirty="0">
                <a:solidFill>
                  <a:schemeClr val="tx1"/>
                </a:solidFill>
                <a:latin typeface="Times New Roman" pitchFamily="18" charset="0"/>
                <a:cs typeface="Times New Roman" pitchFamily="18" charset="0"/>
              </a:rPr>
              <a:t>"This may be my last message. Today, Bangladesh is independent. I call upon the people of Bangladesh, wherever you might be and with whatever you have, to resist the army of occupation to the last. Your fight must go on until the last soldier of the Pakistan occupation army is expelled from the soil of Bangladesh, and final victory is achieved." </a:t>
            </a:r>
          </a:p>
          <a:p>
            <a:pPr algn="just"/>
            <a:endParaRPr lang="en-US" dirty="0"/>
          </a:p>
          <a:p>
            <a:pPr marL="0" indent="0">
              <a:buNone/>
            </a:pPr>
            <a:endParaRPr lang="en-US" dirty="0"/>
          </a:p>
          <a:p>
            <a:endParaRPr lang="en-US" dirty="0"/>
          </a:p>
        </p:txBody>
      </p:sp>
    </p:spTree>
    <p:extLst>
      <p:ext uri="{BB962C8B-B14F-4D97-AF65-F5344CB8AC3E}">
        <p14:creationId xmlns:p14="http://schemas.microsoft.com/office/powerpoint/2010/main" val="1220530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205312" cy="1320800"/>
          </a:xfrm>
        </p:spPr>
        <p:txBody>
          <a:bodyPr>
            <a:normAutofit/>
          </a:bodyPr>
          <a:lstStyle/>
          <a:p>
            <a:pPr algn="ctr"/>
            <a:r>
              <a:rPr lang="en-US" sz="3200" b="1" dirty="0" smtClean="0">
                <a:solidFill>
                  <a:srgbClr val="C00000"/>
                </a:solidFill>
                <a:latin typeface="Times New Roman" pitchFamily="18" charset="0"/>
                <a:cs typeface="Times New Roman" pitchFamily="18" charset="0"/>
              </a:rPr>
              <a:t/>
            </a:r>
            <a:br>
              <a:rPr lang="en-US" sz="3200" b="1" dirty="0" smtClean="0">
                <a:solidFill>
                  <a:srgbClr val="C00000"/>
                </a:solidFill>
                <a:latin typeface="Times New Roman" pitchFamily="18" charset="0"/>
                <a:cs typeface="Times New Roman" pitchFamily="18" charset="0"/>
              </a:rPr>
            </a:br>
            <a:r>
              <a:rPr lang="en-US" sz="3200" b="1" dirty="0" smtClean="0">
                <a:solidFill>
                  <a:srgbClr val="C00000"/>
                </a:solidFill>
                <a:latin typeface="Times New Roman" pitchFamily="18" charset="0"/>
                <a:cs typeface="Times New Roman" pitchFamily="18" charset="0"/>
              </a:rPr>
              <a:t>NON-COOPERATION </a:t>
            </a:r>
            <a:r>
              <a:rPr lang="en-US" sz="3200" b="1" dirty="0">
                <a:solidFill>
                  <a:srgbClr val="C00000"/>
                </a:solidFill>
                <a:latin typeface="Times New Roman" pitchFamily="18" charset="0"/>
                <a:cs typeface="Times New Roman" pitchFamily="18" charset="0"/>
              </a:rPr>
              <a:t>MOVEMENT (1971)</a:t>
            </a:r>
            <a:endParaRPr lang="en-US" sz="3200" dirty="0"/>
          </a:p>
        </p:txBody>
      </p:sp>
      <p:sp>
        <p:nvSpPr>
          <p:cNvPr id="3" name="Content Placeholder 2"/>
          <p:cNvSpPr>
            <a:spLocks noGrp="1"/>
          </p:cNvSpPr>
          <p:nvPr>
            <p:ph idx="1"/>
          </p:nvPr>
        </p:nvSpPr>
        <p:spPr>
          <a:xfrm>
            <a:off x="677334" y="2160590"/>
            <a:ext cx="10205313" cy="3880773"/>
          </a:xfrm>
        </p:spPr>
        <p:txBody>
          <a:bodyPr/>
          <a:lstStyle/>
          <a:p>
            <a:pPr algn="just" fontAlgn="base"/>
            <a:r>
              <a:rPr lang="bn-IN" dirty="0">
                <a:solidFill>
                  <a:schemeClr val="tx1"/>
                </a:solidFill>
                <a:latin typeface="Times New Roman" pitchFamily="18" charset="0"/>
              </a:rPr>
              <a:t>4 days later on 19th February, Yahya Khan discussed with Zulfikar Ali Bhutto about the next step . After the meeting, Bhutto repeated the same claim. If the Awami League does not accept the conditions given by him, he is adamant about not attending the session. On 28 February, he warned that he would start agitation if the session began without his party. He also threatened to kill members of the Constituent Assembly who wanted to attend the session from West Pakistan in Dhaka. </a:t>
            </a:r>
            <a:endParaRPr lang="en-US" dirty="0">
              <a:solidFill>
                <a:schemeClr val="tx1"/>
              </a:solidFill>
              <a:latin typeface="Times New Roman" pitchFamily="18" charset="0"/>
              <a:cs typeface="Times New Roman" pitchFamily="18" charset="0"/>
            </a:endParaRPr>
          </a:p>
          <a:p>
            <a:pPr algn="just"/>
            <a:r>
              <a:rPr lang="bn-IN" dirty="0">
                <a:solidFill>
                  <a:schemeClr val="tx1"/>
                </a:solidFill>
                <a:latin typeface="Times New Roman" pitchFamily="18" charset="0"/>
              </a:rPr>
              <a:t>Sheikh Mujibur Rahman understands that the West Pakistanis are planning to sabotage the election results. So he was making tough decisions day by day. President Yahya Khan,</a:t>
            </a:r>
            <a:r>
              <a:rPr lang="en-US" dirty="0">
                <a:solidFill>
                  <a:schemeClr val="tx1"/>
                </a:solidFill>
                <a:latin typeface="Times New Roman" pitchFamily="18" charset="0"/>
                <a:cs typeface="Times New Roman" pitchFamily="18" charset="0"/>
              </a:rPr>
              <a:t> </a:t>
            </a:r>
            <a:r>
              <a:rPr lang="bn-IN" dirty="0">
                <a:solidFill>
                  <a:schemeClr val="tx1"/>
                </a:solidFill>
                <a:latin typeface="Times New Roman" pitchFamily="18" charset="0"/>
              </a:rPr>
              <a:t>in consultation with Bhutto, adjourned the National Assembly session indefinitely on 1 March. As a result, the people of Bengal burst into anger; The movement began. </a:t>
            </a:r>
            <a:endParaRPr lang="en-US" dirty="0">
              <a:solidFill>
                <a:schemeClr val="tx1"/>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596717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B8C71A8-9472-B445-87EA-85844D2FF7B4}"/>
              </a:ext>
            </a:extLst>
          </p:cNvPr>
          <p:cNvSpPr>
            <a:spLocks noGrp="1"/>
          </p:cNvSpPr>
          <p:nvPr>
            <p:ph idx="1"/>
          </p:nvPr>
        </p:nvSpPr>
        <p:spPr>
          <a:xfrm>
            <a:off x="1097280" y="1845733"/>
            <a:ext cx="10058400" cy="4614051"/>
          </a:xfrm>
        </p:spPr>
        <p:txBody>
          <a:bodyPr>
            <a:normAutofit/>
          </a:bodyPr>
          <a:lstStyle/>
          <a:p>
            <a:pPr marL="660400" indent="-393700" algn="just">
              <a:buFont typeface="Wingdings" pitchFamily="2" charset="2"/>
              <a:buChar char="q"/>
            </a:pPr>
            <a:r>
              <a:rPr lang="en-US" dirty="0">
                <a:solidFill>
                  <a:schemeClr val="tx1"/>
                </a:solidFill>
                <a:latin typeface="Times New Roman" pitchFamily="18" charset="0"/>
                <a:cs typeface="Times New Roman" pitchFamily="18" charset="0"/>
              </a:rPr>
              <a:t>This declaration of independence was transmitted everywhere in Bangladesh via the transmitter of the then EPR, telegram and teleprinter. The declaration of independence by Bangabandhu was broadcast at the noon of 26 March once from Chittagong </a:t>
            </a:r>
            <a:r>
              <a:rPr lang="en-US" dirty="0" err="1">
                <a:solidFill>
                  <a:schemeClr val="tx1"/>
                </a:solidFill>
                <a:latin typeface="Times New Roman" pitchFamily="18" charset="0"/>
                <a:cs typeface="Times New Roman" pitchFamily="18" charset="0"/>
              </a:rPr>
              <a:t>Betar</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Kendro</a:t>
            </a:r>
            <a:r>
              <a:rPr lang="en-US" dirty="0">
                <a:solidFill>
                  <a:schemeClr val="tx1"/>
                </a:solidFill>
                <a:latin typeface="Times New Roman" pitchFamily="18" charset="0"/>
                <a:cs typeface="Times New Roman" pitchFamily="18" charset="0"/>
              </a:rPr>
              <a:t> (Radio Centre, </a:t>
            </a:r>
            <a:r>
              <a:rPr lang="en-US" dirty="0" err="1">
                <a:solidFill>
                  <a:schemeClr val="tx1"/>
                </a:solidFill>
                <a:latin typeface="Times New Roman" pitchFamily="18" charset="0"/>
                <a:cs typeface="Times New Roman" pitchFamily="18" charset="0"/>
              </a:rPr>
              <a:t>Kalurghat</a:t>
            </a:r>
            <a:r>
              <a:rPr lang="en-US" dirty="0">
                <a:solidFill>
                  <a:schemeClr val="tx1"/>
                </a:solidFill>
                <a:latin typeface="Times New Roman" pitchFamily="18" charset="0"/>
                <a:cs typeface="Times New Roman" pitchFamily="18" charset="0"/>
              </a:rPr>
              <a:t>) and then again from </a:t>
            </a:r>
            <a:r>
              <a:rPr lang="en-US" dirty="0" err="1">
                <a:solidFill>
                  <a:schemeClr val="tx1"/>
                </a:solidFill>
                <a:latin typeface="Times New Roman" pitchFamily="18" charset="0"/>
                <a:cs typeface="Times New Roman" pitchFamily="18" charset="0"/>
              </a:rPr>
              <a:t>Kalurghat</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Betar</a:t>
            </a:r>
            <a:r>
              <a:rPr lang="en-US" dirty="0">
                <a:solidFill>
                  <a:schemeClr val="tx1"/>
                </a:solidFill>
                <a:latin typeface="Times New Roman" pitchFamily="18" charset="0"/>
                <a:cs typeface="Times New Roman" pitchFamily="18" charset="0"/>
              </a:rPr>
              <a:t> Kendra by M A Hannan, a leader of the </a:t>
            </a:r>
            <a:r>
              <a:rPr lang="en-US" dirty="0" err="1">
                <a:solidFill>
                  <a:schemeClr val="tx1"/>
                </a:solidFill>
                <a:latin typeface="Times New Roman" pitchFamily="18" charset="0"/>
                <a:cs typeface="Times New Roman" pitchFamily="18" charset="0"/>
              </a:rPr>
              <a:t>Awami</a:t>
            </a:r>
            <a:r>
              <a:rPr lang="en-US" dirty="0">
                <a:solidFill>
                  <a:schemeClr val="tx1"/>
                </a:solidFill>
                <a:latin typeface="Times New Roman" pitchFamily="18" charset="0"/>
                <a:cs typeface="Times New Roman" pitchFamily="18" charset="0"/>
              </a:rPr>
              <a:t> League in Chittagong. </a:t>
            </a:r>
          </a:p>
          <a:p>
            <a:pPr marL="660400" indent="-393700" algn="just">
              <a:buFont typeface="Wingdings" pitchFamily="2" charset="2"/>
              <a:buChar char="q"/>
            </a:pPr>
            <a:r>
              <a:rPr lang="en-US" dirty="0">
                <a:solidFill>
                  <a:schemeClr val="tx1"/>
                </a:solidFill>
                <a:latin typeface="Times New Roman" pitchFamily="18" charset="0"/>
                <a:cs typeface="Times New Roman" pitchFamily="18" charset="0"/>
              </a:rPr>
              <a:t>On behalf of Bangabandhu, Maj </a:t>
            </a:r>
            <a:r>
              <a:rPr lang="en-US" dirty="0" err="1">
                <a:solidFill>
                  <a:schemeClr val="tx1"/>
                </a:solidFill>
                <a:latin typeface="Times New Roman" pitchFamily="18" charset="0"/>
                <a:cs typeface="Times New Roman" pitchFamily="18" charset="0"/>
              </a:rPr>
              <a:t>Ziaur</a:t>
            </a:r>
            <a:r>
              <a:rPr lang="en-US" dirty="0">
                <a:solidFill>
                  <a:schemeClr val="tx1"/>
                </a:solidFill>
                <a:latin typeface="Times New Roman" pitchFamily="18" charset="0"/>
                <a:cs typeface="Times New Roman" pitchFamily="18" charset="0"/>
              </a:rPr>
              <a:t> Rahman, at 7:45pm on March 27, made a radio broadcast from </a:t>
            </a:r>
            <a:r>
              <a:rPr lang="en-US" dirty="0" err="1">
                <a:solidFill>
                  <a:schemeClr val="tx1"/>
                </a:solidFill>
                <a:latin typeface="Times New Roman" pitchFamily="18" charset="0"/>
                <a:cs typeface="Times New Roman" pitchFamily="18" charset="0"/>
              </a:rPr>
              <a:t>Swadhin</a:t>
            </a:r>
            <a:r>
              <a:rPr lang="en-US" dirty="0">
                <a:solidFill>
                  <a:schemeClr val="tx1"/>
                </a:solidFill>
                <a:latin typeface="Times New Roman" pitchFamily="18" charset="0"/>
                <a:cs typeface="Times New Roman" pitchFamily="18" charset="0"/>
              </a:rPr>
              <a:t> Bangla </a:t>
            </a:r>
            <a:r>
              <a:rPr lang="en-US" dirty="0" err="1">
                <a:solidFill>
                  <a:schemeClr val="tx1"/>
                </a:solidFill>
                <a:latin typeface="Times New Roman" pitchFamily="18" charset="0"/>
                <a:cs typeface="Times New Roman" pitchFamily="18" charset="0"/>
              </a:rPr>
              <a:t>Betar</a:t>
            </a:r>
            <a:r>
              <a:rPr lang="en-US" dirty="0">
                <a:solidFill>
                  <a:schemeClr val="tx1"/>
                </a:solidFill>
                <a:latin typeface="Times New Roman" pitchFamily="18" charset="0"/>
                <a:cs typeface="Times New Roman" pitchFamily="18" charset="0"/>
              </a:rPr>
              <a:t> Kendra in </a:t>
            </a:r>
            <a:r>
              <a:rPr lang="en-US" dirty="0" err="1">
                <a:solidFill>
                  <a:schemeClr val="tx1"/>
                </a:solidFill>
                <a:latin typeface="Times New Roman" pitchFamily="18" charset="0"/>
                <a:cs typeface="Times New Roman" pitchFamily="18" charset="0"/>
              </a:rPr>
              <a:t>Kalurghat</a:t>
            </a:r>
            <a:r>
              <a:rPr lang="en-US" dirty="0">
                <a:solidFill>
                  <a:schemeClr val="tx1"/>
                </a:solidFill>
                <a:latin typeface="Times New Roman" pitchFamily="18" charset="0"/>
                <a:cs typeface="Times New Roman" pitchFamily="18" charset="0"/>
              </a:rPr>
              <a:t>, north of Chittagong city.</a:t>
            </a:r>
          </a:p>
          <a:p>
            <a:pPr marL="628650" indent="44450" algn="just">
              <a:buNone/>
            </a:pPr>
            <a:r>
              <a:rPr lang="en-US" sz="1800" i="1" dirty="0">
                <a:solidFill>
                  <a:schemeClr val="tx1"/>
                </a:solidFill>
                <a:latin typeface="Times New Roman" pitchFamily="18" charset="0"/>
                <a:cs typeface="Times New Roman" pitchFamily="18" charset="0"/>
              </a:rPr>
              <a:t>“This is </a:t>
            </a:r>
            <a:r>
              <a:rPr lang="en-US" sz="1800" i="1" dirty="0" err="1">
                <a:solidFill>
                  <a:schemeClr val="tx1"/>
                </a:solidFill>
                <a:latin typeface="Times New Roman" pitchFamily="18" charset="0"/>
                <a:cs typeface="Times New Roman" pitchFamily="18" charset="0"/>
              </a:rPr>
              <a:t>Swadhin</a:t>
            </a:r>
            <a:r>
              <a:rPr lang="en-US" sz="1800" i="1" dirty="0">
                <a:solidFill>
                  <a:schemeClr val="tx1"/>
                </a:solidFill>
                <a:latin typeface="Times New Roman" pitchFamily="18" charset="0"/>
                <a:cs typeface="Times New Roman" pitchFamily="18" charset="0"/>
              </a:rPr>
              <a:t> Bangla </a:t>
            </a:r>
            <a:r>
              <a:rPr lang="en-US" sz="1800" i="1" dirty="0" err="1">
                <a:solidFill>
                  <a:schemeClr val="tx1"/>
                </a:solidFill>
                <a:latin typeface="Times New Roman" pitchFamily="18" charset="0"/>
                <a:cs typeface="Times New Roman" pitchFamily="18" charset="0"/>
              </a:rPr>
              <a:t>Betar</a:t>
            </a:r>
            <a:r>
              <a:rPr lang="en-US" sz="1800" i="1" dirty="0">
                <a:solidFill>
                  <a:schemeClr val="tx1"/>
                </a:solidFill>
                <a:latin typeface="Times New Roman" pitchFamily="18" charset="0"/>
                <a:cs typeface="Times New Roman" pitchFamily="18" charset="0"/>
              </a:rPr>
              <a:t> Kendra. I, Major </a:t>
            </a:r>
            <a:r>
              <a:rPr lang="en-US" sz="1800" i="1" dirty="0" err="1">
                <a:solidFill>
                  <a:schemeClr val="tx1"/>
                </a:solidFill>
                <a:latin typeface="Times New Roman" pitchFamily="18" charset="0"/>
                <a:cs typeface="Times New Roman" pitchFamily="18" charset="0"/>
              </a:rPr>
              <a:t>Ziaur</a:t>
            </a:r>
            <a:r>
              <a:rPr lang="en-US" sz="1800" i="1" dirty="0">
                <a:solidFill>
                  <a:schemeClr val="tx1"/>
                </a:solidFill>
                <a:latin typeface="Times New Roman" pitchFamily="18" charset="0"/>
                <a:cs typeface="Times New Roman" pitchFamily="18" charset="0"/>
              </a:rPr>
              <a:t> Rahman, at the directive of Bangabandhu Sheikh </a:t>
            </a:r>
            <a:r>
              <a:rPr lang="en-US" sz="1800" i="1" dirty="0" err="1">
                <a:solidFill>
                  <a:schemeClr val="tx1"/>
                </a:solidFill>
                <a:latin typeface="Times New Roman" pitchFamily="18" charset="0"/>
                <a:cs typeface="Times New Roman" pitchFamily="18" charset="0"/>
              </a:rPr>
              <a:t>Mujibur</a:t>
            </a:r>
            <a:r>
              <a:rPr lang="en-US" sz="1800" i="1" dirty="0">
                <a:solidFill>
                  <a:schemeClr val="tx1"/>
                </a:solidFill>
                <a:latin typeface="Times New Roman" pitchFamily="18" charset="0"/>
                <a:cs typeface="Times New Roman" pitchFamily="18" charset="0"/>
              </a:rPr>
              <a:t> Rahman, hereby declare that the independent People's Republic of Bangladesh has been established.... In the name of Sheikh </a:t>
            </a:r>
            <a:r>
              <a:rPr lang="en-US" sz="1800" i="1" dirty="0" err="1">
                <a:solidFill>
                  <a:schemeClr val="tx1"/>
                </a:solidFill>
                <a:latin typeface="Times New Roman" pitchFamily="18" charset="0"/>
                <a:cs typeface="Times New Roman" pitchFamily="18" charset="0"/>
              </a:rPr>
              <a:t>Mujibur</a:t>
            </a:r>
            <a:r>
              <a:rPr lang="en-US" sz="1800" i="1" dirty="0">
                <a:solidFill>
                  <a:schemeClr val="tx1"/>
                </a:solidFill>
                <a:latin typeface="Times New Roman" pitchFamily="18" charset="0"/>
                <a:cs typeface="Times New Roman" pitchFamily="18" charset="0"/>
              </a:rPr>
              <a:t> Rahman, I call upon all </a:t>
            </a:r>
            <a:r>
              <a:rPr lang="en-US" sz="1800" i="1" dirty="0" err="1">
                <a:solidFill>
                  <a:schemeClr val="tx1"/>
                </a:solidFill>
                <a:latin typeface="Times New Roman" pitchFamily="18" charset="0"/>
                <a:cs typeface="Times New Roman" pitchFamily="18" charset="0"/>
              </a:rPr>
              <a:t>Bangalees</a:t>
            </a:r>
            <a:r>
              <a:rPr lang="en-US" sz="1800" i="1" dirty="0">
                <a:solidFill>
                  <a:schemeClr val="tx1"/>
                </a:solidFill>
                <a:latin typeface="Times New Roman" pitchFamily="18" charset="0"/>
                <a:cs typeface="Times New Roman" pitchFamily="18" charset="0"/>
              </a:rPr>
              <a:t> to rise against the attack by the West Pakistan army. We shall fight to the last to free our motherland. By the grace of Allah, victory would be ours. Joy Bangla.”</a:t>
            </a:r>
          </a:p>
        </p:txBody>
      </p:sp>
      <p:sp>
        <p:nvSpPr>
          <p:cNvPr id="5" name="Title 1">
            <a:extLst>
              <a:ext uri="{FF2B5EF4-FFF2-40B4-BE49-F238E27FC236}">
                <a16:creationId xmlns="" xmlns:a16="http://schemas.microsoft.com/office/drawing/2014/main" id="{AD3CB314-D223-1C48-8C22-68E9C5DB92EB}"/>
              </a:ext>
            </a:extLst>
          </p:cNvPr>
          <p:cNvSpPr>
            <a:spLocks noGrp="1"/>
          </p:cNvSpPr>
          <p:nvPr>
            <p:ph type="title"/>
          </p:nvPr>
        </p:nvSpPr>
        <p:spPr>
          <a:xfrm>
            <a:off x="1097280" y="914400"/>
            <a:ext cx="10058400" cy="822960"/>
          </a:xfrm>
        </p:spPr>
        <p:txBody>
          <a:bodyPr/>
          <a:lstStyle/>
          <a:p>
            <a:pPr algn="ctr"/>
            <a:r>
              <a:rPr lang="en-US" sz="3200" b="1" dirty="0" smtClean="0">
                <a:solidFill>
                  <a:srgbClr val="C00000"/>
                </a:solidFill>
                <a:latin typeface="Times New Roman" pitchFamily="18" charset="0"/>
                <a:cs typeface="Times New Roman" pitchFamily="18" charset="0"/>
              </a:rPr>
              <a:t>DECLARATION OF INDEPENDENCE </a:t>
            </a:r>
            <a:endParaRPr lang="en-US" sz="3200" b="1"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7208661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6A6489-D80F-8640-8538-513A91EC2EB5}"/>
              </a:ext>
            </a:extLst>
          </p:cNvPr>
          <p:cNvSpPr>
            <a:spLocks noGrp="1"/>
          </p:cNvSpPr>
          <p:nvPr>
            <p:ph type="title"/>
          </p:nvPr>
        </p:nvSpPr>
        <p:spPr>
          <a:xfrm>
            <a:off x="1097280" y="1028700"/>
            <a:ext cx="10058400" cy="708660"/>
          </a:xfrm>
        </p:spPr>
        <p:txBody>
          <a:bodyPr/>
          <a:lstStyle/>
          <a:p>
            <a:pPr algn="ctr"/>
            <a:r>
              <a:rPr lang="en-US" sz="3200" b="1" dirty="0" smtClean="0">
                <a:solidFill>
                  <a:srgbClr val="C00000"/>
                </a:solidFill>
                <a:latin typeface="Times New Roman" pitchFamily="18" charset="0"/>
                <a:cs typeface="Times New Roman" pitchFamily="18" charset="0"/>
              </a:rPr>
              <a:t>MUJIBNAGAR GOVERNMENT </a:t>
            </a:r>
            <a:endParaRPr lang="en-US" sz="3200" b="1" dirty="0">
              <a:solidFill>
                <a:srgbClr val="C0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99C96933-BEA1-D94F-BC45-11A26DA4DE88}"/>
              </a:ext>
            </a:extLst>
          </p:cNvPr>
          <p:cNvSpPr>
            <a:spLocks noGrp="1"/>
          </p:cNvSpPr>
          <p:nvPr>
            <p:ph idx="1"/>
          </p:nvPr>
        </p:nvSpPr>
        <p:spPr>
          <a:xfrm>
            <a:off x="862885" y="1737361"/>
            <a:ext cx="10292795" cy="4599940"/>
          </a:xfrm>
        </p:spPr>
        <p:txBody>
          <a:bodyPr/>
          <a:lstStyle/>
          <a:p>
            <a:pPr marL="571500" indent="-355600" algn="just">
              <a:buFont typeface="Wingdings" pitchFamily="2" charset="2"/>
              <a:buChar char="q"/>
            </a:pPr>
            <a:r>
              <a:rPr lang="en-US" dirty="0">
                <a:solidFill>
                  <a:schemeClr val="tx1"/>
                </a:solidFill>
                <a:latin typeface="Times New Roman" pitchFamily="18" charset="0"/>
                <a:cs typeface="Times New Roman" pitchFamily="18" charset="0"/>
              </a:rPr>
              <a:t>As the Pakistan military forces started genocide on 25 March 1971, the people of East Pakistan posed resistance against them initially without any preparation. </a:t>
            </a:r>
          </a:p>
          <a:p>
            <a:pPr marL="571500" indent="-355600" algn="just">
              <a:buFont typeface="Wingdings" pitchFamily="2" charset="2"/>
              <a:buChar char="q"/>
            </a:pPr>
            <a:r>
              <a:rPr lang="en-US" dirty="0">
                <a:solidFill>
                  <a:schemeClr val="tx1"/>
                </a:solidFill>
                <a:latin typeface="Times New Roman" pitchFamily="18" charset="0"/>
                <a:cs typeface="Times New Roman" pitchFamily="18" charset="0"/>
              </a:rPr>
              <a:t>In order to administer the liberation war efficiently, the first provisional government of Bangladesh was formed on 10 April and formal swearing ceremony was held on 17 April at </a:t>
            </a:r>
            <a:r>
              <a:rPr lang="en-US" dirty="0" err="1">
                <a:solidFill>
                  <a:schemeClr val="tx1"/>
                </a:solidFill>
                <a:latin typeface="Times New Roman" pitchFamily="18" charset="0"/>
                <a:cs typeface="Times New Roman" pitchFamily="18" charset="0"/>
              </a:rPr>
              <a:t>Vaidynathtala</a:t>
            </a:r>
            <a:r>
              <a:rPr lang="en-US" dirty="0">
                <a:solidFill>
                  <a:schemeClr val="tx1"/>
                </a:solidFill>
                <a:latin typeface="Times New Roman" pitchFamily="18" charset="0"/>
                <a:cs typeface="Times New Roman" pitchFamily="18" charset="0"/>
              </a:rPr>
              <a:t> in the Meherpur district. </a:t>
            </a:r>
          </a:p>
          <a:p>
            <a:pPr marL="571500" indent="-355600" algn="just">
              <a:buFont typeface="Wingdings" pitchFamily="2" charset="2"/>
              <a:buChar char="q"/>
            </a:pPr>
            <a:r>
              <a:rPr lang="en-US" dirty="0">
                <a:solidFill>
                  <a:schemeClr val="tx1"/>
                </a:solidFill>
                <a:latin typeface="Times New Roman" pitchFamily="18" charset="0"/>
                <a:cs typeface="Times New Roman" pitchFamily="18" charset="0"/>
              </a:rPr>
              <a:t>A large number of local and foreign journalists and other dignitaries attended in this ceremony. This government was headed by Bangabandhu Sheikh </a:t>
            </a:r>
            <a:r>
              <a:rPr lang="en-US" dirty="0" err="1">
                <a:solidFill>
                  <a:schemeClr val="tx1"/>
                </a:solidFill>
                <a:latin typeface="Times New Roman" pitchFamily="18" charset="0"/>
                <a:cs typeface="Times New Roman" pitchFamily="18" charset="0"/>
              </a:rPr>
              <a:t>Mujibur</a:t>
            </a:r>
            <a:r>
              <a:rPr lang="en-US" dirty="0">
                <a:solidFill>
                  <a:schemeClr val="tx1"/>
                </a:solidFill>
                <a:latin typeface="Times New Roman" pitchFamily="18" charset="0"/>
                <a:cs typeface="Times New Roman" pitchFamily="18" charset="0"/>
              </a:rPr>
              <a:t> Rahman. </a:t>
            </a:r>
          </a:p>
          <a:p>
            <a:pPr marL="571500" indent="-355600" algn="just">
              <a:buFont typeface="Wingdings" pitchFamily="2" charset="2"/>
              <a:buChar char="q"/>
            </a:pPr>
            <a:r>
              <a:rPr lang="en-US" dirty="0">
                <a:solidFill>
                  <a:schemeClr val="tx1"/>
                </a:solidFill>
                <a:latin typeface="Times New Roman" pitchFamily="18" charset="0"/>
                <a:cs typeface="Times New Roman" pitchFamily="18" charset="0"/>
              </a:rPr>
              <a:t>The village </a:t>
            </a:r>
            <a:r>
              <a:rPr lang="en-US" dirty="0" err="1">
                <a:solidFill>
                  <a:schemeClr val="tx1"/>
                </a:solidFill>
                <a:latin typeface="Times New Roman" pitchFamily="18" charset="0"/>
                <a:cs typeface="Times New Roman" pitchFamily="18" charset="0"/>
              </a:rPr>
              <a:t>Vaidynathtala</a:t>
            </a:r>
            <a:r>
              <a:rPr lang="en-US" dirty="0">
                <a:solidFill>
                  <a:schemeClr val="tx1"/>
                </a:solidFill>
                <a:latin typeface="Times New Roman" pitchFamily="18" charset="0"/>
                <a:cs typeface="Times New Roman" pitchFamily="18" charset="0"/>
              </a:rPr>
              <a:t> was named </a:t>
            </a:r>
            <a:r>
              <a:rPr lang="en-US" dirty="0" err="1">
                <a:solidFill>
                  <a:schemeClr val="tx1"/>
                </a:solidFill>
                <a:latin typeface="Times New Roman" pitchFamily="18" charset="0"/>
                <a:cs typeface="Times New Roman" pitchFamily="18" charset="0"/>
              </a:rPr>
              <a:t>Mujibnagar</a:t>
            </a:r>
            <a:r>
              <a:rPr lang="en-US" dirty="0">
                <a:solidFill>
                  <a:schemeClr val="tx1"/>
                </a:solidFill>
                <a:latin typeface="Times New Roman" pitchFamily="18" charset="0"/>
                <a:cs typeface="Times New Roman" pitchFamily="18" charset="0"/>
              </a:rPr>
              <a:t> after his name, and the provisional government also came to be popularly termed as </a:t>
            </a:r>
            <a:r>
              <a:rPr lang="en-US" dirty="0" err="1">
                <a:solidFill>
                  <a:schemeClr val="tx1"/>
                </a:solidFill>
                <a:latin typeface="Times New Roman" pitchFamily="18" charset="0"/>
                <a:cs typeface="Times New Roman" pitchFamily="18" charset="0"/>
              </a:rPr>
              <a:t>Mujibnagar</a:t>
            </a:r>
            <a:r>
              <a:rPr lang="en-US" dirty="0">
                <a:solidFill>
                  <a:schemeClr val="tx1"/>
                </a:solidFill>
                <a:latin typeface="Times New Roman" pitchFamily="18" charset="0"/>
                <a:cs typeface="Times New Roman" pitchFamily="18" charset="0"/>
              </a:rPr>
              <a:t> government. </a:t>
            </a:r>
          </a:p>
          <a:p>
            <a:pPr marL="571500" indent="-355600" algn="just">
              <a:buFont typeface="Wingdings" pitchFamily="2" charset="2"/>
              <a:buChar char="q"/>
            </a:pPr>
            <a:r>
              <a:rPr lang="en-US" dirty="0">
                <a:solidFill>
                  <a:schemeClr val="tx1"/>
                </a:solidFill>
                <a:latin typeface="Times New Roman" pitchFamily="18" charset="0"/>
                <a:cs typeface="Times New Roman" pitchFamily="18" charset="0"/>
              </a:rPr>
              <a:t>However, the aircraft of the Pakistan Air Force bombed </a:t>
            </a:r>
            <a:r>
              <a:rPr lang="en-US" dirty="0" err="1">
                <a:solidFill>
                  <a:schemeClr val="tx1"/>
                </a:solidFill>
                <a:latin typeface="Times New Roman" pitchFamily="18" charset="0"/>
                <a:cs typeface="Times New Roman" pitchFamily="18" charset="0"/>
              </a:rPr>
              <a:t>Mujibnagar</a:t>
            </a:r>
            <a:r>
              <a:rPr lang="en-US" dirty="0">
                <a:solidFill>
                  <a:schemeClr val="tx1"/>
                </a:solidFill>
                <a:latin typeface="Times New Roman" pitchFamily="18" charset="0"/>
                <a:cs typeface="Times New Roman" pitchFamily="18" charset="0"/>
              </a:rPr>
              <a:t> and took control of it just two hours after the formation of this government. Hence, the headquarters of the </a:t>
            </a:r>
            <a:r>
              <a:rPr lang="en-US" dirty="0" err="1">
                <a:solidFill>
                  <a:schemeClr val="tx1"/>
                </a:solidFill>
                <a:latin typeface="Times New Roman" pitchFamily="18" charset="0"/>
                <a:cs typeface="Times New Roman" pitchFamily="18" charset="0"/>
              </a:rPr>
              <a:t>Mujibnagar</a:t>
            </a:r>
            <a:r>
              <a:rPr lang="en-US" dirty="0">
                <a:solidFill>
                  <a:schemeClr val="tx1"/>
                </a:solidFill>
                <a:latin typeface="Times New Roman" pitchFamily="18" charset="0"/>
                <a:cs typeface="Times New Roman" pitchFamily="18" charset="0"/>
              </a:rPr>
              <a:t> government was shifted to 8 Theatre Road in Kolkata. </a:t>
            </a:r>
          </a:p>
        </p:txBody>
      </p:sp>
    </p:spTree>
    <p:extLst>
      <p:ext uri="{BB962C8B-B14F-4D97-AF65-F5344CB8AC3E}">
        <p14:creationId xmlns:p14="http://schemas.microsoft.com/office/powerpoint/2010/main" val="14062284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 xmlns:a16="http://schemas.microsoft.com/office/drawing/2014/main" id="{A2081ADA-8E21-A64A-A8ED-57925CAFABAB}"/>
              </a:ext>
            </a:extLst>
          </p:cNvPr>
          <p:cNvGraphicFramePr>
            <a:graphicFrameLocks noGrp="1"/>
          </p:cNvGraphicFramePr>
          <p:nvPr>
            <p:ph idx="1"/>
            <p:extLst>
              <p:ext uri="{D42A27DB-BD31-4B8C-83A1-F6EECF244321}">
                <p14:modId xmlns:p14="http://schemas.microsoft.com/office/powerpoint/2010/main" val="3375331916"/>
              </p:ext>
            </p:extLst>
          </p:nvPr>
        </p:nvGraphicFramePr>
        <p:xfrm>
          <a:off x="721217" y="1737360"/>
          <a:ext cx="10434463" cy="4478338"/>
        </p:xfrm>
        <a:graphic>
          <a:graphicData uri="http://schemas.openxmlformats.org/drawingml/2006/table">
            <a:tbl>
              <a:tblPr firstRow="1" bandRow="1">
                <a:tableStyleId>{5C22544A-7EE6-4342-B048-85BDC9FD1C3A}</a:tableStyleId>
              </a:tblPr>
              <a:tblGrid>
                <a:gridCol w="4817046">
                  <a:extLst>
                    <a:ext uri="{9D8B030D-6E8A-4147-A177-3AD203B41FA5}">
                      <a16:colId xmlns="" xmlns:a16="http://schemas.microsoft.com/office/drawing/2014/main" val="4034359554"/>
                    </a:ext>
                  </a:extLst>
                </a:gridCol>
                <a:gridCol w="5617417">
                  <a:extLst>
                    <a:ext uri="{9D8B030D-6E8A-4147-A177-3AD203B41FA5}">
                      <a16:colId xmlns="" xmlns:a16="http://schemas.microsoft.com/office/drawing/2014/main" val="2801027421"/>
                    </a:ext>
                  </a:extLst>
                </a:gridCol>
              </a:tblGrid>
              <a:tr h="418590">
                <a:tc>
                  <a:txBody>
                    <a:bodyPr/>
                    <a:lstStyle/>
                    <a:p>
                      <a:pPr algn="ctr">
                        <a:spcAft>
                          <a:spcPts val="0"/>
                        </a:spcAft>
                      </a:pPr>
                      <a:r>
                        <a:rPr lang="en-US" sz="1800" dirty="0">
                          <a:effectLst/>
                          <a:latin typeface="Times New Roman" pitchFamily="18" charset="0"/>
                          <a:ea typeface="Times New Roman" panose="02020603050405020304" pitchFamily="18" charset="0"/>
                          <a:cs typeface="Times New Roman" pitchFamily="18" charset="0"/>
                        </a:rPr>
                        <a:t>President </a:t>
                      </a:r>
                    </a:p>
                  </a:txBody>
                  <a:tcPr marL="68580" marR="68580" marT="0" marB="0" anchor="ctr"/>
                </a:tc>
                <a:tc>
                  <a:txBody>
                    <a:bodyPr/>
                    <a:lstStyle/>
                    <a:p>
                      <a:pPr algn="ctr">
                        <a:spcAft>
                          <a:spcPts val="0"/>
                        </a:spcAft>
                      </a:pPr>
                      <a:r>
                        <a:rPr lang="en-US" sz="1800">
                          <a:effectLst/>
                          <a:latin typeface="Times New Roman" pitchFamily="18" charset="0"/>
                          <a:ea typeface="Calibri" panose="020F0502020204030204" pitchFamily="34" charset="0"/>
                          <a:cs typeface="Times New Roman" pitchFamily="18" charset="0"/>
                        </a:rPr>
                        <a:t>Bangabandhu Sheikh Mujibur Rahman</a:t>
                      </a:r>
                    </a:p>
                  </a:txBody>
                  <a:tcPr marL="68580" marR="68580" marT="0" marB="0" anchor="ctr"/>
                </a:tc>
                <a:extLst>
                  <a:ext uri="{0D108BD9-81ED-4DB2-BD59-A6C34878D82A}">
                    <a16:rowId xmlns="" xmlns:a16="http://schemas.microsoft.com/office/drawing/2014/main" val="2719655506"/>
                  </a:ext>
                </a:extLst>
              </a:tr>
              <a:tr h="928925">
                <a:tc>
                  <a:txBody>
                    <a:bodyPr/>
                    <a:lstStyle/>
                    <a:p>
                      <a:pPr algn="ctr">
                        <a:spcAft>
                          <a:spcPts val="0"/>
                        </a:spcAft>
                      </a:pPr>
                      <a:r>
                        <a:rPr lang="en-US" sz="1800" dirty="0">
                          <a:effectLst/>
                          <a:latin typeface="Times New Roman" pitchFamily="18" charset="0"/>
                          <a:ea typeface="Calibri" panose="020F0502020204030204" pitchFamily="34" charset="0"/>
                          <a:cs typeface="Times New Roman" pitchFamily="18" charset="0"/>
                        </a:rPr>
                        <a:t>Vice President </a:t>
                      </a:r>
                    </a:p>
                  </a:txBody>
                  <a:tcPr marL="68580" marR="68580" marT="0" marB="0" anchor="ctr"/>
                </a:tc>
                <a:tc>
                  <a:txBody>
                    <a:bodyPr/>
                    <a:lstStyle/>
                    <a:p>
                      <a:pPr algn="ctr">
                        <a:spcAft>
                          <a:spcPts val="0"/>
                        </a:spcAft>
                      </a:pPr>
                      <a:r>
                        <a:rPr lang="en-US" sz="1800" dirty="0">
                          <a:effectLst/>
                          <a:latin typeface="Times New Roman" pitchFamily="18" charset="0"/>
                          <a:ea typeface="Calibri" panose="020F0502020204030204" pitchFamily="34" charset="0"/>
                          <a:cs typeface="Times New Roman" pitchFamily="18" charset="0"/>
                        </a:rPr>
                        <a:t>Syed Nazrul Islam (the Acting President, in absence of Bangabandhu, who was in charge of the commander in chief of the armed forces and </a:t>
                      </a:r>
                      <a:r>
                        <a:rPr lang="en-US" sz="1800" dirty="0" err="1">
                          <a:effectLst/>
                          <a:latin typeface="Times New Roman" pitchFamily="18" charset="0"/>
                          <a:ea typeface="Calibri" panose="020F0502020204030204" pitchFamily="34" charset="0"/>
                          <a:cs typeface="Times New Roman" pitchFamily="18" charset="0"/>
                        </a:rPr>
                        <a:t>Muktibahini</a:t>
                      </a:r>
                      <a:r>
                        <a:rPr lang="en-US" sz="1800" dirty="0">
                          <a:effectLst/>
                          <a:latin typeface="Times New Roman" pitchFamily="18" charset="0"/>
                          <a:ea typeface="Calibri" panose="020F0502020204030204" pitchFamily="34" charset="0"/>
                          <a:cs typeface="Times New Roman" pitchFamily="18" charset="0"/>
                        </a:rPr>
                        <a:t>)</a:t>
                      </a:r>
                    </a:p>
                  </a:txBody>
                  <a:tcPr marL="68580" marR="68580" marT="0" marB="0" anchor="ctr"/>
                </a:tc>
                <a:extLst>
                  <a:ext uri="{0D108BD9-81ED-4DB2-BD59-A6C34878D82A}">
                    <a16:rowId xmlns="" xmlns:a16="http://schemas.microsoft.com/office/drawing/2014/main" val="4194271065"/>
                  </a:ext>
                </a:extLst>
              </a:tr>
              <a:tr h="418590">
                <a:tc>
                  <a:txBody>
                    <a:bodyPr/>
                    <a:lstStyle/>
                    <a:p>
                      <a:pPr algn="ctr">
                        <a:spcAft>
                          <a:spcPts val="0"/>
                        </a:spcAft>
                      </a:pPr>
                      <a:r>
                        <a:rPr lang="en-US" sz="1800">
                          <a:effectLst/>
                          <a:latin typeface="Times New Roman" pitchFamily="18" charset="0"/>
                          <a:ea typeface="Times New Roman" panose="02020603050405020304" pitchFamily="18" charset="0"/>
                          <a:cs typeface="Times New Roman" pitchFamily="18" charset="0"/>
                        </a:rPr>
                        <a:t>Prime Minister</a:t>
                      </a:r>
                    </a:p>
                  </a:txBody>
                  <a:tcPr marL="68580" marR="68580" marT="0" marB="0" anchor="ctr"/>
                </a:tc>
                <a:tc>
                  <a:txBody>
                    <a:bodyPr/>
                    <a:lstStyle/>
                    <a:p>
                      <a:pPr algn="ctr">
                        <a:spcAft>
                          <a:spcPts val="0"/>
                        </a:spcAft>
                      </a:pPr>
                      <a:r>
                        <a:rPr lang="en-US" sz="1800">
                          <a:effectLst/>
                          <a:latin typeface="Times New Roman" pitchFamily="18" charset="0"/>
                          <a:ea typeface="Calibri" panose="020F0502020204030204" pitchFamily="34" charset="0"/>
                          <a:cs typeface="Times New Roman" pitchFamily="18" charset="0"/>
                        </a:rPr>
                        <a:t>Tajuddin Ahmed</a:t>
                      </a:r>
                    </a:p>
                  </a:txBody>
                  <a:tcPr marL="68580" marR="68580" marT="0" marB="0" anchor="ctr"/>
                </a:tc>
                <a:extLst>
                  <a:ext uri="{0D108BD9-81ED-4DB2-BD59-A6C34878D82A}">
                    <a16:rowId xmlns="" xmlns:a16="http://schemas.microsoft.com/office/drawing/2014/main" val="4078041516"/>
                  </a:ext>
                </a:extLst>
              </a:tr>
              <a:tr h="418590">
                <a:tc>
                  <a:txBody>
                    <a:bodyPr/>
                    <a:lstStyle/>
                    <a:p>
                      <a:pPr algn="ctr">
                        <a:spcAft>
                          <a:spcPts val="0"/>
                        </a:spcAft>
                      </a:pPr>
                      <a:r>
                        <a:rPr lang="en-US" sz="1800" dirty="0">
                          <a:effectLst/>
                          <a:latin typeface="Times New Roman" pitchFamily="18" charset="0"/>
                          <a:ea typeface="Times New Roman" panose="02020603050405020304" pitchFamily="18" charset="0"/>
                          <a:cs typeface="Times New Roman" pitchFamily="18" charset="0"/>
                        </a:rPr>
                        <a:t>Finance Minister </a:t>
                      </a:r>
                    </a:p>
                  </a:txBody>
                  <a:tcPr marL="68580" marR="68580" marT="0" marB="0" anchor="ctr"/>
                </a:tc>
                <a:tc>
                  <a:txBody>
                    <a:bodyPr/>
                    <a:lstStyle/>
                    <a:p>
                      <a:pPr algn="ctr">
                        <a:spcAft>
                          <a:spcPts val="0"/>
                        </a:spcAft>
                      </a:pPr>
                      <a:r>
                        <a:rPr lang="en-US" sz="1800">
                          <a:effectLst/>
                          <a:latin typeface="Times New Roman" pitchFamily="18" charset="0"/>
                          <a:ea typeface="Calibri" panose="020F0502020204030204" pitchFamily="34" charset="0"/>
                          <a:cs typeface="Times New Roman" pitchFamily="18" charset="0"/>
                        </a:rPr>
                        <a:t>M. Masur Ali</a:t>
                      </a:r>
                    </a:p>
                  </a:txBody>
                  <a:tcPr marL="68580" marR="68580" marT="0" marB="0" anchor="ctr"/>
                </a:tc>
                <a:extLst>
                  <a:ext uri="{0D108BD9-81ED-4DB2-BD59-A6C34878D82A}">
                    <a16:rowId xmlns="" xmlns:a16="http://schemas.microsoft.com/office/drawing/2014/main" val="2759290563"/>
                  </a:ext>
                </a:extLst>
              </a:tr>
              <a:tr h="619283">
                <a:tc>
                  <a:txBody>
                    <a:bodyPr/>
                    <a:lstStyle/>
                    <a:p>
                      <a:pPr algn="ctr">
                        <a:spcAft>
                          <a:spcPts val="0"/>
                        </a:spcAft>
                      </a:pPr>
                      <a:r>
                        <a:rPr lang="en-US" sz="1800" dirty="0">
                          <a:effectLst/>
                          <a:latin typeface="Times New Roman" pitchFamily="18" charset="0"/>
                          <a:ea typeface="Calibri" panose="020F0502020204030204" pitchFamily="34" charset="0"/>
                          <a:cs typeface="Times New Roman" pitchFamily="18" charset="0"/>
                        </a:rPr>
                        <a:t>Home, Agriculture, relief and Rehabilitation Minister</a:t>
                      </a:r>
                    </a:p>
                  </a:txBody>
                  <a:tcPr marL="68580" marR="68580" marT="0" marB="0" anchor="ctr"/>
                </a:tc>
                <a:tc>
                  <a:txBody>
                    <a:bodyPr/>
                    <a:lstStyle/>
                    <a:p>
                      <a:pPr algn="ctr">
                        <a:spcAft>
                          <a:spcPts val="0"/>
                        </a:spcAft>
                      </a:pPr>
                      <a:r>
                        <a:rPr lang="en-US" sz="1800">
                          <a:effectLst/>
                          <a:latin typeface="Times New Roman" pitchFamily="18" charset="0"/>
                          <a:ea typeface="Calibri" panose="020F0502020204030204" pitchFamily="34" charset="0"/>
                          <a:cs typeface="Times New Roman" pitchFamily="18" charset="0"/>
                        </a:rPr>
                        <a:t>A. H. M. Kamruzzaman</a:t>
                      </a:r>
                    </a:p>
                  </a:txBody>
                  <a:tcPr marL="68580" marR="68580" marT="0" marB="0" anchor="ctr"/>
                </a:tc>
                <a:extLst>
                  <a:ext uri="{0D108BD9-81ED-4DB2-BD59-A6C34878D82A}">
                    <a16:rowId xmlns="" xmlns:a16="http://schemas.microsoft.com/office/drawing/2014/main" val="2477965712"/>
                  </a:ext>
                </a:extLst>
              </a:tr>
              <a:tr h="418590">
                <a:tc>
                  <a:txBody>
                    <a:bodyPr/>
                    <a:lstStyle/>
                    <a:p>
                      <a:pPr algn="ctr">
                        <a:spcAft>
                          <a:spcPts val="0"/>
                        </a:spcAft>
                      </a:pPr>
                      <a:r>
                        <a:rPr lang="en-US" sz="1800" dirty="0">
                          <a:effectLst/>
                          <a:latin typeface="Times New Roman" pitchFamily="18" charset="0"/>
                          <a:ea typeface="Calibri" panose="020F0502020204030204" pitchFamily="34" charset="0"/>
                          <a:cs typeface="Times New Roman" pitchFamily="18" charset="0"/>
                        </a:rPr>
                        <a:t>Foreign, Law and Parliamentary Affairs Minister</a:t>
                      </a:r>
                    </a:p>
                  </a:txBody>
                  <a:tcPr marL="68580" marR="68580" marT="0" marB="0" anchor="ctr"/>
                </a:tc>
                <a:tc>
                  <a:txBody>
                    <a:bodyPr/>
                    <a:lstStyle/>
                    <a:p>
                      <a:pPr algn="ctr">
                        <a:spcAft>
                          <a:spcPts val="0"/>
                        </a:spcAft>
                      </a:pPr>
                      <a:r>
                        <a:rPr lang="en-US" sz="1800" dirty="0" err="1">
                          <a:effectLst/>
                          <a:latin typeface="Times New Roman" pitchFamily="18" charset="0"/>
                          <a:ea typeface="Calibri" panose="020F0502020204030204" pitchFamily="34" charset="0"/>
                          <a:cs typeface="Times New Roman" pitchFamily="18" charset="0"/>
                        </a:rPr>
                        <a:t>Khondokar</a:t>
                      </a:r>
                      <a:r>
                        <a:rPr lang="en-US" sz="1800" dirty="0">
                          <a:effectLst/>
                          <a:latin typeface="Times New Roman" pitchFamily="18" charset="0"/>
                          <a:ea typeface="Calibri" panose="020F0502020204030204" pitchFamily="34" charset="0"/>
                          <a:cs typeface="Times New Roman" pitchFamily="18" charset="0"/>
                        </a:rPr>
                        <a:t> </a:t>
                      </a:r>
                      <a:r>
                        <a:rPr lang="en-US" sz="1800" dirty="0" err="1">
                          <a:effectLst/>
                          <a:latin typeface="Times New Roman" pitchFamily="18" charset="0"/>
                          <a:ea typeface="Calibri" panose="020F0502020204030204" pitchFamily="34" charset="0"/>
                          <a:cs typeface="Times New Roman" pitchFamily="18" charset="0"/>
                        </a:rPr>
                        <a:t>Moshtaq</a:t>
                      </a:r>
                      <a:r>
                        <a:rPr lang="en-US" sz="1800" dirty="0">
                          <a:effectLst/>
                          <a:latin typeface="Times New Roman" pitchFamily="18" charset="0"/>
                          <a:ea typeface="Calibri" panose="020F0502020204030204" pitchFamily="34" charset="0"/>
                          <a:cs typeface="Times New Roman" pitchFamily="18" charset="0"/>
                        </a:rPr>
                        <a:t> Ahmed</a:t>
                      </a:r>
                    </a:p>
                  </a:txBody>
                  <a:tcPr marL="68580" marR="68580" marT="0" marB="0" anchor="ctr"/>
                </a:tc>
                <a:extLst>
                  <a:ext uri="{0D108BD9-81ED-4DB2-BD59-A6C34878D82A}">
                    <a16:rowId xmlns="" xmlns:a16="http://schemas.microsoft.com/office/drawing/2014/main" val="1919481692"/>
                  </a:ext>
                </a:extLst>
              </a:tr>
              <a:tr h="418590">
                <a:tc>
                  <a:txBody>
                    <a:bodyPr/>
                    <a:lstStyle/>
                    <a:p>
                      <a:pPr algn="ctr">
                        <a:spcAft>
                          <a:spcPts val="0"/>
                        </a:spcAft>
                      </a:pPr>
                      <a:r>
                        <a:rPr lang="en-US" sz="1800" dirty="0">
                          <a:effectLst/>
                          <a:latin typeface="Times New Roman" pitchFamily="18" charset="0"/>
                          <a:ea typeface="Calibri" panose="020F0502020204030204" pitchFamily="34" charset="0"/>
                          <a:cs typeface="Times New Roman" pitchFamily="18" charset="0"/>
                        </a:rPr>
                        <a:t>Commander in Chief</a:t>
                      </a:r>
                    </a:p>
                  </a:txBody>
                  <a:tcPr marL="68580" marR="68580" marT="0" marB="0" anchor="ctr"/>
                </a:tc>
                <a:tc>
                  <a:txBody>
                    <a:bodyPr/>
                    <a:lstStyle/>
                    <a:p>
                      <a:pPr algn="ctr">
                        <a:spcAft>
                          <a:spcPts val="0"/>
                        </a:spcAft>
                      </a:pPr>
                      <a:r>
                        <a:rPr lang="en-US" sz="1800" dirty="0">
                          <a:effectLst/>
                          <a:latin typeface="Times New Roman" pitchFamily="18" charset="0"/>
                          <a:ea typeface="Calibri" panose="020F0502020204030204" pitchFamily="34" charset="0"/>
                          <a:cs typeface="Times New Roman" pitchFamily="18" charset="0"/>
                        </a:rPr>
                        <a:t>Colonel (</a:t>
                      </a:r>
                      <a:r>
                        <a:rPr lang="en-US" sz="1800" dirty="0" err="1">
                          <a:effectLst/>
                          <a:latin typeface="Times New Roman" pitchFamily="18" charset="0"/>
                          <a:ea typeface="Calibri" panose="020F0502020204030204" pitchFamily="34" charset="0"/>
                          <a:cs typeface="Times New Roman" pitchFamily="18" charset="0"/>
                        </a:rPr>
                        <a:t>Rtd</a:t>
                      </a:r>
                      <a:r>
                        <a:rPr lang="en-US" sz="1800" dirty="0">
                          <a:effectLst/>
                          <a:latin typeface="Times New Roman" pitchFamily="18" charset="0"/>
                          <a:ea typeface="Calibri" panose="020F0502020204030204" pitchFamily="34" charset="0"/>
                          <a:cs typeface="Times New Roman" pitchFamily="18" charset="0"/>
                        </a:rPr>
                        <a:t>.) M. A. G. Osmani</a:t>
                      </a:r>
                    </a:p>
                  </a:txBody>
                  <a:tcPr marL="68580" marR="68580" marT="0" marB="0" anchor="ctr"/>
                </a:tc>
                <a:extLst>
                  <a:ext uri="{0D108BD9-81ED-4DB2-BD59-A6C34878D82A}">
                    <a16:rowId xmlns="" xmlns:a16="http://schemas.microsoft.com/office/drawing/2014/main" val="3424547279"/>
                  </a:ext>
                </a:extLst>
              </a:tr>
              <a:tr h="418590">
                <a:tc>
                  <a:txBody>
                    <a:bodyPr/>
                    <a:lstStyle/>
                    <a:p>
                      <a:pPr algn="ctr">
                        <a:spcAft>
                          <a:spcPts val="0"/>
                        </a:spcAft>
                      </a:pPr>
                      <a:r>
                        <a:rPr lang="en-US" sz="1800" dirty="0">
                          <a:effectLst/>
                          <a:latin typeface="Times New Roman" pitchFamily="18" charset="0"/>
                          <a:ea typeface="Calibri" panose="020F0502020204030204" pitchFamily="34" charset="0"/>
                          <a:cs typeface="Times New Roman" pitchFamily="18" charset="0"/>
                        </a:rPr>
                        <a:t>Chief of Staff</a:t>
                      </a:r>
                    </a:p>
                  </a:txBody>
                  <a:tcPr marL="68580" marR="68580" marT="0" marB="0" anchor="ctr"/>
                </a:tc>
                <a:tc>
                  <a:txBody>
                    <a:bodyPr/>
                    <a:lstStyle/>
                    <a:p>
                      <a:pPr algn="ctr">
                        <a:spcAft>
                          <a:spcPts val="0"/>
                        </a:spcAft>
                      </a:pPr>
                      <a:r>
                        <a:rPr lang="en-US" sz="1800" dirty="0">
                          <a:effectLst/>
                          <a:latin typeface="Times New Roman" pitchFamily="18" charset="0"/>
                          <a:ea typeface="Times New Roman" panose="02020603050405020304" pitchFamily="18" charset="0"/>
                          <a:cs typeface="Times New Roman" pitchFamily="18" charset="0"/>
                        </a:rPr>
                        <a:t>Lt. Colonel (</a:t>
                      </a:r>
                      <a:r>
                        <a:rPr lang="en-US" sz="1800" dirty="0" err="1">
                          <a:effectLst/>
                          <a:latin typeface="Times New Roman" pitchFamily="18" charset="0"/>
                          <a:ea typeface="Times New Roman" panose="02020603050405020304" pitchFamily="18" charset="0"/>
                          <a:cs typeface="Times New Roman" pitchFamily="18" charset="0"/>
                        </a:rPr>
                        <a:t>Rtd</a:t>
                      </a:r>
                      <a:r>
                        <a:rPr lang="en-US" sz="1800" dirty="0">
                          <a:effectLst/>
                          <a:latin typeface="Times New Roman" pitchFamily="18" charset="0"/>
                          <a:ea typeface="Times New Roman" panose="02020603050405020304" pitchFamily="18" charset="0"/>
                          <a:cs typeface="Times New Roman" pitchFamily="18" charset="0"/>
                        </a:rPr>
                        <a:t>.) </a:t>
                      </a:r>
                      <a:r>
                        <a:rPr lang="en-US" sz="1800" dirty="0" err="1">
                          <a:effectLst/>
                          <a:latin typeface="Times New Roman" pitchFamily="18" charset="0"/>
                          <a:ea typeface="Times New Roman" panose="02020603050405020304" pitchFamily="18" charset="0"/>
                          <a:cs typeface="Times New Roman" pitchFamily="18" charset="0"/>
                        </a:rPr>
                        <a:t>Abdur</a:t>
                      </a:r>
                      <a:r>
                        <a:rPr lang="en-US" sz="1800" dirty="0">
                          <a:effectLst/>
                          <a:latin typeface="Times New Roman" pitchFamily="18" charset="0"/>
                          <a:ea typeface="Times New Roman" panose="02020603050405020304" pitchFamily="18" charset="0"/>
                          <a:cs typeface="Times New Roman" pitchFamily="18" charset="0"/>
                        </a:rPr>
                        <a:t> Rob</a:t>
                      </a:r>
                    </a:p>
                  </a:txBody>
                  <a:tcPr marL="68580" marR="68580" marT="0" marB="0" anchor="ctr"/>
                </a:tc>
                <a:extLst>
                  <a:ext uri="{0D108BD9-81ED-4DB2-BD59-A6C34878D82A}">
                    <a16:rowId xmlns="" xmlns:a16="http://schemas.microsoft.com/office/drawing/2014/main" val="3558535866"/>
                  </a:ext>
                </a:extLst>
              </a:tr>
              <a:tr h="418590">
                <a:tc>
                  <a:txBody>
                    <a:bodyPr/>
                    <a:lstStyle/>
                    <a:p>
                      <a:pPr algn="ctr">
                        <a:spcAft>
                          <a:spcPts val="0"/>
                        </a:spcAft>
                      </a:pPr>
                      <a:r>
                        <a:rPr lang="en-US" sz="1800" dirty="0">
                          <a:effectLst/>
                          <a:latin typeface="Times New Roman" pitchFamily="18" charset="0"/>
                          <a:ea typeface="Times New Roman" panose="02020603050405020304" pitchFamily="18" charset="0"/>
                          <a:cs typeface="Times New Roman" pitchFamily="18" charset="0"/>
                        </a:rPr>
                        <a:t>Deputy Chief of Staff </a:t>
                      </a:r>
                    </a:p>
                  </a:txBody>
                  <a:tcPr marL="68580" marR="68580" marT="0" marB="0" anchor="ctr"/>
                </a:tc>
                <a:tc>
                  <a:txBody>
                    <a:bodyPr/>
                    <a:lstStyle/>
                    <a:p>
                      <a:pPr algn="ctr">
                        <a:spcAft>
                          <a:spcPts val="0"/>
                        </a:spcAft>
                      </a:pPr>
                      <a:r>
                        <a:rPr lang="en-US" sz="1800" dirty="0">
                          <a:effectLst/>
                          <a:latin typeface="Times New Roman" pitchFamily="18" charset="0"/>
                          <a:ea typeface="Times New Roman" panose="02020603050405020304" pitchFamily="18" charset="0"/>
                          <a:cs typeface="Times New Roman" pitchFamily="18" charset="0"/>
                        </a:rPr>
                        <a:t>Group Captain A. K. </a:t>
                      </a:r>
                      <a:r>
                        <a:rPr lang="en-US" sz="1800" dirty="0" err="1">
                          <a:effectLst/>
                          <a:latin typeface="Times New Roman" pitchFamily="18" charset="0"/>
                          <a:ea typeface="Times New Roman" panose="02020603050405020304" pitchFamily="18" charset="0"/>
                          <a:cs typeface="Times New Roman" pitchFamily="18" charset="0"/>
                        </a:rPr>
                        <a:t>Khondokar</a:t>
                      </a:r>
                      <a:r>
                        <a:rPr lang="en-US" sz="1800" dirty="0">
                          <a:effectLst/>
                          <a:latin typeface="Times New Roman" pitchFamily="18" charset="0"/>
                          <a:ea typeface="Times New Roman" panose="02020603050405020304" pitchFamily="18" charset="0"/>
                          <a:cs typeface="Times New Roman" pitchFamily="18" charset="0"/>
                        </a:rPr>
                        <a:t> </a:t>
                      </a:r>
                    </a:p>
                  </a:txBody>
                  <a:tcPr marL="68580" marR="68580" marT="0" marB="0" anchor="ctr"/>
                </a:tc>
                <a:extLst>
                  <a:ext uri="{0D108BD9-81ED-4DB2-BD59-A6C34878D82A}">
                    <a16:rowId xmlns="" xmlns:a16="http://schemas.microsoft.com/office/drawing/2014/main" val="3233558314"/>
                  </a:ext>
                </a:extLst>
              </a:tr>
            </a:tbl>
          </a:graphicData>
        </a:graphic>
      </p:graphicFrame>
      <p:sp>
        <p:nvSpPr>
          <p:cNvPr id="5" name="Title 1">
            <a:extLst>
              <a:ext uri="{FF2B5EF4-FFF2-40B4-BE49-F238E27FC236}">
                <a16:creationId xmlns="" xmlns:a16="http://schemas.microsoft.com/office/drawing/2014/main" id="{25C620C7-8553-D14A-BD09-43A46CA396E3}"/>
              </a:ext>
            </a:extLst>
          </p:cNvPr>
          <p:cNvSpPr>
            <a:spLocks noGrp="1"/>
          </p:cNvSpPr>
          <p:nvPr>
            <p:ph type="title"/>
          </p:nvPr>
        </p:nvSpPr>
        <p:spPr>
          <a:xfrm>
            <a:off x="721217" y="837909"/>
            <a:ext cx="10434463" cy="708660"/>
          </a:xfrm>
        </p:spPr>
        <p:txBody>
          <a:bodyPr/>
          <a:lstStyle/>
          <a:p>
            <a:pPr algn="ctr"/>
            <a:r>
              <a:rPr lang="en-US" sz="3200" b="1" dirty="0" smtClean="0">
                <a:solidFill>
                  <a:srgbClr val="C00000"/>
                </a:solidFill>
                <a:latin typeface="Times New Roman" pitchFamily="18" charset="0"/>
                <a:cs typeface="Times New Roman" pitchFamily="18" charset="0"/>
              </a:rPr>
              <a:t>MUJIBNAGAR GOVERNMENT </a:t>
            </a:r>
            <a:endParaRPr lang="en-US" sz="3200" b="1"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0228566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92792" y="2236024"/>
            <a:ext cx="3492500" cy="2324100"/>
          </a:xfrm>
        </p:spPr>
      </p:pic>
      <p:sp>
        <p:nvSpPr>
          <p:cNvPr id="2" name="Slide Number Placeholder 1">
            <a:extLst>
              <a:ext uri="{FF2B5EF4-FFF2-40B4-BE49-F238E27FC236}">
                <a16:creationId xmlns:a16="http://schemas.microsoft.com/office/drawing/2014/main" xmlns="" id="{CD5CD612-4AE6-C94C-8199-4895DF539101}"/>
              </a:ext>
            </a:extLst>
          </p:cNvPr>
          <p:cNvSpPr>
            <a:spLocks noGrp="1"/>
          </p:cNvSpPr>
          <p:nvPr>
            <p:ph type="sldNum" sz="quarter" idx="12"/>
          </p:nvPr>
        </p:nvSpPr>
        <p:spPr/>
        <p:txBody>
          <a:bodyPr/>
          <a:lstStyle/>
          <a:p>
            <a:fld id="{4FAB73BC-B049-4115-A692-8D63A059BFB8}" type="slidenum">
              <a:rPr lang="en-US" smtClean="0"/>
              <a:pPr/>
              <a:t>43</a:t>
            </a:fld>
            <a:endParaRPr lang="en-US" dirty="0"/>
          </a:p>
        </p:txBody>
      </p:sp>
    </p:spTree>
    <p:extLst>
      <p:ext uri="{BB962C8B-B14F-4D97-AF65-F5344CB8AC3E}">
        <p14:creationId xmlns:p14="http://schemas.microsoft.com/office/powerpoint/2010/main" val="1226511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398496" cy="1320800"/>
          </a:xfrm>
        </p:spPr>
        <p:txBody>
          <a:bodyPr>
            <a:normAutofit/>
          </a:bodyPr>
          <a:lstStyle/>
          <a:p>
            <a:pPr algn="ctr"/>
            <a:r>
              <a:rPr lang="en-US" sz="3200" b="1" dirty="0" smtClean="0">
                <a:solidFill>
                  <a:srgbClr val="C00000"/>
                </a:solidFill>
                <a:latin typeface="Times New Roman" pitchFamily="18" charset="0"/>
                <a:cs typeface="Times New Roman" pitchFamily="18" charset="0"/>
              </a:rPr>
              <a:t>NON-COOPERATION MOVEMENT (1971)</a:t>
            </a:r>
            <a:br>
              <a:rPr lang="en-US" sz="3200" b="1" dirty="0" smtClean="0">
                <a:solidFill>
                  <a:srgbClr val="C00000"/>
                </a:solidFill>
                <a:latin typeface="Times New Roman" pitchFamily="18" charset="0"/>
                <a:cs typeface="Times New Roman" pitchFamily="18" charset="0"/>
              </a:rPr>
            </a:br>
            <a:r>
              <a:rPr lang="bn-IN" sz="3200" b="1" dirty="0" smtClean="0">
                <a:solidFill>
                  <a:srgbClr val="C00000"/>
                </a:solidFill>
                <a:latin typeface="Times New Roman" pitchFamily="18" charset="0"/>
              </a:rPr>
              <a:t> INITIAL PHASE (MARCH 1–7)</a:t>
            </a:r>
            <a:endParaRPr lang="en-US" sz="3200"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677335" y="2160590"/>
            <a:ext cx="10398496" cy="3880773"/>
          </a:xfrm>
        </p:spPr>
        <p:txBody>
          <a:bodyPr>
            <a:normAutofit/>
          </a:bodyPr>
          <a:lstStyle/>
          <a:p>
            <a:pPr algn="just" fontAlgn="base"/>
            <a:r>
              <a:rPr lang="bn-IN" b="1" dirty="0" smtClean="0">
                <a:solidFill>
                  <a:schemeClr val="tx1"/>
                </a:solidFill>
                <a:latin typeface="Times New Roman" pitchFamily="18" charset="0"/>
              </a:rPr>
              <a:t>March 1</a:t>
            </a:r>
            <a:r>
              <a:rPr lang="en-US" b="1" dirty="0" smtClean="0">
                <a:solidFill>
                  <a:schemeClr val="tx1"/>
                </a:solidFill>
                <a:latin typeface="Times New Roman" pitchFamily="18" charset="0"/>
                <a:cs typeface="Times New Roman" pitchFamily="18" charset="0"/>
              </a:rPr>
              <a:t>; </a:t>
            </a:r>
            <a:r>
              <a:rPr lang="bn-IN" i="1" dirty="0" smtClean="0">
                <a:solidFill>
                  <a:schemeClr val="tx1"/>
                </a:solidFill>
                <a:latin typeface="Times New Roman" pitchFamily="18" charset="0"/>
              </a:rPr>
              <a:t>Daily Ittefaq</a:t>
            </a:r>
            <a:r>
              <a:rPr lang="bn-IN" dirty="0" smtClean="0">
                <a:solidFill>
                  <a:schemeClr val="tx1"/>
                </a:solidFill>
                <a:latin typeface="Times New Roman" pitchFamily="18" charset="0"/>
              </a:rPr>
              <a:t> , which was published the next day, covered the events of March 1</a:t>
            </a:r>
            <a:endParaRPr lang="en-US" dirty="0" smtClean="0">
              <a:solidFill>
                <a:schemeClr val="tx1"/>
              </a:solidFill>
              <a:latin typeface="Times New Roman" pitchFamily="18" charset="0"/>
              <a:cs typeface="Times New Roman" pitchFamily="18" charset="0"/>
            </a:endParaRPr>
          </a:p>
          <a:p>
            <a:pPr algn="just" fontAlgn="base"/>
            <a:r>
              <a:rPr lang="bn-IN" dirty="0" smtClean="0">
                <a:solidFill>
                  <a:schemeClr val="tx1"/>
                </a:solidFill>
                <a:latin typeface="Times New Roman" pitchFamily="18" charset="0"/>
              </a:rPr>
              <a:t>General Yahya Khan</a:t>
            </a:r>
            <a:r>
              <a:rPr lang="en-US" dirty="0" smtClean="0">
                <a:solidFill>
                  <a:schemeClr val="tx1"/>
                </a:solidFill>
                <a:latin typeface="Times New Roman" pitchFamily="18" charset="0"/>
                <a:cs typeface="Times New Roman" pitchFamily="18" charset="0"/>
              </a:rPr>
              <a:t> </a:t>
            </a:r>
            <a:r>
              <a:rPr lang="bn-IN" dirty="0" smtClean="0">
                <a:solidFill>
                  <a:schemeClr val="tx1"/>
                </a:solidFill>
                <a:latin typeface="Times New Roman" pitchFamily="18" charset="0"/>
              </a:rPr>
              <a:t>announced the adjournment of the National Assembly session at 1:05 PM on March 1, 1971 in a radio address after threats by Zulfiqar Ali Bhutto, the leader of Pakistan People's Party, the second largest party in Pakistan at the time . </a:t>
            </a:r>
            <a:endParaRPr lang="en-US" dirty="0" smtClean="0">
              <a:solidFill>
                <a:schemeClr val="tx1"/>
              </a:solidFill>
              <a:latin typeface="Times New Roman" pitchFamily="18" charset="0"/>
              <a:cs typeface="Times New Roman" pitchFamily="18" charset="0"/>
            </a:endParaRPr>
          </a:p>
          <a:p>
            <a:pPr algn="just" fontAlgn="base"/>
            <a:r>
              <a:rPr lang="bn-IN" dirty="0" smtClean="0">
                <a:solidFill>
                  <a:schemeClr val="tx1"/>
                </a:solidFill>
                <a:latin typeface="Times New Roman" pitchFamily="18" charset="0"/>
              </a:rPr>
              <a:t>During this announcement, the ongoing cricket match between International XI vs BCCP at Dhaka Stadium was stopped due to public protests. The student population went into spontaneous agitation without any guidance from Sheikh Mujibur Rahman. The students first gathered in groups at Battala of Dhaka University and decided to hold a public meeting at Paltan Maidan</a:t>
            </a:r>
            <a:r>
              <a:rPr lang="en-US" dirty="0" smtClean="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2806256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334102" cy="1320800"/>
          </a:xfrm>
        </p:spPr>
        <p:txBody>
          <a:bodyPr>
            <a:normAutofit/>
          </a:bodyPr>
          <a:lstStyle/>
          <a:p>
            <a:pPr algn="ctr"/>
            <a:r>
              <a:rPr lang="en-US" sz="3200" b="1" dirty="0">
                <a:solidFill>
                  <a:srgbClr val="C00000"/>
                </a:solidFill>
                <a:latin typeface="Times New Roman" pitchFamily="18" charset="0"/>
                <a:cs typeface="Times New Roman" pitchFamily="18" charset="0"/>
              </a:rPr>
              <a:t>NON-COOPERATION MOVEMENT (1971)</a:t>
            </a:r>
            <a:br>
              <a:rPr lang="en-US" sz="3200" b="1" dirty="0">
                <a:solidFill>
                  <a:srgbClr val="C00000"/>
                </a:solidFill>
                <a:latin typeface="Times New Roman" pitchFamily="18" charset="0"/>
                <a:cs typeface="Times New Roman" pitchFamily="18" charset="0"/>
              </a:rPr>
            </a:br>
            <a:r>
              <a:rPr lang="bn-IN" sz="3200" b="1" dirty="0">
                <a:solidFill>
                  <a:srgbClr val="C00000"/>
                </a:solidFill>
                <a:latin typeface="Times New Roman" pitchFamily="18" charset="0"/>
              </a:rPr>
              <a:t> INITIAL PHASE (MARCH 1–7)</a:t>
            </a:r>
            <a:endParaRPr lang="en-US" sz="3200" dirty="0"/>
          </a:p>
        </p:txBody>
      </p:sp>
      <p:sp>
        <p:nvSpPr>
          <p:cNvPr id="3" name="Content Placeholder 2"/>
          <p:cNvSpPr>
            <a:spLocks noGrp="1"/>
          </p:cNvSpPr>
          <p:nvPr>
            <p:ph idx="1"/>
          </p:nvPr>
        </p:nvSpPr>
        <p:spPr>
          <a:xfrm>
            <a:off x="677335" y="2160590"/>
            <a:ext cx="10334102" cy="3880773"/>
          </a:xfrm>
        </p:spPr>
        <p:txBody>
          <a:bodyPr/>
          <a:lstStyle/>
          <a:p>
            <a:pPr algn="just"/>
            <a:r>
              <a:rPr lang="bn-IN" dirty="0">
                <a:solidFill>
                  <a:schemeClr val="tx1"/>
                </a:solidFill>
                <a:latin typeface="Times New Roman" pitchFamily="18" charset="0"/>
              </a:rPr>
              <a:t>On that day, the members of the Awami League</a:t>
            </a:r>
            <a:r>
              <a:rPr lang="en-US" dirty="0">
                <a:solidFill>
                  <a:schemeClr val="tx1"/>
                </a:solidFill>
                <a:latin typeface="Times New Roman" pitchFamily="18" charset="0"/>
                <a:cs typeface="Times New Roman" pitchFamily="18" charset="0"/>
              </a:rPr>
              <a:t> </a:t>
            </a:r>
            <a:r>
              <a:rPr lang="bn-IN" dirty="0">
                <a:solidFill>
                  <a:schemeClr val="tx1"/>
                </a:solidFill>
                <a:latin typeface="Times New Roman" pitchFamily="18" charset="0"/>
              </a:rPr>
              <a:t>parliamentary party including Sheikh Mujibur Rahman were busy drafting the constitution based on 6 points at Hotel Purvani, so the angry crowd gathered in front of Hotel Purvani.</a:t>
            </a:r>
            <a:r>
              <a:rPr lang="en-US" dirty="0">
                <a:solidFill>
                  <a:schemeClr val="tx1"/>
                </a:solidFill>
                <a:latin typeface="Times New Roman" pitchFamily="18" charset="0"/>
                <a:cs typeface="Times New Roman" pitchFamily="18" charset="0"/>
              </a:rPr>
              <a:t> </a:t>
            </a:r>
            <a:r>
              <a:rPr lang="bn-IN" dirty="0">
                <a:solidFill>
                  <a:schemeClr val="tx1"/>
                </a:solidFill>
                <a:latin typeface="Times New Roman" pitchFamily="18" charset="0"/>
              </a:rPr>
              <a:t>There mobs burnt Pakistani flags</a:t>
            </a:r>
            <a:r>
              <a:rPr lang="en-US" dirty="0">
                <a:solidFill>
                  <a:schemeClr val="tx1"/>
                </a:solidFill>
                <a:latin typeface="Times New Roman" pitchFamily="18" charset="0"/>
                <a:cs typeface="Times New Roman" pitchFamily="18" charset="0"/>
              </a:rPr>
              <a:t> </a:t>
            </a:r>
            <a:r>
              <a:rPr lang="bn-IN" dirty="0">
                <a:solidFill>
                  <a:schemeClr val="tx1"/>
                </a:solidFill>
                <a:latin typeface="Times New Roman" pitchFamily="18" charset="0"/>
              </a:rPr>
              <a:t>and effigies of Muhammad Ali Jinnah</a:t>
            </a:r>
            <a:r>
              <a:rPr lang="en-US" dirty="0">
                <a:solidFill>
                  <a:schemeClr val="tx1"/>
                </a:solidFill>
                <a:latin typeface="Times New Roman" pitchFamily="18" charset="0"/>
                <a:cs typeface="Times New Roman" pitchFamily="18" charset="0"/>
              </a:rPr>
              <a:t>. </a:t>
            </a:r>
            <a:r>
              <a:rPr lang="bn-IN" dirty="0">
                <a:solidFill>
                  <a:schemeClr val="tx1"/>
                </a:solidFill>
                <a:latin typeface="Times New Roman" pitchFamily="18" charset="0"/>
              </a:rPr>
              <a:t>Sheikh Mujibur Rahman then held a press conference and advised everyone to strengthen the movement peacefully. He simultaneously announced a strike till 2 pm on March 2 and 3 and decided to hold a public meeting at the Race Course Maidan on March 7.</a:t>
            </a:r>
            <a:r>
              <a:rPr lang="en-US" dirty="0">
                <a:solidFill>
                  <a:schemeClr val="tx1"/>
                </a:solidFill>
                <a:latin typeface="Times New Roman" pitchFamily="18" charset="0"/>
                <a:cs typeface="Times New Roman" pitchFamily="18" charset="0"/>
              </a:rPr>
              <a:t> </a:t>
            </a:r>
            <a:r>
              <a:rPr lang="bn-IN" dirty="0">
                <a:solidFill>
                  <a:schemeClr val="tx1"/>
                </a:solidFill>
                <a:latin typeface="Times New Roman" pitchFamily="18" charset="0"/>
              </a:rPr>
              <a:t>Dhaka University that evening</a:t>
            </a:r>
            <a:r>
              <a:rPr lang="en-US" dirty="0">
                <a:solidFill>
                  <a:schemeClr val="tx1"/>
                </a:solidFill>
                <a:latin typeface="Times New Roman" pitchFamily="18" charset="0"/>
              </a:rPr>
              <a:t> </a:t>
            </a:r>
            <a:r>
              <a:rPr lang="bn-IN" dirty="0">
                <a:solidFill>
                  <a:schemeClr val="tx1"/>
                </a:solidFill>
                <a:latin typeface="Times New Roman" pitchFamily="18" charset="0"/>
              </a:rPr>
              <a:t>Muhammad Iqbal Hall and Muhammad Ali Jinnah Hall were renamed as Martyr Sergeant Zahurul Haque Hall and Suryasen Hall respectively. On the instructions of Sheikh Mujibur Rahman, Nur Alam Siddiqui, Shahjahan Siraj, A. S. M. Abdur Rob</a:t>
            </a:r>
            <a:r>
              <a:rPr lang="en-US" dirty="0">
                <a:solidFill>
                  <a:schemeClr val="tx1"/>
                </a:solidFill>
                <a:latin typeface="Times New Roman" pitchFamily="18" charset="0"/>
                <a:cs typeface="Times New Roman" pitchFamily="18" charset="0"/>
              </a:rPr>
              <a:t> </a:t>
            </a:r>
            <a:r>
              <a:rPr lang="bn-IN" dirty="0">
                <a:solidFill>
                  <a:schemeClr val="tx1"/>
                </a:solidFill>
                <a:latin typeface="Times New Roman" pitchFamily="18" charset="0"/>
              </a:rPr>
              <a:t>and Abdul Quddus Makhan</a:t>
            </a:r>
            <a:r>
              <a:rPr lang="en-US" dirty="0">
                <a:solidFill>
                  <a:schemeClr val="tx1"/>
                </a:solidFill>
                <a:latin typeface="Times New Roman" pitchFamily="18" charset="0"/>
                <a:cs typeface="Times New Roman" pitchFamily="18" charset="0"/>
              </a:rPr>
              <a:t> </a:t>
            </a:r>
            <a:r>
              <a:rPr lang="bn-IN" dirty="0">
                <a:solidFill>
                  <a:schemeClr val="tx1"/>
                </a:solidFill>
                <a:latin typeface="Times New Roman" pitchFamily="18" charset="0"/>
              </a:rPr>
              <a:t>established the Swadhin Bangla Chhatra Sangram Parishad in the afternoon after a secret meeting . </a:t>
            </a:r>
            <a:endParaRPr lang="en-US" dirty="0">
              <a:solidFill>
                <a:schemeClr val="tx1"/>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364577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681830" cy="1320800"/>
          </a:xfrm>
        </p:spPr>
        <p:txBody>
          <a:bodyPr>
            <a:normAutofit/>
          </a:bodyPr>
          <a:lstStyle/>
          <a:p>
            <a:pPr algn="ctr"/>
            <a:r>
              <a:rPr lang="en-US" sz="3200" b="1" dirty="0" smtClean="0">
                <a:solidFill>
                  <a:srgbClr val="C00000"/>
                </a:solidFill>
                <a:latin typeface="Times New Roman" pitchFamily="18" charset="0"/>
                <a:cs typeface="Times New Roman" pitchFamily="18" charset="0"/>
              </a:rPr>
              <a:t>NON-COOPERATION MOVEMENT (1971)</a:t>
            </a:r>
            <a:br>
              <a:rPr lang="en-US" sz="3200" b="1" dirty="0" smtClean="0">
                <a:solidFill>
                  <a:srgbClr val="C00000"/>
                </a:solidFill>
                <a:latin typeface="Times New Roman" pitchFamily="18" charset="0"/>
                <a:cs typeface="Times New Roman" pitchFamily="18" charset="0"/>
              </a:rPr>
            </a:br>
            <a:r>
              <a:rPr lang="bn-IN" sz="3200" b="1" dirty="0" smtClean="0">
                <a:solidFill>
                  <a:srgbClr val="C00000"/>
                </a:solidFill>
                <a:latin typeface="Times New Roman" pitchFamily="18" charset="0"/>
              </a:rPr>
              <a:t> INITIAL PHASE (MARCH 1–7)</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677334" y="2160590"/>
            <a:ext cx="10681831" cy="3880773"/>
          </a:xfrm>
        </p:spPr>
        <p:txBody>
          <a:bodyPr>
            <a:normAutofit/>
          </a:bodyPr>
          <a:lstStyle/>
          <a:p>
            <a:pPr algn="just" fontAlgn="base"/>
            <a:r>
              <a:rPr lang="bn-IN" b="1" dirty="0" smtClean="0">
                <a:solidFill>
                  <a:schemeClr val="tx1"/>
                </a:solidFill>
                <a:latin typeface="Times New Roman" pitchFamily="18" charset="0"/>
              </a:rPr>
              <a:t>March 2</a:t>
            </a:r>
            <a:r>
              <a:rPr lang="en-US" b="1" dirty="0" smtClean="0">
                <a:solidFill>
                  <a:schemeClr val="tx1"/>
                </a:solidFill>
                <a:latin typeface="Times New Roman" pitchFamily="18" charset="0"/>
                <a:cs typeface="Times New Roman" pitchFamily="18" charset="0"/>
              </a:rPr>
              <a:t>: </a:t>
            </a:r>
            <a:r>
              <a:rPr lang="bn-IN" dirty="0" smtClean="0">
                <a:solidFill>
                  <a:schemeClr val="tx1"/>
                </a:solidFill>
                <a:latin typeface="Times New Roman" pitchFamily="18" charset="0"/>
              </a:rPr>
              <a:t>The then Daksu VP and the first national flag hoister of Bangladesh A. S. M. Abdur Rob</a:t>
            </a:r>
            <a:endParaRPr lang="en-US" dirty="0" smtClean="0">
              <a:solidFill>
                <a:schemeClr val="tx1"/>
              </a:solidFill>
              <a:latin typeface="Times New Roman" pitchFamily="18" charset="0"/>
              <a:cs typeface="Times New Roman" pitchFamily="18" charset="0"/>
            </a:endParaRPr>
          </a:p>
          <a:p>
            <a:pPr algn="just" fontAlgn="base"/>
            <a:r>
              <a:rPr lang="bn-IN" dirty="0" smtClean="0">
                <a:solidFill>
                  <a:schemeClr val="tx1"/>
                </a:solidFill>
                <a:latin typeface="Times New Roman" pitchFamily="18" charset="0"/>
              </a:rPr>
              <a:t>On this day 'Independent Bangla Chhatra Sangram Parishad' Dhaka University's Daksu VP</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A.S.M. Under the leadership of Abdur Rab,</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the first flag of independent Bangladesh</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was hoisted. Lieut. J. Yakub Khan</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was appointed Governor of East Pakistan</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Despite martial law and the imposition of a curfew from 7 pm to 7 am, widespread agitation continued. A strike was observed in Dhaka till 2 pm. The movement was fired upon. At Paltan Maidan,</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Sheikh Mujibur Rahman called a nationwide strike till March 3 and announced his decision to address the nation on March 7. He also said that the program of the movement to achieve independence will be outlined in the speech. </a:t>
            </a:r>
            <a:r>
              <a:rPr lang="en-US" dirty="0" smtClean="0">
                <a:solidFill>
                  <a:schemeClr val="tx1"/>
                </a:solidFill>
                <a:latin typeface="Times New Roman" pitchFamily="18" charset="0"/>
                <a:cs typeface="Times New Roman" pitchFamily="18" charset="0"/>
              </a:rPr>
              <a:t> </a:t>
            </a:r>
            <a:r>
              <a:rPr lang="bn-IN" dirty="0" smtClean="0">
                <a:solidFill>
                  <a:schemeClr val="tx1"/>
                </a:solidFill>
                <a:latin typeface="Times New Roman" pitchFamily="18" charset="0"/>
              </a:rPr>
              <a:t> </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544895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527284" cy="1320800"/>
          </a:xfrm>
        </p:spPr>
        <p:txBody>
          <a:bodyPr>
            <a:normAutofit/>
          </a:bodyPr>
          <a:lstStyle/>
          <a:p>
            <a:pPr algn="ctr"/>
            <a:r>
              <a:rPr lang="en-US" sz="3200" b="1" dirty="0">
                <a:solidFill>
                  <a:srgbClr val="C00000"/>
                </a:solidFill>
                <a:latin typeface="Times New Roman" pitchFamily="18" charset="0"/>
                <a:cs typeface="Times New Roman" pitchFamily="18" charset="0"/>
              </a:rPr>
              <a:t>NON-COOPERATION MOVEMENT (1971)</a:t>
            </a:r>
            <a:br>
              <a:rPr lang="en-US" sz="3200" b="1" dirty="0">
                <a:solidFill>
                  <a:srgbClr val="C00000"/>
                </a:solidFill>
                <a:latin typeface="Times New Roman" pitchFamily="18" charset="0"/>
                <a:cs typeface="Times New Roman" pitchFamily="18" charset="0"/>
              </a:rPr>
            </a:br>
            <a:r>
              <a:rPr lang="bn-IN" sz="3200" b="1" dirty="0">
                <a:solidFill>
                  <a:srgbClr val="C00000"/>
                </a:solidFill>
                <a:latin typeface="Times New Roman" pitchFamily="18" charset="0"/>
              </a:rPr>
              <a:t> INITIAL PHASE (MARCH 1–7)</a:t>
            </a:r>
            <a:endParaRPr lang="en-US" sz="3200" dirty="0"/>
          </a:p>
        </p:txBody>
      </p:sp>
      <p:sp>
        <p:nvSpPr>
          <p:cNvPr id="3" name="Content Placeholder 2"/>
          <p:cNvSpPr>
            <a:spLocks noGrp="1"/>
          </p:cNvSpPr>
          <p:nvPr>
            <p:ph idx="1"/>
          </p:nvPr>
        </p:nvSpPr>
        <p:spPr>
          <a:xfrm>
            <a:off x="677334" y="2160590"/>
            <a:ext cx="10527285" cy="3880773"/>
          </a:xfrm>
        </p:spPr>
        <p:txBody>
          <a:bodyPr/>
          <a:lstStyle/>
          <a:p>
            <a:pPr algn="just" fontAlgn="base"/>
            <a:r>
              <a:rPr lang="bn-IN" dirty="0">
                <a:solidFill>
                  <a:schemeClr val="tx1"/>
                </a:solidFill>
                <a:latin typeface="Times New Roman" pitchFamily="18" charset="0"/>
              </a:rPr>
              <a:t>The East Bengal Labor Movement distributed pamphlets to Sheikh Mujibur Rahman calling for the independence of East Pakistan by fighting against the central government of Pakistan. In the evening, Awami League's Karachi branch held discussions with Pakistani political parties. The PPP was absent from the discussion aimed at the latest political situation in Pakistan. In the meeting, the Awami League demanded to hold the session of the National Council by March 7. </a:t>
            </a:r>
            <a:endParaRPr lang="en-US" dirty="0">
              <a:solidFill>
                <a:schemeClr val="tx1"/>
              </a:solidFill>
              <a:latin typeface="Times New Roman" pitchFamily="18" charset="0"/>
              <a:cs typeface="Times New Roman" pitchFamily="18" charset="0"/>
            </a:endParaRPr>
          </a:p>
          <a:p>
            <a:pPr algn="just"/>
            <a:r>
              <a:rPr lang="bn-IN" dirty="0">
                <a:solidFill>
                  <a:schemeClr val="tx1"/>
                </a:solidFill>
                <a:latin typeface="Times New Roman" pitchFamily="18" charset="0"/>
              </a:rPr>
              <a:t>There are reports of looting of shops in various parts of East Pakistan. The people resisted the looters and burned the looted goods. A curfew was issued in Dhaka through radio announcements at night. When the students broke the curfew and took out a procession at night, they were fired upon in different parts of the city.</a:t>
            </a:r>
            <a:endParaRPr lang="en-US" dirty="0">
              <a:solidFill>
                <a:schemeClr val="tx1"/>
              </a:solidFill>
            </a:endParaRPr>
          </a:p>
        </p:txBody>
      </p:sp>
    </p:spTree>
    <p:extLst>
      <p:ext uri="{BB962C8B-B14F-4D97-AF65-F5344CB8AC3E}">
        <p14:creationId xmlns:p14="http://schemas.microsoft.com/office/powerpoint/2010/main" val="1009961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0475768" cy="1320800"/>
          </a:xfrm>
        </p:spPr>
        <p:txBody>
          <a:bodyPr>
            <a:normAutofit/>
          </a:bodyPr>
          <a:lstStyle/>
          <a:p>
            <a:pPr algn="ctr"/>
            <a:r>
              <a:rPr lang="en-US" sz="3200" b="1" dirty="0" smtClean="0">
                <a:solidFill>
                  <a:srgbClr val="C00000"/>
                </a:solidFill>
                <a:latin typeface="Times New Roman" pitchFamily="18" charset="0"/>
                <a:cs typeface="Times New Roman" pitchFamily="18" charset="0"/>
              </a:rPr>
              <a:t>NON-COOPERATION MOVEMENT (1971)</a:t>
            </a:r>
            <a:br>
              <a:rPr lang="en-US" sz="3200" b="1" dirty="0" smtClean="0">
                <a:solidFill>
                  <a:srgbClr val="C00000"/>
                </a:solidFill>
                <a:latin typeface="Times New Roman" pitchFamily="18" charset="0"/>
                <a:cs typeface="Times New Roman" pitchFamily="18" charset="0"/>
              </a:rPr>
            </a:br>
            <a:r>
              <a:rPr lang="bn-IN" sz="3200" b="1" dirty="0" smtClean="0">
                <a:solidFill>
                  <a:srgbClr val="C00000"/>
                </a:solidFill>
                <a:latin typeface="Times New Roman" pitchFamily="18" charset="0"/>
              </a:rPr>
              <a:t> INITIAL PHASE (MARCH 1–7)</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677334" y="2160590"/>
            <a:ext cx="10475769" cy="3880773"/>
          </a:xfrm>
        </p:spPr>
        <p:txBody>
          <a:bodyPr>
            <a:normAutofit/>
          </a:bodyPr>
          <a:lstStyle/>
          <a:p>
            <a:pPr algn="just" fontAlgn="base"/>
            <a:r>
              <a:rPr lang="bn-IN" b="1" dirty="0" smtClean="0">
                <a:solidFill>
                  <a:schemeClr val="tx1"/>
                </a:solidFill>
                <a:latin typeface="Times New Roman" pitchFamily="18" charset="0"/>
              </a:rPr>
              <a:t>March 3</a:t>
            </a:r>
            <a:r>
              <a:rPr lang="en-US" b="1" dirty="0" smtClean="0">
                <a:solidFill>
                  <a:schemeClr val="tx1"/>
                </a:solidFill>
                <a:latin typeface="Times New Roman" pitchFamily="18" charset="0"/>
                <a:cs typeface="Times New Roman" pitchFamily="18" charset="0"/>
              </a:rPr>
              <a:t>: </a:t>
            </a:r>
            <a:r>
              <a:rPr lang="bn-IN" dirty="0" smtClean="0">
                <a:solidFill>
                  <a:schemeClr val="tx1"/>
                </a:solidFill>
                <a:latin typeface="Times New Roman" pitchFamily="18" charset="0"/>
              </a:rPr>
              <a:t>On this day, in the presence of Sheikh Mujibur Rahman in the presence of Sheikh Mujibur </a:t>
            </a:r>
            <a:r>
              <a:rPr lang="bn-IN" dirty="0" smtClean="0">
                <a:solidFill>
                  <a:schemeClr val="tx1"/>
                </a:solidFill>
                <a:latin typeface="Times New Roman" pitchFamily="18" charset="0"/>
              </a:rPr>
              <a:t>Rahman,</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under </a:t>
            </a:r>
            <a:r>
              <a:rPr lang="bn-IN" dirty="0" smtClean="0">
                <a:solidFill>
                  <a:schemeClr val="tx1"/>
                </a:solidFill>
                <a:latin typeface="Times New Roman" pitchFamily="18" charset="0"/>
              </a:rPr>
              <a:t>the banner of Chhatra Sangram Parishad, then General Secretary of Chhatra League Shahjahan Siraj</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announced the 'Independence Manifesto' of Bangladesh</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It declared the transformation of East Pakistan into an independent and sovereign state called </a:t>
            </a:r>
            <a:r>
              <a:rPr lang="bn-IN" i="1" dirty="0" smtClean="0">
                <a:solidFill>
                  <a:schemeClr val="tx1"/>
                </a:solidFill>
                <a:latin typeface="Times New Roman" pitchFamily="18" charset="0"/>
              </a:rPr>
              <a:t>Bangladesh</a:t>
            </a:r>
            <a:r>
              <a:rPr lang="bn-IN" dirty="0" smtClean="0">
                <a:solidFill>
                  <a:schemeClr val="tx1"/>
                </a:solidFill>
                <a:latin typeface="Times New Roman" pitchFamily="18" charset="0"/>
              </a:rPr>
              <a:t> as well as set out its objectives </a:t>
            </a:r>
            <a:r>
              <a:rPr lang="bn-IN" baseline="30000" dirty="0" smtClean="0">
                <a:solidFill>
                  <a:schemeClr val="tx1"/>
                </a:solidFill>
                <a:latin typeface="Times New Roman" pitchFamily="18" charset="0"/>
                <a:hlinkClick r:id="rId2"/>
              </a:rPr>
              <a:t> </a:t>
            </a:r>
            <a:r>
              <a:rPr lang="bn-IN" dirty="0" smtClean="0">
                <a:solidFill>
                  <a:schemeClr val="tx1"/>
                </a:solidFill>
                <a:latin typeface="Times New Roman" pitchFamily="18" charset="0"/>
              </a:rPr>
              <a:t>It also declared Sheikh Mujibur Rahman as the Commander-in-Chief of the sovereign Bangladesh. </a:t>
            </a:r>
            <a:endParaRPr lang="en-US" dirty="0" smtClean="0">
              <a:solidFill>
                <a:schemeClr val="tx1"/>
              </a:solidFill>
              <a:latin typeface="Times New Roman" pitchFamily="18" charset="0"/>
              <a:cs typeface="Times New Roman" pitchFamily="18" charset="0"/>
            </a:endParaRPr>
          </a:p>
          <a:p>
            <a:pPr algn="just" fontAlgn="base"/>
            <a:r>
              <a:rPr lang="bn-IN" dirty="0" smtClean="0">
                <a:solidFill>
                  <a:schemeClr val="tx1"/>
                </a:solidFill>
                <a:latin typeface="Times New Roman" pitchFamily="18" charset="0"/>
              </a:rPr>
              <a:t>Almost all government, semi-government and autonomous offices and institutions of East Pakistan, secretariat, high court and other courts, PIA, railways and other communication media, industrial and commercial institutions are on strike and meetings and marches are held everywhere in the country. A procession was held on this day with the dead bodies of several people who were shot dead the previous night. </a:t>
            </a:r>
            <a:r>
              <a:rPr lang="bn-IN" dirty="0" smtClean="0">
                <a:solidFill>
                  <a:schemeClr val="tx1"/>
                </a:solidFill>
                <a:latin typeface="Times New Roman" pitchFamily="18" charset="0"/>
              </a:rPr>
              <a:t>Many </a:t>
            </a:r>
            <a:r>
              <a:rPr lang="bn-IN" dirty="0" smtClean="0">
                <a:solidFill>
                  <a:schemeClr val="tx1"/>
                </a:solidFill>
                <a:latin typeface="Times New Roman" pitchFamily="18" charset="0"/>
              </a:rPr>
              <a:t>places in East Pakistan were shot at during these processions. As a result, besides 23 people in Dhaka city</a:t>
            </a:r>
            <a:r>
              <a:rPr lang="en-US" dirty="0" smtClean="0">
                <a:solidFill>
                  <a:schemeClr val="tx1"/>
                </a:solidFill>
                <a:latin typeface="Times New Roman" pitchFamily="18" charset="0"/>
              </a:rPr>
              <a:t>,</a:t>
            </a:r>
            <a:r>
              <a:rPr lang="bn-IN" dirty="0" smtClean="0">
                <a:solidFill>
                  <a:schemeClr val="tx1"/>
                </a:solidFill>
                <a:latin typeface="Times New Roman" pitchFamily="18" charset="0"/>
              </a:rPr>
              <a:t> 75 people were shot dead in Chittagong</a:t>
            </a:r>
            <a:r>
              <a:rPr lang="en-US" dirty="0" smtClean="0">
                <a:solidFill>
                  <a:schemeClr val="tx1"/>
                </a:solidFill>
                <a:latin typeface="Times New Roman" pitchFamily="18" charset="0"/>
              </a:rPr>
              <a:t>. </a:t>
            </a:r>
            <a:r>
              <a:rPr lang="bn-IN" dirty="0" smtClean="0">
                <a:solidFill>
                  <a:schemeClr val="tx1"/>
                </a:solidFill>
                <a:latin typeface="Times New Roman" pitchFamily="18" charset="0"/>
              </a:rPr>
              <a:t>A curfew was imposed in Dhaka, Rangpur and Sylhet</a:t>
            </a:r>
            <a:r>
              <a:rPr lang="en-US" dirty="0" smtClean="0">
                <a:solidFill>
                  <a:schemeClr val="tx1"/>
                </a:solidFill>
                <a:latin typeface="Times New Roman" pitchFamily="18" charset="0"/>
              </a:rPr>
              <a:t>. </a:t>
            </a:r>
            <a:endParaRPr lang="en-US" dirty="0" smtClean="0">
              <a:solidFill>
                <a:schemeClr val="tx1"/>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7478832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11743</TotalTime>
  <Words>1462</Words>
  <Application>Microsoft Office PowerPoint</Application>
  <PresentationFormat>Widescreen</PresentationFormat>
  <Paragraphs>176</Paragraphs>
  <Slides>43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Arial</vt:lpstr>
      <vt:lpstr>Bangla MN</vt:lpstr>
      <vt:lpstr>Britannic Bold</vt:lpstr>
      <vt:lpstr>Calibri</vt:lpstr>
      <vt:lpstr>Franklin Gothic Book</vt:lpstr>
      <vt:lpstr>Times New Roman</vt:lpstr>
      <vt:lpstr>Trebuchet MS</vt:lpstr>
      <vt:lpstr>Vrinda</vt:lpstr>
      <vt:lpstr>Wingdings</vt:lpstr>
      <vt:lpstr>Wingdings 3</vt:lpstr>
      <vt:lpstr>Facet</vt:lpstr>
      <vt:lpstr>PowerPoint Presentation</vt:lpstr>
      <vt:lpstr> NON-COOPERATION MOVEMENT (1971)</vt:lpstr>
      <vt:lpstr> NON-COOPERATION MOVEMENT (1971)</vt:lpstr>
      <vt:lpstr> NON-COOPERATION MOVEMENT (1971)</vt:lpstr>
      <vt:lpstr>NON-COOPERATION MOVEMENT (1971)  INITIAL PHASE (MARCH 1–7)</vt:lpstr>
      <vt:lpstr>NON-COOPERATION MOVEMENT (1971)  INITIAL PHASE (MARCH 1–7)</vt:lpstr>
      <vt:lpstr>NON-COOPERATION MOVEMENT (1971)  INITIAL PHASE (MARCH 1–7)</vt:lpstr>
      <vt:lpstr>NON-COOPERATION MOVEMENT (1971)  INITIAL PHASE (MARCH 1–7)</vt:lpstr>
      <vt:lpstr>NON-COOPERATION MOVEMENT (1971)  INITIAL PHASE (MARCH 1–7)</vt:lpstr>
      <vt:lpstr>NON-COOPERATION MOVEMENT (1971)  INITIAL PHASE (MARCH 1–7)</vt:lpstr>
      <vt:lpstr>NON-COOPERATION MOVEMENT (1971)  INITIAL PHASE (MARCH 1–7)</vt:lpstr>
      <vt:lpstr>NON-COOPERATION MOVEMENT (1971)  INITIAL PHASE (MARCH 1–7)</vt:lpstr>
      <vt:lpstr>NON-COOPERATION MOVEMENT (1971)  INITIAL PHASE (MARCH 1–7)</vt:lpstr>
      <vt:lpstr>NON-COOPERATION MOVEMENT (1971)  INITIAL PHASE (MARCH 1–7)</vt:lpstr>
      <vt:lpstr>NON-COOPERATION MOVEMENT (1971)  INITIAL PHASE (MARCH 1–7)</vt:lpstr>
      <vt:lpstr>NON-COOPERATION MOVEMENT (1971)  INITIAL PHASE (MARCH 1–7)</vt:lpstr>
      <vt:lpstr>NON-COOPERATION MOVEMENT (1971) MIDDLE PHASE (MARCH 8–15) </vt:lpstr>
      <vt:lpstr>NON-COOPERATION MOVEMENT (1971) MIDDLE PHASE (MARCH 8–15) </vt:lpstr>
      <vt:lpstr>NON-COOPERATION MOVEMENT (1971) MIDDLE PHASE (MARCH 8–15) </vt:lpstr>
      <vt:lpstr>NON-COOPERATION MOVEMENT (1971) MIDDLE PHASE (MARCH 8–15) </vt:lpstr>
      <vt:lpstr>NON-COOPERATION MOVEMENT (1971) MIDDLE PHASE (MARCH 8–15) </vt:lpstr>
      <vt:lpstr>NON-COOPERATION MOVEMENT (1971) MIDDLE PHASE (MARCH 8–15) </vt:lpstr>
      <vt:lpstr>NON-COOPERATION MOVEMENT (1971) MIDDLE PHASE (MARCH 8–15) </vt:lpstr>
      <vt:lpstr>NON-COOPERATION MOVEMENT (1971) MIDDLE PHASE (MARCH 8–15) </vt:lpstr>
      <vt:lpstr>NON-COOPERATION MOVEMENT (1971) MIDDLE PHASE (MARCH 8–15) </vt:lpstr>
      <vt:lpstr>NON-COOPERATION MOVEMENT (1971) MIDDLE PHASE (MARCH 8–15) </vt:lpstr>
      <vt:lpstr>NON-COOPERATION MOVEMENT (1971) MIDDLE PHASE (MARCH 8–15) </vt:lpstr>
      <vt:lpstr>NON-COOPERATION MOVEMENT (1971) FINAL STAGE (MARCH 16–25) </vt:lpstr>
      <vt:lpstr>NON-COOPERATION MOVEMENT (1971) FINAL STAGE (MARCH 16–25) </vt:lpstr>
      <vt:lpstr>NON-COOPERATION MOVEMENT (1971) FINAL STAGE (MARCH 16–25) </vt:lpstr>
      <vt:lpstr>NON-COOPERATION MOVEMENT (1971) FINAL STAGE (MARCH 16–25) </vt:lpstr>
      <vt:lpstr>NON-COOPERATION MOVEMENT (1971) FINAL STAGE (MARCH 16–25) </vt:lpstr>
      <vt:lpstr>NON-COOPERATION MOVEMENT (1971) FINAL STAGE (MARCH 16–25) </vt:lpstr>
      <vt:lpstr>NON-COOPERATION MOVEMENT (1971) FINAL STAGE (MARCH 16–25) </vt:lpstr>
      <vt:lpstr>NON-COOPERATION MOVEMENT (1971) FINAL STAGE (MARCH 16–25) </vt:lpstr>
      <vt:lpstr>NON-COOPERATION MOVEMENT (1971) FINAL STAGE (MARCH 16–25) </vt:lpstr>
      <vt:lpstr>NON-COOPERATION MOVEMENT (1971) FINAL STAGE (MARCH 16–25) </vt:lpstr>
      <vt:lpstr>THE GENOCIDE OF 25TH MARCH </vt:lpstr>
      <vt:lpstr>DECLARATION OF INDEPENDENCE </vt:lpstr>
      <vt:lpstr>DECLARATION OF INDEPENDENCE </vt:lpstr>
      <vt:lpstr>MUJIBNAGAR GOVERNMENT </vt:lpstr>
      <vt:lpstr>MUJIBNAGAR GOVERNMENT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Prison Radicalization in Bangladesh  Present Scenario and Threats</dc:title>
  <dc:creator>Mohammad Abdul Quddus</dc:creator>
  <cp:lastModifiedBy>Dr. Mostafiz</cp:lastModifiedBy>
  <cp:revision>1231</cp:revision>
  <cp:lastPrinted>2022-07-04T14:13:00Z</cp:lastPrinted>
  <dcterms:created xsi:type="dcterms:W3CDTF">2017-10-14T17:55:41Z</dcterms:created>
  <dcterms:modified xsi:type="dcterms:W3CDTF">2023-12-02T16:50:04Z</dcterms:modified>
</cp:coreProperties>
</file>