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90" r:id="rId1"/>
  </p:sldMasterIdLst>
  <p:notesMasterIdLst>
    <p:notesMasterId r:id="rId21"/>
  </p:notesMasterIdLst>
  <p:handoutMasterIdLst>
    <p:handoutMasterId r:id="rId22"/>
  </p:handoutMasterIdLst>
  <p:sldIdLst>
    <p:sldId id="675" r:id="rId2"/>
    <p:sldId id="677" r:id="rId3"/>
    <p:sldId id="678" r:id="rId4"/>
    <p:sldId id="679" r:id="rId5"/>
    <p:sldId id="680" r:id="rId6"/>
    <p:sldId id="661" r:id="rId7"/>
    <p:sldId id="662" r:id="rId8"/>
    <p:sldId id="663" r:id="rId9"/>
    <p:sldId id="664" r:id="rId10"/>
    <p:sldId id="665" r:id="rId11"/>
    <p:sldId id="666" r:id="rId12"/>
    <p:sldId id="667" r:id="rId13"/>
    <p:sldId id="669" r:id="rId14"/>
    <p:sldId id="670" r:id="rId15"/>
    <p:sldId id="671" r:id="rId16"/>
    <p:sldId id="672" r:id="rId17"/>
    <p:sldId id="673" r:id="rId18"/>
    <p:sldId id="674" r:id="rId19"/>
    <p:sldId id="267"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3C1A"/>
    <a:srgbClr val="EB5346"/>
    <a:srgbClr val="EF4728"/>
    <a:srgbClr val="FF7E79"/>
    <a:srgbClr val="80210E"/>
    <a:srgbClr val="F8CDC4"/>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2977"/>
  </p:normalViewPr>
  <p:slideViewPr>
    <p:cSldViewPr snapToGrid="0">
      <p:cViewPr varScale="1">
        <p:scale>
          <a:sx n="69" d="100"/>
          <a:sy n="69" d="100"/>
        </p:scale>
        <p:origin x="7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pPr/>
              <a:t>12/05/2023</a:t>
            </a:fld>
            <a:endParaRPr lang="en-US"/>
          </a:p>
        </p:txBody>
      </p:sp>
      <p:sp>
        <p:nvSpPr>
          <p:cNvPr id="4" name="Footer Placeholder 3">
            <a:extLst>
              <a:ext uri="{FF2B5EF4-FFF2-40B4-BE49-F238E27FC236}">
                <a16:creationId xmlns:a16="http://schemas.microsoft.com/office/drawing/2014/main" xmlns=""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pPr/>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pPr/>
              <a:t>12/05/2023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pPr/>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pPr/>
              <a:t>19</a:t>
            </a:fld>
            <a:endParaRPr lang="en-US"/>
          </a:p>
        </p:txBody>
      </p:sp>
    </p:spTree>
    <p:extLst>
      <p:ext uri="{BB962C8B-B14F-4D97-AF65-F5344CB8AC3E}">
        <p14:creationId xmlns:p14="http://schemas.microsoft.com/office/powerpoint/2010/main"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DC4F8-099E-1C4D-AF8A-CABEFFD874AC}" type="datetime1">
              <a:rPr lang="en-US" smtClean="0"/>
              <a:pPr/>
              <a:t>12/05/2023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00062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F4E87-4C02-B343-85F2-6DFAC753234F}" type="datetime1">
              <a:rPr lang="en-US" smtClean="0"/>
              <a:pPr/>
              <a:t>12/05/2023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890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142FF-818A-4C47-B288-1F460F39CE3D}" type="datetime1">
              <a:rPr lang="en-US" smtClean="0"/>
              <a:pPr/>
              <a:t>12/05/2023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0800623"/>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3D7C9-761A-D944-B91A-C242B134C452}" type="datetime1">
              <a:rPr lang="en-US" smtClean="0"/>
              <a:pPr/>
              <a:t>12/05/2023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393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10B2F-3B11-B947-B405-93CE7FDCB44D}" type="datetime1">
              <a:rPr lang="en-US" smtClean="0"/>
              <a:pPr/>
              <a:t>12/05/2023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50529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98FFB-8C9C-D542-8DEB-653BE9505296}" type="datetime1">
              <a:rPr lang="en-US" smtClean="0"/>
              <a:pPr/>
              <a:t>12/05/2023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529678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FD75F-FD2B-114F-BEDA-9C91CBE35001}" type="datetime1">
              <a:rPr lang="en-US" smtClean="0"/>
              <a:pPr/>
              <a:t>12/05/2023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9445108"/>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4AE216-3220-1F49-AED3-D0880FF3B7AC}" type="datetime1">
              <a:rPr lang="en-US" smtClean="0"/>
              <a:pPr/>
              <a:t>12/05/2023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112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C668F6-35C6-6740-AF13-C372B957A335}" type="datetime1">
              <a:rPr lang="en-US" smtClean="0"/>
              <a:pPr/>
              <a:t>12/05/2023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37945155"/>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0A008A-D9FA-3249-9629-85F55E1CC051}" type="datetime1">
              <a:rPr lang="en-US" smtClean="0"/>
              <a:pPr/>
              <a:t>12/05/2023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34919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D3E4D-CD1E-ED4F-9BC7-F0E098EEAA71}" type="datetime1">
              <a:rPr lang="en-US" smtClean="0"/>
              <a:pPr/>
              <a:t>12/05/2023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332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CF1908-AA7B-0E4B-B7CA-3D76F59AF3F5}" type="datetime1">
              <a:rPr lang="en-US" smtClean="0"/>
              <a:pPr/>
              <a:t>12/05/2023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40844"/>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60438" y="2571794"/>
            <a:ext cx="10258772"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Times New Roman" pitchFamily="18" charset="0"/>
              <a:cs typeface="Times New Roman" pitchFamily="18" charset="0"/>
            </a:endParaRPr>
          </a:p>
          <a:p>
            <a:pPr marL="764540" marR="679450">
              <a:lnSpc>
                <a:spcPts val="3215"/>
              </a:lnSpc>
              <a:spcBef>
                <a:spcPts val="15"/>
              </a:spcBef>
            </a:pPr>
            <a:r>
              <a:rPr lang="en-US" sz="3600" b="1" dirty="0" smtClean="0">
                <a:solidFill>
                  <a:srgbClr val="C00000"/>
                </a:solidFill>
                <a:latin typeface="Times New Roman" pitchFamily="18" charset="0"/>
                <a:cs typeface="Times New Roman" pitchFamily="18" charset="0"/>
              </a:rPr>
              <a:t>HISTORY OF THE EMERGENCE OF  INDEPENDENT BANGLADESH</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1260438" y="4373554"/>
            <a:ext cx="9834880"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01885-741745</a:t>
            </a: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a16="http://schemas.microsoft.com/office/drawing/2014/main" xmlns=""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a16="http://schemas.microsoft.com/office/drawing/2014/main" xmlns=""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p14="http://schemas.microsoft.com/office/powerpoint/2010/main" val="200176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1DFFB5-668A-524B-A5E8-6207F58A6073}"/>
              </a:ext>
            </a:extLst>
          </p:cNvPr>
          <p:cNvSpPr>
            <a:spLocks noGrp="1"/>
          </p:cNvSpPr>
          <p:nvPr>
            <p:ph idx="1"/>
          </p:nvPr>
        </p:nvSpPr>
        <p:spPr/>
        <p:txBody>
          <a:bodyPr/>
          <a:lstStyle/>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General </a:t>
            </a:r>
            <a:r>
              <a:rPr lang="en-US" dirty="0" err="1">
                <a:solidFill>
                  <a:schemeClr val="tx1"/>
                </a:solidFill>
                <a:latin typeface="Times New Roman" pitchFamily="18" charset="0"/>
                <a:cs typeface="Times New Roman" pitchFamily="18" charset="0"/>
              </a:rPr>
              <a:t>Newazi</a:t>
            </a:r>
            <a:r>
              <a:rPr lang="en-US" dirty="0">
                <a:solidFill>
                  <a:schemeClr val="tx1"/>
                </a:solidFill>
                <a:latin typeface="Times New Roman" pitchFamily="18" charset="0"/>
                <a:cs typeface="Times New Roman" pitchFamily="18" charset="0"/>
              </a:rPr>
              <a:t> played an important role in establishing this force. The </a:t>
            </a:r>
            <a:r>
              <a:rPr lang="en-US" dirty="0" err="1">
                <a:solidFill>
                  <a:schemeClr val="tx1"/>
                </a:solidFill>
                <a:latin typeface="Times New Roman" pitchFamily="18" charset="0"/>
                <a:cs typeface="Times New Roman" pitchFamily="18" charset="0"/>
              </a:rPr>
              <a:t>Rajakars</a:t>
            </a:r>
            <a:r>
              <a:rPr lang="en-US" dirty="0">
                <a:solidFill>
                  <a:schemeClr val="tx1"/>
                </a:solidFill>
                <a:latin typeface="Times New Roman" pitchFamily="18" charset="0"/>
                <a:cs typeface="Times New Roman" pitchFamily="18" charset="0"/>
              </a:rPr>
              <a:t> were trained for one week. They were trained by the Pakistan army</a:t>
            </a:r>
          </a:p>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Besides the </a:t>
            </a:r>
            <a:r>
              <a:rPr lang="en-US" dirty="0" err="1">
                <a:solidFill>
                  <a:schemeClr val="tx1"/>
                </a:solidFill>
                <a:latin typeface="Times New Roman" pitchFamily="18" charset="0"/>
                <a:cs typeface="Times New Roman" pitchFamily="18" charset="0"/>
              </a:rPr>
              <a:t>Rajakar</a:t>
            </a:r>
            <a:r>
              <a:rPr lang="en-US" dirty="0">
                <a:solidFill>
                  <a:schemeClr val="tx1"/>
                </a:solidFill>
                <a:latin typeface="Times New Roman" pitchFamily="18" charset="0"/>
                <a:cs typeface="Times New Roman" pitchFamily="18" charset="0"/>
              </a:rPr>
              <a:t> force, there was another ferocious force called Al- </a:t>
            </a:r>
            <a:r>
              <a:rPr lang="en-US" dirty="0" err="1">
                <a:solidFill>
                  <a:schemeClr val="tx1"/>
                </a:solidFill>
                <a:latin typeface="Times New Roman" pitchFamily="18" charset="0"/>
                <a:cs typeface="Times New Roman" pitchFamily="18" charset="0"/>
              </a:rPr>
              <a:t>Badr</a:t>
            </a:r>
            <a:r>
              <a:rPr lang="en-US" dirty="0">
                <a:solidFill>
                  <a:schemeClr val="tx1"/>
                </a:solidFill>
                <a:latin typeface="Times New Roman" pitchFamily="18" charset="0"/>
                <a:cs typeface="Times New Roman" pitchFamily="18" charset="0"/>
              </a:rPr>
              <a:t>. The Al-</a:t>
            </a:r>
            <a:r>
              <a:rPr lang="en-US" dirty="0" err="1">
                <a:solidFill>
                  <a:schemeClr val="tx1"/>
                </a:solidFill>
                <a:latin typeface="Times New Roman" pitchFamily="18" charset="0"/>
                <a:cs typeface="Times New Roman" pitchFamily="18" charset="0"/>
              </a:rPr>
              <a:t>Badr</a:t>
            </a:r>
            <a:r>
              <a:rPr lang="en-US" dirty="0">
                <a:solidFill>
                  <a:schemeClr val="tx1"/>
                </a:solidFill>
                <a:latin typeface="Times New Roman" pitchFamily="18" charset="0"/>
                <a:cs typeface="Times New Roman" pitchFamily="18" charset="0"/>
              </a:rPr>
              <a:t> force was composed of the members of </a:t>
            </a:r>
            <a:r>
              <a:rPr lang="en-US" dirty="0" err="1">
                <a:solidFill>
                  <a:schemeClr val="tx1"/>
                </a:solidFill>
                <a:latin typeface="Times New Roman" pitchFamily="18" charset="0"/>
                <a:cs typeface="Times New Roman" pitchFamily="18" charset="0"/>
              </a:rPr>
              <a:t>Islami</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Chatro</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Sangho</a:t>
            </a:r>
            <a:r>
              <a:rPr lang="en-US" dirty="0">
                <a:solidFill>
                  <a:schemeClr val="tx1"/>
                </a:solidFill>
                <a:latin typeface="Times New Roman" pitchFamily="18" charset="0"/>
                <a:cs typeface="Times New Roman" pitchFamily="18" charset="0"/>
              </a:rPr>
              <a:t>, the students wing of </a:t>
            </a:r>
            <a:r>
              <a:rPr lang="en-US" dirty="0" err="1">
                <a:solidFill>
                  <a:schemeClr val="tx1"/>
                </a:solidFill>
                <a:latin typeface="Times New Roman" pitchFamily="18" charset="0"/>
                <a:cs typeface="Times New Roman" pitchFamily="18" charset="0"/>
              </a:rPr>
              <a:t>Jamaet</a:t>
            </a:r>
            <a:r>
              <a:rPr lang="en-US" dirty="0">
                <a:solidFill>
                  <a:schemeClr val="tx1"/>
                </a:solidFill>
                <a:latin typeface="Times New Roman" pitchFamily="18" charset="0"/>
                <a:cs typeface="Times New Roman" pitchFamily="18" charset="0"/>
              </a:rPr>
              <a:t>-e-</a:t>
            </a:r>
            <a:r>
              <a:rPr lang="en-US" dirty="0" err="1">
                <a:solidFill>
                  <a:schemeClr val="tx1"/>
                </a:solidFill>
                <a:latin typeface="Times New Roman" pitchFamily="18" charset="0"/>
                <a:cs typeface="Times New Roman" pitchFamily="18" charset="0"/>
              </a:rPr>
              <a:t>Islami</a:t>
            </a:r>
            <a:r>
              <a:rPr lang="en-US" dirty="0">
                <a:solidFill>
                  <a:schemeClr val="tx1"/>
                </a:solidFill>
                <a:latin typeface="Times New Roman" pitchFamily="18" charset="0"/>
                <a:cs typeface="Times New Roman" pitchFamily="18" charset="0"/>
              </a:rPr>
              <a:t>. The Al-Shams force was formed with the leaders and activists of other Pro </a:t>
            </a:r>
            <a:r>
              <a:rPr lang="en-US" dirty="0" err="1">
                <a:solidFill>
                  <a:schemeClr val="tx1"/>
                </a:solidFill>
                <a:latin typeface="Times New Roman" pitchFamily="18" charset="0"/>
                <a:cs typeface="Times New Roman" pitchFamily="18" charset="0"/>
              </a:rPr>
              <a:t>Islami</a:t>
            </a:r>
            <a:r>
              <a:rPr lang="en-US" dirty="0">
                <a:solidFill>
                  <a:schemeClr val="tx1"/>
                </a:solidFill>
                <a:latin typeface="Times New Roman" pitchFamily="18" charset="0"/>
                <a:cs typeface="Times New Roman" pitchFamily="18" charset="0"/>
              </a:rPr>
              <a:t> students' organizations. The Al-</a:t>
            </a:r>
            <a:r>
              <a:rPr lang="en-US" dirty="0" err="1">
                <a:solidFill>
                  <a:schemeClr val="tx1"/>
                </a:solidFill>
                <a:latin typeface="Times New Roman" pitchFamily="18" charset="0"/>
                <a:cs typeface="Times New Roman" pitchFamily="18" charset="0"/>
              </a:rPr>
              <a:t>Badr</a:t>
            </a:r>
            <a:r>
              <a:rPr lang="en-US" dirty="0">
                <a:solidFill>
                  <a:schemeClr val="tx1"/>
                </a:solidFill>
                <a:latin typeface="Times New Roman" pitchFamily="18" charset="0"/>
                <a:cs typeface="Times New Roman" pitchFamily="18" charset="0"/>
              </a:rPr>
              <a:t> force was assigned with the main task of executing the Bengali intelligentsia. </a:t>
            </a:r>
          </a:p>
          <a:p>
            <a:endParaRPr lang="en-US" dirty="0"/>
          </a:p>
        </p:txBody>
      </p:sp>
      <p:sp>
        <p:nvSpPr>
          <p:cNvPr id="5" name="Title 1">
            <a:extLst>
              <a:ext uri="{FF2B5EF4-FFF2-40B4-BE49-F238E27FC236}">
                <a16:creationId xmlns:a16="http://schemas.microsoft.com/office/drawing/2014/main" xmlns="" id="{E822FFB7-3C4F-5541-8D65-5E406E089478}"/>
              </a:ext>
            </a:extLst>
          </p:cNvPr>
          <p:cNvSpPr>
            <a:spLocks noGrp="1"/>
          </p:cNvSpPr>
          <p:nvPr>
            <p:ph type="title"/>
          </p:nvPr>
        </p:nvSpPr>
        <p:spPr>
          <a:xfrm>
            <a:off x="1097280" y="927100"/>
            <a:ext cx="10058400" cy="810260"/>
          </a:xfrm>
        </p:spPr>
        <p:txBody>
          <a:bodyPr/>
          <a:lstStyle/>
          <a:p>
            <a:pPr algn="ctr"/>
            <a:r>
              <a:rPr lang="en-US" sz="3200" b="1" dirty="0" smtClean="0">
                <a:solidFill>
                  <a:srgbClr val="C00000"/>
                </a:solidFill>
                <a:latin typeface="Times New Roman" pitchFamily="18" charset="0"/>
                <a:cs typeface="Times New Roman" pitchFamily="18" charset="0"/>
              </a:rPr>
              <a:t>THE ANTI-WAR FORCE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8108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8B598C-3229-704F-B934-CF074D998F6F}"/>
              </a:ext>
            </a:extLst>
          </p:cNvPr>
          <p:cNvSpPr>
            <a:spLocks noGrp="1"/>
          </p:cNvSpPr>
          <p:nvPr>
            <p:ph type="title"/>
          </p:nvPr>
        </p:nvSpPr>
        <p:spPr>
          <a:xfrm>
            <a:off x="1097280" y="863600"/>
            <a:ext cx="10058400" cy="873760"/>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LIBERATION WAR AND DIFFERENT ORGANIZATIONS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0C93B04-0916-8840-87A1-456EB231B8FD}"/>
              </a:ext>
            </a:extLst>
          </p:cNvPr>
          <p:cNvSpPr>
            <a:spLocks noGrp="1"/>
          </p:cNvSpPr>
          <p:nvPr>
            <p:ph idx="1"/>
          </p:nvPr>
        </p:nvSpPr>
        <p:spPr/>
        <p:txBody>
          <a:bodyPr/>
          <a:lstStyle/>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The great war of liberation is the outcome of long political movements and struggles. It is likely that the difference of opinions among the political parties regarding the liberation war is evident. Though the majority of the leftist political parties were in </a:t>
            </a:r>
            <a:r>
              <a:rPr lang="en-US" dirty="0" err="1">
                <a:solidFill>
                  <a:schemeClr val="tx1"/>
                </a:solidFill>
                <a:latin typeface="Times New Roman" pitchFamily="18" charset="0"/>
                <a:cs typeface="Times New Roman" pitchFamily="18" charset="0"/>
              </a:rPr>
              <a:t>favour</a:t>
            </a:r>
            <a:r>
              <a:rPr lang="en-US" dirty="0">
                <a:solidFill>
                  <a:schemeClr val="tx1"/>
                </a:solidFill>
                <a:latin typeface="Times New Roman" pitchFamily="18" charset="0"/>
                <a:cs typeface="Times New Roman" pitchFamily="18" charset="0"/>
              </a:rPr>
              <a:t> of the liberation war, a certain faction was against it. </a:t>
            </a:r>
            <a:r>
              <a:rPr lang="en-US" dirty="0" err="1">
                <a:solidFill>
                  <a:schemeClr val="tx1"/>
                </a:solidFill>
                <a:latin typeface="Times New Roman" pitchFamily="18" charset="0"/>
                <a:cs typeface="Times New Roman" pitchFamily="18" charset="0"/>
              </a:rPr>
              <a:t>Awami</a:t>
            </a:r>
            <a:r>
              <a:rPr lang="en-US" dirty="0">
                <a:solidFill>
                  <a:schemeClr val="tx1"/>
                </a:solidFill>
                <a:latin typeface="Times New Roman" pitchFamily="18" charset="0"/>
                <a:cs typeface="Times New Roman" pitchFamily="18" charset="0"/>
              </a:rPr>
              <a:t> League is the party that led the war of liberation. </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In the first week of September 1971, </a:t>
            </a:r>
            <a:r>
              <a:rPr lang="en-US" dirty="0" err="1">
                <a:solidFill>
                  <a:schemeClr val="tx1"/>
                </a:solidFill>
                <a:latin typeface="Times New Roman" pitchFamily="18" charset="0"/>
                <a:cs typeface="Times New Roman" pitchFamily="18" charset="0"/>
              </a:rPr>
              <a:t>Awami</a:t>
            </a:r>
            <a:r>
              <a:rPr lang="en-US" dirty="0">
                <a:solidFill>
                  <a:schemeClr val="tx1"/>
                </a:solidFill>
                <a:latin typeface="Times New Roman" pitchFamily="18" charset="0"/>
                <a:cs typeface="Times New Roman" pitchFamily="18" charset="0"/>
              </a:rPr>
              <a:t> League formed with like-minded leftist parties. Members included in that committee were: Maulana Abdul Hamid Khan </a:t>
            </a:r>
            <a:r>
              <a:rPr lang="en-US" dirty="0" err="1">
                <a:solidFill>
                  <a:schemeClr val="tx1"/>
                </a:solidFill>
                <a:latin typeface="Times New Roman" pitchFamily="18" charset="0"/>
                <a:cs typeface="Times New Roman" pitchFamily="18" charset="0"/>
              </a:rPr>
              <a:t>Bhasani</a:t>
            </a:r>
            <a:r>
              <a:rPr lang="en-US" dirty="0">
                <a:solidFill>
                  <a:schemeClr val="tx1"/>
                </a:solidFill>
                <a:latin typeface="Times New Roman" pitchFamily="18" charset="0"/>
                <a:cs typeface="Times New Roman" pitchFamily="18" charset="0"/>
              </a:rPr>
              <a:t> (NAP- </a:t>
            </a:r>
            <a:r>
              <a:rPr lang="en-US" dirty="0" err="1">
                <a:solidFill>
                  <a:schemeClr val="tx1"/>
                </a:solidFill>
                <a:latin typeface="Times New Roman" pitchFamily="18" charset="0"/>
                <a:cs typeface="Times New Roman" pitchFamily="18" charset="0"/>
              </a:rPr>
              <a:t>Bhasani</a:t>
            </a:r>
            <a:r>
              <a:rPr lang="en-US" dirty="0">
                <a:solidFill>
                  <a:schemeClr val="tx1"/>
                </a:solidFill>
                <a:latin typeface="Times New Roman" pitchFamily="18" charset="0"/>
                <a:cs typeface="Times New Roman" pitchFamily="18" charset="0"/>
              </a:rPr>
              <a:t>), Moni Singh (Bangladesh Communist Party), </a:t>
            </a:r>
            <a:r>
              <a:rPr lang="en-US" dirty="0" err="1">
                <a:solidFill>
                  <a:schemeClr val="tx1"/>
                </a:solidFill>
                <a:latin typeface="Times New Roman" pitchFamily="18" charset="0"/>
                <a:cs typeface="Times New Roman" pitchFamily="18" charset="0"/>
              </a:rPr>
              <a:t>Monoronjon</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Dhor</a:t>
            </a:r>
            <a:r>
              <a:rPr lang="en-US" dirty="0">
                <a:solidFill>
                  <a:schemeClr val="tx1"/>
                </a:solidFill>
                <a:latin typeface="Times New Roman" pitchFamily="18" charset="0"/>
                <a:cs typeface="Times New Roman" pitchFamily="18" charset="0"/>
              </a:rPr>
              <a:t> (Bangladesh National Congress), Professor Muzaffar Ahmed (NAP-Muzaffar) and from </a:t>
            </a:r>
            <a:r>
              <a:rPr lang="en-US" dirty="0" err="1">
                <a:solidFill>
                  <a:schemeClr val="tx1"/>
                </a:solidFill>
                <a:latin typeface="Times New Roman" pitchFamily="18" charset="0"/>
                <a:cs typeface="Times New Roman" pitchFamily="18" charset="0"/>
              </a:rPr>
              <a:t>Awami</a:t>
            </a:r>
            <a:r>
              <a:rPr lang="en-US" dirty="0">
                <a:solidFill>
                  <a:schemeClr val="tx1"/>
                </a:solidFill>
                <a:latin typeface="Times New Roman" pitchFamily="18" charset="0"/>
                <a:cs typeface="Times New Roman" pitchFamily="18" charset="0"/>
              </a:rPr>
              <a:t> League </a:t>
            </a:r>
            <a:r>
              <a:rPr lang="en-US" dirty="0" err="1">
                <a:solidFill>
                  <a:schemeClr val="tx1"/>
                </a:solidFill>
                <a:latin typeface="Times New Roman" pitchFamily="18" charset="0"/>
                <a:cs typeface="Times New Roman" pitchFamily="18" charset="0"/>
              </a:rPr>
              <a:t>Tajuddin</a:t>
            </a:r>
            <a:r>
              <a:rPr lang="en-US" dirty="0">
                <a:solidFill>
                  <a:schemeClr val="tx1"/>
                </a:solidFill>
                <a:latin typeface="Times New Roman" pitchFamily="18" charset="0"/>
                <a:cs typeface="Times New Roman" pitchFamily="18" charset="0"/>
              </a:rPr>
              <a:t> Ahmed, the Prime Minister and </a:t>
            </a:r>
            <a:r>
              <a:rPr lang="en-US" dirty="0" err="1">
                <a:solidFill>
                  <a:schemeClr val="tx1"/>
                </a:solidFill>
                <a:latin typeface="Times New Roman" pitchFamily="18" charset="0"/>
                <a:cs typeface="Times New Roman" pitchFamily="18" charset="0"/>
              </a:rPr>
              <a:t>Khondokar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Moshtaq</a:t>
            </a:r>
            <a:r>
              <a:rPr lang="en-US" dirty="0">
                <a:solidFill>
                  <a:schemeClr val="tx1"/>
                </a:solidFill>
                <a:latin typeface="Times New Roman" pitchFamily="18" charset="0"/>
                <a:cs typeface="Times New Roman" pitchFamily="18" charset="0"/>
              </a:rPr>
              <a:t> Ahmed, the Foreign Minister. However, the </a:t>
            </a:r>
            <a:r>
              <a:rPr lang="en-US" dirty="0" err="1">
                <a:solidFill>
                  <a:schemeClr val="tx1"/>
                </a:solidFill>
                <a:latin typeface="Times New Roman" pitchFamily="18" charset="0"/>
                <a:cs typeface="Times New Roman" pitchFamily="18" charset="0"/>
              </a:rPr>
              <a:t>Purba</a:t>
            </a:r>
            <a:r>
              <a:rPr lang="en-US" dirty="0">
                <a:solidFill>
                  <a:schemeClr val="tx1"/>
                </a:solidFill>
                <a:latin typeface="Times New Roman" pitchFamily="18" charset="0"/>
                <a:cs typeface="Times New Roman" pitchFamily="18" charset="0"/>
              </a:rPr>
              <a:t> Pakistan Communist Party, under the leadership of Mohammad </a:t>
            </a:r>
            <a:r>
              <a:rPr lang="en-US" dirty="0" err="1">
                <a:solidFill>
                  <a:schemeClr val="tx1"/>
                </a:solidFill>
                <a:latin typeface="Times New Roman" pitchFamily="18" charset="0"/>
                <a:cs typeface="Times New Roman" pitchFamily="18" charset="0"/>
              </a:rPr>
              <a:t>Toaha</a:t>
            </a:r>
            <a:r>
              <a:rPr lang="en-US" dirty="0">
                <a:solidFill>
                  <a:schemeClr val="tx1"/>
                </a:solidFill>
                <a:latin typeface="Times New Roman" pitchFamily="18" charset="0"/>
                <a:cs typeface="Times New Roman" pitchFamily="18" charset="0"/>
              </a:rPr>
              <a:t> known as a pro- </a:t>
            </a:r>
            <a:r>
              <a:rPr lang="en-US" dirty="0" err="1">
                <a:solidFill>
                  <a:schemeClr val="tx1"/>
                </a:solidFill>
                <a:latin typeface="Times New Roman" pitchFamily="18" charset="0"/>
                <a:cs typeface="Times New Roman" pitchFamily="18" charset="0"/>
              </a:rPr>
              <a:t>Pieking</a:t>
            </a:r>
            <a:r>
              <a:rPr lang="en-US" dirty="0">
                <a:solidFill>
                  <a:schemeClr val="tx1"/>
                </a:solidFill>
                <a:latin typeface="Times New Roman" pitchFamily="18" charset="0"/>
                <a:cs typeface="Times New Roman" pitchFamily="18" charset="0"/>
              </a:rPr>
              <a:t> politician and the </a:t>
            </a:r>
            <a:r>
              <a:rPr lang="en-US" dirty="0" err="1">
                <a:solidFill>
                  <a:schemeClr val="tx1"/>
                </a:solidFill>
                <a:latin typeface="Times New Roman" pitchFamily="18" charset="0"/>
                <a:cs typeface="Times New Roman" pitchFamily="18" charset="0"/>
              </a:rPr>
              <a:t>Purba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Baglar</a:t>
            </a:r>
            <a:r>
              <a:rPr lang="en-US" dirty="0">
                <a:solidFill>
                  <a:schemeClr val="tx1"/>
                </a:solidFill>
                <a:latin typeface="Times New Roman" pitchFamily="18" charset="0"/>
                <a:cs typeface="Times New Roman" pitchFamily="18" charset="0"/>
              </a:rPr>
              <a:t> Communist Party (</a:t>
            </a:r>
            <a:r>
              <a:rPr lang="en-US" dirty="0" err="1">
                <a:solidFill>
                  <a:schemeClr val="tx1"/>
                </a:solidFill>
                <a:latin typeface="Times New Roman" pitchFamily="18" charset="0"/>
                <a:cs typeface="Times New Roman" pitchFamily="18" charset="0"/>
              </a:rPr>
              <a:t>Motin-Alauddin</a:t>
            </a:r>
            <a:r>
              <a:rPr lang="en-US" dirty="0">
                <a:solidFill>
                  <a:schemeClr val="tx1"/>
                </a:solidFill>
                <a:latin typeface="Times New Roman" pitchFamily="18" charset="0"/>
                <a:cs typeface="Times New Roman" pitchFamily="18" charset="0"/>
              </a:rPr>
              <a:t>) were against the liberation war. </a:t>
            </a:r>
          </a:p>
          <a:p>
            <a:endParaRPr lang="en-US" dirty="0"/>
          </a:p>
        </p:txBody>
      </p:sp>
    </p:spTree>
    <p:extLst>
      <p:ext uri="{BB962C8B-B14F-4D97-AF65-F5344CB8AC3E}">
        <p14:creationId xmlns:p14="http://schemas.microsoft.com/office/powerpoint/2010/main" val="149435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96C13D-382E-F843-B8ED-AF970BC8AC13}"/>
              </a:ext>
            </a:extLst>
          </p:cNvPr>
          <p:cNvSpPr>
            <a:spLocks noGrp="1"/>
          </p:cNvSpPr>
          <p:nvPr>
            <p:ph idx="1"/>
          </p:nvPr>
        </p:nvSpPr>
        <p:spPr/>
        <p:txBody>
          <a:bodyPr>
            <a:normAutofit fontScale="92500" lnSpcReduction="20000"/>
          </a:bodyPr>
          <a:lstStyle/>
          <a:p>
            <a:pPr marL="571500" indent="-304800" algn="just">
              <a:buFont typeface="Wingdings" pitchFamily="2" charset="2"/>
              <a:buChar char="q"/>
            </a:pPr>
            <a:r>
              <a:rPr lang="en-US" sz="2200" dirty="0">
                <a:solidFill>
                  <a:schemeClr val="tx1"/>
                </a:solidFill>
                <a:latin typeface="Times New Roman" pitchFamily="18" charset="0"/>
                <a:cs typeface="Times New Roman" pitchFamily="18" charset="0"/>
              </a:rPr>
              <a:t>The torture, aggression and massacre done by the Pak army and their local collaborators made the people of this country more united. People from different walks of life such as students, farmers, workers, women, teachers, poets, journalists, physicals and artists joined the struggle for freedom. </a:t>
            </a:r>
          </a:p>
          <a:p>
            <a:pPr marL="571500" indent="-304800" algn="just">
              <a:buFont typeface="Wingdings" pitchFamily="2" charset="2"/>
              <a:buChar char="q"/>
            </a:pPr>
            <a:r>
              <a:rPr lang="en-US" sz="2200" b="1" dirty="0">
                <a:solidFill>
                  <a:schemeClr val="tx1"/>
                </a:solidFill>
                <a:latin typeface="Times New Roman" pitchFamily="18" charset="0"/>
                <a:cs typeface="Times New Roman" pitchFamily="18" charset="0"/>
              </a:rPr>
              <a:t>Students: </a:t>
            </a:r>
            <a:r>
              <a:rPr lang="en-US" sz="2200" dirty="0">
                <a:solidFill>
                  <a:schemeClr val="tx1"/>
                </a:solidFill>
                <a:latin typeface="Times New Roman" pitchFamily="18" charset="0"/>
                <a:cs typeface="Times New Roman" pitchFamily="18" charset="0"/>
              </a:rPr>
              <a:t>Among the freedom fighters, students were the highest in number. The students were the forerunners in demonstrating initial resistance against the Pakistani force in different areas of the country. Even the school-going adolescents took part in the war of liberation along with the college and university students. They crossed the border to get war training. </a:t>
            </a:r>
          </a:p>
          <a:p>
            <a:pPr marL="571500" indent="-304800" algn="just">
              <a:buFont typeface="Wingdings" pitchFamily="2" charset="2"/>
              <a:buChar char="q"/>
            </a:pPr>
            <a:r>
              <a:rPr lang="en-US" sz="2200" b="1" dirty="0">
                <a:solidFill>
                  <a:schemeClr val="tx1"/>
                </a:solidFill>
                <a:latin typeface="Times New Roman" pitchFamily="18" charset="0"/>
                <a:cs typeface="Times New Roman" pitchFamily="18" charset="0"/>
              </a:rPr>
              <a:t>Farmers: </a:t>
            </a:r>
            <a:r>
              <a:rPr lang="en-US" sz="2200" dirty="0">
                <a:solidFill>
                  <a:schemeClr val="tx1"/>
                </a:solidFill>
                <a:latin typeface="Times New Roman" pitchFamily="18" charset="0"/>
                <a:cs typeface="Times New Roman" pitchFamily="18" charset="0"/>
              </a:rPr>
              <a:t>The farmers had glorious contributions to the war of liberation. They were ready to make any sacrifice in order to achieve freedom. They acted as dedicated individuals in each attack on the enemies. They were not concerned with personal gain or loss. They had just one goal; that was to achieve freedom at any cost. </a:t>
            </a:r>
          </a:p>
          <a:p>
            <a:pPr algn="just"/>
            <a:endParaRPr lang="en-US" dirty="0"/>
          </a:p>
          <a:p>
            <a:r>
              <a:rPr lang="en-US" b="1" dirty="0"/>
              <a:t> </a:t>
            </a:r>
            <a:endParaRPr lang="en-US" dirty="0"/>
          </a:p>
          <a:p>
            <a:endParaRPr lang="en-US" dirty="0"/>
          </a:p>
        </p:txBody>
      </p:sp>
      <p:sp>
        <p:nvSpPr>
          <p:cNvPr id="5" name="Title 1">
            <a:extLst>
              <a:ext uri="{FF2B5EF4-FFF2-40B4-BE49-F238E27FC236}">
                <a16:creationId xmlns:a16="http://schemas.microsoft.com/office/drawing/2014/main" xmlns="" id="{88692478-4B90-2649-9507-7B21A3835ED5}"/>
              </a:ext>
            </a:extLst>
          </p:cNvPr>
          <p:cNvSpPr>
            <a:spLocks noGrp="1"/>
          </p:cNvSpPr>
          <p:nvPr>
            <p:ph type="title"/>
          </p:nvPr>
        </p:nvSpPr>
        <p:spPr>
          <a:xfrm>
            <a:off x="1097280" y="863600"/>
            <a:ext cx="10058400" cy="873760"/>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LIBERATION WAR AND DIFFERENT ORGANIZATIONS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4285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7EC0FA-0CD2-5247-82D5-A114F4247404}"/>
              </a:ext>
            </a:extLst>
          </p:cNvPr>
          <p:cNvSpPr>
            <a:spLocks noGrp="1"/>
          </p:cNvSpPr>
          <p:nvPr>
            <p:ph idx="1"/>
          </p:nvPr>
        </p:nvSpPr>
        <p:spPr/>
        <p:txBody>
          <a:bodyPr>
            <a:normAutofit/>
          </a:bodyPr>
          <a:lstStyle/>
          <a:p>
            <a:pPr marL="533400" indent="-355600" algn="just">
              <a:buFont typeface="Wingdings" pitchFamily="2" charset="2"/>
              <a:buChar char="q"/>
            </a:pPr>
            <a:r>
              <a:rPr lang="en-US" b="1" dirty="0">
                <a:solidFill>
                  <a:schemeClr val="tx1"/>
                </a:solidFill>
                <a:latin typeface="Times New Roman" pitchFamily="18" charset="0"/>
                <a:cs typeface="Times New Roman" pitchFamily="18" charset="0"/>
              </a:rPr>
              <a:t>Women: </a:t>
            </a:r>
            <a:r>
              <a:rPr lang="en-US" dirty="0">
                <a:solidFill>
                  <a:schemeClr val="tx1"/>
                </a:solidFill>
                <a:latin typeface="Times New Roman" pitchFamily="18" charset="0"/>
                <a:cs typeface="Times New Roman" pitchFamily="18" charset="0"/>
              </a:rPr>
              <a:t>women had valuable contributions along with the males in liberating the country. During the nine months of war lakhs of mothers and sisters fell victim to the torture of the Pak army. Bangabandhu, with the affection of a daughter, have addressed them as '</a:t>
            </a:r>
            <a:r>
              <a:rPr lang="en-US" dirty="0" err="1">
                <a:solidFill>
                  <a:schemeClr val="tx1"/>
                </a:solidFill>
                <a:latin typeface="Times New Roman" pitchFamily="18" charset="0"/>
                <a:cs typeface="Times New Roman" pitchFamily="18" charset="0"/>
              </a:rPr>
              <a:t>Birangana</a:t>
            </a:r>
            <a:r>
              <a:rPr lang="en-US" dirty="0">
                <a:solidFill>
                  <a:schemeClr val="tx1"/>
                </a:solidFill>
                <a:latin typeface="Times New Roman" pitchFamily="18" charset="0"/>
                <a:cs typeface="Times New Roman" pitchFamily="18" charset="0"/>
              </a:rPr>
              <a:t>'. In addition to that, a huge number of women helped the freedom fighters in many ways by providing shelters, food, nursing and hiding weapons even at the risk of their own lives. </a:t>
            </a:r>
          </a:p>
          <a:p>
            <a:pPr marL="533400" indent="-355600" algn="just">
              <a:buFont typeface="Wingdings" pitchFamily="2" charset="2"/>
              <a:buChar char="q"/>
            </a:pPr>
            <a:r>
              <a:rPr lang="en-US" dirty="0">
                <a:solidFill>
                  <a:schemeClr val="tx1"/>
                </a:solidFill>
                <a:latin typeface="Times New Roman" pitchFamily="18" charset="0"/>
                <a:cs typeface="Times New Roman" pitchFamily="18" charset="0"/>
              </a:rPr>
              <a:t>Even the instances of women taking part in direct battles are not less in number. Two women have been awarded the title 'Bir </a:t>
            </a:r>
            <a:r>
              <a:rPr lang="en-US" dirty="0" err="1">
                <a:solidFill>
                  <a:schemeClr val="tx1"/>
                </a:solidFill>
                <a:latin typeface="Times New Roman" pitchFamily="18" charset="0"/>
                <a:cs typeface="Times New Roman" pitchFamily="18" charset="0"/>
              </a:rPr>
              <a:t>Protik</a:t>
            </a:r>
            <a:r>
              <a:rPr lang="en-US" dirty="0">
                <a:solidFill>
                  <a:schemeClr val="tx1"/>
                </a:solidFill>
                <a:latin typeface="Times New Roman" pitchFamily="18" charset="0"/>
                <a:cs typeface="Times New Roman" pitchFamily="18" charset="0"/>
              </a:rPr>
              <a:t>' in recognition of their courtesy in the liberation war. One of them is </a:t>
            </a:r>
            <a:r>
              <a:rPr lang="en-US" dirty="0" err="1">
                <a:solidFill>
                  <a:schemeClr val="tx1"/>
                </a:solidFill>
                <a:latin typeface="Times New Roman" pitchFamily="18" charset="0"/>
                <a:cs typeface="Times New Roman" pitchFamily="18" charset="0"/>
              </a:rPr>
              <a:t>Taramon</a:t>
            </a:r>
            <a:r>
              <a:rPr lang="en-US" dirty="0">
                <a:solidFill>
                  <a:schemeClr val="tx1"/>
                </a:solidFill>
                <a:latin typeface="Times New Roman" pitchFamily="18" charset="0"/>
                <a:cs typeface="Times New Roman" pitchFamily="18" charset="0"/>
              </a:rPr>
              <a:t> Bibi, and the other one is Dr. Sitara Begum. Many more women freedom fighters faced the Pakistani forces in the battlefields all over the country. </a:t>
            </a:r>
          </a:p>
          <a:p>
            <a:endParaRPr lang="en-US" dirty="0"/>
          </a:p>
        </p:txBody>
      </p:sp>
      <p:sp>
        <p:nvSpPr>
          <p:cNvPr id="5" name="Title 1">
            <a:extLst>
              <a:ext uri="{FF2B5EF4-FFF2-40B4-BE49-F238E27FC236}">
                <a16:creationId xmlns:a16="http://schemas.microsoft.com/office/drawing/2014/main" xmlns="" id="{73BDA220-8C12-EB43-95F6-D29BEFB2BAF8}"/>
              </a:ext>
            </a:extLst>
          </p:cNvPr>
          <p:cNvSpPr>
            <a:spLocks noGrp="1"/>
          </p:cNvSpPr>
          <p:nvPr>
            <p:ph type="title"/>
          </p:nvPr>
        </p:nvSpPr>
        <p:spPr>
          <a:xfrm>
            <a:off x="1097280" y="863600"/>
            <a:ext cx="10058400" cy="873760"/>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LIBERATION WAR AND DIFFERENT ORGANIZATIONS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748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51A074-3008-D245-9787-8F8FB06C957C}"/>
              </a:ext>
            </a:extLst>
          </p:cNvPr>
          <p:cNvSpPr>
            <a:spLocks noGrp="1"/>
          </p:cNvSpPr>
          <p:nvPr>
            <p:ph idx="1"/>
          </p:nvPr>
        </p:nvSpPr>
        <p:spPr>
          <a:xfrm>
            <a:off x="1097280" y="1845734"/>
            <a:ext cx="10058400" cy="4453466"/>
          </a:xfrm>
        </p:spPr>
        <p:txBody>
          <a:bodyPr>
            <a:normAutofit/>
          </a:bodyPr>
          <a:lstStyle/>
          <a:p>
            <a:pPr marL="444500" indent="-266700" algn="just">
              <a:buFont typeface="Wingdings" pitchFamily="2" charset="2"/>
              <a:buChar char="q"/>
            </a:pPr>
            <a:r>
              <a:rPr lang="en-US" b="1" dirty="0">
                <a:solidFill>
                  <a:schemeClr val="tx1"/>
                </a:solidFill>
                <a:latin typeface="Times New Roman" pitchFamily="18" charset="0"/>
                <a:cs typeface="Times New Roman" pitchFamily="18" charset="0"/>
              </a:rPr>
              <a:t>Mass media: </a:t>
            </a:r>
            <a:r>
              <a:rPr lang="en-US" dirty="0">
                <a:solidFill>
                  <a:schemeClr val="tx1"/>
                </a:solidFill>
                <a:latin typeface="Times New Roman" pitchFamily="18" charset="0"/>
                <a:cs typeface="Times New Roman" pitchFamily="18" charset="0"/>
              </a:rPr>
              <a:t>the role of mass media in the liberation war of Bangladesh is boundless. Newspapers and </a:t>
            </a:r>
            <a:r>
              <a:rPr lang="en-US" dirty="0" err="1">
                <a:solidFill>
                  <a:schemeClr val="tx1"/>
                </a:solidFill>
                <a:latin typeface="Times New Roman" pitchFamily="18" charset="0"/>
                <a:cs typeface="Times New Roman" pitchFamily="18" charset="0"/>
              </a:rPr>
              <a:t>Swadhin</a:t>
            </a:r>
            <a:r>
              <a:rPr lang="en-US" dirty="0">
                <a:solidFill>
                  <a:schemeClr val="tx1"/>
                </a:solidFill>
                <a:latin typeface="Times New Roman" pitchFamily="18" charset="0"/>
                <a:cs typeface="Times New Roman" pitchFamily="18" charset="0"/>
              </a:rPr>
              <a:t> Bangla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Kendro</a:t>
            </a:r>
            <a:r>
              <a:rPr lang="en-US" dirty="0">
                <a:solidFill>
                  <a:schemeClr val="tx1"/>
                </a:solidFill>
                <a:latin typeface="Times New Roman" pitchFamily="18" charset="0"/>
                <a:cs typeface="Times New Roman" pitchFamily="18" charset="0"/>
              </a:rPr>
              <a:t> played the leading role in this respect. The artists and cultural activists of Chittagong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introduced the </a:t>
            </a:r>
            <a:r>
              <a:rPr lang="en-US" dirty="0" err="1">
                <a:solidFill>
                  <a:schemeClr val="tx1"/>
                </a:solidFill>
                <a:latin typeface="Times New Roman" pitchFamily="18" charset="0"/>
                <a:cs typeface="Times New Roman" pitchFamily="18" charset="0"/>
              </a:rPr>
              <a:t>Swadhin</a:t>
            </a:r>
            <a:r>
              <a:rPr lang="en-US" dirty="0">
                <a:solidFill>
                  <a:schemeClr val="tx1"/>
                </a:solidFill>
                <a:latin typeface="Times New Roman" pitchFamily="18" charset="0"/>
                <a:cs typeface="Times New Roman" pitchFamily="18" charset="0"/>
              </a:rPr>
              <a:t> Bangla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Kendro</a:t>
            </a:r>
            <a:r>
              <a:rPr lang="en-US" dirty="0">
                <a:solidFill>
                  <a:schemeClr val="tx1"/>
                </a:solidFill>
                <a:latin typeface="Times New Roman" pitchFamily="18" charset="0"/>
                <a:cs typeface="Times New Roman" pitchFamily="18" charset="0"/>
              </a:rPr>
              <a:t> on 26 March. </a:t>
            </a:r>
            <a:r>
              <a:rPr lang="en-US" dirty="0" err="1">
                <a:solidFill>
                  <a:schemeClr val="tx1"/>
                </a:solidFill>
                <a:latin typeface="Times New Roman" pitchFamily="18" charset="0"/>
                <a:cs typeface="Times New Roman" pitchFamily="18" charset="0"/>
              </a:rPr>
              <a:t>Swadhin</a:t>
            </a:r>
            <a:r>
              <a:rPr lang="en-US" dirty="0">
                <a:solidFill>
                  <a:schemeClr val="tx1"/>
                </a:solidFill>
                <a:latin typeface="Times New Roman" pitchFamily="18" charset="0"/>
                <a:cs typeface="Times New Roman" pitchFamily="18" charset="0"/>
              </a:rPr>
              <a:t> Bangla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Kendro</a:t>
            </a:r>
            <a:r>
              <a:rPr lang="en-US" dirty="0">
                <a:solidFill>
                  <a:schemeClr val="tx1"/>
                </a:solidFill>
                <a:latin typeface="Times New Roman" pitchFamily="18" charset="0"/>
                <a:cs typeface="Times New Roman" pitchFamily="18" charset="0"/>
              </a:rPr>
              <a:t> inspired common people to take part in the war by broadcasting news bulletins, patriotic songs, heroic tales of the freedom fighters, various incidents of the battlefield etc. </a:t>
            </a:r>
          </a:p>
          <a:p>
            <a:pPr marL="444500" indent="-266700" algn="just">
              <a:buFont typeface="Wingdings" pitchFamily="2" charset="2"/>
              <a:buChar char="q"/>
            </a:pPr>
            <a:r>
              <a:rPr lang="en-US" b="1" dirty="0">
                <a:solidFill>
                  <a:schemeClr val="tx1"/>
                </a:solidFill>
                <a:latin typeface="Times New Roman" pitchFamily="18" charset="0"/>
                <a:cs typeface="Times New Roman" pitchFamily="18" charset="0"/>
              </a:rPr>
              <a:t>Artists-writers-intellectuals:</a:t>
            </a:r>
            <a:r>
              <a:rPr lang="en-US" dirty="0">
                <a:solidFill>
                  <a:schemeClr val="tx1"/>
                </a:solidFill>
                <a:latin typeface="Times New Roman" pitchFamily="18" charset="0"/>
                <a:cs typeface="Times New Roman" pitchFamily="18" charset="0"/>
              </a:rPr>
              <a:t> the contributions of artists, writers, intellectuals and different cultural activists in motivating people during the war were much commendable. The write-ups in newspapers, the news bulletins of </a:t>
            </a:r>
            <a:r>
              <a:rPr lang="en-US" dirty="0" err="1">
                <a:solidFill>
                  <a:schemeClr val="tx1"/>
                </a:solidFill>
                <a:latin typeface="Times New Roman" pitchFamily="18" charset="0"/>
                <a:cs typeface="Times New Roman" pitchFamily="18" charset="0"/>
              </a:rPr>
              <a:t>Swadhin</a:t>
            </a:r>
            <a:r>
              <a:rPr lang="en-US" dirty="0">
                <a:solidFill>
                  <a:schemeClr val="tx1"/>
                </a:solidFill>
                <a:latin typeface="Times New Roman" pitchFamily="18" charset="0"/>
                <a:cs typeface="Times New Roman" pitchFamily="18" charset="0"/>
              </a:rPr>
              <a:t> Bangla </a:t>
            </a:r>
            <a:r>
              <a:rPr lang="en-US" dirty="0" err="1">
                <a:solidFill>
                  <a:schemeClr val="tx1"/>
                </a:solidFill>
                <a:latin typeface="Times New Roman" pitchFamily="18" charset="0"/>
                <a:cs typeface="Times New Roman" pitchFamily="18" charset="0"/>
              </a:rPr>
              <a:t>Betar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Kendro</a:t>
            </a:r>
            <a:r>
              <a:rPr lang="en-US" dirty="0">
                <a:solidFill>
                  <a:schemeClr val="tx1"/>
                </a:solidFill>
                <a:latin typeface="Times New Roman" pitchFamily="18" charset="0"/>
                <a:cs typeface="Times New Roman" pitchFamily="18" charset="0"/>
              </a:rPr>
              <a:t>, patriotic songs, liberation war-based songs, poems, the very popular '</a:t>
            </a:r>
            <a:r>
              <a:rPr lang="en-US" dirty="0" err="1">
                <a:solidFill>
                  <a:schemeClr val="tx1"/>
                </a:solidFill>
                <a:latin typeface="Times New Roman" pitchFamily="18" charset="0"/>
                <a:cs typeface="Times New Roman" pitchFamily="18" charset="0"/>
              </a:rPr>
              <a:t>Chorompotro</a:t>
            </a:r>
            <a:r>
              <a:rPr lang="en-US" dirty="0">
                <a:solidFill>
                  <a:schemeClr val="tx1"/>
                </a:solidFill>
                <a:latin typeface="Times New Roman" pitchFamily="18" charset="0"/>
                <a:cs typeface="Times New Roman" pitchFamily="18" charset="0"/>
              </a:rPr>
              <a:t>' program of M. R. </a:t>
            </a:r>
            <a:r>
              <a:rPr lang="en-US" dirty="0" err="1">
                <a:solidFill>
                  <a:schemeClr val="tx1"/>
                </a:solidFill>
                <a:latin typeface="Times New Roman" pitchFamily="18" charset="0"/>
                <a:cs typeface="Times New Roman" pitchFamily="18" charset="0"/>
              </a:rPr>
              <a:t>Akter</a:t>
            </a:r>
            <a:r>
              <a:rPr lang="en-US" dirty="0">
                <a:solidFill>
                  <a:schemeClr val="tx1"/>
                </a:solidFill>
                <a:latin typeface="Times New Roman" pitchFamily="18" charset="0"/>
                <a:cs typeface="Times New Roman" pitchFamily="18" charset="0"/>
              </a:rPr>
              <a:t> Mukul and '</a:t>
            </a:r>
            <a:r>
              <a:rPr lang="en-US" dirty="0" err="1">
                <a:solidFill>
                  <a:schemeClr val="tx1"/>
                </a:solidFill>
                <a:latin typeface="Times New Roman" pitchFamily="18" charset="0"/>
                <a:cs typeface="Times New Roman" pitchFamily="18" charset="0"/>
              </a:rPr>
              <a:t>Jallader</a:t>
            </a:r>
            <a:r>
              <a:rPr lang="en-US" dirty="0">
                <a:solidFill>
                  <a:schemeClr val="tx1"/>
                </a:solidFill>
                <a:latin typeface="Times New Roman" pitchFamily="18" charset="0"/>
                <a:cs typeface="Times New Roman" pitchFamily="18" charset="0"/>
              </a:rPr>
              <a:t> Darbar' etc. helped the liberation war march ahead. These helped the freedom fighters sustain emotional and moral strengths on the battlefields, provided courage and ignited indomitable spirits among people against their rivals. </a:t>
            </a:r>
          </a:p>
          <a:p>
            <a:endParaRPr lang="en-US" sz="2200" dirty="0"/>
          </a:p>
          <a:p>
            <a:endParaRPr lang="en-US" dirty="0"/>
          </a:p>
        </p:txBody>
      </p:sp>
      <p:sp>
        <p:nvSpPr>
          <p:cNvPr id="5" name="Title 1">
            <a:extLst>
              <a:ext uri="{FF2B5EF4-FFF2-40B4-BE49-F238E27FC236}">
                <a16:creationId xmlns:a16="http://schemas.microsoft.com/office/drawing/2014/main" xmlns="" id="{46430D54-E712-094D-8C1C-1E943828AD8B}"/>
              </a:ext>
            </a:extLst>
          </p:cNvPr>
          <p:cNvSpPr>
            <a:spLocks noGrp="1"/>
          </p:cNvSpPr>
          <p:nvPr>
            <p:ph type="title"/>
          </p:nvPr>
        </p:nvSpPr>
        <p:spPr>
          <a:xfrm>
            <a:off x="1097280" y="863600"/>
            <a:ext cx="10058400" cy="873760"/>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LIBERATION WAR AND DIFFERENT ORGANIZATIONS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9209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1630B-0B68-A04E-95F6-8FE13B199907}"/>
              </a:ext>
            </a:extLst>
          </p:cNvPr>
          <p:cNvSpPr>
            <a:spLocks noGrp="1"/>
          </p:cNvSpPr>
          <p:nvPr>
            <p:ph type="title"/>
          </p:nvPr>
        </p:nvSpPr>
        <p:spPr>
          <a:xfrm>
            <a:off x="1097280" y="952500"/>
            <a:ext cx="10058400" cy="784860"/>
          </a:xfrm>
        </p:spPr>
        <p:txBody>
          <a:bodyPr/>
          <a:lstStyle/>
          <a:p>
            <a:pPr algn="ctr"/>
            <a:r>
              <a:rPr lang="en-US" sz="3200" b="1" dirty="0" smtClean="0">
                <a:solidFill>
                  <a:srgbClr val="C00000"/>
                </a:solidFill>
                <a:latin typeface="Times New Roman" pitchFamily="18" charset="0"/>
                <a:cs typeface="Times New Roman" pitchFamily="18" charset="0"/>
              </a:rPr>
              <a:t>ROLE OF INDIA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5235F33F-E790-D54C-927C-922BBB542D69}"/>
              </a:ext>
            </a:extLst>
          </p:cNvPr>
          <p:cNvSpPr>
            <a:spLocks noGrp="1"/>
          </p:cNvSpPr>
          <p:nvPr>
            <p:ph idx="1"/>
          </p:nvPr>
        </p:nvSpPr>
        <p:spPr>
          <a:xfrm>
            <a:off x="1097280" y="1845733"/>
            <a:ext cx="10058400" cy="4614051"/>
          </a:xfrm>
        </p:spPr>
        <p:txBody>
          <a:bodyPr>
            <a:normAutofit/>
          </a:bodyPr>
          <a:lstStyle/>
          <a:p>
            <a:pPr marL="622300" indent="-444500" algn="just">
              <a:buFont typeface="Wingdings" pitchFamily="2" charset="2"/>
              <a:buChar char="q"/>
            </a:pPr>
            <a:r>
              <a:rPr lang="en-US" dirty="0">
                <a:solidFill>
                  <a:schemeClr val="tx1"/>
                </a:solidFill>
                <a:latin typeface="Times New Roman" pitchFamily="18" charset="0"/>
                <a:cs typeface="Times New Roman" pitchFamily="18" charset="0"/>
              </a:rPr>
              <a:t>India, the </a:t>
            </a:r>
            <a:r>
              <a:rPr lang="en-US" dirty="0" smtClean="0">
                <a:solidFill>
                  <a:schemeClr val="tx1"/>
                </a:solidFill>
                <a:latin typeface="Times New Roman" pitchFamily="18" charset="0"/>
                <a:cs typeface="Times New Roman" pitchFamily="18" charset="0"/>
              </a:rPr>
              <a:t>neighboring </a:t>
            </a:r>
            <a:r>
              <a:rPr lang="en-US" dirty="0">
                <a:solidFill>
                  <a:schemeClr val="tx1"/>
                </a:solidFill>
                <a:latin typeface="Times New Roman" pitchFamily="18" charset="0"/>
                <a:cs typeface="Times New Roman" pitchFamily="18" charset="0"/>
              </a:rPr>
              <a:t>country, gave support to the liberation war of Bangladesh directly. India effectively exposed to the people around the world the brutal massacre on the dark night of 25 March 1971 and the heinous genocides, looting and. </a:t>
            </a:r>
          </a:p>
          <a:p>
            <a:pPr marL="622300" indent="-444500" algn="just">
              <a:buFont typeface="Wingdings" pitchFamily="2" charset="2"/>
              <a:buChar char="q"/>
            </a:pPr>
            <a:r>
              <a:rPr lang="en-US" dirty="0">
                <a:solidFill>
                  <a:schemeClr val="tx1"/>
                </a:solidFill>
                <a:latin typeface="Times New Roman" pitchFamily="18" charset="0"/>
                <a:cs typeface="Times New Roman" pitchFamily="18" charset="0"/>
              </a:rPr>
              <a:t>The people and government of India helped nearly one crore of refugees by providing them with shelter, food, clothes and medical treatments and gave arms and training to the freedom fighters. Towards the end of the liberation war of Bangladesh, on 3 December 1971, Pakistan launched air attacks on India. Against the backdrop of Pakistan's attack, the governments of Bangladesh and India formed a joint command consisting of Mukti </a:t>
            </a:r>
            <a:r>
              <a:rPr lang="en-US" dirty="0" err="1">
                <a:solidFill>
                  <a:schemeClr val="tx1"/>
                </a:solidFill>
                <a:latin typeface="Times New Roman" pitchFamily="18" charset="0"/>
                <a:cs typeface="Times New Roman" pitchFamily="18" charset="0"/>
              </a:rPr>
              <a:t>bahini</a:t>
            </a:r>
            <a:r>
              <a:rPr lang="en-US" dirty="0">
                <a:solidFill>
                  <a:schemeClr val="tx1"/>
                </a:solidFill>
                <a:latin typeface="Times New Roman" pitchFamily="18" charset="0"/>
                <a:cs typeface="Times New Roman" pitchFamily="18" charset="0"/>
              </a:rPr>
              <a:t> and the Indian army. India gave recognition to Bangladesh as an Independent state on 6 December 1971. Many Indian soldiers laid down their lives in the liberation war of Bangladesh. </a:t>
            </a:r>
          </a:p>
          <a:p>
            <a:endParaRPr lang="en-US" dirty="0"/>
          </a:p>
        </p:txBody>
      </p:sp>
    </p:spTree>
    <p:extLst>
      <p:ext uri="{BB962C8B-B14F-4D97-AF65-F5344CB8AC3E}">
        <p14:creationId xmlns:p14="http://schemas.microsoft.com/office/powerpoint/2010/main" val="180995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D7B26-669C-DE44-B490-5E7CE254BFB6}"/>
              </a:ext>
            </a:extLst>
          </p:cNvPr>
          <p:cNvSpPr>
            <a:spLocks noGrp="1"/>
          </p:cNvSpPr>
          <p:nvPr>
            <p:ph type="title"/>
          </p:nvPr>
        </p:nvSpPr>
        <p:spPr>
          <a:xfrm>
            <a:off x="1097280" y="876300"/>
            <a:ext cx="10058400" cy="861060"/>
          </a:xfrm>
        </p:spPr>
        <p:txBody>
          <a:bodyPr>
            <a:normAutofit fontScale="90000"/>
          </a:bodyPr>
          <a:lstStyle/>
          <a:p>
            <a:pPr algn="ctr"/>
            <a:r>
              <a:rPr lang="en-US" sz="3200" b="1" dirty="0" smtClean="0">
                <a:solidFill>
                  <a:srgbClr val="C00000"/>
                </a:solidFill>
                <a:latin typeface="Times New Roman" pitchFamily="18" charset="0"/>
                <a:cs typeface="Times New Roman" pitchFamily="18" charset="0"/>
              </a:rPr>
              <a:t>ROLE OF THE SOVIET UNION AND THE COMMUNIST STATES</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7C6F8012-61D6-1941-AF31-35B2CBF1B35F}"/>
              </a:ext>
            </a:extLst>
          </p:cNvPr>
          <p:cNvSpPr>
            <a:spLocks noGrp="1"/>
          </p:cNvSpPr>
          <p:nvPr>
            <p:ph idx="1"/>
          </p:nvPr>
        </p:nvSpPr>
        <p:spPr/>
        <p:txBody>
          <a:bodyPr/>
          <a:lstStyle/>
          <a:p>
            <a:pPr marL="622300" indent="-317500" algn="just">
              <a:buFont typeface="Wingdings" pitchFamily="2" charset="2"/>
              <a:buChar char="q"/>
            </a:pPr>
            <a:r>
              <a:rPr lang="en-US" dirty="0">
                <a:solidFill>
                  <a:schemeClr val="tx1"/>
                </a:solidFill>
                <a:latin typeface="Times New Roman" pitchFamily="18" charset="0"/>
                <a:cs typeface="Times New Roman" pitchFamily="18" charset="0"/>
              </a:rPr>
              <a:t>After India, the highest contributions to the liberation war of Bangladesh were made by the recently mislaid Soviet Union (Now Russia). The Soviet Head of the State urged Pakistan President Yahya Khan to put an end to the genocide, blazing and molestation of women. He also asked Yahya Khan to transfer power to the elected representatives of Bangladesh. The Soviet newspapers and media helped create the global mandate by publishing stories on the oppressive acts of Pakistan forces in Bangladesh and the advancements of the liberation war. The Soviet Union exercised veto (to oppose) to discard the proposal of putting an end to the war, which was put forward by the United States in </a:t>
            </a:r>
            <a:r>
              <a:rPr lang="en-US" dirty="0" err="1">
                <a:solidFill>
                  <a:schemeClr val="tx1"/>
                </a:solidFill>
                <a:latin typeface="Times New Roman" pitchFamily="18" charset="0"/>
                <a:cs typeface="Times New Roman" pitchFamily="18" charset="0"/>
              </a:rPr>
              <a:t>favour</a:t>
            </a:r>
            <a:r>
              <a:rPr lang="en-US" dirty="0">
                <a:solidFill>
                  <a:schemeClr val="tx1"/>
                </a:solidFill>
                <a:latin typeface="Times New Roman" pitchFamily="18" charset="0"/>
                <a:cs typeface="Times New Roman" pitchFamily="18" charset="0"/>
              </a:rPr>
              <a:t> of Pakistan. The socialist countries of that time, such as Cuba, Yugoslavia, Poland, Hungary, Bulgaria, Czechoslovakia, East Germany etc., supported the liberation war of Bangladesh</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245870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FD47B-80FC-1D4C-97F8-C5F1160BD7AF}"/>
              </a:ext>
            </a:extLst>
          </p:cNvPr>
          <p:cNvSpPr>
            <a:spLocks noGrp="1"/>
          </p:cNvSpPr>
          <p:nvPr>
            <p:ph type="title"/>
          </p:nvPr>
        </p:nvSpPr>
        <p:spPr>
          <a:xfrm>
            <a:off x="1097280" y="876300"/>
            <a:ext cx="10058400" cy="861060"/>
          </a:xfrm>
        </p:spPr>
        <p:txBody>
          <a:bodyPr/>
          <a:lstStyle/>
          <a:p>
            <a:pPr algn="ctr"/>
            <a:r>
              <a:rPr lang="en-US" sz="3200" b="1" dirty="0" smtClean="0">
                <a:solidFill>
                  <a:srgbClr val="C00000"/>
                </a:solidFill>
                <a:latin typeface="Times New Roman" pitchFamily="18" charset="0"/>
                <a:cs typeface="Times New Roman" pitchFamily="18" charset="0"/>
              </a:rPr>
              <a:t>ROLE OF THE UNITED NATIONS</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6BCCAB77-C06B-8B4A-B809-6DD8BF0EEEDB}"/>
              </a:ext>
            </a:extLst>
          </p:cNvPr>
          <p:cNvSpPr>
            <a:spLocks noGrp="1"/>
          </p:cNvSpPr>
          <p:nvPr>
            <p:ph idx="1"/>
          </p:nvPr>
        </p:nvSpPr>
        <p:spPr/>
        <p:txBody>
          <a:bodyPr/>
          <a:lstStyle/>
          <a:p>
            <a:pPr marL="711200" indent="-495300" algn="just">
              <a:buFont typeface="Wingdings" pitchFamily="2" charset="2"/>
              <a:buChar char="q"/>
            </a:pPr>
            <a:r>
              <a:rPr lang="en-US" dirty="0">
                <a:solidFill>
                  <a:schemeClr val="tx1"/>
                </a:solidFill>
                <a:latin typeface="Times New Roman" pitchFamily="18" charset="0"/>
                <a:cs typeface="Times New Roman" pitchFamily="18" charset="0"/>
              </a:rPr>
              <a:t>The main aim and objective of the United Nations is to protect world peace and security. When Yahya Khan was busy overwhelming the Bengalis instead of handing over power to the elected public representatives, the United Nations played the role of almost a silent observer. The United Nations could not take any steps against the shocking killings and violation of fundamental human rights. In fact, the United Nations had limited strength in taking any measures on its own, avoiding the five big and powerful nations having veto power. </a:t>
            </a:r>
          </a:p>
          <a:p>
            <a:endParaRPr lang="en-US" dirty="0"/>
          </a:p>
        </p:txBody>
      </p:sp>
    </p:spTree>
    <p:extLst>
      <p:ext uri="{BB962C8B-B14F-4D97-AF65-F5344CB8AC3E}">
        <p14:creationId xmlns:p14="http://schemas.microsoft.com/office/powerpoint/2010/main" val="3332182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D8046-31D8-6645-99AD-1D6421F78477}"/>
              </a:ext>
            </a:extLst>
          </p:cNvPr>
          <p:cNvSpPr>
            <a:spLocks noGrp="1"/>
          </p:cNvSpPr>
          <p:nvPr>
            <p:ph type="title"/>
          </p:nvPr>
        </p:nvSpPr>
        <p:spPr>
          <a:xfrm>
            <a:off x="1097280" y="863600"/>
            <a:ext cx="10058400" cy="873760"/>
          </a:xfrm>
        </p:spPr>
        <p:txBody>
          <a:bodyPr/>
          <a:lstStyle/>
          <a:p>
            <a:pPr algn="ctr"/>
            <a:r>
              <a:rPr lang="en-US" sz="3200" b="1" dirty="0" smtClean="0">
                <a:solidFill>
                  <a:srgbClr val="C00000"/>
                </a:solidFill>
                <a:latin typeface="Times New Roman" pitchFamily="18" charset="0"/>
                <a:cs typeface="Times New Roman" pitchFamily="18" charset="0"/>
              </a:rPr>
              <a:t>THE BIRTH OF INDEPENDENT BANGLADESH</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C5B918F8-6FCA-8C43-AFD8-650AD3E7D214}"/>
              </a:ext>
            </a:extLst>
          </p:cNvPr>
          <p:cNvSpPr>
            <a:spLocks noGrp="1"/>
          </p:cNvSpPr>
          <p:nvPr>
            <p:ph idx="1"/>
          </p:nvPr>
        </p:nvSpPr>
        <p:spPr>
          <a:xfrm>
            <a:off x="1097280" y="1845734"/>
            <a:ext cx="10388138" cy="4453466"/>
          </a:xfrm>
        </p:spPr>
        <p:txBody>
          <a:bodyPr>
            <a:normAutofit fontScale="85000" lnSpcReduction="20000"/>
          </a:bodyPr>
          <a:lstStyle/>
          <a:p>
            <a:pPr marL="660400" indent="-444500" algn="just">
              <a:buFont typeface="Wingdings" pitchFamily="2" charset="2"/>
              <a:buChar char="q"/>
            </a:pPr>
            <a:r>
              <a:rPr lang="en-US" sz="2600" dirty="0">
                <a:solidFill>
                  <a:schemeClr val="tx1"/>
                </a:solidFill>
                <a:latin typeface="Times New Roman" pitchFamily="18" charset="0"/>
                <a:cs typeface="Times New Roman" pitchFamily="18" charset="0"/>
              </a:rPr>
              <a:t>India contributed and helped us a lot from the beginning of the liberation war. Particularly on 21 November 1971, the formation of the " allied forces" combining the Mukti </a:t>
            </a:r>
            <a:r>
              <a:rPr lang="en-US" sz="2600" dirty="0" err="1">
                <a:solidFill>
                  <a:schemeClr val="tx1"/>
                </a:solidFill>
                <a:latin typeface="Times New Roman" pitchFamily="18" charset="0"/>
                <a:cs typeface="Times New Roman" pitchFamily="18" charset="0"/>
              </a:rPr>
              <a:t>Bahini</a:t>
            </a:r>
            <a:r>
              <a:rPr lang="en-US" sz="2600" dirty="0">
                <a:solidFill>
                  <a:schemeClr val="tx1"/>
                </a:solidFill>
                <a:latin typeface="Times New Roman" pitchFamily="18" charset="0"/>
                <a:cs typeface="Times New Roman" pitchFamily="18" charset="0"/>
              </a:rPr>
              <a:t> and Indian Forces was a very significant event. The war strengthened after Pakistan attacked India on December 03. Indian army, air force and navy also participated in the war along with the liberation forces of Bangladesh from December 6 to 16. </a:t>
            </a:r>
          </a:p>
          <a:p>
            <a:pPr marL="660400" indent="-444500" algn="just">
              <a:buFont typeface="Wingdings" pitchFamily="2" charset="2"/>
              <a:buChar char="q"/>
            </a:pPr>
            <a:r>
              <a:rPr lang="en-US" sz="2600" dirty="0">
                <a:solidFill>
                  <a:schemeClr val="tx1"/>
                </a:solidFill>
                <a:latin typeface="Times New Roman" pitchFamily="18" charset="0"/>
                <a:cs typeface="Times New Roman" pitchFamily="18" charset="0"/>
              </a:rPr>
              <a:t>As a result of a strong planned attack, the occupying Pakistani force was defeated morally before the formal surrender. At last, the commander of the Eastern Commands of the Pakistani Army, Lieutenant General </a:t>
            </a:r>
            <a:r>
              <a:rPr lang="en-US" sz="2600" dirty="0" err="1">
                <a:solidFill>
                  <a:schemeClr val="tx1"/>
                </a:solidFill>
                <a:latin typeface="Times New Roman" pitchFamily="18" charset="0"/>
                <a:cs typeface="Times New Roman" pitchFamily="18" charset="0"/>
              </a:rPr>
              <a:t>Niazi</a:t>
            </a:r>
            <a:r>
              <a:rPr lang="en-US" sz="2600" dirty="0">
                <a:solidFill>
                  <a:schemeClr val="tx1"/>
                </a:solidFill>
                <a:latin typeface="Times New Roman" pitchFamily="18" charset="0"/>
                <a:cs typeface="Times New Roman" pitchFamily="18" charset="0"/>
              </a:rPr>
              <a:t> surrendered along with 93 thousand Pakistani soldiers to Lieutenant General </a:t>
            </a:r>
            <a:r>
              <a:rPr lang="en-US" sz="2600" dirty="0" err="1">
                <a:solidFill>
                  <a:schemeClr val="tx1"/>
                </a:solidFill>
                <a:latin typeface="Times New Roman" pitchFamily="18" charset="0"/>
                <a:cs typeface="Times New Roman" pitchFamily="18" charset="0"/>
              </a:rPr>
              <a:t>Jagjit</a:t>
            </a:r>
            <a:r>
              <a:rPr lang="en-US" sz="2600" dirty="0">
                <a:solidFill>
                  <a:schemeClr val="tx1"/>
                </a:solidFill>
                <a:latin typeface="Times New Roman" pitchFamily="18" charset="0"/>
                <a:cs typeface="Times New Roman" pitchFamily="18" charset="0"/>
              </a:rPr>
              <a:t> Singh Aurora, the commander of the Eastern Commands of the Indian Army, at the afternoon of December 16, 1971. Group Captain A. R. </a:t>
            </a:r>
            <a:r>
              <a:rPr lang="en-US" sz="2600" dirty="0" err="1">
                <a:solidFill>
                  <a:schemeClr val="tx1"/>
                </a:solidFill>
                <a:latin typeface="Times New Roman" pitchFamily="18" charset="0"/>
                <a:cs typeface="Times New Roman" pitchFamily="18" charset="0"/>
              </a:rPr>
              <a:t>Khondakar</a:t>
            </a:r>
            <a:r>
              <a:rPr lang="en-US" sz="2600" dirty="0">
                <a:solidFill>
                  <a:schemeClr val="tx1"/>
                </a:solidFill>
                <a:latin typeface="Times New Roman" pitchFamily="18" charset="0"/>
                <a:cs typeface="Times New Roman" pitchFamily="18" charset="0"/>
              </a:rPr>
              <a:t> represented the Bangladesh Government. </a:t>
            </a:r>
          </a:p>
          <a:p>
            <a:pPr marL="660400" indent="-444500" algn="just">
              <a:buFont typeface="Wingdings" pitchFamily="2" charset="2"/>
              <a:buChar char="q"/>
            </a:pPr>
            <a:r>
              <a:rPr lang="en-US" sz="2600" dirty="0">
                <a:solidFill>
                  <a:schemeClr val="tx1"/>
                </a:solidFill>
                <a:latin typeface="Times New Roman" pitchFamily="18" charset="0"/>
                <a:cs typeface="Times New Roman" pitchFamily="18" charset="0"/>
              </a:rPr>
              <a:t>The achievement of this momentous independence came as a result of three million martyrs, the limitless sufferings of lakhs of women, torture and sacrifice of the Bengalis. The independent, sovereign state- the people`s republic of Bangladesh, has taken its proud position in the world at last. </a:t>
            </a:r>
          </a:p>
          <a:p>
            <a:pPr marL="0" indent="0">
              <a:buNone/>
            </a:pPr>
            <a:endParaRPr lang="en-US" dirty="0">
              <a:solidFill>
                <a:schemeClr val="tx1"/>
              </a:solidFill>
            </a:endParaRPr>
          </a:p>
        </p:txBody>
      </p:sp>
    </p:spTree>
    <p:extLst>
      <p:ext uri="{BB962C8B-B14F-4D97-AF65-F5344CB8AC3E}">
        <p14:creationId xmlns:p14="http://schemas.microsoft.com/office/powerpoint/2010/main" val="2558376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9913" y="2274661"/>
            <a:ext cx="3492500" cy="2324100"/>
          </a:xfrm>
        </p:spPr>
      </p:pic>
      <p:sp>
        <p:nvSpPr>
          <p:cNvPr id="2" name="Slide Number Placeholder 1">
            <a:extLst>
              <a:ext uri="{FF2B5EF4-FFF2-40B4-BE49-F238E27FC236}">
                <a16:creationId xmlns:a16="http://schemas.microsoft.com/office/drawing/2014/main" xmlns="" id="{CD5CD612-4AE6-C94C-8199-4895DF53910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Tree>
    <p:extLst>
      <p:ext uri="{BB962C8B-B14F-4D97-AF65-F5344CB8AC3E}">
        <p14:creationId xmlns:p14="http://schemas.microsoft.com/office/powerpoint/2010/main" val="228834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LIST OF 11 SECTORS IN LIBERATION WAR </a:t>
            </a:r>
            <a:endParaRPr lang="en-US"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b="1" dirty="0" smtClean="0">
                <a:solidFill>
                  <a:schemeClr val="tx1"/>
                </a:solidFill>
                <a:latin typeface="Times New Roman" pitchFamily="18" charset="0"/>
                <a:cs typeface="Times New Roman" pitchFamily="18" charset="0"/>
              </a:rPr>
              <a:t>Sector No. 1 : </a:t>
            </a:r>
            <a:r>
              <a:rPr lang="en-US" dirty="0" smtClean="0">
                <a:solidFill>
                  <a:schemeClr val="tx1"/>
                </a:solidFill>
                <a:latin typeface="Times New Roman" pitchFamily="18" charset="0"/>
                <a:cs typeface="Times New Roman" pitchFamily="18" charset="0"/>
              </a:rPr>
              <a:t>From </a:t>
            </a:r>
            <a:r>
              <a:rPr lang="en-US" dirty="0" err="1" smtClean="0">
                <a:solidFill>
                  <a:schemeClr val="tx1"/>
                </a:solidFill>
                <a:latin typeface="Times New Roman" pitchFamily="18" charset="0"/>
                <a:cs typeface="Times New Roman" pitchFamily="18" charset="0"/>
              </a:rPr>
              <a:t>Feni</a:t>
            </a:r>
            <a:r>
              <a:rPr lang="en-US" dirty="0" smtClean="0">
                <a:solidFill>
                  <a:schemeClr val="tx1"/>
                </a:solidFill>
                <a:latin typeface="Times New Roman" pitchFamily="18" charset="0"/>
                <a:cs typeface="Times New Roman" pitchFamily="18" charset="0"/>
              </a:rPr>
              <a:t> River to Chittagong, Cox's </a:t>
            </a:r>
            <a:r>
              <a:rPr lang="en-US" dirty="0" err="1" smtClean="0">
                <a:solidFill>
                  <a:schemeClr val="tx1"/>
                </a:solidFill>
                <a:latin typeface="Times New Roman" pitchFamily="18" charset="0"/>
                <a:cs typeface="Times New Roman" pitchFamily="18" charset="0"/>
              </a:rPr>
              <a:t>Bazar</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Rangamati</a:t>
            </a:r>
            <a:r>
              <a:rPr lang="en-US" dirty="0" smtClean="0">
                <a:solidFill>
                  <a:schemeClr val="tx1"/>
                </a:solidFill>
                <a:latin typeface="Times New Roman" pitchFamily="18" charset="0"/>
                <a:cs typeface="Times New Roman" pitchFamily="18" charset="0"/>
              </a:rPr>
              <a:t> and </a:t>
            </a:r>
            <a:r>
              <a:rPr lang="en-US" dirty="0" err="1" smtClean="0">
                <a:solidFill>
                  <a:schemeClr val="tx1"/>
                </a:solidFill>
                <a:latin typeface="Times New Roman" pitchFamily="18" charset="0"/>
                <a:cs typeface="Times New Roman" pitchFamily="18" charset="0"/>
              </a:rPr>
              <a:t>Feni</a:t>
            </a:r>
            <a:r>
              <a:rPr lang="en-US" dirty="0" smtClean="0">
                <a:solidFill>
                  <a:schemeClr val="tx1"/>
                </a:solidFill>
                <a:latin typeface="Times New Roman" pitchFamily="18" charset="0"/>
                <a:cs typeface="Times New Roman" pitchFamily="18" charset="0"/>
              </a:rPr>
              <a:t> was 'Sector No. 1'. Major </a:t>
            </a:r>
            <a:r>
              <a:rPr lang="en-US" dirty="0" err="1" smtClean="0">
                <a:solidFill>
                  <a:schemeClr val="tx1"/>
                </a:solidFill>
                <a:latin typeface="Times New Roman" pitchFamily="18" charset="0"/>
                <a:cs typeface="Times New Roman" pitchFamily="18" charset="0"/>
              </a:rPr>
              <a:t>Ziaur</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Rahman</a:t>
            </a:r>
            <a:r>
              <a:rPr lang="en-US" dirty="0" smtClean="0">
                <a:solidFill>
                  <a:schemeClr val="tx1"/>
                </a:solidFill>
                <a:latin typeface="Times New Roman" pitchFamily="18" charset="0"/>
                <a:cs typeface="Times New Roman" pitchFamily="18" charset="0"/>
              </a:rPr>
              <a:t> was the commander of this sector from April to June 1971 and Major </a:t>
            </a:r>
            <a:r>
              <a:rPr lang="en-US" dirty="0" err="1" smtClean="0">
                <a:solidFill>
                  <a:schemeClr val="tx1"/>
                </a:solidFill>
                <a:latin typeface="Times New Roman" pitchFamily="18" charset="0"/>
                <a:cs typeface="Times New Roman" pitchFamily="18" charset="0"/>
              </a:rPr>
              <a:t>Rafiqul</a:t>
            </a:r>
            <a:r>
              <a:rPr lang="en-US" dirty="0" smtClean="0">
                <a:solidFill>
                  <a:schemeClr val="tx1"/>
                </a:solidFill>
                <a:latin typeface="Times New Roman" pitchFamily="18" charset="0"/>
                <a:cs typeface="Times New Roman" pitchFamily="18" charset="0"/>
              </a:rPr>
              <a:t> Islam was the commander from June to December. And this sector was divided into five sub sectors.</a:t>
            </a:r>
          </a:p>
          <a:p>
            <a:pPr algn="just"/>
            <a:r>
              <a:rPr lang="en-US" b="1" dirty="0" smtClean="0">
                <a:solidFill>
                  <a:schemeClr val="tx1"/>
                </a:solidFill>
                <a:latin typeface="Times New Roman" pitchFamily="18" charset="0"/>
                <a:cs typeface="Times New Roman" pitchFamily="18" charset="0"/>
              </a:rPr>
              <a:t>Sector No. 2: </a:t>
            </a:r>
            <a:r>
              <a:rPr lang="en-US" dirty="0" smtClean="0">
                <a:solidFill>
                  <a:schemeClr val="tx1"/>
                </a:solidFill>
                <a:latin typeface="Times New Roman" pitchFamily="18" charset="0"/>
                <a:cs typeface="Times New Roman" pitchFamily="18" charset="0"/>
              </a:rPr>
              <a:t>'Sector No. 2' was formed with parts of Dhaka, </a:t>
            </a:r>
            <a:r>
              <a:rPr lang="en-US" dirty="0" err="1" smtClean="0">
                <a:solidFill>
                  <a:schemeClr val="tx1"/>
                </a:solidFill>
                <a:latin typeface="Times New Roman" pitchFamily="18" charset="0"/>
                <a:cs typeface="Times New Roman" pitchFamily="18" charset="0"/>
              </a:rPr>
              <a:t>Comilla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Akhaura-Bhairab</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Noakhali</a:t>
            </a:r>
            <a:r>
              <a:rPr lang="en-US" dirty="0" smtClean="0">
                <a:solidFill>
                  <a:schemeClr val="tx1"/>
                </a:solidFill>
                <a:latin typeface="Times New Roman" pitchFamily="18" charset="0"/>
                <a:cs typeface="Times New Roman" pitchFamily="18" charset="0"/>
              </a:rPr>
              <a:t> and </a:t>
            </a:r>
            <a:r>
              <a:rPr lang="en-US" dirty="0" err="1" smtClean="0">
                <a:solidFill>
                  <a:schemeClr val="tx1"/>
                </a:solidFill>
                <a:latin typeface="Times New Roman" pitchFamily="18" charset="0"/>
                <a:cs typeface="Times New Roman" pitchFamily="18" charset="0"/>
              </a:rPr>
              <a:t>Faridpur</a:t>
            </a:r>
            <a:r>
              <a:rPr lang="en-US" dirty="0" smtClean="0">
                <a:solidFill>
                  <a:schemeClr val="tx1"/>
                </a:solidFill>
                <a:latin typeface="Times New Roman" pitchFamily="18" charset="0"/>
                <a:cs typeface="Times New Roman" pitchFamily="18" charset="0"/>
              </a:rPr>
              <a:t>. The sector was commanded by Major </a:t>
            </a:r>
            <a:r>
              <a:rPr lang="en-US" dirty="0" err="1" smtClean="0">
                <a:solidFill>
                  <a:schemeClr val="tx1"/>
                </a:solidFill>
                <a:latin typeface="Times New Roman" pitchFamily="18" charset="0"/>
                <a:cs typeface="Times New Roman" pitchFamily="18" charset="0"/>
              </a:rPr>
              <a:t>Khaled</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Musharraf</a:t>
            </a:r>
            <a:r>
              <a:rPr lang="en-US" dirty="0" smtClean="0">
                <a:solidFill>
                  <a:schemeClr val="tx1"/>
                </a:solidFill>
                <a:latin typeface="Times New Roman" pitchFamily="18" charset="0"/>
                <a:cs typeface="Times New Roman" pitchFamily="18" charset="0"/>
              </a:rPr>
              <a:t> from April to October and Major ATM </a:t>
            </a:r>
            <a:r>
              <a:rPr lang="en-US" dirty="0" err="1" smtClean="0">
                <a:solidFill>
                  <a:schemeClr val="tx1"/>
                </a:solidFill>
                <a:latin typeface="Times New Roman" pitchFamily="18" charset="0"/>
                <a:cs typeface="Times New Roman" pitchFamily="18" charset="0"/>
              </a:rPr>
              <a:t>Haider</a:t>
            </a:r>
            <a:r>
              <a:rPr lang="en-US" dirty="0" smtClean="0">
                <a:solidFill>
                  <a:schemeClr val="tx1"/>
                </a:solidFill>
                <a:latin typeface="Times New Roman" pitchFamily="18" charset="0"/>
                <a:cs typeface="Times New Roman" pitchFamily="18" charset="0"/>
              </a:rPr>
              <a:t> from October to December. This sector had 6 sub-sectors.</a:t>
            </a:r>
          </a:p>
          <a:p>
            <a:pPr algn="just"/>
            <a:r>
              <a:rPr lang="en-US" b="1" dirty="0" smtClean="0">
                <a:solidFill>
                  <a:schemeClr val="tx1"/>
                </a:solidFill>
                <a:latin typeface="Times New Roman" pitchFamily="18" charset="0"/>
                <a:cs typeface="Times New Roman" pitchFamily="18" charset="0"/>
              </a:rPr>
              <a:t>Sector No.3: </a:t>
            </a:r>
            <a:r>
              <a:rPr lang="en-US" dirty="0" err="1" smtClean="0">
                <a:solidFill>
                  <a:schemeClr val="tx1"/>
                </a:solidFill>
                <a:latin typeface="Times New Roman" pitchFamily="18" charset="0"/>
                <a:cs typeface="Times New Roman" pitchFamily="18" charset="0"/>
              </a:rPr>
              <a:t>Habiganj</a:t>
            </a:r>
            <a:r>
              <a:rPr lang="en-US" dirty="0" smtClean="0">
                <a:solidFill>
                  <a:schemeClr val="tx1"/>
                </a:solidFill>
                <a:latin typeface="Times New Roman" pitchFamily="18" charset="0"/>
                <a:cs typeface="Times New Roman" pitchFamily="18" charset="0"/>
              </a:rPr>
              <a:t>, parts of </a:t>
            </a:r>
            <a:r>
              <a:rPr lang="en-US" dirty="0" err="1" smtClean="0">
                <a:solidFill>
                  <a:schemeClr val="tx1"/>
                </a:solidFill>
                <a:latin typeface="Times New Roman" pitchFamily="18" charset="0"/>
                <a:cs typeface="Times New Roman" pitchFamily="18" charset="0"/>
              </a:rPr>
              <a:t>Comilla</a:t>
            </a:r>
            <a:r>
              <a:rPr lang="en-US" dirty="0" smtClean="0">
                <a:solidFill>
                  <a:schemeClr val="tx1"/>
                </a:solidFill>
                <a:latin typeface="Times New Roman" pitchFamily="18" charset="0"/>
                <a:cs typeface="Times New Roman" pitchFamily="18" charset="0"/>
              </a:rPr>
              <a:t> district eastward from </a:t>
            </a:r>
            <a:r>
              <a:rPr lang="en-US" dirty="0" err="1" smtClean="0">
                <a:solidFill>
                  <a:schemeClr val="tx1"/>
                </a:solidFill>
                <a:latin typeface="Times New Roman" pitchFamily="18" charset="0"/>
                <a:cs typeface="Times New Roman" pitchFamily="18" charset="0"/>
              </a:rPr>
              <a:t>Akhaura-Bhairab</a:t>
            </a:r>
            <a:r>
              <a:rPr lang="en-US" dirty="0" smtClean="0">
                <a:solidFill>
                  <a:schemeClr val="tx1"/>
                </a:solidFill>
                <a:latin typeface="Times New Roman" pitchFamily="18" charset="0"/>
                <a:cs typeface="Times New Roman" pitchFamily="18" charset="0"/>
              </a:rPr>
              <a:t> railway line and parts of </a:t>
            </a:r>
            <a:r>
              <a:rPr lang="en-US" dirty="0" err="1" smtClean="0">
                <a:solidFill>
                  <a:schemeClr val="tx1"/>
                </a:solidFill>
                <a:latin typeface="Times New Roman" pitchFamily="18" charset="0"/>
                <a:cs typeface="Times New Roman" pitchFamily="18" charset="0"/>
              </a:rPr>
              <a:t>Kishoreganj</a:t>
            </a:r>
            <a:r>
              <a:rPr lang="en-US" dirty="0" smtClean="0">
                <a:solidFill>
                  <a:schemeClr val="tx1"/>
                </a:solidFill>
                <a:latin typeface="Times New Roman" pitchFamily="18" charset="0"/>
                <a:cs typeface="Times New Roman" pitchFamily="18" charset="0"/>
              </a:rPr>
              <a:t> and Dhaka were under 'Sector No. 3'. Major KM </a:t>
            </a:r>
            <a:r>
              <a:rPr lang="en-US" dirty="0" err="1" smtClean="0">
                <a:solidFill>
                  <a:schemeClr val="tx1"/>
                </a:solidFill>
                <a:latin typeface="Times New Roman" pitchFamily="18" charset="0"/>
                <a:cs typeface="Times New Roman" pitchFamily="18" charset="0"/>
              </a:rPr>
              <a:t>Shafiullah</a:t>
            </a:r>
            <a:r>
              <a:rPr lang="en-US" dirty="0" smtClean="0">
                <a:solidFill>
                  <a:schemeClr val="tx1"/>
                </a:solidFill>
                <a:latin typeface="Times New Roman" pitchFamily="18" charset="0"/>
                <a:cs typeface="Times New Roman" pitchFamily="18" charset="0"/>
              </a:rPr>
              <a:t> was the commander of this sector from April to September. Major ANM </a:t>
            </a:r>
            <a:r>
              <a:rPr lang="en-US" dirty="0" err="1" smtClean="0">
                <a:solidFill>
                  <a:schemeClr val="tx1"/>
                </a:solidFill>
                <a:latin typeface="Times New Roman" pitchFamily="18" charset="0"/>
                <a:cs typeface="Times New Roman" pitchFamily="18" charset="0"/>
              </a:rPr>
              <a:t>Nuruzzaman</a:t>
            </a:r>
            <a:r>
              <a:rPr lang="en-US" dirty="0" smtClean="0">
                <a:solidFill>
                  <a:schemeClr val="tx1"/>
                </a:solidFill>
                <a:latin typeface="Times New Roman" pitchFamily="18" charset="0"/>
                <a:cs typeface="Times New Roman" pitchFamily="18" charset="0"/>
              </a:rPr>
              <a:t> served as Sector Commander from September to December. And there were 7 sub-sectors in this sector.</a:t>
            </a:r>
          </a:p>
          <a:p>
            <a:pPr algn="just"/>
            <a:r>
              <a:rPr lang="en-US" b="1" dirty="0" smtClean="0">
                <a:solidFill>
                  <a:schemeClr val="tx1"/>
                </a:solidFill>
                <a:latin typeface="Times New Roman" pitchFamily="18" charset="0"/>
                <a:cs typeface="Times New Roman" pitchFamily="18" charset="0"/>
              </a:rPr>
              <a:t>Sector No.4: </a:t>
            </a:r>
            <a:r>
              <a:rPr lang="en-US" dirty="0" smtClean="0">
                <a:solidFill>
                  <a:schemeClr val="tx1"/>
                </a:solidFill>
                <a:latin typeface="Times New Roman" pitchFamily="18" charset="0"/>
                <a:cs typeface="Times New Roman" pitchFamily="18" charset="0"/>
              </a:rPr>
              <a:t>'Sector No. 4' was formed out of part of </a:t>
            </a:r>
            <a:r>
              <a:rPr lang="en-US" dirty="0" err="1" smtClean="0">
                <a:solidFill>
                  <a:schemeClr val="tx1"/>
                </a:solidFill>
                <a:latin typeface="Times New Roman" pitchFamily="18" charset="0"/>
                <a:cs typeface="Times New Roman" pitchFamily="18" charset="0"/>
              </a:rPr>
              <a:t>Sylhet</a:t>
            </a:r>
            <a:r>
              <a:rPr lang="en-US" dirty="0" smtClean="0">
                <a:solidFill>
                  <a:schemeClr val="tx1"/>
                </a:solidFill>
                <a:latin typeface="Times New Roman" pitchFamily="18" charset="0"/>
                <a:cs typeface="Times New Roman" pitchFamily="18" charset="0"/>
              </a:rPr>
              <a:t> district. This sector also had 6 sub-sectors. The sector commander from May to December was Major CR </a:t>
            </a:r>
            <a:r>
              <a:rPr lang="en-US" dirty="0" err="1" smtClean="0">
                <a:solidFill>
                  <a:schemeClr val="tx1"/>
                </a:solidFill>
                <a:latin typeface="Times New Roman" pitchFamily="18" charset="0"/>
                <a:cs typeface="Times New Roman" pitchFamily="18" charset="0"/>
              </a:rPr>
              <a:t>Dutt</a:t>
            </a:r>
            <a:r>
              <a:rPr lang="en-US" dirty="0" smtClean="0">
                <a:solidFill>
                  <a:schemeClr val="tx1"/>
                </a:solidFill>
                <a:latin typeface="Times New Roman" pitchFamily="18" charset="0"/>
                <a:cs typeface="Times New Roman" pitchFamily="18" charset="0"/>
              </a:rPr>
              <a:t> (later Major </a:t>
            </a:r>
            <a:r>
              <a:rPr lang="en-US" dirty="0" err="1" smtClean="0">
                <a:solidFill>
                  <a:schemeClr val="tx1"/>
                </a:solidFill>
                <a:latin typeface="Times New Roman" pitchFamily="18" charset="0"/>
                <a:cs typeface="Times New Roman" pitchFamily="18" charset="0"/>
              </a:rPr>
              <a:t>Generala</a:t>
            </a:r>
            <a:r>
              <a:rPr lang="en-US" dirty="0" smtClean="0">
                <a:solidFill>
                  <a:schemeClr val="tx1"/>
                </a:solidFill>
                <a:latin typeface="Times New Roman" pitchFamily="18" charset="0"/>
                <a:cs typeface="Times New Roman" pitchFamily="18" charset="0"/>
              </a:rPr>
              <a:t>) and later Captain A Robb.</a:t>
            </a:r>
          </a:p>
          <a:p>
            <a:pPr algn="just"/>
            <a:endParaRPr lang="en-US" dirty="0" smtClean="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LIST OF 11 SECTORS IN LIBERATION WAR </a:t>
            </a:r>
            <a:endParaRPr lang="en-US" sz="3200" dirty="0"/>
          </a:p>
        </p:txBody>
      </p:sp>
      <p:sp>
        <p:nvSpPr>
          <p:cNvPr id="3" name="Content Placeholder 2"/>
          <p:cNvSpPr>
            <a:spLocks noGrp="1"/>
          </p:cNvSpPr>
          <p:nvPr>
            <p:ph idx="1"/>
          </p:nvPr>
        </p:nvSpPr>
        <p:spPr/>
        <p:txBody>
          <a:bodyPr>
            <a:normAutofit fontScale="92500" lnSpcReduction="10000"/>
          </a:bodyPr>
          <a:lstStyle/>
          <a:p>
            <a:pPr algn="just"/>
            <a:r>
              <a:rPr lang="en-US" b="1" dirty="0" smtClean="0">
                <a:solidFill>
                  <a:schemeClr val="tx1"/>
                </a:solidFill>
                <a:latin typeface="Times New Roman" pitchFamily="18" charset="0"/>
                <a:cs typeface="Times New Roman" pitchFamily="18" charset="0"/>
              </a:rPr>
              <a:t>Sector No. 5: </a:t>
            </a:r>
            <a:r>
              <a:rPr lang="en-US" dirty="0" smtClean="0">
                <a:solidFill>
                  <a:schemeClr val="tx1"/>
                </a:solidFill>
                <a:latin typeface="Times New Roman" pitchFamily="18" charset="0"/>
                <a:cs typeface="Times New Roman" pitchFamily="18" charset="0"/>
              </a:rPr>
              <a:t>'Sector No. 5' was formed with the bordering areas of Greater </a:t>
            </a:r>
            <a:r>
              <a:rPr lang="en-US" dirty="0" err="1" smtClean="0">
                <a:solidFill>
                  <a:schemeClr val="tx1"/>
                </a:solidFill>
                <a:latin typeface="Times New Roman" pitchFamily="18" charset="0"/>
                <a:cs typeface="Times New Roman" pitchFamily="18" charset="0"/>
              </a:rPr>
              <a:t>Mymensingh</a:t>
            </a:r>
            <a:r>
              <a:rPr lang="en-US" dirty="0" smtClean="0">
                <a:solidFill>
                  <a:schemeClr val="tx1"/>
                </a:solidFill>
                <a:latin typeface="Times New Roman" pitchFamily="18" charset="0"/>
                <a:cs typeface="Times New Roman" pitchFamily="18" charset="0"/>
              </a:rPr>
              <a:t> and parts of </a:t>
            </a:r>
            <a:r>
              <a:rPr lang="en-US" dirty="0" err="1" smtClean="0">
                <a:solidFill>
                  <a:schemeClr val="tx1"/>
                </a:solidFill>
                <a:latin typeface="Times New Roman" pitchFamily="18" charset="0"/>
                <a:cs typeface="Times New Roman" pitchFamily="18" charset="0"/>
              </a:rPr>
              <a:t>Sylhet</a:t>
            </a:r>
            <a:r>
              <a:rPr lang="en-US" dirty="0" smtClean="0">
                <a:solidFill>
                  <a:schemeClr val="tx1"/>
                </a:solidFill>
                <a:latin typeface="Times New Roman" pitchFamily="18" charset="0"/>
                <a:cs typeface="Times New Roman" pitchFamily="18" charset="0"/>
              </a:rPr>
              <a:t> district. Major Mir </a:t>
            </a:r>
            <a:r>
              <a:rPr lang="en-US" dirty="0" err="1" smtClean="0">
                <a:solidFill>
                  <a:schemeClr val="tx1"/>
                </a:solidFill>
                <a:latin typeface="Times New Roman" pitchFamily="18" charset="0"/>
                <a:cs typeface="Times New Roman" pitchFamily="18" charset="0"/>
              </a:rPr>
              <a:t>Shaukat</a:t>
            </a:r>
            <a:r>
              <a:rPr lang="en-US" dirty="0" smtClean="0">
                <a:solidFill>
                  <a:schemeClr val="tx1"/>
                </a:solidFill>
                <a:latin typeface="Times New Roman" pitchFamily="18" charset="0"/>
                <a:cs typeface="Times New Roman" pitchFamily="18" charset="0"/>
              </a:rPr>
              <a:t> Ali was the sector commander. This sector was also divided into 6 sub-sectors.</a:t>
            </a:r>
          </a:p>
          <a:p>
            <a:pPr algn="just"/>
            <a:r>
              <a:rPr lang="en-US" b="1" dirty="0" smtClean="0">
                <a:solidFill>
                  <a:schemeClr val="tx1"/>
                </a:solidFill>
                <a:latin typeface="Times New Roman" pitchFamily="18" charset="0"/>
                <a:cs typeface="Times New Roman" pitchFamily="18" charset="0"/>
              </a:rPr>
              <a:t>Sector No.6: </a:t>
            </a:r>
            <a:r>
              <a:rPr lang="en-US" dirty="0" smtClean="0">
                <a:solidFill>
                  <a:schemeClr val="tx1"/>
                </a:solidFill>
                <a:latin typeface="Times New Roman" pitchFamily="18" charset="0"/>
                <a:cs typeface="Times New Roman" pitchFamily="18" charset="0"/>
              </a:rPr>
              <a:t>'Sector No. 6' comprises the whole of </a:t>
            </a:r>
            <a:r>
              <a:rPr lang="en-US" dirty="0" err="1" smtClean="0">
                <a:solidFill>
                  <a:schemeClr val="tx1"/>
                </a:solidFill>
                <a:latin typeface="Times New Roman" pitchFamily="18" charset="0"/>
                <a:cs typeface="Times New Roman" pitchFamily="18" charset="0"/>
              </a:rPr>
              <a:t>Rangpur</a:t>
            </a:r>
            <a:r>
              <a:rPr lang="en-US" dirty="0" smtClean="0">
                <a:solidFill>
                  <a:schemeClr val="tx1"/>
                </a:solidFill>
                <a:latin typeface="Times New Roman" pitchFamily="18" charset="0"/>
                <a:cs typeface="Times New Roman" pitchFamily="18" charset="0"/>
              </a:rPr>
              <a:t> except </a:t>
            </a:r>
            <a:r>
              <a:rPr lang="en-US" dirty="0" err="1" smtClean="0">
                <a:solidFill>
                  <a:schemeClr val="tx1"/>
                </a:solidFill>
                <a:latin typeface="Times New Roman" pitchFamily="18" charset="0"/>
                <a:cs typeface="Times New Roman" pitchFamily="18" charset="0"/>
              </a:rPr>
              <a:t>Thakurgaon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Mahakuma</a:t>
            </a:r>
            <a:r>
              <a:rPr lang="en-US" dirty="0" smtClean="0">
                <a:solidFill>
                  <a:schemeClr val="tx1"/>
                </a:solidFill>
                <a:latin typeface="Times New Roman" pitchFamily="18" charset="0"/>
                <a:cs typeface="Times New Roman" pitchFamily="18" charset="0"/>
              </a:rPr>
              <a:t> in </a:t>
            </a:r>
            <a:r>
              <a:rPr lang="en-US" dirty="0" err="1" smtClean="0">
                <a:solidFill>
                  <a:schemeClr val="tx1"/>
                </a:solidFill>
                <a:latin typeface="Times New Roman" pitchFamily="18" charset="0"/>
                <a:cs typeface="Times New Roman" pitchFamily="18" charset="0"/>
              </a:rPr>
              <a:t>Dinajpur</a:t>
            </a:r>
            <a:r>
              <a:rPr lang="en-US" dirty="0" smtClean="0">
                <a:solidFill>
                  <a:schemeClr val="tx1"/>
                </a:solidFill>
                <a:latin typeface="Times New Roman" pitchFamily="18" charset="0"/>
                <a:cs typeface="Times New Roman" pitchFamily="18" charset="0"/>
              </a:rPr>
              <a:t> and the Brahmaputra river banks. Sector Commander was Wing Commander MK </a:t>
            </a:r>
            <a:r>
              <a:rPr lang="en-US" dirty="0" err="1" smtClean="0">
                <a:solidFill>
                  <a:schemeClr val="tx1"/>
                </a:solidFill>
                <a:latin typeface="Times New Roman" pitchFamily="18" charset="0"/>
                <a:cs typeface="Times New Roman" pitchFamily="18" charset="0"/>
              </a:rPr>
              <a:t>Bashar</a:t>
            </a:r>
            <a:r>
              <a:rPr lang="en-US" dirty="0" smtClean="0">
                <a:solidFill>
                  <a:schemeClr val="tx1"/>
                </a:solidFill>
                <a:latin typeface="Times New Roman" pitchFamily="18" charset="0"/>
                <a:cs typeface="Times New Roman" pitchFamily="18" charset="0"/>
              </a:rPr>
              <a:t>. There were 5 sub-sectors in this sector.</a:t>
            </a:r>
          </a:p>
          <a:p>
            <a:pPr algn="just"/>
            <a:r>
              <a:rPr lang="en-US" b="1" dirty="0" smtClean="0">
                <a:solidFill>
                  <a:schemeClr val="tx1"/>
                </a:solidFill>
                <a:latin typeface="Times New Roman" pitchFamily="18" charset="0"/>
                <a:cs typeface="Times New Roman" pitchFamily="18" charset="0"/>
              </a:rPr>
              <a:t>Sector No.7: </a:t>
            </a:r>
            <a:r>
              <a:rPr lang="en-US" dirty="0" smtClean="0">
                <a:solidFill>
                  <a:schemeClr val="tx1"/>
                </a:solidFill>
                <a:latin typeface="Times New Roman" pitchFamily="18" charset="0"/>
                <a:cs typeface="Times New Roman" pitchFamily="18" charset="0"/>
              </a:rPr>
              <a:t>Except </a:t>
            </a:r>
            <a:r>
              <a:rPr lang="en-US" dirty="0" err="1" smtClean="0">
                <a:solidFill>
                  <a:schemeClr val="tx1"/>
                </a:solidFill>
                <a:latin typeface="Times New Roman" pitchFamily="18" charset="0"/>
                <a:cs typeface="Times New Roman" pitchFamily="18" charset="0"/>
              </a:rPr>
              <a:t>Rajshahi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Pabna</a:t>
            </a:r>
            <a:r>
              <a:rPr lang="en-US" dirty="0" smtClean="0">
                <a:solidFill>
                  <a:schemeClr val="tx1"/>
                </a:solidFill>
                <a:latin typeface="Times New Roman" pitchFamily="18" charset="0"/>
                <a:cs typeface="Times New Roman" pitchFamily="18" charset="0"/>
              </a:rPr>
              <a:t>, the entire </a:t>
            </a:r>
            <a:r>
              <a:rPr lang="en-US" dirty="0" err="1" smtClean="0">
                <a:solidFill>
                  <a:schemeClr val="tx1"/>
                </a:solidFill>
                <a:latin typeface="Times New Roman" pitchFamily="18" charset="0"/>
                <a:cs typeface="Times New Roman" pitchFamily="18" charset="0"/>
              </a:rPr>
              <a:t>Bogra</a:t>
            </a:r>
            <a:r>
              <a:rPr lang="en-US" dirty="0" smtClean="0">
                <a:solidFill>
                  <a:schemeClr val="tx1"/>
                </a:solidFill>
                <a:latin typeface="Times New Roman" pitchFamily="18" charset="0"/>
                <a:cs typeface="Times New Roman" pitchFamily="18" charset="0"/>
              </a:rPr>
              <a:t>, south area of ​​</a:t>
            </a:r>
            <a:r>
              <a:rPr lang="en-US" dirty="0" err="1" smtClean="0">
                <a:solidFill>
                  <a:schemeClr val="tx1"/>
                </a:solidFill>
                <a:latin typeface="Times New Roman" pitchFamily="18" charset="0"/>
                <a:cs typeface="Times New Roman" pitchFamily="18" charset="0"/>
              </a:rPr>
              <a:t>Dinajpur</a:t>
            </a:r>
            <a:r>
              <a:rPr lang="en-US" dirty="0" smtClean="0">
                <a:solidFill>
                  <a:schemeClr val="tx1"/>
                </a:solidFill>
                <a:latin typeface="Times New Roman" pitchFamily="18" charset="0"/>
                <a:cs typeface="Times New Roman" pitchFamily="18" charset="0"/>
              </a:rPr>
              <a:t> and some parts of </a:t>
            </a:r>
            <a:r>
              <a:rPr lang="en-US" dirty="0" err="1" smtClean="0">
                <a:solidFill>
                  <a:schemeClr val="tx1"/>
                </a:solidFill>
                <a:latin typeface="Times New Roman" pitchFamily="18" charset="0"/>
                <a:cs typeface="Times New Roman" pitchFamily="18" charset="0"/>
              </a:rPr>
              <a:t>Rangpur</a:t>
            </a:r>
            <a:r>
              <a:rPr lang="en-US" dirty="0" smtClean="0">
                <a:solidFill>
                  <a:schemeClr val="tx1"/>
                </a:solidFill>
                <a:latin typeface="Times New Roman" pitchFamily="18" charset="0"/>
                <a:cs typeface="Times New Roman" pitchFamily="18" charset="0"/>
              </a:rPr>
              <a:t> were included in 'Sector No. 7'. The sector commanders were three - Major </a:t>
            </a:r>
            <a:r>
              <a:rPr lang="en-US" dirty="0" err="1" smtClean="0">
                <a:solidFill>
                  <a:schemeClr val="tx1"/>
                </a:solidFill>
                <a:latin typeface="Times New Roman" pitchFamily="18" charset="0"/>
                <a:cs typeface="Times New Roman" pitchFamily="18" charset="0"/>
              </a:rPr>
              <a:t>Nazmul</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Haque</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Subedar</a:t>
            </a:r>
            <a:r>
              <a:rPr lang="en-US" dirty="0" smtClean="0">
                <a:solidFill>
                  <a:schemeClr val="tx1"/>
                </a:solidFill>
                <a:latin typeface="Times New Roman" pitchFamily="18" charset="0"/>
                <a:cs typeface="Times New Roman" pitchFamily="18" charset="0"/>
              </a:rPr>
              <a:t> Major A Rob and Major (later Lt. Col) </a:t>
            </a:r>
            <a:r>
              <a:rPr lang="en-US" dirty="0" err="1" smtClean="0">
                <a:solidFill>
                  <a:schemeClr val="tx1"/>
                </a:solidFill>
                <a:latin typeface="Times New Roman" pitchFamily="18" charset="0"/>
                <a:cs typeface="Times New Roman" pitchFamily="18" charset="0"/>
              </a:rPr>
              <a:t>Kazi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Nuruzzaman</a:t>
            </a:r>
            <a:r>
              <a:rPr lang="en-US" dirty="0" smtClean="0">
                <a:solidFill>
                  <a:schemeClr val="tx1"/>
                </a:solidFill>
                <a:latin typeface="Times New Roman" pitchFamily="18" charset="0"/>
                <a:cs typeface="Times New Roman" pitchFamily="18" charset="0"/>
              </a:rPr>
              <a:t>. There were 9 sub-sectors in this sector.</a:t>
            </a:r>
          </a:p>
          <a:p>
            <a:pPr algn="just"/>
            <a:r>
              <a:rPr lang="en-US" b="1" dirty="0" smtClean="0">
                <a:solidFill>
                  <a:schemeClr val="tx1"/>
                </a:solidFill>
                <a:latin typeface="Times New Roman" pitchFamily="18" charset="0"/>
                <a:cs typeface="Times New Roman" pitchFamily="18" charset="0"/>
              </a:rPr>
              <a:t>Sector No.8: </a:t>
            </a:r>
            <a:r>
              <a:rPr lang="en-US" dirty="0" err="1" smtClean="0">
                <a:solidFill>
                  <a:schemeClr val="tx1"/>
                </a:solidFill>
                <a:latin typeface="Times New Roman" pitchFamily="18" charset="0"/>
                <a:cs typeface="Times New Roman" pitchFamily="18" charset="0"/>
              </a:rPr>
              <a:t>Kushtia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Jessore</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Daulatpur</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upto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Satkhira</a:t>
            </a:r>
            <a:r>
              <a:rPr lang="en-US" dirty="0" smtClean="0">
                <a:solidFill>
                  <a:schemeClr val="tx1"/>
                </a:solidFill>
                <a:latin typeface="Times New Roman" pitchFamily="18" charset="0"/>
                <a:cs typeface="Times New Roman" pitchFamily="18" charset="0"/>
              </a:rPr>
              <a:t> Road and some parts of Khulna District and </a:t>
            </a:r>
            <a:r>
              <a:rPr lang="en-US" dirty="0" err="1" smtClean="0">
                <a:solidFill>
                  <a:schemeClr val="tx1"/>
                </a:solidFill>
                <a:latin typeface="Times New Roman" pitchFamily="18" charset="0"/>
                <a:cs typeface="Times New Roman" pitchFamily="18" charset="0"/>
              </a:rPr>
              <a:t>Faridpur</a:t>
            </a:r>
            <a:r>
              <a:rPr lang="en-US" dirty="0" smtClean="0">
                <a:solidFill>
                  <a:schemeClr val="tx1"/>
                </a:solidFill>
                <a:latin typeface="Times New Roman" pitchFamily="18" charset="0"/>
                <a:cs typeface="Times New Roman" pitchFamily="18" charset="0"/>
              </a:rPr>
              <a:t> were included in 'Sector No. 8'. The commander of this sector from April to August was Major (later Lt. Col.) Abu </a:t>
            </a:r>
            <a:r>
              <a:rPr lang="en-US" dirty="0" err="1" smtClean="0">
                <a:solidFill>
                  <a:schemeClr val="tx1"/>
                </a:solidFill>
                <a:latin typeface="Times New Roman" pitchFamily="18" charset="0"/>
                <a:cs typeface="Times New Roman" pitchFamily="18" charset="0"/>
              </a:rPr>
              <a:t>Osman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Chowdhury</a:t>
            </a:r>
            <a:r>
              <a:rPr lang="en-US" dirty="0" smtClean="0">
                <a:solidFill>
                  <a:schemeClr val="tx1"/>
                </a:solidFill>
                <a:latin typeface="Times New Roman" pitchFamily="18" charset="0"/>
                <a:cs typeface="Times New Roman" pitchFamily="18" charset="0"/>
              </a:rPr>
              <a:t> and from August to December Major (later Major General) MA </a:t>
            </a:r>
            <a:r>
              <a:rPr lang="en-US" dirty="0" err="1" smtClean="0">
                <a:solidFill>
                  <a:schemeClr val="tx1"/>
                </a:solidFill>
                <a:latin typeface="Times New Roman" pitchFamily="18" charset="0"/>
                <a:cs typeface="Times New Roman" pitchFamily="18" charset="0"/>
              </a:rPr>
              <a:t>Manzoor</a:t>
            </a:r>
            <a:r>
              <a:rPr lang="en-US" dirty="0" smtClean="0">
                <a:solidFill>
                  <a:schemeClr val="tx1"/>
                </a:solidFill>
                <a:latin typeface="Times New Roman" pitchFamily="18" charset="0"/>
                <a:cs typeface="Times New Roman" pitchFamily="18" charset="0"/>
              </a:rPr>
              <a:t>. There were 7 sub-sectors in this sector.</a:t>
            </a:r>
          </a:p>
          <a:p>
            <a:pPr algn="just"/>
            <a:endParaRPr lang="en-US" dirty="0" smtClean="0">
              <a:solidFill>
                <a:schemeClr val="tx1"/>
              </a:solidFill>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LIST OF 11 SECTORS IN LIBERATION WAR </a:t>
            </a:r>
            <a:endParaRPr lang="en-US" sz="3200" dirty="0"/>
          </a:p>
        </p:txBody>
      </p:sp>
      <p:sp>
        <p:nvSpPr>
          <p:cNvPr id="3" name="Content Placeholder 2"/>
          <p:cNvSpPr>
            <a:spLocks noGrp="1"/>
          </p:cNvSpPr>
          <p:nvPr>
            <p:ph idx="1"/>
          </p:nvPr>
        </p:nvSpPr>
        <p:spPr>
          <a:xfrm>
            <a:off x="1139483" y="1747261"/>
            <a:ext cx="10058400" cy="4023360"/>
          </a:xfrm>
        </p:spPr>
        <p:txBody>
          <a:bodyPr>
            <a:normAutofit fontScale="32500" lnSpcReduction="20000"/>
          </a:bodyPr>
          <a:lstStyle/>
          <a:p>
            <a:pPr algn="just"/>
            <a:r>
              <a:rPr lang="en-US" sz="6800" b="1" dirty="0" smtClean="0">
                <a:solidFill>
                  <a:schemeClr val="tx1"/>
                </a:solidFill>
                <a:latin typeface="Times New Roman" pitchFamily="18" charset="0"/>
                <a:cs typeface="Times New Roman" pitchFamily="18" charset="0"/>
              </a:rPr>
              <a:t>Sector No. 9: </a:t>
            </a:r>
            <a:r>
              <a:rPr lang="en-US" sz="6800" dirty="0" smtClean="0">
                <a:solidFill>
                  <a:schemeClr val="tx1"/>
                </a:solidFill>
                <a:latin typeface="Times New Roman" pitchFamily="18" charset="0"/>
                <a:cs typeface="Times New Roman" pitchFamily="18" charset="0"/>
              </a:rPr>
              <a:t>'Sector No. 9' is formed with </a:t>
            </a:r>
            <a:r>
              <a:rPr lang="en-US" sz="6800" dirty="0" err="1" smtClean="0">
                <a:solidFill>
                  <a:schemeClr val="tx1"/>
                </a:solidFill>
                <a:latin typeface="Times New Roman" pitchFamily="18" charset="0"/>
                <a:cs typeface="Times New Roman" pitchFamily="18" charset="0"/>
              </a:rPr>
              <a:t>Patuakhali</a:t>
            </a:r>
            <a:r>
              <a:rPr lang="en-US" sz="6800" dirty="0" smtClean="0">
                <a:solidFill>
                  <a:schemeClr val="tx1"/>
                </a:solidFill>
                <a:latin typeface="Times New Roman" pitchFamily="18" charset="0"/>
                <a:cs typeface="Times New Roman" pitchFamily="18" charset="0"/>
              </a:rPr>
              <a:t>, Barisal and parts of Khulna. The sector commander was Major MA </a:t>
            </a:r>
            <a:r>
              <a:rPr lang="en-US" sz="6800" dirty="0" err="1" smtClean="0">
                <a:solidFill>
                  <a:schemeClr val="tx1"/>
                </a:solidFill>
                <a:latin typeface="Times New Roman" pitchFamily="18" charset="0"/>
                <a:cs typeface="Times New Roman" pitchFamily="18" charset="0"/>
              </a:rPr>
              <a:t>Jalil</a:t>
            </a:r>
            <a:r>
              <a:rPr lang="en-US" sz="6800" dirty="0" smtClean="0">
                <a:solidFill>
                  <a:schemeClr val="tx1"/>
                </a:solidFill>
                <a:latin typeface="Times New Roman" pitchFamily="18" charset="0"/>
                <a:cs typeface="Times New Roman" pitchFamily="18" charset="0"/>
              </a:rPr>
              <a:t> until early December and then Major </a:t>
            </a:r>
            <a:r>
              <a:rPr lang="en-US" sz="6800" dirty="0" err="1" smtClean="0">
                <a:solidFill>
                  <a:schemeClr val="tx1"/>
                </a:solidFill>
                <a:latin typeface="Times New Roman" pitchFamily="18" charset="0"/>
                <a:cs typeface="Times New Roman" pitchFamily="18" charset="0"/>
              </a:rPr>
              <a:t>Zainal</a:t>
            </a:r>
            <a:r>
              <a:rPr lang="en-US" sz="6800" dirty="0" smtClean="0">
                <a:solidFill>
                  <a:schemeClr val="tx1"/>
                </a:solidFill>
                <a:latin typeface="Times New Roman" pitchFamily="18" charset="0"/>
                <a:cs typeface="Times New Roman" pitchFamily="18" charset="0"/>
              </a:rPr>
              <a:t> </a:t>
            </a:r>
            <a:r>
              <a:rPr lang="en-US" sz="6800" dirty="0" err="1" smtClean="0">
                <a:solidFill>
                  <a:schemeClr val="tx1"/>
                </a:solidFill>
                <a:latin typeface="Times New Roman" pitchFamily="18" charset="0"/>
                <a:cs typeface="Times New Roman" pitchFamily="18" charset="0"/>
              </a:rPr>
              <a:t>Abedin</a:t>
            </a:r>
            <a:r>
              <a:rPr lang="en-US" sz="6800" dirty="0" smtClean="0">
                <a:solidFill>
                  <a:schemeClr val="tx1"/>
                </a:solidFill>
                <a:latin typeface="Times New Roman" pitchFamily="18" charset="0"/>
                <a:cs typeface="Times New Roman" pitchFamily="18" charset="0"/>
              </a:rPr>
              <a:t>. Major MA </a:t>
            </a:r>
            <a:r>
              <a:rPr lang="en-US" sz="6800" dirty="0" err="1" smtClean="0">
                <a:solidFill>
                  <a:schemeClr val="tx1"/>
                </a:solidFill>
                <a:latin typeface="Times New Roman" pitchFamily="18" charset="0"/>
                <a:cs typeface="Times New Roman" pitchFamily="18" charset="0"/>
              </a:rPr>
              <a:t>Manzoor</a:t>
            </a:r>
            <a:r>
              <a:rPr lang="en-US" sz="6800" dirty="0" smtClean="0">
                <a:solidFill>
                  <a:schemeClr val="tx1"/>
                </a:solidFill>
                <a:latin typeface="Times New Roman" pitchFamily="18" charset="0"/>
                <a:cs typeface="Times New Roman" pitchFamily="18" charset="0"/>
              </a:rPr>
              <a:t> was also in additional charge. This sector had 3 sub-sectors.</a:t>
            </a:r>
          </a:p>
          <a:p>
            <a:pPr algn="just"/>
            <a:r>
              <a:rPr lang="en-US" sz="6800" b="1" dirty="0" smtClean="0">
                <a:solidFill>
                  <a:schemeClr val="tx1"/>
                </a:solidFill>
                <a:latin typeface="Times New Roman" pitchFamily="18" charset="0"/>
                <a:cs typeface="Times New Roman" pitchFamily="18" charset="0"/>
              </a:rPr>
              <a:t>Sector No. 10: </a:t>
            </a:r>
            <a:r>
              <a:rPr lang="en-US" sz="6800" dirty="0" smtClean="0">
                <a:solidFill>
                  <a:schemeClr val="tx1"/>
                </a:solidFill>
                <a:latin typeface="Times New Roman" pitchFamily="18" charset="0"/>
                <a:cs typeface="Times New Roman" pitchFamily="18" charset="0"/>
              </a:rPr>
              <a:t>Coastal areas, naval commandos and inland waterways were under 'Sector No. 10'. In this sector, when the naval commandos were engaged in the mission in the sector, they worked under the direction of the sector commander. The sector had no sub-sectors and no regular sector commanders. It was a special force under the command of the Commander-in-Chief.</a:t>
            </a:r>
          </a:p>
          <a:p>
            <a:pPr algn="just"/>
            <a:r>
              <a:rPr lang="en-US" sz="6800" b="1" dirty="0" smtClean="0">
                <a:solidFill>
                  <a:schemeClr val="tx1"/>
                </a:solidFill>
                <a:latin typeface="Times New Roman" pitchFamily="18" charset="0"/>
                <a:cs typeface="Times New Roman" pitchFamily="18" charset="0"/>
              </a:rPr>
              <a:t>Sector No. 11: </a:t>
            </a:r>
            <a:r>
              <a:rPr lang="en-US" sz="6800" dirty="0" smtClean="0">
                <a:solidFill>
                  <a:schemeClr val="tx1"/>
                </a:solidFill>
                <a:latin typeface="Times New Roman" pitchFamily="18" charset="0"/>
                <a:cs typeface="Times New Roman" pitchFamily="18" charset="0"/>
              </a:rPr>
              <a:t>Apart from </a:t>
            </a:r>
            <a:r>
              <a:rPr lang="en-US" sz="6800" dirty="0" err="1" smtClean="0">
                <a:solidFill>
                  <a:schemeClr val="tx1"/>
                </a:solidFill>
                <a:latin typeface="Times New Roman" pitchFamily="18" charset="0"/>
                <a:cs typeface="Times New Roman" pitchFamily="18" charset="0"/>
              </a:rPr>
              <a:t>Kishoreganj</a:t>
            </a:r>
            <a:r>
              <a:rPr lang="en-US" sz="6800" dirty="0" smtClean="0">
                <a:solidFill>
                  <a:schemeClr val="tx1"/>
                </a:solidFill>
                <a:latin typeface="Times New Roman" pitchFamily="18" charset="0"/>
                <a:cs typeface="Times New Roman" pitchFamily="18" charset="0"/>
              </a:rPr>
              <a:t>, </a:t>
            </a:r>
            <a:r>
              <a:rPr lang="en-US" sz="6800" dirty="0" err="1" smtClean="0">
                <a:solidFill>
                  <a:schemeClr val="tx1"/>
                </a:solidFill>
                <a:latin typeface="Times New Roman" pitchFamily="18" charset="0"/>
                <a:cs typeface="Times New Roman" pitchFamily="18" charset="0"/>
              </a:rPr>
              <a:t>Mymensingh</a:t>
            </a:r>
            <a:r>
              <a:rPr lang="en-US" sz="6800" dirty="0" smtClean="0">
                <a:solidFill>
                  <a:schemeClr val="tx1"/>
                </a:solidFill>
                <a:latin typeface="Times New Roman" pitchFamily="18" charset="0"/>
                <a:cs typeface="Times New Roman" pitchFamily="18" charset="0"/>
              </a:rPr>
              <a:t> and </a:t>
            </a:r>
            <a:r>
              <a:rPr lang="en-US" sz="6800" dirty="0" err="1" smtClean="0">
                <a:solidFill>
                  <a:schemeClr val="tx1"/>
                </a:solidFill>
                <a:latin typeface="Times New Roman" pitchFamily="18" charset="0"/>
                <a:cs typeface="Times New Roman" pitchFamily="18" charset="0"/>
              </a:rPr>
              <a:t>Tangail</a:t>
            </a:r>
            <a:r>
              <a:rPr lang="en-US" sz="6800" dirty="0" smtClean="0">
                <a:solidFill>
                  <a:schemeClr val="tx1"/>
                </a:solidFill>
                <a:latin typeface="Times New Roman" pitchFamily="18" charset="0"/>
                <a:cs typeface="Times New Roman" pitchFamily="18" charset="0"/>
              </a:rPr>
              <a:t> districts are formed by 'Sector No. 11'. Major </a:t>
            </a:r>
            <a:r>
              <a:rPr lang="en-US" sz="6800" dirty="0" err="1" smtClean="0">
                <a:solidFill>
                  <a:schemeClr val="tx1"/>
                </a:solidFill>
                <a:latin typeface="Times New Roman" pitchFamily="18" charset="0"/>
                <a:cs typeface="Times New Roman" pitchFamily="18" charset="0"/>
              </a:rPr>
              <a:t>Ziaur</a:t>
            </a:r>
            <a:r>
              <a:rPr lang="en-US" sz="6800" dirty="0" smtClean="0">
                <a:solidFill>
                  <a:schemeClr val="tx1"/>
                </a:solidFill>
                <a:latin typeface="Times New Roman" pitchFamily="18" charset="0"/>
                <a:cs typeface="Times New Roman" pitchFamily="18" charset="0"/>
              </a:rPr>
              <a:t> </a:t>
            </a:r>
            <a:r>
              <a:rPr lang="en-US" sz="6800" dirty="0" err="1" smtClean="0">
                <a:solidFill>
                  <a:schemeClr val="tx1"/>
                </a:solidFill>
                <a:latin typeface="Times New Roman" pitchFamily="18" charset="0"/>
                <a:cs typeface="Times New Roman" pitchFamily="18" charset="0"/>
              </a:rPr>
              <a:t>Rahman</a:t>
            </a:r>
            <a:r>
              <a:rPr lang="en-US" sz="6800" dirty="0" smtClean="0">
                <a:solidFill>
                  <a:schemeClr val="tx1"/>
                </a:solidFill>
                <a:latin typeface="Times New Roman" pitchFamily="18" charset="0"/>
                <a:cs typeface="Times New Roman" pitchFamily="18" charset="0"/>
              </a:rPr>
              <a:t> was the commander of this sector from April to June 1971. The Sector Commander was Major Abu </a:t>
            </a:r>
            <a:r>
              <a:rPr lang="en-US" sz="6800" dirty="0" err="1" smtClean="0">
                <a:solidFill>
                  <a:schemeClr val="tx1"/>
                </a:solidFill>
                <a:latin typeface="Times New Roman" pitchFamily="18" charset="0"/>
                <a:cs typeface="Times New Roman" pitchFamily="18" charset="0"/>
              </a:rPr>
              <a:t>Taher</a:t>
            </a:r>
            <a:r>
              <a:rPr lang="en-US" sz="6800" dirty="0" smtClean="0">
                <a:solidFill>
                  <a:schemeClr val="tx1"/>
                </a:solidFill>
                <a:latin typeface="Times New Roman" pitchFamily="18" charset="0"/>
                <a:cs typeface="Times New Roman" pitchFamily="18" charset="0"/>
              </a:rPr>
              <a:t> until November and then Flight Lieutenant (later Wing Commander) M </a:t>
            </a:r>
            <a:r>
              <a:rPr lang="en-US" sz="6800" dirty="0" err="1" smtClean="0">
                <a:solidFill>
                  <a:schemeClr val="tx1"/>
                </a:solidFill>
                <a:latin typeface="Times New Roman" pitchFamily="18" charset="0"/>
                <a:cs typeface="Times New Roman" pitchFamily="18" charset="0"/>
              </a:rPr>
              <a:t>Hamidullah</a:t>
            </a:r>
            <a:r>
              <a:rPr lang="en-US" sz="6800" dirty="0" smtClean="0">
                <a:solidFill>
                  <a:schemeClr val="tx1"/>
                </a:solidFill>
                <a:latin typeface="Times New Roman" pitchFamily="18" charset="0"/>
                <a:cs typeface="Times New Roman" pitchFamily="18" charset="0"/>
              </a:rPr>
              <a:t> Khan. This sector was divided into 7 sub-sectors.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LIST OF BRIGADE FORCES</a:t>
            </a:r>
          </a:p>
        </p:txBody>
      </p:sp>
      <p:sp>
        <p:nvSpPr>
          <p:cNvPr id="3" name="Content Placeholder 2"/>
          <p:cNvSpPr>
            <a:spLocks noGrp="1"/>
          </p:cNvSpPr>
          <p:nvPr>
            <p:ph idx="1"/>
          </p:nvPr>
        </p:nvSpPr>
        <p:spPr/>
        <p:txBody>
          <a:bodyPr>
            <a:normAutofit lnSpcReduction="10000"/>
          </a:bodyPr>
          <a:lstStyle/>
          <a:p>
            <a:pPr algn="just">
              <a:spcBef>
                <a:spcPts val="0"/>
              </a:spcBef>
              <a:spcAft>
                <a:spcPts val="0"/>
              </a:spcAft>
            </a:pPr>
            <a:r>
              <a:rPr lang="en-US" b="1" dirty="0" smtClean="0">
                <a:solidFill>
                  <a:schemeClr val="tx1"/>
                </a:solidFill>
                <a:latin typeface="Times New Roman" pitchFamily="18" charset="0"/>
                <a:cs typeface="Times New Roman" pitchFamily="18" charset="0"/>
              </a:rPr>
              <a:t>Z Force: </a:t>
            </a:r>
            <a:r>
              <a:rPr lang="en-US" dirty="0" smtClean="0">
                <a:solidFill>
                  <a:schemeClr val="tx1"/>
                </a:solidFill>
                <a:latin typeface="Times New Roman" pitchFamily="18" charset="0"/>
                <a:cs typeface="Times New Roman" pitchFamily="18" charset="0"/>
              </a:rPr>
              <a:t>The first brigade of regular forces known as 'Z Force' was formed in July. The brigade consisted of the 1st, 3rd and 8th East Bengal Regiments.</a:t>
            </a:r>
          </a:p>
          <a:p>
            <a:pPr algn="just">
              <a:spcBef>
                <a:spcPts val="0"/>
              </a:spcBef>
              <a:spcAft>
                <a:spcPts val="0"/>
              </a:spcAft>
            </a:pPr>
            <a:r>
              <a:rPr lang="en-US" b="1" dirty="0" smtClean="0">
                <a:solidFill>
                  <a:schemeClr val="tx1"/>
                </a:solidFill>
                <a:latin typeface="Times New Roman" pitchFamily="18" charset="0"/>
                <a:cs typeface="Times New Roman" pitchFamily="18" charset="0"/>
              </a:rPr>
              <a:t>S Force: </a:t>
            </a:r>
            <a:r>
              <a:rPr lang="en-US" dirty="0" smtClean="0">
                <a:solidFill>
                  <a:schemeClr val="tx1"/>
                </a:solidFill>
                <a:latin typeface="Times New Roman" pitchFamily="18" charset="0"/>
                <a:cs typeface="Times New Roman" pitchFamily="18" charset="0"/>
              </a:rPr>
              <a:t>A second regular brigade, known as 'S Force', was formed in October with soldiers from the 2nd and 11th East Bengal Regiments. Major KM </a:t>
            </a:r>
            <a:r>
              <a:rPr lang="en-US" dirty="0" err="1" smtClean="0">
                <a:solidFill>
                  <a:schemeClr val="tx1"/>
                </a:solidFill>
                <a:latin typeface="Times New Roman" pitchFamily="18" charset="0"/>
                <a:cs typeface="Times New Roman" pitchFamily="18" charset="0"/>
              </a:rPr>
              <a:t>Sofiullah</a:t>
            </a:r>
            <a:r>
              <a:rPr lang="en-US" dirty="0" smtClean="0">
                <a:solidFill>
                  <a:schemeClr val="tx1"/>
                </a:solidFill>
                <a:latin typeface="Times New Roman" pitchFamily="18" charset="0"/>
                <a:cs typeface="Times New Roman" pitchFamily="18" charset="0"/>
              </a:rPr>
              <a:t> was the captain of this brigade.</a:t>
            </a:r>
          </a:p>
          <a:p>
            <a:pPr algn="just">
              <a:spcBef>
                <a:spcPts val="0"/>
              </a:spcBef>
              <a:spcAft>
                <a:spcPts val="0"/>
              </a:spcAft>
            </a:pPr>
            <a:r>
              <a:rPr lang="en-US" b="1" dirty="0" smtClean="0">
                <a:solidFill>
                  <a:schemeClr val="tx1"/>
                </a:solidFill>
                <a:latin typeface="Times New Roman" pitchFamily="18" charset="0"/>
                <a:cs typeface="Times New Roman" pitchFamily="18" charset="0"/>
              </a:rPr>
              <a:t>K Force: </a:t>
            </a:r>
            <a:r>
              <a:rPr lang="en-US" dirty="0" smtClean="0">
                <a:solidFill>
                  <a:schemeClr val="tx1"/>
                </a:solidFill>
                <a:latin typeface="Times New Roman" pitchFamily="18" charset="0"/>
                <a:cs typeface="Times New Roman" pitchFamily="18" charset="0"/>
              </a:rPr>
              <a:t>Commanded by Major </a:t>
            </a:r>
            <a:r>
              <a:rPr lang="en-US" dirty="0" err="1" smtClean="0">
                <a:solidFill>
                  <a:schemeClr val="tx1"/>
                </a:solidFill>
                <a:latin typeface="Times New Roman" pitchFamily="18" charset="0"/>
                <a:cs typeface="Times New Roman" pitchFamily="18" charset="0"/>
              </a:rPr>
              <a:t>Khaled</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Musharraf</a:t>
            </a:r>
            <a:r>
              <a:rPr lang="en-US" dirty="0" smtClean="0">
                <a:solidFill>
                  <a:schemeClr val="tx1"/>
                </a:solidFill>
                <a:latin typeface="Times New Roman" pitchFamily="18" charset="0"/>
                <a:cs typeface="Times New Roman" pitchFamily="18" charset="0"/>
              </a:rPr>
              <a:t>, 'K Force' consisted of members of the 4th, 9th and 10th East Bengal.</a:t>
            </a:r>
          </a:p>
          <a:p>
            <a:pPr algn="just">
              <a:spcBef>
                <a:spcPts val="0"/>
              </a:spcBef>
              <a:spcAft>
                <a:spcPts val="0"/>
              </a:spcAft>
            </a:pPr>
            <a:r>
              <a:rPr lang="en-US" dirty="0" smtClean="0">
                <a:solidFill>
                  <a:schemeClr val="tx1"/>
                </a:solidFill>
                <a:latin typeface="Times New Roman" pitchFamily="18" charset="0"/>
                <a:cs typeface="Times New Roman" pitchFamily="18" charset="0"/>
              </a:rPr>
              <a:t>In addition to the </a:t>
            </a:r>
            <a:r>
              <a:rPr lang="en-US" dirty="0" err="1" smtClean="0">
                <a:solidFill>
                  <a:schemeClr val="tx1"/>
                </a:solidFill>
                <a:latin typeface="Times New Roman" pitchFamily="18" charset="0"/>
                <a:cs typeface="Times New Roman" pitchFamily="18" charset="0"/>
              </a:rPr>
              <a:t>Mukti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Bahini</a:t>
            </a:r>
            <a:r>
              <a:rPr lang="en-US" dirty="0" smtClean="0">
                <a:solidFill>
                  <a:schemeClr val="tx1"/>
                </a:solidFill>
                <a:latin typeface="Times New Roman" pitchFamily="18" charset="0"/>
                <a:cs typeface="Times New Roman" pitchFamily="18" charset="0"/>
              </a:rPr>
              <a:t>, many other forces were organized inside Bangladesh to fight against the Pakistani army.</a:t>
            </a:r>
          </a:p>
          <a:p>
            <a:pPr algn="just">
              <a:spcBef>
                <a:spcPts val="0"/>
              </a:spcBef>
              <a:spcAft>
                <a:spcPts val="0"/>
              </a:spcAft>
            </a:pPr>
            <a:r>
              <a:rPr lang="en-US" dirty="0" smtClean="0">
                <a:solidFill>
                  <a:schemeClr val="tx1"/>
                </a:solidFill>
                <a:latin typeface="Times New Roman" pitchFamily="18" charset="0"/>
                <a:cs typeface="Times New Roman" pitchFamily="18" charset="0"/>
              </a:rPr>
              <a:t>Among these forces, </a:t>
            </a:r>
            <a:r>
              <a:rPr lang="en-US" dirty="0" err="1" smtClean="0">
                <a:solidFill>
                  <a:schemeClr val="tx1"/>
                </a:solidFill>
                <a:latin typeface="Times New Roman" pitchFamily="18" charset="0"/>
                <a:cs typeface="Times New Roman" pitchFamily="18" charset="0"/>
              </a:rPr>
              <a:t>Tangail's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Kaderia</a:t>
            </a:r>
            <a:r>
              <a:rPr lang="en-US" dirty="0" smtClean="0">
                <a:solidFill>
                  <a:schemeClr val="tx1"/>
                </a:solidFill>
                <a:latin typeface="Times New Roman" pitchFamily="18" charset="0"/>
                <a:cs typeface="Times New Roman" pitchFamily="18" charset="0"/>
              </a:rPr>
              <a:t> army, </a:t>
            </a:r>
            <a:r>
              <a:rPr lang="en-US" dirty="0" err="1" smtClean="0">
                <a:solidFill>
                  <a:schemeClr val="tx1"/>
                </a:solidFill>
                <a:latin typeface="Times New Roman" pitchFamily="18" charset="0"/>
                <a:cs typeface="Times New Roman" pitchFamily="18" charset="0"/>
              </a:rPr>
              <a:t>Sirajganj's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Latif</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Mirza</a:t>
            </a:r>
            <a:r>
              <a:rPr lang="en-US" dirty="0" smtClean="0">
                <a:solidFill>
                  <a:schemeClr val="tx1"/>
                </a:solidFill>
                <a:latin typeface="Times New Roman" pitchFamily="18" charset="0"/>
                <a:cs typeface="Times New Roman" pitchFamily="18" charset="0"/>
              </a:rPr>
              <a:t> army, </a:t>
            </a:r>
            <a:r>
              <a:rPr lang="en-US" dirty="0" err="1" smtClean="0">
                <a:solidFill>
                  <a:schemeClr val="tx1"/>
                </a:solidFill>
                <a:latin typeface="Times New Roman" pitchFamily="18" charset="0"/>
                <a:cs typeface="Times New Roman" pitchFamily="18" charset="0"/>
              </a:rPr>
              <a:t>Jhenaidah's</a:t>
            </a:r>
            <a:r>
              <a:rPr lang="en-US" dirty="0" smtClean="0">
                <a:solidFill>
                  <a:schemeClr val="tx1"/>
                </a:solidFill>
                <a:latin typeface="Times New Roman" pitchFamily="18" charset="0"/>
                <a:cs typeface="Times New Roman" pitchFamily="18" charset="0"/>
              </a:rPr>
              <a:t> Akbar </a:t>
            </a:r>
            <a:r>
              <a:rPr lang="en-US" dirty="0" err="1" smtClean="0">
                <a:solidFill>
                  <a:schemeClr val="tx1"/>
                </a:solidFill>
                <a:latin typeface="Times New Roman" pitchFamily="18" charset="0"/>
                <a:cs typeface="Times New Roman" pitchFamily="18" charset="0"/>
              </a:rPr>
              <a:t>Hossain</a:t>
            </a:r>
            <a:r>
              <a:rPr lang="en-US" dirty="0" smtClean="0">
                <a:solidFill>
                  <a:schemeClr val="tx1"/>
                </a:solidFill>
                <a:latin typeface="Times New Roman" pitchFamily="18" charset="0"/>
                <a:cs typeface="Times New Roman" pitchFamily="18" charset="0"/>
              </a:rPr>
              <a:t> army, </a:t>
            </a:r>
            <a:r>
              <a:rPr lang="en-US" dirty="0" err="1" smtClean="0">
                <a:solidFill>
                  <a:schemeClr val="tx1"/>
                </a:solidFill>
                <a:latin typeface="Times New Roman" pitchFamily="18" charset="0"/>
                <a:cs typeface="Times New Roman" pitchFamily="18" charset="0"/>
              </a:rPr>
              <a:t>Faridpur's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Hemayet</a:t>
            </a:r>
            <a:r>
              <a:rPr lang="en-US" dirty="0" smtClean="0">
                <a:solidFill>
                  <a:schemeClr val="tx1"/>
                </a:solidFill>
                <a:latin typeface="Times New Roman" pitchFamily="18" charset="0"/>
                <a:cs typeface="Times New Roman" pitchFamily="18" charset="0"/>
              </a:rPr>
              <a:t> army, Barisal's </a:t>
            </a:r>
            <a:r>
              <a:rPr lang="en-US" dirty="0" err="1" smtClean="0">
                <a:solidFill>
                  <a:schemeClr val="tx1"/>
                </a:solidFill>
                <a:latin typeface="Times New Roman" pitchFamily="18" charset="0"/>
                <a:cs typeface="Times New Roman" pitchFamily="18" charset="0"/>
              </a:rPr>
              <a:t>Quddus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Molla</a:t>
            </a:r>
            <a:r>
              <a:rPr lang="en-US" dirty="0" smtClean="0">
                <a:solidFill>
                  <a:schemeClr val="tx1"/>
                </a:solidFill>
                <a:latin typeface="Times New Roman" pitchFamily="18" charset="0"/>
                <a:cs typeface="Times New Roman" pitchFamily="18" charset="0"/>
              </a:rPr>
              <a:t> army and </a:t>
            </a:r>
            <a:r>
              <a:rPr lang="en-US" dirty="0" err="1" smtClean="0">
                <a:solidFill>
                  <a:schemeClr val="tx1"/>
                </a:solidFill>
                <a:latin typeface="Times New Roman" pitchFamily="18" charset="0"/>
                <a:cs typeface="Times New Roman" pitchFamily="18" charset="0"/>
              </a:rPr>
              <a:t>Gafur</a:t>
            </a:r>
            <a:r>
              <a:rPr lang="en-US" dirty="0" smtClean="0">
                <a:solidFill>
                  <a:schemeClr val="tx1"/>
                </a:solidFill>
                <a:latin typeface="Times New Roman" pitchFamily="18" charset="0"/>
                <a:cs typeface="Times New Roman" pitchFamily="18" charset="0"/>
              </a:rPr>
              <a:t> army and </a:t>
            </a:r>
            <a:r>
              <a:rPr lang="en-US" dirty="0" err="1" smtClean="0">
                <a:solidFill>
                  <a:schemeClr val="tx1"/>
                </a:solidFill>
                <a:latin typeface="Times New Roman" pitchFamily="18" charset="0"/>
                <a:cs typeface="Times New Roman" pitchFamily="18" charset="0"/>
              </a:rPr>
              <a:t>Mymensingh's</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Afsar</a:t>
            </a:r>
            <a:r>
              <a:rPr lang="en-US" dirty="0" smtClean="0">
                <a:solidFill>
                  <a:schemeClr val="tx1"/>
                </a:solidFill>
                <a:latin typeface="Times New Roman" pitchFamily="18" charset="0"/>
                <a:cs typeface="Times New Roman" pitchFamily="18" charset="0"/>
              </a:rPr>
              <a:t> army and </a:t>
            </a:r>
            <a:r>
              <a:rPr lang="en-US" dirty="0" err="1" smtClean="0">
                <a:solidFill>
                  <a:schemeClr val="tx1"/>
                </a:solidFill>
                <a:latin typeface="Times New Roman" pitchFamily="18" charset="0"/>
                <a:cs typeface="Times New Roman" pitchFamily="18" charset="0"/>
              </a:rPr>
              <a:t>Aftab</a:t>
            </a:r>
            <a:r>
              <a:rPr lang="en-US" dirty="0" smtClean="0">
                <a:solidFill>
                  <a:schemeClr val="tx1"/>
                </a:solidFill>
                <a:latin typeface="Times New Roman" pitchFamily="18" charset="0"/>
                <a:cs typeface="Times New Roman" pitchFamily="18" charset="0"/>
              </a:rPr>
              <a:t> army are notable.</a:t>
            </a:r>
          </a:p>
          <a:p>
            <a:pPr algn="just" fontAlgn="base">
              <a:spcBef>
                <a:spcPts val="0"/>
              </a:spcBef>
              <a:spcAft>
                <a:spcPts val="0"/>
              </a:spcAft>
            </a:pPr>
            <a:r>
              <a:rPr lang="en-US" b="1" dirty="0" smtClean="0">
                <a:solidFill>
                  <a:schemeClr val="tx1"/>
                </a:solidFill>
                <a:latin typeface="Times New Roman" pitchFamily="18" charset="0"/>
                <a:cs typeface="Times New Roman" pitchFamily="18" charset="0"/>
              </a:rPr>
              <a:t>Navy</a:t>
            </a:r>
            <a:endParaRPr lang="en-US" dirty="0" smtClean="0">
              <a:solidFill>
                <a:schemeClr val="tx1"/>
              </a:solidFill>
              <a:latin typeface="Times New Roman" pitchFamily="18" charset="0"/>
              <a:cs typeface="Times New Roman" pitchFamily="18" charset="0"/>
            </a:endParaRPr>
          </a:p>
          <a:p>
            <a:pPr algn="just">
              <a:spcBef>
                <a:spcPts val="0"/>
              </a:spcBef>
              <a:spcAft>
                <a:spcPts val="0"/>
              </a:spcAft>
            </a:pPr>
            <a:r>
              <a:rPr lang="en-US" dirty="0" smtClean="0">
                <a:solidFill>
                  <a:schemeClr val="tx1"/>
                </a:solidFill>
                <a:latin typeface="Times New Roman" pitchFamily="18" charset="0"/>
                <a:cs typeface="Times New Roman" pitchFamily="18" charset="0"/>
              </a:rPr>
              <a:t>Colonel </a:t>
            </a:r>
            <a:r>
              <a:rPr lang="en-US" dirty="0" err="1" smtClean="0">
                <a:solidFill>
                  <a:schemeClr val="tx1"/>
                </a:solidFill>
                <a:latin typeface="Times New Roman" pitchFamily="18" charset="0"/>
                <a:cs typeface="Times New Roman" pitchFamily="18" charset="0"/>
              </a:rPr>
              <a:t>Osmani</a:t>
            </a:r>
            <a:r>
              <a:rPr lang="en-US" dirty="0" smtClean="0">
                <a:solidFill>
                  <a:schemeClr val="tx1"/>
                </a:solidFill>
                <a:latin typeface="Times New Roman" pitchFamily="18" charset="0"/>
                <a:cs typeface="Times New Roman" pitchFamily="18" charset="0"/>
              </a:rPr>
              <a:t> formed a naval unit in June 1971 on the advice of Indian forces. It was a commando unit. Chief Petty Officer </a:t>
            </a:r>
            <a:r>
              <a:rPr lang="en-US" dirty="0" err="1" smtClean="0">
                <a:solidFill>
                  <a:schemeClr val="tx1"/>
                </a:solidFill>
                <a:latin typeface="Times New Roman" pitchFamily="18" charset="0"/>
                <a:cs typeface="Times New Roman" pitchFamily="18" charset="0"/>
              </a:rPr>
              <a:t>Rahmatullah</a:t>
            </a:r>
            <a:r>
              <a:rPr lang="en-US" dirty="0" smtClean="0">
                <a:solidFill>
                  <a:schemeClr val="tx1"/>
                </a:solidFill>
                <a:latin typeface="Times New Roman" pitchFamily="18" charset="0"/>
                <a:cs typeface="Times New Roman" pitchFamily="18" charset="0"/>
              </a:rPr>
              <a:t> was in charge at first. Later Air Force Officer Ahmed Reza was given its leadership. This naval unit of the </a:t>
            </a:r>
            <a:r>
              <a:rPr lang="en-US" dirty="0" err="1" smtClean="0">
                <a:solidFill>
                  <a:schemeClr val="tx1"/>
                </a:solidFill>
                <a:latin typeface="Times New Roman" pitchFamily="18" charset="0"/>
                <a:cs typeface="Times New Roman" pitchFamily="18" charset="0"/>
              </a:rPr>
              <a:t>Mukti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Bahini</a:t>
            </a:r>
            <a:r>
              <a:rPr lang="en-US" dirty="0" smtClean="0">
                <a:solidFill>
                  <a:schemeClr val="tx1"/>
                </a:solidFill>
                <a:latin typeface="Times New Roman" pitchFamily="18" charset="0"/>
                <a:cs typeface="Times New Roman" pitchFamily="18" charset="0"/>
              </a:rPr>
              <a:t> was organized with special secrecy</a:t>
            </a:r>
            <a:r>
              <a:rPr lang="en-US" dirty="0" smtClean="0">
                <a:solidFill>
                  <a:schemeClr val="tx1"/>
                </a:solidFill>
              </a:rPr>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AF3EC-8DEE-7D4F-B8F9-A5F85B5BD439}"/>
              </a:ext>
            </a:extLst>
          </p:cNvPr>
          <p:cNvSpPr>
            <a:spLocks noGrp="1"/>
          </p:cNvSpPr>
          <p:nvPr>
            <p:ph type="title"/>
          </p:nvPr>
        </p:nvSpPr>
        <p:spPr>
          <a:xfrm>
            <a:off x="1097280" y="1054100"/>
            <a:ext cx="10058400" cy="683260"/>
          </a:xfrm>
        </p:spPr>
        <p:txBody>
          <a:bodyPr/>
          <a:lstStyle/>
          <a:p>
            <a:pPr algn="ctr"/>
            <a:r>
              <a:rPr lang="en-US" sz="3200" b="1" dirty="0" smtClean="0">
                <a:solidFill>
                  <a:srgbClr val="C00000"/>
                </a:solidFill>
                <a:latin typeface="Times New Roman" pitchFamily="18" charset="0"/>
                <a:cs typeface="Times New Roman" pitchFamily="18" charset="0"/>
              </a:rPr>
              <a:t>BANGLADESH DETAINED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E5415535-584B-324D-934C-ADF478F08CD6}"/>
              </a:ext>
            </a:extLst>
          </p:cNvPr>
          <p:cNvSpPr>
            <a:spLocks noGrp="1"/>
          </p:cNvSpPr>
          <p:nvPr>
            <p:ph idx="1"/>
          </p:nvPr>
        </p:nvSpPr>
        <p:spPr>
          <a:xfrm>
            <a:off x="1097280" y="1845734"/>
            <a:ext cx="10058400" cy="4428066"/>
          </a:xfrm>
        </p:spPr>
        <p:txBody>
          <a:bodyPr>
            <a:normAutofit/>
          </a:bodyPr>
          <a:lstStyle/>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The Pakistan military force engaged in a feast of assault, murder and destruction all over Bangladesh from 26 March to 16 December. The main target of the mass killing venture that started in Dhaka with the codenamed "Operation Searchlight" were the students of this country, including the students of Dhaka University, the educated middle class, who used to believe in secular politics and the minority Hindus. </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Though the Pakistan army was scheduled to start their operation at the 'zero hours' of 25 March, the army left the cantonment at about half past eleven at night for pre-determined destinations. The Pakistani force started widespread operations all over the country, including Dhaka. They targeted their attacks in the Dhaka University and the residential buildings of many teachers and killed many of them.</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Inspired by the March 7 speech of Bangabandhu, people made attempts to put barricades on the streets of Dhaka. </a:t>
            </a:r>
          </a:p>
          <a:p>
            <a:endParaRPr lang="en-US" dirty="0"/>
          </a:p>
        </p:txBody>
      </p:sp>
    </p:spTree>
    <p:extLst>
      <p:ext uri="{BB962C8B-B14F-4D97-AF65-F5344CB8AC3E}">
        <p14:creationId xmlns:p14="http://schemas.microsoft.com/office/powerpoint/2010/main" val="19742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D3207C-7BA0-3A4B-AA0A-323716C6A0E0}"/>
              </a:ext>
            </a:extLst>
          </p:cNvPr>
          <p:cNvSpPr>
            <a:spLocks noGrp="1"/>
          </p:cNvSpPr>
          <p:nvPr>
            <p:ph idx="1"/>
          </p:nvPr>
        </p:nvSpPr>
        <p:spPr>
          <a:xfrm>
            <a:off x="1097280" y="1845733"/>
            <a:ext cx="10058400" cy="4415367"/>
          </a:xfrm>
        </p:spPr>
        <p:txBody>
          <a:bodyPr>
            <a:normAutofit/>
          </a:bodyPr>
          <a:lstStyle/>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It can be assumed from the malicious mass killing, assaults, and demolition inflicted on the Hindu community that Pakistani rulers had a more hostile attitude towards them. In the eye of West Pakistani rulers, Hindus were synonymous with </a:t>
            </a:r>
            <a:r>
              <a:rPr lang="en-US" dirty="0" err="1">
                <a:solidFill>
                  <a:schemeClr val="tx1"/>
                </a:solidFill>
                <a:latin typeface="Times New Roman" pitchFamily="18" charset="0"/>
                <a:cs typeface="Times New Roman" pitchFamily="18" charset="0"/>
              </a:rPr>
              <a:t>Awami</a:t>
            </a:r>
            <a:r>
              <a:rPr lang="en-US" dirty="0">
                <a:solidFill>
                  <a:schemeClr val="tx1"/>
                </a:solidFill>
                <a:latin typeface="Times New Roman" pitchFamily="18" charset="0"/>
                <a:cs typeface="Times New Roman" pitchFamily="18" charset="0"/>
              </a:rPr>
              <a:t> League supporters, and they were considered threats to the unity of the 'divine' Pakistan. </a:t>
            </a:r>
          </a:p>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Dhaka University became the target of the wrath of the Pakistan Army due to its anti-government movements. Hundreds of students were slaughtered, along with professor </a:t>
            </a:r>
            <a:r>
              <a:rPr lang="en-US" dirty="0" err="1">
                <a:solidFill>
                  <a:schemeClr val="tx1"/>
                </a:solidFill>
                <a:latin typeface="Times New Roman" pitchFamily="18" charset="0"/>
                <a:cs typeface="Times New Roman" pitchFamily="18" charset="0"/>
              </a:rPr>
              <a:t>Gobinda</a:t>
            </a:r>
            <a:r>
              <a:rPr lang="en-US" dirty="0">
                <a:solidFill>
                  <a:schemeClr val="tx1"/>
                </a:solidFill>
                <a:latin typeface="Times New Roman" pitchFamily="18" charset="0"/>
                <a:cs typeface="Times New Roman" pitchFamily="18" charset="0"/>
              </a:rPr>
              <a:t> Chandra Dev and Dr. </a:t>
            </a:r>
            <a:r>
              <a:rPr lang="en-US" dirty="0" err="1">
                <a:solidFill>
                  <a:schemeClr val="tx1"/>
                </a:solidFill>
                <a:latin typeface="Times New Roman" pitchFamily="18" charset="0"/>
                <a:cs typeface="Times New Roman" pitchFamily="18" charset="0"/>
              </a:rPr>
              <a:t>Muniruzzaman</a:t>
            </a:r>
            <a:r>
              <a:rPr lang="en-US" dirty="0">
                <a:solidFill>
                  <a:schemeClr val="tx1"/>
                </a:solidFill>
                <a:latin typeface="Times New Roman" pitchFamily="18" charset="0"/>
                <a:cs typeface="Times New Roman" pitchFamily="18" charset="0"/>
              </a:rPr>
              <a:t>. Dr. </a:t>
            </a:r>
            <a:r>
              <a:rPr lang="en-US" dirty="0" err="1">
                <a:solidFill>
                  <a:schemeClr val="tx1"/>
                </a:solidFill>
                <a:latin typeface="Times New Roman" pitchFamily="18" charset="0"/>
                <a:cs typeface="Times New Roman" pitchFamily="18" charset="0"/>
              </a:rPr>
              <a:t>Jyotirmoy</a:t>
            </a:r>
            <a:r>
              <a:rPr lang="en-US" dirty="0">
                <a:solidFill>
                  <a:schemeClr val="tx1"/>
                </a:solidFill>
                <a:latin typeface="Times New Roman" pitchFamily="18" charset="0"/>
                <a:cs typeface="Times New Roman" pitchFamily="18" charset="0"/>
              </a:rPr>
              <a:t> Guha </a:t>
            </a:r>
            <a:r>
              <a:rPr lang="en-US" dirty="0" err="1">
                <a:solidFill>
                  <a:schemeClr val="tx1"/>
                </a:solidFill>
                <a:latin typeface="Times New Roman" pitchFamily="18" charset="0"/>
                <a:cs typeface="Times New Roman" pitchFamily="18" charset="0"/>
              </a:rPr>
              <a:t>Thakurda</a:t>
            </a:r>
            <a:r>
              <a:rPr lang="en-US" dirty="0">
                <a:solidFill>
                  <a:schemeClr val="tx1"/>
                </a:solidFill>
                <a:latin typeface="Times New Roman" pitchFamily="18" charset="0"/>
                <a:cs typeface="Times New Roman" pitchFamily="18" charset="0"/>
              </a:rPr>
              <a:t> suffered a bullet injury and died after two days in Dhaka Medical College. The situation in old Dhaka, especially in Hindu dwelling areas of </a:t>
            </a:r>
            <a:r>
              <a:rPr lang="en-US" dirty="0" err="1">
                <a:solidFill>
                  <a:schemeClr val="tx1"/>
                </a:solidFill>
                <a:latin typeface="Times New Roman" pitchFamily="18" charset="0"/>
                <a:cs typeface="Times New Roman" pitchFamily="18" charset="0"/>
              </a:rPr>
              <a:t>Sakharibazar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Tantibazar</a:t>
            </a:r>
            <a:r>
              <a:rPr lang="en-US" dirty="0">
                <a:solidFill>
                  <a:schemeClr val="tx1"/>
                </a:solidFill>
                <a:latin typeface="Times New Roman" pitchFamily="18" charset="0"/>
                <a:cs typeface="Times New Roman" pitchFamily="18" charset="0"/>
              </a:rPr>
              <a:t> was tragic. The city of Dhaka turned into a dome of the dead. One could hear only the lament and cry of the distressed human race. </a:t>
            </a:r>
          </a:p>
          <a:p>
            <a:pPr marL="533400" indent="-317500" algn="just">
              <a:buFont typeface="Wingdings" pitchFamily="2" charset="2"/>
              <a:buChar char="q"/>
            </a:pPr>
            <a:endParaRPr lang="en-US" dirty="0"/>
          </a:p>
          <a:p>
            <a:pPr marL="533400" indent="-317500" algn="just">
              <a:buFont typeface="Wingdings" pitchFamily="2" charset="2"/>
              <a:buChar char="q"/>
            </a:pPr>
            <a:endParaRPr lang="en-US" dirty="0"/>
          </a:p>
          <a:p>
            <a:endParaRPr lang="en-US" dirty="0"/>
          </a:p>
        </p:txBody>
      </p:sp>
      <p:sp>
        <p:nvSpPr>
          <p:cNvPr id="5" name="Title 1">
            <a:extLst>
              <a:ext uri="{FF2B5EF4-FFF2-40B4-BE49-F238E27FC236}">
                <a16:creationId xmlns:a16="http://schemas.microsoft.com/office/drawing/2014/main" xmlns="" id="{EBED0E0B-1C6C-5248-B17F-A7A2441417DC}"/>
              </a:ext>
            </a:extLst>
          </p:cNvPr>
          <p:cNvSpPr>
            <a:spLocks noGrp="1"/>
          </p:cNvSpPr>
          <p:nvPr>
            <p:ph type="title"/>
          </p:nvPr>
        </p:nvSpPr>
        <p:spPr>
          <a:xfrm>
            <a:off x="1097280" y="1054100"/>
            <a:ext cx="10058400" cy="683260"/>
          </a:xfrm>
        </p:spPr>
        <p:txBody>
          <a:bodyPr/>
          <a:lstStyle/>
          <a:p>
            <a:pPr algn="ctr"/>
            <a:r>
              <a:rPr lang="en-US" sz="3200" b="1" dirty="0" smtClean="0">
                <a:solidFill>
                  <a:srgbClr val="C00000"/>
                </a:solidFill>
                <a:latin typeface="Times New Roman" pitchFamily="18" charset="0"/>
                <a:cs typeface="Times New Roman" pitchFamily="18" charset="0"/>
              </a:rPr>
              <a:t>BANGLADESH DETAINED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20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131949-CCEC-B64A-B6DE-8B45BD5CB9E6}"/>
              </a:ext>
            </a:extLst>
          </p:cNvPr>
          <p:cNvSpPr>
            <a:spLocks noGrp="1"/>
          </p:cNvSpPr>
          <p:nvPr>
            <p:ph idx="1"/>
          </p:nvPr>
        </p:nvSpPr>
        <p:spPr/>
        <p:txBody>
          <a:bodyPr>
            <a:normAutofit/>
          </a:bodyPr>
          <a:lstStyle/>
          <a:p>
            <a:pPr marL="482600" indent="-304800" algn="just">
              <a:buFont typeface="Wingdings" pitchFamily="2" charset="2"/>
              <a:buChar char="q"/>
            </a:pPr>
            <a:r>
              <a:rPr lang="en-US" dirty="0">
                <a:solidFill>
                  <a:schemeClr val="tx1"/>
                </a:solidFill>
                <a:latin typeface="Times New Roman" pitchFamily="18" charset="0"/>
                <a:cs typeface="Times New Roman" pitchFamily="18" charset="0"/>
              </a:rPr>
              <a:t>Pakistan army did not confine themselves within Dhaka city but spread out to the far-off villages. The intrusive Pakistan force and their collaborators killed 30 lakhs of Bengalis, and more than two and a half lakhs of mothers and sisters became fell to their cruel lust. In order to make this country intellectually barren in a planned way, the Pak army cruelly overwhelmed the eminent writers, artists, poets, journalists, physicians and engineers.</a:t>
            </a:r>
          </a:p>
          <a:p>
            <a:pPr marL="482600" indent="-304800" algn="just">
              <a:buFont typeface="Wingdings" pitchFamily="2" charset="2"/>
              <a:buChar char="q"/>
            </a:pPr>
            <a:r>
              <a:rPr lang="en-US" dirty="0">
                <a:solidFill>
                  <a:schemeClr val="tx1"/>
                </a:solidFill>
                <a:latin typeface="Times New Roman" pitchFamily="18" charset="0"/>
                <a:cs typeface="Times New Roman" pitchFamily="18" charset="0"/>
              </a:rPr>
              <a:t>The Pakistan army wanted to destroy all the resources and institutions of Bangladesh as per the 'burnt earth policy. For this reason, educational institutes, shop and stores, houses and buildings, hospitals, mosques, and temples nothing was let off their attack. Their goal was to take control of this land by murdering the people of this territory. Some local collaborators assisted the Pakistanis in carrying on such anti-human offences. </a:t>
            </a:r>
          </a:p>
        </p:txBody>
      </p:sp>
      <p:sp>
        <p:nvSpPr>
          <p:cNvPr id="5" name="Title 1">
            <a:extLst>
              <a:ext uri="{FF2B5EF4-FFF2-40B4-BE49-F238E27FC236}">
                <a16:creationId xmlns:a16="http://schemas.microsoft.com/office/drawing/2014/main" xmlns="" id="{60EA46CD-EAA3-4046-A1A2-CF249D669DAA}"/>
              </a:ext>
            </a:extLst>
          </p:cNvPr>
          <p:cNvSpPr>
            <a:spLocks noGrp="1"/>
          </p:cNvSpPr>
          <p:nvPr>
            <p:ph type="title"/>
          </p:nvPr>
        </p:nvSpPr>
        <p:spPr>
          <a:xfrm>
            <a:off x="1097280" y="1054100"/>
            <a:ext cx="10058400" cy="683260"/>
          </a:xfrm>
        </p:spPr>
        <p:txBody>
          <a:bodyPr/>
          <a:lstStyle/>
          <a:p>
            <a:pPr algn="ctr"/>
            <a:r>
              <a:rPr lang="en-US" sz="3200" b="1" dirty="0" smtClean="0">
                <a:solidFill>
                  <a:srgbClr val="C00000"/>
                </a:solidFill>
                <a:latin typeface="Times New Roman" pitchFamily="18" charset="0"/>
                <a:cs typeface="Times New Roman" pitchFamily="18" charset="0"/>
              </a:rPr>
              <a:t>BANGLADESH DETAINED </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9473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CCBC0-4C89-B543-9EC5-3D5A700FA6DC}"/>
              </a:ext>
            </a:extLst>
          </p:cNvPr>
          <p:cNvSpPr>
            <a:spLocks noGrp="1"/>
          </p:cNvSpPr>
          <p:nvPr>
            <p:ph type="title"/>
          </p:nvPr>
        </p:nvSpPr>
        <p:spPr>
          <a:xfrm>
            <a:off x="1097280" y="927100"/>
            <a:ext cx="10058400" cy="810260"/>
          </a:xfrm>
        </p:spPr>
        <p:txBody>
          <a:bodyPr/>
          <a:lstStyle/>
          <a:p>
            <a:pPr algn="ctr"/>
            <a:r>
              <a:rPr lang="en-US" sz="3200" b="1" dirty="0" smtClean="0">
                <a:solidFill>
                  <a:srgbClr val="C00000"/>
                </a:solidFill>
                <a:latin typeface="Times New Roman" pitchFamily="18" charset="0"/>
                <a:cs typeface="Times New Roman" pitchFamily="18" charset="0"/>
              </a:rPr>
              <a:t>THE ANTI-WAR FORCE </a:t>
            </a:r>
            <a:endParaRPr lang="en-US" sz="3200" b="1" dirty="0">
              <a:solidFill>
                <a:srgbClr val="C0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F778123D-18BD-5942-91BB-6B7ABC9F68F9}"/>
              </a:ext>
            </a:extLst>
          </p:cNvPr>
          <p:cNvSpPr>
            <a:spLocks noGrp="1"/>
          </p:cNvSpPr>
          <p:nvPr>
            <p:ph idx="1"/>
          </p:nvPr>
        </p:nvSpPr>
        <p:spPr/>
        <p:txBody>
          <a:bodyPr/>
          <a:lstStyle/>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The </a:t>
            </a:r>
            <a:r>
              <a:rPr lang="en-US" dirty="0" err="1">
                <a:solidFill>
                  <a:schemeClr val="tx1"/>
                </a:solidFill>
                <a:latin typeface="Times New Roman" pitchFamily="18" charset="0"/>
                <a:cs typeface="Times New Roman" pitchFamily="18" charset="0"/>
              </a:rPr>
              <a:t>Rajakars</a:t>
            </a:r>
            <a:r>
              <a:rPr lang="en-US" dirty="0">
                <a:solidFill>
                  <a:schemeClr val="tx1"/>
                </a:solidFill>
                <a:latin typeface="Times New Roman" pitchFamily="18" charset="0"/>
                <a:cs typeface="Times New Roman" pitchFamily="18" charset="0"/>
              </a:rPr>
              <a:t>, Al </a:t>
            </a:r>
            <a:r>
              <a:rPr lang="en-US" dirty="0" err="1">
                <a:solidFill>
                  <a:schemeClr val="tx1"/>
                </a:solidFill>
                <a:latin typeface="Times New Roman" pitchFamily="18" charset="0"/>
                <a:cs typeface="Times New Roman" pitchFamily="18" charset="0"/>
              </a:rPr>
              <a:t>Badr</a:t>
            </a:r>
            <a:r>
              <a:rPr lang="en-US" dirty="0">
                <a:solidFill>
                  <a:schemeClr val="tx1"/>
                </a:solidFill>
                <a:latin typeface="Times New Roman" pitchFamily="18" charset="0"/>
                <a:cs typeface="Times New Roman" pitchFamily="18" charset="0"/>
              </a:rPr>
              <a:t>, Al-Shams and Peace Committee lent their hands to the Pakistan army in their act of molestation, execution, setting the fire, looting etc. Those people of known as anti-liberation forces. Mainly the supporters of </a:t>
            </a:r>
            <a:r>
              <a:rPr lang="en-US" dirty="0" err="1">
                <a:solidFill>
                  <a:schemeClr val="tx1"/>
                </a:solidFill>
                <a:latin typeface="Times New Roman" pitchFamily="18" charset="0"/>
                <a:cs typeface="Times New Roman" pitchFamily="18" charset="0"/>
              </a:rPr>
              <a:t>Jamaete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Islami</a:t>
            </a:r>
            <a:r>
              <a:rPr lang="en-US" dirty="0">
                <a:solidFill>
                  <a:schemeClr val="tx1"/>
                </a:solidFill>
                <a:latin typeface="Times New Roman" pitchFamily="18" charset="0"/>
                <a:cs typeface="Times New Roman" pitchFamily="18" charset="0"/>
              </a:rPr>
              <a:t>, Muslim League, </a:t>
            </a:r>
            <a:r>
              <a:rPr lang="en-US" dirty="0" err="1">
                <a:solidFill>
                  <a:schemeClr val="tx1"/>
                </a:solidFill>
                <a:latin typeface="Times New Roman" pitchFamily="18" charset="0"/>
                <a:cs typeface="Times New Roman" pitchFamily="18" charset="0"/>
              </a:rPr>
              <a:t>Nezame</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Islami</a:t>
            </a:r>
            <a:r>
              <a:rPr lang="en-US" dirty="0">
                <a:solidFill>
                  <a:schemeClr val="tx1"/>
                </a:solidFill>
                <a:latin typeface="Times New Roman" pitchFamily="18" charset="0"/>
                <a:cs typeface="Times New Roman" pitchFamily="18" charset="0"/>
              </a:rPr>
              <a:t>, East Pakistan Council Muslim League, etc. were active against the war of liberation. These parties also took part and assisted in anti-human crimes. </a:t>
            </a:r>
          </a:p>
          <a:p>
            <a:pPr marL="533400" indent="-317500" algn="just">
              <a:buFont typeface="Wingdings" pitchFamily="2" charset="2"/>
              <a:buChar char="q"/>
            </a:pPr>
            <a:r>
              <a:rPr lang="en-US" dirty="0">
                <a:solidFill>
                  <a:schemeClr val="tx1"/>
                </a:solidFill>
                <a:latin typeface="Times New Roman" pitchFamily="18" charset="0"/>
                <a:cs typeface="Times New Roman" pitchFamily="18" charset="0"/>
              </a:rPr>
              <a:t>The </a:t>
            </a:r>
            <a:r>
              <a:rPr lang="en-US" dirty="0" err="1">
                <a:solidFill>
                  <a:schemeClr val="tx1"/>
                </a:solidFill>
                <a:latin typeface="Times New Roman" pitchFamily="18" charset="0"/>
                <a:cs typeface="Times New Roman" pitchFamily="18" charset="0"/>
              </a:rPr>
              <a:t>Rajakar</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Rejakar</a:t>
            </a:r>
            <a:r>
              <a:rPr lang="en-US" dirty="0">
                <a:solidFill>
                  <a:schemeClr val="tx1"/>
                </a:solidFill>
                <a:latin typeface="Times New Roman" pitchFamily="18" charset="0"/>
                <a:cs typeface="Times New Roman" pitchFamily="18" charset="0"/>
              </a:rPr>
              <a:t>) was a voluntary force </a:t>
            </a:r>
            <a:r>
              <a:rPr lang="en-US" dirty="0" smtClean="0">
                <a:solidFill>
                  <a:schemeClr val="tx1"/>
                </a:solidFill>
                <a:latin typeface="Times New Roman" pitchFamily="18" charset="0"/>
                <a:cs typeface="Times New Roman" pitchFamily="18" charset="0"/>
              </a:rPr>
              <a:t>organized </a:t>
            </a:r>
            <a:r>
              <a:rPr lang="en-US" dirty="0">
                <a:solidFill>
                  <a:schemeClr val="tx1"/>
                </a:solidFill>
                <a:latin typeface="Times New Roman" pitchFamily="18" charset="0"/>
                <a:cs typeface="Times New Roman" pitchFamily="18" charset="0"/>
              </a:rPr>
              <a:t>by the Pakistani government. In June 1971, Lieutenant General Tikka Khan circulated the 'East Pakistan </a:t>
            </a:r>
            <a:r>
              <a:rPr lang="en-US" dirty="0" err="1">
                <a:solidFill>
                  <a:schemeClr val="tx1"/>
                </a:solidFill>
                <a:latin typeface="Times New Roman" pitchFamily="18" charset="0"/>
                <a:cs typeface="Times New Roman" pitchFamily="18" charset="0"/>
              </a:rPr>
              <a:t>Rajakar</a:t>
            </a:r>
            <a:r>
              <a:rPr lang="en-US" dirty="0">
                <a:solidFill>
                  <a:schemeClr val="tx1"/>
                </a:solidFill>
                <a:latin typeface="Times New Roman" pitchFamily="18" charset="0"/>
                <a:cs typeface="Times New Roman" pitchFamily="18" charset="0"/>
              </a:rPr>
              <a:t> ordinance'. At the beginning this force was composed of the </a:t>
            </a:r>
            <a:r>
              <a:rPr lang="en-US" dirty="0" err="1">
                <a:solidFill>
                  <a:schemeClr val="tx1"/>
                </a:solidFill>
                <a:latin typeface="Times New Roman" pitchFamily="18" charset="0"/>
                <a:cs typeface="Times New Roman" pitchFamily="18" charset="0"/>
              </a:rPr>
              <a:t>Ansers</a:t>
            </a:r>
            <a:r>
              <a:rPr lang="en-US" dirty="0">
                <a:solidFill>
                  <a:schemeClr val="tx1"/>
                </a:solidFill>
                <a:latin typeface="Times New Roman" pitchFamily="18" charset="0"/>
                <a:cs typeface="Times New Roman" pitchFamily="18" charset="0"/>
              </a:rPr>
              <a:t> and Mujahids. Later many pro-Pakistani people joined that force. </a:t>
            </a:r>
          </a:p>
          <a:p>
            <a:endParaRPr lang="en-US" dirty="0"/>
          </a:p>
        </p:txBody>
      </p:sp>
    </p:spTree>
    <p:extLst>
      <p:ext uri="{BB962C8B-B14F-4D97-AF65-F5344CB8AC3E}">
        <p14:creationId xmlns:p14="http://schemas.microsoft.com/office/powerpoint/2010/main" val="43352730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11425</TotalTime>
  <Words>2236</Words>
  <Application>Microsoft Office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Bangla MN</vt:lpstr>
      <vt:lpstr>Britannic Bold</vt:lpstr>
      <vt:lpstr>Calibri</vt:lpstr>
      <vt:lpstr>Calibri Light</vt:lpstr>
      <vt:lpstr>Franklin Gothic Book</vt:lpstr>
      <vt:lpstr>Times New Roman</vt:lpstr>
      <vt:lpstr>Wingdings</vt:lpstr>
      <vt:lpstr>Retrospect</vt:lpstr>
      <vt:lpstr>PowerPoint Presentation</vt:lpstr>
      <vt:lpstr>LIST OF 11 SECTORS IN LIBERATION WAR </vt:lpstr>
      <vt:lpstr>LIST OF 11 SECTORS IN LIBERATION WAR </vt:lpstr>
      <vt:lpstr>LIST OF 11 SECTORS IN LIBERATION WAR </vt:lpstr>
      <vt:lpstr>LIST OF BRIGADE FORCES</vt:lpstr>
      <vt:lpstr>BANGLADESH DETAINED </vt:lpstr>
      <vt:lpstr>BANGLADESH DETAINED </vt:lpstr>
      <vt:lpstr>BANGLADESH DETAINED </vt:lpstr>
      <vt:lpstr>THE ANTI-WAR FORCE </vt:lpstr>
      <vt:lpstr>THE ANTI-WAR FORCE </vt:lpstr>
      <vt:lpstr>LIBERATION WAR AND DIFFERENT ORGANIZATIONS </vt:lpstr>
      <vt:lpstr>LIBERATION WAR AND DIFFERENT ORGANIZATIONS </vt:lpstr>
      <vt:lpstr>LIBERATION WAR AND DIFFERENT ORGANIZATIONS </vt:lpstr>
      <vt:lpstr>LIBERATION WAR AND DIFFERENT ORGANIZATIONS </vt:lpstr>
      <vt:lpstr>ROLE OF INDIA </vt:lpstr>
      <vt:lpstr>ROLE OF THE SOVIET UNION AND THE COMMUNIST STATES</vt:lpstr>
      <vt:lpstr>ROLE OF THE UNITED NATIONS</vt:lpstr>
      <vt:lpstr>THE BIRTH OF INDEPENDENT BANGLADESH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1178</cp:revision>
  <cp:lastPrinted>2022-07-04T14:13:00Z</cp:lastPrinted>
  <dcterms:created xsi:type="dcterms:W3CDTF">2017-10-14T17:55:41Z</dcterms:created>
  <dcterms:modified xsi:type="dcterms:W3CDTF">2023-12-05T05:05:15Z</dcterms:modified>
</cp:coreProperties>
</file>