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619" r:id="rId1"/>
  </p:sldMasterIdLst>
  <p:notesMasterIdLst>
    <p:notesMasterId r:id="rId14"/>
  </p:notesMasterIdLst>
  <p:handoutMasterIdLst>
    <p:handoutMasterId r:id="rId15"/>
  </p:handoutMasterIdLst>
  <p:sldIdLst>
    <p:sldId id="630" r:id="rId2"/>
    <p:sldId id="701" r:id="rId3"/>
    <p:sldId id="703" r:id="rId4"/>
    <p:sldId id="704" r:id="rId5"/>
    <p:sldId id="705" r:id="rId6"/>
    <p:sldId id="695" r:id="rId7"/>
    <p:sldId id="696" r:id="rId8"/>
    <p:sldId id="697" r:id="rId9"/>
    <p:sldId id="698" r:id="rId10"/>
    <p:sldId id="699" r:id="rId11"/>
    <p:sldId id="700" r:id="rId12"/>
    <p:sldId id="651" r:id="rId13"/>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5EF9"/>
    <a:srgbClr val="E43C1A"/>
    <a:srgbClr val="EB5346"/>
    <a:srgbClr val="EF4728"/>
    <a:srgbClr val="FF7E79"/>
    <a:srgbClr val="80210E"/>
    <a:srgbClr val="F8CD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434" autoAdjust="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DCAC85-4D9A-A54F-8756-5A45D5D449EE}"/>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9E6C9377-EA2A-BC49-813B-E009E7C25A95}"/>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6707D429-8342-5C4B-9D7B-B58AB6EA9D75}" type="datetimeFigureOut">
              <a:rPr lang="en-US" smtClean="0"/>
              <a:t>12/09/2023</a:t>
            </a:fld>
            <a:endParaRPr lang="en-US"/>
          </a:p>
        </p:txBody>
      </p:sp>
      <p:sp>
        <p:nvSpPr>
          <p:cNvPr id="4" name="Footer Placeholder 3">
            <a:extLst>
              <a:ext uri="{FF2B5EF4-FFF2-40B4-BE49-F238E27FC236}">
                <a16:creationId xmlns:a16="http://schemas.microsoft.com/office/drawing/2014/main" xmlns="" id="{FDA85C8A-3676-3F42-BFAA-4C4AB8A93978}"/>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38666CA7-3A8C-B244-AE9F-6FBE0BBCA6E0}"/>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06471A86-F7D8-F146-8389-8DA4F24EB34E}" type="slidenum">
              <a:rPr lang="en-US" smtClean="0"/>
              <a:t>‹#›</a:t>
            </a:fld>
            <a:endParaRPr lang="en-US"/>
          </a:p>
        </p:txBody>
      </p:sp>
    </p:spTree>
    <p:extLst>
      <p:ext uri="{BB962C8B-B14F-4D97-AF65-F5344CB8AC3E}">
        <p14:creationId xmlns:p14="http://schemas.microsoft.com/office/powerpoint/2010/main" val="26273654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C8D0CAB-F55A-2C43-B560-5100C08C470C}" type="datetimeFigureOut">
              <a:rPr lang="en-US" smtClean="0"/>
              <a:t>12/09/2023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021C30FA-FF41-444D-B724-C10CD0E899C9}" type="slidenum">
              <a:rPr lang="en-US" smtClean="0"/>
              <a:t>‹#›</a:t>
            </a:fld>
            <a:endParaRPr lang="en-US"/>
          </a:p>
        </p:txBody>
      </p:sp>
    </p:spTree>
    <p:extLst>
      <p:ext uri="{BB962C8B-B14F-4D97-AF65-F5344CB8AC3E}">
        <p14:creationId xmlns:p14="http://schemas.microsoft.com/office/powerpoint/2010/main" val="1029058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1C30FA-FF41-444D-B724-C10CD0E899C9}" type="slidenum">
              <a:rPr lang="en-US" smtClean="0"/>
              <a:t>12</a:t>
            </a:fld>
            <a:endParaRPr lang="en-US"/>
          </a:p>
        </p:txBody>
      </p:sp>
    </p:spTree>
    <p:extLst>
      <p:ext uri="{BB962C8B-B14F-4D97-AF65-F5344CB8AC3E}">
        <p14:creationId xmlns:p14="http://schemas.microsoft.com/office/powerpoint/2010/main" val="4152959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E3DC4F8-099E-1C4D-AF8A-CABEFFD874AC}" type="datetime1">
              <a:rPr lang="en-US" smtClean="0"/>
              <a:t>12/09/2023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0437979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CF1908-AA7B-0E4B-B7CA-3D76F59AF3F5}" type="datetime1">
              <a:rPr lang="en-US" smtClean="0"/>
              <a:t>12/09/2023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5136020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CF1908-AA7B-0E4B-B7CA-3D76F59AF3F5}" type="datetime1">
              <a:rPr lang="en-US" smtClean="0"/>
              <a:t>12/09/2023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6702844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CF1908-AA7B-0E4B-B7CA-3D76F59AF3F5}" type="datetime1">
              <a:rPr lang="en-US" smtClean="0"/>
              <a:t>12/09/2023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937328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CF1908-AA7B-0E4B-B7CA-3D76F59AF3F5}" type="datetime1">
              <a:rPr lang="en-US" smtClean="0"/>
              <a:t>12/09/2023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5898088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CF1908-AA7B-0E4B-B7CA-3D76F59AF3F5}" type="datetime1">
              <a:rPr lang="en-US" smtClean="0"/>
              <a:t>12/09/2023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0118470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EF4E87-4C02-B343-85F2-6DFAC753234F}" type="datetime1">
              <a:rPr lang="en-US" smtClean="0"/>
              <a:t>12/09/2023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39031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601"/>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1"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2142FF-818A-4C47-B288-1F460F39CE3D}" type="datetime1">
              <a:rPr lang="en-US" smtClean="0"/>
              <a:t>12/09/2023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5251535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F3D7C9-761A-D944-B91A-C242B134C452}" type="datetime1">
              <a:rPr lang="en-US" smtClean="0"/>
              <a:t>12/09/2023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02424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9"/>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010B2F-3B11-B947-B405-93CE7FDCB44D}" type="datetime1">
              <a:rPr lang="en-US" smtClean="0"/>
              <a:t>12/09/2023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908806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5"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2C98FFB-8C9C-D542-8DEB-653BE9505296}" type="datetime1">
              <a:rPr lang="en-US" smtClean="0"/>
              <a:t>12/09/2023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9294052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6"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6" y="2737247"/>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5" y="2737247"/>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00FD75F-FD2B-114F-BEDA-9C91CBE35001}" type="datetime1">
              <a:rPr lang="en-US" smtClean="0"/>
              <a:t>12/09/2023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9234157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74AE216-3220-1F49-AED3-D0880FF3B7AC}" type="datetime1">
              <a:rPr lang="en-US" smtClean="0"/>
              <a:t>12/09/2023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66264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668F6-35C6-6740-AF13-C372B957A335}" type="datetime1">
              <a:rPr lang="en-US" smtClean="0"/>
              <a:t>12/09/2023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5255829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2" y="514926"/>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0A008A-D9FA-3249-9629-85F55E1CC051}" type="datetime1">
              <a:rPr lang="en-US" smtClean="0"/>
              <a:t>12/09/2023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6711794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5"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5" name="Date Placeholder 4"/>
          <p:cNvSpPr>
            <a:spLocks noGrp="1"/>
          </p:cNvSpPr>
          <p:nvPr>
            <p:ph type="dt" sz="half" idx="10"/>
          </p:nvPr>
        </p:nvSpPr>
        <p:spPr/>
        <p:txBody>
          <a:bodyPr/>
          <a:lstStyle/>
          <a:p>
            <a:fld id="{53ED3E4D-CD1E-ED4F-9BC7-F0E098EEAA71}" type="datetime1">
              <a:rPr lang="en-US" smtClean="0"/>
              <a:t>12/09/2023</a:t>
            </a:fld>
            <a:endParaRPr lang="en-US" dirty="0"/>
          </a:p>
        </p:txBody>
      </p:sp>
    </p:spTree>
    <p:extLst>
      <p:ext uri="{BB962C8B-B14F-4D97-AF65-F5344CB8AC3E}">
        <p14:creationId xmlns:p14="http://schemas.microsoft.com/office/powerpoint/2010/main" val="3031442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4"/>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0CF1908-AA7B-0E4B-B7CA-3D76F59AF3F5}" type="datetime1">
              <a:rPr lang="en-US" smtClean="0"/>
              <a:t>12/09/2023</a:t>
            </a:fld>
            <a:endParaRPr lang="en-US" dirty="0"/>
          </a:p>
        </p:txBody>
      </p:sp>
      <p:sp>
        <p:nvSpPr>
          <p:cNvPr id="5" name="Footer Placeholder 4"/>
          <p:cNvSpPr>
            <a:spLocks noGrp="1"/>
          </p:cNvSpPr>
          <p:nvPr>
            <p:ph type="ftr" sz="quarter" idx="3"/>
          </p:nvPr>
        </p:nvSpPr>
        <p:spPr>
          <a:xfrm>
            <a:off x="677335" y="6041364"/>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4" y="6041364"/>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770075"/>
      </p:ext>
    </p:extLst>
  </p:cSld>
  <p:clrMap bg1="lt1" tx1="dk1" bg2="lt2" tx2="dk2" accent1="accent1" accent2="accent2" accent3="accent3" accent4="accent4" accent5="accent5" accent6="accent6" hlink="hlink" folHlink="folHlink"/>
  <p:sldLayoutIdLst>
    <p:sldLayoutId id="2147484620" r:id="rId1"/>
    <p:sldLayoutId id="2147484621" r:id="rId2"/>
    <p:sldLayoutId id="2147484622" r:id="rId3"/>
    <p:sldLayoutId id="2147484623" r:id="rId4"/>
    <p:sldLayoutId id="2147484624" r:id="rId5"/>
    <p:sldLayoutId id="2147484625" r:id="rId6"/>
    <p:sldLayoutId id="2147484626" r:id="rId7"/>
    <p:sldLayoutId id="2147484627" r:id="rId8"/>
    <p:sldLayoutId id="2147484628" r:id="rId9"/>
    <p:sldLayoutId id="2147484629" r:id="rId10"/>
    <p:sldLayoutId id="2147484630" r:id="rId11"/>
    <p:sldLayoutId id="2147484631" r:id="rId12"/>
    <p:sldLayoutId id="2147484632" r:id="rId13"/>
    <p:sldLayoutId id="2147484633" r:id="rId14"/>
    <p:sldLayoutId id="2147484634" r:id="rId15"/>
    <p:sldLayoutId id="2147484635"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2"/>
          <p:cNvSpPr txBox="1">
            <a:spLocks/>
          </p:cNvSpPr>
          <p:nvPr/>
        </p:nvSpPr>
        <p:spPr>
          <a:xfrm>
            <a:off x="1399309" y="2571794"/>
            <a:ext cx="8340435" cy="1440969"/>
          </a:xfrm>
          <a:prstGeom prst="rect">
            <a:avLst/>
          </a:prstGeom>
        </p:spPr>
        <p:txBody>
          <a:bodyPr vert="horz" lIns="91440" tIns="45720" rIns="91440" bIns="45720" rtlCol="0">
            <a:no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endParaRPr lang="en-GB" sz="100" b="1" dirty="0">
              <a:solidFill>
                <a:srgbClr val="FF0000"/>
              </a:solidFill>
              <a:latin typeface="Bangla MN" charset="0"/>
              <a:ea typeface="Bangla MN" charset="0"/>
              <a:cs typeface="Bangla MN" charset="0"/>
            </a:endParaRPr>
          </a:p>
          <a:p>
            <a:pPr marL="764540" marR="679450">
              <a:lnSpc>
                <a:spcPts val="3215"/>
              </a:lnSpc>
              <a:spcBef>
                <a:spcPts val="15"/>
              </a:spcBef>
            </a:pPr>
            <a:endParaRPr lang="en-US" sz="3600" b="1" dirty="0">
              <a:solidFill>
                <a:srgbClr val="C00000"/>
              </a:solidFill>
              <a:latin typeface="Britannic Bold" charset="0"/>
            </a:endParaRPr>
          </a:p>
          <a:p>
            <a:pPr marL="764540" marR="679450">
              <a:lnSpc>
                <a:spcPts val="3215"/>
              </a:lnSpc>
              <a:spcBef>
                <a:spcPts val="15"/>
              </a:spcBef>
            </a:pPr>
            <a:r>
              <a:rPr lang="en-US" sz="3200" b="1" dirty="0" smtClean="0">
                <a:solidFill>
                  <a:srgbClr val="C00000"/>
                </a:solidFill>
                <a:latin typeface="Times New Roman" panose="02020603050405020304" pitchFamily="18" charset="0"/>
                <a:cs typeface="Times New Roman" pitchFamily="18" charset="0"/>
              </a:rPr>
              <a:t>HISTORY OF THE EMERGENCE OF  INDEPENDENT BANGLADESH</a:t>
            </a:r>
            <a:endParaRPr lang="en-US" sz="3200" b="1" dirty="0">
              <a:solidFill>
                <a:srgbClr val="C00000"/>
              </a:solidFill>
              <a:latin typeface="Times New Roman" panose="02020603050405020304" pitchFamily="18" charset="0"/>
              <a:cs typeface="Times New Roman" pitchFamily="18" charset="0"/>
            </a:endParaRPr>
          </a:p>
        </p:txBody>
      </p:sp>
      <p:sp>
        <p:nvSpPr>
          <p:cNvPr id="5" name="TextBox 4"/>
          <p:cNvSpPr txBox="1"/>
          <p:nvPr/>
        </p:nvSpPr>
        <p:spPr>
          <a:xfrm>
            <a:off x="1260437" y="4331990"/>
            <a:ext cx="8479307" cy="1969770"/>
          </a:xfrm>
          <a:prstGeom prst="rect">
            <a:avLst/>
          </a:prstGeom>
          <a:noFill/>
        </p:spPr>
        <p:txBody>
          <a:bodyPr wrap="square" rtlCol="0">
            <a:spAutoFit/>
          </a:bodyPr>
          <a:lstStyle/>
          <a:p>
            <a:pPr algn="r">
              <a:lnSpc>
                <a:spcPct val="100000"/>
              </a:lnSpc>
            </a:pPr>
            <a:r>
              <a:rPr lang="en-US" sz="2800" b="1" dirty="0">
                <a:solidFill>
                  <a:srgbClr val="80210E"/>
                </a:solidFill>
                <a:latin typeface="Times New Roman" pitchFamily="18" charset="0"/>
                <a:ea typeface="Britannic Bold" charset="0"/>
                <a:cs typeface="Times New Roman" pitchFamily="18" charset="0"/>
              </a:rPr>
              <a:t>Dr. Md. Abdul </a:t>
            </a:r>
            <a:r>
              <a:rPr lang="en-US" sz="2800" b="1" dirty="0" err="1">
                <a:solidFill>
                  <a:srgbClr val="80210E"/>
                </a:solidFill>
                <a:latin typeface="Times New Roman" pitchFamily="18" charset="0"/>
                <a:ea typeface="Britannic Bold" charset="0"/>
                <a:cs typeface="Times New Roman" pitchFamily="18" charset="0"/>
              </a:rPr>
              <a:t>Alim</a:t>
            </a:r>
            <a:endParaRPr lang="en-US" sz="2800" b="1" dirty="0">
              <a:solidFill>
                <a:srgbClr val="80210E"/>
              </a:solidFill>
              <a:latin typeface="Times New Roman" pitchFamily="18" charset="0"/>
              <a:ea typeface="Britannic Bold" charset="0"/>
              <a:cs typeface="Times New Roman" pitchFamily="18" charset="0"/>
            </a:endParaRPr>
          </a:p>
          <a:p>
            <a:pPr algn="r">
              <a:lnSpc>
                <a:spcPct val="100000"/>
              </a:lnSpc>
            </a:pPr>
            <a:r>
              <a:rPr lang="en-US" sz="1600" b="1" i="1" dirty="0">
                <a:solidFill>
                  <a:srgbClr val="80210E"/>
                </a:solidFill>
                <a:latin typeface="Times New Roman" pitchFamily="18" charset="0"/>
                <a:ea typeface="Britannic Bold" charset="0"/>
                <a:cs typeface="Times New Roman" pitchFamily="18" charset="0"/>
              </a:rPr>
              <a:t>B. A (Hon’s), M. A (History), M. Phil (Raj), Ph. D (Raj)</a:t>
            </a:r>
          </a:p>
          <a:p>
            <a:pPr algn="r">
              <a:lnSpc>
                <a:spcPct val="100000"/>
              </a:lnSpc>
            </a:pPr>
            <a:r>
              <a:rPr lang="en-US" sz="2300" dirty="0">
                <a:latin typeface="Times New Roman" pitchFamily="18" charset="0"/>
                <a:cs typeface="Times New Roman" pitchFamily="18" charset="0"/>
              </a:rPr>
              <a:t>Email:doctorabdulalim64@gmail.com</a:t>
            </a:r>
          </a:p>
          <a:p>
            <a:pPr algn="r"/>
            <a:r>
              <a:rPr lang="en-US" sz="2300" dirty="0">
                <a:latin typeface="Times New Roman" pitchFamily="18" charset="0"/>
                <a:ea typeface="Britannic Bold" charset="0"/>
                <a:cs typeface="Times New Roman" pitchFamily="18" charset="0"/>
              </a:rPr>
              <a:t>Cell: +880 </a:t>
            </a:r>
            <a:r>
              <a:rPr lang="en-US" sz="2300" dirty="0" smtClean="0">
                <a:latin typeface="Times New Roman" pitchFamily="18" charset="0"/>
                <a:ea typeface="Britannic Bold" charset="0"/>
                <a:cs typeface="Times New Roman" pitchFamily="18" charset="0"/>
              </a:rPr>
              <a:t>01718-787466</a:t>
            </a:r>
            <a:endParaRPr lang="en-US" sz="2300" dirty="0">
              <a:latin typeface="Times New Roman" pitchFamily="18" charset="0"/>
              <a:ea typeface="Britannic Bold" charset="0"/>
              <a:cs typeface="Times New Roman" pitchFamily="18" charset="0"/>
            </a:endParaRPr>
          </a:p>
          <a:p>
            <a:pPr algn="r">
              <a:lnSpc>
                <a:spcPct val="100000"/>
              </a:lnSpc>
            </a:pPr>
            <a:r>
              <a:rPr lang="en-US" sz="2800" b="1" dirty="0">
                <a:solidFill>
                  <a:srgbClr val="80210E"/>
                </a:solidFill>
                <a:latin typeface="Britannic Bold" charset="0"/>
                <a:ea typeface="Britannic Bold" charset="0"/>
                <a:cs typeface="Britannic Bold" charset="0"/>
              </a:rPr>
              <a:t> </a:t>
            </a:r>
          </a:p>
        </p:txBody>
      </p:sp>
      <p:sp>
        <p:nvSpPr>
          <p:cNvPr id="9" name="Content Placeholder 2">
            <a:extLst>
              <a:ext uri="{FF2B5EF4-FFF2-40B4-BE49-F238E27FC236}">
                <a16:creationId xmlns:a16="http://schemas.microsoft.com/office/drawing/2014/main" xmlns="" id="{7F91988E-7EDA-CD48-AB89-6AF9D1263627}"/>
              </a:ext>
            </a:extLst>
          </p:cNvPr>
          <p:cNvSpPr txBox="1">
            <a:spLocks/>
          </p:cNvSpPr>
          <p:nvPr/>
        </p:nvSpPr>
        <p:spPr>
          <a:xfrm>
            <a:off x="828246" y="3927861"/>
            <a:ext cx="10327990" cy="1932170"/>
          </a:xfrm>
          <a:prstGeom prst="rect">
            <a:avLst/>
          </a:prstGeom>
        </p:spPr>
        <p:txBody>
          <a:bodyPr vert="horz" lIns="91440" tIns="45720" rIns="91440" bIns="45720" rtlCol="0">
            <a:no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endParaRPr lang="en-GB" sz="100" b="1" dirty="0">
              <a:solidFill>
                <a:srgbClr val="FF0000"/>
              </a:solidFill>
              <a:latin typeface="Bangla MN" charset="0"/>
              <a:ea typeface="Bangla MN" charset="0"/>
              <a:cs typeface="Bangla MN" charset="0"/>
            </a:endParaRPr>
          </a:p>
          <a:p>
            <a:pPr marL="764540" marR="679450">
              <a:lnSpc>
                <a:spcPts val="3215"/>
              </a:lnSpc>
              <a:spcBef>
                <a:spcPts val="15"/>
              </a:spcBef>
            </a:pPr>
            <a:endParaRPr lang="en-US" sz="3600" b="1" dirty="0">
              <a:solidFill>
                <a:srgbClr val="C00000"/>
              </a:solidFill>
              <a:latin typeface="Britannic Bold" charset="0"/>
            </a:endParaRPr>
          </a:p>
          <a:p>
            <a:endParaRPr lang="en-GB" sz="4000" b="1" dirty="0">
              <a:solidFill>
                <a:srgbClr val="FF0000"/>
              </a:solidFill>
              <a:latin typeface="Bangla MN" charset="0"/>
              <a:ea typeface="Bangla MN" charset="0"/>
              <a:cs typeface="Bangla MN" charset="0"/>
            </a:endParaRPr>
          </a:p>
        </p:txBody>
      </p:sp>
      <p:pic>
        <p:nvPicPr>
          <p:cNvPr id="3" name="Picture 2">
            <a:extLst>
              <a:ext uri="{FF2B5EF4-FFF2-40B4-BE49-F238E27FC236}">
                <a16:creationId xmlns:a16="http://schemas.microsoft.com/office/drawing/2014/main" xmlns="" id="{D108A9A9-8A4D-A242-B00C-BD1F5C3076B1}"/>
              </a:ext>
            </a:extLst>
          </p:cNvPr>
          <p:cNvPicPr>
            <a:picLocks noChangeAspect="1"/>
          </p:cNvPicPr>
          <p:nvPr/>
        </p:nvPicPr>
        <p:blipFill>
          <a:blip r:embed="rId2"/>
          <a:stretch>
            <a:fillRect/>
          </a:stretch>
        </p:blipFill>
        <p:spPr>
          <a:xfrm>
            <a:off x="4870216" y="619095"/>
            <a:ext cx="2244053" cy="2037600"/>
          </a:xfrm>
          <a:prstGeom prst="rect">
            <a:avLst/>
          </a:prstGeom>
        </p:spPr>
      </p:pic>
    </p:spTree>
    <p:extLst>
      <p:ext uri="{BB962C8B-B14F-4D97-AF65-F5344CB8AC3E}">
        <p14:creationId xmlns:p14="http://schemas.microsoft.com/office/powerpoint/2010/main" val="24100191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0334102" cy="1320800"/>
          </a:xfrm>
        </p:spPr>
        <p:txBody>
          <a:bodyPr>
            <a:norm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BANGABANDHU’S GOVERNANCE AND CONSTITUTION FORMULATION</a:t>
            </a:r>
            <a:endParaRPr lang="en-US" sz="3200" dirty="0"/>
          </a:p>
        </p:txBody>
      </p:sp>
      <p:sp>
        <p:nvSpPr>
          <p:cNvPr id="3" name="Content Placeholder 2"/>
          <p:cNvSpPr>
            <a:spLocks noGrp="1"/>
          </p:cNvSpPr>
          <p:nvPr>
            <p:ph idx="1"/>
          </p:nvPr>
        </p:nvSpPr>
        <p:spPr>
          <a:xfrm>
            <a:off x="677335" y="2160590"/>
            <a:ext cx="10334102" cy="3880773"/>
          </a:xfrm>
        </p:spPr>
        <p:txBody>
          <a:bodyPr>
            <a:normAutofit/>
          </a:bodyPr>
          <a:lstStyle/>
          <a:p>
            <a:pPr algn="just"/>
            <a:r>
              <a:rPr lang="en-US" dirty="0">
                <a:solidFill>
                  <a:schemeClr val="tx1"/>
                </a:solidFill>
                <a:latin typeface="Times New Roman" panose="02020603050405020304" pitchFamily="18" charset="0"/>
                <a:cs typeface="Times New Roman" panose="02020603050405020304" pitchFamily="18" charset="0"/>
              </a:rPr>
              <a:t>Some important sections of </a:t>
            </a:r>
            <a:r>
              <a:rPr lang="en-US" dirty="0" err="1">
                <a:solidFill>
                  <a:schemeClr val="tx1"/>
                </a:solidFill>
                <a:latin typeface="Times New Roman" panose="02020603050405020304" pitchFamily="18" charset="0"/>
                <a:cs typeface="Times New Roman" panose="02020603050405020304" pitchFamily="18" charset="0"/>
              </a:rPr>
              <a:t>Bangabandhu’s</a:t>
            </a:r>
            <a:r>
              <a:rPr lang="en-US" dirty="0">
                <a:solidFill>
                  <a:schemeClr val="tx1"/>
                </a:solidFill>
                <a:latin typeface="Times New Roman" panose="02020603050405020304" pitchFamily="18" charset="0"/>
                <a:cs typeface="Times New Roman" panose="02020603050405020304" pitchFamily="18" charset="0"/>
              </a:rPr>
              <a:t> 1972 constitution that reflected the dream of a golden Bangla have been mentioned here: </a:t>
            </a:r>
          </a:p>
          <a:p>
            <a:pPr lvl="0" algn="just" fontAlgn="base">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All power in the republic belongs to the people of and their exercise on behalf of the people shall be affected only under and by the authority of this constitution (</a:t>
            </a:r>
            <a:r>
              <a:rPr lang="en-US" dirty="0" smtClean="0">
                <a:solidFill>
                  <a:schemeClr val="tx1"/>
                </a:solidFill>
                <a:latin typeface="Times New Roman" panose="02020603050405020304" pitchFamily="18" charset="0"/>
                <a:cs typeface="Times New Roman" panose="02020603050405020304" pitchFamily="18" charset="0"/>
              </a:rPr>
              <a:t>7.1)</a:t>
            </a:r>
          </a:p>
          <a:p>
            <a:pPr lvl="0" algn="just" fontAlgn="base">
              <a:buFont typeface="+mj-lt"/>
              <a:buAutoNum type="arabicPeriod"/>
            </a:pPr>
            <a:r>
              <a:rPr lang="en-US" dirty="0" smtClean="0">
                <a:solidFill>
                  <a:schemeClr val="tx1"/>
                </a:solidFill>
                <a:latin typeface="Times New Roman" panose="02020603050405020304" pitchFamily="18" charset="0"/>
                <a:cs typeface="Times New Roman" panose="02020603050405020304" pitchFamily="18" charset="0"/>
              </a:rPr>
              <a:t>Food</a:t>
            </a:r>
            <a:r>
              <a:rPr lang="en-US" dirty="0">
                <a:solidFill>
                  <a:schemeClr val="tx1"/>
                </a:solidFill>
                <a:latin typeface="Times New Roman" panose="02020603050405020304" pitchFamily="18" charset="0"/>
                <a:cs typeface="Times New Roman" panose="02020603050405020304" pitchFamily="18" charset="0"/>
              </a:rPr>
              <a:t>, clothing, shelter, education, and medical care include the provision of the necessities of life (15. </a:t>
            </a:r>
            <a:r>
              <a:rPr lang="en-US" dirty="0" smtClean="0">
                <a:solidFill>
                  <a:schemeClr val="tx1"/>
                </a:solidFill>
                <a:latin typeface="Times New Roman" panose="02020603050405020304" pitchFamily="18" charset="0"/>
                <a:cs typeface="Times New Roman" panose="02020603050405020304" pitchFamily="18" charset="0"/>
              </a:rPr>
              <a:t>a)</a:t>
            </a:r>
          </a:p>
          <a:p>
            <a:pPr lvl="0" algn="just" fontAlgn="base">
              <a:buFont typeface="+mj-lt"/>
              <a:buAutoNum type="arabicPeriod"/>
            </a:pPr>
            <a:r>
              <a:rPr lang="en-US" dirty="0" smtClean="0">
                <a:solidFill>
                  <a:schemeClr val="tx1"/>
                </a:solidFill>
                <a:latin typeface="Times New Roman" panose="02020603050405020304" pitchFamily="18" charset="0"/>
                <a:cs typeface="Times New Roman" panose="02020603050405020304" pitchFamily="18" charset="0"/>
              </a:rPr>
              <a:t>The </a:t>
            </a:r>
            <a:r>
              <a:rPr lang="en-US" dirty="0">
                <a:solidFill>
                  <a:schemeClr val="tx1"/>
                </a:solidFill>
                <a:latin typeface="Times New Roman" panose="02020603050405020304" pitchFamily="18" charset="0"/>
                <a:cs typeface="Times New Roman" panose="02020603050405020304" pitchFamily="18" charset="0"/>
              </a:rPr>
              <a:t>right to work is the right to guaranteed employment at a reasonable wage having regard to the quantity and quality of work (15. </a:t>
            </a:r>
            <a:r>
              <a:rPr lang="en-US" dirty="0" smtClean="0">
                <a:solidFill>
                  <a:schemeClr val="tx1"/>
                </a:solidFill>
                <a:latin typeface="Times New Roman" panose="02020603050405020304" pitchFamily="18" charset="0"/>
                <a:cs typeface="Times New Roman" panose="02020603050405020304" pitchFamily="18" charset="0"/>
              </a:rPr>
              <a:t>b)</a:t>
            </a:r>
          </a:p>
          <a:p>
            <a:pPr lvl="0" algn="just" fontAlgn="base">
              <a:buFont typeface="+mj-lt"/>
              <a:buAutoNum type="arabicPeriod"/>
            </a:pPr>
            <a:r>
              <a:rPr lang="en-US" dirty="0" smtClean="0">
                <a:solidFill>
                  <a:schemeClr val="tx1"/>
                </a:solidFill>
                <a:latin typeface="Times New Roman" panose="02020603050405020304" pitchFamily="18" charset="0"/>
                <a:cs typeface="Times New Roman" panose="02020603050405020304" pitchFamily="18" charset="0"/>
              </a:rPr>
              <a:t>The </a:t>
            </a:r>
            <a:r>
              <a:rPr lang="en-US" dirty="0">
                <a:solidFill>
                  <a:schemeClr val="tx1"/>
                </a:solidFill>
                <a:latin typeface="Times New Roman" panose="02020603050405020304" pitchFamily="18" charset="0"/>
                <a:cs typeface="Times New Roman" panose="02020603050405020304" pitchFamily="18" charset="0"/>
              </a:rPr>
              <a:t>right to social securities (</a:t>
            </a:r>
            <a:r>
              <a:rPr lang="en-US" dirty="0" smtClean="0">
                <a:solidFill>
                  <a:schemeClr val="tx1"/>
                </a:solidFill>
                <a:latin typeface="Times New Roman" panose="02020603050405020304" pitchFamily="18" charset="0"/>
                <a:cs typeface="Times New Roman" panose="02020603050405020304" pitchFamily="18" charset="0"/>
              </a:rPr>
              <a:t>15-d)</a:t>
            </a:r>
          </a:p>
          <a:p>
            <a:pPr lvl="0" algn="just" fontAlgn="base">
              <a:buFont typeface="+mj-lt"/>
              <a:buAutoNum type="arabicPeriod"/>
            </a:pPr>
            <a:r>
              <a:rPr lang="en-US" dirty="0" smtClean="0">
                <a:solidFill>
                  <a:schemeClr val="tx1"/>
                </a:solidFill>
                <a:latin typeface="Times New Roman" panose="02020603050405020304" pitchFamily="18" charset="0"/>
                <a:cs typeface="Times New Roman" panose="02020603050405020304" pitchFamily="18" charset="0"/>
              </a:rPr>
              <a:t>Equality </a:t>
            </a:r>
            <a:r>
              <a:rPr lang="en-US" dirty="0">
                <a:solidFill>
                  <a:schemeClr val="tx1"/>
                </a:solidFill>
                <a:latin typeface="Times New Roman" panose="02020603050405020304" pitchFamily="18" charset="0"/>
                <a:cs typeface="Times New Roman" panose="02020603050405020304" pitchFamily="18" charset="0"/>
              </a:rPr>
              <a:t>opportunities should be available to all citizens and remove social and economic inequality between men and women (19-1, 2)</a:t>
            </a:r>
          </a:p>
          <a:p>
            <a:endParaRPr lang="en-US" dirty="0"/>
          </a:p>
        </p:txBody>
      </p:sp>
    </p:spTree>
    <p:extLst>
      <p:ext uri="{BB962C8B-B14F-4D97-AF65-F5344CB8AC3E}">
        <p14:creationId xmlns:p14="http://schemas.microsoft.com/office/powerpoint/2010/main" val="3544406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0385616" cy="1320800"/>
          </a:xfrm>
        </p:spPr>
        <p:txBody>
          <a:bodyPr>
            <a:norm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BANGABANDHU’S GOVERNANCE AND CONSTITUTION FORMULATION</a:t>
            </a:r>
            <a:endParaRPr lang="en-US" sz="3200" dirty="0"/>
          </a:p>
        </p:txBody>
      </p:sp>
      <p:sp>
        <p:nvSpPr>
          <p:cNvPr id="3" name="Content Placeholder 2"/>
          <p:cNvSpPr>
            <a:spLocks noGrp="1"/>
          </p:cNvSpPr>
          <p:nvPr>
            <p:ph idx="1"/>
          </p:nvPr>
        </p:nvSpPr>
        <p:spPr>
          <a:xfrm>
            <a:off x="677334" y="2160590"/>
            <a:ext cx="10385617" cy="3880773"/>
          </a:xfrm>
        </p:spPr>
        <p:txBody>
          <a:bodyPr>
            <a:normAutofit/>
          </a:bodyPr>
          <a:lstStyle/>
          <a:p>
            <a:pPr algn="just" fontAlgn="base">
              <a:buFont typeface="+mj-lt"/>
              <a:buAutoNum type="arabicPeriod"/>
            </a:pPr>
            <a:r>
              <a:rPr lang="en-US" dirty="0" smtClean="0">
                <a:solidFill>
                  <a:schemeClr val="tx1"/>
                </a:solidFill>
                <a:latin typeface="Times New Roman" panose="02020603050405020304" pitchFamily="18" charset="0"/>
                <a:cs typeface="Times New Roman" panose="02020603050405020304" pitchFamily="18" charset="0"/>
              </a:rPr>
              <a:t>Establishing </a:t>
            </a:r>
            <a:r>
              <a:rPr lang="en-US" dirty="0">
                <a:solidFill>
                  <a:schemeClr val="tx1"/>
                </a:solidFill>
                <a:latin typeface="Times New Roman" panose="02020603050405020304" pitchFamily="18" charset="0"/>
                <a:cs typeface="Times New Roman" panose="02020603050405020304" pitchFamily="18" charset="0"/>
              </a:rPr>
              <a:t>a uniform mass-oriented and universal education system and removing illiteracy within such time as may be determined by law (17-a, </a:t>
            </a:r>
            <a:r>
              <a:rPr lang="en-US" dirty="0" smtClean="0">
                <a:solidFill>
                  <a:schemeClr val="tx1"/>
                </a:solidFill>
                <a:latin typeface="Times New Roman" panose="02020603050405020304" pitchFamily="18" charset="0"/>
                <a:cs typeface="Times New Roman" panose="02020603050405020304" pitchFamily="18" charset="0"/>
              </a:rPr>
              <a:t>c)</a:t>
            </a:r>
          </a:p>
          <a:p>
            <a:pPr algn="just" fontAlgn="base">
              <a:buFont typeface="+mj-lt"/>
              <a:buAutoNum type="arabicPeriod"/>
            </a:pPr>
            <a:r>
              <a:rPr lang="en-US" dirty="0" smtClean="0">
                <a:solidFill>
                  <a:schemeClr val="tx1"/>
                </a:solidFill>
                <a:latin typeface="Times New Roman" panose="02020603050405020304" pitchFamily="18" charset="0"/>
                <a:cs typeface="Times New Roman" panose="02020603050405020304" pitchFamily="18" charset="0"/>
              </a:rPr>
              <a:t>To </a:t>
            </a:r>
            <a:r>
              <a:rPr lang="en-US" dirty="0">
                <a:solidFill>
                  <a:schemeClr val="tx1"/>
                </a:solidFill>
                <a:latin typeface="Times New Roman" panose="02020603050405020304" pitchFamily="18" charset="0"/>
                <a:cs typeface="Times New Roman" panose="02020603050405020304" pitchFamily="18" charset="0"/>
              </a:rPr>
              <a:t>bring about a radical transformation in the rural areas through the promotion of an agricultural revolution (16) </a:t>
            </a:r>
            <a:endParaRPr lang="en-US" dirty="0" smtClean="0">
              <a:solidFill>
                <a:schemeClr val="tx1"/>
              </a:solidFill>
              <a:latin typeface="Times New Roman" panose="02020603050405020304" pitchFamily="18" charset="0"/>
              <a:cs typeface="Times New Roman" panose="02020603050405020304" pitchFamily="18" charset="0"/>
            </a:endParaRPr>
          </a:p>
          <a:p>
            <a:pPr algn="just" fontAlgn="base">
              <a:buFont typeface="+mj-lt"/>
              <a:buAutoNum type="arabicPeriod"/>
            </a:pPr>
            <a:r>
              <a:rPr lang="en-US" dirty="0" smtClean="0">
                <a:solidFill>
                  <a:schemeClr val="tx1"/>
                </a:solidFill>
                <a:latin typeface="Times New Roman" panose="02020603050405020304" pitchFamily="18" charset="0"/>
                <a:cs typeface="Times New Roman" panose="02020603050405020304" pitchFamily="18" charset="0"/>
              </a:rPr>
              <a:t>All </a:t>
            </a:r>
            <a:r>
              <a:rPr lang="en-US" dirty="0">
                <a:solidFill>
                  <a:schemeClr val="tx1"/>
                </a:solidFill>
                <a:latin typeface="Times New Roman" panose="02020603050405020304" pitchFamily="18" charset="0"/>
                <a:cs typeface="Times New Roman" panose="02020603050405020304" pitchFamily="18" charset="0"/>
              </a:rPr>
              <a:t>citizens are equal before the law and entitled to equal protection of the law. </a:t>
            </a:r>
            <a:endParaRPr lang="en-US" dirty="0" smtClean="0">
              <a:solidFill>
                <a:schemeClr val="tx1"/>
              </a:solidFill>
              <a:latin typeface="Times New Roman" panose="02020603050405020304" pitchFamily="18" charset="0"/>
              <a:cs typeface="Times New Roman" panose="02020603050405020304" pitchFamily="18" charset="0"/>
            </a:endParaRPr>
          </a:p>
          <a:p>
            <a:pPr algn="just" fontAlgn="base">
              <a:buFont typeface="+mj-lt"/>
              <a:buAutoNum type="arabicPeriod"/>
            </a:pPr>
            <a:r>
              <a:rPr lang="en-US" dirty="0" smtClean="0">
                <a:solidFill>
                  <a:schemeClr val="tx1"/>
                </a:solidFill>
                <a:latin typeface="Times New Roman" panose="02020603050405020304" pitchFamily="18" charset="0"/>
                <a:cs typeface="Times New Roman" panose="02020603050405020304" pitchFamily="18" charset="0"/>
              </a:rPr>
              <a:t>Women </a:t>
            </a:r>
            <a:r>
              <a:rPr lang="en-US" dirty="0">
                <a:solidFill>
                  <a:schemeClr val="tx1"/>
                </a:solidFill>
                <a:latin typeface="Times New Roman" panose="02020603050405020304" pitchFamily="18" charset="0"/>
                <a:cs typeface="Times New Roman" panose="02020603050405020304" pitchFamily="18" charset="0"/>
              </a:rPr>
              <a:t>shall have equal rights with men in all spheres of the state and of public life (</a:t>
            </a:r>
            <a:r>
              <a:rPr lang="en-US" dirty="0" smtClean="0">
                <a:solidFill>
                  <a:schemeClr val="tx1"/>
                </a:solidFill>
                <a:latin typeface="Times New Roman" panose="02020603050405020304" pitchFamily="18" charset="0"/>
                <a:cs typeface="Times New Roman" panose="02020603050405020304" pitchFamily="18" charset="0"/>
              </a:rPr>
              <a:t>28-2)</a:t>
            </a:r>
          </a:p>
          <a:p>
            <a:pPr algn="just" fontAlgn="base">
              <a:buFont typeface="+mj-lt"/>
              <a:buAutoNum type="arabicPeriod"/>
            </a:pPr>
            <a:r>
              <a:rPr lang="en-US" dirty="0" smtClean="0">
                <a:solidFill>
                  <a:schemeClr val="tx1"/>
                </a:solidFill>
                <a:latin typeface="Times New Roman" panose="02020603050405020304" pitchFamily="18" charset="0"/>
                <a:cs typeface="Times New Roman" panose="02020603050405020304" pitchFamily="18" charset="0"/>
              </a:rPr>
              <a:t>The </a:t>
            </a:r>
            <a:r>
              <a:rPr lang="en-US" dirty="0">
                <a:solidFill>
                  <a:schemeClr val="tx1"/>
                </a:solidFill>
                <a:latin typeface="Times New Roman" panose="02020603050405020304" pitchFamily="18" charset="0"/>
                <a:cs typeface="Times New Roman" panose="02020603050405020304" pitchFamily="18" charset="0"/>
              </a:rPr>
              <a:t>state shall not discriminate against any citizen on grounds only of religion, race, caste, sex, or place of birth (</a:t>
            </a:r>
            <a:r>
              <a:rPr lang="en-US" dirty="0" smtClean="0">
                <a:solidFill>
                  <a:schemeClr val="tx1"/>
                </a:solidFill>
                <a:latin typeface="Times New Roman" panose="02020603050405020304" pitchFamily="18" charset="0"/>
                <a:cs typeface="Times New Roman" panose="02020603050405020304" pitchFamily="18" charset="0"/>
              </a:rPr>
              <a:t>28-1)</a:t>
            </a:r>
          </a:p>
          <a:p>
            <a:pPr algn="just" fontAlgn="base">
              <a:buFont typeface="+mj-lt"/>
              <a:buAutoNum type="arabicPeriod"/>
            </a:pPr>
            <a:r>
              <a:rPr lang="en-US" dirty="0" smtClean="0">
                <a:solidFill>
                  <a:schemeClr val="tx1"/>
                </a:solidFill>
                <a:latin typeface="Times New Roman" panose="02020603050405020304" pitchFamily="18" charset="0"/>
                <a:cs typeface="Times New Roman" panose="02020603050405020304" pitchFamily="18" charset="0"/>
              </a:rPr>
              <a:t>Every </a:t>
            </a:r>
            <a:r>
              <a:rPr lang="en-US" dirty="0">
                <a:solidFill>
                  <a:schemeClr val="tx1"/>
                </a:solidFill>
                <a:latin typeface="Times New Roman" panose="02020603050405020304" pitchFamily="18" charset="0"/>
                <a:cs typeface="Times New Roman" panose="02020603050405020304" pitchFamily="18" charset="0"/>
              </a:rPr>
              <a:t>person in the service of the republic must strive at all times to serve the people (21- 2). The constitution of 1972 proves that </a:t>
            </a:r>
            <a:r>
              <a:rPr lang="en-US" dirty="0" err="1">
                <a:solidFill>
                  <a:schemeClr val="tx1"/>
                </a:solidFill>
                <a:latin typeface="Times New Roman" panose="02020603050405020304" pitchFamily="18" charset="0"/>
                <a:cs typeface="Times New Roman" panose="02020603050405020304" pitchFamily="18" charset="0"/>
              </a:rPr>
              <a:t>Bangabandhu</a:t>
            </a:r>
            <a:r>
              <a:rPr lang="en-US" dirty="0">
                <a:solidFill>
                  <a:schemeClr val="tx1"/>
                </a:solidFill>
                <a:latin typeface="Times New Roman" panose="02020603050405020304" pitchFamily="18" charset="0"/>
                <a:cs typeface="Times New Roman" panose="02020603050405020304" pitchFamily="18" charset="0"/>
              </a:rPr>
              <a:t> drew a progressive master plan of economic society and secular state to reform the war-torn Bangladesh. </a:t>
            </a:r>
          </a:p>
          <a:p>
            <a:endParaRPr lang="en-US" dirty="0"/>
          </a:p>
        </p:txBody>
      </p:sp>
    </p:spTree>
    <p:extLst>
      <p:ext uri="{BB962C8B-B14F-4D97-AF65-F5344CB8AC3E}">
        <p14:creationId xmlns:p14="http://schemas.microsoft.com/office/powerpoint/2010/main" val="4231086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92792" y="2236024"/>
            <a:ext cx="3492500" cy="2324100"/>
          </a:xfrm>
        </p:spPr>
      </p:pic>
      <p:sp>
        <p:nvSpPr>
          <p:cNvPr id="2" name="Slide Number Placeholder 1">
            <a:extLst>
              <a:ext uri="{FF2B5EF4-FFF2-40B4-BE49-F238E27FC236}">
                <a16:creationId xmlns:a16="http://schemas.microsoft.com/office/drawing/2014/main" xmlns="" id="{CD5CD612-4AE6-C94C-8199-4895DF539101}"/>
              </a:ext>
            </a:extLst>
          </p:cNvPr>
          <p:cNvSpPr>
            <a:spLocks noGrp="1"/>
          </p:cNvSpPr>
          <p:nvPr>
            <p:ph type="sldNum" sz="quarter" idx="12"/>
          </p:nvPr>
        </p:nvSpPr>
        <p:spPr/>
        <p:txBody>
          <a:bodyPr/>
          <a:lstStyle/>
          <a:p>
            <a:fld id="{4FAB73BC-B049-4115-A692-8D63A059BFB8}" type="slidenum">
              <a:rPr lang="en-US" smtClean="0"/>
              <a:pPr/>
              <a:t>12</a:t>
            </a:fld>
            <a:endParaRPr lang="en-US" dirty="0"/>
          </a:p>
        </p:txBody>
      </p:sp>
    </p:spTree>
    <p:extLst>
      <p:ext uri="{BB962C8B-B14F-4D97-AF65-F5344CB8AC3E}">
        <p14:creationId xmlns:p14="http://schemas.microsoft.com/office/powerpoint/2010/main" val="1226511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0411374" cy="1320800"/>
          </a:xfrm>
        </p:spPr>
        <p:txBody>
          <a:bodyPr>
            <a:normAutofit/>
          </a:bodyPr>
          <a:lstStyle/>
          <a:p>
            <a:pPr algn="ctr"/>
            <a:r>
              <a:rPr lang="en-US" b="1" dirty="0" smtClean="0">
                <a:solidFill>
                  <a:srgbClr val="C00000"/>
                </a:solidFill>
                <a:latin typeface="Times New Roman" panose="02020603050405020304" pitchFamily="18" charset="0"/>
                <a:cs typeface="Times New Roman" panose="02020603050405020304" pitchFamily="18" charset="0"/>
              </a:rPr>
              <a:t>16 DECEMBER 1971, DECLARATION OF INDEPENDENCE, MARCH 26, 1971</a:t>
            </a:r>
            <a:endParaRPr lang="en-US"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160590"/>
            <a:ext cx="10411375" cy="3880773"/>
          </a:xfrm>
        </p:spPr>
        <p:txBody>
          <a:bodyPr/>
          <a:lstStyle/>
          <a:p>
            <a:pPr algn="just"/>
            <a:r>
              <a:rPr lang="en-US" b="1" dirty="0">
                <a:solidFill>
                  <a:schemeClr val="tx1"/>
                </a:solidFill>
                <a:latin typeface="Times New Roman" panose="02020603050405020304" pitchFamily="18" charset="0"/>
                <a:cs typeface="Times New Roman" panose="02020603050405020304" pitchFamily="18" charset="0"/>
              </a:rPr>
              <a:t>Victory Day (</a:t>
            </a:r>
            <a:r>
              <a:rPr lang="en-US" b="1" dirty="0" err="1">
                <a:solidFill>
                  <a:schemeClr val="tx1"/>
                </a:solidFill>
                <a:latin typeface="Times New Roman" panose="02020603050405020304" pitchFamily="18" charset="0"/>
                <a:cs typeface="Times New Roman" panose="02020603050405020304" pitchFamily="18" charset="0"/>
              </a:rPr>
              <a:t>বিজয়</a:t>
            </a:r>
            <a:r>
              <a:rPr lang="en-US"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দিবস</a:t>
            </a:r>
            <a:r>
              <a:rPr lang="en-US" b="1" dirty="0">
                <a:solidFill>
                  <a:schemeClr val="tx1"/>
                </a:solidFill>
                <a:latin typeface="Times New Roman" panose="02020603050405020304" pitchFamily="18" charset="0"/>
                <a:cs typeface="Times New Roman" panose="02020603050405020304" pitchFamily="18" charset="0"/>
              </a:rPr>
              <a:t> – </a:t>
            </a:r>
            <a:r>
              <a:rPr lang="en-US" b="1" dirty="0" err="1">
                <a:solidFill>
                  <a:schemeClr val="tx1"/>
                </a:solidFill>
                <a:latin typeface="Times New Roman" panose="02020603050405020304" pitchFamily="18" charset="0"/>
                <a:cs typeface="Times New Roman" panose="02020603050405020304" pitchFamily="18" charset="0"/>
              </a:rPr>
              <a:t>Bijoy</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Dibos</a:t>
            </a:r>
            <a:r>
              <a:rPr lang="en-US" b="1" dirty="0">
                <a:solidFill>
                  <a:schemeClr val="tx1"/>
                </a:solidFill>
                <a:latin typeface="Times New Roman" panose="02020603050405020304" pitchFamily="18" charset="0"/>
                <a:cs typeface="Times New Roman" panose="02020603050405020304" pitchFamily="18" charset="0"/>
              </a:rPr>
              <a:t>):</a:t>
            </a:r>
            <a:r>
              <a:rPr lang="en-US" dirty="0">
                <a:solidFill>
                  <a:schemeClr val="tx1"/>
                </a:solidFill>
                <a:latin typeface="Times New Roman" panose="02020603050405020304" pitchFamily="18" charset="0"/>
                <a:cs typeface="Times New Roman" panose="02020603050405020304" pitchFamily="18" charset="0"/>
              </a:rPr>
              <a:t> is a national holiday in Bangladesh celebrated on December 16 to commemorate the victory of the Allied forces High Command over the Pakistani forces in the Bangladesh Liberation War in 1971. The Commanding officer of the Pakistani Forces General AAK </a:t>
            </a:r>
            <a:r>
              <a:rPr lang="en-US" dirty="0" err="1">
                <a:solidFill>
                  <a:schemeClr val="tx1"/>
                </a:solidFill>
                <a:latin typeface="Times New Roman" panose="02020603050405020304" pitchFamily="18" charset="0"/>
                <a:cs typeface="Times New Roman" panose="02020603050405020304" pitchFamily="18" charset="0"/>
              </a:rPr>
              <a:t>Niazi</a:t>
            </a:r>
            <a:r>
              <a:rPr lang="en-US" dirty="0">
                <a:solidFill>
                  <a:schemeClr val="tx1"/>
                </a:solidFill>
                <a:latin typeface="Times New Roman" panose="02020603050405020304" pitchFamily="18" charset="0"/>
                <a:cs typeface="Times New Roman" panose="02020603050405020304" pitchFamily="18" charset="0"/>
              </a:rPr>
              <a:t> surrendered his forces to the Allied forces commander Lt. Gen. </a:t>
            </a:r>
            <a:r>
              <a:rPr lang="en-US" dirty="0" err="1">
                <a:solidFill>
                  <a:schemeClr val="tx1"/>
                </a:solidFill>
                <a:latin typeface="Times New Roman" panose="02020603050405020304" pitchFamily="18" charset="0"/>
                <a:cs typeface="Times New Roman" panose="02020603050405020304" pitchFamily="18" charset="0"/>
              </a:rPr>
              <a:t>Jagjit</a:t>
            </a:r>
            <a:r>
              <a:rPr lang="en-US" dirty="0">
                <a:solidFill>
                  <a:schemeClr val="tx1"/>
                </a:solidFill>
                <a:latin typeface="Times New Roman" panose="02020603050405020304" pitchFamily="18" charset="0"/>
                <a:cs typeface="Times New Roman" panose="02020603050405020304" pitchFamily="18" charset="0"/>
              </a:rPr>
              <a:t> Singh Aurora, which marked ending the 9 </a:t>
            </a:r>
            <a:r>
              <a:rPr lang="en-US" dirty="0" smtClean="0">
                <a:solidFill>
                  <a:schemeClr val="tx1"/>
                </a:solidFill>
                <a:latin typeface="Times New Roman" panose="02020603050405020304" pitchFamily="18" charset="0"/>
                <a:cs typeface="Times New Roman" panose="02020603050405020304" pitchFamily="18" charset="0"/>
              </a:rPr>
              <a:t>month-long </a:t>
            </a:r>
            <a:r>
              <a:rPr lang="en-US" dirty="0">
                <a:solidFill>
                  <a:schemeClr val="tx1"/>
                </a:solidFill>
                <a:latin typeface="Times New Roman" panose="02020603050405020304" pitchFamily="18" charset="0"/>
                <a:cs typeface="Times New Roman" panose="02020603050405020304" pitchFamily="18" charset="0"/>
              </a:rPr>
              <a:t>Bangladesh Liberation War and 1971 Bangladesh genocide and officially secession of East Pakistan into Bangladesh</a:t>
            </a:r>
            <a:r>
              <a:rPr lang="en-US" dirty="0" smtClean="0">
                <a:solidFill>
                  <a:schemeClr val="tx1"/>
                </a:solidFill>
                <a:latin typeface="Times New Roman" panose="02020603050405020304" pitchFamily="18" charset="0"/>
                <a:cs typeface="Times New Roman" panose="02020603050405020304" pitchFamily="18" charset="0"/>
              </a:rPr>
              <a:t>.</a:t>
            </a:r>
          </a:p>
          <a:p>
            <a:pPr algn="just"/>
            <a:r>
              <a:rPr lang="en-US" b="1" dirty="0">
                <a:solidFill>
                  <a:schemeClr val="tx1"/>
                </a:solidFill>
                <a:latin typeface="Times New Roman" panose="02020603050405020304" pitchFamily="18" charset="0"/>
                <a:cs typeface="Times New Roman" panose="02020603050405020304" pitchFamily="18" charset="0"/>
              </a:rPr>
              <a:t>History:</a:t>
            </a:r>
            <a:r>
              <a:rPr lang="en-US" dirty="0">
                <a:solidFill>
                  <a:schemeClr val="tx1"/>
                </a:solidFill>
                <a:latin typeface="Times New Roman" panose="02020603050405020304" pitchFamily="18" charset="0"/>
                <a:cs typeface="Times New Roman" panose="02020603050405020304" pitchFamily="18" charset="0"/>
              </a:rPr>
              <a:t> The Bangladesh Liberation War (Bengali: </a:t>
            </a:r>
            <a:r>
              <a:rPr lang="en-US" dirty="0" err="1">
                <a:solidFill>
                  <a:schemeClr val="tx1"/>
                </a:solidFill>
                <a:latin typeface="Times New Roman" panose="02020603050405020304" pitchFamily="18" charset="0"/>
                <a:cs typeface="Times New Roman" panose="02020603050405020304" pitchFamily="18" charset="0"/>
              </a:rPr>
              <a:t>মুক্তিযুদ্ধ</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Muktijuddho</a:t>
            </a:r>
            <a:r>
              <a:rPr lang="en-US" dirty="0">
                <a:solidFill>
                  <a:schemeClr val="tx1"/>
                </a:solidFill>
                <a:latin typeface="Times New Roman" panose="02020603050405020304" pitchFamily="18" charset="0"/>
                <a:cs typeface="Times New Roman" panose="02020603050405020304" pitchFamily="18" charset="0"/>
              </a:rPr>
              <a:t>) was a South Asian war of independence in 1971 which established the sovereign nation of Bangladesh. The war pitted East Pakistan and India against West Pakistan, and lasted over a duration of nine months. It witnessed large-scale atrocities, the exodus of 10 million refugees and the displacement of 30 million people.</a:t>
            </a:r>
            <a:endParaRPr lang="en-US"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5140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0282586" cy="1320800"/>
          </a:xfrm>
        </p:spPr>
        <p:txBody>
          <a:bodyPr>
            <a:norm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16 DECEMBER 1971, DECLARATION OF INDEPENDENCE, MARCH 26, 1971</a:t>
            </a:r>
            <a:endParaRPr lang="en-US" sz="3200" dirty="0"/>
          </a:p>
        </p:txBody>
      </p:sp>
      <p:sp>
        <p:nvSpPr>
          <p:cNvPr id="3" name="Content Placeholder 2"/>
          <p:cNvSpPr>
            <a:spLocks noGrp="1"/>
          </p:cNvSpPr>
          <p:nvPr>
            <p:ph idx="1"/>
          </p:nvPr>
        </p:nvSpPr>
        <p:spPr>
          <a:xfrm>
            <a:off x="677335" y="2160590"/>
            <a:ext cx="10282586" cy="3880773"/>
          </a:xfrm>
        </p:spPr>
        <p:txBody>
          <a:bodyPr>
            <a:normAutofit/>
          </a:bodyPr>
          <a:lstStyle/>
          <a:p>
            <a:pPr algn="just" fontAlgn="base"/>
            <a:r>
              <a:rPr lang="en-US" sz="1900" dirty="0">
                <a:solidFill>
                  <a:schemeClr val="tx1"/>
                </a:solidFill>
                <a:latin typeface="Times New Roman" panose="02020603050405020304" pitchFamily="18" charset="0"/>
                <a:cs typeface="Times New Roman" panose="02020603050405020304" pitchFamily="18" charset="0"/>
              </a:rPr>
              <a:t>The war broke out on 26 March 1971, when the Pakistan Army launched a military operation called Operation Searchlight against Bengali civilians, students, intelligentsia and armed personnel, who were demanding that the Pakistani military junta accept the results of the 1970 first democratic elections of Pakistan, which were won by an eastern party, or to allow separation between East and West Pakistan. Bengali politicians and army officers announced the declaration of Bangladesh’s independence in response to Operation Searchlight. Bengali military, paramilitary and civilians formed the </a:t>
            </a:r>
            <a:r>
              <a:rPr lang="en-US" sz="1900" dirty="0" err="1">
                <a:solidFill>
                  <a:schemeClr val="tx1"/>
                </a:solidFill>
                <a:latin typeface="Times New Roman" panose="02020603050405020304" pitchFamily="18" charset="0"/>
                <a:cs typeface="Times New Roman" panose="02020603050405020304" pitchFamily="18" charset="0"/>
              </a:rPr>
              <a:t>Mukti</a:t>
            </a:r>
            <a:r>
              <a:rPr lang="en-US" sz="1900" dirty="0">
                <a:solidFill>
                  <a:schemeClr val="tx1"/>
                </a:solidFill>
                <a:latin typeface="Times New Roman" panose="02020603050405020304" pitchFamily="18" charset="0"/>
                <a:cs typeface="Times New Roman" panose="02020603050405020304" pitchFamily="18" charset="0"/>
              </a:rPr>
              <a:t> </a:t>
            </a:r>
            <a:r>
              <a:rPr lang="en-US" sz="1900" dirty="0" err="1">
                <a:solidFill>
                  <a:schemeClr val="tx1"/>
                </a:solidFill>
                <a:latin typeface="Times New Roman" panose="02020603050405020304" pitchFamily="18" charset="0"/>
                <a:cs typeface="Times New Roman" panose="02020603050405020304" pitchFamily="18" charset="0"/>
              </a:rPr>
              <a:t>Bahini</a:t>
            </a:r>
            <a:r>
              <a:rPr lang="en-US" sz="1900" dirty="0">
                <a:solidFill>
                  <a:schemeClr val="tx1"/>
                </a:solidFill>
                <a:latin typeface="Times New Roman" panose="02020603050405020304" pitchFamily="18" charset="0"/>
                <a:cs typeface="Times New Roman" panose="02020603050405020304" pitchFamily="18" charset="0"/>
              </a:rPr>
              <a:t> (Bengali: </a:t>
            </a:r>
            <a:r>
              <a:rPr lang="en-US" sz="1900" dirty="0" err="1">
                <a:solidFill>
                  <a:schemeClr val="tx1"/>
                </a:solidFill>
                <a:latin typeface="Times New Roman" panose="02020603050405020304" pitchFamily="18" charset="0"/>
                <a:cs typeface="Times New Roman" panose="02020603050405020304" pitchFamily="18" charset="0"/>
              </a:rPr>
              <a:t>মুক্তি</a:t>
            </a:r>
            <a:r>
              <a:rPr lang="en-US" sz="1900" dirty="0">
                <a:solidFill>
                  <a:schemeClr val="tx1"/>
                </a:solidFill>
                <a:latin typeface="Times New Roman" panose="02020603050405020304" pitchFamily="18" charset="0"/>
                <a:cs typeface="Times New Roman" panose="02020603050405020304" pitchFamily="18" charset="0"/>
              </a:rPr>
              <a:t> </a:t>
            </a:r>
            <a:r>
              <a:rPr lang="en-US" sz="1900" dirty="0" err="1">
                <a:solidFill>
                  <a:schemeClr val="tx1"/>
                </a:solidFill>
                <a:latin typeface="Times New Roman" panose="02020603050405020304" pitchFamily="18" charset="0"/>
                <a:cs typeface="Times New Roman" panose="02020603050405020304" pitchFamily="18" charset="0"/>
              </a:rPr>
              <a:t>বাহিনী</a:t>
            </a:r>
            <a:r>
              <a:rPr lang="en-US" sz="1900" dirty="0">
                <a:solidFill>
                  <a:schemeClr val="tx1"/>
                </a:solidFill>
                <a:latin typeface="Times New Roman" panose="02020603050405020304" pitchFamily="18" charset="0"/>
                <a:cs typeface="Times New Roman" panose="02020603050405020304" pitchFamily="18" charset="0"/>
              </a:rPr>
              <a:t> “Liberation Army”), which engaged in guerrilla warfare against Pakistani forces. The Pakistan Army, in collusion with religious extremist militias (the </a:t>
            </a:r>
            <a:r>
              <a:rPr lang="en-US" sz="1900" dirty="0" err="1">
                <a:solidFill>
                  <a:schemeClr val="tx1"/>
                </a:solidFill>
                <a:latin typeface="Times New Roman" panose="02020603050405020304" pitchFamily="18" charset="0"/>
                <a:cs typeface="Times New Roman" panose="02020603050405020304" pitchFamily="18" charset="0"/>
              </a:rPr>
              <a:t>Razakars</a:t>
            </a:r>
            <a:r>
              <a:rPr lang="en-US" sz="1900" dirty="0">
                <a:solidFill>
                  <a:schemeClr val="tx1"/>
                </a:solidFill>
                <a:latin typeface="Times New Roman" panose="02020603050405020304" pitchFamily="18" charset="0"/>
                <a:cs typeface="Times New Roman" panose="02020603050405020304" pitchFamily="18" charset="0"/>
              </a:rPr>
              <a:t>, Al-</a:t>
            </a:r>
            <a:r>
              <a:rPr lang="en-US" sz="1900" dirty="0" err="1">
                <a:solidFill>
                  <a:schemeClr val="tx1"/>
                </a:solidFill>
                <a:latin typeface="Times New Roman" panose="02020603050405020304" pitchFamily="18" charset="0"/>
                <a:cs typeface="Times New Roman" panose="02020603050405020304" pitchFamily="18" charset="0"/>
              </a:rPr>
              <a:t>Badr</a:t>
            </a:r>
            <a:r>
              <a:rPr lang="en-US" sz="1900" dirty="0">
                <a:solidFill>
                  <a:schemeClr val="tx1"/>
                </a:solidFill>
                <a:latin typeface="Times New Roman" panose="02020603050405020304" pitchFamily="18" charset="0"/>
                <a:cs typeface="Times New Roman" panose="02020603050405020304" pitchFamily="18" charset="0"/>
              </a:rPr>
              <a:t> and Al-Shams), engaged in the systematic genocide and atrocities of Bengali civilians, particularly nationalists, intellectuals, youth and religious minorities Neighboring India provided economic, military and diplomatic support to Bengali nationalists, and the Bangladesh </a:t>
            </a:r>
            <a:r>
              <a:rPr lang="en-US" sz="1900" dirty="0" smtClean="0">
                <a:solidFill>
                  <a:schemeClr val="tx1"/>
                </a:solidFill>
                <a:latin typeface="Times New Roman" panose="02020603050405020304" pitchFamily="18" charset="0"/>
                <a:cs typeface="Times New Roman" panose="02020603050405020304" pitchFamily="18" charset="0"/>
              </a:rPr>
              <a:t>government-in-exile was </a:t>
            </a:r>
            <a:r>
              <a:rPr lang="en-US" sz="1900" dirty="0">
                <a:solidFill>
                  <a:schemeClr val="tx1"/>
                </a:solidFill>
                <a:latin typeface="Times New Roman" panose="02020603050405020304" pitchFamily="18" charset="0"/>
                <a:cs typeface="Times New Roman" panose="02020603050405020304" pitchFamily="18" charset="0"/>
              </a:rPr>
              <a:t>set up in Calcutta.</a:t>
            </a:r>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3</a:t>
            </a:fld>
            <a:endParaRPr lang="en-US" dirty="0"/>
          </a:p>
        </p:txBody>
      </p:sp>
    </p:spTree>
    <p:extLst>
      <p:ext uri="{BB962C8B-B14F-4D97-AF65-F5344CB8AC3E}">
        <p14:creationId xmlns:p14="http://schemas.microsoft.com/office/powerpoint/2010/main" val="935853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0192434" cy="1320800"/>
          </a:xfrm>
        </p:spPr>
        <p:txBody>
          <a:bodyPr>
            <a:norm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16 DECEMBER 1971, DECLARATION OF INDEPENDENCE, MARCH 26, 1971</a:t>
            </a:r>
            <a:endParaRPr lang="en-US" sz="3200" dirty="0"/>
          </a:p>
        </p:txBody>
      </p:sp>
      <p:sp>
        <p:nvSpPr>
          <p:cNvPr id="3" name="Content Placeholder 2"/>
          <p:cNvSpPr>
            <a:spLocks noGrp="1"/>
          </p:cNvSpPr>
          <p:nvPr>
            <p:ph idx="1"/>
          </p:nvPr>
        </p:nvSpPr>
        <p:spPr>
          <a:xfrm>
            <a:off x="677335" y="2160590"/>
            <a:ext cx="10192434" cy="3880773"/>
          </a:xfrm>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India entered the war on 3 December 1971, after Pakistan launched pre-emptive air strikes on northern India. Overwhelmed by two war fronts, Pakistani defenses soon collapsed. On 16 December, the Allied Forces of Bangladesh and India defeated Pakistan in the east. The subsequent surrender resulted in the largest number of prisoners-of-war since World War II.</a:t>
            </a:r>
          </a:p>
          <a:p>
            <a:pPr algn="just"/>
            <a:r>
              <a:rPr lang="en-US" b="1" dirty="0" smtClean="0">
                <a:solidFill>
                  <a:schemeClr val="tx1"/>
                </a:solidFill>
                <a:latin typeface="Times New Roman" panose="02020603050405020304" pitchFamily="18" charset="0"/>
                <a:cs typeface="Times New Roman" panose="02020603050405020304" pitchFamily="18" charset="0"/>
              </a:rPr>
              <a:t>Recognition </a:t>
            </a:r>
            <a:r>
              <a:rPr lang="en-US" b="1" dirty="0">
                <a:solidFill>
                  <a:schemeClr val="tx1"/>
                </a:solidFill>
                <a:latin typeface="Times New Roman" panose="02020603050405020304" pitchFamily="18" charset="0"/>
                <a:cs typeface="Times New Roman" panose="02020603050405020304" pitchFamily="18" charset="0"/>
              </a:rPr>
              <a:t>of Bangladesh:</a:t>
            </a:r>
            <a:r>
              <a:rPr lang="en-US" dirty="0">
                <a:solidFill>
                  <a:schemeClr val="tx1"/>
                </a:solidFill>
                <a:latin typeface="Times New Roman" panose="02020603050405020304" pitchFamily="18" charset="0"/>
                <a:cs typeface="Times New Roman" panose="02020603050405020304" pitchFamily="18" charset="0"/>
              </a:rPr>
              <a:t> The Surrender of Pakistan Armed Forces marked the end of the Bangladesh Liberation War and the creation of Bangladesh (later reduced to a single word). Most United Nations member nations were quick to recognize Bangladesh within months of its independence.</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0998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0553042" cy="1320800"/>
          </a:xfrm>
        </p:spPr>
        <p:txBody>
          <a:bodyPr>
            <a:norm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16 DECEMBER 1971, DECLARATION OF INDEPENDENCE, MARCH 26, 1971</a:t>
            </a:r>
            <a:endParaRPr lang="en-US" sz="3200" dirty="0"/>
          </a:p>
        </p:txBody>
      </p:sp>
      <p:sp>
        <p:nvSpPr>
          <p:cNvPr id="3" name="Content Placeholder 2"/>
          <p:cNvSpPr>
            <a:spLocks noGrp="1"/>
          </p:cNvSpPr>
          <p:nvPr>
            <p:ph idx="1"/>
          </p:nvPr>
        </p:nvSpPr>
        <p:spPr>
          <a:xfrm>
            <a:off x="677335" y="2160590"/>
            <a:ext cx="10553042" cy="3880773"/>
          </a:xfrm>
        </p:spPr>
        <p:txBody>
          <a:bodyPr/>
          <a:lstStyle/>
          <a:p>
            <a:pPr algn="just"/>
            <a:r>
              <a:rPr lang="en-US" b="1" dirty="0">
                <a:solidFill>
                  <a:schemeClr val="tx1"/>
                </a:solidFill>
                <a:latin typeface="Times New Roman" panose="02020603050405020304" pitchFamily="18" charset="0"/>
                <a:cs typeface="Times New Roman" panose="02020603050405020304" pitchFamily="18" charset="0"/>
              </a:rPr>
              <a:t>Celebration:</a:t>
            </a:r>
            <a:r>
              <a:rPr lang="en-US" dirty="0">
                <a:solidFill>
                  <a:schemeClr val="tx1"/>
                </a:solidFill>
                <a:latin typeface="Times New Roman" panose="02020603050405020304" pitchFamily="18" charset="0"/>
                <a:cs typeface="Times New Roman" panose="02020603050405020304" pitchFamily="18" charset="0"/>
              </a:rPr>
              <a:t> The celebration of Victory Day has taken place since 1972. The Bangladesh Liberation War became a topic of great importance in cinema, literature, history lessons at school, the mass media, and the arts in Bangladesh. The ritual of the celebration gradually obtained a distinctive character with a number of similar elements: Military Parade by Bangladesh Armed Forces at the National Parade Ground, ceremonial meetings, speeches, lectures, receptions and fireworks. Victory Day in Bangladesh is a joyous celebration in which popular culture plays a great role. TV and radio stations broadcast special programs and patriotic songs. The main streets are decorated with national flags. Different political parties and socioeconomic organizations undertake programs to mark the day in a befitting manner, including the paying of respects at </a:t>
            </a:r>
            <a:r>
              <a:rPr lang="en-US" dirty="0" err="1">
                <a:solidFill>
                  <a:schemeClr val="tx1"/>
                </a:solidFill>
                <a:latin typeface="Times New Roman" panose="02020603050405020304" pitchFamily="18" charset="0"/>
                <a:cs typeface="Times New Roman" panose="02020603050405020304" pitchFamily="18" charset="0"/>
              </a:rPr>
              <a:t>Jatiyo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Smriti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Soudho</a:t>
            </a:r>
            <a:r>
              <a:rPr lang="en-US" dirty="0">
                <a:solidFill>
                  <a:schemeClr val="tx1"/>
                </a:solidFill>
                <a:latin typeface="Times New Roman" panose="02020603050405020304" pitchFamily="18" charset="0"/>
                <a:cs typeface="Times New Roman" panose="02020603050405020304" pitchFamily="18" charset="0"/>
              </a:rPr>
              <a:t>, the national memorial at </a:t>
            </a:r>
            <a:r>
              <a:rPr lang="en-US" dirty="0" err="1">
                <a:solidFill>
                  <a:schemeClr val="tx1"/>
                </a:solidFill>
                <a:latin typeface="Times New Roman" panose="02020603050405020304" pitchFamily="18" charset="0"/>
                <a:cs typeface="Times New Roman" panose="02020603050405020304" pitchFamily="18" charset="0"/>
              </a:rPr>
              <a:t>Savar</a:t>
            </a:r>
            <a:r>
              <a:rPr lang="en-US" dirty="0">
                <a:solidFill>
                  <a:schemeClr val="tx1"/>
                </a:solidFill>
                <a:latin typeface="Times New Roman" panose="02020603050405020304" pitchFamily="18" charset="0"/>
                <a:cs typeface="Times New Roman" panose="02020603050405020304" pitchFamily="18" charset="0"/>
              </a:rPr>
              <a:t> near Dhaka.</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pPr/>
              <a:t>5</a:t>
            </a:fld>
            <a:endParaRPr lang="en-US" dirty="0"/>
          </a:p>
        </p:txBody>
      </p:sp>
    </p:spTree>
    <p:extLst>
      <p:ext uri="{BB962C8B-B14F-4D97-AF65-F5344CB8AC3E}">
        <p14:creationId xmlns:p14="http://schemas.microsoft.com/office/powerpoint/2010/main" val="751134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0501526" cy="1320800"/>
          </a:xfrm>
        </p:spPr>
        <p:txBody>
          <a:bodyPr>
            <a:normAutofit fontScale="90000"/>
          </a:bodyPr>
          <a:lstStyle/>
          <a:p>
            <a:pPr algn="ctr"/>
            <a:r>
              <a:rPr lang="en-US" b="1" dirty="0" smtClean="0">
                <a:solidFill>
                  <a:srgbClr val="C00000"/>
                </a:solidFill>
                <a:latin typeface="Times New Roman" panose="02020603050405020304" pitchFamily="18" charset="0"/>
                <a:cs typeface="Times New Roman" panose="02020603050405020304" pitchFamily="18" charset="0"/>
              </a:rPr>
              <a:t>BANGABANDHU'S HOMECOMING DAY ON 10 JANUARY</a:t>
            </a: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677334" y="2160590"/>
            <a:ext cx="10501527" cy="3880773"/>
          </a:xfrm>
        </p:spPr>
        <p:txBody>
          <a:bodyPr/>
          <a:lstStyle/>
          <a:p>
            <a:pPr algn="just"/>
            <a:r>
              <a:rPr lang="en-US" dirty="0" smtClean="0">
                <a:solidFill>
                  <a:schemeClr val="tx1"/>
                </a:solidFill>
                <a:latin typeface="Times New Roman" panose="02020603050405020304" pitchFamily="18" charset="0"/>
                <a:cs typeface="Times New Roman" panose="02020603050405020304" pitchFamily="18" charset="0"/>
              </a:rPr>
              <a:t>The </a:t>
            </a:r>
            <a:r>
              <a:rPr lang="en-US" dirty="0">
                <a:solidFill>
                  <a:schemeClr val="tx1"/>
                </a:solidFill>
                <a:latin typeface="Times New Roman" panose="02020603050405020304" pitchFamily="18" charset="0"/>
                <a:cs typeface="Times New Roman" panose="02020603050405020304" pitchFamily="18" charset="0"/>
              </a:rPr>
              <a:t>historic Homecoming Day of Father of the Nation </a:t>
            </a:r>
            <a:r>
              <a:rPr lang="en-US" dirty="0" err="1">
                <a:solidFill>
                  <a:schemeClr val="tx1"/>
                </a:solidFill>
                <a:latin typeface="Times New Roman" panose="02020603050405020304" pitchFamily="18" charset="0"/>
                <a:cs typeface="Times New Roman" panose="02020603050405020304" pitchFamily="18" charset="0"/>
              </a:rPr>
              <a:t>Bangabandhu</a:t>
            </a:r>
            <a:r>
              <a:rPr lang="en-US" dirty="0">
                <a:solidFill>
                  <a:schemeClr val="tx1"/>
                </a:solidFill>
                <a:latin typeface="Times New Roman" panose="02020603050405020304" pitchFamily="18" charset="0"/>
                <a:cs typeface="Times New Roman" panose="02020603050405020304" pitchFamily="18" charset="0"/>
              </a:rPr>
              <a:t> Sheikh </a:t>
            </a:r>
            <a:r>
              <a:rPr lang="en-US" dirty="0" err="1">
                <a:solidFill>
                  <a:schemeClr val="tx1"/>
                </a:solidFill>
                <a:latin typeface="Times New Roman" panose="02020603050405020304" pitchFamily="18" charset="0"/>
                <a:cs typeface="Times New Roman" panose="02020603050405020304" pitchFamily="18" charset="0"/>
              </a:rPr>
              <a:t>Mujibur</a:t>
            </a:r>
            <a:r>
              <a:rPr lang="en-US" dirty="0">
                <a:solidFill>
                  <a:schemeClr val="tx1"/>
                </a:solidFill>
                <a:latin typeface="Times New Roman" panose="02020603050405020304" pitchFamily="18" charset="0"/>
                <a:cs typeface="Times New Roman" panose="02020603050405020304" pitchFamily="18" charset="0"/>
              </a:rPr>
              <a:t> Rahman, the greatest </a:t>
            </a:r>
            <a:r>
              <a:rPr lang="en-US" dirty="0" err="1">
                <a:solidFill>
                  <a:schemeClr val="tx1"/>
                </a:solidFill>
                <a:latin typeface="Times New Roman" panose="02020603050405020304" pitchFamily="18" charset="0"/>
                <a:cs typeface="Times New Roman" panose="02020603050405020304" pitchFamily="18" charset="0"/>
              </a:rPr>
              <a:t>Bangalee</a:t>
            </a:r>
            <a:r>
              <a:rPr lang="en-US" dirty="0">
                <a:solidFill>
                  <a:schemeClr val="tx1"/>
                </a:solidFill>
                <a:latin typeface="Times New Roman" panose="02020603050405020304" pitchFamily="18" charset="0"/>
                <a:cs typeface="Times New Roman" panose="02020603050405020304" pitchFamily="18" charset="0"/>
              </a:rPr>
              <a:t> of all time, will be observed on Tuesday (10 January) across the country in a befitting manner.</a:t>
            </a:r>
          </a:p>
          <a:p>
            <a:pPr algn="just"/>
            <a:r>
              <a:rPr lang="en-US" dirty="0" err="1">
                <a:solidFill>
                  <a:schemeClr val="tx1"/>
                </a:solidFill>
                <a:latin typeface="Times New Roman" panose="02020603050405020304" pitchFamily="18" charset="0"/>
                <a:cs typeface="Times New Roman" panose="02020603050405020304" pitchFamily="18" charset="0"/>
              </a:rPr>
              <a:t>Bangabandhu</a:t>
            </a:r>
            <a:r>
              <a:rPr lang="en-US" dirty="0">
                <a:solidFill>
                  <a:schemeClr val="tx1"/>
                </a:solidFill>
                <a:latin typeface="Times New Roman" panose="02020603050405020304" pitchFamily="18" charset="0"/>
                <a:cs typeface="Times New Roman" panose="02020603050405020304" pitchFamily="18" charset="0"/>
              </a:rPr>
              <a:t>, the undisputed leader of the nation and supreme commander of the country's Liberation War, returned to the sacred soil of independent Bangladesh via London and New Delhi on January 10, 1972, after 290 days of confinement in Pakistan jail.</a:t>
            </a:r>
          </a:p>
          <a:p>
            <a:pPr algn="just"/>
            <a:r>
              <a:rPr lang="en-US" dirty="0" err="1">
                <a:solidFill>
                  <a:schemeClr val="tx1"/>
                </a:solidFill>
                <a:latin typeface="Times New Roman" panose="02020603050405020304" pitchFamily="18" charset="0"/>
                <a:cs typeface="Times New Roman" panose="02020603050405020304" pitchFamily="18" charset="0"/>
              </a:rPr>
              <a:t>Awami</a:t>
            </a:r>
            <a:r>
              <a:rPr lang="en-US" dirty="0">
                <a:solidFill>
                  <a:schemeClr val="tx1"/>
                </a:solidFill>
                <a:latin typeface="Times New Roman" panose="02020603050405020304" pitchFamily="18" charset="0"/>
                <a:cs typeface="Times New Roman" panose="02020603050405020304" pitchFamily="18" charset="0"/>
              </a:rPr>
              <a:t> League (AL) and its associate and like-minded organizations observe the day with various programs every year.</a:t>
            </a:r>
          </a:p>
          <a:p>
            <a:pPr algn="just"/>
            <a:r>
              <a:rPr lang="en-US" dirty="0">
                <a:solidFill>
                  <a:schemeClr val="tx1"/>
                </a:solidFill>
                <a:latin typeface="Times New Roman" panose="02020603050405020304" pitchFamily="18" charset="0"/>
                <a:cs typeface="Times New Roman" panose="02020603050405020304" pitchFamily="18" charset="0"/>
              </a:rPr>
              <a:t>On the night of March 25, 1971, the Pakistan army arrested </a:t>
            </a:r>
            <a:r>
              <a:rPr lang="en-US" dirty="0" err="1">
                <a:solidFill>
                  <a:schemeClr val="tx1"/>
                </a:solidFill>
                <a:latin typeface="Times New Roman" panose="02020603050405020304" pitchFamily="18" charset="0"/>
                <a:cs typeface="Times New Roman" panose="02020603050405020304" pitchFamily="18" charset="0"/>
              </a:rPr>
              <a:t>Bangabandhu</a:t>
            </a:r>
            <a:r>
              <a:rPr lang="en-US" dirty="0">
                <a:solidFill>
                  <a:schemeClr val="tx1"/>
                </a:solidFill>
                <a:latin typeface="Times New Roman" panose="02020603050405020304" pitchFamily="18" charset="0"/>
                <a:cs typeface="Times New Roman" panose="02020603050405020304" pitchFamily="18" charset="0"/>
              </a:rPr>
              <a:t> from his </a:t>
            </a:r>
            <a:r>
              <a:rPr lang="en-US" dirty="0" err="1">
                <a:solidFill>
                  <a:schemeClr val="tx1"/>
                </a:solidFill>
                <a:latin typeface="Times New Roman" panose="02020603050405020304" pitchFamily="18" charset="0"/>
                <a:cs typeface="Times New Roman" panose="02020603050405020304" pitchFamily="18" charset="0"/>
              </a:rPr>
              <a:t>Dhanmondi</a:t>
            </a:r>
            <a:r>
              <a:rPr lang="en-US" dirty="0">
                <a:solidFill>
                  <a:schemeClr val="tx1"/>
                </a:solidFill>
                <a:latin typeface="Times New Roman" panose="02020603050405020304" pitchFamily="18" charset="0"/>
                <a:cs typeface="Times New Roman" panose="02020603050405020304" pitchFamily="18" charset="0"/>
              </a:rPr>
              <a:t> residence and sent him to a West Pakistani jail the following day.</a:t>
            </a:r>
          </a:p>
          <a:p>
            <a:endParaRPr lang="en-US" dirty="0"/>
          </a:p>
        </p:txBody>
      </p:sp>
    </p:spTree>
    <p:extLst>
      <p:ext uri="{BB962C8B-B14F-4D97-AF65-F5344CB8AC3E}">
        <p14:creationId xmlns:p14="http://schemas.microsoft.com/office/powerpoint/2010/main" val="1806293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0166676" cy="1320800"/>
          </a:xfrm>
        </p:spPr>
        <p:txBody>
          <a:bodyPr>
            <a:normAutofit fontScale="90000"/>
          </a:bodyPr>
          <a:lstStyle/>
          <a:p>
            <a:pPr algn="ctr"/>
            <a:r>
              <a:rPr lang="en-US" b="1" dirty="0" smtClean="0">
                <a:solidFill>
                  <a:srgbClr val="C00000"/>
                </a:solidFill>
                <a:latin typeface="Times New Roman" panose="02020603050405020304" pitchFamily="18" charset="0"/>
                <a:cs typeface="Times New Roman" panose="02020603050405020304" pitchFamily="18" charset="0"/>
              </a:rPr>
              <a:t>DATELINE LONDON JANUARY9, 197: BRITISH POLICEMAN AND BANGABANDHU</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677335" y="2160590"/>
            <a:ext cx="10166676" cy="3880773"/>
          </a:xfrm>
        </p:spPr>
        <p:txBody>
          <a:bodyPr/>
          <a:lstStyle/>
          <a:p>
            <a:pPr algn="just"/>
            <a:r>
              <a:rPr lang="en-US" dirty="0" err="1" smtClean="0">
                <a:solidFill>
                  <a:schemeClr val="tx1"/>
                </a:solidFill>
                <a:latin typeface="Times New Roman" panose="02020603050405020304" pitchFamily="18" charset="0"/>
                <a:cs typeface="Times New Roman" panose="02020603050405020304" pitchFamily="18" charset="0"/>
              </a:rPr>
              <a:t>Bangabandhu</a:t>
            </a:r>
            <a:r>
              <a:rPr lang="en-US" dirty="0" smtClean="0">
                <a:solidFill>
                  <a:schemeClr val="tx1"/>
                </a:solidFill>
                <a:latin typeface="Times New Roman" panose="02020603050405020304" pitchFamily="18" charset="0"/>
                <a:cs typeface="Times New Roman" panose="02020603050405020304" pitchFamily="18" charset="0"/>
              </a:rPr>
              <a:t> was subjected to inhuman torture in the Pakistan jail where he had been counting the moments before the execution of his death sentence that was pronounced in a farcical trial.</a:t>
            </a:r>
          </a:p>
          <a:p>
            <a:pPr algn="just"/>
            <a:r>
              <a:rPr lang="en-US" dirty="0" smtClean="0">
                <a:solidFill>
                  <a:schemeClr val="tx1"/>
                </a:solidFill>
                <a:latin typeface="Times New Roman" panose="02020603050405020304" pitchFamily="18" charset="0"/>
                <a:cs typeface="Times New Roman" panose="02020603050405020304" pitchFamily="18" charset="0"/>
              </a:rPr>
              <a:t>"I was a prisoner in the condemned cell awaiting hanging. From the day I went to jail, I didn't know whether I would be alive or not. I was mentally ready to die. But I knew Bangladesh would be liberated," </a:t>
            </a:r>
            <a:r>
              <a:rPr lang="en-US" dirty="0" err="1">
                <a:solidFill>
                  <a:schemeClr val="tx1"/>
                </a:solidFill>
                <a:latin typeface="Times New Roman" panose="02020603050405020304" pitchFamily="18" charset="0"/>
                <a:cs typeface="Times New Roman" panose="02020603050405020304" pitchFamily="18" charset="0"/>
              </a:rPr>
              <a:t>Bangabandhu</a:t>
            </a:r>
            <a:r>
              <a:rPr lang="en-US" dirty="0">
                <a:solidFill>
                  <a:schemeClr val="tx1"/>
                </a:solidFill>
                <a:latin typeface="Times New Roman" panose="02020603050405020304" pitchFamily="18" charset="0"/>
                <a:cs typeface="Times New Roman" panose="02020603050405020304" pitchFamily="18" charset="0"/>
              </a:rPr>
              <a:t> spoke emotionally about his ordeal in Pakistani prison at a news conference in London</a:t>
            </a:r>
            <a:r>
              <a:rPr lang="en-US" dirty="0" smtClean="0">
                <a:solidFill>
                  <a:schemeClr val="tx1"/>
                </a:solidFill>
                <a:latin typeface="Times New Roman" panose="02020603050405020304" pitchFamily="18" charset="0"/>
                <a:cs typeface="Times New Roman" panose="02020603050405020304" pitchFamily="18" charset="0"/>
              </a:rPr>
              <a:t>.</a:t>
            </a:r>
          </a:p>
          <a:p>
            <a:pPr algn="just"/>
            <a:r>
              <a:rPr lang="en-US" dirty="0" smtClean="0">
                <a:solidFill>
                  <a:schemeClr val="tx1"/>
                </a:solidFill>
                <a:latin typeface="Times New Roman" panose="02020603050405020304" pitchFamily="18" charset="0"/>
                <a:cs typeface="Times New Roman" panose="02020603050405020304" pitchFamily="18" charset="0"/>
              </a:rPr>
              <a:t>About </a:t>
            </a:r>
            <a:r>
              <a:rPr lang="en-US" dirty="0">
                <a:solidFill>
                  <a:schemeClr val="tx1"/>
                </a:solidFill>
                <a:latin typeface="Times New Roman" panose="02020603050405020304" pitchFamily="18" charset="0"/>
                <a:cs typeface="Times New Roman" panose="02020603050405020304" pitchFamily="18" charset="0"/>
              </a:rPr>
              <a:t>the Pakistan army's genocide on </a:t>
            </a:r>
            <a:r>
              <a:rPr lang="en-US" dirty="0" err="1">
                <a:solidFill>
                  <a:schemeClr val="tx1"/>
                </a:solidFill>
                <a:latin typeface="Times New Roman" panose="02020603050405020304" pitchFamily="18" charset="0"/>
                <a:cs typeface="Times New Roman" panose="02020603050405020304" pitchFamily="18" charset="0"/>
              </a:rPr>
              <a:t>Bangalees</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Mujib</a:t>
            </a:r>
            <a:r>
              <a:rPr lang="en-US" dirty="0">
                <a:solidFill>
                  <a:schemeClr val="tx1"/>
                </a:solidFill>
                <a:latin typeface="Times New Roman" panose="02020603050405020304" pitchFamily="18" charset="0"/>
                <a:cs typeface="Times New Roman" panose="02020603050405020304" pitchFamily="18" charset="0"/>
              </a:rPr>
              <a:t> said: "If Hitler had been alive today, he would have been ashamed."</a:t>
            </a:r>
          </a:p>
          <a:p>
            <a:pPr algn="just"/>
            <a:r>
              <a:rPr lang="en-US" dirty="0">
                <a:solidFill>
                  <a:schemeClr val="tx1"/>
                </a:solidFill>
                <a:latin typeface="Times New Roman" panose="02020603050405020304" pitchFamily="18" charset="0"/>
                <a:cs typeface="Times New Roman" panose="02020603050405020304" pitchFamily="18" charset="0"/>
              </a:rPr>
              <a:t>Earlier, on March 26, 1971, </a:t>
            </a:r>
            <a:r>
              <a:rPr lang="en-US" dirty="0" err="1">
                <a:solidFill>
                  <a:schemeClr val="tx1"/>
                </a:solidFill>
                <a:latin typeface="Times New Roman" panose="02020603050405020304" pitchFamily="18" charset="0"/>
                <a:cs typeface="Times New Roman" panose="02020603050405020304" pitchFamily="18" charset="0"/>
              </a:rPr>
              <a:t>Bangabandhu</a:t>
            </a:r>
            <a:r>
              <a:rPr lang="en-US" dirty="0">
                <a:solidFill>
                  <a:schemeClr val="tx1"/>
                </a:solidFill>
                <a:latin typeface="Times New Roman" panose="02020603050405020304" pitchFamily="18" charset="0"/>
                <a:cs typeface="Times New Roman" panose="02020603050405020304" pitchFamily="18" charset="0"/>
              </a:rPr>
              <a:t> proclaimed the independence of Bangladesh and urged people from all walks of life to participate wholeheartedly in the nation's War of Liberation</a:t>
            </a:r>
            <a:r>
              <a:rPr lang="en-US" dirty="0" smtClean="0">
                <a:solidFill>
                  <a:schemeClr val="tx1"/>
                </a:solidFill>
                <a:latin typeface="Times New Roman" panose="02020603050405020304" pitchFamily="18" charset="0"/>
                <a:cs typeface="Times New Roman" panose="02020603050405020304" pitchFamily="18" charset="0"/>
              </a:rPr>
              <a:t>.</a:t>
            </a:r>
          </a:p>
          <a:p>
            <a:pPr algn="just"/>
            <a:r>
              <a:rPr lang="en-US" dirty="0">
                <a:solidFill>
                  <a:schemeClr val="tx1"/>
                </a:solidFill>
                <a:latin typeface="Times New Roman" panose="02020603050405020304" pitchFamily="18" charset="0"/>
                <a:cs typeface="Times New Roman" panose="02020603050405020304" pitchFamily="18" charset="0"/>
              </a:rPr>
              <a:t>Immediately after the proclamation of independence, </a:t>
            </a:r>
            <a:r>
              <a:rPr lang="en-US" dirty="0" err="1">
                <a:solidFill>
                  <a:schemeClr val="tx1"/>
                </a:solidFill>
                <a:latin typeface="Times New Roman" panose="02020603050405020304" pitchFamily="18" charset="0"/>
                <a:cs typeface="Times New Roman" panose="02020603050405020304" pitchFamily="18" charset="0"/>
              </a:rPr>
              <a:t>Bangabandhu</a:t>
            </a:r>
            <a:r>
              <a:rPr lang="en-US" dirty="0">
                <a:solidFill>
                  <a:schemeClr val="tx1"/>
                </a:solidFill>
                <a:latin typeface="Times New Roman" panose="02020603050405020304" pitchFamily="18" charset="0"/>
                <a:cs typeface="Times New Roman" panose="02020603050405020304" pitchFamily="18" charset="0"/>
              </a:rPr>
              <a:t> was arrested by the Pakistani military junta and then flown to West Pakistan to be him in prison there.</a:t>
            </a:r>
          </a:p>
          <a:p>
            <a:pPr algn="just"/>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5596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0630316" cy="1320800"/>
          </a:xfrm>
        </p:spPr>
        <p:txBody>
          <a:bodyPr>
            <a:norm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
            </a:r>
            <a:br>
              <a:rPr lang="en-US" sz="3200" b="1" dirty="0" smtClean="0">
                <a:solidFill>
                  <a:srgbClr val="C00000"/>
                </a:solidFill>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BANGABANDHU'S </a:t>
            </a:r>
            <a:r>
              <a:rPr lang="en-US" sz="3200" b="1" dirty="0">
                <a:solidFill>
                  <a:srgbClr val="C00000"/>
                </a:solidFill>
                <a:latin typeface="Times New Roman" panose="02020603050405020304" pitchFamily="18" charset="0"/>
                <a:cs typeface="Times New Roman" panose="02020603050405020304" pitchFamily="18" charset="0"/>
              </a:rPr>
              <a:t>HOMECOMING</a:t>
            </a:r>
            <a:endParaRPr lang="en-US" sz="3200" dirty="0"/>
          </a:p>
        </p:txBody>
      </p:sp>
      <p:sp>
        <p:nvSpPr>
          <p:cNvPr id="3" name="Content Placeholder 2"/>
          <p:cNvSpPr>
            <a:spLocks noGrp="1"/>
          </p:cNvSpPr>
          <p:nvPr>
            <p:ph idx="1"/>
          </p:nvPr>
        </p:nvSpPr>
        <p:spPr>
          <a:xfrm>
            <a:off x="677335" y="2160590"/>
            <a:ext cx="10630316" cy="3880773"/>
          </a:xfrm>
        </p:spPr>
        <p:txBody>
          <a:bodyPr>
            <a:normAutofit/>
          </a:bodyPr>
          <a:lstStyle/>
          <a:p>
            <a:pPr algn="just"/>
            <a:r>
              <a:rPr lang="en-US" dirty="0" smtClean="0">
                <a:solidFill>
                  <a:schemeClr val="tx1"/>
                </a:solidFill>
                <a:latin typeface="Times New Roman" panose="02020603050405020304" pitchFamily="18" charset="0"/>
                <a:cs typeface="Times New Roman" panose="02020603050405020304" pitchFamily="18" charset="0"/>
              </a:rPr>
              <a:t>Though </a:t>
            </a:r>
            <a:r>
              <a:rPr lang="en-US" dirty="0">
                <a:solidFill>
                  <a:schemeClr val="tx1"/>
                </a:solidFill>
                <a:latin typeface="Times New Roman" panose="02020603050405020304" pitchFamily="18" charset="0"/>
                <a:cs typeface="Times New Roman" panose="02020603050405020304" pitchFamily="18" charset="0"/>
              </a:rPr>
              <a:t>the final victory through the nine-month-long bloody War of Liberation was achieved by defeating Pakistani occupation forces on December 16, 1971, the nation's expectations were fulfilled and the people got the real taste of victory with the homecoming of </a:t>
            </a:r>
            <a:r>
              <a:rPr lang="en-US" dirty="0" err="1">
                <a:solidFill>
                  <a:schemeClr val="tx1"/>
                </a:solidFill>
                <a:latin typeface="Times New Roman" panose="02020603050405020304" pitchFamily="18" charset="0"/>
                <a:cs typeface="Times New Roman" panose="02020603050405020304" pitchFamily="18" charset="0"/>
              </a:rPr>
              <a:t>Bangabandhu</a:t>
            </a:r>
            <a:r>
              <a:rPr lang="en-US" dirty="0">
                <a:solidFill>
                  <a:schemeClr val="tx1"/>
                </a:solidFill>
                <a:latin typeface="Times New Roman" panose="02020603050405020304" pitchFamily="18" charset="0"/>
                <a:cs typeface="Times New Roman" panose="02020603050405020304" pitchFamily="18" charset="0"/>
              </a:rPr>
              <a:t> on January 10, 1972.</a:t>
            </a:r>
          </a:p>
          <a:p>
            <a:pPr algn="just"/>
            <a:r>
              <a:rPr lang="en-US" dirty="0">
                <a:solidFill>
                  <a:schemeClr val="tx1"/>
                </a:solidFill>
                <a:latin typeface="Times New Roman" panose="02020603050405020304" pitchFamily="18" charset="0"/>
                <a:cs typeface="Times New Roman" panose="02020603050405020304" pitchFamily="18" charset="0"/>
              </a:rPr>
              <a:t>On reaching Dhaka (</a:t>
            </a:r>
            <a:r>
              <a:rPr lang="en-US" dirty="0" err="1">
                <a:solidFill>
                  <a:schemeClr val="tx1"/>
                </a:solidFill>
                <a:latin typeface="Times New Roman" panose="02020603050405020304" pitchFamily="18" charset="0"/>
                <a:cs typeface="Times New Roman" panose="02020603050405020304" pitchFamily="18" charset="0"/>
              </a:rPr>
              <a:t>Tejgaon</a:t>
            </a:r>
            <a:r>
              <a:rPr lang="en-US" dirty="0">
                <a:solidFill>
                  <a:schemeClr val="tx1"/>
                </a:solidFill>
                <a:latin typeface="Times New Roman" panose="02020603050405020304" pitchFamily="18" charset="0"/>
                <a:cs typeface="Times New Roman" panose="02020603050405020304" pitchFamily="18" charset="0"/>
              </a:rPr>
              <a:t>) airport in the afternoon on January 10, </a:t>
            </a:r>
            <a:r>
              <a:rPr lang="en-US" dirty="0" err="1">
                <a:solidFill>
                  <a:schemeClr val="tx1"/>
                </a:solidFill>
                <a:latin typeface="Times New Roman" panose="02020603050405020304" pitchFamily="18" charset="0"/>
                <a:cs typeface="Times New Roman" panose="02020603050405020304" pitchFamily="18" charset="0"/>
              </a:rPr>
              <a:t>Bangabandhu</a:t>
            </a:r>
            <a:r>
              <a:rPr lang="en-US" dirty="0">
                <a:solidFill>
                  <a:schemeClr val="tx1"/>
                </a:solidFill>
                <a:latin typeface="Times New Roman" panose="02020603050405020304" pitchFamily="18" charset="0"/>
                <a:cs typeface="Times New Roman" panose="02020603050405020304" pitchFamily="18" charset="0"/>
              </a:rPr>
              <a:t> was greeted by tens of thousands of jubilant people who had been eagerly waiting to see their beloved leader since the victory on December 16 in 1971.</a:t>
            </a:r>
          </a:p>
          <a:p>
            <a:pPr algn="just"/>
            <a:r>
              <a:rPr lang="en-US" dirty="0">
                <a:solidFill>
                  <a:schemeClr val="tx1"/>
                </a:solidFill>
                <a:latin typeface="Times New Roman" panose="02020603050405020304" pitchFamily="18" charset="0"/>
                <a:cs typeface="Times New Roman" panose="02020603050405020304" pitchFamily="18" charset="0"/>
              </a:rPr>
              <a:t>From the airport, </a:t>
            </a:r>
            <a:r>
              <a:rPr lang="en-US" dirty="0" err="1">
                <a:solidFill>
                  <a:schemeClr val="tx1"/>
                </a:solidFill>
                <a:latin typeface="Times New Roman" panose="02020603050405020304" pitchFamily="18" charset="0"/>
                <a:cs typeface="Times New Roman" panose="02020603050405020304" pitchFamily="18" charset="0"/>
              </a:rPr>
              <a:t>Bangabandhu</a:t>
            </a:r>
            <a:r>
              <a:rPr lang="en-US" dirty="0">
                <a:solidFill>
                  <a:schemeClr val="tx1"/>
                </a:solidFill>
                <a:latin typeface="Times New Roman" panose="02020603050405020304" pitchFamily="18" charset="0"/>
                <a:cs typeface="Times New Roman" panose="02020603050405020304" pitchFamily="18" charset="0"/>
              </a:rPr>
              <a:t> was escorted to the Racecourse </a:t>
            </a:r>
            <a:r>
              <a:rPr lang="en-US" dirty="0" err="1">
                <a:solidFill>
                  <a:schemeClr val="tx1"/>
                </a:solidFill>
                <a:latin typeface="Times New Roman" panose="02020603050405020304" pitchFamily="18" charset="0"/>
                <a:cs typeface="Times New Roman" panose="02020603050405020304" pitchFamily="18" charset="0"/>
              </a:rPr>
              <a:t>Maidan</a:t>
            </a:r>
            <a:r>
              <a:rPr lang="en-US" dirty="0">
                <a:solidFill>
                  <a:schemeClr val="tx1"/>
                </a:solidFill>
                <a:latin typeface="Times New Roman" panose="02020603050405020304" pitchFamily="18" charset="0"/>
                <a:cs typeface="Times New Roman" panose="02020603050405020304" pitchFamily="18" charset="0"/>
              </a:rPr>
              <a:t> (now </a:t>
            </a:r>
            <a:r>
              <a:rPr lang="en-US" dirty="0" err="1">
                <a:solidFill>
                  <a:schemeClr val="tx1"/>
                </a:solidFill>
                <a:latin typeface="Times New Roman" panose="02020603050405020304" pitchFamily="18" charset="0"/>
                <a:cs typeface="Times New Roman" panose="02020603050405020304" pitchFamily="18" charset="0"/>
              </a:rPr>
              <a:t>Suhrawardy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Udyan</a:t>
            </a:r>
            <a:r>
              <a:rPr lang="en-US" dirty="0">
                <a:solidFill>
                  <a:schemeClr val="tx1"/>
                </a:solidFill>
                <a:latin typeface="Times New Roman" panose="02020603050405020304" pitchFamily="18" charset="0"/>
                <a:cs typeface="Times New Roman" panose="02020603050405020304" pitchFamily="18" charset="0"/>
              </a:rPr>
              <a:t>) where he addressed a spontaneous reception accorded to him by the cheerful countrymen believed to be one million.</a:t>
            </a:r>
          </a:p>
          <a:p>
            <a:pPr algn="just"/>
            <a:r>
              <a:rPr lang="en-US" dirty="0">
                <a:solidFill>
                  <a:schemeClr val="tx1"/>
                </a:solidFill>
                <a:latin typeface="Times New Roman" panose="02020603050405020304" pitchFamily="18" charset="0"/>
                <a:cs typeface="Times New Roman" panose="02020603050405020304" pitchFamily="18" charset="0"/>
              </a:rPr>
              <a:t>He recalled with deep respect the contribution of all during the war and urged the people to rebuild the war-ravaged country.</a:t>
            </a:r>
          </a:p>
          <a:p>
            <a:pPr algn="just"/>
            <a:r>
              <a:rPr lang="en-US" dirty="0" err="1">
                <a:solidFill>
                  <a:schemeClr val="tx1"/>
                </a:solidFill>
                <a:latin typeface="Times New Roman" panose="02020603050405020304" pitchFamily="18" charset="0"/>
                <a:cs typeface="Times New Roman" panose="02020603050405020304" pitchFamily="18" charset="0"/>
              </a:rPr>
              <a:t>Bangabandhu</a:t>
            </a:r>
            <a:r>
              <a:rPr lang="en-US" dirty="0">
                <a:solidFill>
                  <a:schemeClr val="tx1"/>
                </a:solidFill>
                <a:latin typeface="Times New Roman" panose="02020603050405020304" pitchFamily="18" charset="0"/>
                <a:cs typeface="Times New Roman" panose="02020603050405020304" pitchFamily="18" charset="0"/>
              </a:rPr>
              <a:t> took the oath of office as the country's Prime Minister on January 12, 1972.</a:t>
            </a:r>
          </a:p>
          <a:p>
            <a:endParaRPr lang="en-US" dirty="0"/>
          </a:p>
        </p:txBody>
      </p:sp>
    </p:spTree>
    <p:extLst>
      <p:ext uri="{BB962C8B-B14F-4D97-AF65-F5344CB8AC3E}">
        <p14:creationId xmlns:p14="http://schemas.microsoft.com/office/powerpoint/2010/main" val="2378610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0398496" cy="1320800"/>
          </a:xfrm>
        </p:spPr>
        <p:txBody>
          <a:bodyPr>
            <a:normAutofit fontScale="90000"/>
          </a:bodyPr>
          <a:lstStyle/>
          <a:p>
            <a:pPr algn="ctr"/>
            <a:r>
              <a:rPr lang="en-US" b="1" dirty="0" smtClean="0">
                <a:solidFill>
                  <a:srgbClr val="C00000"/>
                </a:solidFill>
                <a:latin typeface="Times New Roman" panose="02020603050405020304" pitchFamily="18" charset="0"/>
                <a:cs typeface="Times New Roman" panose="02020603050405020304" pitchFamily="18" charset="0"/>
              </a:rPr>
              <a:t>BANGABANDHU’S GOVERNANCE AND CONSTITUTION FORMULATION</a:t>
            </a:r>
            <a:r>
              <a:rPr lang="en-US" dirty="0"/>
              <a:t/>
            </a:r>
            <a:br>
              <a:rPr lang="en-US" dirty="0"/>
            </a:br>
            <a:endParaRPr lang="en-US" dirty="0"/>
          </a:p>
        </p:txBody>
      </p:sp>
      <p:sp>
        <p:nvSpPr>
          <p:cNvPr id="3" name="Content Placeholder 2"/>
          <p:cNvSpPr>
            <a:spLocks noGrp="1"/>
          </p:cNvSpPr>
          <p:nvPr>
            <p:ph idx="1"/>
          </p:nvPr>
        </p:nvSpPr>
        <p:spPr>
          <a:xfrm>
            <a:off x="677335" y="2160590"/>
            <a:ext cx="10398496" cy="3880773"/>
          </a:xfrm>
        </p:spPr>
        <p:txBody>
          <a:bodyPr>
            <a:normAutofit lnSpcReduction="10000"/>
          </a:bodyPr>
          <a:lstStyle/>
          <a:p>
            <a:pPr algn="just">
              <a:spcBef>
                <a:spcPts val="0"/>
              </a:spcBef>
            </a:pPr>
            <a:r>
              <a:rPr lang="en-US" dirty="0">
                <a:solidFill>
                  <a:schemeClr val="tx1"/>
                </a:solidFill>
                <a:latin typeface="Times New Roman" panose="02020603050405020304" pitchFamily="18" charset="0"/>
                <a:cs typeface="Times New Roman" panose="02020603050405020304" pitchFamily="18" charset="0"/>
              </a:rPr>
              <a:t>On 12th January 1972 </a:t>
            </a:r>
            <a:r>
              <a:rPr lang="en-US" dirty="0" err="1">
                <a:solidFill>
                  <a:schemeClr val="tx1"/>
                </a:solidFill>
                <a:latin typeface="Times New Roman" panose="02020603050405020304" pitchFamily="18" charset="0"/>
                <a:cs typeface="Times New Roman" panose="02020603050405020304" pitchFamily="18" charset="0"/>
              </a:rPr>
              <a:t>Bangabandhu</a:t>
            </a:r>
            <a:r>
              <a:rPr lang="en-US" dirty="0">
                <a:solidFill>
                  <a:schemeClr val="tx1"/>
                </a:solidFill>
                <a:latin typeface="Times New Roman" panose="02020603050405020304" pitchFamily="18" charset="0"/>
                <a:cs typeface="Times New Roman" panose="02020603050405020304" pitchFamily="18" charset="0"/>
              </a:rPr>
              <a:t> took power as the prime minister of the country and formed a 12-member cabinet. In the first cabinet meeting of </a:t>
            </a:r>
            <a:r>
              <a:rPr lang="en-US" dirty="0" err="1">
                <a:solidFill>
                  <a:schemeClr val="tx1"/>
                </a:solidFill>
                <a:latin typeface="Times New Roman" panose="02020603050405020304" pitchFamily="18" charset="0"/>
                <a:cs typeface="Times New Roman" panose="02020603050405020304" pitchFamily="18" charset="0"/>
              </a:rPr>
              <a:t>Bangabandhu</a:t>
            </a:r>
            <a:r>
              <a:rPr lang="en-US" dirty="0">
                <a:solidFill>
                  <a:schemeClr val="tx1"/>
                </a:solidFill>
                <a:latin typeface="Times New Roman" panose="02020603050405020304" pitchFamily="18" charset="0"/>
                <a:cs typeface="Times New Roman" panose="02020603050405020304" pitchFamily="18" charset="0"/>
              </a:rPr>
              <a:t>, some important fundamental decisions were taken: </a:t>
            </a:r>
          </a:p>
          <a:p>
            <a:pPr lvl="0" algn="just" fontAlgn="base">
              <a:spcBef>
                <a:spcPts val="0"/>
              </a:spcBef>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The national flag of “Bangladesh was modified and </a:t>
            </a:r>
            <a:r>
              <a:rPr lang="en-US" dirty="0" smtClean="0">
                <a:solidFill>
                  <a:schemeClr val="tx1"/>
                </a:solidFill>
                <a:latin typeface="Times New Roman" panose="02020603050405020304" pitchFamily="18" charset="0"/>
                <a:cs typeface="Times New Roman" panose="02020603050405020304" pitchFamily="18" charset="0"/>
              </a:rPr>
              <a:t>finalized.</a:t>
            </a:r>
          </a:p>
          <a:p>
            <a:pPr lvl="0" algn="just" fontAlgn="base">
              <a:spcBef>
                <a:spcPts val="0"/>
              </a:spcBef>
              <a:buFont typeface="+mj-lt"/>
              <a:buAutoNum type="arabicPeriod"/>
            </a:pPr>
            <a:r>
              <a:rPr lang="en-US" dirty="0" smtClean="0">
                <a:solidFill>
                  <a:schemeClr val="tx1"/>
                </a:solidFill>
                <a:latin typeface="Times New Roman" panose="02020603050405020304" pitchFamily="18" charset="0"/>
                <a:cs typeface="Times New Roman" panose="02020603050405020304" pitchFamily="18" charset="0"/>
              </a:rPr>
              <a:t>Tagore’s </a:t>
            </a:r>
            <a:r>
              <a:rPr lang="en-US" dirty="0">
                <a:solidFill>
                  <a:schemeClr val="tx1"/>
                </a:solidFill>
                <a:latin typeface="Times New Roman" panose="02020603050405020304" pitchFamily="18" charset="0"/>
                <a:cs typeface="Times New Roman" panose="02020603050405020304" pitchFamily="18" charset="0"/>
              </a:rPr>
              <a:t>song “</a:t>
            </a:r>
            <a:r>
              <a:rPr lang="en-US" dirty="0" err="1">
                <a:solidFill>
                  <a:schemeClr val="tx1"/>
                </a:solidFill>
                <a:latin typeface="Times New Roman" panose="02020603050405020304" pitchFamily="18" charset="0"/>
                <a:cs typeface="Times New Roman" panose="02020603050405020304" pitchFamily="18" charset="0"/>
              </a:rPr>
              <a:t>Aamar</a:t>
            </a:r>
            <a:r>
              <a:rPr lang="en-US" dirty="0">
                <a:solidFill>
                  <a:schemeClr val="tx1"/>
                </a:solidFill>
                <a:latin typeface="Times New Roman" panose="02020603050405020304" pitchFamily="18" charset="0"/>
                <a:cs typeface="Times New Roman" panose="02020603050405020304" pitchFamily="18" charset="0"/>
              </a:rPr>
              <a:t> Sonar Bangla </a:t>
            </a:r>
            <a:r>
              <a:rPr lang="en-US" dirty="0" err="1">
                <a:solidFill>
                  <a:schemeClr val="tx1"/>
                </a:solidFill>
                <a:latin typeface="Times New Roman" panose="02020603050405020304" pitchFamily="18" charset="0"/>
                <a:cs typeface="Times New Roman" panose="02020603050405020304" pitchFamily="18" charset="0"/>
              </a:rPr>
              <a:t>Aami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Tomai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valobashi</a:t>
            </a:r>
            <a:r>
              <a:rPr lang="en-US" dirty="0">
                <a:solidFill>
                  <a:schemeClr val="tx1"/>
                </a:solidFill>
                <a:latin typeface="Times New Roman" panose="02020603050405020304" pitchFamily="18" charset="0"/>
                <a:cs typeface="Times New Roman" panose="02020603050405020304" pitchFamily="18" charset="0"/>
              </a:rPr>
              <a:t>” – was determined as the national anthem of the country. </a:t>
            </a:r>
            <a:endParaRPr lang="en-US" dirty="0" smtClean="0">
              <a:solidFill>
                <a:schemeClr val="tx1"/>
              </a:solidFill>
              <a:latin typeface="Times New Roman" panose="02020603050405020304" pitchFamily="18" charset="0"/>
              <a:cs typeface="Times New Roman" panose="02020603050405020304" pitchFamily="18" charset="0"/>
            </a:endParaRPr>
          </a:p>
          <a:p>
            <a:pPr lvl="0" algn="just" fontAlgn="base">
              <a:spcBef>
                <a:spcPts val="0"/>
              </a:spcBef>
              <a:buFont typeface="+mj-lt"/>
              <a:buAutoNum type="arabicPeriod"/>
            </a:pPr>
            <a:r>
              <a:rPr lang="en-US" dirty="0" err="1" smtClean="0">
                <a:solidFill>
                  <a:schemeClr val="tx1"/>
                </a:solidFill>
                <a:latin typeface="Times New Roman" panose="02020603050405020304" pitchFamily="18" charset="0"/>
                <a:cs typeface="Times New Roman" panose="02020603050405020304" pitchFamily="18" charset="0"/>
              </a:rPr>
              <a:t>Nazrul</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Islam’s “</a:t>
            </a:r>
            <a:r>
              <a:rPr lang="en-US" dirty="0" err="1">
                <a:solidFill>
                  <a:schemeClr val="tx1"/>
                </a:solidFill>
                <a:latin typeface="Times New Roman" panose="02020603050405020304" pitchFamily="18" charset="0"/>
                <a:cs typeface="Times New Roman" panose="02020603050405020304" pitchFamily="18" charset="0"/>
              </a:rPr>
              <a:t>Chol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Chol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Chol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Urdho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Gogone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Baaje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Madol</a:t>
            </a:r>
            <a:r>
              <a:rPr lang="en-US" dirty="0">
                <a:solidFill>
                  <a:schemeClr val="tx1"/>
                </a:solidFill>
                <a:latin typeface="Times New Roman" panose="02020603050405020304" pitchFamily="18" charset="0"/>
                <a:cs typeface="Times New Roman" panose="02020603050405020304" pitchFamily="18" charset="0"/>
              </a:rPr>
              <a:t>” was selected as the national war song of the country. </a:t>
            </a:r>
          </a:p>
          <a:p>
            <a:pPr algn="just">
              <a:spcBef>
                <a:spcPts val="0"/>
              </a:spcBef>
            </a:pPr>
            <a:r>
              <a:rPr lang="en-US" dirty="0">
                <a:solidFill>
                  <a:schemeClr val="tx1"/>
                </a:solidFill>
                <a:latin typeface="Times New Roman" panose="02020603050405020304" pitchFamily="18" charset="0"/>
                <a:cs typeface="Times New Roman" panose="02020603050405020304" pitchFamily="18" charset="0"/>
              </a:rPr>
              <a:t>The constitution of independent Bangladesh was a true reflection of </a:t>
            </a:r>
            <a:r>
              <a:rPr lang="en-US" dirty="0" err="1">
                <a:solidFill>
                  <a:schemeClr val="tx1"/>
                </a:solidFill>
                <a:latin typeface="Times New Roman" panose="02020603050405020304" pitchFamily="18" charset="0"/>
                <a:cs typeface="Times New Roman" panose="02020603050405020304" pitchFamily="18" charset="0"/>
              </a:rPr>
              <a:t>Bangabandhu’s</a:t>
            </a:r>
            <a:r>
              <a:rPr lang="en-US" dirty="0">
                <a:solidFill>
                  <a:schemeClr val="tx1"/>
                </a:solidFill>
                <a:latin typeface="Times New Roman" panose="02020603050405020304" pitchFamily="18" charset="0"/>
                <a:cs typeface="Times New Roman" panose="02020603050405020304" pitchFamily="18" charset="0"/>
              </a:rPr>
              <a:t> philosophy of development and politics which were formulated just within 10 months of </a:t>
            </a:r>
            <a:r>
              <a:rPr lang="en-US" dirty="0" err="1">
                <a:solidFill>
                  <a:schemeClr val="tx1"/>
                </a:solidFill>
                <a:latin typeface="Times New Roman" panose="02020603050405020304" pitchFamily="18" charset="0"/>
                <a:cs typeface="Times New Roman" panose="02020603050405020304" pitchFamily="18" charset="0"/>
              </a:rPr>
              <a:t>Bangabandhu’s</a:t>
            </a:r>
            <a:r>
              <a:rPr lang="en-US" dirty="0">
                <a:solidFill>
                  <a:schemeClr val="tx1"/>
                </a:solidFill>
                <a:latin typeface="Times New Roman" panose="02020603050405020304" pitchFamily="18" charset="0"/>
                <a:cs typeface="Times New Roman" panose="02020603050405020304" pitchFamily="18" charset="0"/>
              </a:rPr>
              <a:t> homecoming day. In section 2 of 1972’s constitution, it is said that “Nationalism, socialism, democracy, and secularism will be the fundamental principles of our constitution.” The reality of desired Bangladesh that </a:t>
            </a:r>
            <a:r>
              <a:rPr lang="en-US" dirty="0" err="1">
                <a:solidFill>
                  <a:schemeClr val="tx1"/>
                </a:solidFill>
                <a:latin typeface="Times New Roman" panose="02020603050405020304" pitchFamily="18" charset="0"/>
                <a:cs typeface="Times New Roman" panose="02020603050405020304" pitchFamily="18" charset="0"/>
              </a:rPr>
              <a:t>Bangabandhu</a:t>
            </a:r>
            <a:r>
              <a:rPr lang="en-US" dirty="0">
                <a:solidFill>
                  <a:schemeClr val="tx1"/>
                </a:solidFill>
                <a:latin typeface="Times New Roman" panose="02020603050405020304" pitchFamily="18" charset="0"/>
                <a:cs typeface="Times New Roman" panose="02020603050405020304" pitchFamily="18" charset="0"/>
              </a:rPr>
              <a:t> cited in his 7th March speech was truly reflected in 72’s constitution. </a:t>
            </a:r>
            <a:r>
              <a:rPr lang="en-US" dirty="0" err="1">
                <a:solidFill>
                  <a:schemeClr val="tx1"/>
                </a:solidFill>
                <a:latin typeface="Times New Roman" panose="02020603050405020304" pitchFamily="18" charset="0"/>
                <a:cs typeface="Times New Roman" panose="02020603050405020304" pitchFamily="18" charset="0"/>
              </a:rPr>
              <a:t>Bangabandhu</a:t>
            </a:r>
            <a:r>
              <a:rPr lang="en-US" dirty="0">
                <a:solidFill>
                  <a:schemeClr val="tx1"/>
                </a:solidFill>
                <a:latin typeface="Times New Roman" panose="02020603050405020304" pitchFamily="18" charset="0"/>
                <a:cs typeface="Times New Roman" panose="02020603050405020304" pitchFamily="18" charset="0"/>
              </a:rPr>
              <a:t> in his speech said “We want human rights in our country, we want freedom, independence, discrimination-free society, we want the eradication of sectarianism and justice for humanity. </a:t>
            </a:r>
          </a:p>
        </p:txBody>
      </p:sp>
    </p:spTree>
    <p:extLst>
      <p:ext uri="{BB962C8B-B14F-4D97-AF65-F5344CB8AC3E}">
        <p14:creationId xmlns:p14="http://schemas.microsoft.com/office/powerpoint/2010/main" val="36194054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11826</TotalTime>
  <Words>1342</Words>
  <Application>Microsoft Office PowerPoint</Application>
  <PresentationFormat>Widescreen</PresentationFormat>
  <Paragraphs>60</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Bangla MN</vt:lpstr>
      <vt:lpstr>Britannic Bold</vt:lpstr>
      <vt:lpstr>Calibri</vt:lpstr>
      <vt:lpstr>Franklin Gothic Book</vt:lpstr>
      <vt:lpstr>Times New Roman</vt:lpstr>
      <vt:lpstr>Trebuchet MS</vt:lpstr>
      <vt:lpstr>Wingdings 3</vt:lpstr>
      <vt:lpstr>Facet</vt:lpstr>
      <vt:lpstr>PowerPoint Presentation</vt:lpstr>
      <vt:lpstr>16 DECEMBER 1971, DECLARATION OF INDEPENDENCE, MARCH 26, 1971</vt:lpstr>
      <vt:lpstr>16 DECEMBER 1971, DECLARATION OF INDEPENDENCE, MARCH 26, 1971</vt:lpstr>
      <vt:lpstr>16 DECEMBER 1971, DECLARATION OF INDEPENDENCE, MARCH 26, 1971</vt:lpstr>
      <vt:lpstr>16 DECEMBER 1971, DECLARATION OF INDEPENDENCE, MARCH 26, 1971</vt:lpstr>
      <vt:lpstr>BANGABANDHU'S HOMECOMING DAY ON 10 JANUARY </vt:lpstr>
      <vt:lpstr>DATELINE LONDON JANUARY9, 197: BRITISH POLICEMAN AND BANGABANDHU </vt:lpstr>
      <vt:lpstr> BANGABANDHU'S HOMECOMING</vt:lpstr>
      <vt:lpstr>BANGABANDHU’S GOVERNANCE AND CONSTITUTION FORMULATION </vt:lpstr>
      <vt:lpstr>BANGABANDHU’S GOVERNANCE AND CONSTITUTION FORMULATION</vt:lpstr>
      <vt:lpstr>BANGABANDHU’S GOVERNANCE AND CONSTITUTION FORMULATION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Prison Radicalization in Bangladesh  Present Scenario and Threats</dc:title>
  <dc:creator>Mohammad Abdul Quddus</dc:creator>
  <cp:lastModifiedBy>Dr. Mostafiz</cp:lastModifiedBy>
  <cp:revision>1245</cp:revision>
  <cp:lastPrinted>2022-07-04T14:13:00Z</cp:lastPrinted>
  <dcterms:created xsi:type="dcterms:W3CDTF">2017-10-14T17:55:41Z</dcterms:created>
  <dcterms:modified xsi:type="dcterms:W3CDTF">2023-12-09T04:40:10Z</dcterms:modified>
</cp:coreProperties>
</file>