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90" r:id="rId1"/>
  </p:sldMasterIdLst>
  <p:notesMasterIdLst>
    <p:notesMasterId r:id="rId27"/>
  </p:notesMasterIdLst>
  <p:handoutMasterIdLst>
    <p:handoutMasterId r:id="rId28"/>
  </p:handoutMasterIdLst>
  <p:sldIdLst>
    <p:sldId id="704" r:id="rId2"/>
    <p:sldId id="599" r:id="rId3"/>
    <p:sldId id="675" r:id="rId4"/>
    <p:sldId id="676" r:id="rId5"/>
    <p:sldId id="677" r:id="rId6"/>
    <p:sldId id="678" r:id="rId7"/>
    <p:sldId id="679" r:id="rId8"/>
    <p:sldId id="701" r:id="rId9"/>
    <p:sldId id="680" r:id="rId10"/>
    <p:sldId id="681" r:id="rId11"/>
    <p:sldId id="682" r:id="rId12"/>
    <p:sldId id="683" r:id="rId13"/>
    <p:sldId id="684" r:id="rId14"/>
    <p:sldId id="700" r:id="rId15"/>
    <p:sldId id="702" r:id="rId16"/>
    <p:sldId id="703" r:id="rId17"/>
    <p:sldId id="685" r:id="rId18"/>
    <p:sldId id="686" r:id="rId19"/>
    <p:sldId id="687" r:id="rId20"/>
    <p:sldId id="688" r:id="rId21"/>
    <p:sldId id="689" r:id="rId22"/>
    <p:sldId id="690" r:id="rId23"/>
    <p:sldId id="691" r:id="rId24"/>
    <p:sldId id="692" r:id="rId25"/>
    <p:sldId id="267" r:id="rId2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43C1A"/>
    <a:srgbClr val="EB5346"/>
    <a:srgbClr val="EF4728"/>
    <a:srgbClr val="FF7E79"/>
    <a:srgbClr val="80210E"/>
    <a:srgbClr val="F8CDC4"/>
    <a:srgbClr val="E65EF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83" autoAdjust="0"/>
    <p:restoredTop sz="92977"/>
  </p:normalViewPr>
  <p:slideViewPr>
    <p:cSldViewPr snapToGrid="0">
      <p:cViewPr varScale="1">
        <p:scale>
          <a:sx n="68" d="100"/>
          <a:sy n="68" d="100"/>
        </p:scale>
        <p:origin x="-822"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DCAC85-4D9A-A54F-8756-5A45D5D449E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9E6C9377-EA2A-BC49-813B-E009E7C25A9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707D429-8342-5C4B-9D7B-B58AB6EA9D75}" type="datetimeFigureOut">
              <a:rPr lang="en-US" smtClean="0"/>
              <a:pPr/>
              <a:t>04/11/2023</a:t>
            </a:fld>
            <a:endParaRPr lang="en-US"/>
          </a:p>
        </p:txBody>
      </p:sp>
      <p:sp>
        <p:nvSpPr>
          <p:cNvPr id="4" name="Footer Placeholder 3">
            <a:extLst>
              <a:ext uri="{FF2B5EF4-FFF2-40B4-BE49-F238E27FC236}">
                <a16:creationId xmlns:a16="http://schemas.microsoft.com/office/drawing/2014/main" xmlns="" id="{FDA85C8A-3676-3F42-BFAA-4C4AB8A9397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8666CA7-3A8C-B244-AE9F-6FBE0BBCA6E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6471A86-F7D8-F146-8389-8DA4F24EB34E}" type="slidenum">
              <a:rPr lang="en-US" smtClean="0"/>
              <a:pPr/>
              <a:t>‹#›</a:t>
            </a:fld>
            <a:endParaRPr lang="en-US"/>
          </a:p>
        </p:txBody>
      </p:sp>
    </p:spTree>
    <p:extLst>
      <p:ext uri="{BB962C8B-B14F-4D97-AF65-F5344CB8AC3E}">
        <p14:creationId xmlns:p14="http://schemas.microsoft.com/office/powerpoint/2010/main" xmlns="" val="262736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pPr/>
              <a:t>04/11/2023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pPr/>
              <a:t>‹#›</a:t>
            </a:fld>
            <a:endParaRPr lang="en-US"/>
          </a:p>
        </p:txBody>
      </p:sp>
    </p:spTree>
    <p:extLst>
      <p:ext uri="{BB962C8B-B14F-4D97-AF65-F5344CB8AC3E}">
        <p14:creationId xmlns:p14="http://schemas.microsoft.com/office/powerpoint/2010/main" xmlns=""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pPr/>
              <a:t>25</a:t>
            </a:fld>
            <a:endParaRPr lang="en-US"/>
          </a:p>
        </p:txBody>
      </p:sp>
    </p:spTree>
    <p:extLst>
      <p:ext uri="{BB962C8B-B14F-4D97-AF65-F5344CB8AC3E}">
        <p14:creationId xmlns:p14="http://schemas.microsoft.com/office/powerpoint/2010/main" xmlns="" val="18059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3DC4F8-099E-1C4D-AF8A-CABEFFD874AC}" type="datetime1">
              <a:rPr lang="en-US" smtClean="0"/>
              <a:pPr/>
              <a:t>04/11/2023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01000627"/>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EF4E87-4C02-B343-85F2-6DFAC753234F}" type="datetime1">
              <a:rPr lang="en-US" smtClean="0"/>
              <a:pPr/>
              <a:t>04/11/2023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24890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2142FF-818A-4C47-B288-1F460F39CE3D}" type="datetime1">
              <a:rPr lang="en-US" smtClean="0"/>
              <a:pPr/>
              <a:t>04/11/2023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910800623"/>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F3D7C9-761A-D944-B91A-C242B134C452}" type="datetime1">
              <a:rPr lang="en-US" smtClean="0"/>
              <a:pPr/>
              <a:t>04/11/2023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44393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10B2F-3B11-B947-B405-93CE7FDCB44D}" type="datetime1">
              <a:rPr lang="en-US" smtClean="0"/>
              <a:pPr/>
              <a:t>04/11/2023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79505298"/>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98FFB-8C9C-D542-8DEB-653BE9505296}" type="datetime1">
              <a:rPr lang="en-US" smtClean="0"/>
              <a:pPr/>
              <a:t>04/11/2023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495296786"/>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FD75F-FD2B-114F-BEDA-9C91CBE35001}" type="datetime1">
              <a:rPr lang="en-US" smtClean="0"/>
              <a:pPr/>
              <a:t>04/11/2023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599445108"/>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4AE216-3220-1F49-AED3-D0880FF3B7AC}" type="datetime1">
              <a:rPr lang="en-US" smtClean="0"/>
              <a:pPr/>
              <a:t>04/11/2023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82112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4C668F6-35C6-6740-AF13-C372B957A335}" type="datetime1">
              <a:rPr lang="en-US" smtClean="0"/>
              <a:pPr/>
              <a:t>04/11/2023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637945155"/>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0A008A-D9FA-3249-9629-85F55E1CC051}" type="datetime1">
              <a:rPr lang="en-US" smtClean="0"/>
              <a:pPr/>
              <a:t>04/11/2023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51349192"/>
      </p:ext>
    </p:extLst>
  </p:cSld>
  <p:clrMapOvr>
    <a:masterClrMapping/>
  </p:clrMapOvr>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ED3E4D-CD1E-ED4F-9BC7-F0E098EEAA71}" type="datetime1">
              <a:rPr lang="en-US" smtClean="0"/>
              <a:pPr/>
              <a:t>04/11/2023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69332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CF1908-AA7B-0E4B-B7CA-3D76F59AF3F5}" type="datetime1">
              <a:rPr lang="en-US" smtClean="0"/>
              <a:pPr/>
              <a:t>04/11/2023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55240844"/>
      </p:ext>
    </p:extLst>
  </p:cSld>
  <p:clrMap bg1="lt1" tx1="dk1" bg2="lt2" tx2="dk2" accent1="accent1" accent2="accent2" accent3="accent3" accent4="accent4" accent5="accent5" accent6="accent6" hlink="hlink" folHlink="folHlink"/>
  <p:sldLayoutIdLst>
    <p:sldLayoutId id="2147484591" r:id="rId1"/>
    <p:sldLayoutId id="2147484592" r:id="rId2"/>
    <p:sldLayoutId id="2147484593" r:id="rId3"/>
    <p:sldLayoutId id="2147484594" r:id="rId4"/>
    <p:sldLayoutId id="2147484595" r:id="rId5"/>
    <p:sldLayoutId id="2147484596" r:id="rId6"/>
    <p:sldLayoutId id="2147484597" r:id="rId7"/>
    <p:sldLayoutId id="2147484598" r:id="rId8"/>
    <p:sldLayoutId id="2147484599" r:id="rId9"/>
    <p:sldLayoutId id="2147484600" r:id="rId10"/>
    <p:sldLayoutId id="214748460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260438" y="2571794"/>
            <a:ext cx="10258772" cy="144096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pPr marL="764540" marR="679450">
              <a:lnSpc>
                <a:spcPts val="3215"/>
              </a:lnSpc>
              <a:spcBef>
                <a:spcPts val="15"/>
              </a:spcBef>
            </a:pPr>
            <a:r>
              <a:rPr lang="en-US" sz="3600" b="1" dirty="0">
                <a:solidFill>
                  <a:srgbClr val="C00000"/>
                </a:solidFill>
                <a:latin typeface="Times New Roman" pitchFamily="18" charset="0"/>
                <a:cs typeface="Times New Roman" pitchFamily="18" charset="0"/>
              </a:rPr>
              <a:t>History of the Emergence of  Independent Bangladesh</a:t>
            </a:r>
          </a:p>
        </p:txBody>
      </p:sp>
      <p:sp>
        <p:nvSpPr>
          <p:cNvPr id="5" name="TextBox 4"/>
          <p:cNvSpPr txBox="1"/>
          <p:nvPr/>
        </p:nvSpPr>
        <p:spPr>
          <a:xfrm>
            <a:off x="1260438" y="4373554"/>
            <a:ext cx="9834880" cy="1969770"/>
          </a:xfrm>
          <a:prstGeom prst="rect">
            <a:avLst/>
          </a:prstGeom>
          <a:noFill/>
        </p:spPr>
        <p:txBody>
          <a:bodyPr wrap="square" rtlCol="0">
            <a:spAutoFit/>
          </a:bodyPr>
          <a:lstStyle/>
          <a:p>
            <a:pPr algn="r">
              <a:lnSpc>
                <a:spcPct val="100000"/>
              </a:lnSpc>
            </a:pPr>
            <a:r>
              <a:rPr lang="en-US" sz="2800" b="1" dirty="0">
                <a:solidFill>
                  <a:srgbClr val="80210E"/>
                </a:solidFill>
                <a:latin typeface="Times New Roman" pitchFamily="18" charset="0"/>
                <a:ea typeface="Britannic Bold" charset="0"/>
                <a:cs typeface="Times New Roman" pitchFamily="18" charset="0"/>
              </a:rPr>
              <a:t>Dr. Md. Abdul </a:t>
            </a:r>
            <a:r>
              <a:rPr lang="en-US" sz="2800" b="1" dirty="0" err="1">
                <a:solidFill>
                  <a:srgbClr val="80210E"/>
                </a:solidFill>
                <a:latin typeface="Times New Roman" pitchFamily="18" charset="0"/>
                <a:ea typeface="Britannic Bold" charset="0"/>
                <a:cs typeface="Times New Roman" pitchFamily="18" charset="0"/>
              </a:rPr>
              <a:t>Alim</a:t>
            </a:r>
            <a:endParaRPr lang="en-US" sz="28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1600" b="1" i="1" dirty="0">
                <a:solidFill>
                  <a:srgbClr val="80210E"/>
                </a:solidFill>
                <a:latin typeface="Times New Roman" pitchFamily="18" charset="0"/>
                <a:ea typeface="Britannic Bold" charset="0"/>
                <a:cs typeface="Times New Roman" pitchFamily="18" charset="0"/>
              </a:rPr>
              <a:t>B. A (Hon’s), M. A (History), M. Phil (Raj), Ph. D (Raj)</a:t>
            </a:r>
          </a:p>
          <a:p>
            <a:pPr algn="r">
              <a:lnSpc>
                <a:spcPct val="100000"/>
              </a:lnSpc>
            </a:pPr>
            <a:r>
              <a:rPr lang="en-US" sz="2300" dirty="0">
                <a:solidFill>
                  <a:srgbClr val="0070C0"/>
                </a:solidFill>
                <a:latin typeface="Times New Roman" pitchFamily="18" charset="0"/>
                <a:cs typeface="Times New Roman" pitchFamily="18" charset="0"/>
              </a:rPr>
              <a:t>Email:doctorabdulalim64@gmail.com</a:t>
            </a:r>
          </a:p>
          <a:p>
            <a:pPr algn="r"/>
            <a:r>
              <a:rPr lang="en-US" sz="2300" dirty="0">
                <a:solidFill>
                  <a:srgbClr val="0070C0"/>
                </a:solidFill>
                <a:latin typeface="Times New Roman" pitchFamily="18" charset="0"/>
                <a:ea typeface="Britannic Bold" charset="0"/>
                <a:cs typeface="Times New Roman" pitchFamily="18" charset="0"/>
              </a:rPr>
              <a:t>Cell: +880 01885-741745</a:t>
            </a: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 xmlns:a16="http://schemas.microsoft.com/office/drawing/2014/main"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 xmlns:a16="http://schemas.microsoft.com/office/drawing/2014/main" id="{D108A9A9-8A4D-A242-B00C-BD1F5C3076B1}"/>
              </a:ext>
            </a:extLst>
          </p:cNvPr>
          <p:cNvPicPr>
            <a:picLocks noChangeAspect="1"/>
          </p:cNvPicPr>
          <p:nvPr/>
        </p:nvPicPr>
        <p:blipFill>
          <a:blip r:embed="rId2"/>
          <a:stretch>
            <a:fillRect/>
          </a:stretch>
        </p:blipFill>
        <p:spPr>
          <a:xfrm>
            <a:off x="4870214" y="619095"/>
            <a:ext cx="2244053" cy="2037600"/>
          </a:xfrm>
          <a:prstGeom prst="rect">
            <a:avLst/>
          </a:prstGeom>
        </p:spPr>
      </p:pic>
    </p:spTree>
    <p:extLst>
      <p:ext uri="{BB962C8B-B14F-4D97-AF65-F5344CB8AC3E}">
        <p14:creationId xmlns="" xmlns:p14="http://schemas.microsoft.com/office/powerpoint/2010/main" val="200176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31D993-C856-E84F-9A25-352989F53399}"/>
              </a:ext>
            </a:extLst>
          </p:cNvPr>
          <p:cNvSpPr>
            <a:spLocks noGrp="1"/>
          </p:cNvSpPr>
          <p:nvPr>
            <p:ph idx="1"/>
          </p:nvPr>
        </p:nvSpPr>
        <p:spPr>
          <a:xfrm>
            <a:off x="1097280" y="1845734"/>
            <a:ext cx="10058400" cy="4491566"/>
          </a:xfrm>
        </p:spPr>
        <p:txBody>
          <a:bodyPr>
            <a:normAutofit/>
          </a:bodyPr>
          <a:lstStyle/>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All types of planning were designed and prepared at the headquarters of the Central Government in West Pakistan. As there was no representation of the Bengalis, West Pakistan rulers deprived East Pakistanis of their lawful rights. </a:t>
            </a:r>
          </a:p>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Since its inception, three five-year plans have been adopted in Pakistan. In the first one, the government outlay from budget allocations in East and West Pakistan was 113 crore and 500 crore, respectively.</a:t>
            </a:r>
          </a:p>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In the second one, the budget allocations were 950 crores for East Pakistan and 1350 crore for West Pakistan. In the third five-year plan, the budget allotments were 36% and 63%, respectively. </a:t>
            </a:r>
          </a:p>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The maximum portion of the allocated outlay for the renovation and development of the capital was for West Pakistan. 570 crore taka was spent in 1956 for the development works in Karachi, which was 56.4% of the total government expenditure. At that time, the rate of total government expenditure in East Pakistan was 5.10%. </a:t>
            </a:r>
          </a:p>
          <a:p>
            <a:pPr algn="just"/>
            <a:endParaRPr lang="en-US" dirty="0"/>
          </a:p>
        </p:txBody>
      </p:sp>
      <p:sp>
        <p:nvSpPr>
          <p:cNvPr id="4" name="Slide Number Placeholder 3">
            <a:extLst>
              <a:ext uri="{FF2B5EF4-FFF2-40B4-BE49-F238E27FC236}">
                <a16:creationId xmlns:a16="http://schemas.microsoft.com/office/drawing/2014/main" xmlns="" id="{3DC8CDE1-A0AE-D04F-BC7C-0B08E54BA6ED}"/>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5" name="Title 1">
            <a:extLst>
              <a:ext uri="{FF2B5EF4-FFF2-40B4-BE49-F238E27FC236}">
                <a16:creationId xmlns:a16="http://schemas.microsoft.com/office/drawing/2014/main" xmlns="" id="{A7963187-10B9-E74C-B30F-FCA0CAA6B009}"/>
              </a:ext>
            </a:extLst>
          </p:cNvPr>
          <p:cNvSpPr>
            <a:spLocks noGrp="1"/>
          </p:cNvSpPr>
          <p:nvPr>
            <p:ph type="title"/>
          </p:nvPr>
        </p:nvSpPr>
        <p:spPr>
          <a:xfrm>
            <a:off x="1097280" y="914400"/>
            <a:ext cx="10058400" cy="822960"/>
          </a:xfrm>
        </p:spPr>
        <p:txBody>
          <a:bodyPr/>
          <a:lstStyle/>
          <a:p>
            <a:pPr algn="ctr"/>
            <a:r>
              <a:rPr lang="en-US" sz="3200" b="1" dirty="0">
                <a:solidFill>
                  <a:srgbClr val="C00000"/>
                </a:solidFill>
                <a:latin typeface="Times New Roman" pitchFamily="18" charset="0"/>
                <a:cs typeface="Times New Roman" pitchFamily="18" charset="0"/>
              </a:rPr>
              <a:t>Economic Disparity </a:t>
            </a:r>
          </a:p>
        </p:txBody>
      </p:sp>
    </p:spTree>
    <p:extLst>
      <p:ext uri="{BB962C8B-B14F-4D97-AF65-F5344CB8AC3E}">
        <p14:creationId xmlns:p14="http://schemas.microsoft.com/office/powerpoint/2010/main" xmlns="" val="111632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339C47-2B85-0D45-A573-361B3AB1A046}"/>
              </a:ext>
            </a:extLst>
          </p:cNvPr>
          <p:cNvSpPr>
            <a:spLocks noGrp="1"/>
          </p:cNvSpPr>
          <p:nvPr>
            <p:ph idx="1"/>
          </p:nvPr>
        </p:nvSpPr>
        <p:spPr>
          <a:xfrm>
            <a:off x="1097280" y="1845734"/>
            <a:ext cx="10058400" cy="4478866"/>
          </a:xfrm>
        </p:spPr>
        <p:txBody>
          <a:bodyPr/>
          <a:lstStyle/>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300 crore taka was spent for constructing Islamabad till 1967, whereas the money spent on Dhaka was 25 crore taka. In the matter of allocating foreign remittance/aids, East Pakistan got only 26.6%. During the period 1947-1970, East Pakistan contributed 54.7% of the total income from exports. Though the East Pakistan exported more, they had only 31.1% share of the total import. The surplus from exports was spent on the imports of West Pakistan. </a:t>
            </a:r>
          </a:p>
          <a:p>
            <a:pPr marL="660400" indent="-355600" algn="just">
              <a:buFont typeface="Wingdings" pitchFamily="2" charset="2"/>
              <a:buChar char="q"/>
            </a:pPr>
            <a:r>
              <a:rPr lang="en-US" dirty="0">
                <a:solidFill>
                  <a:schemeClr val="tx1"/>
                </a:solidFill>
                <a:latin typeface="Times New Roman" pitchFamily="18" charset="0"/>
                <a:cs typeface="Times New Roman" pitchFamily="18" charset="0"/>
              </a:rPr>
              <a:t>Though low-cost raw materials were available in East Pakistan, most of the mills and factories were set up in West Pakistan. The few industries that grew in East Pakistan were owned by West Pakistanis. So, for industrial matters, the East had to rely on the West. There was no barrier for anyone who went to West Pakistan to take gold and money with him/her, but there were government restrictions on bringing gold and money from West Pakistan. </a:t>
            </a:r>
          </a:p>
          <a:p>
            <a:endParaRPr lang="en-US" dirty="0"/>
          </a:p>
        </p:txBody>
      </p:sp>
      <p:sp>
        <p:nvSpPr>
          <p:cNvPr id="4" name="Slide Number Placeholder 3">
            <a:extLst>
              <a:ext uri="{FF2B5EF4-FFF2-40B4-BE49-F238E27FC236}">
                <a16:creationId xmlns:a16="http://schemas.microsoft.com/office/drawing/2014/main" xmlns="" id="{A7504552-7F23-6542-95C9-BD7B86D7D30D}"/>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5" name="Title 1">
            <a:extLst>
              <a:ext uri="{FF2B5EF4-FFF2-40B4-BE49-F238E27FC236}">
                <a16:creationId xmlns:a16="http://schemas.microsoft.com/office/drawing/2014/main" xmlns="" id="{899CA56A-177E-C04D-918B-363BCF31F178}"/>
              </a:ext>
            </a:extLst>
          </p:cNvPr>
          <p:cNvSpPr>
            <a:spLocks noGrp="1"/>
          </p:cNvSpPr>
          <p:nvPr>
            <p:ph type="title"/>
          </p:nvPr>
        </p:nvSpPr>
        <p:spPr>
          <a:xfrm>
            <a:off x="1097280" y="914400"/>
            <a:ext cx="10058400" cy="822960"/>
          </a:xfrm>
        </p:spPr>
        <p:txBody>
          <a:bodyPr/>
          <a:lstStyle/>
          <a:p>
            <a:pPr algn="ctr"/>
            <a:r>
              <a:rPr lang="en-US" sz="3200" b="1" dirty="0">
                <a:solidFill>
                  <a:srgbClr val="C00000"/>
                </a:solidFill>
                <a:latin typeface="Times New Roman" pitchFamily="18" charset="0"/>
                <a:cs typeface="Times New Roman" pitchFamily="18" charset="0"/>
              </a:rPr>
              <a:t>Economic Disparity </a:t>
            </a:r>
          </a:p>
        </p:txBody>
      </p:sp>
    </p:spTree>
    <p:extLst>
      <p:ext uri="{BB962C8B-B14F-4D97-AF65-F5344CB8AC3E}">
        <p14:creationId xmlns:p14="http://schemas.microsoft.com/office/powerpoint/2010/main" xmlns="" val="233920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F8AEC28D-D1F6-0B49-9C66-3357BBBE6F57}"/>
              </a:ext>
            </a:extLst>
          </p:cNvPr>
          <p:cNvGraphicFramePr>
            <a:graphicFrameLocks noGrp="1"/>
          </p:cNvGraphicFramePr>
          <p:nvPr>
            <p:ph idx="1"/>
            <p:extLst>
              <p:ext uri="{D42A27DB-BD31-4B8C-83A1-F6EECF244321}">
                <p14:modId xmlns:p14="http://schemas.microsoft.com/office/powerpoint/2010/main" xmlns="" val="1632545034"/>
              </p:ext>
            </p:extLst>
          </p:nvPr>
        </p:nvGraphicFramePr>
        <p:xfrm>
          <a:off x="1154083" y="2244372"/>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xmlns="" val="3857729428"/>
                    </a:ext>
                  </a:extLst>
                </a:gridCol>
                <a:gridCol w="2514600">
                  <a:extLst>
                    <a:ext uri="{9D8B030D-6E8A-4147-A177-3AD203B41FA5}">
                      <a16:colId xmlns:a16="http://schemas.microsoft.com/office/drawing/2014/main" xmlns="" val="2576083007"/>
                    </a:ext>
                  </a:extLst>
                </a:gridCol>
                <a:gridCol w="2514600">
                  <a:extLst>
                    <a:ext uri="{9D8B030D-6E8A-4147-A177-3AD203B41FA5}">
                      <a16:colId xmlns:a16="http://schemas.microsoft.com/office/drawing/2014/main" xmlns="" val="1975820947"/>
                    </a:ext>
                  </a:extLst>
                </a:gridCol>
                <a:gridCol w="2514600">
                  <a:extLst>
                    <a:ext uri="{9D8B030D-6E8A-4147-A177-3AD203B41FA5}">
                      <a16:colId xmlns:a16="http://schemas.microsoft.com/office/drawing/2014/main" xmlns="" val="2983810222"/>
                    </a:ext>
                  </a:extLst>
                </a:gridCol>
              </a:tblGrid>
              <a:tr h="370840">
                <a:tc>
                  <a:txBody>
                    <a:bodyPr/>
                    <a:lstStyle/>
                    <a:p>
                      <a:pPr algn="ctr"/>
                      <a:endParaRPr lang="en-US" dirty="0">
                        <a:solidFill>
                          <a:schemeClr val="tx1"/>
                        </a:solidFill>
                        <a:latin typeface="Times New Roman" pitchFamily="18" charset="0"/>
                        <a:cs typeface="Times New Roman" pitchFamily="18" charset="0"/>
                      </a:endParaRPr>
                    </a:p>
                  </a:txBody>
                  <a:tcPr/>
                </a:tc>
                <a:tc>
                  <a:txBody>
                    <a:bodyPr/>
                    <a:lstStyle/>
                    <a:p>
                      <a:pPr algn="ctr"/>
                      <a:r>
                        <a:rPr lang="en-US" dirty="0">
                          <a:solidFill>
                            <a:schemeClr val="tx1"/>
                          </a:solidFill>
                          <a:latin typeface="Times New Roman" pitchFamily="18" charset="0"/>
                          <a:cs typeface="Times New Roman" pitchFamily="18" charset="0"/>
                        </a:rPr>
                        <a:t>1949-50</a:t>
                      </a:r>
                    </a:p>
                  </a:txBody>
                  <a:tcPr/>
                </a:tc>
                <a:tc>
                  <a:txBody>
                    <a:bodyPr/>
                    <a:lstStyle/>
                    <a:p>
                      <a:pPr algn="ctr"/>
                      <a:r>
                        <a:rPr lang="en-US" dirty="0">
                          <a:solidFill>
                            <a:schemeClr val="tx1"/>
                          </a:solidFill>
                          <a:latin typeface="Times New Roman" pitchFamily="18" charset="0"/>
                          <a:cs typeface="Times New Roman" pitchFamily="18" charset="0"/>
                        </a:rPr>
                        <a:t>1959-60</a:t>
                      </a:r>
                    </a:p>
                  </a:txBody>
                  <a:tcPr/>
                </a:tc>
                <a:tc>
                  <a:txBody>
                    <a:bodyPr/>
                    <a:lstStyle/>
                    <a:p>
                      <a:pPr algn="ctr"/>
                      <a:r>
                        <a:rPr lang="en-US" dirty="0">
                          <a:solidFill>
                            <a:schemeClr val="tx1"/>
                          </a:solidFill>
                          <a:latin typeface="Times New Roman" pitchFamily="18" charset="0"/>
                          <a:cs typeface="Times New Roman" pitchFamily="18" charset="0"/>
                        </a:rPr>
                        <a:t>1969-70</a:t>
                      </a:r>
                    </a:p>
                  </a:txBody>
                  <a:tcPr/>
                </a:tc>
                <a:extLst>
                  <a:ext uri="{0D108BD9-81ED-4DB2-BD59-A6C34878D82A}">
                    <a16:rowId xmlns:a16="http://schemas.microsoft.com/office/drawing/2014/main" xmlns="" val="2939630291"/>
                  </a:ext>
                </a:extLst>
              </a:tr>
              <a:tr h="370840">
                <a:tc>
                  <a:txBody>
                    <a:bodyPr/>
                    <a:lstStyle/>
                    <a:p>
                      <a:pPr algn="ctr"/>
                      <a:r>
                        <a:rPr lang="en-US" dirty="0">
                          <a:solidFill>
                            <a:schemeClr val="tx1"/>
                          </a:solidFill>
                          <a:latin typeface="Times New Roman" pitchFamily="18" charset="0"/>
                          <a:cs typeface="Times New Roman" pitchFamily="18" charset="0"/>
                        </a:rPr>
                        <a:t>Pakistan</a:t>
                      </a:r>
                    </a:p>
                  </a:txBody>
                  <a:tcPr/>
                </a:tc>
                <a:tc>
                  <a:txBody>
                    <a:bodyPr/>
                    <a:lstStyle/>
                    <a:p>
                      <a:pPr algn="ctr"/>
                      <a:r>
                        <a:rPr lang="en-US" dirty="0">
                          <a:solidFill>
                            <a:schemeClr val="tx1"/>
                          </a:solidFill>
                          <a:latin typeface="Times New Roman" pitchFamily="18" charset="0"/>
                          <a:cs typeface="Times New Roman" pitchFamily="18" charset="0"/>
                        </a:rPr>
                        <a:t>311</a:t>
                      </a:r>
                    </a:p>
                  </a:txBody>
                  <a:tcPr/>
                </a:tc>
                <a:tc>
                  <a:txBody>
                    <a:bodyPr/>
                    <a:lstStyle/>
                    <a:p>
                      <a:pPr algn="ctr"/>
                      <a:r>
                        <a:rPr lang="en-US" dirty="0">
                          <a:solidFill>
                            <a:schemeClr val="tx1"/>
                          </a:solidFill>
                          <a:latin typeface="Times New Roman" pitchFamily="18" charset="0"/>
                          <a:cs typeface="Times New Roman" pitchFamily="18" charset="0"/>
                        </a:rPr>
                        <a:t>318</a:t>
                      </a:r>
                    </a:p>
                  </a:txBody>
                  <a:tcPr/>
                </a:tc>
                <a:tc>
                  <a:txBody>
                    <a:bodyPr/>
                    <a:lstStyle/>
                    <a:p>
                      <a:pPr algn="ctr"/>
                      <a:r>
                        <a:rPr lang="en-US" dirty="0">
                          <a:solidFill>
                            <a:schemeClr val="tx1"/>
                          </a:solidFill>
                          <a:latin typeface="Times New Roman" pitchFamily="18" charset="0"/>
                          <a:cs typeface="Times New Roman" pitchFamily="18" charset="0"/>
                        </a:rPr>
                        <a:t>424</a:t>
                      </a:r>
                    </a:p>
                  </a:txBody>
                  <a:tcPr/>
                </a:tc>
                <a:extLst>
                  <a:ext uri="{0D108BD9-81ED-4DB2-BD59-A6C34878D82A}">
                    <a16:rowId xmlns:a16="http://schemas.microsoft.com/office/drawing/2014/main" xmlns="" val="77956343"/>
                  </a:ext>
                </a:extLst>
              </a:tr>
              <a:tr h="370840">
                <a:tc>
                  <a:txBody>
                    <a:bodyPr/>
                    <a:lstStyle/>
                    <a:p>
                      <a:pPr algn="ctr"/>
                      <a:r>
                        <a:rPr lang="en-US" dirty="0">
                          <a:solidFill>
                            <a:schemeClr val="tx1"/>
                          </a:solidFill>
                          <a:latin typeface="Times New Roman" pitchFamily="18" charset="0"/>
                          <a:cs typeface="Times New Roman" pitchFamily="18" charset="0"/>
                        </a:rPr>
                        <a:t>West Pakistan</a:t>
                      </a:r>
                    </a:p>
                  </a:txBody>
                  <a:tcPr/>
                </a:tc>
                <a:tc>
                  <a:txBody>
                    <a:bodyPr/>
                    <a:lstStyle/>
                    <a:p>
                      <a:pPr algn="ctr"/>
                      <a:r>
                        <a:rPr lang="en-US" dirty="0">
                          <a:solidFill>
                            <a:schemeClr val="tx1"/>
                          </a:solidFill>
                          <a:latin typeface="Times New Roman" pitchFamily="18" charset="0"/>
                          <a:cs typeface="Times New Roman" pitchFamily="18" charset="0"/>
                        </a:rPr>
                        <a:t>338</a:t>
                      </a:r>
                    </a:p>
                  </a:txBody>
                  <a:tcPr/>
                </a:tc>
                <a:tc>
                  <a:txBody>
                    <a:bodyPr/>
                    <a:lstStyle/>
                    <a:p>
                      <a:pPr algn="ctr"/>
                      <a:r>
                        <a:rPr lang="en-US" dirty="0">
                          <a:solidFill>
                            <a:schemeClr val="tx1"/>
                          </a:solidFill>
                          <a:latin typeface="Times New Roman" pitchFamily="18" charset="0"/>
                          <a:cs typeface="Times New Roman" pitchFamily="18" charset="0"/>
                        </a:rPr>
                        <a:t>366</a:t>
                      </a:r>
                    </a:p>
                  </a:txBody>
                  <a:tcPr/>
                </a:tc>
                <a:tc>
                  <a:txBody>
                    <a:bodyPr/>
                    <a:lstStyle/>
                    <a:p>
                      <a:pPr algn="ctr"/>
                      <a:r>
                        <a:rPr lang="en-US" dirty="0">
                          <a:solidFill>
                            <a:schemeClr val="tx1"/>
                          </a:solidFill>
                          <a:latin typeface="Times New Roman" pitchFamily="18" charset="0"/>
                          <a:cs typeface="Times New Roman" pitchFamily="18" charset="0"/>
                        </a:rPr>
                        <a:t>537</a:t>
                      </a:r>
                    </a:p>
                  </a:txBody>
                  <a:tcPr/>
                </a:tc>
                <a:extLst>
                  <a:ext uri="{0D108BD9-81ED-4DB2-BD59-A6C34878D82A}">
                    <a16:rowId xmlns:a16="http://schemas.microsoft.com/office/drawing/2014/main" xmlns="" val="1493193035"/>
                  </a:ext>
                </a:extLst>
              </a:tr>
              <a:tr h="370840">
                <a:tc>
                  <a:txBody>
                    <a:bodyPr/>
                    <a:lstStyle/>
                    <a:p>
                      <a:pPr algn="ctr"/>
                      <a:r>
                        <a:rPr lang="en-US" dirty="0">
                          <a:solidFill>
                            <a:schemeClr val="tx1"/>
                          </a:solidFill>
                          <a:latin typeface="Times New Roman" pitchFamily="18" charset="0"/>
                          <a:cs typeface="Times New Roman" pitchFamily="18" charset="0"/>
                        </a:rPr>
                        <a:t>East Pakistan</a:t>
                      </a:r>
                    </a:p>
                  </a:txBody>
                  <a:tcPr/>
                </a:tc>
                <a:tc>
                  <a:txBody>
                    <a:bodyPr/>
                    <a:lstStyle/>
                    <a:p>
                      <a:pPr algn="ctr"/>
                      <a:r>
                        <a:rPr lang="en-US" dirty="0">
                          <a:solidFill>
                            <a:schemeClr val="tx1"/>
                          </a:solidFill>
                          <a:latin typeface="Times New Roman" pitchFamily="18" charset="0"/>
                          <a:cs typeface="Times New Roman" pitchFamily="18" charset="0"/>
                        </a:rPr>
                        <a:t>287</a:t>
                      </a:r>
                    </a:p>
                  </a:txBody>
                  <a:tcPr/>
                </a:tc>
                <a:tc>
                  <a:txBody>
                    <a:bodyPr/>
                    <a:lstStyle/>
                    <a:p>
                      <a:pPr algn="ctr"/>
                      <a:r>
                        <a:rPr lang="en-US" dirty="0">
                          <a:solidFill>
                            <a:schemeClr val="tx1"/>
                          </a:solidFill>
                          <a:latin typeface="Times New Roman" pitchFamily="18" charset="0"/>
                          <a:cs typeface="Times New Roman" pitchFamily="18" charset="0"/>
                        </a:rPr>
                        <a:t>278</a:t>
                      </a:r>
                    </a:p>
                  </a:txBody>
                  <a:tcPr/>
                </a:tc>
                <a:tc>
                  <a:txBody>
                    <a:bodyPr/>
                    <a:lstStyle/>
                    <a:p>
                      <a:pPr algn="ctr"/>
                      <a:r>
                        <a:rPr lang="en-US" dirty="0">
                          <a:solidFill>
                            <a:schemeClr val="tx1"/>
                          </a:solidFill>
                          <a:latin typeface="Times New Roman" pitchFamily="18" charset="0"/>
                          <a:cs typeface="Times New Roman" pitchFamily="18" charset="0"/>
                        </a:rPr>
                        <a:t>331</a:t>
                      </a:r>
                    </a:p>
                  </a:txBody>
                  <a:tcPr/>
                </a:tc>
                <a:extLst>
                  <a:ext uri="{0D108BD9-81ED-4DB2-BD59-A6C34878D82A}">
                    <a16:rowId xmlns:a16="http://schemas.microsoft.com/office/drawing/2014/main" xmlns="" val="1922788303"/>
                  </a:ext>
                </a:extLst>
              </a:tr>
              <a:tr h="370840">
                <a:tc>
                  <a:txBody>
                    <a:bodyPr/>
                    <a:lstStyle/>
                    <a:p>
                      <a:pPr algn="ctr"/>
                      <a:r>
                        <a:rPr lang="en-US" b="1" dirty="0">
                          <a:solidFill>
                            <a:schemeClr val="tx1"/>
                          </a:solidFill>
                          <a:latin typeface="Times New Roman" pitchFamily="18" charset="0"/>
                          <a:cs typeface="Times New Roman" pitchFamily="18" charset="0"/>
                        </a:rPr>
                        <a:t>East-West gap</a:t>
                      </a:r>
                    </a:p>
                  </a:txBody>
                  <a:tcPr/>
                </a:tc>
                <a:tc>
                  <a:txBody>
                    <a:bodyPr/>
                    <a:lstStyle/>
                    <a:p>
                      <a:pPr algn="ctr"/>
                      <a:r>
                        <a:rPr lang="en-US" b="1" dirty="0">
                          <a:solidFill>
                            <a:schemeClr val="tx1"/>
                          </a:solidFill>
                          <a:latin typeface="Times New Roman" pitchFamily="18" charset="0"/>
                          <a:cs typeface="Times New Roman" pitchFamily="18" charset="0"/>
                        </a:rPr>
                        <a:t>51</a:t>
                      </a:r>
                    </a:p>
                  </a:txBody>
                  <a:tcPr/>
                </a:tc>
                <a:tc>
                  <a:txBody>
                    <a:bodyPr/>
                    <a:lstStyle/>
                    <a:p>
                      <a:pPr algn="ctr"/>
                      <a:r>
                        <a:rPr lang="en-US" b="1" dirty="0">
                          <a:solidFill>
                            <a:schemeClr val="tx1"/>
                          </a:solidFill>
                          <a:latin typeface="Times New Roman" pitchFamily="18" charset="0"/>
                          <a:cs typeface="Times New Roman" pitchFamily="18" charset="0"/>
                        </a:rPr>
                        <a:t>88</a:t>
                      </a:r>
                    </a:p>
                  </a:txBody>
                  <a:tcPr/>
                </a:tc>
                <a:tc>
                  <a:txBody>
                    <a:bodyPr/>
                    <a:lstStyle/>
                    <a:p>
                      <a:pPr algn="ctr"/>
                      <a:r>
                        <a:rPr lang="en-US" b="1" dirty="0">
                          <a:solidFill>
                            <a:schemeClr val="tx1"/>
                          </a:solidFill>
                          <a:latin typeface="Times New Roman" pitchFamily="18" charset="0"/>
                          <a:cs typeface="Times New Roman" pitchFamily="18" charset="0"/>
                        </a:rPr>
                        <a:t>206</a:t>
                      </a:r>
                    </a:p>
                  </a:txBody>
                  <a:tcPr/>
                </a:tc>
                <a:extLst>
                  <a:ext uri="{0D108BD9-81ED-4DB2-BD59-A6C34878D82A}">
                    <a16:rowId xmlns:a16="http://schemas.microsoft.com/office/drawing/2014/main" xmlns="" val="1218379803"/>
                  </a:ext>
                </a:extLst>
              </a:tr>
            </a:tbl>
          </a:graphicData>
        </a:graphic>
      </p:graphicFrame>
      <p:sp>
        <p:nvSpPr>
          <p:cNvPr id="4" name="Slide Number Placeholder 3">
            <a:extLst>
              <a:ext uri="{FF2B5EF4-FFF2-40B4-BE49-F238E27FC236}">
                <a16:creationId xmlns:a16="http://schemas.microsoft.com/office/drawing/2014/main" xmlns="" id="{95AB6924-1391-374B-BD04-8BA43A9BD049}"/>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5" name="Title 1">
            <a:extLst>
              <a:ext uri="{FF2B5EF4-FFF2-40B4-BE49-F238E27FC236}">
                <a16:creationId xmlns:a16="http://schemas.microsoft.com/office/drawing/2014/main" xmlns="" id="{61A0500B-D8BF-064D-9399-8AB70C80F5C3}"/>
              </a:ext>
            </a:extLst>
          </p:cNvPr>
          <p:cNvSpPr>
            <a:spLocks noGrp="1"/>
          </p:cNvSpPr>
          <p:nvPr>
            <p:ph type="title"/>
          </p:nvPr>
        </p:nvSpPr>
        <p:spPr>
          <a:xfrm>
            <a:off x="1097280" y="914400"/>
            <a:ext cx="10058400" cy="822960"/>
          </a:xfrm>
        </p:spPr>
        <p:txBody>
          <a:bodyPr/>
          <a:lstStyle/>
          <a:p>
            <a:pPr algn="ctr"/>
            <a:r>
              <a:rPr lang="en-US" sz="3200" b="1" dirty="0">
                <a:solidFill>
                  <a:srgbClr val="C00000"/>
                </a:solidFill>
                <a:latin typeface="Times New Roman" pitchFamily="18" charset="0"/>
                <a:cs typeface="Times New Roman" pitchFamily="18" charset="0"/>
              </a:rPr>
              <a:t>Economic Disparity </a:t>
            </a:r>
          </a:p>
        </p:txBody>
      </p:sp>
      <p:sp>
        <p:nvSpPr>
          <p:cNvPr id="7" name="TextBox 6">
            <a:extLst>
              <a:ext uri="{FF2B5EF4-FFF2-40B4-BE49-F238E27FC236}">
                <a16:creationId xmlns:a16="http://schemas.microsoft.com/office/drawing/2014/main" xmlns="" id="{13929ADA-79F4-854C-A65E-75099E3DCFA2}"/>
              </a:ext>
            </a:extLst>
          </p:cNvPr>
          <p:cNvSpPr txBox="1"/>
          <p:nvPr/>
        </p:nvSpPr>
        <p:spPr>
          <a:xfrm>
            <a:off x="1154083" y="1737360"/>
            <a:ext cx="4294217" cy="400110"/>
          </a:xfrm>
          <a:prstGeom prst="rect">
            <a:avLst/>
          </a:prstGeom>
          <a:noFill/>
        </p:spPr>
        <p:txBody>
          <a:bodyPr wrap="square" rtlCol="0">
            <a:spAutoFit/>
          </a:bodyPr>
          <a:lstStyle/>
          <a:p>
            <a:r>
              <a:rPr lang="en-US" sz="2000" b="1" i="1" dirty="0">
                <a:latin typeface="Times New Roman" pitchFamily="18" charset="0"/>
                <a:cs typeface="Times New Roman" pitchFamily="18" charset="0"/>
              </a:rPr>
              <a:t>Per Capita Income in East and West</a:t>
            </a:r>
          </a:p>
        </p:txBody>
      </p:sp>
    </p:spTree>
    <p:extLst>
      <p:ext uri="{BB962C8B-B14F-4D97-AF65-F5344CB8AC3E}">
        <p14:creationId xmlns:p14="http://schemas.microsoft.com/office/powerpoint/2010/main" xmlns="" val="5646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E1037CB3-14F6-2B4D-B31B-F71DF2EEFC18}"/>
              </a:ext>
            </a:extLst>
          </p:cNvPr>
          <p:cNvGraphicFramePr>
            <a:graphicFrameLocks noGrp="1"/>
          </p:cNvGraphicFramePr>
          <p:nvPr>
            <p:ph idx="1"/>
            <p:extLst>
              <p:ext uri="{D42A27DB-BD31-4B8C-83A1-F6EECF244321}">
                <p14:modId xmlns:p14="http://schemas.microsoft.com/office/powerpoint/2010/main" xmlns="" val="3074911267"/>
              </p:ext>
            </p:extLst>
          </p:nvPr>
        </p:nvGraphicFramePr>
        <p:xfrm>
          <a:off x="1097280" y="2192140"/>
          <a:ext cx="10058400" cy="185420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xmlns="" val="1247275458"/>
                    </a:ext>
                  </a:extLst>
                </a:gridCol>
                <a:gridCol w="3352800">
                  <a:extLst>
                    <a:ext uri="{9D8B030D-6E8A-4147-A177-3AD203B41FA5}">
                      <a16:colId xmlns:a16="http://schemas.microsoft.com/office/drawing/2014/main" xmlns="" val="1431651408"/>
                    </a:ext>
                  </a:extLst>
                </a:gridCol>
                <a:gridCol w="3352800">
                  <a:extLst>
                    <a:ext uri="{9D8B030D-6E8A-4147-A177-3AD203B41FA5}">
                      <a16:colId xmlns:a16="http://schemas.microsoft.com/office/drawing/2014/main" xmlns="" val="3391551253"/>
                    </a:ext>
                  </a:extLst>
                </a:gridCol>
              </a:tblGrid>
              <a:tr h="370840">
                <a:tc>
                  <a:txBody>
                    <a:bodyPr/>
                    <a:lstStyle/>
                    <a:p>
                      <a:pPr algn="ctr"/>
                      <a:r>
                        <a:rPr lang="en-US" sz="1800" dirty="0">
                          <a:solidFill>
                            <a:schemeClr val="tx1"/>
                          </a:solidFill>
                          <a:latin typeface="Times New Roman" pitchFamily="18" charset="0"/>
                          <a:cs typeface="Times New Roman" pitchFamily="18" charset="0"/>
                        </a:rPr>
                        <a:t>Period</a:t>
                      </a:r>
                    </a:p>
                  </a:txBody>
                  <a:tcPr/>
                </a:tc>
                <a:tc>
                  <a:txBody>
                    <a:bodyPr/>
                    <a:lstStyle/>
                    <a:p>
                      <a:pPr algn="ctr"/>
                      <a:r>
                        <a:rPr lang="en-US" sz="1800" dirty="0">
                          <a:solidFill>
                            <a:schemeClr val="tx1"/>
                          </a:solidFill>
                          <a:latin typeface="Times New Roman" pitchFamily="18" charset="0"/>
                          <a:cs typeface="Times New Roman" pitchFamily="18" charset="0"/>
                        </a:rPr>
                        <a:t>East Pakistan</a:t>
                      </a:r>
                    </a:p>
                  </a:txBody>
                  <a:tcPr/>
                </a:tc>
                <a:tc>
                  <a:txBody>
                    <a:bodyPr/>
                    <a:lstStyle/>
                    <a:p>
                      <a:pPr algn="ctr"/>
                      <a:r>
                        <a:rPr lang="en-US" sz="1800" dirty="0">
                          <a:solidFill>
                            <a:schemeClr val="tx1"/>
                          </a:solidFill>
                          <a:latin typeface="Times New Roman" pitchFamily="18" charset="0"/>
                          <a:cs typeface="Times New Roman" pitchFamily="18" charset="0"/>
                        </a:rPr>
                        <a:t>West Pakistan</a:t>
                      </a:r>
                    </a:p>
                  </a:txBody>
                  <a:tcPr/>
                </a:tc>
                <a:extLst>
                  <a:ext uri="{0D108BD9-81ED-4DB2-BD59-A6C34878D82A}">
                    <a16:rowId xmlns:a16="http://schemas.microsoft.com/office/drawing/2014/main" xmlns="" val="4119087353"/>
                  </a:ext>
                </a:extLst>
              </a:tr>
              <a:tr h="370840">
                <a:tc>
                  <a:txBody>
                    <a:bodyPr/>
                    <a:lstStyle/>
                    <a:p>
                      <a:pPr algn="ctr"/>
                      <a:r>
                        <a:rPr lang="en-US" sz="1800" dirty="0">
                          <a:solidFill>
                            <a:schemeClr val="tx1"/>
                          </a:solidFill>
                          <a:latin typeface="Times New Roman" pitchFamily="18" charset="0"/>
                          <a:cs typeface="Times New Roman" pitchFamily="18" charset="0"/>
                        </a:rPr>
                        <a:t>1950-1955</a:t>
                      </a:r>
                    </a:p>
                  </a:txBody>
                  <a:tcPr/>
                </a:tc>
                <a:tc>
                  <a:txBody>
                    <a:bodyPr/>
                    <a:lstStyle/>
                    <a:p>
                      <a:pPr algn="ctr"/>
                      <a:r>
                        <a:rPr lang="en-US" sz="1800" dirty="0">
                          <a:solidFill>
                            <a:schemeClr val="tx1"/>
                          </a:solidFill>
                          <a:latin typeface="Times New Roman" pitchFamily="18" charset="0"/>
                          <a:cs typeface="Times New Roman" pitchFamily="18" charset="0"/>
                        </a:rPr>
                        <a:t>1.97</a:t>
                      </a:r>
                    </a:p>
                  </a:txBody>
                  <a:tcPr/>
                </a:tc>
                <a:tc>
                  <a:txBody>
                    <a:bodyPr/>
                    <a:lstStyle/>
                    <a:p>
                      <a:pPr algn="ctr"/>
                      <a:r>
                        <a:rPr lang="en-US" sz="1800" dirty="0">
                          <a:solidFill>
                            <a:schemeClr val="tx1"/>
                          </a:solidFill>
                          <a:latin typeface="Times New Roman" pitchFamily="18" charset="0"/>
                          <a:cs typeface="Times New Roman" pitchFamily="18" charset="0"/>
                        </a:rPr>
                        <a:t>1.96</a:t>
                      </a:r>
                    </a:p>
                  </a:txBody>
                  <a:tcPr/>
                </a:tc>
                <a:extLst>
                  <a:ext uri="{0D108BD9-81ED-4DB2-BD59-A6C34878D82A}">
                    <a16:rowId xmlns:a16="http://schemas.microsoft.com/office/drawing/2014/main" xmlns="" val="3341053851"/>
                  </a:ext>
                </a:extLst>
              </a:tr>
              <a:tr h="370840">
                <a:tc>
                  <a:txBody>
                    <a:bodyPr/>
                    <a:lstStyle/>
                    <a:p>
                      <a:pPr algn="ctr"/>
                      <a:r>
                        <a:rPr lang="en-US" sz="1800" dirty="0">
                          <a:solidFill>
                            <a:schemeClr val="tx1"/>
                          </a:solidFill>
                          <a:latin typeface="Times New Roman" pitchFamily="18" charset="0"/>
                          <a:cs typeface="Times New Roman" pitchFamily="18" charset="0"/>
                        </a:rPr>
                        <a:t>1955-1960</a:t>
                      </a:r>
                    </a:p>
                  </a:txBody>
                  <a:tcPr/>
                </a:tc>
                <a:tc>
                  <a:txBody>
                    <a:bodyPr/>
                    <a:lstStyle/>
                    <a:p>
                      <a:pPr algn="ctr"/>
                      <a:r>
                        <a:rPr lang="en-US" sz="1800" dirty="0">
                          <a:solidFill>
                            <a:schemeClr val="tx1"/>
                          </a:solidFill>
                          <a:latin typeface="Times New Roman" pitchFamily="18" charset="0"/>
                          <a:cs typeface="Times New Roman" pitchFamily="18" charset="0"/>
                        </a:rPr>
                        <a:t>2.25</a:t>
                      </a:r>
                    </a:p>
                  </a:txBody>
                  <a:tcPr/>
                </a:tc>
                <a:tc>
                  <a:txBody>
                    <a:bodyPr/>
                    <a:lstStyle/>
                    <a:p>
                      <a:pPr algn="ctr"/>
                      <a:r>
                        <a:rPr lang="en-US" sz="1800" dirty="0">
                          <a:solidFill>
                            <a:schemeClr val="tx1"/>
                          </a:solidFill>
                          <a:latin typeface="Times New Roman" pitchFamily="18" charset="0"/>
                          <a:cs typeface="Times New Roman" pitchFamily="18" charset="0"/>
                        </a:rPr>
                        <a:t>2.18</a:t>
                      </a:r>
                    </a:p>
                  </a:txBody>
                  <a:tcPr/>
                </a:tc>
                <a:extLst>
                  <a:ext uri="{0D108BD9-81ED-4DB2-BD59-A6C34878D82A}">
                    <a16:rowId xmlns:a16="http://schemas.microsoft.com/office/drawing/2014/main" xmlns="" val="2428685802"/>
                  </a:ext>
                </a:extLst>
              </a:tr>
              <a:tr h="370840">
                <a:tc>
                  <a:txBody>
                    <a:bodyPr/>
                    <a:lstStyle/>
                    <a:p>
                      <a:pPr algn="ctr"/>
                      <a:r>
                        <a:rPr lang="en-US" sz="1800" dirty="0">
                          <a:solidFill>
                            <a:schemeClr val="tx1"/>
                          </a:solidFill>
                          <a:latin typeface="Times New Roman" pitchFamily="18" charset="0"/>
                          <a:cs typeface="Times New Roman" pitchFamily="18" charset="0"/>
                        </a:rPr>
                        <a:t>1960-1965</a:t>
                      </a:r>
                    </a:p>
                  </a:txBody>
                  <a:tcPr/>
                </a:tc>
                <a:tc>
                  <a:txBody>
                    <a:bodyPr/>
                    <a:lstStyle/>
                    <a:p>
                      <a:pPr algn="ctr"/>
                      <a:r>
                        <a:rPr lang="en-US" sz="1800" dirty="0">
                          <a:solidFill>
                            <a:schemeClr val="tx1"/>
                          </a:solidFill>
                          <a:latin typeface="Times New Roman" pitchFamily="18" charset="0"/>
                          <a:cs typeface="Times New Roman" pitchFamily="18" charset="0"/>
                        </a:rPr>
                        <a:t>2.51</a:t>
                      </a:r>
                    </a:p>
                  </a:txBody>
                  <a:tcPr/>
                </a:tc>
                <a:tc>
                  <a:txBody>
                    <a:bodyPr/>
                    <a:lstStyle/>
                    <a:p>
                      <a:pPr algn="ctr"/>
                      <a:r>
                        <a:rPr lang="en-US" sz="1800" dirty="0">
                          <a:solidFill>
                            <a:schemeClr val="tx1"/>
                          </a:solidFill>
                          <a:latin typeface="Times New Roman" pitchFamily="18" charset="0"/>
                          <a:cs typeface="Times New Roman" pitchFamily="18" charset="0"/>
                        </a:rPr>
                        <a:t>2.32</a:t>
                      </a:r>
                    </a:p>
                  </a:txBody>
                  <a:tcPr/>
                </a:tc>
                <a:extLst>
                  <a:ext uri="{0D108BD9-81ED-4DB2-BD59-A6C34878D82A}">
                    <a16:rowId xmlns:a16="http://schemas.microsoft.com/office/drawing/2014/main" xmlns="" val="1285299121"/>
                  </a:ext>
                </a:extLst>
              </a:tr>
              <a:tr h="370840">
                <a:tc>
                  <a:txBody>
                    <a:bodyPr/>
                    <a:lstStyle/>
                    <a:p>
                      <a:pPr algn="ctr"/>
                      <a:r>
                        <a:rPr lang="en-US" sz="1800" dirty="0">
                          <a:solidFill>
                            <a:schemeClr val="tx1"/>
                          </a:solidFill>
                          <a:latin typeface="Times New Roman" pitchFamily="18" charset="0"/>
                          <a:cs typeface="Times New Roman" pitchFamily="18" charset="0"/>
                        </a:rPr>
                        <a:t>1965-1970</a:t>
                      </a:r>
                    </a:p>
                  </a:txBody>
                  <a:tcPr/>
                </a:tc>
                <a:tc>
                  <a:txBody>
                    <a:bodyPr/>
                    <a:lstStyle/>
                    <a:p>
                      <a:pPr algn="ctr"/>
                      <a:r>
                        <a:rPr lang="en-US" sz="1800" dirty="0">
                          <a:solidFill>
                            <a:schemeClr val="tx1"/>
                          </a:solidFill>
                          <a:latin typeface="Times New Roman" pitchFamily="18" charset="0"/>
                          <a:cs typeface="Times New Roman" pitchFamily="18" charset="0"/>
                        </a:rPr>
                        <a:t>2.65</a:t>
                      </a:r>
                    </a:p>
                  </a:txBody>
                  <a:tcPr/>
                </a:tc>
                <a:tc>
                  <a:txBody>
                    <a:bodyPr/>
                    <a:lstStyle/>
                    <a:p>
                      <a:pPr algn="ctr"/>
                      <a:r>
                        <a:rPr lang="en-US" sz="1800" dirty="0">
                          <a:solidFill>
                            <a:schemeClr val="tx1"/>
                          </a:solidFill>
                          <a:latin typeface="Times New Roman" pitchFamily="18" charset="0"/>
                          <a:cs typeface="Times New Roman" pitchFamily="18" charset="0"/>
                        </a:rPr>
                        <a:t>2.44</a:t>
                      </a:r>
                    </a:p>
                  </a:txBody>
                  <a:tcPr/>
                </a:tc>
                <a:extLst>
                  <a:ext uri="{0D108BD9-81ED-4DB2-BD59-A6C34878D82A}">
                    <a16:rowId xmlns:a16="http://schemas.microsoft.com/office/drawing/2014/main" xmlns="" val="294647246"/>
                  </a:ext>
                </a:extLst>
              </a:tr>
            </a:tbl>
          </a:graphicData>
        </a:graphic>
      </p:graphicFrame>
      <p:sp>
        <p:nvSpPr>
          <p:cNvPr id="4" name="Slide Number Placeholder 3">
            <a:extLst>
              <a:ext uri="{FF2B5EF4-FFF2-40B4-BE49-F238E27FC236}">
                <a16:creationId xmlns:a16="http://schemas.microsoft.com/office/drawing/2014/main" xmlns="" id="{4CA69731-1A69-8F4D-A0AF-0530DF2139DF}"/>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5" name="Title 1">
            <a:extLst>
              <a:ext uri="{FF2B5EF4-FFF2-40B4-BE49-F238E27FC236}">
                <a16:creationId xmlns:a16="http://schemas.microsoft.com/office/drawing/2014/main" xmlns="" id="{87473172-52A5-F148-8FBA-2C1E15840162}"/>
              </a:ext>
            </a:extLst>
          </p:cNvPr>
          <p:cNvSpPr>
            <a:spLocks noGrp="1"/>
          </p:cNvSpPr>
          <p:nvPr>
            <p:ph type="title"/>
          </p:nvPr>
        </p:nvSpPr>
        <p:spPr>
          <a:xfrm>
            <a:off x="1097280" y="914400"/>
            <a:ext cx="10058400" cy="822960"/>
          </a:xfrm>
        </p:spPr>
        <p:txBody>
          <a:bodyPr/>
          <a:lstStyle/>
          <a:p>
            <a:pPr algn="ctr"/>
            <a:r>
              <a:rPr lang="en-US" sz="3200" b="1" dirty="0">
                <a:solidFill>
                  <a:srgbClr val="C00000"/>
                </a:solidFill>
                <a:latin typeface="Times New Roman" pitchFamily="18" charset="0"/>
                <a:cs typeface="Times New Roman" pitchFamily="18" charset="0"/>
              </a:rPr>
              <a:t>Economic Disparity </a:t>
            </a:r>
          </a:p>
        </p:txBody>
      </p:sp>
      <p:sp>
        <p:nvSpPr>
          <p:cNvPr id="7" name="TextBox 6">
            <a:extLst>
              <a:ext uri="{FF2B5EF4-FFF2-40B4-BE49-F238E27FC236}">
                <a16:creationId xmlns:a16="http://schemas.microsoft.com/office/drawing/2014/main" xmlns="" id="{9D94CC6F-1640-7D44-A9FC-D35BB674FC36}"/>
              </a:ext>
            </a:extLst>
          </p:cNvPr>
          <p:cNvSpPr txBox="1"/>
          <p:nvPr/>
        </p:nvSpPr>
        <p:spPr>
          <a:xfrm>
            <a:off x="1154083" y="1737360"/>
            <a:ext cx="4294217" cy="400110"/>
          </a:xfrm>
          <a:prstGeom prst="rect">
            <a:avLst/>
          </a:prstGeom>
          <a:noFill/>
        </p:spPr>
        <p:txBody>
          <a:bodyPr wrap="square" rtlCol="0">
            <a:spAutoFit/>
          </a:bodyPr>
          <a:lstStyle/>
          <a:p>
            <a:r>
              <a:rPr lang="en-US" sz="2000" b="1" i="1" dirty="0">
                <a:latin typeface="Times New Roman" pitchFamily="18" charset="0"/>
                <a:cs typeface="Times New Roman" pitchFamily="18" charset="0"/>
              </a:rPr>
              <a:t>Population Growth Rates</a:t>
            </a:r>
          </a:p>
        </p:txBody>
      </p:sp>
    </p:spTree>
    <p:extLst>
      <p:ext uri="{BB962C8B-B14F-4D97-AF65-F5344CB8AC3E}">
        <p14:creationId xmlns:p14="http://schemas.microsoft.com/office/powerpoint/2010/main" xmlns="" val="85966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993A633D-4956-D346-B38B-0B90280644FE}"/>
              </a:ext>
            </a:extLst>
          </p:cNvPr>
          <p:cNvGraphicFramePr>
            <a:graphicFrameLocks noGrp="1"/>
          </p:cNvGraphicFramePr>
          <p:nvPr>
            <p:ph idx="1"/>
            <p:extLst>
              <p:ext uri="{D42A27DB-BD31-4B8C-83A1-F6EECF244321}">
                <p14:modId xmlns:p14="http://schemas.microsoft.com/office/powerpoint/2010/main" xmlns="" val="2197149636"/>
              </p:ext>
            </p:extLst>
          </p:nvPr>
        </p:nvGraphicFramePr>
        <p:xfrm>
          <a:off x="1154085" y="2166962"/>
          <a:ext cx="10058398" cy="333756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xmlns="" val="960875616"/>
                    </a:ext>
                  </a:extLst>
                </a:gridCol>
                <a:gridCol w="1436914">
                  <a:extLst>
                    <a:ext uri="{9D8B030D-6E8A-4147-A177-3AD203B41FA5}">
                      <a16:colId xmlns:a16="http://schemas.microsoft.com/office/drawing/2014/main" xmlns="" val="2304108370"/>
                    </a:ext>
                  </a:extLst>
                </a:gridCol>
                <a:gridCol w="1436914">
                  <a:extLst>
                    <a:ext uri="{9D8B030D-6E8A-4147-A177-3AD203B41FA5}">
                      <a16:colId xmlns:a16="http://schemas.microsoft.com/office/drawing/2014/main" xmlns="" val="3725794025"/>
                    </a:ext>
                  </a:extLst>
                </a:gridCol>
                <a:gridCol w="1436914">
                  <a:extLst>
                    <a:ext uri="{9D8B030D-6E8A-4147-A177-3AD203B41FA5}">
                      <a16:colId xmlns:a16="http://schemas.microsoft.com/office/drawing/2014/main" xmlns="" val="56954313"/>
                    </a:ext>
                  </a:extLst>
                </a:gridCol>
                <a:gridCol w="1436914">
                  <a:extLst>
                    <a:ext uri="{9D8B030D-6E8A-4147-A177-3AD203B41FA5}">
                      <a16:colId xmlns:a16="http://schemas.microsoft.com/office/drawing/2014/main" xmlns="" val="2631486918"/>
                    </a:ext>
                  </a:extLst>
                </a:gridCol>
                <a:gridCol w="1436914">
                  <a:extLst>
                    <a:ext uri="{9D8B030D-6E8A-4147-A177-3AD203B41FA5}">
                      <a16:colId xmlns:a16="http://schemas.microsoft.com/office/drawing/2014/main" xmlns="" val="1614504127"/>
                    </a:ext>
                  </a:extLst>
                </a:gridCol>
                <a:gridCol w="1436914">
                  <a:extLst>
                    <a:ext uri="{9D8B030D-6E8A-4147-A177-3AD203B41FA5}">
                      <a16:colId xmlns:a16="http://schemas.microsoft.com/office/drawing/2014/main" xmlns="" val="36922174"/>
                    </a:ext>
                  </a:extLst>
                </a:gridCol>
              </a:tblGrid>
              <a:tr h="370840">
                <a:tc rowSpan="2">
                  <a:txBody>
                    <a:bodyPr/>
                    <a:lstStyle/>
                    <a:p>
                      <a:pPr algn="ctr"/>
                      <a:endParaRPr lang="en-US" dirty="0">
                        <a:solidFill>
                          <a:schemeClr val="tx1"/>
                        </a:solidFill>
                        <a:latin typeface="Times New Roman" pitchFamily="18" charset="0"/>
                        <a:cs typeface="Times New Roman" pitchFamily="18" charset="0"/>
                      </a:endParaRPr>
                    </a:p>
                  </a:txBody>
                  <a:tcPr/>
                </a:tc>
                <a:tc gridSpan="3">
                  <a:txBody>
                    <a:bodyPr/>
                    <a:lstStyle/>
                    <a:p>
                      <a:pPr algn="ctr"/>
                      <a:r>
                        <a:rPr lang="en-US" b="1" dirty="0">
                          <a:solidFill>
                            <a:schemeClr val="tx1"/>
                          </a:solidFill>
                          <a:latin typeface="Times New Roman" pitchFamily="18" charset="0"/>
                          <a:cs typeface="Times New Roman" pitchFamily="18" charset="0"/>
                        </a:rPr>
                        <a:t>West Pakistan</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b="1" dirty="0">
                          <a:solidFill>
                            <a:schemeClr val="tx1"/>
                          </a:solidFill>
                          <a:latin typeface="Times New Roman" pitchFamily="18" charset="0"/>
                          <a:cs typeface="Times New Roman" pitchFamily="18" charset="0"/>
                        </a:rPr>
                        <a:t>East Pakistan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3647095655"/>
                  </a:ext>
                </a:extLst>
              </a:tr>
              <a:tr h="370840">
                <a:tc vMerge="1">
                  <a:txBody>
                    <a:bodyPr/>
                    <a:lstStyle/>
                    <a:p>
                      <a:endParaRPr lang="en-US" dirty="0"/>
                    </a:p>
                  </a:txBody>
                  <a:tcPr/>
                </a:tc>
                <a:tc>
                  <a:txBody>
                    <a:bodyPr/>
                    <a:lstStyle/>
                    <a:p>
                      <a:pPr algn="ctr"/>
                      <a:r>
                        <a:rPr lang="en-US" b="1" dirty="0">
                          <a:solidFill>
                            <a:schemeClr val="tx1"/>
                          </a:solidFill>
                          <a:latin typeface="Times New Roman" pitchFamily="18" charset="0"/>
                          <a:cs typeface="Times New Roman" pitchFamily="18" charset="0"/>
                        </a:rPr>
                        <a:t>Revenue</a:t>
                      </a:r>
                    </a:p>
                  </a:txBody>
                  <a:tcPr/>
                </a:tc>
                <a:tc>
                  <a:txBody>
                    <a:bodyPr/>
                    <a:lstStyle/>
                    <a:p>
                      <a:pPr algn="ctr"/>
                      <a:r>
                        <a:rPr lang="en-US" b="1" dirty="0">
                          <a:solidFill>
                            <a:schemeClr val="tx1"/>
                          </a:solidFill>
                          <a:latin typeface="Times New Roman" pitchFamily="18" charset="0"/>
                          <a:cs typeface="Times New Roman" pitchFamily="18" charset="0"/>
                        </a:rPr>
                        <a:t>Expenditure</a:t>
                      </a:r>
                    </a:p>
                  </a:txBody>
                  <a:tcPr/>
                </a:tc>
                <a:tc>
                  <a:txBody>
                    <a:bodyPr/>
                    <a:lstStyle/>
                    <a:p>
                      <a:pPr algn="ctr"/>
                      <a:r>
                        <a:rPr lang="en-US" b="1" dirty="0">
                          <a:solidFill>
                            <a:schemeClr val="tx1"/>
                          </a:solidFill>
                          <a:latin typeface="Times New Roman" pitchFamily="18" charset="0"/>
                          <a:cs typeface="Times New Roman" pitchFamily="18" charset="0"/>
                        </a:rPr>
                        <a:t>Balance</a:t>
                      </a:r>
                    </a:p>
                  </a:txBody>
                  <a:tcPr/>
                </a:tc>
                <a:tc>
                  <a:txBody>
                    <a:bodyPr/>
                    <a:lstStyle/>
                    <a:p>
                      <a:pPr algn="ctr"/>
                      <a:r>
                        <a:rPr lang="en-US" b="1" dirty="0">
                          <a:solidFill>
                            <a:schemeClr val="tx1"/>
                          </a:solidFill>
                          <a:latin typeface="Times New Roman" pitchFamily="18" charset="0"/>
                          <a:cs typeface="Times New Roman" pitchFamily="18" charset="0"/>
                        </a:rPr>
                        <a:t>Revenue</a:t>
                      </a:r>
                    </a:p>
                  </a:txBody>
                  <a:tcPr/>
                </a:tc>
                <a:tc>
                  <a:txBody>
                    <a:bodyPr/>
                    <a:lstStyle/>
                    <a:p>
                      <a:pPr algn="ctr"/>
                      <a:r>
                        <a:rPr lang="en-US" b="1" dirty="0">
                          <a:solidFill>
                            <a:schemeClr val="tx1"/>
                          </a:solidFill>
                          <a:latin typeface="Times New Roman" pitchFamily="18" charset="0"/>
                          <a:cs typeface="Times New Roman" pitchFamily="18" charset="0"/>
                        </a:rPr>
                        <a:t>Expenditure</a:t>
                      </a:r>
                    </a:p>
                  </a:txBody>
                  <a:tcPr/>
                </a:tc>
                <a:tc>
                  <a:txBody>
                    <a:bodyPr/>
                    <a:lstStyle/>
                    <a:p>
                      <a:pPr algn="ctr"/>
                      <a:r>
                        <a:rPr lang="en-US" b="1" dirty="0">
                          <a:solidFill>
                            <a:schemeClr val="tx1"/>
                          </a:solidFill>
                          <a:latin typeface="Times New Roman" pitchFamily="18" charset="0"/>
                          <a:cs typeface="Times New Roman" pitchFamily="18" charset="0"/>
                        </a:rPr>
                        <a:t>Balance</a:t>
                      </a:r>
                    </a:p>
                  </a:txBody>
                  <a:tcPr/>
                </a:tc>
                <a:extLst>
                  <a:ext uri="{0D108BD9-81ED-4DB2-BD59-A6C34878D82A}">
                    <a16:rowId xmlns:a16="http://schemas.microsoft.com/office/drawing/2014/main" xmlns="" val="375953732"/>
                  </a:ext>
                </a:extLst>
              </a:tr>
              <a:tr h="370840">
                <a:tc>
                  <a:txBody>
                    <a:bodyPr/>
                    <a:lstStyle/>
                    <a:p>
                      <a:pPr algn="ctr"/>
                      <a:r>
                        <a:rPr lang="en-US" dirty="0">
                          <a:solidFill>
                            <a:schemeClr val="tx1"/>
                          </a:solidFill>
                          <a:latin typeface="Times New Roman" pitchFamily="18" charset="0"/>
                          <a:cs typeface="Times New Roman" pitchFamily="18" charset="0"/>
                        </a:rPr>
                        <a:t>1947-48</a:t>
                      </a:r>
                    </a:p>
                  </a:txBody>
                  <a:tcPr/>
                </a:tc>
                <a:tc>
                  <a:txBody>
                    <a:bodyPr/>
                    <a:lstStyle/>
                    <a:p>
                      <a:pPr algn="ctr"/>
                      <a:r>
                        <a:rPr lang="en-US" dirty="0">
                          <a:solidFill>
                            <a:schemeClr val="tx1"/>
                          </a:solidFill>
                          <a:latin typeface="Times New Roman" pitchFamily="18" charset="0"/>
                          <a:cs typeface="Times New Roman" pitchFamily="18" charset="0"/>
                        </a:rPr>
                        <a:t>145,722</a:t>
                      </a:r>
                    </a:p>
                  </a:txBody>
                  <a:tcPr/>
                </a:tc>
                <a:tc>
                  <a:txBody>
                    <a:bodyPr/>
                    <a:lstStyle/>
                    <a:p>
                      <a:pPr algn="ctr"/>
                      <a:r>
                        <a:rPr lang="en-US" dirty="0">
                          <a:solidFill>
                            <a:schemeClr val="tx1"/>
                          </a:solidFill>
                          <a:latin typeface="Times New Roman" pitchFamily="18" charset="0"/>
                          <a:cs typeface="Times New Roman" pitchFamily="18" charset="0"/>
                        </a:rPr>
                        <a:t>240,263</a:t>
                      </a:r>
                    </a:p>
                  </a:txBody>
                  <a:tcPr/>
                </a:tc>
                <a:tc>
                  <a:txBody>
                    <a:bodyPr/>
                    <a:lstStyle/>
                    <a:p>
                      <a:pPr algn="ctr"/>
                      <a:r>
                        <a:rPr lang="en-US" b="1" dirty="0">
                          <a:solidFill>
                            <a:schemeClr val="tx1"/>
                          </a:solidFill>
                          <a:latin typeface="Times New Roman" pitchFamily="18" charset="0"/>
                          <a:cs typeface="Times New Roman" pitchFamily="18" charset="0"/>
                        </a:rPr>
                        <a:t>- 94,491</a:t>
                      </a:r>
                    </a:p>
                  </a:txBody>
                  <a:tcPr/>
                </a:tc>
                <a:tc>
                  <a:txBody>
                    <a:bodyPr/>
                    <a:lstStyle/>
                    <a:p>
                      <a:pPr algn="ctr"/>
                      <a:r>
                        <a:rPr lang="en-US" dirty="0">
                          <a:solidFill>
                            <a:schemeClr val="tx1"/>
                          </a:solidFill>
                          <a:latin typeface="Times New Roman" pitchFamily="18" charset="0"/>
                          <a:cs typeface="Times New Roman" pitchFamily="18" charset="0"/>
                        </a:rPr>
                        <a:t>57,169</a:t>
                      </a:r>
                    </a:p>
                  </a:txBody>
                  <a:tcPr/>
                </a:tc>
                <a:tc>
                  <a:txBody>
                    <a:bodyPr/>
                    <a:lstStyle/>
                    <a:p>
                      <a:pPr algn="ctr"/>
                      <a:r>
                        <a:rPr lang="en-US" dirty="0">
                          <a:solidFill>
                            <a:schemeClr val="tx1"/>
                          </a:solidFill>
                          <a:latin typeface="Times New Roman" pitchFamily="18" charset="0"/>
                          <a:cs typeface="Times New Roman" pitchFamily="18" charset="0"/>
                        </a:rPr>
                        <a:t>47,589</a:t>
                      </a:r>
                    </a:p>
                  </a:txBody>
                  <a:tcPr/>
                </a:tc>
                <a:tc>
                  <a:txBody>
                    <a:bodyPr/>
                    <a:lstStyle/>
                    <a:p>
                      <a:pPr algn="ctr"/>
                      <a:r>
                        <a:rPr lang="en-US" sz="1800" b="1" kern="1200" dirty="0">
                          <a:solidFill>
                            <a:schemeClr val="tx1"/>
                          </a:solidFill>
                          <a:latin typeface="Times New Roman" pitchFamily="18" charset="0"/>
                          <a:ea typeface="+mn-ea"/>
                          <a:cs typeface="Times New Roman" pitchFamily="18" charset="0"/>
                        </a:rPr>
                        <a:t>+ 9,576</a:t>
                      </a:r>
                    </a:p>
                  </a:txBody>
                  <a:tcPr/>
                </a:tc>
                <a:extLst>
                  <a:ext uri="{0D108BD9-81ED-4DB2-BD59-A6C34878D82A}">
                    <a16:rowId xmlns:a16="http://schemas.microsoft.com/office/drawing/2014/main" xmlns="" val="408942735"/>
                  </a:ext>
                </a:extLst>
              </a:tr>
              <a:tr h="370840">
                <a:tc>
                  <a:txBody>
                    <a:bodyPr/>
                    <a:lstStyle/>
                    <a:p>
                      <a:pPr algn="ctr"/>
                      <a:r>
                        <a:rPr lang="en-US" dirty="0">
                          <a:solidFill>
                            <a:schemeClr val="tx1"/>
                          </a:solidFill>
                          <a:latin typeface="Times New Roman" pitchFamily="18" charset="0"/>
                          <a:cs typeface="Times New Roman" pitchFamily="18" charset="0"/>
                        </a:rPr>
                        <a:t>1948-49</a:t>
                      </a:r>
                    </a:p>
                  </a:txBody>
                  <a:tcPr/>
                </a:tc>
                <a:tc>
                  <a:txBody>
                    <a:bodyPr/>
                    <a:lstStyle/>
                    <a:p>
                      <a:pPr algn="ctr"/>
                      <a:r>
                        <a:rPr lang="en-US" dirty="0">
                          <a:solidFill>
                            <a:schemeClr val="tx1"/>
                          </a:solidFill>
                          <a:latin typeface="Times New Roman" pitchFamily="18" charset="0"/>
                          <a:cs typeface="Times New Roman" pitchFamily="18" charset="0"/>
                        </a:rPr>
                        <a:t>498,717</a:t>
                      </a:r>
                    </a:p>
                  </a:txBody>
                  <a:tcPr/>
                </a:tc>
                <a:tc>
                  <a:txBody>
                    <a:bodyPr/>
                    <a:lstStyle/>
                    <a:p>
                      <a:pPr algn="ctr"/>
                      <a:r>
                        <a:rPr lang="en-US" dirty="0">
                          <a:solidFill>
                            <a:schemeClr val="tx1"/>
                          </a:solidFill>
                          <a:latin typeface="Times New Roman" pitchFamily="18" charset="0"/>
                          <a:cs typeface="Times New Roman" pitchFamily="18" charset="0"/>
                        </a:rPr>
                        <a:t>846,547</a:t>
                      </a:r>
                    </a:p>
                  </a:txBody>
                  <a:tcPr/>
                </a:tc>
                <a:tc>
                  <a:txBody>
                    <a:bodyPr/>
                    <a:lstStyle/>
                    <a:p>
                      <a:pPr algn="ctr"/>
                      <a:r>
                        <a:rPr lang="en-US" b="1" dirty="0">
                          <a:solidFill>
                            <a:schemeClr val="tx1"/>
                          </a:solidFill>
                          <a:latin typeface="Times New Roman" pitchFamily="18" charset="0"/>
                          <a:cs typeface="Times New Roman" pitchFamily="18" charset="0"/>
                        </a:rPr>
                        <a:t>- 347,470</a:t>
                      </a:r>
                    </a:p>
                  </a:txBody>
                  <a:tcPr/>
                </a:tc>
                <a:tc>
                  <a:txBody>
                    <a:bodyPr/>
                    <a:lstStyle/>
                    <a:p>
                      <a:pPr algn="ctr"/>
                      <a:r>
                        <a:rPr lang="en-US" dirty="0">
                          <a:solidFill>
                            <a:schemeClr val="tx1"/>
                          </a:solidFill>
                          <a:latin typeface="Times New Roman" pitchFamily="18" charset="0"/>
                          <a:cs typeface="Times New Roman" pitchFamily="18" charset="0"/>
                        </a:rPr>
                        <a:t>162,311</a:t>
                      </a:r>
                    </a:p>
                  </a:txBody>
                  <a:tcPr/>
                </a:tc>
                <a:tc>
                  <a:txBody>
                    <a:bodyPr/>
                    <a:lstStyle/>
                    <a:p>
                      <a:pPr algn="ctr"/>
                      <a:r>
                        <a:rPr lang="en-US" dirty="0">
                          <a:solidFill>
                            <a:schemeClr val="tx1"/>
                          </a:solidFill>
                          <a:latin typeface="Times New Roman" pitchFamily="18" charset="0"/>
                          <a:cs typeface="Times New Roman" pitchFamily="18" charset="0"/>
                        </a:rPr>
                        <a:t>31,949</a:t>
                      </a:r>
                    </a:p>
                  </a:txBody>
                  <a:tcPr/>
                </a:tc>
                <a:tc>
                  <a:txBody>
                    <a:bodyPr/>
                    <a:lstStyle/>
                    <a:p>
                      <a:pPr algn="ctr"/>
                      <a:r>
                        <a:rPr lang="en-US" sz="1800" b="1" kern="1200" dirty="0">
                          <a:solidFill>
                            <a:schemeClr val="tx1"/>
                          </a:solidFill>
                          <a:latin typeface="Times New Roman" pitchFamily="18" charset="0"/>
                          <a:ea typeface="+mn-ea"/>
                          <a:cs typeface="Times New Roman" pitchFamily="18" charset="0"/>
                        </a:rPr>
                        <a:t>+ 130,362</a:t>
                      </a:r>
                    </a:p>
                  </a:txBody>
                  <a:tcPr/>
                </a:tc>
                <a:extLst>
                  <a:ext uri="{0D108BD9-81ED-4DB2-BD59-A6C34878D82A}">
                    <a16:rowId xmlns:a16="http://schemas.microsoft.com/office/drawing/2014/main" xmlns="" val="2278002686"/>
                  </a:ext>
                </a:extLst>
              </a:tr>
              <a:tr h="370840">
                <a:tc>
                  <a:txBody>
                    <a:bodyPr/>
                    <a:lstStyle/>
                    <a:p>
                      <a:pPr algn="ctr"/>
                      <a:r>
                        <a:rPr lang="en-US" dirty="0">
                          <a:solidFill>
                            <a:schemeClr val="tx1"/>
                          </a:solidFill>
                          <a:latin typeface="Times New Roman" pitchFamily="18" charset="0"/>
                          <a:cs typeface="Times New Roman" pitchFamily="18" charset="0"/>
                        </a:rPr>
                        <a:t>1949-50</a:t>
                      </a:r>
                    </a:p>
                  </a:txBody>
                  <a:tcPr/>
                </a:tc>
                <a:tc>
                  <a:txBody>
                    <a:bodyPr/>
                    <a:lstStyle/>
                    <a:p>
                      <a:pPr algn="ctr"/>
                      <a:r>
                        <a:rPr lang="en-US" dirty="0">
                          <a:solidFill>
                            <a:schemeClr val="tx1"/>
                          </a:solidFill>
                          <a:latin typeface="Times New Roman" pitchFamily="18" charset="0"/>
                          <a:cs typeface="Times New Roman" pitchFamily="18" charset="0"/>
                        </a:rPr>
                        <a:t>633,026</a:t>
                      </a:r>
                    </a:p>
                  </a:txBody>
                  <a:tcPr/>
                </a:tc>
                <a:tc>
                  <a:txBody>
                    <a:bodyPr/>
                    <a:lstStyle/>
                    <a:p>
                      <a:pPr algn="ctr"/>
                      <a:r>
                        <a:rPr lang="en-US" dirty="0">
                          <a:solidFill>
                            <a:schemeClr val="tx1"/>
                          </a:solidFill>
                          <a:latin typeface="Times New Roman" pitchFamily="18" charset="0"/>
                          <a:cs typeface="Times New Roman" pitchFamily="18" charset="0"/>
                        </a:rPr>
                        <a:t>1,414,583</a:t>
                      </a:r>
                    </a:p>
                  </a:txBody>
                  <a:tcPr/>
                </a:tc>
                <a:tc>
                  <a:txBody>
                    <a:bodyPr/>
                    <a:lstStyle/>
                    <a:p>
                      <a:pPr algn="ctr"/>
                      <a:r>
                        <a:rPr lang="en-US" b="1" dirty="0">
                          <a:solidFill>
                            <a:schemeClr val="tx1"/>
                          </a:solidFill>
                          <a:latin typeface="Times New Roman" pitchFamily="18" charset="0"/>
                          <a:cs typeface="Times New Roman" pitchFamily="18" charset="0"/>
                        </a:rPr>
                        <a:t>- 783,577</a:t>
                      </a:r>
                    </a:p>
                  </a:txBody>
                  <a:tcPr/>
                </a:tc>
                <a:tc>
                  <a:txBody>
                    <a:bodyPr/>
                    <a:lstStyle/>
                    <a:p>
                      <a:pPr algn="ctr"/>
                      <a:r>
                        <a:rPr lang="en-US" dirty="0">
                          <a:solidFill>
                            <a:schemeClr val="tx1"/>
                          </a:solidFill>
                          <a:latin typeface="Times New Roman" pitchFamily="18" charset="0"/>
                          <a:cs typeface="Times New Roman" pitchFamily="18" charset="0"/>
                        </a:rPr>
                        <a:t>220,793</a:t>
                      </a:r>
                    </a:p>
                  </a:txBody>
                  <a:tcPr/>
                </a:tc>
                <a:tc>
                  <a:txBody>
                    <a:bodyPr/>
                    <a:lstStyle/>
                    <a:p>
                      <a:pPr algn="ctr"/>
                      <a:r>
                        <a:rPr lang="en-US" dirty="0">
                          <a:solidFill>
                            <a:schemeClr val="tx1"/>
                          </a:solidFill>
                          <a:latin typeface="Times New Roman" pitchFamily="18" charset="0"/>
                          <a:cs typeface="Times New Roman" pitchFamily="18" charset="0"/>
                        </a:rPr>
                        <a:t>17,634</a:t>
                      </a:r>
                    </a:p>
                  </a:txBody>
                  <a:tcPr/>
                </a:tc>
                <a:tc>
                  <a:txBody>
                    <a:bodyPr/>
                    <a:lstStyle/>
                    <a:p>
                      <a:pPr algn="ctr"/>
                      <a:r>
                        <a:rPr lang="en-US" sz="1800" b="1" kern="1200" dirty="0">
                          <a:solidFill>
                            <a:schemeClr val="tx1"/>
                          </a:solidFill>
                          <a:latin typeface="Times New Roman" pitchFamily="18" charset="0"/>
                          <a:ea typeface="+mn-ea"/>
                          <a:cs typeface="Times New Roman" pitchFamily="18" charset="0"/>
                        </a:rPr>
                        <a:t>+ 203,159</a:t>
                      </a:r>
                    </a:p>
                  </a:txBody>
                  <a:tcPr/>
                </a:tc>
                <a:extLst>
                  <a:ext uri="{0D108BD9-81ED-4DB2-BD59-A6C34878D82A}">
                    <a16:rowId xmlns:a16="http://schemas.microsoft.com/office/drawing/2014/main" xmlns="" val="3930220067"/>
                  </a:ext>
                </a:extLst>
              </a:tr>
              <a:tr h="370840">
                <a:tc>
                  <a:txBody>
                    <a:bodyPr/>
                    <a:lstStyle/>
                    <a:p>
                      <a:pPr algn="ctr"/>
                      <a:r>
                        <a:rPr lang="en-US" dirty="0">
                          <a:solidFill>
                            <a:schemeClr val="tx1"/>
                          </a:solidFill>
                          <a:latin typeface="Times New Roman" pitchFamily="18" charset="0"/>
                          <a:cs typeface="Times New Roman" pitchFamily="18" charset="0"/>
                        </a:rPr>
                        <a:t>1950-51</a:t>
                      </a:r>
                    </a:p>
                  </a:txBody>
                  <a:tcPr/>
                </a:tc>
                <a:tc>
                  <a:txBody>
                    <a:bodyPr/>
                    <a:lstStyle/>
                    <a:p>
                      <a:pPr algn="ctr"/>
                      <a:r>
                        <a:rPr lang="en-US" dirty="0">
                          <a:solidFill>
                            <a:schemeClr val="tx1"/>
                          </a:solidFill>
                          <a:latin typeface="Times New Roman" pitchFamily="18" charset="0"/>
                          <a:cs typeface="Times New Roman" pitchFamily="18" charset="0"/>
                        </a:rPr>
                        <a:t>999,874</a:t>
                      </a:r>
                    </a:p>
                  </a:txBody>
                  <a:tcPr/>
                </a:tc>
                <a:tc>
                  <a:txBody>
                    <a:bodyPr/>
                    <a:lstStyle/>
                    <a:p>
                      <a:pPr algn="ctr"/>
                      <a:r>
                        <a:rPr lang="en-US" dirty="0">
                          <a:solidFill>
                            <a:schemeClr val="tx1"/>
                          </a:solidFill>
                          <a:latin typeface="Times New Roman" pitchFamily="18" charset="0"/>
                          <a:cs typeface="Times New Roman" pitchFamily="18" charset="0"/>
                        </a:rPr>
                        <a:t>1,278,851</a:t>
                      </a:r>
                    </a:p>
                  </a:txBody>
                  <a:tcPr/>
                </a:tc>
                <a:tc>
                  <a:txBody>
                    <a:bodyPr/>
                    <a:lstStyle/>
                    <a:p>
                      <a:pPr algn="ctr"/>
                      <a:r>
                        <a:rPr lang="en-US" b="1" dirty="0">
                          <a:solidFill>
                            <a:schemeClr val="tx1"/>
                          </a:solidFill>
                          <a:latin typeface="Times New Roman" pitchFamily="18" charset="0"/>
                          <a:cs typeface="Times New Roman" pitchFamily="18" charset="0"/>
                        </a:rPr>
                        <a:t>- 278,977</a:t>
                      </a:r>
                    </a:p>
                  </a:txBody>
                  <a:tcPr/>
                </a:tc>
                <a:tc>
                  <a:txBody>
                    <a:bodyPr/>
                    <a:lstStyle/>
                    <a:p>
                      <a:pPr algn="ctr"/>
                      <a:r>
                        <a:rPr lang="en-US" dirty="0">
                          <a:solidFill>
                            <a:schemeClr val="tx1"/>
                          </a:solidFill>
                          <a:latin typeface="Times New Roman" pitchFamily="18" charset="0"/>
                          <a:cs typeface="Times New Roman" pitchFamily="18" charset="0"/>
                        </a:rPr>
                        <a:t>258,503</a:t>
                      </a:r>
                    </a:p>
                  </a:txBody>
                  <a:tcPr/>
                </a:tc>
                <a:tc>
                  <a:txBody>
                    <a:bodyPr/>
                    <a:lstStyle/>
                    <a:p>
                      <a:pPr algn="ctr"/>
                      <a:r>
                        <a:rPr lang="en-US" dirty="0">
                          <a:solidFill>
                            <a:schemeClr val="tx1"/>
                          </a:solidFill>
                          <a:latin typeface="Times New Roman" pitchFamily="18" charset="0"/>
                          <a:cs typeface="Times New Roman" pitchFamily="18" charset="0"/>
                        </a:rPr>
                        <a:t>45,195</a:t>
                      </a:r>
                    </a:p>
                  </a:txBody>
                  <a:tcPr/>
                </a:tc>
                <a:tc>
                  <a:txBody>
                    <a:bodyPr/>
                    <a:lstStyle/>
                    <a:p>
                      <a:pPr algn="ctr"/>
                      <a:r>
                        <a:rPr lang="en-US" sz="1800" b="1" kern="1200" dirty="0">
                          <a:solidFill>
                            <a:schemeClr val="tx1"/>
                          </a:solidFill>
                          <a:latin typeface="Times New Roman" pitchFamily="18" charset="0"/>
                          <a:ea typeface="+mn-ea"/>
                          <a:cs typeface="Times New Roman" pitchFamily="18" charset="0"/>
                        </a:rPr>
                        <a:t>+ 213,308</a:t>
                      </a:r>
                    </a:p>
                  </a:txBody>
                  <a:tcPr/>
                </a:tc>
                <a:extLst>
                  <a:ext uri="{0D108BD9-81ED-4DB2-BD59-A6C34878D82A}">
                    <a16:rowId xmlns:a16="http://schemas.microsoft.com/office/drawing/2014/main" xmlns="" val="4066892345"/>
                  </a:ext>
                </a:extLst>
              </a:tr>
              <a:tr h="370840">
                <a:tc>
                  <a:txBody>
                    <a:bodyPr/>
                    <a:lstStyle/>
                    <a:p>
                      <a:pPr algn="ctr"/>
                      <a:r>
                        <a:rPr lang="en-US" dirty="0">
                          <a:solidFill>
                            <a:schemeClr val="tx1"/>
                          </a:solidFill>
                          <a:latin typeface="Times New Roman" pitchFamily="18" charset="0"/>
                          <a:cs typeface="Times New Roman" pitchFamily="18" charset="0"/>
                        </a:rPr>
                        <a:t>1951-52</a:t>
                      </a:r>
                    </a:p>
                  </a:txBody>
                  <a:tcPr/>
                </a:tc>
                <a:tc>
                  <a:txBody>
                    <a:bodyPr/>
                    <a:lstStyle/>
                    <a:p>
                      <a:pPr algn="ctr"/>
                      <a:r>
                        <a:rPr lang="en-US" dirty="0">
                          <a:solidFill>
                            <a:schemeClr val="tx1"/>
                          </a:solidFill>
                          <a:latin typeface="Times New Roman" pitchFamily="18" charset="0"/>
                          <a:cs typeface="Times New Roman" pitchFamily="18" charset="0"/>
                        </a:rPr>
                        <a:t>1,035,432</a:t>
                      </a:r>
                    </a:p>
                  </a:txBody>
                  <a:tcPr/>
                </a:tc>
                <a:tc>
                  <a:txBody>
                    <a:bodyPr/>
                    <a:lstStyle/>
                    <a:p>
                      <a:pPr algn="ctr"/>
                      <a:r>
                        <a:rPr lang="en-US" dirty="0">
                          <a:solidFill>
                            <a:schemeClr val="tx1"/>
                          </a:solidFill>
                          <a:latin typeface="Times New Roman" pitchFamily="18" charset="0"/>
                          <a:cs typeface="Times New Roman" pitchFamily="18" charset="0"/>
                        </a:rPr>
                        <a:t>1,649,675</a:t>
                      </a:r>
                    </a:p>
                  </a:txBody>
                  <a:tcPr/>
                </a:tc>
                <a:tc>
                  <a:txBody>
                    <a:bodyPr/>
                    <a:lstStyle/>
                    <a:p>
                      <a:pPr algn="ctr"/>
                      <a:r>
                        <a:rPr lang="en-US" b="1" dirty="0">
                          <a:solidFill>
                            <a:schemeClr val="tx1"/>
                          </a:solidFill>
                          <a:latin typeface="Times New Roman" pitchFamily="18" charset="0"/>
                          <a:cs typeface="Times New Roman" pitchFamily="18" charset="0"/>
                        </a:rPr>
                        <a:t>- 614,243</a:t>
                      </a:r>
                    </a:p>
                  </a:txBody>
                  <a:tcPr/>
                </a:tc>
                <a:tc>
                  <a:txBody>
                    <a:bodyPr/>
                    <a:lstStyle/>
                    <a:p>
                      <a:pPr algn="ctr"/>
                      <a:r>
                        <a:rPr lang="en-US" dirty="0">
                          <a:solidFill>
                            <a:schemeClr val="tx1"/>
                          </a:solidFill>
                          <a:latin typeface="Times New Roman" pitchFamily="18" charset="0"/>
                          <a:cs typeface="Times New Roman" pitchFamily="18" charset="0"/>
                        </a:rPr>
                        <a:t>350,972</a:t>
                      </a:r>
                    </a:p>
                  </a:txBody>
                  <a:tcPr/>
                </a:tc>
                <a:tc>
                  <a:txBody>
                    <a:bodyPr/>
                    <a:lstStyle/>
                    <a:p>
                      <a:pPr algn="ctr"/>
                      <a:r>
                        <a:rPr lang="en-US" dirty="0">
                          <a:solidFill>
                            <a:schemeClr val="tx1"/>
                          </a:solidFill>
                          <a:latin typeface="Times New Roman" pitchFamily="18" charset="0"/>
                          <a:cs typeface="Times New Roman" pitchFamily="18" charset="0"/>
                        </a:rPr>
                        <a:t>1,509</a:t>
                      </a:r>
                    </a:p>
                  </a:txBody>
                  <a:tcPr/>
                </a:tc>
                <a:tc>
                  <a:txBody>
                    <a:bodyPr/>
                    <a:lstStyle/>
                    <a:p>
                      <a:pPr algn="ctr"/>
                      <a:r>
                        <a:rPr lang="en-US" sz="1800" b="1" kern="1200" dirty="0">
                          <a:solidFill>
                            <a:schemeClr val="tx1"/>
                          </a:solidFill>
                          <a:latin typeface="Times New Roman" pitchFamily="18" charset="0"/>
                          <a:ea typeface="+mn-ea"/>
                          <a:cs typeface="Times New Roman" pitchFamily="18" charset="0"/>
                        </a:rPr>
                        <a:t>+ 349,463</a:t>
                      </a:r>
                    </a:p>
                  </a:txBody>
                  <a:tcPr/>
                </a:tc>
                <a:extLst>
                  <a:ext uri="{0D108BD9-81ED-4DB2-BD59-A6C34878D82A}">
                    <a16:rowId xmlns:a16="http://schemas.microsoft.com/office/drawing/2014/main" xmlns="" val="4071575940"/>
                  </a:ext>
                </a:extLst>
              </a:tr>
              <a:tr h="370840">
                <a:tc>
                  <a:txBody>
                    <a:bodyPr/>
                    <a:lstStyle/>
                    <a:p>
                      <a:pPr algn="ctr"/>
                      <a:r>
                        <a:rPr lang="en-US" dirty="0">
                          <a:solidFill>
                            <a:schemeClr val="tx1"/>
                          </a:solidFill>
                          <a:latin typeface="Times New Roman" pitchFamily="18" charset="0"/>
                          <a:cs typeface="Times New Roman" pitchFamily="18" charset="0"/>
                        </a:rPr>
                        <a:t>1952-53</a:t>
                      </a:r>
                    </a:p>
                  </a:txBody>
                  <a:tcPr/>
                </a:tc>
                <a:tc>
                  <a:txBody>
                    <a:bodyPr/>
                    <a:lstStyle/>
                    <a:p>
                      <a:pPr algn="ctr"/>
                      <a:r>
                        <a:rPr lang="en-US" dirty="0">
                          <a:solidFill>
                            <a:schemeClr val="tx1"/>
                          </a:solidFill>
                          <a:latin typeface="Times New Roman" pitchFamily="18" charset="0"/>
                          <a:cs typeface="Times New Roman" pitchFamily="18" charset="0"/>
                        </a:rPr>
                        <a:t>912,967</a:t>
                      </a:r>
                    </a:p>
                  </a:txBody>
                  <a:tcPr/>
                </a:tc>
                <a:tc>
                  <a:txBody>
                    <a:bodyPr/>
                    <a:lstStyle/>
                    <a:p>
                      <a:pPr algn="ctr"/>
                      <a:r>
                        <a:rPr lang="en-US" dirty="0">
                          <a:solidFill>
                            <a:schemeClr val="tx1"/>
                          </a:solidFill>
                          <a:latin typeface="Times New Roman" pitchFamily="18" charset="0"/>
                          <a:cs typeface="Times New Roman" pitchFamily="18" charset="0"/>
                        </a:rPr>
                        <a:t>1,319,720</a:t>
                      </a:r>
                    </a:p>
                  </a:txBody>
                  <a:tcPr/>
                </a:tc>
                <a:tc>
                  <a:txBody>
                    <a:bodyPr/>
                    <a:lstStyle/>
                    <a:p>
                      <a:pPr algn="ctr"/>
                      <a:r>
                        <a:rPr lang="en-US" b="1" dirty="0">
                          <a:solidFill>
                            <a:schemeClr val="tx1"/>
                          </a:solidFill>
                          <a:latin typeface="Times New Roman" pitchFamily="18" charset="0"/>
                          <a:cs typeface="Times New Roman" pitchFamily="18" charset="0"/>
                        </a:rPr>
                        <a:t>- 406,753</a:t>
                      </a:r>
                    </a:p>
                  </a:txBody>
                  <a:tcPr/>
                </a:tc>
                <a:tc>
                  <a:txBody>
                    <a:bodyPr/>
                    <a:lstStyle/>
                    <a:p>
                      <a:pPr algn="ctr"/>
                      <a:r>
                        <a:rPr lang="en-US" dirty="0">
                          <a:solidFill>
                            <a:schemeClr val="tx1"/>
                          </a:solidFill>
                          <a:latin typeface="Times New Roman" pitchFamily="18" charset="0"/>
                          <a:cs typeface="Times New Roman" pitchFamily="18" charset="0"/>
                        </a:rPr>
                        <a:t>254,293</a:t>
                      </a:r>
                    </a:p>
                  </a:txBody>
                  <a:tcPr/>
                </a:tc>
                <a:tc>
                  <a:txBody>
                    <a:bodyPr/>
                    <a:lstStyle/>
                    <a:p>
                      <a:pPr algn="ctr"/>
                      <a:r>
                        <a:rPr lang="en-US" dirty="0">
                          <a:solidFill>
                            <a:schemeClr val="tx1"/>
                          </a:solidFill>
                          <a:latin typeface="Times New Roman" pitchFamily="18" charset="0"/>
                          <a:cs typeface="Times New Roman" pitchFamily="18" charset="0"/>
                        </a:rPr>
                        <a:t>249,091</a:t>
                      </a:r>
                    </a:p>
                  </a:txBody>
                  <a:tcPr/>
                </a:tc>
                <a:tc>
                  <a:txBody>
                    <a:bodyPr/>
                    <a:lstStyle/>
                    <a:p>
                      <a:pPr algn="ctr"/>
                      <a:r>
                        <a:rPr lang="en-US" sz="1800" b="1" kern="1200" dirty="0">
                          <a:solidFill>
                            <a:schemeClr val="tx1"/>
                          </a:solidFill>
                          <a:latin typeface="Times New Roman" pitchFamily="18" charset="0"/>
                          <a:ea typeface="+mn-ea"/>
                          <a:cs typeface="Times New Roman" pitchFamily="18" charset="0"/>
                        </a:rPr>
                        <a:t>+ 5,202</a:t>
                      </a:r>
                    </a:p>
                  </a:txBody>
                  <a:tcPr/>
                </a:tc>
                <a:extLst>
                  <a:ext uri="{0D108BD9-81ED-4DB2-BD59-A6C34878D82A}">
                    <a16:rowId xmlns:a16="http://schemas.microsoft.com/office/drawing/2014/main" xmlns="" val="3839551777"/>
                  </a:ext>
                </a:extLst>
              </a:tr>
              <a:tr h="370840">
                <a:tc>
                  <a:txBody>
                    <a:bodyPr/>
                    <a:lstStyle/>
                    <a:p>
                      <a:pPr algn="ctr"/>
                      <a:r>
                        <a:rPr lang="en-US" dirty="0">
                          <a:solidFill>
                            <a:schemeClr val="tx1"/>
                          </a:solidFill>
                          <a:latin typeface="Times New Roman" pitchFamily="18" charset="0"/>
                          <a:cs typeface="Times New Roman" pitchFamily="18" charset="0"/>
                        </a:rPr>
                        <a:t>1953-54</a:t>
                      </a:r>
                    </a:p>
                  </a:txBody>
                  <a:tcPr/>
                </a:tc>
                <a:tc>
                  <a:txBody>
                    <a:bodyPr/>
                    <a:lstStyle/>
                    <a:p>
                      <a:pPr algn="ctr"/>
                      <a:r>
                        <a:rPr lang="en-US" dirty="0">
                          <a:solidFill>
                            <a:schemeClr val="tx1"/>
                          </a:solidFill>
                          <a:latin typeface="Times New Roman" pitchFamily="18" charset="0"/>
                          <a:cs typeface="Times New Roman" pitchFamily="18" charset="0"/>
                        </a:rPr>
                        <a:t>1,040,720</a:t>
                      </a:r>
                    </a:p>
                  </a:txBody>
                  <a:tcPr/>
                </a:tc>
                <a:tc>
                  <a:txBody>
                    <a:bodyPr/>
                    <a:lstStyle/>
                    <a:p>
                      <a:pPr algn="ctr"/>
                      <a:r>
                        <a:rPr lang="en-US" dirty="0">
                          <a:solidFill>
                            <a:schemeClr val="tx1"/>
                          </a:solidFill>
                          <a:latin typeface="Times New Roman" pitchFamily="18" charset="0"/>
                          <a:cs typeface="Times New Roman" pitchFamily="18" charset="0"/>
                        </a:rPr>
                        <a:t>979,502</a:t>
                      </a:r>
                    </a:p>
                  </a:txBody>
                  <a:tcPr/>
                </a:tc>
                <a:tc>
                  <a:txBody>
                    <a:bodyPr/>
                    <a:lstStyle/>
                    <a:p>
                      <a:pPr algn="ctr"/>
                      <a:r>
                        <a:rPr lang="en-US" b="1" dirty="0">
                          <a:solidFill>
                            <a:schemeClr val="tx1"/>
                          </a:solidFill>
                          <a:latin typeface="Times New Roman" pitchFamily="18" charset="0"/>
                          <a:cs typeface="Times New Roman" pitchFamily="18" charset="0"/>
                        </a:rPr>
                        <a:t>+ 61,218</a:t>
                      </a:r>
                    </a:p>
                  </a:txBody>
                  <a:tcPr/>
                </a:tc>
                <a:tc>
                  <a:txBody>
                    <a:bodyPr/>
                    <a:lstStyle/>
                    <a:p>
                      <a:pPr algn="ctr"/>
                      <a:r>
                        <a:rPr lang="en-US" dirty="0">
                          <a:solidFill>
                            <a:schemeClr val="tx1"/>
                          </a:solidFill>
                          <a:latin typeface="Times New Roman" pitchFamily="18" charset="0"/>
                          <a:cs typeface="Times New Roman" pitchFamily="18" charset="0"/>
                        </a:rPr>
                        <a:t>211,551</a:t>
                      </a:r>
                    </a:p>
                  </a:txBody>
                  <a:tcPr/>
                </a:tc>
                <a:tc>
                  <a:txBody>
                    <a:bodyPr/>
                    <a:lstStyle/>
                    <a:p>
                      <a:pPr algn="ctr"/>
                      <a:r>
                        <a:rPr lang="en-US" dirty="0">
                          <a:solidFill>
                            <a:schemeClr val="tx1"/>
                          </a:solidFill>
                          <a:latin typeface="Times New Roman" pitchFamily="18" charset="0"/>
                          <a:cs typeface="Times New Roman" pitchFamily="18" charset="0"/>
                        </a:rPr>
                        <a:t>4,835</a:t>
                      </a:r>
                    </a:p>
                  </a:txBody>
                  <a:tcPr/>
                </a:tc>
                <a:tc>
                  <a:txBody>
                    <a:bodyPr/>
                    <a:lstStyle/>
                    <a:p>
                      <a:pPr algn="ctr"/>
                      <a:r>
                        <a:rPr lang="en-US" sz="1800" b="1" kern="1200" dirty="0">
                          <a:solidFill>
                            <a:schemeClr val="tx1"/>
                          </a:solidFill>
                          <a:latin typeface="Times New Roman" pitchFamily="18" charset="0"/>
                          <a:ea typeface="+mn-ea"/>
                          <a:cs typeface="Times New Roman" pitchFamily="18" charset="0"/>
                        </a:rPr>
                        <a:t>+ 206,716</a:t>
                      </a:r>
                    </a:p>
                  </a:txBody>
                  <a:tcPr/>
                </a:tc>
                <a:extLst>
                  <a:ext uri="{0D108BD9-81ED-4DB2-BD59-A6C34878D82A}">
                    <a16:rowId xmlns:a16="http://schemas.microsoft.com/office/drawing/2014/main" xmlns="" val="2989781866"/>
                  </a:ext>
                </a:extLst>
              </a:tr>
            </a:tbl>
          </a:graphicData>
        </a:graphic>
      </p:graphicFrame>
      <p:sp>
        <p:nvSpPr>
          <p:cNvPr id="4" name="Slide Number Placeholder 3">
            <a:extLst>
              <a:ext uri="{FF2B5EF4-FFF2-40B4-BE49-F238E27FC236}">
                <a16:creationId xmlns:a16="http://schemas.microsoft.com/office/drawing/2014/main" xmlns="" id="{7704BF83-105A-C944-9800-F37A6E4983E0}"/>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
        <p:nvSpPr>
          <p:cNvPr id="5" name="Title 1">
            <a:extLst>
              <a:ext uri="{FF2B5EF4-FFF2-40B4-BE49-F238E27FC236}">
                <a16:creationId xmlns:a16="http://schemas.microsoft.com/office/drawing/2014/main" xmlns="" id="{1C5F6473-2651-084D-85B3-F4D3BBF0CFB7}"/>
              </a:ext>
            </a:extLst>
          </p:cNvPr>
          <p:cNvSpPr>
            <a:spLocks noGrp="1"/>
          </p:cNvSpPr>
          <p:nvPr>
            <p:ph type="title"/>
          </p:nvPr>
        </p:nvSpPr>
        <p:spPr>
          <a:xfrm>
            <a:off x="1097280" y="914400"/>
            <a:ext cx="10058400" cy="822960"/>
          </a:xfrm>
        </p:spPr>
        <p:txBody>
          <a:bodyPr/>
          <a:lstStyle/>
          <a:p>
            <a:pPr algn="ctr"/>
            <a:r>
              <a:rPr lang="en-US" sz="3200" b="1" dirty="0">
                <a:solidFill>
                  <a:srgbClr val="C00000"/>
                </a:solidFill>
                <a:latin typeface="Times New Roman" pitchFamily="18" charset="0"/>
                <a:cs typeface="Times New Roman" pitchFamily="18" charset="0"/>
              </a:rPr>
              <a:t>Economic Disparity </a:t>
            </a:r>
          </a:p>
        </p:txBody>
      </p:sp>
      <p:sp>
        <p:nvSpPr>
          <p:cNvPr id="7" name="TextBox 6">
            <a:extLst>
              <a:ext uri="{FF2B5EF4-FFF2-40B4-BE49-F238E27FC236}">
                <a16:creationId xmlns:a16="http://schemas.microsoft.com/office/drawing/2014/main" xmlns="" id="{75B0E2E6-29DE-AC43-BA7E-16DF7F650389}"/>
              </a:ext>
            </a:extLst>
          </p:cNvPr>
          <p:cNvSpPr txBox="1"/>
          <p:nvPr/>
        </p:nvSpPr>
        <p:spPr>
          <a:xfrm>
            <a:off x="1154083" y="1737360"/>
            <a:ext cx="8002617" cy="400110"/>
          </a:xfrm>
          <a:prstGeom prst="rect">
            <a:avLst/>
          </a:prstGeom>
          <a:noFill/>
        </p:spPr>
        <p:txBody>
          <a:bodyPr wrap="square" rtlCol="0">
            <a:spAutoFit/>
          </a:bodyPr>
          <a:lstStyle/>
          <a:p>
            <a:r>
              <a:rPr lang="en-US" sz="2000" b="1" i="1" dirty="0">
                <a:latin typeface="Times New Roman" pitchFamily="18" charset="0"/>
                <a:cs typeface="Times New Roman" pitchFamily="18" charset="0"/>
              </a:rPr>
              <a:t>Revenue and Expenditure of the government (crore in Rupees) 1947-54</a:t>
            </a:r>
          </a:p>
        </p:txBody>
      </p:sp>
    </p:spTree>
    <p:extLst>
      <p:ext uri="{BB962C8B-B14F-4D97-AF65-F5344CB8AC3E}">
        <p14:creationId xmlns:p14="http://schemas.microsoft.com/office/powerpoint/2010/main" xmlns="" val="377981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CDB91842-C75C-7142-AA68-F6FB2730B28C}"/>
              </a:ext>
            </a:extLst>
          </p:cNvPr>
          <p:cNvGraphicFramePr>
            <a:graphicFrameLocks noGrp="1"/>
          </p:cNvGraphicFramePr>
          <p:nvPr>
            <p:ph idx="1"/>
            <p:extLst>
              <p:ext uri="{D42A27DB-BD31-4B8C-83A1-F6EECF244321}">
                <p14:modId xmlns:p14="http://schemas.microsoft.com/office/powerpoint/2010/main" xmlns="" val="1941019345"/>
              </p:ext>
            </p:extLst>
          </p:nvPr>
        </p:nvGraphicFramePr>
        <p:xfrm>
          <a:off x="1097280" y="2154934"/>
          <a:ext cx="10058400" cy="222504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xmlns="" val="1676692420"/>
                    </a:ext>
                  </a:extLst>
                </a:gridCol>
                <a:gridCol w="3352800">
                  <a:extLst>
                    <a:ext uri="{9D8B030D-6E8A-4147-A177-3AD203B41FA5}">
                      <a16:colId xmlns:a16="http://schemas.microsoft.com/office/drawing/2014/main" xmlns="" val="882134852"/>
                    </a:ext>
                  </a:extLst>
                </a:gridCol>
                <a:gridCol w="3352800">
                  <a:extLst>
                    <a:ext uri="{9D8B030D-6E8A-4147-A177-3AD203B41FA5}">
                      <a16:colId xmlns:a16="http://schemas.microsoft.com/office/drawing/2014/main" xmlns="" val="1055600226"/>
                    </a:ext>
                  </a:extLst>
                </a:gridCol>
              </a:tblGrid>
              <a:tr h="370840">
                <a:tc>
                  <a:txBody>
                    <a:bodyPr/>
                    <a:lstStyle/>
                    <a:p>
                      <a:pPr algn="ctr"/>
                      <a:endParaRPr lang="en-US" dirty="0">
                        <a:solidFill>
                          <a:schemeClr val="tx1"/>
                        </a:solidFill>
                        <a:latin typeface="Times New Roman" pitchFamily="18" charset="0"/>
                        <a:cs typeface="Times New Roman" pitchFamily="18" charset="0"/>
                      </a:endParaRPr>
                    </a:p>
                  </a:txBody>
                  <a:tcPr/>
                </a:tc>
                <a:tc>
                  <a:txBody>
                    <a:bodyPr/>
                    <a:lstStyle/>
                    <a:p>
                      <a:pPr algn="ctr"/>
                      <a:r>
                        <a:rPr lang="en-US" dirty="0">
                          <a:solidFill>
                            <a:schemeClr val="tx1"/>
                          </a:solidFill>
                          <a:latin typeface="Times New Roman" pitchFamily="18" charset="0"/>
                          <a:cs typeface="Times New Roman" pitchFamily="18" charset="0"/>
                        </a:rPr>
                        <a:t>East Pakistan</a:t>
                      </a:r>
                    </a:p>
                  </a:txBody>
                  <a:tcPr/>
                </a:tc>
                <a:tc>
                  <a:txBody>
                    <a:bodyPr/>
                    <a:lstStyle/>
                    <a:p>
                      <a:pPr algn="ctr"/>
                      <a:r>
                        <a:rPr lang="en-US" dirty="0">
                          <a:solidFill>
                            <a:schemeClr val="tx1"/>
                          </a:solidFill>
                          <a:latin typeface="Times New Roman" pitchFamily="18" charset="0"/>
                          <a:cs typeface="Times New Roman" pitchFamily="18" charset="0"/>
                        </a:rPr>
                        <a:t>West Pakistan </a:t>
                      </a:r>
                    </a:p>
                  </a:txBody>
                  <a:tcPr/>
                </a:tc>
                <a:extLst>
                  <a:ext uri="{0D108BD9-81ED-4DB2-BD59-A6C34878D82A}">
                    <a16:rowId xmlns:a16="http://schemas.microsoft.com/office/drawing/2014/main" xmlns="" val="3237342701"/>
                  </a:ext>
                </a:extLst>
              </a:tr>
              <a:tr h="370840">
                <a:tc>
                  <a:txBody>
                    <a:bodyPr/>
                    <a:lstStyle/>
                    <a:p>
                      <a:pPr algn="ctr"/>
                      <a:r>
                        <a:rPr lang="en-US" dirty="0">
                          <a:solidFill>
                            <a:schemeClr val="tx1"/>
                          </a:solidFill>
                          <a:latin typeface="Times New Roman" pitchFamily="18" charset="0"/>
                          <a:cs typeface="Times New Roman" pitchFamily="18" charset="0"/>
                        </a:rPr>
                        <a:t>Population </a:t>
                      </a:r>
                    </a:p>
                  </a:txBody>
                  <a:tcPr/>
                </a:tc>
                <a:tc>
                  <a:txBody>
                    <a:bodyPr/>
                    <a:lstStyle/>
                    <a:p>
                      <a:pPr algn="ctr"/>
                      <a:r>
                        <a:rPr lang="en-US" dirty="0">
                          <a:solidFill>
                            <a:schemeClr val="tx1"/>
                          </a:solidFill>
                          <a:latin typeface="Times New Roman" pitchFamily="18" charset="0"/>
                          <a:cs typeface="Times New Roman" pitchFamily="18" charset="0"/>
                        </a:rPr>
                        <a:t>7.5 Corer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itchFamily="18" charset="0"/>
                          <a:cs typeface="Times New Roman" pitchFamily="18" charset="0"/>
                        </a:rPr>
                        <a:t>5.5 Corer </a:t>
                      </a:r>
                    </a:p>
                  </a:txBody>
                  <a:tcPr/>
                </a:tc>
                <a:extLst>
                  <a:ext uri="{0D108BD9-81ED-4DB2-BD59-A6C34878D82A}">
                    <a16:rowId xmlns:a16="http://schemas.microsoft.com/office/drawing/2014/main" xmlns="" val="440891446"/>
                  </a:ext>
                </a:extLst>
              </a:tr>
              <a:tr h="370840">
                <a:tc>
                  <a:txBody>
                    <a:bodyPr/>
                    <a:lstStyle/>
                    <a:p>
                      <a:pPr algn="ctr"/>
                      <a:r>
                        <a:rPr lang="en-US" dirty="0">
                          <a:solidFill>
                            <a:schemeClr val="tx1"/>
                          </a:solidFill>
                          <a:latin typeface="Times New Roman" pitchFamily="18" charset="0"/>
                          <a:cs typeface="Times New Roman" pitchFamily="18" charset="0"/>
                        </a:rPr>
                        <a:t># of doctors</a:t>
                      </a:r>
                    </a:p>
                  </a:txBody>
                  <a:tcPr/>
                </a:tc>
                <a:tc>
                  <a:txBody>
                    <a:bodyPr/>
                    <a:lstStyle/>
                    <a:p>
                      <a:pPr algn="ctr"/>
                      <a:r>
                        <a:rPr lang="en-US" dirty="0">
                          <a:solidFill>
                            <a:schemeClr val="tx1"/>
                          </a:solidFill>
                          <a:latin typeface="Times New Roman" pitchFamily="18" charset="0"/>
                          <a:cs typeface="Times New Roman" pitchFamily="18" charset="0"/>
                        </a:rPr>
                        <a:t>7,600</a:t>
                      </a:r>
                    </a:p>
                  </a:txBody>
                  <a:tcPr/>
                </a:tc>
                <a:tc>
                  <a:txBody>
                    <a:bodyPr/>
                    <a:lstStyle/>
                    <a:p>
                      <a:pPr algn="ctr"/>
                      <a:r>
                        <a:rPr lang="en-US" dirty="0">
                          <a:solidFill>
                            <a:schemeClr val="tx1"/>
                          </a:solidFill>
                          <a:latin typeface="Times New Roman" pitchFamily="18" charset="0"/>
                          <a:cs typeface="Times New Roman" pitchFamily="18" charset="0"/>
                        </a:rPr>
                        <a:t>12,400</a:t>
                      </a:r>
                    </a:p>
                  </a:txBody>
                  <a:tcPr/>
                </a:tc>
                <a:extLst>
                  <a:ext uri="{0D108BD9-81ED-4DB2-BD59-A6C34878D82A}">
                    <a16:rowId xmlns:a16="http://schemas.microsoft.com/office/drawing/2014/main" xmlns="" val="457269047"/>
                  </a:ext>
                </a:extLst>
              </a:tr>
              <a:tr h="370840">
                <a:tc>
                  <a:txBody>
                    <a:bodyPr/>
                    <a:lstStyle/>
                    <a:p>
                      <a:pPr algn="ctr"/>
                      <a:r>
                        <a:rPr lang="en-US" dirty="0">
                          <a:solidFill>
                            <a:schemeClr val="tx1"/>
                          </a:solidFill>
                          <a:latin typeface="Times New Roman" pitchFamily="18" charset="0"/>
                          <a:cs typeface="Times New Roman" pitchFamily="18" charset="0"/>
                        </a:rPr>
                        <a:t># of beds (hospitals)</a:t>
                      </a:r>
                    </a:p>
                  </a:txBody>
                  <a:tcPr/>
                </a:tc>
                <a:tc>
                  <a:txBody>
                    <a:bodyPr/>
                    <a:lstStyle/>
                    <a:p>
                      <a:pPr algn="ctr"/>
                      <a:r>
                        <a:rPr lang="en-US" dirty="0">
                          <a:solidFill>
                            <a:schemeClr val="tx1"/>
                          </a:solidFill>
                          <a:latin typeface="Times New Roman" pitchFamily="18" charset="0"/>
                          <a:cs typeface="Times New Roman" pitchFamily="18" charset="0"/>
                        </a:rPr>
                        <a:t>1,600</a:t>
                      </a:r>
                    </a:p>
                  </a:txBody>
                  <a:tcPr/>
                </a:tc>
                <a:tc>
                  <a:txBody>
                    <a:bodyPr/>
                    <a:lstStyle/>
                    <a:p>
                      <a:pPr algn="ctr"/>
                      <a:r>
                        <a:rPr lang="en-US" dirty="0">
                          <a:solidFill>
                            <a:schemeClr val="tx1"/>
                          </a:solidFill>
                          <a:latin typeface="Times New Roman" pitchFamily="18" charset="0"/>
                          <a:cs typeface="Times New Roman" pitchFamily="18" charset="0"/>
                        </a:rPr>
                        <a:t>6,000</a:t>
                      </a:r>
                    </a:p>
                  </a:txBody>
                  <a:tcPr/>
                </a:tc>
                <a:extLst>
                  <a:ext uri="{0D108BD9-81ED-4DB2-BD59-A6C34878D82A}">
                    <a16:rowId xmlns:a16="http://schemas.microsoft.com/office/drawing/2014/main" xmlns="" val="704393419"/>
                  </a:ext>
                </a:extLst>
              </a:tr>
              <a:tr h="370840">
                <a:tc>
                  <a:txBody>
                    <a:bodyPr/>
                    <a:lstStyle/>
                    <a:p>
                      <a:pPr algn="ctr"/>
                      <a:r>
                        <a:rPr lang="en-US" dirty="0">
                          <a:solidFill>
                            <a:schemeClr val="tx1"/>
                          </a:solidFill>
                          <a:latin typeface="Times New Roman" pitchFamily="18" charset="0"/>
                          <a:cs typeface="Times New Roman" pitchFamily="18" charset="0"/>
                        </a:rPr>
                        <a:t>Community Clinics </a:t>
                      </a:r>
                    </a:p>
                  </a:txBody>
                  <a:tcPr/>
                </a:tc>
                <a:tc>
                  <a:txBody>
                    <a:bodyPr/>
                    <a:lstStyle/>
                    <a:p>
                      <a:pPr algn="ctr"/>
                      <a:r>
                        <a:rPr lang="en-US" dirty="0">
                          <a:solidFill>
                            <a:schemeClr val="tx1"/>
                          </a:solidFill>
                          <a:latin typeface="Times New Roman" pitchFamily="18" charset="0"/>
                          <a:cs typeface="Times New Roman" pitchFamily="18" charset="0"/>
                        </a:rPr>
                        <a:t>88</a:t>
                      </a:r>
                    </a:p>
                  </a:txBody>
                  <a:tcPr/>
                </a:tc>
                <a:tc>
                  <a:txBody>
                    <a:bodyPr/>
                    <a:lstStyle/>
                    <a:p>
                      <a:pPr algn="ctr"/>
                      <a:r>
                        <a:rPr lang="en-US" dirty="0">
                          <a:solidFill>
                            <a:schemeClr val="tx1"/>
                          </a:solidFill>
                          <a:latin typeface="Times New Roman" pitchFamily="18" charset="0"/>
                          <a:cs typeface="Times New Roman" pitchFamily="18" charset="0"/>
                        </a:rPr>
                        <a:t>325</a:t>
                      </a:r>
                    </a:p>
                  </a:txBody>
                  <a:tcPr/>
                </a:tc>
                <a:extLst>
                  <a:ext uri="{0D108BD9-81ED-4DB2-BD59-A6C34878D82A}">
                    <a16:rowId xmlns:a16="http://schemas.microsoft.com/office/drawing/2014/main" xmlns="" val="1026776321"/>
                  </a:ext>
                </a:extLst>
              </a:tr>
              <a:tr h="370840">
                <a:tc>
                  <a:txBody>
                    <a:bodyPr/>
                    <a:lstStyle/>
                    <a:p>
                      <a:pPr algn="ctr"/>
                      <a:r>
                        <a:rPr lang="en-US" dirty="0">
                          <a:solidFill>
                            <a:schemeClr val="tx1"/>
                          </a:solidFill>
                          <a:latin typeface="Times New Roman" pitchFamily="18" charset="0"/>
                          <a:cs typeface="Times New Roman" pitchFamily="18" charset="0"/>
                        </a:rPr>
                        <a:t>Urban social welfare center </a:t>
                      </a:r>
                    </a:p>
                  </a:txBody>
                  <a:tcPr/>
                </a:tc>
                <a:tc>
                  <a:txBody>
                    <a:bodyPr/>
                    <a:lstStyle/>
                    <a:p>
                      <a:pPr algn="ctr"/>
                      <a:r>
                        <a:rPr lang="en-US" dirty="0">
                          <a:solidFill>
                            <a:schemeClr val="tx1"/>
                          </a:solidFill>
                          <a:latin typeface="Times New Roman" pitchFamily="18" charset="0"/>
                          <a:cs typeface="Times New Roman" pitchFamily="18" charset="0"/>
                        </a:rPr>
                        <a:t>52</a:t>
                      </a:r>
                    </a:p>
                  </a:txBody>
                  <a:tcPr/>
                </a:tc>
                <a:tc>
                  <a:txBody>
                    <a:bodyPr/>
                    <a:lstStyle/>
                    <a:p>
                      <a:pPr algn="ctr"/>
                      <a:r>
                        <a:rPr lang="en-US" dirty="0">
                          <a:solidFill>
                            <a:schemeClr val="tx1"/>
                          </a:solidFill>
                          <a:latin typeface="Times New Roman" pitchFamily="18" charset="0"/>
                          <a:cs typeface="Times New Roman" pitchFamily="18" charset="0"/>
                        </a:rPr>
                        <a:t>81</a:t>
                      </a:r>
                    </a:p>
                  </a:txBody>
                  <a:tcPr/>
                </a:tc>
                <a:extLst>
                  <a:ext uri="{0D108BD9-81ED-4DB2-BD59-A6C34878D82A}">
                    <a16:rowId xmlns:a16="http://schemas.microsoft.com/office/drawing/2014/main" xmlns="" val="184923144"/>
                  </a:ext>
                </a:extLst>
              </a:tr>
            </a:tbl>
          </a:graphicData>
        </a:graphic>
      </p:graphicFrame>
      <p:sp>
        <p:nvSpPr>
          <p:cNvPr id="4" name="Slide Number Placeholder 3">
            <a:extLst>
              <a:ext uri="{FF2B5EF4-FFF2-40B4-BE49-F238E27FC236}">
                <a16:creationId xmlns:a16="http://schemas.microsoft.com/office/drawing/2014/main" xmlns="" id="{67E9C93D-B702-804B-BD43-9BE1EB818FB3}"/>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5" name="Title 1">
            <a:extLst>
              <a:ext uri="{FF2B5EF4-FFF2-40B4-BE49-F238E27FC236}">
                <a16:creationId xmlns:a16="http://schemas.microsoft.com/office/drawing/2014/main" xmlns="" id="{F731BA05-BEF0-7C48-BD3B-FC680B54447A}"/>
              </a:ext>
            </a:extLst>
          </p:cNvPr>
          <p:cNvSpPr>
            <a:spLocks noGrp="1"/>
          </p:cNvSpPr>
          <p:nvPr>
            <p:ph type="title"/>
          </p:nvPr>
        </p:nvSpPr>
        <p:spPr>
          <a:xfrm>
            <a:off x="1097280" y="914400"/>
            <a:ext cx="10058400" cy="822960"/>
          </a:xfrm>
        </p:spPr>
        <p:txBody>
          <a:bodyPr/>
          <a:lstStyle/>
          <a:p>
            <a:pPr algn="ctr"/>
            <a:r>
              <a:rPr lang="en-US" sz="3200" b="1" dirty="0">
                <a:solidFill>
                  <a:srgbClr val="C00000"/>
                </a:solidFill>
                <a:latin typeface="Times New Roman" pitchFamily="18" charset="0"/>
                <a:cs typeface="Times New Roman" pitchFamily="18" charset="0"/>
              </a:rPr>
              <a:t>Economic Disparity </a:t>
            </a:r>
          </a:p>
        </p:txBody>
      </p:sp>
      <p:sp>
        <p:nvSpPr>
          <p:cNvPr id="7" name="TextBox 6">
            <a:extLst>
              <a:ext uri="{FF2B5EF4-FFF2-40B4-BE49-F238E27FC236}">
                <a16:creationId xmlns:a16="http://schemas.microsoft.com/office/drawing/2014/main" xmlns="" id="{D5AD4996-708E-FF46-8487-E8D8D7BE1301}"/>
              </a:ext>
            </a:extLst>
          </p:cNvPr>
          <p:cNvSpPr txBox="1"/>
          <p:nvPr/>
        </p:nvSpPr>
        <p:spPr>
          <a:xfrm>
            <a:off x="1097280" y="1718757"/>
            <a:ext cx="8002617" cy="400110"/>
          </a:xfrm>
          <a:prstGeom prst="rect">
            <a:avLst/>
          </a:prstGeom>
          <a:noFill/>
        </p:spPr>
        <p:txBody>
          <a:bodyPr wrap="square" rtlCol="0">
            <a:spAutoFit/>
          </a:bodyPr>
          <a:lstStyle/>
          <a:p>
            <a:r>
              <a:rPr lang="en-US" sz="2000" b="1" i="1" dirty="0">
                <a:solidFill>
                  <a:srgbClr val="002060"/>
                </a:solidFill>
                <a:latin typeface="Times New Roman" pitchFamily="18" charset="0"/>
                <a:cs typeface="Times New Roman" pitchFamily="18" charset="0"/>
              </a:rPr>
              <a:t>Social welfare </a:t>
            </a:r>
          </a:p>
        </p:txBody>
      </p:sp>
    </p:spTree>
    <p:extLst>
      <p:ext uri="{BB962C8B-B14F-4D97-AF65-F5344CB8AC3E}">
        <p14:creationId xmlns:p14="http://schemas.microsoft.com/office/powerpoint/2010/main" xmlns="" val="288907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E64CF655-C887-5C4E-8E56-082C61ADBF05}"/>
              </a:ext>
            </a:extLst>
          </p:cNvPr>
          <p:cNvGraphicFramePr>
            <a:graphicFrameLocks noGrp="1"/>
          </p:cNvGraphicFramePr>
          <p:nvPr>
            <p:ph idx="1"/>
            <p:extLst>
              <p:ext uri="{D42A27DB-BD31-4B8C-83A1-F6EECF244321}">
                <p14:modId xmlns:p14="http://schemas.microsoft.com/office/powerpoint/2010/main" xmlns="" val="2438205746"/>
              </p:ext>
            </p:extLst>
          </p:nvPr>
        </p:nvGraphicFramePr>
        <p:xfrm>
          <a:off x="1154083" y="2112963"/>
          <a:ext cx="10058400" cy="3505200"/>
        </p:xfrm>
        <a:graphic>
          <a:graphicData uri="http://schemas.openxmlformats.org/drawingml/2006/table">
            <a:tbl>
              <a:tblPr firstRow="1" bandRow="1">
                <a:tableStyleId>{5C22544A-7EE6-4342-B048-85BDC9FD1C3A}</a:tableStyleId>
              </a:tblPr>
              <a:tblGrid>
                <a:gridCol w="3710017">
                  <a:extLst>
                    <a:ext uri="{9D8B030D-6E8A-4147-A177-3AD203B41FA5}">
                      <a16:colId xmlns:a16="http://schemas.microsoft.com/office/drawing/2014/main" xmlns="" val="1105673893"/>
                    </a:ext>
                  </a:extLst>
                </a:gridCol>
                <a:gridCol w="3060700">
                  <a:extLst>
                    <a:ext uri="{9D8B030D-6E8A-4147-A177-3AD203B41FA5}">
                      <a16:colId xmlns:a16="http://schemas.microsoft.com/office/drawing/2014/main" xmlns="" val="1037125031"/>
                    </a:ext>
                  </a:extLst>
                </a:gridCol>
                <a:gridCol w="3287683">
                  <a:extLst>
                    <a:ext uri="{9D8B030D-6E8A-4147-A177-3AD203B41FA5}">
                      <a16:colId xmlns:a16="http://schemas.microsoft.com/office/drawing/2014/main" xmlns="" val="2406061934"/>
                    </a:ext>
                  </a:extLst>
                </a:gridCol>
              </a:tblGrid>
              <a:tr h="370840">
                <a:tc>
                  <a:txBody>
                    <a:bodyPr/>
                    <a:lstStyle/>
                    <a:p>
                      <a:pPr algn="ctr"/>
                      <a:endParaRPr lang="en-US" dirty="0">
                        <a:solidFill>
                          <a:schemeClr val="tx1"/>
                        </a:solidFill>
                        <a:latin typeface="Times New Roman" pitchFamily="18" charset="0"/>
                        <a:cs typeface="Times New Roman" pitchFamily="18" charset="0"/>
                      </a:endParaRPr>
                    </a:p>
                  </a:txBody>
                  <a:tcPr/>
                </a:tc>
                <a:tc>
                  <a:txBody>
                    <a:bodyPr/>
                    <a:lstStyle/>
                    <a:p>
                      <a:pPr algn="ctr"/>
                      <a:r>
                        <a:rPr lang="en-US" dirty="0">
                          <a:solidFill>
                            <a:schemeClr val="tx1"/>
                          </a:solidFill>
                          <a:latin typeface="Times New Roman" pitchFamily="18" charset="0"/>
                          <a:cs typeface="Times New Roman" pitchFamily="18" charset="0"/>
                        </a:rPr>
                        <a:t>East Pakistan</a:t>
                      </a:r>
                    </a:p>
                  </a:txBody>
                  <a:tcPr/>
                </a:tc>
                <a:tc>
                  <a:txBody>
                    <a:bodyPr/>
                    <a:lstStyle/>
                    <a:p>
                      <a:pPr algn="ctr"/>
                      <a:r>
                        <a:rPr lang="en-US" dirty="0">
                          <a:solidFill>
                            <a:schemeClr val="tx1"/>
                          </a:solidFill>
                          <a:latin typeface="Times New Roman" pitchFamily="18" charset="0"/>
                          <a:cs typeface="Times New Roman" pitchFamily="18" charset="0"/>
                        </a:rPr>
                        <a:t>West Pakistan </a:t>
                      </a:r>
                    </a:p>
                  </a:txBody>
                  <a:tcPr/>
                </a:tc>
                <a:extLst>
                  <a:ext uri="{0D108BD9-81ED-4DB2-BD59-A6C34878D82A}">
                    <a16:rowId xmlns:a16="http://schemas.microsoft.com/office/drawing/2014/main" xmlns="" val="3665843512"/>
                  </a:ext>
                </a:extLst>
              </a:tr>
              <a:tr h="370840">
                <a:tc>
                  <a:txBody>
                    <a:bodyPr/>
                    <a:lstStyle/>
                    <a:p>
                      <a:pPr algn="ctr"/>
                      <a:r>
                        <a:rPr lang="en-US" dirty="0">
                          <a:solidFill>
                            <a:schemeClr val="tx1"/>
                          </a:solidFill>
                          <a:latin typeface="Times New Roman" pitchFamily="18" charset="0"/>
                          <a:cs typeface="Times New Roman" pitchFamily="18" charset="0"/>
                        </a:rPr>
                        <a:t>Foreign currency (loan)</a:t>
                      </a:r>
                    </a:p>
                  </a:txBody>
                  <a:tcPr/>
                </a:tc>
                <a:tc>
                  <a:txBody>
                    <a:bodyPr/>
                    <a:lstStyle/>
                    <a:p>
                      <a:pPr algn="ctr"/>
                      <a:r>
                        <a:rPr lang="en-US" dirty="0">
                          <a:solidFill>
                            <a:schemeClr val="tx1"/>
                          </a:solidFill>
                          <a:latin typeface="Times New Roman" pitchFamily="18" charset="0"/>
                          <a:cs typeface="Times New Roman" pitchFamily="18" charset="0"/>
                        </a:rPr>
                        <a:t>20%</a:t>
                      </a:r>
                    </a:p>
                  </a:txBody>
                  <a:tcPr/>
                </a:tc>
                <a:tc>
                  <a:txBody>
                    <a:bodyPr/>
                    <a:lstStyle/>
                    <a:p>
                      <a:pPr algn="ctr"/>
                      <a:r>
                        <a:rPr lang="en-US" dirty="0">
                          <a:solidFill>
                            <a:schemeClr val="tx1"/>
                          </a:solidFill>
                          <a:latin typeface="Times New Roman" pitchFamily="18" charset="0"/>
                          <a:cs typeface="Times New Roman" pitchFamily="18" charset="0"/>
                        </a:rPr>
                        <a:t>80%</a:t>
                      </a:r>
                    </a:p>
                  </a:txBody>
                  <a:tcPr/>
                </a:tc>
                <a:extLst>
                  <a:ext uri="{0D108BD9-81ED-4DB2-BD59-A6C34878D82A}">
                    <a16:rowId xmlns:a16="http://schemas.microsoft.com/office/drawing/2014/main" xmlns="" val="1836637891"/>
                  </a:ext>
                </a:extLst>
              </a:tr>
              <a:tr h="370840">
                <a:tc>
                  <a:txBody>
                    <a:bodyPr/>
                    <a:lstStyle/>
                    <a:p>
                      <a:pPr algn="ctr"/>
                      <a:r>
                        <a:rPr lang="en-US" dirty="0">
                          <a:solidFill>
                            <a:schemeClr val="tx1"/>
                          </a:solidFill>
                          <a:latin typeface="Times New Roman" pitchFamily="18" charset="0"/>
                          <a:cs typeface="Times New Roman" pitchFamily="18" charset="0"/>
                        </a:rPr>
                        <a:t>Foreign currency/aids(without US support)</a:t>
                      </a:r>
                    </a:p>
                  </a:txBody>
                  <a:tcPr/>
                </a:tc>
                <a:tc>
                  <a:txBody>
                    <a:bodyPr/>
                    <a:lstStyle/>
                    <a:p>
                      <a:pPr algn="ctr"/>
                      <a:r>
                        <a:rPr lang="en-US" dirty="0">
                          <a:solidFill>
                            <a:schemeClr val="tx1"/>
                          </a:solidFill>
                          <a:latin typeface="Times New Roman" pitchFamily="18" charset="0"/>
                          <a:cs typeface="Times New Roman" pitchFamily="18" charset="0"/>
                        </a:rPr>
                        <a:t>4%</a:t>
                      </a:r>
                    </a:p>
                  </a:txBody>
                  <a:tcPr/>
                </a:tc>
                <a:tc>
                  <a:txBody>
                    <a:bodyPr/>
                    <a:lstStyle/>
                    <a:p>
                      <a:pPr algn="ctr"/>
                      <a:r>
                        <a:rPr lang="en-US" dirty="0">
                          <a:solidFill>
                            <a:schemeClr val="tx1"/>
                          </a:solidFill>
                          <a:latin typeface="Times New Roman" pitchFamily="18" charset="0"/>
                          <a:cs typeface="Times New Roman" pitchFamily="18" charset="0"/>
                        </a:rPr>
                        <a:t>96%</a:t>
                      </a:r>
                    </a:p>
                  </a:txBody>
                  <a:tcPr/>
                </a:tc>
                <a:extLst>
                  <a:ext uri="{0D108BD9-81ED-4DB2-BD59-A6C34878D82A}">
                    <a16:rowId xmlns:a16="http://schemas.microsoft.com/office/drawing/2014/main" xmlns="" val="3926980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itchFamily="18" charset="0"/>
                          <a:cs typeface="Times New Roman" pitchFamily="18" charset="0"/>
                        </a:rPr>
                        <a:t>Foreign currency/aids(US support)</a:t>
                      </a:r>
                    </a:p>
                  </a:txBody>
                  <a:tcPr/>
                </a:tc>
                <a:tc>
                  <a:txBody>
                    <a:bodyPr/>
                    <a:lstStyle/>
                    <a:p>
                      <a:pPr algn="ctr"/>
                      <a:r>
                        <a:rPr lang="en-US" dirty="0">
                          <a:solidFill>
                            <a:schemeClr val="tx1"/>
                          </a:solidFill>
                          <a:latin typeface="Times New Roman" pitchFamily="18" charset="0"/>
                          <a:cs typeface="Times New Roman" pitchFamily="18" charset="0"/>
                        </a:rPr>
                        <a:t>34%</a:t>
                      </a:r>
                    </a:p>
                  </a:txBody>
                  <a:tcPr/>
                </a:tc>
                <a:tc>
                  <a:txBody>
                    <a:bodyPr/>
                    <a:lstStyle/>
                    <a:p>
                      <a:pPr algn="ctr"/>
                      <a:r>
                        <a:rPr lang="en-US" dirty="0">
                          <a:solidFill>
                            <a:schemeClr val="tx1"/>
                          </a:solidFill>
                          <a:latin typeface="Times New Roman" pitchFamily="18" charset="0"/>
                          <a:cs typeface="Times New Roman" pitchFamily="18" charset="0"/>
                        </a:rPr>
                        <a:t>66%</a:t>
                      </a:r>
                    </a:p>
                  </a:txBody>
                  <a:tcPr/>
                </a:tc>
                <a:extLst>
                  <a:ext uri="{0D108BD9-81ED-4DB2-BD59-A6C34878D82A}">
                    <a16:rowId xmlns:a16="http://schemas.microsoft.com/office/drawing/2014/main" xmlns="" val="3883476884"/>
                  </a:ext>
                </a:extLst>
              </a:tr>
              <a:tr h="370840">
                <a:tc>
                  <a:txBody>
                    <a:bodyPr/>
                    <a:lstStyle/>
                    <a:p>
                      <a:pPr algn="ctr"/>
                      <a:r>
                        <a:rPr lang="en-US" dirty="0">
                          <a:solidFill>
                            <a:schemeClr val="tx1"/>
                          </a:solidFill>
                          <a:latin typeface="Times New Roman" pitchFamily="18" charset="0"/>
                          <a:cs typeface="Times New Roman" pitchFamily="18" charset="0"/>
                        </a:rPr>
                        <a:t>Pakistan Industrial Corporation</a:t>
                      </a:r>
                    </a:p>
                  </a:txBody>
                  <a:tcPr/>
                </a:tc>
                <a:tc>
                  <a:txBody>
                    <a:bodyPr/>
                    <a:lstStyle/>
                    <a:p>
                      <a:pPr algn="ctr"/>
                      <a:r>
                        <a:rPr lang="en-US" dirty="0">
                          <a:solidFill>
                            <a:schemeClr val="tx1"/>
                          </a:solidFill>
                          <a:latin typeface="Times New Roman" pitchFamily="18" charset="0"/>
                          <a:cs typeface="Times New Roman" pitchFamily="18" charset="0"/>
                        </a:rPr>
                        <a:t>42%</a:t>
                      </a:r>
                    </a:p>
                  </a:txBody>
                  <a:tcPr/>
                </a:tc>
                <a:tc>
                  <a:txBody>
                    <a:bodyPr/>
                    <a:lstStyle/>
                    <a:p>
                      <a:pPr algn="ctr"/>
                      <a:r>
                        <a:rPr lang="en-US" dirty="0">
                          <a:solidFill>
                            <a:schemeClr val="tx1"/>
                          </a:solidFill>
                          <a:latin typeface="Times New Roman" pitchFamily="18" charset="0"/>
                          <a:cs typeface="Times New Roman" pitchFamily="18" charset="0"/>
                        </a:rPr>
                        <a:t>58%</a:t>
                      </a:r>
                    </a:p>
                  </a:txBody>
                  <a:tcPr/>
                </a:tc>
                <a:extLst>
                  <a:ext uri="{0D108BD9-81ED-4DB2-BD59-A6C34878D82A}">
                    <a16:rowId xmlns:a16="http://schemas.microsoft.com/office/drawing/2014/main" xmlns="" val="3953361416"/>
                  </a:ext>
                </a:extLst>
              </a:tr>
              <a:tr h="370840">
                <a:tc>
                  <a:txBody>
                    <a:bodyPr/>
                    <a:lstStyle/>
                    <a:p>
                      <a:pPr algn="ctr"/>
                      <a:r>
                        <a:rPr lang="en-US" dirty="0">
                          <a:solidFill>
                            <a:schemeClr val="tx1"/>
                          </a:solidFill>
                          <a:latin typeface="Times New Roman" pitchFamily="18" charset="0"/>
                          <a:cs typeface="Times New Roman" pitchFamily="18" charset="0"/>
                        </a:rPr>
                        <a:t>Industry and Investment corporation/loan</a:t>
                      </a:r>
                    </a:p>
                  </a:txBody>
                  <a:tcPr/>
                </a:tc>
                <a:tc>
                  <a:txBody>
                    <a:bodyPr/>
                    <a:lstStyle/>
                    <a:p>
                      <a:pPr algn="ctr"/>
                      <a:r>
                        <a:rPr lang="en-US" dirty="0">
                          <a:solidFill>
                            <a:schemeClr val="tx1"/>
                          </a:solidFill>
                          <a:latin typeface="Times New Roman" pitchFamily="18" charset="0"/>
                          <a:cs typeface="Times New Roman" pitchFamily="18" charset="0"/>
                        </a:rPr>
                        <a:t>20%</a:t>
                      </a:r>
                    </a:p>
                  </a:txBody>
                  <a:tcPr/>
                </a:tc>
                <a:tc>
                  <a:txBody>
                    <a:bodyPr/>
                    <a:lstStyle/>
                    <a:p>
                      <a:pPr algn="ctr"/>
                      <a:r>
                        <a:rPr lang="en-US" dirty="0">
                          <a:solidFill>
                            <a:schemeClr val="tx1"/>
                          </a:solidFill>
                          <a:latin typeface="Times New Roman" pitchFamily="18" charset="0"/>
                          <a:cs typeface="Times New Roman" pitchFamily="18" charset="0"/>
                        </a:rPr>
                        <a:t>80%</a:t>
                      </a:r>
                    </a:p>
                  </a:txBody>
                  <a:tcPr/>
                </a:tc>
                <a:extLst>
                  <a:ext uri="{0D108BD9-81ED-4DB2-BD59-A6C34878D82A}">
                    <a16:rowId xmlns:a16="http://schemas.microsoft.com/office/drawing/2014/main" xmlns="" val="1213072409"/>
                  </a:ext>
                </a:extLst>
              </a:tr>
              <a:tr h="370840">
                <a:tc>
                  <a:txBody>
                    <a:bodyPr/>
                    <a:lstStyle/>
                    <a:p>
                      <a:pPr algn="ctr"/>
                      <a:r>
                        <a:rPr lang="en-US" dirty="0">
                          <a:solidFill>
                            <a:schemeClr val="tx1"/>
                          </a:solidFill>
                          <a:latin typeface="Times New Roman" pitchFamily="18" charset="0"/>
                          <a:cs typeface="Times New Roman" pitchFamily="18" charset="0"/>
                        </a:rPr>
                        <a:t>Industrial/investment Bank</a:t>
                      </a:r>
                    </a:p>
                  </a:txBody>
                  <a:tcPr/>
                </a:tc>
                <a:tc>
                  <a:txBody>
                    <a:bodyPr/>
                    <a:lstStyle/>
                    <a:p>
                      <a:pPr algn="ctr"/>
                      <a:r>
                        <a:rPr lang="en-US" dirty="0">
                          <a:solidFill>
                            <a:schemeClr val="tx1"/>
                          </a:solidFill>
                          <a:latin typeface="Times New Roman" pitchFamily="18" charset="0"/>
                          <a:cs typeface="Times New Roman" pitchFamily="18" charset="0"/>
                        </a:rPr>
                        <a:t>24%</a:t>
                      </a:r>
                    </a:p>
                  </a:txBody>
                  <a:tcPr/>
                </a:tc>
                <a:tc>
                  <a:txBody>
                    <a:bodyPr/>
                    <a:lstStyle/>
                    <a:p>
                      <a:pPr algn="ctr"/>
                      <a:r>
                        <a:rPr lang="en-US" dirty="0">
                          <a:solidFill>
                            <a:schemeClr val="tx1"/>
                          </a:solidFill>
                          <a:latin typeface="Times New Roman" pitchFamily="18" charset="0"/>
                          <a:cs typeface="Times New Roman" pitchFamily="18" charset="0"/>
                        </a:rPr>
                        <a:t>76%</a:t>
                      </a:r>
                    </a:p>
                  </a:txBody>
                  <a:tcPr/>
                </a:tc>
                <a:extLst>
                  <a:ext uri="{0D108BD9-81ED-4DB2-BD59-A6C34878D82A}">
                    <a16:rowId xmlns:a16="http://schemas.microsoft.com/office/drawing/2014/main" xmlns="" val="267254230"/>
                  </a:ext>
                </a:extLst>
              </a:tr>
              <a:tr h="370840">
                <a:tc>
                  <a:txBody>
                    <a:bodyPr/>
                    <a:lstStyle/>
                    <a:p>
                      <a:pPr algn="ctr"/>
                      <a:r>
                        <a:rPr lang="en-US" dirty="0">
                          <a:solidFill>
                            <a:schemeClr val="tx1"/>
                          </a:solidFill>
                          <a:latin typeface="Times New Roman" pitchFamily="18" charset="0"/>
                          <a:cs typeface="Times New Roman" pitchFamily="18" charset="0"/>
                        </a:rPr>
                        <a:t>House building </a:t>
                      </a:r>
                    </a:p>
                  </a:txBody>
                  <a:tcPr/>
                </a:tc>
                <a:tc>
                  <a:txBody>
                    <a:bodyPr/>
                    <a:lstStyle/>
                    <a:p>
                      <a:pPr algn="ctr"/>
                      <a:r>
                        <a:rPr lang="en-US" dirty="0">
                          <a:solidFill>
                            <a:schemeClr val="tx1"/>
                          </a:solidFill>
                          <a:latin typeface="Times New Roman" pitchFamily="18" charset="0"/>
                          <a:cs typeface="Times New Roman" pitchFamily="18" charset="0"/>
                        </a:rPr>
                        <a:t>12%</a:t>
                      </a:r>
                    </a:p>
                  </a:txBody>
                  <a:tcPr/>
                </a:tc>
                <a:tc>
                  <a:txBody>
                    <a:bodyPr/>
                    <a:lstStyle/>
                    <a:p>
                      <a:pPr algn="ctr"/>
                      <a:r>
                        <a:rPr lang="en-US" dirty="0">
                          <a:solidFill>
                            <a:schemeClr val="tx1"/>
                          </a:solidFill>
                          <a:latin typeface="Times New Roman" pitchFamily="18" charset="0"/>
                          <a:cs typeface="Times New Roman" pitchFamily="18" charset="0"/>
                        </a:rPr>
                        <a:t>88%</a:t>
                      </a:r>
                    </a:p>
                  </a:txBody>
                  <a:tcPr/>
                </a:tc>
                <a:extLst>
                  <a:ext uri="{0D108BD9-81ED-4DB2-BD59-A6C34878D82A}">
                    <a16:rowId xmlns:a16="http://schemas.microsoft.com/office/drawing/2014/main" xmlns="" val="653648867"/>
                  </a:ext>
                </a:extLst>
              </a:tr>
            </a:tbl>
          </a:graphicData>
        </a:graphic>
      </p:graphicFrame>
      <p:sp>
        <p:nvSpPr>
          <p:cNvPr id="4" name="Slide Number Placeholder 3">
            <a:extLst>
              <a:ext uri="{FF2B5EF4-FFF2-40B4-BE49-F238E27FC236}">
                <a16:creationId xmlns:a16="http://schemas.microsoft.com/office/drawing/2014/main" xmlns="" id="{9CE72B88-6219-7C44-BAF6-A941E33A8411}"/>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5" name="Title 1">
            <a:extLst>
              <a:ext uri="{FF2B5EF4-FFF2-40B4-BE49-F238E27FC236}">
                <a16:creationId xmlns:a16="http://schemas.microsoft.com/office/drawing/2014/main" xmlns="" id="{6D10071F-7020-2645-9186-02A3E17EB527}"/>
              </a:ext>
            </a:extLst>
          </p:cNvPr>
          <p:cNvSpPr>
            <a:spLocks noGrp="1"/>
          </p:cNvSpPr>
          <p:nvPr>
            <p:ph type="title"/>
          </p:nvPr>
        </p:nvSpPr>
        <p:spPr>
          <a:xfrm>
            <a:off x="1097280" y="914400"/>
            <a:ext cx="10058400" cy="822960"/>
          </a:xfrm>
        </p:spPr>
        <p:txBody>
          <a:bodyPr/>
          <a:lstStyle/>
          <a:p>
            <a:pPr algn="ctr"/>
            <a:r>
              <a:rPr lang="en-US" sz="3200" b="1" dirty="0">
                <a:solidFill>
                  <a:srgbClr val="C00000"/>
                </a:solidFill>
                <a:latin typeface="Times New Roman" pitchFamily="18" charset="0"/>
                <a:cs typeface="Times New Roman" pitchFamily="18" charset="0"/>
              </a:rPr>
              <a:t>Economic Disparity </a:t>
            </a:r>
          </a:p>
        </p:txBody>
      </p:sp>
      <p:sp>
        <p:nvSpPr>
          <p:cNvPr id="7" name="TextBox 6">
            <a:extLst>
              <a:ext uri="{FF2B5EF4-FFF2-40B4-BE49-F238E27FC236}">
                <a16:creationId xmlns:a16="http://schemas.microsoft.com/office/drawing/2014/main" xmlns="" id="{E3578CE6-5102-3749-91B0-97DB1F531915}"/>
              </a:ext>
            </a:extLst>
          </p:cNvPr>
          <p:cNvSpPr txBox="1"/>
          <p:nvPr/>
        </p:nvSpPr>
        <p:spPr>
          <a:xfrm>
            <a:off x="1097280" y="1718757"/>
            <a:ext cx="8002617" cy="400110"/>
          </a:xfrm>
          <a:prstGeom prst="rect">
            <a:avLst/>
          </a:prstGeom>
          <a:noFill/>
        </p:spPr>
        <p:txBody>
          <a:bodyPr wrap="square" rtlCol="0">
            <a:spAutoFit/>
          </a:bodyPr>
          <a:lstStyle/>
          <a:p>
            <a:r>
              <a:rPr lang="en-US" sz="2000" b="1" i="1" dirty="0">
                <a:latin typeface="Times New Roman" pitchFamily="18" charset="0"/>
                <a:cs typeface="Times New Roman" pitchFamily="18" charset="0"/>
              </a:rPr>
              <a:t>Development Expenditure (percentage) </a:t>
            </a:r>
          </a:p>
        </p:txBody>
      </p:sp>
    </p:spTree>
    <p:extLst>
      <p:ext uri="{BB962C8B-B14F-4D97-AF65-F5344CB8AC3E}">
        <p14:creationId xmlns:p14="http://schemas.microsoft.com/office/powerpoint/2010/main" xmlns="" val="585725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D8853A-34BA-8642-BAB7-9702B27A34AD}"/>
              </a:ext>
            </a:extLst>
          </p:cNvPr>
          <p:cNvSpPr>
            <a:spLocks noGrp="1"/>
          </p:cNvSpPr>
          <p:nvPr>
            <p:ph type="title"/>
          </p:nvPr>
        </p:nvSpPr>
        <p:spPr>
          <a:xfrm>
            <a:off x="1097280" y="889000"/>
            <a:ext cx="10058400" cy="848360"/>
          </a:xfrm>
        </p:spPr>
        <p:txBody>
          <a:bodyPr/>
          <a:lstStyle/>
          <a:p>
            <a:pPr algn="ctr"/>
            <a:r>
              <a:rPr lang="en-US" sz="3200" b="1" dirty="0">
                <a:solidFill>
                  <a:srgbClr val="C00000"/>
                </a:solidFill>
                <a:latin typeface="Times New Roman" pitchFamily="18" charset="0"/>
                <a:cs typeface="Times New Roman" pitchFamily="18" charset="0"/>
              </a:rPr>
              <a:t>Disparity in Education </a:t>
            </a:r>
          </a:p>
        </p:txBody>
      </p:sp>
      <p:sp>
        <p:nvSpPr>
          <p:cNvPr id="3" name="Content Placeholder 2">
            <a:extLst>
              <a:ext uri="{FF2B5EF4-FFF2-40B4-BE49-F238E27FC236}">
                <a16:creationId xmlns:a16="http://schemas.microsoft.com/office/drawing/2014/main" xmlns="" id="{8C6790FC-F15D-554D-A097-46C399D2368E}"/>
              </a:ext>
            </a:extLst>
          </p:cNvPr>
          <p:cNvSpPr>
            <a:spLocks noGrp="1"/>
          </p:cNvSpPr>
          <p:nvPr>
            <p:ph idx="1"/>
          </p:nvPr>
        </p:nvSpPr>
        <p:spPr>
          <a:xfrm>
            <a:off x="1097280" y="1845733"/>
            <a:ext cx="10058400" cy="4614051"/>
          </a:xfrm>
        </p:spPr>
        <p:txBody>
          <a:bodyPr/>
          <a:lstStyle/>
          <a:p>
            <a:pPr marL="660400" indent="-393700" algn="just">
              <a:buFont typeface="Wingdings" pitchFamily="2" charset="2"/>
              <a:buChar char="q"/>
            </a:pPr>
            <a:r>
              <a:rPr lang="en-US" dirty="0">
                <a:solidFill>
                  <a:schemeClr val="tx1"/>
                </a:solidFill>
                <a:latin typeface="Times New Roman" pitchFamily="18" charset="0"/>
                <a:cs typeface="Times New Roman" pitchFamily="18" charset="0"/>
              </a:rPr>
              <a:t>Bengalis experienced discrimination in the field of education too. West Pakistanis continued their attempts with the plan to keep Bengalis illiterate, whereas they chalked out massive plans for the spread of education in West Pakistan. </a:t>
            </a:r>
          </a:p>
          <a:p>
            <a:pPr marL="660400" indent="-393700" algn="just">
              <a:buFont typeface="Wingdings" pitchFamily="2" charset="2"/>
              <a:buChar char="q"/>
            </a:pPr>
            <a:r>
              <a:rPr lang="en-US" dirty="0">
                <a:solidFill>
                  <a:schemeClr val="tx1"/>
                </a:solidFill>
                <a:latin typeface="Times New Roman" pitchFamily="18" charset="0"/>
                <a:cs typeface="Times New Roman" pitchFamily="18" charset="0"/>
              </a:rPr>
              <a:t>They did not undertake any plan for the improvement of education in East Pakistan. Besides, they attempted to strike the education system of East Pakistan by replacing Urdu as the medium of education. They also conspired to introduce a system of writing Bangla in the Arabic language. </a:t>
            </a:r>
          </a:p>
          <a:p>
            <a:pPr marL="660400" indent="-393700" algn="just">
              <a:buFont typeface="Wingdings" pitchFamily="2" charset="2"/>
              <a:buChar char="q"/>
            </a:pPr>
            <a:r>
              <a:rPr lang="en-US" dirty="0">
                <a:solidFill>
                  <a:schemeClr val="tx1"/>
                </a:solidFill>
                <a:latin typeface="Times New Roman" pitchFamily="18" charset="0"/>
                <a:cs typeface="Times New Roman" pitchFamily="18" charset="0"/>
              </a:rPr>
              <a:t>In the matter of allocating the budget for education, extreme disparity was maintained between the two wings of Pakistan. From the total allocation for education during the period of 1955 to 1967, a sum of 2084 million rupees was allotted for West Pakistan in contrast to 797 million rupees for East Pakistan. </a:t>
            </a:r>
          </a:p>
          <a:p>
            <a:pPr marL="660400" indent="-393700" algn="just">
              <a:buFont typeface="Wingdings" pitchFamily="2" charset="2"/>
              <a:buChar char="q"/>
            </a:pPr>
            <a:r>
              <a:rPr lang="en-US" dirty="0">
                <a:solidFill>
                  <a:schemeClr val="tx1"/>
                </a:solidFill>
                <a:latin typeface="Times New Roman" pitchFamily="18" charset="0"/>
                <a:cs typeface="Times New Roman" pitchFamily="18" charset="0"/>
              </a:rPr>
              <a:t>West Pakistan got 90% scholarships, and East Pakistan received the remaining 10%. </a:t>
            </a:r>
          </a:p>
          <a:p>
            <a:endParaRPr lang="en-US" dirty="0"/>
          </a:p>
        </p:txBody>
      </p:sp>
      <p:sp>
        <p:nvSpPr>
          <p:cNvPr id="4" name="Slide Number Placeholder 3">
            <a:extLst>
              <a:ext uri="{FF2B5EF4-FFF2-40B4-BE49-F238E27FC236}">
                <a16:creationId xmlns:a16="http://schemas.microsoft.com/office/drawing/2014/main" xmlns="" id="{06289EF8-90D0-2849-952D-D20FF3FC0816}"/>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xmlns="" val="204797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0A736441-A000-BF42-A908-A44A4D00CBD4}"/>
              </a:ext>
            </a:extLst>
          </p:cNvPr>
          <p:cNvGraphicFramePr>
            <a:graphicFrameLocks noGrp="1"/>
          </p:cNvGraphicFramePr>
          <p:nvPr>
            <p:ph idx="1"/>
            <p:extLst>
              <p:ext uri="{D42A27DB-BD31-4B8C-83A1-F6EECF244321}">
                <p14:modId xmlns:p14="http://schemas.microsoft.com/office/powerpoint/2010/main" xmlns="" val="3241881000"/>
              </p:ext>
            </p:extLst>
          </p:nvPr>
        </p:nvGraphicFramePr>
        <p:xfrm>
          <a:off x="1097280" y="2244372"/>
          <a:ext cx="10058398" cy="1854200"/>
        </p:xfrm>
        <a:graphic>
          <a:graphicData uri="http://schemas.openxmlformats.org/drawingml/2006/table">
            <a:tbl>
              <a:tblPr firstRow="1" bandRow="1">
                <a:tableStyleId>{5C22544A-7EE6-4342-B048-85BDC9FD1C3A}</a:tableStyleId>
              </a:tblPr>
              <a:tblGrid>
                <a:gridCol w="1887537">
                  <a:extLst>
                    <a:ext uri="{9D8B030D-6E8A-4147-A177-3AD203B41FA5}">
                      <a16:colId xmlns:a16="http://schemas.microsoft.com/office/drawing/2014/main" xmlns="" val="842724693"/>
                    </a:ext>
                  </a:extLst>
                </a:gridCol>
                <a:gridCol w="986291">
                  <a:extLst>
                    <a:ext uri="{9D8B030D-6E8A-4147-A177-3AD203B41FA5}">
                      <a16:colId xmlns:a16="http://schemas.microsoft.com/office/drawing/2014/main" xmlns="" val="445158281"/>
                    </a:ext>
                  </a:extLst>
                </a:gridCol>
                <a:gridCol w="1436914">
                  <a:extLst>
                    <a:ext uri="{9D8B030D-6E8A-4147-A177-3AD203B41FA5}">
                      <a16:colId xmlns:a16="http://schemas.microsoft.com/office/drawing/2014/main" xmlns="" val="1389152901"/>
                    </a:ext>
                  </a:extLst>
                </a:gridCol>
                <a:gridCol w="1436914">
                  <a:extLst>
                    <a:ext uri="{9D8B030D-6E8A-4147-A177-3AD203B41FA5}">
                      <a16:colId xmlns:a16="http://schemas.microsoft.com/office/drawing/2014/main" xmlns="" val="2429853791"/>
                    </a:ext>
                  </a:extLst>
                </a:gridCol>
                <a:gridCol w="1436914">
                  <a:extLst>
                    <a:ext uri="{9D8B030D-6E8A-4147-A177-3AD203B41FA5}">
                      <a16:colId xmlns:a16="http://schemas.microsoft.com/office/drawing/2014/main" xmlns="" val="3685580359"/>
                    </a:ext>
                  </a:extLst>
                </a:gridCol>
                <a:gridCol w="1436914">
                  <a:extLst>
                    <a:ext uri="{9D8B030D-6E8A-4147-A177-3AD203B41FA5}">
                      <a16:colId xmlns:a16="http://schemas.microsoft.com/office/drawing/2014/main" xmlns="" val="170818063"/>
                    </a:ext>
                  </a:extLst>
                </a:gridCol>
                <a:gridCol w="1436914">
                  <a:extLst>
                    <a:ext uri="{9D8B030D-6E8A-4147-A177-3AD203B41FA5}">
                      <a16:colId xmlns:a16="http://schemas.microsoft.com/office/drawing/2014/main" xmlns="" val="1167977279"/>
                    </a:ext>
                  </a:extLst>
                </a:gridCol>
              </a:tblGrid>
              <a:tr h="370840">
                <a:tc rowSpan="2">
                  <a:txBody>
                    <a:bodyPr/>
                    <a:lstStyle/>
                    <a:p>
                      <a:pPr algn="ctr"/>
                      <a:endParaRPr lang="en-US" dirty="0">
                        <a:solidFill>
                          <a:schemeClr val="tx1"/>
                        </a:solidFill>
                        <a:latin typeface="Times New Roman" pitchFamily="18" charset="0"/>
                        <a:cs typeface="Times New Roman" pitchFamily="18" charset="0"/>
                      </a:endParaRPr>
                    </a:p>
                  </a:txBody>
                  <a:tcPr/>
                </a:tc>
                <a:tc gridSpan="3">
                  <a:txBody>
                    <a:bodyPr/>
                    <a:lstStyle/>
                    <a:p>
                      <a:pPr algn="ctr"/>
                      <a:r>
                        <a:rPr lang="en-US" dirty="0">
                          <a:solidFill>
                            <a:schemeClr val="tx1"/>
                          </a:solidFill>
                          <a:latin typeface="Times New Roman" pitchFamily="18" charset="0"/>
                          <a:cs typeface="Times New Roman" pitchFamily="18" charset="0"/>
                        </a:rPr>
                        <a:t>Graduates</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solidFill>
                            <a:schemeClr val="tx1"/>
                          </a:solidFill>
                          <a:latin typeface="Times New Roman" pitchFamily="18" charset="0"/>
                          <a:cs typeface="Times New Roman" pitchFamily="18" charset="0"/>
                        </a:rPr>
                        <a:t>Post-graduates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693415362"/>
                  </a:ext>
                </a:extLst>
              </a:tr>
              <a:tr h="370840">
                <a:tc vMerge="1">
                  <a:txBody>
                    <a:bodyPr/>
                    <a:lstStyle/>
                    <a:p>
                      <a:endParaRPr lang="en-US" dirty="0"/>
                    </a:p>
                  </a:txBody>
                  <a:tcPr/>
                </a:tc>
                <a:tc>
                  <a:txBody>
                    <a:bodyPr/>
                    <a:lstStyle/>
                    <a:p>
                      <a:pPr algn="ctr"/>
                      <a:r>
                        <a:rPr lang="en-US" dirty="0">
                          <a:solidFill>
                            <a:schemeClr val="tx1"/>
                          </a:solidFill>
                          <a:latin typeface="Times New Roman" pitchFamily="18" charset="0"/>
                          <a:cs typeface="Times New Roman" pitchFamily="18" charset="0"/>
                        </a:rPr>
                        <a:t>1951</a:t>
                      </a:r>
                    </a:p>
                  </a:txBody>
                  <a:tcPr/>
                </a:tc>
                <a:tc>
                  <a:txBody>
                    <a:bodyPr/>
                    <a:lstStyle/>
                    <a:p>
                      <a:pPr algn="ctr"/>
                      <a:r>
                        <a:rPr lang="en-US" dirty="0">
                          <a:solidFill>
                            <a:schemeClr val="tx1"/>
                          </a:solidFill>
                          <a:latin typeface="Times New Roman" pitchFamily="18" charset="0"/>
                          <a:cs typeface="Times New Roman" pitchFamily="18" charset="0"/>
                        </a:rPr>
                        <a:t>1961</a:t>
                      </a:r>
                    </a:p>
                  </a:txBody>
                  <a:tcPr/>
                </a:tc>
                <a:tc>
                  <a:txBody>
                    <a:bodyPr/>
                    <a:lstStyle/>
                    <a:p>
                      <a:pPr algn="ctr"/>
                      <a:r>
                        <a:rPr lang="en-US" dirty="0">
                          <a:solidFill>
                            <a:schemeClr val="tx1"/>
                          </a:solidFill>
                          <a:latin typeface="Times New Roman" pitchFamily="18" charset="0"/>
                          <a:cs typeface="Times New Roman" pitchFamily="18" charset="0"/>
                        </a:rPr>
                        <a:t>Change</a:t>
                      </a:r>
                    </a:p>
                  </a:txBody>
                  <a:tcPr/>
                </a:tc>
                <a:tc>
                  <a:txBody>
                    <a:bodyPr/>
                    <a:lstStyle/>
                    <a:p>
                      <a:pPr algn="ctr"/>
                      <a:r>
                        <a:rPr lang="en-US" dirty="0">
                          <a:solidFill>
                            <a:schemeClr val="tx1"/>
                          </a:solidFill>
                          <a:latin typeface="Times New Roman" pitchFamily="18" charset="0"/>
                          <a:cs typeface="Times New Roman" pitchFamily="18" charset="0"/>
                        </a:rPr>
                        <a:t>1951</a:t>
                      </a:r>
                    </a:p>
                  </a:txBody>
                  <a:tcPr/>
                </a:tc>
                <a:tc>
                  <a:txBody>
                    <a:bodyPr/>
                    <a:lstStyle/>
                    <a:p>
                      <a:pPr algn="ctr"/>
                      <a:r>
                        <a:rPr lang="en-US" dirty="0">
                          <a:solidFill>
                            <a:schemeClr val="tx1"/>
                          </a:solidFill>
                          <a:latin typeface="Times New Roman" pitchFamily="18" charset="0"/>
                          <a:cs typeface="Times New Roman" pitchFamily="18" charset="0"/>
                        </a:rPr>
                        <a:t>1961</a:t>
                      </a:r>
                    </a:p>
                  </a:txBody>
                  <a:tcPr/>
                </a:tc>
                <a:tc>
                  <a:txBody>
                    <a:bodyPr/>
                    <a:lstStyle/>
                    <a:p>
                      <a:pPr algn="ctr"/>
                      <a:r>
                        <a:rPr lang="en-US" dirty="0">
                          <a:solidFill>
                            <a:schemeClr val="tx1"/>
                          </a:solidFill>
                          <a:latin typeface="Times New Roman" pitchFamily="18" charset="0"/>
                          <a:cs typeface="Times New Roman" pitchFamily="18" charset="0"/>
                        </a:rPr>
                        <a:t>Change</a:t>
                      </a:r>
                    </a:p>
                  </a:txBody>
                  <a:tcPr/>
                </a:tc>
                <a:extLst>
                  <a:ext uri="{0D108BD9-81ED-4DB2-BD59-A6C34878D82A}">
                    <a16:rowId xmlns:a16="http://schemas.microsoft.com/office/drawing/2014/main" xmlns="" val="1432820147"/>
                  </a:ext>
                </a:extLst>
              </a:tr>
              <a:tr h="370840">
                <a:tc>
                  <a:txBody>
                    <a:bodyPr/>
                    <a:lstStyle/>
                    <a:p>
                      <a:pPr algn="ctr"/>
                      <a:r>
                        <a:rPr lang="en-US" dirty="0">
                          <a:solidFill>
                            <a:schemeClr val="tx1"/>
                          </a:solidFill>
                          <a:latin typeface="Times New Roman" pitchFamily="18" charset="0"/>
                          <a:cs typeface="Times New Roman" pitchFamily="18" charset="0"/>
                        </a:rPr>
                        <a:t>Pakistan</a:t>
                      </a:r>
                    </a:p>
                  </a:txBody>
                  <a:tcPr/>
                </a:tc>
                <a:tc>
                  <a:txBody>
                    <a:bodyPr/>
                    <a:lstStyle/>
                    <a:p>
                      <a:pPr algn="ctr"/>
                      <a:r>
                        <a:rPr lang="en-US" dirty="0">
                          <a:solidFill>
                            <a:schemeClr val="tx1"/>
                          </a:solidFill>
                          <a:latin typeface="Times New Roman" pitchFamily="18" charset="0"/>
                          <a:cs typeface="Times New Roman" pitchFamily="18" charset="0"/>
                        </a:rPr>
                        <a:t>86,000</a:t>
                      </a:r>
                    </a:p>
                  </a:txBody>
                  <a:tcPr/>
                </a:tc>
                <a:tc>
                  <a:txBody>
                    <a:bodyPr/>
                    <a:lstStyle/>
                    <a:p>
                      <a:pPr algn="ctr"/>
                      <a:r>
                        <a:rPr lang="en-US" dirty="0">
                          <a:solidFill>
                            <a:schemeClr val="tx1"/>
                          </a:solidFill>
                          <a:latin typeface="Times New Roman" pitchFamily="18" charset="0"/>
                          <a:cs typeface="Times New Roman" pitchFamily="18" charset="0"/>
                        </a:rPr>
                        <a:t>82,000</a:t>
                      </a:r>
                    </a:p>
                  </a:txBody>
                  <a:tcPr/>
                </a:tc>
                <a:tc>
                  <a:txBody>
                    <a:bodyPr/>
                    <a:lstStyle/>
                    <a:p>
                      <a:pPr algn="ctr"/>
                      <a:r>
                        <a:rPr lang="en-US" dirty="0">
                          <a:solidFill>
                            <a:schemeClr val="tx1"/>
                          </a:solidFill>
                          <a:latin typeface="Times New Roman" pitchFamily="18" charset="0"/>
                          <a:cs typeface="Times New Roman" pitchFamily="18" charset="0"/>
                        </a:rPr>
                        <a:t>- 4.6%</a:t>
                      </a:r>
                    </a:p>
                  </a:txBody>
                  <a:tcPr/>
                </a:tc>
                <a:tc>
                  <a:txBody>
                    <a:bodyPr/>
                    <a:lstStyle/>
                    <a:p>
                      <a:pPr algn="ctr"/>
                      <a:r>
                        <a:rPr lang="en-US" dirty="0">
                          <a:solidFill>
                            <a:schemeClr val="tx1"/>
                          </a:solidFill>
                          <a:latin typeface="Times New Roman" pitchFamily="18" charset="0"/>
                          <a:cs typeface="Times New Roman" pitchFamily="18" charset="0"/>
                        </a:rPr>
                        <a:t>23,000</a:t>
                      </a:r>
                    </a:p>
                  </a:txBody>
                  <a:tcPr/>
                </a:tc>
                <a:tc>
                  <a:txBody>
                    <a:bodyPr/>
                    <a:lstStyle/>
                    <a:p>
                      <a:pPr algn="ctr"/>
                      <a:r>
                        <a:rPr lang="en-US" dirty="0">
                          <a:solidFill>
                            <a:schemeClr val="tx1"/>
                          </a:solidFill>
                          <a:latin typeface="Times New Roman" pitchFamily="18" charset="0"/>
                          <a:cs typeface="Times New Roman" pitchFamily="18" charset="0"/>
                        </a:rPr>
                        <a:t>31,000</a:t>
                      </a:r>
                    </a:p>
                  </a:txBody>
                  <a:tcPr/>
                </a:tc>
                <a:tc>
                  <a:txBody>
                    <a:bodyPr/>
                    <a:lstStyle/>
                    <a:p>
                      <a:pPr algn="ctr"/>
                      <a:r>
                        <a:rPr lang="en-US" dirty="0">
                          <a:solidFill>
                            <a:schemeClr val="tx1"/>
                          </a:solidFill>
                          <a:latin typeface="Times New Roman" pitchFamily="18" charset="0"/>
                          <a:cs typeface="Times New Roman" pitchFamily="18" charset="0"/>
                        </a:rPr>
                        <a:t>39.6%</a:t>
                      </a:r>
                    </a:p>
                  </a:txBody>
                  <a:tcPr/>
                </a:tc>
                <a:extLst>
                  <a:ext uri="{0D108BD9-81ED-4DB2-BD59-A6C34878D82A}">
                    <a16:rowId xmlns:a16="http://schemas.microsoft.com/office/drawing/2014/main" xmlns="" val="3024861000"/>
                  </a:ext>
                </a:extLst>
              </a:tr>
              <a:tr h="370840">
                <a:tc>
                  <a:txBody>
                    <a:bodyPr/>
                    <a:lstStyle/>
                    <a:p>
                      <a:pPr algn="ctr"/>
                      <a:r>
                        <a:rPr lang="en-US" dirty="0">
                          <a:solidFill>
                            <a:schemeClr val="tx1"/>
                          </a:solidFill>
                          <a:latin typeface="Times New Roman" pitchFamily="18" charset="0"/>
                          <a:cs typeface="Times New Roman" pitchFamily="18" charset="0"/>
                        </a:rPr>
                        <a:t>East Pakistan</a:t>
                      </a:r>
                    </a:p>
                  </a:txBody>
                  <a:tcPr/>
                </a:tc>
                <a:tc>
                  <a:txBody>
                    <a:bodyPr/>
                    <a:lstStyle/>
                    <a:p>
                      <a:pPr algn="ctr"/>
                      <a:r>
                        <a:rPr lang="en-US" dirty="0">
                          <a:solidFill>
                            <a:schemeClr val="tx1"/>
                          </a:solidFill>
                          <a:latin typeface="Times New Roman" pitchFamily="18" charset="0"/>
                          <a:cs typeface="Times New Roman" pitchFamily="18" charset="0"/>
                        </a:rPr>
                        <a:t>41,000</a:t>
                      </a:r>
                    </a:p>
                  </a:txBody>
                  <a:tcPr/>
                </a:tc>
                <a:tc>
                  <a:txBody>
                    <a:bodyPr/>
                    <a:lstStyle/>
                    <a:p>
                      <a:pPr algn="ctr"/>
                      <a:r>
                        <a:rPr lang="en-US" dirty="0">
                          <a:solidFill>
                            <a:schemeClr val="tx1"/>
                          </a:solidFill>
                          <a:latin typeface="Times New Roman" pitchFamily="18" charset="0"/>
                          <a:cs typeface="Times New Roman" pitchFamily="18" charset="0"/>
                        </a:rPr>
                        <a:t>28,000</a:t>
                      </a:r>
                    </a:p>
                  </a:txBody>
                  <a:tcPr/>
                </a:tc>
                <a:tc>
                  <a:txBody>
                    <a:bodyPr/>
                    <a:lstStyle/>
                    <a:p>
                      <a:pPr algn="ctr"/>
                      <a:r>
                        <a:rPr lang="en-US" dirty="0">
                          <a:solidFill>
                            <a:schemeClr val="tx1"/>
                          </a:solidFill>
                          <a:latin typeface="Times New Roman" pitchFamily="18" charset="0"/>
                          <a:cs typeface="Times New Roman" pitchFamily="18" charset="0"/>
                        </a:rPr>
                        <a:t> - 32.3%</a:t>
                      </a:r>
                    </a:p>
                  </a:txBody>
                  <a:tcPr/>
                </a:tc>
                <a:tc>
                  <a:txBody>
                    <a:bodyPr/>
                    <a:lstStyle/>
                    <a:p>
                      <a:pPr algn="ctr"/>
                      <a:r>
                        <a:rPr lang="en-US" dirty="0">
                          <a:solidFill>
                            <a:schemeClr val="tx1"/>
                          </a:solidFill>
                          <a:latin typeface="Times New Roman" pitchFamily="18" charset="0"/>
                          <a:cs typeface="Times New Roman" pitchFamily="18" charset="0"/>
                        </a:rPr>
                        <a:t>8,000</a:t>
                      </a:r>
                    </a:p>
                  </a:txBody>
                  <a:tcPr/>
                </a:tc>
                <a:tc>
                  <a:txBody>
                    <a:bodyPr/>
                    <a:lstStyle/>
                    <a:p>
                      <a:pPr algn="ctr"/>
                      <a:r>
                        <a:rPr lang="en-US" dirty="0">
                          <a:solidFill>
                            <a:schemeClr val="tx1"/>
                          </a:solidFill>
                          <a:latin typeface="Times New Roman" pitchFamily="18" charset="0"/>
                          <a:cs typeface="Times New Roman" pitchFamily="18" charset="0"/>
                        </a:rPr>
                        <a:t>7,000</a:t>
                      </a:r>
                    </a:p>
                  </a:txBody>
                  <a:tcPr/>
                </a:tc>
                <a:tc>
                  <a:txBody>
                    <a:bodyPr/>
                    <a:lstStyle/>
                    <a:p>
                      <a:pPr algn="ctr"/>
                      <a:r>
                        <a:rPr lang="en-US" dirty="0">
                          <a:solidFill>
                            <a:schemeClr val="tx1"/>
                          </a:solidFill>
                          <a:latin typeface="Times New Roman" pitchFamily="18" charset="0"/>
                          <a:cs typeface="Times New Roman" pitchFamily="18" charset="0"/>
                        </a:rPr>
                        <a:t>- 12.0%</a:t>
                      </a:r>
                    </a:p>
                  </a:txBody>
                  <a:tcPr/>
                </a:tc>
                <a:extLst>
                  <a:ext uri="{0D108BD9-81ED-4DB2-BD59-A6C34878D82A}">
                    <a16:rowId xmlns:a16="http://schemas.microsoft.com/office/drawing/2014/main" xmlns="" val="3895863963"/>
                  </a:ext>
                </a:extLst>
              </a:tr>
              <a:tr h="370840">
                <a:tc>
                  <a:txBody>
                    <a:bodyPr/>
                    <a:lstStyle/>
                    <a:p>
                      <a:pPr algn="ctr"/>
                      <a:r>
                        <a:rPr lang="en-US" dirty="0">
                          <a:solidFill>
                            <a:schemeClr val="tx1"/>
                          </a:solidFill>
                          <a:latin typeface="Times New Roman" pitchFamily="18" charset="0"/>
                          <a:cs typeface="Times New Roman" pitchFamily="18" charset="0"/>
                        </a:rPr>
                        <a:t>West Pakistan</a:t>
                      </a:r>
                    </a:p>
                  </a:txBody>
                  <a:tcPr/>
                </a:tc>
                <a:tc>
                  <a:txBody>
                    <a:bodyPr/>
                    <a:lstStyle/>
                    <a:p>
                      <a:pPr algn="ctr"/>
                      <a:r>
                        <a:rPr lang="en-US" dirty="0">
                          <a:solidFill>
                            <a:schemeClr val="tx1"/>
                          </a:solidFill>
                          <a:latin typeface="Times New Roman" pitchFamily="18" charset="0"/>
                          <a:cs typeface="Times New Roman" pitchFamily="18" charset="0"/>
                        </a:rPr>
                        <a:t>45,000</a:t>
                      </a:r>
                    </a:p>
                  </a:txBody>
                  <a:tcPr/>
                </a:tc>
                <a:tc>
                  <a:txBody>
                    <a:bodyPr/>
                    <a:lstStyle/>
                    <a:p>
                      <a:pPr algn="ctr"/>
                      <a:r>
                        <a:rPr lang="en-US" dirty="0">
                          <a:solidFill>
                            <a:schemeClr val="tx1"/>
                          </a:solidFill>
                          <a:latin typeface="Times New Roman" pitchFamily="18" charset="0"/>
                          <a:cs typeface="Times New Roman" pitchFamily="18" charset="0"/>
                        </a:rPr>
                        <a:t>54,000</a:t>
                      </a:r>
                    </a:p>
                  </a:txBody>
                  <a:tcPr/>
                </a:tc>
                <a:tc>
                  <a:txBody>
                    <a:bodyPr/>
                    <a:lstStyle/>
                    <a:p>
                      <a:pPr algn="ctr"/>
                      <a:r>
                        <a:rPr lang="en-US" dirty="0">
                          <a:solidFill>
                            <a:schemeClr val="tx1"/>
                          </a:solidFill>
                          <a:latin typeface="Times New Roman" pitchFamily="18" charset="0"/>
                          <a:cs typeface="Times New Roman" pitchFamily="18" charset="0"/>
                        </a:rPr>
                        <a:t>21.3%</a:t>
                      </a:r>
                    </a:p>
                  </a:txBody>
                  <a:tcPr/>
                </a:tc>
                <a:tc>
                  <a:txBody>
                    <a:bodyPr/>
                    <a:lstStyle/>
                    <a:p>
                      <a:pPr algn="ctr"/>
                      <a:r>
                        <a:rPr lang="en-US" dirty="0">
                          <a:solidFill>
                            <a:schemeClr val="tx1"/>
                          </a:solidFill>
                          <a:latin typeface="Times New Roman" pitchFamily="18" charset="0"/>
                          <a:cs typeface="Times New Roman" pitchFamily="18" charset="0"/>
                        </a:rPr>
                        <a:t>14,000</a:t>
                      </a:r>
                    </a:p>
                  </a:txBody>
                  <a:tcPr/>
                </a:tc>
                <a:tc>
                  <a:txBody>
                    <a:bodyPr/>
                    <a:lstStyle/>
                    <a:p>
                      <a:pPr algn="ctr"/>
                      <a:r>
                        <a:rPr lang="en-US" dirty="0">
                          <a:solidFill>
                            <a:schemeClr val="tx1"/>
                          </a:solidFill>
                          <a:latin typeface="Times New Roman" pitchFamily="18" charset="0"/>
                          <a:cs typeface="Times New Roman" pitchFamily="18" charset="0"/>
                        </a:rPr>
                        <a:t>24,000</a:t>
                      </a:r>
                    </a:p>
                  </a:txBody>
                  <a:tcPr/>
                </a:tc>
                <a:tc>
                  <a:txBody>
                    <a:bodyPr/>
                    <a:lstStyle/>
                    <a:p>
                      <a:pPr algn="ctr"/>
                      <a:r>
                        <a:rPr lang="en-US" dirty="0">
                          <a:solidFill>
                            <a:schemeClr val="tx1"/>
                          </a:solidFill>
                          <a:latin typeface="Times New Roman" pitchFamily="18" charset="0"/>
                          <a:cs typeface="Times New Roman" pitchFamily="18" charset="0"/>
                        </a:rPr>
                        <a:t>68.6%</a:t>
                      </a:r>
                    </a:p>
                  </a:txBody>
                  <a:tcPr/>
                </a:tc>
                <a:extLst>
                  <a:ext uri="{0D108BD9-81ED-4DB2-BD59-A6C34878D82A}">
                    <a16:rowId xmlns:a16="http://schemas.microsoft.com/office/drawing/2014/main" xmlns="" val="3343011705"/>
                  </a:ext>
                </a:extLst>
              </a:tr>
            </a:tbl>
          </a:graphicData>
        </a:graphic>
      </p:graphicFrame>
      <p:sp>
        <p:nvSpPr>
          <p:cNvPr id="4" name="Slide Number Placeholder 3">
            <a:extLst>
              <a:ext uri="{FF2B5EF4-FFF2-40B4-BE49-F238E27FC236}">
                <a16:creationId xmlns:a16="http://schemas.microsoft.com/office/drawing/2014/main" xmlns="" id="{4195EF0F-CAF8-E24B-88D8-F14D75087CFF}"/>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
        <p:nvSpPr>
          <p:cNvPr id="5" name="Title 1">
            <a:extLst>
              <a:ext uri="{FF2B5EF4-FFF2-40B4-BE49-F238E27FC236}">
                <a16:creationId xmlns:a16="http://schemas.microsoft.com/office/drawing/2014/main" xmlns="" id="{973C9D89-7180-DA4A-BA88-D8375142934E}"/>
              </a:ext>
            </a:extLst>
          </p:cNvPr>
          <p:cNvSpPr>
            <a:spLocks noGrp="1"/>
          </p:cNvSpPr>
          <p:nvPr>
            <p:ph type="title"/>
          </p:nvPr>
        </p:nvSpPr>
        <p:spPr>
          <a:xfrm>
            <a:off x="1097280" y="889000"/>
            <a:ext cx="10058400" cy="848360"/>
          </a:xfrm>
        </p:spPr>
        <p:txBody>
          <a:bodyPr/>
          <a:lstStyle/>
          <a:p>
            <a:pPr algn="ctr"/>
            <a:r>
              <a:rPr lang="en-US" sz="3200" b="1" dirty="0">
                <a:solidFill>
                  <a:srgbClr val="C00000"/>
                </a:solidFill>
                <a:latin typeface="Times New Roman" pitchFamily="18" charset="0"/>
                <a:cs typeface="Times New Roman" pitchFamily="18" charset="0"/>
              </a:rPr>
              <a:t>Disparity in Education </a:t>
            </a:r>
          </a:p>
        </p:txBody>
      </p:sp>
      <p:sp>
        <p:nvSpPr>
          <p:cNvPr id="7" name="TextBox 6">
            <a:extLst>
              <a:ext uri="{FF2B5EF4-FFF2-40B4-BE49-F238E27FC236}">
                <a16:creationId xmlns:a16="http://schemas.microsoft.com/office/drawing/2014/main" xmlns="" id="{317A172B-3A8F-CC43-AB25-5B28D6B38CCF}"/>
              </a:ext>
            </a:extLst>
          </p:cNvPr>
          <p:cNvSpPr txBox="1"/>
          <p:nvPr/>
        </p:nvSpPr>
        <p:spPr>
          <a:xfrm>
            <a:off x="1154083" y="1737360"/>
            <a:ext cx="8472517" cy="400110"/>
          </a:xfrm>
          <a:prstGeom prst="rect">
            <a:avLst/>
          </a:prstGeom>
          <a:noFill/>
        </p:spPr>
        <p:txBody>
          <a:bodyPr wrap="square" rtlCol="0">
            <a:spAutoFit/>
          </a:bodyPr>
          <a:lstStyle/>
          <a:p>
            <a:r>
              <a:rPr lang="en-US" sz="2000" b="1" i="1" dirty="0">
                <a:latin typeface="Times New Roman" pitchFamily="18" charset="0"/>
                <a:cs typeface="Times New Roman" pitchFamily="18" charset="0"/>
              </a:rPr>
              <a:t>Number of Graduates and Post-graduates in Pakistan , 1951-1961</a:t>
            </a:r>
          </a:p>
        </p:txBody>
      </p:sp>
    </p:spTree>
    <p:extLst>
      <p:ext uri="{BB962C8B-B14F-4D97-AF65-F5344CB8AC3E}">
        <p14:creationId xmlns:p14="http://schemas.microsoft.com/office/powerpoint/2010/main" xmlns="" val="3097714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xmlns="" id="{0E6DA389-AC6C-924E-9054-1CE2D2CAE91F}"/>
              </a:ext>
            </a:extLst>
          </p:cNvPr>
          <p:cNvGraphicFramePr>
            <a:graphicFrameLocks noGrp="1"/>
          </p:cNvGraphicFramePr>
          <p:nvPr>
            <p:ph idx="1"/>
            <p:extLst>
              <p:ext uri="{D42A27DB-BD31-4B8C-83A1-F6EECF244321}">
                <p14:modId xmlns:p14="http://schemas.microsoft.com/office/powerpoint/2010/main" xmlns="" val="1334897881"/>
              </p:ext>
            </p:extLst>
          </p:nvPr>
        </p:nvGraphicFramePr>
        <p:xfrm>
          <a:off x="1154083" y="2239292"/>
          <a:ext cx="10058400" cy="148336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xmlns="" val="2238673661"/>
                    </a:ext>
                  </a:extLst>
                </a:gridCol>
                <a:gridCol w="3352800">
                  <a:extLst>
                    <a:ext uri="{9D8B030D-6E8A-4147-A177-3AD203B41FA5}">
                      <a16:colId xmlns:a16="http://schemas.microsoft.com/office/drawing/2014/main" xmlns="" val="633084304"/>
                    </a:ext>
                  </a:extLst>
                </a:gridCol>
                <a:gridCol w="3352800">
                  <a:extLst>
                    <a:ext uri="{9D8B030D-6E8A-4147-A177-3AD203B41FA5}">
                      <a16:colId xmlns:a16="http://schemas.microsoft.com/office/drawing/2014/main" xmlns="" val="1237753600"/>
                    </a:ext>
                  </a:extLst>
                </a:gridCol>
              </a:tblGrid>
              <a:tr h="370840">
                <a:tc>
                  <a:txBody>
                    <a:bodyPr/>
                    <a:lstStyle/>
                    <a:p>
                      <a:pPr algn="ctr"/>
                      <a:endParaRPr lang="en-US" dirty="0">
                        <a:solidFill>
                          <a:schemeClr val="tx1"/>
                        </a:solidFill>
                        <a:latin typeface="Times New Roman" pitchFamily="18" charset="0"/>
                        <a:cs typeface="Times New Roman" pitchFamily="18" charset="0"/>
                      </a:endParaRPr>
                    </a:p>
                  </a:txBody>
                  <a:tcPr/>
                </a:tc>
                <a:tc>
                  <a:txBody>
                    <a:bodyPr/>
                    <a:lstStyle/>
                    <a:p>
                      <a:pPr algn="ctr"/>
                      <a:r>
                        <a:rPr lang="en-US" dirty="0">
                          <a:solidFill>
                            <a:schemeClr val="tx1"/>
                          </a:solidFill>
                          <a:latin typeface="Times New Roman" pitchFamily="18" charset="0"/>
                          <a:cs typeface="Times New Roman" pitchFamily="18" charset="0"/>
                        </a:rPr>
                        <a:t>1951</a:t>
                      </a:r>
                    </a:p>
                  </a:txBody>
                  <a:tcPr/>
                </a:tc>
                <a:tc>
                  <a:txBody>
                    <a:bodyPr/>
                    <a:lstStyle/>
                    <a:p>
                      <a:pPr algn="ctr"/>
                      <a:r>
                        <a:rPr lang="en-US" dirty="0">
                          <a:solidFill>
                            <a:schemeClr val="tx1"/>
                          </a:solidFill>
                          <a:latin typeface="Times New Roman" pitchFamily="18" charset="0"/>
                          <a:cs typeface="Times New Roman" pitchFamily="18" charset="0"/>
                        </a:rPr>
                        <a:t>1961</a:t>
                      </a:r>
                    </a:p>
                  </a:txBody>
                  <a:tcPr/>
                </a:tc>
                <a:extLst>
                  <a:ext uri="{0D108BD9-81ED-4DB2-BD59-A6C34878D82A}">
                    <a16:rowId xmlns:a16="http://schemas.microsoft.com/office/drawing/2014/main" xmlns="" val="2824154521"/>
                  </a:ext>
                </a:extLst>
              </a:tr>
              <a:tr h="370840">
                <a:tc>
                  <a:txBody>
                    <a:bodyPr/>
                    <a:lstStyle/>
                    <a:p>
                      <a:pPr algn="ctr"/>
                      <a:r>
                        <a:rPr lang="en-US" dirty="0">
                          <a:solidFill>
                            <a:schemeClr val="tx1"/>
                          </a:solidFill>
                          <a:latin typeface="Times New Roman" pitchFamily="18" charset="0"/>
                          <a:cs typeface="Times New Roman" pitchFamily="18" charset="0"/>
                        </a:rPr>
                        <a:t>Pakistan</a:t>
                      </a:r>
                    </a:p>
                  </a:txBody>
                  <a:tcPr/>
                </a:tc>
                <a:tc>
                  <a:txBody>
                    <a:bodyPr/>
                    <a:lstStyle/>
                    <a:p>
                      <a:pPr algn="ctr"/>
                      <a:r>
                        <a:rPr lang="en-US" dirty="0">
                          <a:solidFill>
                            <a:schemeClr val="tx1"/>
                          </a:solidFill>
                          <a:latin typeface="Times New Roman" pitchFamily="18" charset="0"/>
                          <a:cs typeface="Times New Roman" pitchFamily="18" charset="0"/>
                        </a:rPr>
                        <a:t>14.0%</a:t>
                      </a:r>
                    </a:p>
                  </a:txBody>
                  <a:tcPr/>
                </a:tc>
                <a:tc>
                  <a:txBody>
                    <a:bodyPr/>
                    <a:lstStyle/>
                    <a:p>
                      <a:pPr algn="ctr"/>
                      <a:r>
                        <a:rPr lang="en-US" dirty="0">
                          <a:solidFill>
                            <a:schemeClr val="tx1"/>
                          </a:solidFill>
                          <a:latin typeface="Times New Roman" pitchFamily="18" charset="0"/>
                          <a:cs typeface="Times New Roman" pitchFamily="18" charset="0"/>
                        </a:rPr>
                        <a:t>17.5%</a:t>
                      </a:r>
                    </a:p>
                  </a:txBody>
                  <a:tcPr/>
                </a:tc>
                <a:extLst>
                  <a:ext uri="{0D108BD9-81ED-4DB2-BD59-A6C34878D82A}">
                    <a16:rowId xmlns:a16="http://schemas.microsoft.com/office/drawing/2014/main" xmlns="" val="833900244"/>
                  </a:ext>
                </a:extLst>
              </a:tr>
              <a:tr h="370840">
                <a:tc>
                  <a:txBody>
                    <a:bodyPr/>
                    <a:lstStyle/>
                    <a:p>
                      <a:pPr algn="ctr"/>
                      <a:r>
                        <a:rPr lang="en-US" dirty="0">
                          <a:solidFill>
                            <a:schemeClr val="tx1"/>
                          </a:solidFill>
                          <a:latin typeface="Times New Roman" pitchFamily="18" charset="0"/>
                          <a:cs typeface="Times New Roman" pitchFamily="18" charset="0"/>
                        </a:rPr>
                        <a:t>East Pakistan</a:t>
                      </a:r>
                    </a:p>
                  </a:txBody>
                  <a:tcPr/>
                </a:tc>
                <a:tc>
                  <a:txBody>
                    <a:bodyPr/>
                    <a:lstStyle/>
                    <a:p>
                      <a:pPr algn="ctr"/>
                      <a:r>
                        <a:rPr lang="en-US" dirty="0">
                          <a:solidFill>
                            <a:schemeClr val="tx1"/>
                          </a:solidFill>
                          <a:latin typeface="Times New Roman" pitchFamily="18" charset="0"/>
                          <a:cs typeface="Times New Roman" pitchFamily="18" charset="0"/>
                        </a:rPr>
                        <a:t>18.8%</a:t>
                      </a:r>
                    </a:p>
                  </a:txBody>
                  <a:tcPr/>
                </a:tc>
                <a:tc>
                  <a:txBody>
                    <a:bodyPr/>
                    <a:lstStyle/>
                    <a:p>
                      <a:pPr algn="ctr"/>
                      <a:r>
                        <a:rPr lang="en-US" dirty="0">
                          <a:solidFill>
                            <a:schemeClr val="tx1"/>
                          </a:solidFill>
                          <a:latin typeface="Times New Roman" pitchFamily="18" charset="0"/>
                          <a:cs typeface="Times New Roman" pitchFamily="18" charset="0"/>
                        </a:rPr>
                        <a:t>19.9%</a:t>
                      </a:r>
                    </a:p>
                  </a:txBody>
                  <a:tcPr/>
                </a:tc>
                <a:extLst>
                  <a:ext uri="{0D108BD9-81ED-4DB2-BD59-A6C34878D82A}">
                    <a16:rowId xmlns:a16="http://schemas.microsoft.com/office/drawing/2014/main" xmlns="" val="3066655451"/>
                  </a:ext>
                </a:extLst>
              </a:tr>
              <a:tr h="370840">
                <a:tc>
                  <a:txBody>
                    <a:bodyPr/>
                    <a:lstStyle/>
                    <a:p>
                      <a:pPr algn="ctr"/>
                      <a:r>
                        <a:rPr lang="en-US" dirty="0">
                          <a:solidFill>
                            <a:schemeClr val="tx1"/>
                          </a:solidFill>
                          <a:latin typeface="Times New Roman" pitchFamily="18" charset="0"/>
                          <a:cs typeface="Times New Roman" pitchFamily="18" charset="0"/>
                        </a:rPr>
                        <a:t>West Pakistan</a:t>
                      </a:r>
                    </a:p>
                  </a:txBody>
                  <a:tcPr/>
                </a:tc>
                <a:tc>
                  <a:txBody>
                    <a:bodyPr/>
                    <a:lstStyle/>
                    <a:p>
                      <a:pPr algn="ctr"/>
                      <a:r>
                        <a:rPr lang="en-US" dirty="0">
                          <a:solidFill>
                            <a:schemeClr val="tx1"/>
                          </a:solidFill>
                          <a:latin typeface="Times New Roman" pitchFamily="18" charset="0"/>
                          <a:cs typeface="Times New Roman" pitchFamily="18" charset="0"/>
                        </a:rPr>
                        <a:t>7.6%</a:t>
                      </a:r>
                    </a:p>
                  </a:txBody>
                  <a:tcPr/>
                </a:tc>
                <a:tc>
                  <a:txBody>
                    <a:bodyPr/>
                    <a:lstStyle/>
                    <a:p>
                      <a:pPr algn="ctr"/>
                      <a:r>
                        <a:rPr lang="en-US" dirty="0">
                          <a:solidFill>
                            <a:schemeClr val="tx1"/>
                          </a:solidFill>
                          <a:latin typeface="Times New Roman" pitchFamily="18" charset="0"/>
                          <a:cs typeface="Times New Roman" pitchFamily="18" charset="0"/>
                        </a:rPr>
                        <a:t>14.4%</a:t>
                      </a:r>
                    </a:p>
                  </a:txBody>
                  <a:tcPr/>
                </a:tc>
                <a:extLst>
                  <a:ext uri="{0D108BD9-81ED-4DB2-BD59-A6C34878D82A}">
                    <a16:rowId xmlns:a16="http://schemas.microsoft.com/office/drawing/2014/main" xmlns="" val="835048984"/>
                  </a:ext>
                </a:extLst>
              </a:tr>
            </a:tbl>
          </a:graphicData>
        </a:graphic>
      </p:graphicFrame>
      <p:sp>
        <p:nvSpPr>
          <p:cNvPr id="4" name="Slide Number Placeholder 3">
            <a:extLst>
              <a:ext uri="{FF2B5EF4-FFF2-40B4-BE49-F238E27FC236}">
                <a16:creationId xmlns:a16="http://schemas.microsoft.com/office/drawing/2014/main" xmlns="" id="{874CB343-9FCA-244A-A459-A291AB1E478F}"/>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5" name="Title 1">
            <a:extLst>
              <a:ext uri="{FF2B5EF4-FFF2-40B4-BE49-F238E27FC236}">
                <a16:creationId xmlns:a16="http://schemas.microsoft.com/office/drawing/2014/main" xmlns="" id="{21AC83C0-440F-A541-8887-9A753236B729}"/>
              </a:ext>
            </a:extLst>
          </p:cNvPr>
          <p:cNvSpPr>
            <a:spLocks noGrp="1"/>
          </p:cNvSpPr>
          <p:nvPr>
            <p:ph type="title"/>
          </p:nvPr>
        </p:nvSpPr>
        <p:spPr>
          <a:xfrm>
            <a:off x="1097280" y="889000"/>
            <a:ext cx="10058400" cy="848360"/>
          </a:xfrm>
        </p:spPr>
        <p:txBody>
          <a:bodyPr/>
          <a:lstStyle/>
          <a:p>
            <a:pPr algn="ctr"/>
            <a:r>
              <a:rPr lang="en-US" sz="3200" b="1" dirty="0">
                <a:solidFill>
                  <a:srgbClr val="C00000"/>
                </a:solidFill>
                <a:latin typeface="Times New Roman" pitchFamily="18" charset="0"/>
                <a:cs typeface="Times New Roman" pitchFamily="18" charset="0"/>
              </a:rPr>
              <a:t>Disparity in Education </a:t>
            </a:r>
          </a:p>
        </p:txBody>
      </p:sp>
      <p:sp>
        <p:nvSpPr>
          <p:cNvPr id="7" name="TextBox 6">
            <a:extLst>
              <a:ext uri="{FF2B5EF4-FFF2-40B4-BE49-F238E27FC236}">
                <a16:creationId xmlns:a16="http://schemas.microsoft.com/office/drawing/2014/main" xmlns="" id="{77F99148-8ED4-0A45-A5FF-73180C623D60}"/>
              </a:ext>
            </a:extLst>
          </p:cNvPr>
          <p:cNvSpPr txBox="1"/>
          <p:nvPr/>
        </p:nvSpPr>
        <p:spPr>
          <a:xfrm>
            <a:off x="1154083" y="1737360"/>
            <a:ext cx="8472517" cy="400110"/>
          </a:xfrm>
          <a:prstGeom prst="rect">
            <a:avLst/>
          </a:prstGeom>
          <a:noFill/>
        </p:spPr>
        <p:txBody>
          <a:bodyPr wrap="square" rtlCol="0">
            <a:spAutoFit/>
          </a:bodyPr>
          <a:lstStyle/>
          <a:p>
            <a:r>
              <a:rPr lang="en-US" sz="2000" b="1" i="1" dirty="0">
                <a:latin typeface="Times New Roman" pitchFamily="18" charset="0"/>
                <a:cs typeface="Times New Roman" pitchFamily="18" charset="0"/>
              </a:rPr>
              <a:t>Literacy Rate in Pakistan (5 </a:t>
            </a:r>
            <a:r>
              <a:rPr lang="en-US" sz="2000" b="1" i="1" dirty="0" smtClean="0">
                <a:latin typeface="Times New Roman" pitchFamily="18" charset="0"/>
                <a:cs typeface="Times New Roman" pitchFamily="18" charset="0"/>
              </a:rPr>
              <a:t>years </a:t>
            </a:r>
            <a:r>
              <a:rPr lang="en-US" sz="2000" b="1" i="1" dirty="0">
                <a:latin typeface="Times New Roman" pitchFamily="18" charset="0"/>
                <a:cs typeface="Times New Roman" pitchFamily="18" charset="0"/>
              </a:rPr>
              <a:t>and older, 1951-1961</a:t>
            </a:r>
            <a:r>
              <a:rPr lang="en-US" sz="2000" b="1" i="1" dirty="0">
                <a:solidFill>
                  <a:srgbClr val="002060"/>
                </a:solidFill>
              </a:rPr>
              <a:t>)</a:t>
            </a:r>
          </a:p>
        </p:txBody>
      </p:sp>
    </p:spTree>
    <p:extLst>
      <p:ext uri="{BB962C8B-B14F-4D97-AF65-F5344CB8AC3E}">
        <p14:creationId xmlns:p14="http://schemas.microsoft.com/office/powerpoint/2010/main" xmlns="" val="790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7D482-EFB9-C745-9A13-A3482BCB376E}"/>
              </a:ext>
            </a:extLst>
          </p:cNvPr>
          <p:cNvSpPr>
            <a:spLocks noGrp="1"/>
          </p:cNvSpPr>
          <p:nvPr>
            <p:ph type="title"/>
          </p:nvPr>
        </p:nvSpPr>
        <p:spPr>
          <a:xfrm>
            <a:off x="1097280" y="965200"/>
            <a:ext cx="10294620" cy="772160"/>
          </a:xfrm>
        </p:spPr>
        <p:txBody>
          <a:bodyPr>
            <a:normAutofit/>
          </a:bodyPr>
          <a:lstStyle/>
          <a:p>
            <a:pPr algn="ctr"/>
            <a:r>
              <a:rPr lang="en-US" sz="3200" b="1" dirty="0">
                <a:solidFill>
                  <a:srgbClr val="C00000"/>
                </a:solidFill>
                <a:latin typeface="Times New Roman" pitchFamily="18" charset="0"/>
                <a:cs typeface="Times New Roman" pitchFamily="18" charset="0"/>
              </a:rPr>
              <a:t>Discrimination toward East Pakistan </a:t>
            </a:r>
          </a:p>
        </p:txBody>
      </p:sp>
      <p:sp>
        <p:nvSpPr>
          <p:cNvPr id="3" name="Content Placeholder 2">
            <a:extLst>
              <a:ext uri="{FF2B5EF4-FFF2-40B4-BE49-F238E27FC236}">
                <a16:creationId xmlns:a16="http://schemas.microsoft.com/office/drawing/2014/main" xmlns="" id="{801AF03C-F6C6-354B-B785-36D8F341F585}"/>
              </a:ext>
            </a:extLst>
          </p:cNvPr>
          <p:cNvSpPr>
            <a:spLocks noGrp="1"/>
          </p:cNvSpPr>
          <p:nvPr>
            <p:ph idx="1"/>
          </p:nvPr>
        </p:nvSpPr>
        <p:spPr>
          <a:xfrm>
            <a:off x="1097280" y="1845734"/>
            <a:ext cx="10058400" cy="4364566"/>
          </a:xfrm>
        </p:spPr>
        <p:txBody>
          <a:bodyPr>
            <a:noAutofit/>
          </a:bodyPr>
          <a:lstStyle/>
          <a:p>
            <a:pPr marL="622300" indent="-406400" algn="just">
              <a:spcBef>
                <a:spcPts val="0"/>
              </a:spcBef>
              <a:spcAft>
                <a:spcPts val="0"/>
              </a:spcAft>
              <a:buFont typeface="Wingdings" pitchFamily="2" charset="2"/>
              <a:buChar char="q"/>
            </a:pPr>
            <a:r>
              <a:rPr lang="en-US" dirty="0">
                <a:solidFill>
                  <a:schemeClr val="tx1"/>
                </a:solidFill>
                <a:latin typeface="Times New Roman" pitchFamily="18" charset="0"/>
                <a:cs typeface="Times New Roman" pitchFamily="18" charset="0"/>
              </a:rPr>
              <a:t>The Pakistan state emerged in accordance with the proposals made in Lahore Resolution. But East Bangla did not get the status of a separate sovereign state as was mentioned in the fundamentals of the Lahore Resolution. East Bangla had to strive for autonomy through movements and agitations for 24 long years. During this long span of time, West Pakistani rulers adopted the policy of discrimination and oppression against the people of East Pakistan in </a:t>
            </a:r>
            <a:r>
              <a:rPr lang="en-US" b="1" dirty="0">
                <a:solidFill>
                  <a:schemeClr val="tx1"/>
                </a:solidFill>
                <a:latin typeface="Times New Roman" pitchFamily="18" charset="0"/>
                <a:cs typeface="Times New Roman" pitchFamily="18" charset="0"/>
              </a:rPr>
              <a:t>political, administrative, military, economic, educational and cultural </a:t>
            </a:r>
            <a:r>
              <a:rPr lang="en-US" dirty="0">
                <a:solidFill>
                  <a:schemeClr val="tx1"/>
                </a:solidFill>
                <a:latin typeface="Times New Roman" pitchFamily="18" charset="0"/>
                <a:cs typeface="Times New Roman" pitchFamily="18" charset="0"/>
              </a:rPr>
              <a:t>areas. In protest of this, the movement for autonomy and independence originated in East Pakistan. </a:t>
            </a:r>
          </a:p>
        </p:txBody>
      </p:sp>
      <p:sp>
        <p:nvSpPr>
          <p:cNvPr id="4" name="Slide Number Placeholder 3">
            <a:extLst>
              <a:ext uri="{FF2B5EF4-FFF2-40B4-BE49-F238E27FC236}">
                <a16:creationId xmlns:a16="http://schemas.microsoft.com/office/drawing/2014/main" xmlns="" id="{E92EEAE6-8880-7D45-9782-BAD89E18E847}"/>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xmlns="" val="798184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3E30452D-4A56-3F4B-B2DF-DDC7E8CEFC33}"/>
              </a:ext>
            </a:extLst>
          </p:cNvPr>
          <p:cNvGraphicFramePr>
            <a:graphicFrameLocks noGrp="1"/>
          </p:cNvGraphicFramePr>
          <p:nvPr>
            <p:ph idx="1"/>
            <p:extLst>
              <p:ext uri="{D42A27DB-BD31-4B8C-83A1-F6EECF244321}">
                <p14:modId xmlns:p14="http://schemas.microsoft.com/office/powerpoint/2010/main" xmlns="" val="385607831"/>
              </p:ext>
            </p:extLst>
          </p:nvPr>
        </p:nvGraphicFramePr>
        <p:xfrm>
          <a:off x="1097280" y="2165632"/>
          <a:ext cx="10058400" cy="410464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xmlns="" val="467640820"/>
                    </a:ext>
                  </a:extLst>
                </a:gridCol>
                <a:gridCol w="1117600">
                  <a:extLst>
                    <a:ext uri="{9D8B030D-6E8A-4147-A177-3AD203B41FA5}">
                      <a16:colId xmlns:a16="http://schemas.microsoft.com/office/drawing/2014/main" xmlns="" val="1194339998"/>
                    </a:ext>
                  </a:extLst>
                </a:gridCol>
                <a:gridCol w="1117600">
                  <a:extLst>
                    <a:ext uri="{9D8B030D-6E8A-4147-A177-3AD203B41FA5}">
                      <a16:colId xmlns:a16="http://schemas.microsoft.com/office/drawing/2014/main" xmlns="" val="3469046601"/>
                    </a:ext>
                  </a:extLst>
                </a:gridCol>
                <a:gridCol w="1117600">
                  <a:extLst>
                    <a:ext uri="{9D8B030D-6E8A-4147-A177-3AD203B41FA5}">
                      <a16:colId xmlns:a16="http://schemas.microsoft.com/office/drawing/2014/main" xmlns="" val="4006220477"/>
                    </a:ext>
                  </a:extLst>
                </a:gridCol>
                <a:gridCol w="1117600">
                  <a:extLst>
                    <a:ext uri="{9D8B030D-6E8A-4147-A177-3AD203B41FA5}">
                      <a16:colId xmlns:a16="http://schemas.microsoft.com/office/drawing/2014/main" xmlns="" val="944614653"/>
                    </a:ext>
                  </a:extLst>
                </a:gridCol>
                <a:gridCol w="1117600">
                  <a:extLst>
                    <a:ext uri="{9D8B030D-6E8A-4147-A177-3AD203B41FA5}">
                      <a16:colId xmlns:a16="http://schemas.microsoft.com/office/drawing/2014/main" xmlns="" val="3140706500"/>
                    </a:ext>
                  </a:extLst>
                </a:gridCol>
                <a:gridCol w="1117600">
                  <a:extLst>
                    <a:ext uri="{9D8B030D-6E8A-4147-A177-3AD203B41FA5}">
                      <a16:colId xmlns:a16="http://schemas.microsoft.com/office/drawing/2014/main" xmlns="" val="3408347774"/>
                    </a:ext>
                  </a:extLst>
                </a:gridCol>
                <a:gridCol w="1117600">
                  <a:extLst>
                    <a:ext uri="{9D8B030D-6E8A-4147-A177-3AD203B41FA5}">
                      <a16:colId xmlns:a16="http://schemas.microsoft.com/office/drawing/2014/main" xmlns="" val="1094829488"/>
                    </a:ext>
                  </a:extLst>
                </a:gridCol>
                <a:gridCol w="1117600">
                  <a:extLst>
                    <a:ext uri="{9D8B030D-6E8A-4147-A177-3AD203B41FA5}">
                      <a16:colId xmlns:a16="http://schemas.microsoft.com/office/drawing/2014/main" xmlns="" val="2729145202"/>
                    </a:ext>
                  </a:extLst>
                </a:gridCol>
              </a:tblGrid>
              <a:tr h="370840">
                <a:tc>
                  <a:txBody>
                    <a:bodyPr/>
                    <a:lstStyle/>
                    <a:p>
                      <a:pPr algn="ctr"/>
                      <a:endParaRPr lang="en-US" dirty="0">
                        <a:solidFill>
                          <a:schemeClr val="tx1"/>
                        </a:solidFill>
                        <a:latin typeface="Times New Roman" pitchFamily="18" charset="0"/>
                        <a:cs typeface="Times New Roman" pitchFamily="18" charset="0"/>
                      </a:endParaRPr>
                    </a:p>
                  </a:txBody>
                  <a:tcPr anchor="ctr"/>
                </a:tc>
                <a:tc gridSpan="4">
                  <a:txBody>
                    <a:bodyPr/>
                    <a:lstStyle/>
                    <a:p>
                      <a:pPr algn="ctr"/>
                      <a:r>
                        <a:rPr lang="en-US" sz="1400" b="1" dirty="0">
                          <a:solidFill>
                            <a:schemeClr val="tx1"/>
                          </a:solidFill>
                          <a:latin typeface="Times New Roman" pitchFamily="18" charset="0"/>
                          <a:cs typeface="Times New Roman" pitchFamily="18" charset="0"/>
                        </a:rPr>
                        <a:t>East Pakistan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1400" b="1" dirty="0">
                          <a:solidFill>
                            <a:schemeClr val="tx1"/>
                          </a:solidFill>
                          <a:latin typeface="Times New Roman" pitchFamily="18" charset="0"/>
                          <a:cs typeface="Times New Roman" pitchFamily="18" charset="0"/>
                        </a:rPr>
                        <a:t>West Pakistan</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801988650"/>
                  </a:ext>
                </a:extLst>
              </a:tr>
              <a:tr h="0">
                <a:tc>
                  <a:txBody>
                    <a:bodyPr/>
                    <a:lstStyle/>
                    <a:p>
                      <a:pPr algn="ctr"/>
                      <a:endParaRPr lang="en-US">
                        <a:solidFill>
                          <a:schemeClr val="tx1"/>
                        </a:solidFill>
                        <a:latin typeface="Times New Roman" pitchFamily="18" charset="0"/>
                        <a:cs typeface="Times New Roman" pitchFamily="18" charset="0"/>
                      </a:endParaRPr>
                    </a:p>
                  </a:txBody>
                  <a:tcPr anchor="ctr"/>
                </a:tc>
                <a:tc gridSpan="2">
                  <a:txBody>
                    <a:bodyPr/>
                    <a:lstStyle/>
                    <a:p>
                      <a:pPr algn="ctr"/>
                      <a:r>
                        <a:rPr lang="en-US" sz="1400" b="1" dirty="0">
                          <a:solidFill>
                            <a:schemeClr val="tx1"/>
                          </a:solidFill>
                          <a:latin typeface="Times New Roman" pitchFamily="18" charset="0"/>
                          <a:cs typeface="Times New Roman" pitchFamily="18" charset="0"/>
                        </a:rPr>
                        <a:t>1953-54</a:t>
                      </a:r>
                    </a:p>
                  </a:txBody>
                  <a:tcPr anchor="ctr"/>
                </a:tc>
                <a:tc hMerge="1">
                  <a:txBody>
                    <a:bodyPr/>
                    <a:lstStyle/>
                    <a:p>
                      <a:endParaRPr lang="en-US" dirty="0"/>
                    </a:p>
                  </a:txBody>
                  <a:tcPr/>
                </a:tc>
                <a:tc gridSpan="2">
                  <a:txBody>
                    <a:bodyPr/>
                    <a:lstStyle/>
                    <a:p>
                      <a:pPr algn="ctr"/>
                      <a:r>
                        <a:rPr lang="en-US" sz="1400" b="1" dirty="0">
                          <a:solidFill>
                            <a:schemeClr val="tx1"/>
                          </a:solidFill>
                          <a:latin typeface="Times New Roman" pitchFamily="18" charset="0"/>
                          <a:cs typeface="Times New Roman" pitchFamily="18" charset="0"/>
                        </a:rPr>
                        <a:t>1960-61</a:t>
                      </a:r>
                    </a:p>
                  </a:txBody>
                  <a:tcPr anchor="ctr"/>
                </a:tc>
                <a:tc hMerge="1">
                  <a:txBody>
                    <a:bodyPr/>
                    <a:lstStyle/>
                    <a:p>
                      <a:endParaRPr lang="en-US" dirty="0"/>
                    </a:p>
                  </a:txBody>
                  <a:tcPr/>
                </a:tc>
                <a:tc gridSpan="2">
                  <a:txBody>
                    <a:bodyPr/>
                    <a:lstStyle/>
                    <a:p>
                      <a:pPr algn="ctr"/>
                      <a:r>
                        <a:rPr lang="en-US" sz="1400" b="1" dirty="0">
                          <a:solidFill>
                            <a:schemeClr val="tx1"/>
                          </a:solidFill>
                          <a:latin typeface="Times New Roman" pitchFamily="18" charset="0"/>
                          <a:cs typeface="Times New Roman" pitchFamily="18" charset="0"/>
                        </a:rPr>
                        <a:t>1953-54</a:t>
                      </a:r>
                    </a:p>
                  </a:txBody>
                  <a:tcPr anchor="ctr"/>
                </a:tc>
                <a:tc hMerge="1">
                  <a:txBody>
                    <a:bodyPr/>
                    <a:lstStyle/>
                    <a:p>
                      <a:endParaRPr lang="en-US" dirty="0"/>
                    </a:p>
                  </a:txBody>
                  <a:tcPr/>
                </a:tc>
                <a:tc gridSpan="2">
                  <a:txBody>
                    <a:bodyPr/>
                    <a:lstStyle/>
                    <a:p>
                      <a:pPr algn="ctr"/>
                      <a:r>
                        <a:rPr lang="en-US" sz="1400" b="1" dirty="0">
                          <a:solidFill>
                            <a:schemeClr val="tx1"/>
                          </a:solidFill>
                          <a:latin typeface="Times New Roman" pitchFamily="18" charset="0"/>
                          <a:cs typeface="Times New Roman" pitchFamily="18" charset="0"/>
                        </a:rPr>
                        <a:t>1960-61</a:t>
                      </a:r>
                    </a:p>
                  </a:txBody>
                  <a:tcPr anchor="ctr"/>
                </a:tc>
                <a:tc hMerge="1">
                  <a:txBody>
                    <a:bodyPr/>
                    <a:lstStyle/>
                    <a:p>
                      <a:endParaRPr lang="en-US" dirty="0"/>
                    </a:p>
                  </a:txBody>
                  <a:tcPr/>
                </a:tc>
                <a:extLst>
                  <a:ext uri="{0D108BD9-81ED-4DB2-BD59-A6C34878D82A}">
                    <a16:rowId xmlns:a16="http://schemas.microsoft.com/office/drawing/2014/main" xmlns="" val="3055367797"/>
                  </a:ext>
                </a:extLst>
              </a:tr>
              <a:tr h="370840">
                <a:tc>
                  <a:txBody>
                    <a:bodyPr/>
                    <a:lstStyle/>
                    <a:p>
                      <a:pPr algn="ctr"/>
                      <a:endParaRPr lang="en-US" dirty="0">
                        <a:solidFill>
                          <a:schemeClr val="tx1"/>
                        </a:solidFill>
                        <a:latin typeface="Times New Roman" pitchFamily="18" charset="0"/>
                        <a:cs typeface="Times New Roman" pitchFamily="18" charset="0"/>
                      </a:endParaRPr>
                    </a:p>
                  </a:txBody>
                  <a:tcPr anchor="ctr"/>
                </a:tc>
                <a:tc>
                  <a:txBody>
                    <a:bodyPr/>
                    <a:lstStyle/>
                    <a:p>
                      <a:pPr algn="ctr"/>
                      <a:r>
                        <a:rPr lang="en-US" sz="1400" b="1" dirty="0">
                          <a:solidFill>
                            <a:schemeClr val="tx1"/>
                          </a:solidFill>
                          <a:latin typeface="Times New Roman" pitchFamily="18" charset="0"/>
                          <a:cs typeface="Times New Roman" pitchFamily="18" charset="0"/>
                        </a:rPr>
                        <a:t>No. of Institutions </a:t>
                      </a:r>
                    </a:p>
                  </a:txBody>
                  <a:tcPr anchor="ctr"/>
                </a:tc>
                <a:tc>
                  <a:txBody>
                    <a:bodyPr/>
                    <a:lstStyle/>
                    <a:p>
                      <a:pPr algn="ctr"/>
                      <a:r>
                        <a:rPr lang="en-US" sz="1400" b="1" dirty="0">
                          <a:solidFill>
                            <a:schemeClr val="tx1"/>
                          </a:solidFill>
                          <a:latin typeface="Times New Roman" pitchFamily="18" charset="0"/>
                          <a:cs typeface="Times New Roman" pitchFamily="18" charset="0"/>
                        </a:rPr>
                        <a:t>No. of Students</a:t>
                      </a:r>
                    </a:p>
                  </a:txBody>
                  <a:tcPr anchor="ctr"/>
                </a:tc>
                <a:tc>
                  <a:txBody>
                    <a:bodyPr/>
                    <a:lstStyle/>
                    <a:p>
                      <a:pPr algn="ctr"/>
                      <a:r>
                        <a:rPr lang="en-US" sz="1400" b="1" dirty="0">
                          <a:solidFill>
                            <a:schemeClr val="tx1"/>
                          </a:solidFill>
                          <a:latin typeface="Times New Roman" pitchFamily="18" charset="0"/>
                          <a:cs typeface="Times New Roman" pitchFamily="18" charset="0"/>
                        </a:rPr>
                        <a:t>No. of Institutions </a:t>
                      </a:r>
                    </a:p>
                  </a:txBody>
                  <a:tcPr anchor="ctr"/>
                </a:tc>
                <a:tc>
                  <a:txBody>
                    <a:bodyPr/>
                    <a:lstStyle/>
                    <a:p>
                      <a:pPr algn="ctr"/>
                      <a:r>
                        <a:rPr lang="en-US" sz="1400" b="1" dirty="0">
                          <a:solidFill>
                            <a:schemeClr val="tx1"/>
                          </a:solidFill>
                          <a:latin typeface="Times New Roman" pitchFamily="18" charset="0"/>
                          <a:cs typeface="Times New Roman" pitchFamily="18" charset="0"/>
                        </a:rPr>
                        <a:t>No. of Students</a:t>
                      </a:r>
                    </a:p>
                  </a:txBody>
                  <a:tcPr anchor="ctr"/>
                </a:tc>
                <a:tc>
                  <a:txBody>
                    <a:bodyPr/>
                    <a:lstStyle/>
                    <a:p>
                      <a:pPr algn="ctr"/>
                      <a:r>
                        <a:rPr lang="en-US" sz="1400" b="1" dirty="0">
                          <a:solidFill>
                            <a:schemeClr val="tx1"/>
                          </a:solidFill>
                          <a:latin typeface="Times New Roman" pitchFamily="18" charset="0"/>
                          <a:cs typeface="Times New Roman" pitchFamily="18" charset="0"/>
                        </a:rPr>
                        <a:t>No. of Institutions </a:t>
                      </a:r>
                    </a:p>
                  </a:txBody>
                  <a:tcPr anchor="ctr"/>
                </a:tc>
                <a:tc>
                  <a:txBody>
                    <a:bodyPr/>
                    <a:lstStyle/>
                    <a:p>
                      <a:pPr algn="ctr"/>
                      <a:r>
                        <a:rPr lang="en-US" sz="1400" b="1" dirty="0">
                          <a:solidFill>
                            <a:schemeClr val="tx1"/>
                          </a:solidFill>
                          <a:latin typeface="Times New Roman" pitchFamily="18" charset="0"/>
                          <a:cs typeface="Times New Roman" pitchFamily="18" charset="0"/>
                        </a:rPr>
                        <a:t>No. of Students</a:t>
                      </a:r>
                    </a:p>
                  </a:txBody>
                  <a:tcPr anchor="ctr"/>
                </a:tc>
                <a:tc>
                  <a:txBody>
                    <a:bodyPr/>
                    <a:lstStyle/>
                    <a:p>
                      <a:pPr algn="ctr"/>
                      <a:r>
                        <a:rPr lang="en-US" sz="1400" b="1" dirty="0">
                          <a:solidFill>
                            <a:schemeClr val="tx1"/>
                          </a:solidFill>
                          <a:latin typeface="Times New Roman" pitchFamily="18" charset="0"/>
                          <a:cs typeface="Times New Roman" pitchFamily="18" charset="0"/>
                        </a:rPr>
                        <a:t>No. of Institutions </a:t>
                      </a:r>
                    </a:p>
                  </a:txBody>
                  <a:tcPr anchor="ctr"/>
                </a:tc>
                <a:tc>
                  <a:txBody>
                    <a:bodyPr/>
                    <a:lstStyle/>
                    <a:p>
                      <a:pPr algn="ctr"/>
                      <a:r>
                        <a:rPr lang="en-US" sz="1400" b="1" dirty="0">
                          <a:solidFill>
                            <a:schemeClr val="tx1"/>
                          </a:solidFill>
                          <a:latin typeface="Times New Roman" pitchFamily="18" charset="0"/>
                          <a:cs typeface="Times New Roman" pitchFamily="18" charset="0"/>
                        </a:rPr>
                        <a:t>No. of Students</a:t>
                      </a:r>
                    </a:p>
                  </a:txBody>
                  <a:tcPr anchor="ctr"/>
                </a:tc>
                <a:extLst>
                  <a:ext uri="{0D108BD9-81ED-4DB2-BD59-A6C34878D82A}">
                    <a16:rowId xmlns:a16="http://schemas.microsoft.com/office/drawing/2014/main" xmlns="" val="3332575258"/>
                  </a:ext>
                </a:extLst>
              </a:tr>
              <a:tr h="270228">
                <a:tc>
                  <a:txBody>
                    <a:bodyPr/>
                    <a:lstStyle/>
                    <a:p>
                      <a:pPr algn="ctr"/>
                      <a:r>
                        <a:rPr lang="en-US" sz="1500" dirty="0">
                          <a:solidFill>
                            <a:schemeClr val="tx1"/>
                          </a:solidFill>
                          <a:latin typeface="Times New Roman" pitchFamily="18" charset="0"/>
                          <a:cs typeface="Times New Roman" pitchFamily="18" charset="0"/>
                        </a:rPr>
                        <a:t>Arts and Science College</a:t>
                      </a:r>
                    </a:p>
                  </a:txBody>
                  <a:tcPr anchor="ctr"/>
                </a:tc>
                <a:tc>
                  <a:txBody>
                    <a:bodyPr/>
                    <a:lstStyle/>
                    <a:p>
                      <a:pPr algn="ctr"/>
                      <a:r>
                        <a:rPr lang="en-US" sz="1500" dirty="0">
                          <a:solidFill>
                            <a:schemeClr val="tx1"/>
                          </a:solidFill>
                          <a:latin typeface="Times New Roman" pitchFamily="18" charset="0"/>
                          <a:cs typeface="Times New Roman" pitchFamily="18" charset="0"/>
                        </a:rPr>
                        <a:t>70</a:t>
                      </a:r>
                    </a:p>
                  </a:txBody>
                  <a:tcPr anchor="ctr"/>
                </a:tc>
                <a:tc>
                  <a:txBody>
                    <a:bodyPr/>
                    <a:lstStyle/>
                    <a:p>
                      <a:pPr algn="ctr"/>
                      <a:r>
                        <a:rPr lang="en-US" sz="1500" dirty="0">
                          <a:solidFill>
                            <a:schemeClr val="tx1"/>
                          </a:solidFill>
                          <a:latin typeface="Times New Roman" pitchFamily="18" charset="0"/>
                          <a:cs typeface="Times New Roman" pitchFamily="18" charset="0"/>
                        </a:rPr>
                        <a:t>22,936</a:t>
                      </a:r>
                    </a:p>
                  </a:txBody>
                  <a:tcPr anchor="ctr"/>
                </a:tc>
                <a:tc>
                  <a:txBody>
                    <a:bodyPr/>
                    <a:lstStyle/>
                    <a:p>
                      <a:pPr algn="ctr"/>
                      <a:r>
                        <a:rPr lang="en-US" sz="1500" dirty="0">
                          <a:solidFill>
                            <a:schemeClr val="tx1"/>
                          </a:solidFill>
                          <a:latin typeface="Times New Roman" pitchFamily="18" charset="0"/>
                          <a:cs typeface="Times New Roman" pitchFamily="18" charset="0"/>
                        </a:rPr>
                        <a:t>81</a:t>
                      </a:r>
                    </a:p>
                  </a:txBody>
                  <a:tcPr anchor="ctr"/>
                </a:tc>
                <a:tc>
                  <a:txBody>
                    <a:bodyPr/>
                    <a:lstStyle/>
                    <a:p>
                      <a:pPr algn="ctr"/>
                      <a:r>
                        <a:rPr lang="en-US" sz="1500" dirty="0">
                          <a:solidFill>
                            <a:schemeClr val="tx1"/>
                          </a:solidFill>
                          <a:latin typeface="Times New Roman" pitchFamily="18" charset="0"/>
                          <a:cs typeface="Times New Roman" pitchFamily="18" charset="0"/>
                        </a:rPr>
                        <a:t>47,843</a:t>
                      </a:r>
                    </a:p>
                  </a:txBody>
                  <a:tcPr anchor="ctr"/>
                </a:tc>
                <a:tc>
                  <a:txBody>
                    <a:bodyPr/>
                    <a:lstStyle/>
                    <a:p>
                      <a:pPr algn="ctr"/>
                      <a:r>
                        <a:rPr lang="en-US" sz="1500" dirty="0">
                          <a:solidFill>
                            <a:schemeClr val="tx1"/>
                          </a:solidFill>
                          <a:latin typeface="Times New Roman" pitchFamily="18" charset="0"/>
                          <a:cs typeface="Times New Roman" pitchFamily="18" charset="0"/>
                        </a:rPr>
                        <a:t>58</a:t>
                      </a:r>
                    </a:p>
                  </a:txBody>
                  <a:tcPr anchor="ctr"/>
                </a:tc>
                <a:tc>
                  <a:txBody>
                    <a:bodyPr/>
                    <a:lstStyle/>
                    <a:p>
                      <a:pPr algn="ctr"/>
                      <a:r>
                        <a:rPr lang="en-US" sz="1500" dirty="0">
                          <a:solidFill>
                            <a:schemeClr val="tx1"/>
                          </a:solidFill>
                          <a:latin typeface="Times New Roman" pitchFamily="18" charset="0"/>
                          <a:cs typeface="Times New Roman" pitchFamily="18" charset="0"/>
                        </a:rPr>
                        <a:t>32,320</a:t>
                      </a:r>
                    </a:p>
                  </a:txBody>
                  <a:tcPr anchor="ctr"/>
                </a:tc>
                <a:tc>
                  <a:txBody>
                    <a:bodyPr/>
                    <a:lstStyle/>
                    <a:p>
                      <a:pPr algn="ctr"/>
                      <a:r>
                        <a:rPr lang="en-US" sz="1500" dirty="0">
                          <a:solidFill>
                            <a:schemeClr val="tx1"/>
                          </a:solidFill>
                          <a:latin typeface="Times New Roman" pitchFamily="18" charset="0"/>
                          <a:cs typeface="Times New Roman" pitchFamily="18" charset="0"/>
                        </a:rPr>
                        <a:t>131</a:t>
                      </a:r>
                    </a:p>
                  </a:txBody>
                  <a:tcPr anchor="ctr"/>
                </a:tc>
                <a:tc>
                  <a:txBody>
                    <a:bodyPr/>
                    <a:lstStyle/>
                    <a:p>
                      <a:pPr algn="ctr"/>
                      <a:r>
                        <a:rPr lang="en-US" sz="1500" dirty="0">
                          <a:solidFill>
                            <a:schemeClr val="tx1"/>
                          </a:solidFill>
                          <a:latin typeface="Times New Roman" pitchFamily="18" charset="0"/>
                          <a:cs typeface="Times New Roman" pitchFamily="18" charset="0"/>
                        </a:rPr>
                        <a:t>70,580</a:t>
                      </a:r>
                    </a:p>
                  </a:txBody>
                  <a:tcPr anchor="ctr"/>
                </a:tc>
                <a:extLst>
                  <a:ext uri="{0D108BD9-81ED-4DB2-BD59-A6C34878D82A}">
                    <a16:rowId xmlns:a16="http://schemas.microsoft.com/office/drawing/2014/main" xmlns="" val="2184592619"/>
                  </a:ext>
                </a:extLst>
              </a:tr>
              <a:tr h="153388">
                <a:tc>
                  <a:txBody>
                    <a:bodyPr/>
                    <a:lstStyle/>
                    <a:p>
                      <a:pPr algn="ctr"/>
                      <a:r>
                        <a:rPr lang="en-US" sz="1500" dirty="0">
                          <a:solidFill>
                            <a:schemeClr val="tx1"/>
                          </a:solidFill>
                          <a:latin typeface="Times New Roman" pitchFamily="18" charset="0"/>
                          <a:cs typeface="Times New Roman" pitchFamily="18" charset="0"/>
                        </a:rPr>
                        <a:t>Medical</a:t>
                      </a:r>
                    </a:p>
                  </a:txBody>
                  <a:tcPr anchor="ctr"/>
                </a:tc>
                <a:tc>
                  <a:txBody>
                    <a:bodyPr/>
                    <a:lstStyle/>
                    <a:p>
                      <a:pPr algn="ctr"/>
                      <a:r>
                        <a:rPr lang="en-US" sz="1500" dirty="0">
                          <a:solidFill>
                            <a:schemeClr val="tx1"/>
                          </a:solidFill>
                          <a:latin typeface="Times New Roman" pitchFamily="18" charset="0"/>
                          <a:cs typeface="Times New Roman" pitchFamily="18" charset="0"/>
                        </a:rPr>
                        <a:t>1</a:t>
                      </a:r>
                    </a:p>
                  </a:txBody>
                  <a:tcPr anchor="ctr"/>
                </a:tc>
                <a:tc>
                  <a:txBody>
                    <a:bodyPr/>
                    <a:lstStyle/>
                    <a:p>
                      <a:pPr algn="ctr"/>
                      <a:r>
                        <a:rPr lang="en-US" sz="1500" dirty="0">
                          <a:solidFill>
                            <a:schemeClr val="tx1"/>
                          </a:solidFill>
                          <a:latin typeface="Times New Roman" pitchFamily="18" charset="0"/>
                          <a:cs typeface="Times New Roman" pitchFamily="18" charset="0"/>
                        </a:rPr>
                        <a:t>751</a:t>
                      </a:r>
                    </a:p>
                  </a:txBody>
                  <a:tcPr anchor="ctr"/>
                </a:tc>
                <a:tc>
                  <a:txBody>
                    <a:bodyPr/>
                    <a:lstStyle/>
                    <a:p>
                      <a:pPr algn="ctr"/>
                      <a:r>
                        <a:rPr lang="en-US" sz="1500" dirty="0">
                          <a:solidFill>
                            <a:schemeClr val="tx1"/>
                          </a:solidFill>
                          <a:latin typeface="Times New Roman" pitchFamily="18" charset="0"/>
                          <a:cs typeface="Times New Roman" pitchFamily="18" charset="0"/>
                        </a:rPr>
                        <a:t>3</a:t>
                      </a:r>
                    </a:p>
                  </a:txBody>
                  <a:tcPr anchor="ctr"/>
                </a:tc>
                <a:tc>
                  <a:txBody>
                    <a:bodyPr/>
                    <a:lstStyle/>
                    <a:p>
                      <a:pPr algn="ctr"/>
                      <a:r>
                        <a:rPr lang="en-US" sz="1500" dirty="0">
                          <a:solidFill>
                            <a:schemeClr val="tx1"/>
                          </a:solidFill>
                          <a:latin typeface="Times New Roman" pitchFamily="18" charset="0"/>
                          <a:cs typeface="Times New Roman" pitchFamily="18" charset="0"/>
                        </a:rPr>
                        <a:t>1130</a:t>
                      </a:r>
                    </a:p>
                  </a:txBody>
                  <a:tcPr anchor="ctr"/>
                </a:tc>
                <a:tc>
                  <a:txBody>
                    <a:bodyPr/>
                    <a:lstStyle/>
                    <a:p>
                      <a:pPr algn="ctr"/>
                      <a:r>
                        <a:rPr lang="en-US" sz="1500" dirty="0">
                          <a:solidFill>
                            <a:schemeClr val="tx1"/>
                          </a:solidFill>
                          <a:latin typeface="Times New Roman" pitchFamily="18" charset="0"/>
                          <a:cs typeface="Times New Roman" pitchFamily="18" charset="0"/>
                        </a:rPr>
                        <a:t>6</a:t>
                      </a:r>
                    </a:p>
                  </a:txBody>
                  <a:tcPr anchor="ctr"/>
                </a:tc>
                <a:tc>
                  <a:txBody>
                    <a:bodyPr/>
                    <a:lstStyle/>
                    <a:p>
                      <a:pPr algn="ctr"/>
                      <a:r>
                        <a:rPr lang="en-US" sz="1500" dirty="0">
                          <a:solidFill>
                            <a:schemeClr val="tx1"/>
                          </a:solidFill>
                          <a:latin typeface="Times New Roman" pitchFamily="18" charset="0"/>
                          <a:cs typeface="Times New Roman" pitchFamily="18" charset="0"/>
                        </a:rPr>
                        <a:t>2,355</a:t>
                      </a:r>
                    </a:p>
                  </a:txBody>
                  <a:tcPr anchor="ctr"/>
                </a:tc>
                <a:tc>
                  <a:txBody>
                    <a:bodyPr/>
                    <a:lstStyle/>
                    <a:p>
                      <a:pPr algn="ctr"/>
                      <a:r>
                        <a:rPr lang="en-US" sz="1500" dirty="0">
                          <a:solidFill>
                            <a:schemeClr val="tx1"/>
                          </a:solidFill>
                          <a:latin typeface="Times New Roman" pitchFamily="18" charset="0"/>
                          <a:cs typeface="Times New Roman" pitchFamily="18" charset="0"/>
                        </a:rPr>
                        <a:t>9</a:t>
                      </a:r>
                    </a:p>
                  </a:txBody>
                  <a:tcPr anchor="ctr"/>
                </a:tc>
                <a:tc>
                  <a:txBody>
                    <a:bodyPr/>
                    <a:lstStyle/>
                    <a:p>
                      <a:pPr algn="ctr"/>
                      <a:r>
                        <a:rPr lang="en-US" sz="1500" dirty="0">
                          <a:solidFill>
                            <a:schemeClr val="tx1"/>
                          </a:solidFill>
                          <a:latin typeface="Times New Roman" pitchFamily="18" charset="0"/>
                          <a:cs typeface="Times New Roman" pitchFamily="18" charset="0"/>
                        </a:rPr>
                        <a:t>3,792</a:t>
                      </a:r>
                    </a:p>
                  </a:txBody>
                  <a:tcPr anchor="ctr"/>
                </a:tc>
                <a:extLst>
                  <a:ext uri="{0D108BD9-81ED-4DB2-BD59-A6C34878D82A}">
                    <a16:rowId xmlns:a16="http://schemas.microsoft.com/office/drawing/2014/main" xmlns="" val="1433895494"/>
                  </a:ext>
                </a:extLst>
              </a:tr>
              <a:tr h="188948">
                <a:tc>
                  <a:txBody>
                    <a:bodyPr/>
                    <a:lstStyle/>
                    <a:p>
                      <a:pPr algn="ctr"/>
                      <a:r>
                        <a:rPr lang="en-US" sz="1500" dirty="0">
                          <a:solidFill>
                            <a:schemeClr val="tx1"/>
                          </a:solidFill>
                          <a:latin typeface="Times New Roman" pitchFamily="18" charset="0"/>
                          <a:cs typeface="Times New Roman" pitchFamily="18" charset="0"/>
                        </a:rPr>
                        <a:t>Engineering</a:t>
                      </a:r>
                    </a:p>
                  </a:txBody>
                  <a:tcPr anchor="ctr"/>
                </a:tc>
                <a:tc>
                  <a:txBody>
                    <a:bodyPr/>
                    <a:lstStyle/>
                    <a:p>
                      <a:pPr algn="ctr"/>
                      <a:r>
                        <a:rPr lang="en-US" sz="1500" dirty="0">
                          <a:solidFill>
                            <a:schemeClr val="tx1"/>
                          </a:solidFill>
                          <a:latin typeface="Times New Roman" pitchFamily="18" charset="0"/>
                          <a:cs typeface="Times New Roman" pitchFamily="18" charset="0"/>
                        </a:rPr>
                        <a:t>2</a:t>
                      </a:r>
                    </a:p>
                  </a:txBody>
                  <a:tcPr anchor="ctr"/>
                </a:tc>
                <a:tc>
                  <a:txBody>
                    <a:bodyPr/>
                    <a:lstStyle/>
                    <a:p>
                      <a:pPr algn="ctr"/>
                      <a:r>
                        <a:rPr lang="en-US" sz="1500" dirty="0">
                          <a:solidFill>
                            <a:schemeClr val="tx1"/>
                          </a:solidFill>
                          <a:latin typeface="Times New Roman" pitchFamily="18" charset="0"/>
                          <a:cs typeface="Times New Roman" pitchFamily="18" charset="0"/>
                        </a:rPr>
                        <a:t>689</a:t>
                      </a:r>
                    </a:p>
                  </a:txBody>
                  <a:tcPr anchor="ctr"/>
                </a:tc>
                <a:tc>
                  <a:txBody>
                    <a:bodyPr/>
                    <a:lstStyle/>
                    <a:p>
                      <a:pPr algn="ctr"/>
                      <a:r>
                        <a:rPr lang="en-US" sz="1500" dirty="0">
                          <a:solidFill>
                            <a:schemeClr val="tx1"/>
                          </a:solidFill>
                          <a:latin typeface="Times New Roman" pitchFamily="18" charset="0"/>
                          <a:cs typeface="Times New Roman" pitchFamily="18" charset="0"/>
                        </a:rPr>
                        <a:t>2</a:t>
                      </a:r>
                    </a:p>
                  </a:txBody>
                  <a:tcPr anchor="ctr"/>
                </a:tc>
                <a:tc>
                  <a:txBody>
                    <a:bodyPr/>
                    <a:lstStyle/>
                    <a:p>
                      <a:pPr algn="ctr"/>
                      <a:r>
                        <a:rPr lang="en-US" sz="1500" dirty="0">
                          <a:solidFill>
                            <a:schemeClr val="tx1"/>
                          </a:solidFill>
                          <a:latin typeface="Times New Roman" pitchFamily="18" charset="0"/>
                          <a:cs typeface="Times New Roman" pitchFamily="18" charset="0"/>
                        </a:rPr>
                        <a:t>921</a:t>
                      </a:r>
                    </a:p>
                  </a:txBody>
                  <a:tcPr anchor="ctr"/>
                </a:tc>
                <a:tc>
                  <a:txBody>
                    <a:bodyPr/>
                    <a:lstStyle/>
                    <a:p>
                      <a:pPr algn="ctr"/>
                      <a:r>
                        <a:rPr lang="en-US" sz="1500" dirty="0">
                          <a:solidFill>
                            <a:schemeClr val="tx1"/>
                          </a:solidFill>
                          <a:latin typeface="Times New Roman" pitchFamily="18" charset="0"/>
                          <a:cs typeface="Times New Roman" pitchFamily="18" charset="0"/>
                        </a:rPr>
                        <a:t>2</a:t>
                      </a:r>
                    </a:p>
                  </a:txBody>
                  <a:tcPr anchor="ctr"/>
                </a:tc>
                <a:tc>
                  <a:txBody>
                    <a:bodyPr/>
                    <a:lstStyle/>
                    <a:p>
                      <a:pPr algn="ctr"/>
                      <a:r>
                        <a:rPr lang="en-US" sz="1500" dirty="0">
                          <a:solidFill>
                            <a:schemeClr val="tx1"/>
                          </a:solidFill>
                          <a:latin typeface="Times New Roman" pitchFamily="18" charset="0"/>
                          <a:cs typeface="Times New Roman" pitchFamily="18" charset="0"/>
                        </a:rPr>
                        <a:t>1,582</a:t>
                      </a:r>
                    </a:p>
                  </a:txBody>
                  <a:tcPr anchor="ctr"/>
                </a:tc>
                <a:tc>
                  <a:txBody>
                    <a:bodyPr/>
                    <a:lstStyle/>
                    <a:p>
                      <a:pPr algn="ctr"/>
                      <a:r>
                        <a:rPr lang="en-US" sz="1500" dirty="0">
                          <a:solidFill>
                            <a:schemeClr val="tx1"/>
                          </a:solidFill>
                          <a:latin typeface="Times New Roman" pitchFamily="18" charset="0"/>
                          <a:cs typeface="Times New Roman" pitchFamily="18" charset="0"/>
                        </a:rPr>
                        <a:t>4</a:t>
                      </a:r>
                    </a:p>
                  </a:txBody>
                  <a:tcPr anchor="ctr"/>
                </a:tc>
                <a:tc>
                  <a:txBody>
                    <a:bodyPr/>
                    <a:lstStyle/>
                    <a:p>
                      <a:pPr algn="ctr"/>
                      <a:r>
                        <a:rPr lang="en-US" sz="1500" dirty="0">
                          <a:solidFill>
                            <a:schemeClr val="tx1"/>
                          </a:solidFill>
                          <a:latin typeface="Times New Roman" pitchFamily="18" charset="0"/>
                          <a:cs typeface="Times New Roman" pitchFamily="18" charset="0"/>
                        </a:rPr>
                        <a:t>2,070</a:t>
                      </a:r>
                    </a:p>
                  </a:txBody>
                  <a:tcPr anchor="ctr"/>
                </a:tc>
                <a:extLst>
                  <a:ext uri="{0D108BD9-81ED-4DB2-BD59-A6C34878D82A}">
                    <a16:rowId xmlns:a16="http://schemas.microsoft.com/office/drawing/2014/main" xmlns="" val="1998390036"/>
                  </a:ext>
                </a:extLst>
              </a:tr>
              <a:tr h="148308">
                <a:tc>
                  <a:txBody>
                    <a:bodyPr/>
                    <a:lstStyle/>
                    <a:p>
                      <a:pPr algn="ctr"/>
                      <a:r>
                        <a:rPr lang="en-US" sz="1500" dirty="0">
                          <a:solidFill>
                            <a:schemeClr val="tx1"/>
                          </a:solidFill>
                          <a:latin typeface="Times New Roman" pitchFamily="18" charset="0"/>
                          <a:cs typeface="Times New Roman" pitchFamily="18" charset="0"/>
                        </a:rPr>
                        <a:t>Commerce</a:t>
                      </a:r>
                    </a:p>
                  </a:txBody>
                  <a:tcPr anchor="ctr"/>
                </a:tc>
                <a:tc>
                  <a:txBody>
                    <a:bodyPr/>
                    <a:lstStyle/>
                    <a:p>
                      <a:pPr algn="ctr"/>
                      <a:r>
                        <a:rPr lang="en-US" sz="1500" dirty="0">
                          <a:solidFill>
                            <a:schemeClr val="tx1"/>
                          </a:solidFill>
                          <a:latin typeface="Times New Roman" pitchFamily="18" charset="0"/>
                          <a:cs typeface="Times New Roman" pitchFamily="18" charset="0"/>
                        </a:rPr>
                        <a:t>1</a:t>
                      </a:r>
                    </a:p>
                  </a:txBody>
                  <a:tcPr anchor="ctr"/>
                </a:tc>
                <a:tc>
                  <a:txBody>
                    <a:bodyPr/>
                    <a:lstStyle/>
                    <a:p>
                      <a:pPr algn="ctr"/>
                      <a:r>
                        <a:rPr lang="en-US" sz="1500" dirty="0">
                          <a:solidFill>
                            <a:schemeClr val="tx1"/>
                          </a:solidFill>
                          <a:latin typeface="Times New Roman" pitchFamily="18" charset="0"/>
                          <a:cs typeface="Times New Roman" pitchFamily="18" charset="0"/>
                        </a:rPr>
                        <a:t>341</a:t>
                      </a:r>
                    </a:p>
                  </a:txBody>
                  <a:tcPr anchor="ctr"/>
                </a:tc>
                <a:tc>
                  <a:txBody>
                    <a:bodyPr/>
                    <a:lstStyle/>
                    <a:p>
                      <a:pPr algn="ctr"/>
                      <a:r>
                        <a:rPr lang="en-US" sz="1500" dirty="0">
                          <a:solidFill>
                            <a:schemeClr val="tx1"/>
                          </a:solidFill>
                          <a:latin typeface="Times New Roman" pitchFamily="18" charset="0"/>
                          <a:cs typeface="Times New Roman" pitchFamily="18" charset="0"/>
                        </a:rPr>
                        <a:t>2</a:t>
                      </a:r>
                    </a:p>
                  </a:txBody>
                  <a:tcPr anchor="ctr"/>
                </a:tc>
                <a:tc>
                  <a:txBody>
                    <a:bodyPr/>
                    <a:lstStyle/>
                    <a:p>
                      <a:pPr algn="ctr"/>
                      <a:r>
                        <a:rPr lang="en-US" sz="1500" dirty="0">
                          <a:solidFill>
                            <a:schemeClr val="tx1"/>
                          </a:solidFill>
                          <a:latin typeface="Times New Roman" pitchFamily="18" charset="0"/>
                          <a:cs typeface="Times New Roman" pitchFamily="18" charset="0"/>
                        </a:rPr>
                        <a:t>605</a:t>
                      </a:r>
                    </a:p>
                  </a:txBody>
                  <a:tcPr anchor="ctr"/>
                </a:tc>
                <a:tc>
                  <a:txBody>
                    <a:bodyPr/>
                    <a:lstStyle/>
                    <a:p>
                      <a:pPr algn="ctr"/>
                      <a:r>
                        <a:rPr lang="en-US" sz="1500" dirty="0">
                          <a:solidFill>
                            <a:schemeClr val="tx1"/>
                          </a:solidFill>
                          <a:latin typeface="Times New Roman" pitchFamily="18" charset="0"/>
                          <a:cs typeface="Times New Roman" pitchFamily="18" charset="0"/>
                        </a:rPr>
                        <a:t>3</a:t>
                      </a:r>
                    </a:p>
                  </a:txBody>
                  <a:tcPr anchor="ctr"/>
                </a:tc>
                <a:tc>
                  <a:txBody>
                    <a:bodyPr/>
                    <a:lstStyle/>
                    <a:p>
                      <a:pPr algn="ctr"/>
                      <a:r>
                        <a:rPr lang="en-US" sz="1500" dirty="0">
                          <a:solidFill>
                            <a:schemeClr val="tx1"/>
                          </a:solidFill>
                          <a:latin typeface="Times New Roman" pitchFamily="18" charset="0"/>
                          <a:cs typeface="Times New Roman" pitchFamily="18" charset="0"/>
                        </a:rPr>
                        <a:t>880</a:t>
                      </a:r>
                    </a:p>
                  </a:txBody>
                  <a:tcPr anchor="ctr"/>
                </a:tc>
                <a:tc>
                  <a:txBody>
                    <a:bodyPr/>
                    <a:lstStyle/>
                    <a:p>
                      <a:pPr algn="ctr"/>
                      <a:r>
                        <a:rPr lang="en-US" sz="1500" dirty="0">
                          <a:solidFill>
                            <a:schemeClr val="tx1"/>
                          </a:solidFill>
                          <a:latin typeface="Times New Roman" pitchFamily="18" charset="0"/>
                          <a:cs typeface="Times New Roman" pitchFamily="18" charset="0"/>
                        </a:rPr>
                        <a:t>4</a:t>
                      </a:r>
                    </a:p>
                  </a:txBody>
                  <a:tcPr anchor="ctr"/>
                </a:tc>
                <a:tc>
                  <a:txBody>
                    <a:bodyPr/>
                    <a:lstStyle/>
                    <a:p>
                      <a:pPr algn="ctr"/>
                      <a:r>
                        <a:rPr lang="en-US" sz="1500" dirty="0">
                          <a:solidFill>
                            <a:schemeClr val="tx1"/>
                          </a:solidFill>
                          <a:latin typeface="Times New Roman" pitchFamily="18" charset="0"/>
                          <a:cs typeface="Times New Roman" pitchFamily="18" charset="0"/>
                        </a:rPr>
                        <a:t>1,183</a:t>
                      </a:r>
                    </a:p>
                  </a:txBody>
                  <a:tcPr anchor="ctr"/>
                </a:tc>
                <a:extLst>
                  <a:ext uri="{0D108BD9-81ED-4DB2-BD59-A6C34878D82A}">
                    <a16:rowId xmlns:a16="http://schemas.microsoft.com/office/drawing/2014/main" xmlns="" val="4024581638"/>
                  </a:ext>
                </a:extLst>
              </a:tr>
              <a:tr h="370840">
                <a:tc>
                  <a:txBody>
                    <a:bodyPr/>
                    <a:lstStyle/>
                    <a:p>
                      <a:pPr algn="ctr"/>
                      <a:r>
                        <a:rPr lang="en-US" sz="1500" dirty="0">
                          <a:solidFill>
                            <a:schemeClr val="tx1"/>
                          </a:solidFill>
                          <a:latin typeface="Times New Roman" pitchFamily="18" charset="0"/>
                          <a:cs typeface="Times New Roman" pitchFamily="18" charset="0"/>
                        </a:rPr>
                        <a:t>Agriculture</a:t>
                      </a:r>
                    </a:p>
                  </a:txBody>
                  <a:tcPr anchor="ctr"/>
                </a:tc>
                <a:tc>
                  <a:txBody>
                    <a:bodyPr/>
                    <a:lstStyle/>
                    <a:p>
                      <a:pPr algn="ctr"/>
                      <a:r>
                        <a:rPr lang="en-US" sz="1500" dirty="0">
                          <a:solidFill>
                            <a:schemeClr val="tx1"/>
                          </a:solidFill>
                          <a:latin typeface="Times New Roman" pitchFamily="18" charset="0"/>
                          <a:cs typeface="Times New Roman" pitchFamily="18" charset="0"/>
                        </a:rPr>
                        <a:t>2</a:t>
                      </a:r>
                    </a:p>
                  </a:txBody>
                  <a:tcPr anchor="ctr"/>
                </a:tc>
                <a:tc>
                  <a:txBody>
                    <a:bodyPr/>
                    <a:lstStyle/>
                    <a:p>
                      <a:pPr algn="ctr"/>
                      <a:r>
                        <a:rPr lang="en-US" sz="1500" dirty="0">
                          <a:solidFill>
                            <a:schemeClr val="tx1"/>
                          </a:solidFill>
                          <a:latin typeface="Times New Roman" pitchFamily="18" charset="0"/>
                          <a:cs typeface="Times New Roman" pitchFamily="18" charset="0"/>
                        </a:rPr>
                        <a:t>156</a:t>
                      </a:r>
                    </a:p>
                  </a:txBody>
                  <a:tcPr anchor="ctr"/>
                </a:tc>
                <a:tc>
                  <a:txBody>
                    <a:bodyPr/>
                    <a:lstStyle/>
                    <a:p>
                      <a:pPr algn="ctr"/>
                      <a:r>
                        <a:rPr lang="en-US" sz="1500" dirty="0">
                          <a:solidFill>
                            <a:schemeClr val="tx1"/>
                          </a:solidFill>
                          <a:latin typeface="Times New Roman" pitchFamily="18" charset="0"/>
                          <a:cs typeface="Times New Roman" pitchFamily="18" charset="0"/>
                        </a:rPr>
                        <a:t>2</a:t>
                      </a:r>
                    </a:p>
                  </a:txBody>
                  <a:tcPr anchor="ctr"/>
                </a:tc>
                <a:tc>
                  <a:txBody>
                    <a:bodyPr/>
                    <a:lstStyle/>
                    <a:p>
                      <a:pPr algn="ctr"/>
                      <a:r>
                        <a:rPr lang="en-US" sz="1500" dirty="0">
                          <a:solidFill>
                            <a:schemeClr val="tx1"/>
                          </a:solidFill>
                          <a:latin typeface="Times New Roman" pitchFamily="18" charset="0"/>
                          <a:cs typeface="Times New Roman" pitchFamily="18" charset="0"/>
                        </a:rPr>
                        <a:t>486</a:t>
                      </a:r>
                    </a:p>
                  </a:txBody>
                  <a:tcPr anchor="ctr"/>
                </a:tc>
                <a:tc>
                  <a:txBody>
                    <a:bodyPr/>
                    <a:lstStyle/>
                    <a:p>
                      <a:pPr algn="ctr"/>
                      <a:r>
                        <a:rPr lang="en-US" sz="1500" dirty="0">
                          <a:solidFill>
                            <a:schemeClr val="tx1"/>
                          </a:solidFill>
                          <a:latin typeface="Times New Roman" pitchFamily="18" charset="0"/>
                          <a:cs typeface="Times New Roman" pitchFamily="18" charset="0"/>
                        </a:rPr>
                        <a:t>3</a:t>
                      </a:r>
                    </a:p>
                  </a:txBody>
                  <a:tcPr anchor="ctr"/>
                </a:tc>
                <a:tc>
                  <a:txBody>
                    <a:bodyPr/>
                    <a:lstStyle/>
                    <a:p>
                      <a:pPr algn="ctr"/>
                      <a:r>
                        <a:rPr lang="en-US" sz="1500" dirty="0">
                          <a:solidFill>
                            <a:schemeClr val="tx1"/>
                          </a:solidFill>
                          <a:latin typeface="Times New Roman" pitchFamily="18" charset="0"/>
                          <a:cs typeface="Times New Roman" pitchFamily="18" charset="0"/>
                        </a:rPr>
                        <a:t>699</a:t>
                      </a:r>
                    </a:p>
                  </a:txBody>
                  <a:tcPr anchor="ctr"/>
                </a:tc>
                <a:tc>
                  <a:txBody>
                    <a:bodyPr/>
                    <a:lstStyle/>
                    <a:p>
                      <a:pPr algn="ctr"/>
                      <a:r>
                        <a:rPr lang="en-US" sz="1500" dirty="0">
                          <a:solidFill>
                            <a:schemeClr val="tx1"/>
                          </a:solidFill>
                          <a:latin typeface="Times New Roman" pitchFamily="18" charset="0"/>
                          <a:cs typeface="Times New Roman" pitchFamily="18" charset="0"/>
                        </a:rPr>
                        <a:t>4</a:t>
                      </a:r>
                    </a:p>
                  </a:txBody>
                  <a:tcPr anchor="ctr"/>
                </a:tc>
                <a:tc>
                  <a:txBody>
                    <a:bodyPr/>
                    <a:lstStyle/>
                    <a:p>
                      <a:pPr algn="ctr"/>
                      <a:r>
                        <a:rPr lang="en-US" sz="1500" dirty="0">
                          <a:solidFill>
                            <a:schemeClr val="tx1"/>
                          </a:solidFill>
                          <a:latin typeface="Times New Roman" pitchFamily="18" charset="0"/>
                          <a:cs typeface="Times New Roman" pitchFamily="18" charset="0"/>
                        </a:rPr>
                        <a:t>1,916</a:t>
                      </a:r>
                    </a:p>
                  </a:txBody>
                  <a:tcPr anchor="ctr"/>
                </a:tc>
                <a:extLst>
                  <a:ext uri="{0D108BD9-81ED-4DB2-BD59-A6C34878D82A}">
                    <a16:rowId xmlns:a16="http://schemas.microsoft.com/office/drawing/2014/main" xmlns="" val="1696326506"/>
                  </a:ext>
                </a:extLst>
              </a:tr>
              <a:tr h="370840">
                <a:tc>
                  <a:txBody>
                    <a:bodyPr/>
                    <a:lstStyle/>
                    <a:p>
                      <a:pPr algn="ctr"/>
                      <a:r>
                        <a:rPr lang="en-US" sz="1500" dirty="0">
                          <a:solidFill>
                            <a:schemeClr val="tx1"/>
                          </a:solidFill>
                          <a:latin typeface="Times New Roman" pitchFamily="18" charset="0"/>
                          <a:cs typeface="Times New Roman" pitchFamily="18" charset="0"/>
                        </a:rPr>
                        <a:t>TTC</a:t>
                      </a:r>
                    </a:p>
                  </a:txBody>
                  <a:tcPr anchor="ctr"/>
                </a:tc>
                <a:tc>
                  <a:txBody>
                    <a:bodyPr/>
                    <a:lstStyle/>
                    <a:p>
                      <a:pPr algn="ctr"/>
                      <a:r>
                        <a:rPr lang="en-US" sz="1500" dirty="0">
                          <a:solidFill>
                            <a:schemeClr val="tx1"/>
                          </a:solidFill>
                          <a:latin typeface="Times New Roman" pitchFamily="18" charset="0"/>
                          <a:cs typeface="Times New Roman" pitchFamily="18" charset="0"/>
                        </a:rPr>
                        <a:t>73</a:t>
                      </a:r>
                    </a:p>
                  </a:txBody>
                  <a:tcPr anchor="ctr"/>
                </a:tc>
                <a:tc>
                  <a:txBody>
                    <a:bodyPr/>
                    <a:lstStyle/>
                    <a:p>
                      <a:pPr algn="ctr"/>
                      <a:r>
                        <a:rPr lang="en-US" sz="1500" dirty="0">
                          <a:solidFill>
                            <a:schemeClr val="tx1"/>
                          </a:solidFill>
                          <a:latin typeface="Times New Roman" pitchFamily="18" charset="0"/>
                          <a:cs typeface="Times New Roman" pitchFamily="18" charset="0"/>
                        </a:rPr>
                        <a:t>3,898</a:t>
                      </a:r>
                    </a:p>
                  </a:txBody>
                  <a:tcPr anchor="ctr"/>
                </a:tc>
                <a:tc>
                  <a:txBody>
                    <a:bodyPr/>
                    <a:lstStyle/>
                    <a:p>
                      <a:pPr algn="ctr"/>
                      <a:r>
                        <a:rPr lang="en-US" sz="1500" dirty="0">
                          <a:solidFill>
                            <a:schemeClr val="tx1"/>
                          </a:solidFill>
                          <a:latin typeface="Times New Roman" pitchFamily="18" charset="0"/>
                          <a:cs typeface="Times New Roman" pitchFamily="18" charset="0"/>
                        </a:rPr>
                        <a:t>47</a:t>
                      </a:r>
                    </a:p>
                  </a:txBody>
                  <a:tcPr anchor="ctr"/>
                </a:tc>
                <a:tc>
                  <a:txBody>
                    <a:bodyPr/>
                    <a:lstStyle/>
                    <a:p>
                      <a:pPr algn="ctr"/>
                      <a:r>
                        <a:rPr lang="en-US" sz="1500" dirty="0">
                          <a:solidFill>
                            <a:schemeClr val="tx1"/>
                          </a:solidFill>
                          <a:latin typeface="Times New Roman" pitchFamily="18" charset="0"/>
                          <a:cs typeface="Times New Roman" pitchFamily="18" charset="0"/>
                        </a:rPr>
                        <a:t>3,571</a:t>
                      </a:r>
                    </a:p>
                  </a:txBody>
                  <a:tcPr anchor="ctr"/>
                </a:tc>
                <a:tc>
                  <a:txBody>
                    <a:bodyPr/>
                    <a:lstStyle/>
                    <a:p>
                      <a:pPr algn="ctr"/>
                      <a:r>
                        <a:rPr lang="en-US" sz="1500" dirty="0">
                          <a:solidFill>
                            <a:schemeClr val="tx1"/>
                          </a:solidFill>
                          <a:latin typeface="Times New Roman" pitchFamily="18" charset="0"/>
                          <a:cs typeface="Times New Roman" pitchFamily="18" charset="0"/>
                        </a:rPr>
                        <a:t>39</a:t>
                      </a:r>
                    </a:p>
                  </a:txBody>
                  <a:tcPr anchor="ctr"/>
                </a:tc>
                <a:tc>
                  <a:txBody>
                    <a:bodyPr/>
                    <a:lstStyle/>
                    <a:p>
                      <a:pPr algn="ctr"/>
                      <a:r>
                        <a:rPr lang="en-US" sz="1500" dirty="0">
                          <a:solidFill>
                            <a:schemeClr val="tx1"/>
                          </a:solidFill>
                          <a:latin typeface="Times New Roman" pitchFamily="18" charset="0"/>
                          <a:cs typeface="Times New Roman" pitchFamily="18" charset="0"/>
                        </a:rPr>
                        <a:t>3,919</a:t>
                      </a:r>
                    </a:p>
                  </a:txBody>
                  <a:tcPr anchor="ctr"/>
                </a:tc>
                <a:tc>
                  <a:txBody>
                    <a:bodyPr/>
                    <a:lstStyle/>
                    <a:p>
                      <a:pPr algn="ctr"/>
                      <a:r>
                        <a:rPr lang="en-US" sz="1500" dirty="0">
                          <a:solidFill>
                            <a:schemeClr val="tx1"/>
                          </a:solidFill>
                          <a:latin typeface="Times New Roman" pitchFamily="18" charset="0"/>
                          <a:cs typeface="Times New Roman" pitchFamily="18" charset="0"/>
                        </a:rPr>
                        <a:t>49</a:t>
                      </a:r>
                    </a:p>
                  </a:txBody>
                  <a:tcPr anchor="ctr"/>
                </a:tc>
                <a:tc>
                  <a:txBody>
                    <a:bodyPr/>
                    <a:lstStyle/>
                    <a:p>
                      <a:pPr algn="ctr"/>
                      <a:r>
                        <a:rPr lang="en-US" sz="1500" dirty="0">
                          <a:solidFill>
                            <a:schemeClr val="tx1"/>
                          </a:solidFill>
                          <a:latin typeface="Times New Roman" pitchFamily="18" charset="0"/>
                          <a:cs typeface="Times New Roman" pitchFamily="18" charset="0"/>
                        </a:rPr>
                        <a:t>5,762</a:t>
                      </a:r>
                    </a:p>
                  </a:txBody>
                  <a:tcPr anchor="ctr"/>
                </a:tc>
                <a:extLst>
                  <a:ext uri="{0D108BD9-81ED-4DB2-BD59-A6C34878D82A}">
                    <a16:rowId xmlns:a16="http://schemas.microsoft.com/office/drawing/2014/main" xmlns="" val="579519105"/>
                  </a:ext>
                </a:extLst>
              </a:tr>
              <a:tr h="370840">
                <a:tc>
                  <a:txBody>
                    <a:bodyPr/>
                    <a:lstStyle/>
                    <a:p>
                      <a:pPr algn="ctr"/>
                      <a:r>
                        <a:rPr lang="en-US" sz="1500" dirty="0">
                          <a:solidFill>
                            <a:schemeClr val="tx1"/>
                          </a:solidFill>
                          <a:latin typeface="Times New Roman" pitchFamily="18" charset="0"/>
                          <a:cs typeface="Times New Roman" pitchFamily="18" charset="0"/>
                        </a:rPr>
                        <a:t>University</a:t>
                      </a:r>
                    </a:p>
                  </a:txBody>
                  <a:tcPr anchor="ctr"/>
                </a:tc>
                <a:tc>
                  <a:txBody>
                    <a:bodyPr/>
                    <a:lstStyle/>
                    <a:p>
                      <a:pPr algn="ctr"/>
                      <a:r>
                        <a:rPr lang="en-US" sz="1500" dirty="0">
                          <a:solidFill>
                            <a:schemeClr val="tx1"/>
                          </a:solidFill>
                          <a:latin typeface="Times New Roman" pitchFamily="18" charset="0"/>
                          <a:cs typeface="Times New Roman" pitchFamily="18" charset="0"/>
                        </a:rPr>
                        <a:t>2</a:t>
                      </a:r>
                    </a:p>
                  </a:txBody>
                  <a:tcPr anchor="ctr"/>
                </a:tc>
                <a:tc>
                  <a:txBody>
                    <a:bodyPr/>
                    <a:lstStyle/>
                    <a:p>
                      <a:pPr algn="ctr"/>
                      <a:r>
                        <a:rPr lang="en-US" sz="1500" dirty="0">
                          <a:solidFill>
                            <a:schemeClr val="tx1"/>
                          </a:solidFill>
                          <a:latin typeface="Times New Roman" pitchFamily="18" charset="0"/>
                          <a:cs typeface="Times New Roman" pitchFamily="18" charset="0"/>
                        </a:rPr>
                        <a:t>3,093</a:t>
                      </a:r>
                    </a:p>
                  </a:txBody>
                  <a:tcPr anchor="ctr"/>
                </a:tc>
                <a:tc>
                  <a:txBody>
                    <a:bodyPr/>
                    <a:lstStyle/>
                    <a:p>
                      <a:pPr algn="ctr"/>
                      <a:r>
                        <a:rPr lang="en-US" sz="1500" dirty="0">
                          <a:solidFill>
                            <a:schemeClr val="tx1"/>
                          </a:solidFill>
                          <a:latin typeface="Times New Roman" pitchFamily="18" charset="0"/>
                          <a:cs typeface="Times New Roman" pitchFamily="18" charset="0"/>
                        </a:rPr>
                        <a:t>2</a:t>
                      </a:r>
                    </a:p>
                  </a:txBody>
                  <a:tcPr anchor="ctr"/>
                </a:tc>
                <a:tc>
                  <a:txBody>
                    <a:bodyPr/>
                    <a:lstStyle/>
                    <a:p>
                      <a:pPr algn="ctr"/>
                      <a:r>
                        <a:rPr lang="en-US" sz="1500" dirty="0">
                          <a:solidFill>
                            <a:schemeClr val="tx1"/>
                          </a:solidFill>
                          <a:latin typeface="Times New Roman" pitchFamily="18" charset="0"/>
                          <a:cs typeface="Times New Roman" pitchFamily="18" charset="0"/>
                        </a:rPr>
                        <a:t>5,575</a:t>
                      </a:r>
                    </a:p>
                  </a:txBody>
                  <a:tcPr anchor="ctr"/>
                </a:tc>
                <a:tc>
                  <a:txBody>
                    <a:bodyPr/>
                    <a:lstStyle/>
                    <a:p>
                      <a:pPr algn="ctr"/>
                      <a:r>
                        <a:rPr lang="en-US" sz="1500" dirty="0">
                          <a:solidFill>
                            <a:schemeClr val="tx1"/>
                          </a:solidFill>
                          <a:latin typeface="Times New Roman" pitchFamily="18" charset="0"/>
                          <a:cs typeface="Times New Roman" pitchFamily="18" charset="0"/>
                        </a:rPr>
                        <a:t>4</a:t>
                      </a:r>
                    </a:p>
                  </a:txBody>
                  <a:tcPr anchor="ctr"/>
                </a:tc>
                <a:tc>
                  <a:txBody>
                    <a:bodyPr/>
                    <a:lstStyle/>
                    <a:p>
                      <a:pPr algn="ctr"/>
                      <a:r>
                        <a:rPr lang="en-US" sz="1500" dirty="0">
                          <a:solidFill>
                            <a:schemeClr val="tx1"/>
                          </a:solidFill>
                          <a:latin typeface="Times New Roman" pitchFamily="18" charset="0"/>
                          <a:cs typeface="Times New Roman" pitchFamily="18" charset="0"/>
                        </a:rPr>
                        <a:t>2,083</a:t>
                      </a:r>
                    </a:p>
                  </a:txBody>
                  <a:tcPr anchor="ctr"/>
                </a:tc>
                <a:tc>
                  <a:txBody>
                    <a:bodyPr/>
                    <a:lstStyle/>
                    <a:p>
                      <a:pPr algn="ctr"/>
                      <a:r>
                        <a:rPr lang="en-US" sz="1500" dirty="0">
                          <a:solidFill>
                            <a:schemeClr val="tx1"/>
                          </a:solidFill>
                          <a:latin typeface="Times New Roman" pitchFamily="18" charset="0"/>
                          <a:cs typeface="Times New Roman" pitchFamily="18" charset="0"/>
                        </a:rPr>
                        <a:t>4</a:t>
                      </a:r>
                    </a:p>
                  </a:txBody>
                  <a:tcPr anchor="ctr"/>
                </a:tc>
                <a:tc>
                  <a:txBody>
                    <a:bodyPr/>
                    <a:lstStyle/>
                    <a:p>
                      <a:pPr algn="ctr"/>
                      <a:r>
                        <a:rPr lang="en-US" sz="1500" dirty="0">
                          <a:solidFill>
                            <a:schemeClr val="tx1"/>
                          </a:solidFill>
                          <a:latin typeface="Times New Roman" pitchFamily="18" charset="0"/>
                          <a:cs typeface="Times New Roman" pitchFamily="18" charset="0"/>
                        </a:rPr>
                        <a:t>4,792</a:t>
                      </a:r>
                    </a:p>
                  </a:txBody>
                  <a:tcPr anchor="ctr"/>
                </a:tc>
                <a:extLst>
                  <a:ext uri="{0D108BD9-81ED-4DB2-BD59-A6C34878D82A}">
                    <a16:rowId xmlns:a16="http://schemas.microsoft.com/office/drawing/2014/main" xmlns="" val="2087490700"/>
                  </a:ext>
                </a:extLst>
              </a:tr>
            </a:tbl>
          </a:graphicData>
        </a:graphic>
      </p:graphicFrame>
      <p:sp>
        <p:nvSpPr>
          <p:cNvPr id="4" name="Slide Number Placeholder 3">
            <a:extLst>
              <a:ext uri="{FF2B5EF4-FFF2-40B4-BE49-F238E27FC236}">
                <a16:creationId xmlns:a16="http://schemas.microsoft.com/office/drawing/2014/main" xmlns="" id="{354AA3F2-1C6A-9141-B831-F3A97EC4C3B7}"/>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5" name="Title 1">
            <a:extLst>
              <a:ext uri="{FF2B5EF4-FFF2-40B4-BE49-F238E27FC236}">
                <a16:creationId xmlns:a16="http://schemas.microsoft.com/office/drawing/2014/main" xmlns="" id="{4A0769FC-5BEB-C344-8D4A-F3419842BC17}"/>
              </a:ext>
            </a:extLst>
          </p:cNvPr>
          <p:cNvSpPr>
            <a:spLocks noGrp="1"/>
          </p:cNvSpPr>
          <p:nvPr>
            <p:ph type="title"/>
          </p:nvPr>
        </p:nvSpPr>
        <p:spPr>
          <a:xfrm>
            <a:off x="1097280" y="889000"/>
            <a:ext cx="10058400" cy="848360"/>
          </a:xfrm>
        </p:spPr>
        <p:txBody>
          <a:bodyPr/>
          <a:lstStyle/>
          <a:p>
            <a:pPr algn="ctr"/>
            <a:r>
              <a:rPr lang="en-US" sz="3200" b="1" dirty="0">
                <a:solidFill>
                  <a:srgbClr val="C00000"/>
                </a:solidFill>
                <a:latin typeface="Times New Roman" pitchFamily="18" charset="0"/>
                <a:cs typeface="Times New Roman" pitchFamily="18" charset="0"/>
              </a:rPr>
              <a:t>Disparity in Education </a:t>
            </a:r>
          </a:p>
        </p:txBody>
      </p:sp>
      <p:sp>
        <p:nvSpPr>
          <p:cNvPr id="6" name="TextBox 5">
            <a:extLst>
              <a:ext uri="{FF2B5EF4-FFF2-40B4-BE49-F238E27FC236}">
                <a16:creationId xmlns:a16="http://schemas.microsoft.com/office/drawing/2014/main" xmlns="" id="{88E7BCCC-21DF-F145-95BD-A3D7A99DF878}"/>
              </a:ext>
            </a:extLst>
          </p:cNvPr>
          <p:cNvSpPr txBox="1"/>
          <p:nvPr/>
        </p:nvSpPr>
        <p:spPr>
          <a:xfrm>
            <a:off x="1154083" y="1737360"/>
            <a:ext cx="8472517" cy="369332"/>
          </a:xfrm>
          <a:prstGeom prst="rect">
            <a:avLst/>
          </a:prstGeom>
          <a:noFill/>
        </p:spPr>
        <p:txBody>
          <a:bodyPr wrap="square" rtlCol="0">
            <a:spAutoFit/>
          </a:bodyPr>
          <a:lstStyle/>
          <a:p>
            <a:r>
              <a:rPr lang="en-US" b="1" i="1" dirty="0">
                <a:latin typeface="Times New Roman" pitchFamily="18" charset="0"/>
                <a:cs typeface="Times New Roman" pitchFamily="18" charset="0"/>
              </a:rPr>
              <a:t>Number of Institutions and Students in 1954 and 1961)</a:t>
            </a:r>
          </a:p>
        </p:txBody>
      </p:sp>
    </p:spTree>
    <p:extLst>
      <p:ext uri="{BB962C8B-B14F-4D97-AF65-F5344CB8AC3E}">
        <p14:creationId xmlns:p14="http://schemas.microsoft.com/office/powerpoint/2010/main" xmlns="" val="132951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5F5785B0-7E7F-D044-8B67-B08384C412CD}"/>
              </a:ext>
            </a:extLst>
          </p:cNvPr>
          <p:cNvGraphicFramePr>
            <a:graphicFrameLocks noGrp="1"/>
          </p:cNvGraphicFramePr>
          <p:nvPr>
            <p:ph idx="1"/>
            <p:extLst>
              <p:ext uri="{D42A27DB-BD31-4B8C-83A1-F6EECF244321}">
                <p14:modId xmlns:p14="http://schemas.microsoft.com/office/powerpoint/2010/main" xmlns="" val="3064670104"/>
              </p:ext>
            </p:extLst>
          </p:nvPr>
        </p:nvGraphicFramePr>
        <p:xfrm>
          <a:off x="1154083" y="2138363"/>
          <a:ext cx="10058400" cy="249428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xmlns="" val="522093280"/>
                    </a:ext>
                  </a:extLst>
                </a:gridCol>
                <a:gridCol w="2011680">
                  <a:extLst>
                    <a:ext uri="{9D8B030D-6E8A-4147-A177-3AD203B41FA5}">
                      <a16:colId xmlns:a16="http://schemas.microsoft.com/office/drawing/2014/main" xmlns="" val="3935858171"/>
                    </a:ext>
                  </a:extLst>
                </a:gridCol>
                <a:gridCol w="2011680">
                  <a:extLst>
                    <a:ext uri="{9D8B030D-6E8A-4147-A177-3AD203B41FA5}">
                      <a16:colId xmlns:a16="http://schemas.microsoft.com/office/drawing/2014/main" xmlns="" val="24897283"/>
                    </a:ext>
                  </a:extLst>
                </a:gridCol>
                <a:gridCol w="2011680">
                  <a:extLst>
                    <a:ext uri="{9D8B030D-6E8A-4147-A177-3AD203B41FA5}">
                      <a16:colId xmlns:a16="http://schemas.microsoft.com/office/drawing/2014/main" xmlns="" val="1469236623"/>
                    </a:ext>
                  </a:extLst>
                </a:gridCol>
                <a:gridCol w="2011680">
                  <a:extLst>
                    <a:ext uri="{9D8B030D-6E8A-4147-A177-3AD203B41FA5}">
                      <a16:colId xmlns:a16="http://schemas.microsoft.com/office/drawing/2014/main" xmlns="" val="3822031892"/>
                    </a:ext>
                  </a:extLst>
                </a:gridCol>
              </a:tblGrid>
              <a:tr h="370840">
                <a:tc>
                  <a:txBody>
                    <a:bodyPr/>
                    <a:lstStyle/>
                    <a:p>
                      <a:pPr algn="ctr"/>
                      <a:endParaRPr lang="en-US" dirty="0">
                        <a:solidFill>
                          <a:schemeClr val="tx1"/>
                        </a:solidFill>
                        <a:latin typeface="Times New Roman" pitchFamily="18" charset="0"/>
                        <a:cs typeface="Times New Roman" pitchFamily="18" charset="0"/>
                      </a:endParaRPr>
                    </a:p>
                  </a:txBody>
                  <a:tcPr/>
                </a:tc>
                <a:tc gridSpan="2">
                  <a:txBody>
                    <a:bodyPr/>
                    <a:lstStyle/>
                    <a:p>
                      <a:pPr algn="ctr"/>
                      <a:r>
                        <a:rPr lang="en-US" dirty="0">
                          <a:solidFill>
                            <a:schemeClr val="tx1"/>
                          </a:solidFill>
                          <a:latin typeface="Times New Roman" pitchFamily="18" charset="0"/>
                          <a:cs typeface="Times New Roman" pitchFamily="18" charset="0"/>
                        </a:rPr>
                        <a:t>% of provincial budget allocation to education </a:t>
                      </a:r>
                    </a:p>
                  </a:txBody>
                  <a:tcPr/>
                </a:tc>
                <a:tc hMerge="1">
                  <a:txBody>
                    <a:bodyPr/>
                    <a:lstStyle/>
                    <a:p>
                      <a:endParaRPr 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itchFamily="18" charset="0"/>
                          <a:cs typeface="Times New Roman" pitchFamily="18" charset="0"/>
                        </a:rPr>
                        <a:t>% of provincial budget allocation to primary education </a:t>
                      </a:r>
                    </a:p>
                  </a:txBody>
                  <a:tcPr/>
                </a:tc>
                <a:tc hMerge="1">
                  <a:txBody>
                    <a:bodyPr/>
                    <a:lstStyle/>
                    <a:p>
                      <a:endParaRPr lang="en-US" dirty="0"/>
                    </a:p>
                  </a:txBody>
                  <a:tcPr/>
                </a:tc>
                <a:extLst>
                  <a:ext uri="{0D108BD9-81ED-4DB2-BD59-A6C34878D82A}">
                    <a16:rowId xmlns:a16="http://schemas.microsoft.com/office/drawing/2014/main" xmlns="" val="3963093107"/>
                  </a:ext>
                </a:extLst>
              </a:tr>
              <a:tr h="370840">
                <a:tc>
                  <a:txBody>
                    <a:bodyPr/>
                    <a:lstStyle/>
                    <a:p>
                      <a:pPr algn="ctr"/>
                      <a:endParaRPr lang="en-US">
                        <a:solidFill>
                          <a:schemeClr val="tx1"/>
                        </a:solidFill>
                        <a:latin typeface="Times New Roman" pitchFamily="18" charset="0"/>
                        <a:cs typeface="Times New Roman" pitchFamily="18" charset="0"/>
                      </a:endParaRPr>
                    </a:p>
                  </a:txBody>
                  <a:tcPr/>
                </a:tc>
                <a:tc>
                  <a:txBody>
                    <a:bodyPr/>
                    <a:lstStyle/>
                    <a:p>
                      <a:pPr algn="ctr"/>
                      <a:r>
                        <a:rPr lang="en-US" dirty="0">
                          <a:solidFill>
                            <a:schemeClr val="tx1"/>
                          </a:solidFill>
                          <a:latin typeface="Times New Roman" pitchFamily="18" charset="0"/>
                          <a:cs typeface="Times New Roman" pitchFamily="18" charset="0"/>
                        </a:rPr>
                        <a:t>East Pakistan</a:t>
                      </a:r>
                    </a:p>
                  </a:txBody>
                  <a:tcPr/>
                </a:tc>
                <a:tc>
                  <a:txBody>
                    <a:bodyPr/>
                    <a:lstStyle/>
                    <a:p>
                      <a:pPr algn="ctr"/>
                      <a:r>
                        <a:rPr lang="en-US" dirty="0">
                          <a:solidFill>
                            <a:schemeClr val="tx1"/>
                          </a:solidFill>
                          <a:latin typeface="Times New Roman" pitchFamily="18" charset="0"/>
                          <a:cs typeface="Times New Roman" pitchFamily="18" charset="0"/>
                        </a:rPr>
                        <a:t>West Pakistan</a:t>
                      </a:r>
                    </a:p>
                  </a:txBody>
                  <a:tcPr/>
                </a:tc>
                <a:tc>
                  <a:txBody>
                    <a:bodyPr/>
                    <a:lstStyle/>
                    <a:p>
                      <a:pPr algn="ctr"/>
                      <a:r>
                        <a:rPr lang="en-US" dirty="0">
                          <a:solidFill>
                            <a:schemeClr val="tx1"/>
                          </a:solidFill>
                          <a:latin typeface="Times New Roman" pitchFamily="18" charset="0"/>
                          <a:cs typeface="Times New Roman" pitchFamily="18" charset="0"/>
                        </a:rPr>
                        <a:t>East Pakistan</a:t>
                      </a:r>
                    </a:p>
                  </a:txBody>
                  <a:tcPr/>
                </a:tc>
                <a:tc>
                  <a:txBody>
                    <a:bodyPr/>
                    <a:lstStyle/>
                    <a:p>
                      <a:pPr algn="ctr"/>
                      <a:r>
                        <a:rPr lang="en-US" dirty="0">
                          <a:solidFill>
                            <a:schemeClr val="tx1"/>
                          </a:solidFill>
                          <a:latin typeface="Times New Roman" pitchFamily="18" charset="0"/>
                          <a:cs typeface="Times New Roman" pitchFamily="18" charset="0"/>
                        </a:rPr>
                        <a:t>West Pakistan</a:t>
                      </a:r>
                    </a:p>
                  </a:txBody>
                  <a:tcPr/>
                </a:tc>
                <a:extLst>
                  <a:ext uri="{0D108BD9-81ED-4DB2-BD59-A6C34878D82A}">
                    <a16:rowId xmlns:a16="http://schemas.microsoft.com/office/drawing/2014/main" xmlns="" val="2107109931"/>
                  </a:ext>
                </a:extLst>
              </a:tr>
              <a:tr h="370840">
                <a:tc>
                  <a:txBody>
                    <a:bodyPr/>
                    <a:lstStyle/>
                    <a:p>
                      <a:pPr algn="ctr"/>
                      <a:r>
                        <a:rPr lang="en-US" dirty="0">
                          <a:solidFill>
                            <a:schemeClr val="tx1"/>
                          </a:solidFill>
                          <a:latin typeface="Times New Roman" pitchFamily="18" charset="0"/>
                          <a:cs typeface="Times New Roman" pitchFamily="18" charset="0"/>
                        </a:rPr>
                        <a:t>1952-54</a:t>
                      </a:r>
                    </a:p>
                  </a:txBody>
                  <a:tcPr/>
                </a:tc>
                <a:tc>
                  <a:txBody>
                    <a:bodyPr/>
                    <a:lstStyle/>
                    <a:p>
                      <a:pPr algn="ctr"/>
                      <a:r>
                        <a:rPr lang="en-US" dirty="0">
                          <a:solidFill>
                            <a:schemeClr val="tx1"/>
                          </a:solidFill>
                          <a:latin typeface="Times New Roman" pitchFamily="18" charset="0"/>
                          <a:cs typeface="Times New Roman" pitchFamily="18" charset="0"/>
                        </a:rPr>
                        <a:t>11.11%</a:t>
                      </a:r>
                    </a:p>
                  </a:txBody>
                  <a:tcPr/>
                </a:tc>
                <a:tc>
                  <a:txBody>
                    <a:bodyPr/>
                    <a:lstStyle/>
                    <a:p>
                      <a:pPr algn="ctr"/>
                      <a:r>
                        <a:rPr lang="en-US" dirty="0">
                          <a:solidFill>
                            <a:schemeClr val="tx1"/>
                          </a:solidFill>
                          <a:latin typeface="Times New Roman" pitchFamily="18" charset="0"/>
                          <a:cs typeface="Times New Roman" pitchFamily="18" charset="0"/>
                        </a:rPr>
                        <a:t>9.66%</a:t>
                      </a:r>
                    </a:p>
                  </a:txBody>
                  <a:tcPr/>
                </a:tc>
                <a:tc>
                  <a:txBody>
                    <a:bodyPr/>
                    <a:lstStyle/>
                    <a:p>
                      <a:pPr algn="ctr"/>
                      <a:r>
                        <a:rPr lang="en-US" dirty="0">
                          <a:solidFill>
                            <a:schemeClr val="tx1"/>
                          </a:solidFill>
                          <a:latin typeface="Times New Roman" pitchFamily="18" charset="0"/>
                          <a:cs typeface="Times New Roman" pitchFamily="18" charset="0"/>
                        </a:rPr>
                        <a:t>13.66%</a:t>
                      </a:r>
                    </a:p>
                  </a:txBody>
                  <a:tcPr/>
                </a:tc>
                <a:tc>
                  <a:txBody>
                    <a:bodyPr/>
                    <a:lstStyle/>
                    <a:p>
                      <a:pPr algn="ctr"/>
                      <a:r>
                        <a:rPr lang="en-US" dirty="0">
                          <a:solidFill>
                            <a:schemeClr val="tx1"/>
                          </a:solidFill>
                          <a:latin typeface="Times New Roman" pitchFamily="18" charset="0"/>
                          <a:cs typeface="Times New Roman" pitchFamily="18" charset="0"/>
                        </a:rPr>
                        <a:t>49.00%</a:t>
                      </a:r>
                    </a:p>
                  </a:txBody>
                  <a:tcPr/>
                </a:tc>
                <a:extLst>
                  <a:ext uri="{0D108BD9-81ED-4DB2-BD59-A6C34878D82A}">
                    <a16:rowId xmlns:a16="http://schemas.microsoft.com/office/drawing/2014/main" xmlns="" val="2010494464"/>
                  </a:ext>
                </a:extLst>
              </a:tr>
              <a:tr h="370840">
                <a:tc>
                  <a:txBody>
                    <a:bodyPr/>
                    <a:lstStyle/>
                    <a:p>
                      <a:pPr algn="ctr"/>
                      <a:r>
                        <a:rPr lang="en-US" dirty="0">
                          <a:solidFill>
                            <a:schemeClr val="tx1"/>
                          </a:solidFill>
                          <a:latin typeface="Times New Roman" pitchFamily="18" charset="0"/>
                          <a:cs typeface="Times New Roman" pitchFamily="18" charset="0"/>
                        </a:rPr>
                        <a:t>1955-59</a:t>
                      </a:r>
                    </a:p>
                  </a:txBody>
                  <a:tcPr/>
                </a:tc>
                <a:tc>
                  <a:txBody>
                    <a:bodyPr/>
                    <a:lstStyle/>
                    <a:p>
                      <a:pPr algn="ctr"/>
                      <a:r>
                        <a:rPr lang="en-US" dirty="0">
                          <a:solidFill>
                            <a:schemeClr val="tx1"/>
                          </a:solidFill>
                          <a:latin typeface="Times New Roman" pitchFamily="18" charset="0"/>
                          <a:cs typeface="Times New Roman" pitchFamily="18" charset="0"/>
                        </a:rPr>
                        <a:t>11.20%</a:t>
                      </a:r>
                    </a:p>
                  </a:txBody>
                  <a:tcPr/>
                </a:tc>
                <a:tc>
                  <a:txBody>
                    <a:bodyPr/>
                    <a:lstStyle/>
                    <a:p>
                      <a:pPr algn="ctr"/>
                      <a:r>
                        <a:rPr lang="en-US" dirty="0">
                          <a:solidFill>
                            <a:schemeClr val="tx1"/>
                          </a:solidFill>
                          <a:latin typeface="Times New Roman" pitchFamily="18" charset="0"/>
                          <a:cs typeface="Times New Roman" pitchFamily="18" charset="0"/>
                        </a:rPr>
                        <a:t>11.60%</a:t>
                      </a:r>
                    </a:p>
                  </a:txBody>
                  <a:tcPr/>
                </a:tc>
                <a:tc>
                  <a:txBody>
                    <a:bodyPr/>
                    <a:lstStyle/>
                    <a:p>
                      <a:pPr algn="ctr"/>
                      <a:r>
                        <a:rPr lang="en-US" dirty="0">
                          <a:solidFill>
                            <a:schemeClr val="tx1"/>
                          </a:solidFill>
                          <a:latin typeface="Times New Roman" pitchFamily="18" charset="0"/>
                          <a:cs typeface="Times New Roman" pitchFamily="18" charset="0"/>
                        </a:rPr>
                        <a:t>39.40%</a:t>
                      </a:r>
                    </a:p>
                  </a:txBody>
                  <a:tcPr/>
                </a:tc>
                <a:tc>
                  <a:txBody>
                    <a:bodyPr/>
                    <a:lstStyle/>
                    <a:p>
                      <a:pPr algn="ctr"/>
                      <a:r>
                        <a:rPr lang="en-US" dirty="0">
                          <a:solidFill>
                            <a:schemeClr val="tx1"/>
                          </a:solidFill>
                          <a:latin typeface="Times New Roman" pitchFamily="18" charset="0"/>
                          <a:cs typeface="Times New Roman" pitchFamily="18" charset="0"/>
                        </a:rPr>
                        <a:t>48.00%</a:t>
                      </a:r>
                    </a:p>
                  </a:txBody>
                  <a:tcPr/>
                </a:tc>
                <a:extLst>
                  <a:ext uri="{0D108BD9-81ED-4DB2-BD59-A6C34878D82A}">
                    <a16:rowId xmlns:a16="http://schemas.microsoft.com/office/drawing/2014/main" xmlns="" val="160849476"/>
                  </a:ext>
                </a:extLst>
              </a:tr>
              <a:tr h="370840">
                <a:tc>
                  <a:txBody>
                    <a:bodyPr/>
                    <a:lstStyle/>
                    <a:p>
                      <a:pPr algn="ctr"/>
                      <a:r>
                        <a:rPr lang="en-US" dirty="0">
                          <a:solidFill>
                            <a:schemeClr val="tx1"/>
                          </a:solidFill>
                          <a:latin typeface="Times New Roman" pitchFamily="18" charset="0"/>
                          <a:cs typeface="Times New Roman" pitchFamily="18" charset="0"/>
                        </a:rPr>
                        <a:t>1960-64</a:t>
                      </a:r>
                    </a:p>
                  </a:txBody>
                  <a:tcPr/>
                </a:tc>
                <a:tc>
                  <a:txBody>
                    <a:bodyPr/>
                    <a:lstStyle/>
                    <a:p>
                      <a:pPr algn="ctr"/>
                      <a:r>
                        <a:rPr lang="en-US" dirty="0">
                          <a:solidFill>
                            <a:schemeClr val="tx1"/>
                          </a:solidFill>
                          <a:latin typeface="Times New Roman" pitchFamily="18" charset="0"/>
                          <a:cs typeface="Times New Roman" pitchFamily="18" charset="0"/>
                        </a:rPr>
                        <a:t>13.00%</a:t>
                      </a:r>
                    </a:p>
                  </a:txBody>
                  <a:tcPr/>
                </a:tc>
                <a:tc>
                  <a:txBody>
                    <a:bodyPr/>
                    <a:lstStyle/>
                    <a:p>
                      <a:pPr algn="ctr"/>
                      <a:r>
                        <a:rPr lang="en-US" dirty="0">
                          <a:solidFill>
                            <a:schemeClr val="tx1"/>
                          </a:solidFill>
                          <a:latin typeface="Times New Roman" pitchFamily="18" charset="0"/>
                          <a:cs typeface="Times New Roman" pitchFamily="18" charset="0"/>
                        </a:rPr>
                        <a:t>14.00%</a:t>
                      </a:r>
                    </a:p>
                  </a:txBody>
                  <a:tcPr/>
                </a:tc>
                <a:tc>
                  <a:txBody>
                    <a:bodyPr/>
                    <a:lstStyle/>
                    <a:p>
                      <a:pPr algn="ctr"/>
                      <a:r>
                        <a:rPr lang="en-US" dirty="0">
                          <a:solidFill>
                            <a:schemeClr val="tx1"/>
                          </a:solidFill>
                          <a:latin typeface="Times New Roman" pitchFamily="18" charset="0"/>
                          <a:cs typeface="Times New Roman" pitchFamily="18" charset="0"/>
                        </a:rPr>
                        <a:t>35.80%</a:t>
                      </a:r>
                    </a:p>
                  </a:txBody>
                  <a:tcPr/>
                </a:tc>
                <a:tc>
                  <a:txBody>
                    <a:bodyPr/>
                    <a:lstStyle/>
                    <a:p>
                      <a:pPr algn="ctr"/>
                      <a:r>
                        <a:rPr lang="en-US" dirty="0">
                          <a:solidFill>
                            <a:schemeClr val="tx1"/>
                          </a:solidFill>
                          <a:latin typeface="Times New Roman" pitchFamily="18" charset="0"/>
                          <a:cs typeface="Times New Roman" pitchFamily="18" charset="0"/>
                        </a:rPr>
                        <a:t>44.60%</a:t>
                      </a:r>
                    </a:p>
                  </a:txBody>
                  <a:tcPr/>
                </a:tc>
                <a:extLst>
                  <a:ext uri="{0D108BD9-81ED-4DB2-BD59-A6C34878D82A}">
                    <a16:rowId xmlns:a16="http://schemas.microsoft.com/office/drawing/2014/main" xmlns="" val="2595718890"/>
                  </a:ext>
                </a:extLst>
              </a:tr>
              <a:tr h="370840">
                <a:tc>
                  <a:txBody>
                    <a:bodyPr/>
                    <a:lstStyle/>
                    <a:p>
                      <a:pPr algn="ctr"/>
                      <a:r>
                        <a:rPr lang="en-US" dirty="0">
                          <a:solidFill>
                            <a:schemeClr val="tx1"/>
                          </a:solidFill>
                          <a:latin typeface="Times New Roman" pitchFamily="18" charset="0"/>
                          <a:cs typeface="Times New Roman" pitchFamily="18" charset="0"/>
                        </a:rPr>
                        <a:t>1965-69</a:t>
                      </a:r>
                    </a:p>
                  </a:txBody>
                  <a:tcPr/>
                </a:tc>
                <a:tc>
                  <a:txBody>
                    <a:bodyPr/>
                    <a:lstStyle/>
                    <a:p>
                      <a:pPr algn="ctr"/>
                      <a:r>
                        <a:rPr lang="en-US" dirty="0">
                          <a:solidFill>
                            <a:schemeClr val="tx1"/>
                          </a:solidFill>
                          <a:latin typeface="Times New Roman" pitchFamily="18" charset="0"/>
                          <a:cs typeface="Times New Roman" pitchFamily="18" charset="0"/>
                        </a:rPr>
                        <a:t>12.25%</a:t>
                      </a:r>
                    </a:p>
                  </a:txBody>
                  <a:tcPr/>
                </a:tc>
                <a:tc>
                  <a:txBody>
                    <a:bodyPr/>
                    <a:lstStyle/>
                    <a:p>
                      <a:pPr algn="ctr"/>
                      <a:r>
                        <a:rPr lang="en-US" dirty="0">
                          <a:solidFill>
                            <a:schemeClr val="tx1"/>
                          </a:solidFill>
                          <a:latin typeface="Times New Roman" pitchFamily="18" charset="0"/>
                          <a:cs typeface="Times New Roman" pitchFamily="18" charset="0"/>
                        </a:rPr>
                        <a:t>16.25%</a:t>
                      </a:r>
                    </a:p>
                  </a:txBody>
                  <a:tcPr/>
                </a:tc>
                <a:tc>
                  <a:txBody>
                    <a:bodyPr/>
                    <a:lstStyle/>
                    <a:p>
                      <a:pPr algn="ctr"/>
                      <a:r>
                        <a:rPr lang="en-US" dirty="0">
                          <a:solidFill>
                            <a:schemeClr val="tx1"/>
                          </a:solidFill>
                          <a:latin typeface="Times New Roman" pitchFamily="18" charset="0"/>
                          <a:cs typeface="Times New Roman" pitchFamily="18" charset="0"/>
                        </a:rPr>
                        <a:t>27.23%</a:t>
                      </a:r>
                    </a:p>
                  </a:txBody>
                  <a:tcPr/>
                </a:tc>
                <a:tc>
                  <a:txBody>
                    <a:bodyPr/>
                    <a:lstStyle/>
                    <a:p>
                      <a:pPr algn="ctr"/>
                      <a:r>
                        <a:rPr lang="en-US" dirty="0">
                          <a:solidFill>
                            <a:schemeClr val="tx1"/>
                          </a:solidFill>
                          <a:latin typeface="Times New Roman" pitchFamily="18" charset="0"/>
                          <a:cs typeface="Times New Roman" pitchFamily="18" charset="0"/>
                        </a:rPr>
                        <a:t>33.75%</a:t>
                      </a:r>
                    </a:p>
                  </a:txBody>
                  <a:tcPr/>
                </a:tc>
                <a:extLst>
                  <a:ext uri="{0D108BD9-81ED-4DB2-BD59-A6C34878D82A}">
                    <a16:rowId xmlns:a16="http://schemas.microsoft.com/office/drawing/2014/main" xmlns="" val="818636615"/>
                  </a:ext>
                </a:extLst>
              </a:tr>
            </a:tbl>
          </a:graphicData>
        </a:graphic>
      </p:graphicFrame>
      <p:sp>
        <p:nvSpPr>
          <p:cNvPr id="4" name="Slide Number Placeholder 3">
            <a:extLst>
              <a:ext uri="{FF2B5EF4-FFF2-40B4-BE49-F238E27FC236}">
                <a16:creationId xmlns:a16="http://schemas.microsoft.com/office/drawing/2014/main" xmlns="" id="{0BC03AF5-186E-5C4B-AF84-B9343221917A}"/>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
        <p:nvSpPr>
          <p:cNvPr id="5" name="Title 1">
            <a:extLst>
              <a:ext uri="{FF2B5EF4-FFF2-40B4-BE49-F238E27FC236}">
                <a16:creationId xmlns:a16="http://schemas.microsoft.com/office/drawing/2014/main" xmlns="" id="{CF800A64-2426-584E-8C0C-ACE79DDE25DF}"/>
              </a:ext>
            </a:extLst>
          </p:cNvPr>
          <p:cNvSpPr>
            <a:spLocks noGrp="1"/>
          </p:cNvSpPr>
          <p:nvPr>
            <p:ph type="title"/>
          </p:nvPr>
        </p:nvSpPr>
        <p:spPr>
          <a:xfrm>
            <a:off x="1097280" y="889000"/>
            <a:ext cx="10058400" cy="848360"/>
          </a:xfrm>
        </p:spPr>
        <p:txBody>
          <a:bodyPr/>
          <a:lstStyle/>
          <a:p>
            <a:pPr algn="ctr"/>
            <a:r>
              <a:rPr lang="en-US" sz="3200" b="1" dirty="0">
                <a:solidFill>
                  <a:srgbClr val="C00000"/>
                </a:solidFill>
                <a:latin typeface="Times New Roman" pitchFamily="18" charset="0"/>
                <a:cs typeface="Times New Roman" pitchFamily="18" charset="0"/>
              </a:rPr>
              <a:t>Disparity in Education </a:t>
            </a:r>
          </a:p>
        </p:txBody>
      </p:sp>
      <p:sp>
        <p:nvSpPr>
          <p:cNvPr id="6" name="TextBox 5">
            <a:extLst>
              <a:ext uri="{FF2B5EF4-FFF2-40B4-BE49-F238E27FC236}">
                <a16:creationId xmlns:a16="http://schemas.microsoft.com/office/drawing/2014/main" xmlns="" id="{9505E437-F7B7-2346-A879-9E99BBF8ABB0}"/>
              </a:ext>
            </a:extLst>
          </p:cNvPr>
          <p:cNvSpPr txBox="1"/>
          <p:nvPr/>
        </p:nvSpPr>
        <p:spPr>
          <a:xfrm>
            <a:off x="1154083" y="1737360"/>
            <a:ext cx="8472517" cy="369332"/>
          </a:xfrm>
          <a:prstGeom prst="rect">
            <a:avLst/>
          </a:prstGeom>
          <a:noFill/>
        </p:spPr>
        <p:txBody>
          <a:bodyPr wrap="square" rtlCol="0">
            <a:spAutoFit/>
          </a:bodyPr>
          <a:lstStyle/>
          <a:p>
            <a:r>
              <a:rPr lang="en-US" b="1" i="1" dirty="0">
                <a:latin typeface="Times New Roman" pitchFamily="18" charset="0"/>
                <a:cs typeface="Times New Roman" pitchFamily="18" charset="0"/>
              </a:rPr>
              <a:t>Budget allocation for education</a:t>
            </a:r>
          </a:p>
        </p:txBody>
      </p:sp>
    </p:spTree>
    <p:extLst>
      <p:ext uri="{BB962C8B-B14F-4D97-AF65-F5344CB8AC3E}">
        <p14:creationId xmlns:p14="http://schemas.microsoft.com/office/powerpoint/2010/main" xmlns="" val="2448127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1BA72-C35F-0E4F-B59C-25137B65F00F}"/>
              </a:ext>
            </a:extLst>
          </p:cNvPr>
          <p:cNvSpPr>
            <a:spLocks noGrp="1"/>
          </p:cNvSpPr>
          <p:nvPr>
            <p:ph type="title"/>
          </p:nvPr>
        </p:nvSpPr>
        <p:spPr/>
        <p:txBody>
          <a:bodyPr/>
          <a:lstStyle/>
          <a:p>
            <a:pPr algn="ctr"/>
            <a:r>
              <a:rPr lang="en-US" sz="3200" b="1" dirty="0">
                <a:solidFill>
                  <a:srgbClr val="C00000"/>
                </a:solidFill>
                <a:latin typeface="Times New Roman" pitchFamily="18" charset="0"/>
                <a:cs typeface="Times New Roman" pitchFamily="18" charset="0"/>
              </a:rPr>
              <a:t>Social Discrimination </a:t>
            </a:r>
          </a:p>
        </p:txBody>
      </p:sp>
      <p:sp>
        <p:nvSpPr>
          <p:cNvPr id="3" name="Content Placeholder 2">
            <a:extLst>
              <a:ext uri="{FF2B5EF4-FFF2-40B4-BE49-F238E27FC236}">
                <a16:creationId xmlns:a16="http://schemas.microsoft.com/office/drawing/2014/main" xmlns="" id="{78FD8539-84B4-094C-8990-A731570E8EC4}"/>
              </a:ext>
            </a:extLst>
          </p:cNvPr>
          <p:cNvSpPr>
            <a:spLocks noGrp="1"/>
          </p:cNvSpPr>
          <p:nvPr>
            <p:ph idx="1"/>
          </p:nvPr>
        </p:nvSpPr>
        <p:spPr/>
        <p:txBody>
          <a:bodyPr/>
          <a:lstStyle/>
          <a:p>
            <a:pPr marL="622300" indent="-355600" algn="just">
              <a:buFont typeface="Wingdings" pitchFamily="2" charset="2"/>
              <a:buChar char="q"/>
            </a:pPr>
            <a:r>
              <a:rPr lang="en-US" dirty="0">
                <a:solidFill>
                  <a:schemeClr val="tx1"/>
                </a:solidFill>
                <a:latin typeface="Times New Roman" pitchFamily="18" charset="0"/>
                <a:cs typeface="Times New Roman" pitchFamily="18" charset="0"/>
              </a:rPr>
              <a:t>West Pakistanis enjoyed more privileges than Bengalis in the field of roads and highways, school colleges, courts and offices, hospitals, postal services, telephone, telegraph, electricity etc. Most of West Pakistanis got the benefit of social welfare and service-oriented activities. As a result, West Pakistanis enjoyed a better living standard. </a:t>
            </a:r>
          </a:p>
          <a:p>
            <a:pPr algn="just"/>
            <a:endParaRPr lang="en-US" dirty="0"/>
          </a:p>
        </p:txBody>
      </p:sp>
      <p:sp>
        <p:nvSpPr>
          <p:cNvPr id="4" name="Slide Number Placeholder 3">
            <a:extLst>
              <a:ext uri="{FF2B5EF4-FFF2-40B4-BE49-F238E27FC236}">
                <a16:creationId xmlns:a16="http://schemas.microsoft.com/office/drawing/2014/main" xmlns="" id="{ABEC9ACD-F515-3C4B-AD9F-D0F3DD862646}"/>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xmlns="" val="3522417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DA7EC9-F3C0-2444-83C4-131F0597D94F}"/>
              </a:ext>
            </a:extLst>
          </p:cNvPr>
          <p:cNvSpPr>
            <a:spLocks noGrp="1"/>
          </p:cNvSpPr>
          <p:nvPr>
            <p:ph type="title"/>
          </p:nvPr>
        </p:nvSpPr>
        <p:spPr>
          <a:xfrm>
            <a:off x="1097280" y="889000"/>
            <a:ext cx="10058400" cy="848360"/>
          </a:xfrm>
        </p:spPr>
        <p:txBody>
          <a:bodyPr/>
          <a:lstStyle/>
          <a:p>
            <a:pPr algn="ctr"/>
            <a:r>
              <a:rPr lang="en-US" sz="3200" b="1" dirty="0">
                <a:solidFill>
                  <a:srgbClr val="C00000"/>
                </a:solidFill>
                <a:latin typeface="Times New Roman" pitchFamily="18" charset="0"/>
                <a:cs typeface="Times New Roman" pitchFamily="18" charset="0"/>
              </a:rPr>
              <a:t>Cultural Disparity </a:t>
            </a:r>
          </a:p>
        </p:txBody>
      </p:sp>
      <p:sp>
        <p:nvSpPr>
          <p:cNvPr id="3" name="Content Placeholder 2">
            <a:extLst>
              <a:ext uri="{FF2B5EF4-FFF2-40B4-BE49-F238E27FC236}">
                <a16:creationId xmlns:a16="http://schemas.microsoft.com/office/drawing/2014/main" xmlns="" id="{AF9473A9-4E4B-3348-AEFB-DA8C476F25CD}"/>
              </a:ext>
            </a:extLst>
          </p:cNvPr>
          <p:cNvSpPr>
            <a:spLocks noGrp="1"/>
          </p:cNvSpPr>
          <p:nvPr>
            <p:ph idx="1"/>
          </p:nvPr>
        </p:nvSpPr>
        <p:spPr>
          <a:xfrm>
            <a:off x="1097280" y="1845733"/>
            <a:ext cx="10058400" cy="4614051"/>
          </a:xfrm>
        </p:spPr>
        <p:txBody>
          <a:bodyPr>
            <a:normAutofit/>
          </a:bodyPr>
          <a:lstStyle/>
          <a:p>
            <a:pPr marL="749300" indent="-444500" algn="just">
              <a:buFont typeface="Wingdings" pitchFamily="2" charset="2"/>
              <a:buChar char="q"/>
            </a:pPr>
            <a:r>
              <a:rPr lang="en-US" dirty="0">
                <a:solidFill>
                  <a:schemeClr val="tx1"/>
                </a:solidFill>
                <a:latin typeface="Times New Roman" pitchFamily="18" charset="0"/>
                <a:cs typeface="Times New Roman" pitchFamily="18" charset="0"/>
              </a:rPr>
              <a:t>The language, literature and culture of the two wings of Pakistan were quite different. East Pakistan had 56% of the total population. Moreover, the Bangla language and culture have a heritage of thousands of years. </a:t>
            </a:r>
          </a:p>
          <a:p>
            <a:pPr marL="749300" indent="-444500" algn="just">
              <a:buFont typeface="Wingdings" pitchFamily="2" charset="2"/>
              <a:buChar char="q"/>
            </a:pPr>
            <a:r>
              <a:rPr lang="en-US" dirty="0">
                <a:solidFill>
                  <a:schemeClr val="tx1"/>
                </a:solidFill>
                <a:latin typeface="Times New Roman" pitchFamily="18" charset="0"/>
                <a:cs typeface="Times New Roman" pitchFamily="18" charset="0"/>
              </a:rPr>
              <a:t>On the other hand, 44% of the total population lives in West Pakistan, but there exist different languages, nationalities, and cultures. </a:t>
            </a:r>
          </a:p>
          <a:p>
            <a:pPr marL="749300" indent="-444500" algn="just">
              <a:buFont typeface="Wingdings" pitchFamily="2" charset="2"/>
              <a:buChar char="q"/>
            </a:pPr>
            <a:r>
              <a:rPr lang="en-US" dirty="0">
                <a:solidFill>
                  <a:schemeClr val="tx1"/>
                </a:solidFill>
                <a:latin typeface="Times New Roman" pitchFamily="18" charset="0"/>
                <a:cs typeface="Times New Roman" pitchFamily="18" charset="0"/>
              </a:rPr>
              <a:t>Urdu-speaking people were only 3.27%. Still, West Pakistani rulers engaged themselves in conspiring to wipe out the Bangla language, which the majority of people used to speak as well as the highly enriched Bengali culture. </a:t>
            </a:r>
          </a:p>
          <a:p>
            <a:endParaRPr lang="en-US" dirty="0"/>
          </a:p>
        </p:txBody>
      </p:sp>
      <p:sp>
        <p:nvSpPr>
          <p:cNvPr id="4" name="Slide Number Placeholder 3">
            <a:extLst>
              <a:ext uri="{FF2B5EF4-FFF2-40B4-BE49-F238E27FC236}">
                <a16:creationId xmlns:a16="http://schemas.microsoft.com/office/drawing/2014/main" xmlns="" id="{015B773A-7205-AD48-8C40-D891A0E16F83}"/>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xmlns="" val="13640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C268C0-0BBF-BE49-AED3-792087398CCD}"/>
              </a:ext>
            </a:extLst>
          </p:cNvPr>
          <p:cNvSpPr>
            <a:spLocks noGrp="1"/>
          </p:cNvSpPr>
          <p:nvPr>
            <p:ph idx="1"/>
          </p:nvPr>
        </p:nvSpPr>
        <p:spPr/>
        <p:txBody>
          <a:bodyPr/>
          <a:lstStyle/>
          <a:p>
            <a:pPr marL="749300" indent="-444500" algn="just">
              <a:buFont typeface="Wingdings" pitchFamily="2" charset="2"/>
              <a:buChar char="q"/>
            </a:pPr>
            <a:r>
              <a:rPr lang="en-US" dirty="0">
                <a:solidFill>
                  <a:schemeClr val="tx1"/>
                </a:solidFill>
                <a:latin typeface="Times New Roman" pitchFamily="18" charset="0"/>
                <a:cs typeface="Times New Roman" pitchFamily="18" charset="0"/>
              </a:rPr>
              <a:t>In the very beginning, they tried to eradicate the Bangla language and had the attempt to use the Arabic alphabet in writing Bangla. </a:t>
            </a:r>
          </a:p>
          <a:p>
            <a:pPr marL="749300" indent="-444500" algn="just">
              <a:buFont typeface="Wingdings" pitchFamily="2" charset="2"/>
              <a:buChar char="q"/>
            </a:pPr>
            <a:r>
              <a:rPr lang="en-US" dirty="0">
                <a:solidFill>
                  <a:schemeClr val="tx1"/>
                </a:solidFill>
                <a:latin typeface="Times New Roman" pitchFamily="18" charset="0"/>
                <a:cs typeface="Times New Roman" pitchFamily="18" charset="0"/>
              </a:rPr>
              <a:t>Though Tagore's songs, plays, and literature heightened Bengali culture, they attempted to forbid them with a view to giving a blow to Bengali culture. They even tried to create hindrance in the celebration of </a:t>
            </a:r>
            <a:r>
              <a:rPr lang="en-US" dirty="0" err="1">
                <a:solidFill>
                  <a:schemeClr val="tx1"/>
                </a:solidFill>
                <a:latin typeface="Times New Roman" pitchFamily="18" charset="0"/>
                <a:cs typeface="Times New Roman" pitchFamily="18" charset="0"/>
              </a:rPr>
              <a:t>Pahela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Baishakh</a:t>
            </a:r>
            <a:r>
              <a:rPr lang="en-US" dirty="0">
                <a:solidFill>
                  <a:schemeClr val="tx1"/>
                </a:solidFill>
                <a:latin typeface="Times New Roman" pitchFamily="18" charset="0"/>
                <a:cs typeface="Times New Roman" pitchFamily="18" charset="0"/>
              </a:rPr>
              <a:t>, mentioning that the festivity had a Hindu influence. </a:t>
            </a:r>
          </a:p>
          <a:p>
            <a:endParaRPr lang="en-US" dirty="0"/>
          </a:p>
        </p:txBody>
      </p:sp>
      <p:sp>
        <p:nvSpPr>
          <p:cNvPr id="4" name="Slide Number Placeholder 3">
            <a:extLst>
              <a:ext uri="{FF2B5EF4-FFF2-40B4-BE49-F238E27FC236}">
                <a16:creationId xmlns:a16="http://schemas.microsoft.com/office/drawing/2014/main" xmlns="" id="{CA7BD540-456E-1F4B-B3DA-CC85C58F948C}"/>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5" name="Title 1">
            <a:extLst>
              <a:ext uri="{FF2B5EF4-FFF2-40B4-BE49-F238E27FC236}">
                <a16:creationId xmlns:a16="http://schemas.microsoft.com/office/drawing/2014/main" xmlns="" id="{3DEAE5BC-B15C-204E-8D50-CBC9E0EF7F69}"/>
              </a:ext>
            </a:extLst>
          </p:cNvPr>
          <p:cNvSpPr>
            <a:spLocks noGrp="1"/>
          </p:cNvSpPr>
          <p:nvPr>
            <p:ph type="title"/>
          </p:nvPr>
        </p:nvSpPr>
        <p:spPr>
          <a:xfrm>
            <a:off x="1097280" y="889000"/>
            <a:ext cx="10058400" cy="848360"/>
          </a:xfrm>
        </p:spPr>
        <p:txBody>
          <a:bodyPr/>
          <a:lstStyle/>
          <a:p>
            <a:pPr algn="ctr"/>
            <a:r>
              <a:rPr lang="en-US" sz="3200" b="1" dirty="0">
                <a:solidFill>
                  <a:srgbClr val="C00000"/>
                </a:solidFill>
                <a:latin typeface="Times New Roman" pitchFamily="18" charset="0"/>
                <a:cs typeface="Times New Roman" pitchFamily="18" charset="0"/>
              </a:rPr>
              <a:t>Cultural Disparity </a:t>
            </a:r>
          </a:p>
        </p:txBody>
      </p:sp>
    </p:spTree>
    <p:extLst>
      <p:ext uri="{BB962C8B-B14F-4D97-AF65-F5344CB8AC3E}">
        <p14:creationId xmlns:p14="http://schemas.microsoft.com/office/powerpoint/2010/main" xmlns="" val="100863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4379913" y="2274661"/>
            <a:ext cx="3492500" cy="2324100"/>
          </a:xfrm>
        </p:spPr>
      </p:pic>
      <p:sp>
        <p:nvSpPr>
          <p:cNvPr id="2" name="Slide Number Placeholder 1">
            <a:extLst>
              <a:ext uri="{FF2B5EF4-FFF2-40B4-BE49-F238E27FC236}">
                <a16:creationId xmlns:a16="http://schemas.microsoft.com/office/drawing/2014/main" xmlns="" id="{CD5CD612-4AE6-C94C-8199-4895DF539101}"/>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xmlns="" val="2288343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1D02C-4742-1642-8C99-F3F1962993AE}"/>
              </a:ext>
            </a:extLst>
          </p:cNvPr>
          <p:cNvSpPr>
            <a:spLocks noGrp="1"/>
          </p:cNvSpPr>
          <p:nvPr>
            <p:ph type="title"/>
          </p:nvPr>
        </p:nvSpPr>
        <p:spPr>
          <a:xfrm>
            <a:off x="1097280" y="901700"/>
            <a:ext cx="10058400" cy="835660"/>
          </a:xfrm>
        </p:spPr>
        <p:txBody>
          <a:bodyPr/>
          <a:lstStyle/>
          <a:p>
            <a:pPr algn="ctr"/>
            <a:r>
              <a:rPr lang="en-US" sz="3200" b="1" dirty="0">
                <a:solidFill>
                  <a:srgbClr val="C00000"/>
                </a:solidFill>
                <a:latin typeface="Times New Roman" pitchFamily="18" charset="0"/>
                <a:cs typeface="Times New Roman" pitchFamily="18" charset="0"/>
              </a:rPr>
              <a:t>Political Discrimination </a:t>
            </a:r>
          </a:p>
        </p:txBody>
      </p:sp>
      <p:sp>
        <p:nvSpPr>
          <p:cNvPr id="3" name="Content Placeholder 2">
            <a:extLst>
              <a:ext uri="{FF2B5EF4-FFF2-40B4-BE49-F238E27FC236}">
                <a16:creationId xmlns:a16="http://schemas.microsoft.com/office/drawing/2014/main" xmlns="" id="{750025E1-1D88-A142-B031-5EF39B6BFAFE}"/>
              </a:ext>
            </a:extLst>
          </p:cNvPr>
          <p:cNvSpPr>
            <a:spLocks noGrp="1"/>
          </p:cNvSpPr>
          <p:nvPr>
            <p:ph idx="1"/>
          </p:nvPr>
        </p:nvSpPr>
        <p:spPr>
          <a:xfrm>
            <a:off x="1097280" y="1845733"/>
            <a:ext cx="10058400" cy="4614051"/>
          </a:xfrm>
        </p:spPr>
        <p:txBody>
          <a:bodyPr>
            <a:normAutofit/>
          </a:bodyPr>
          <a:lstStyle/>
          <a:p>
            <a:pPr marL="622300" indent="-406400" algn="just">
              <a:buFont typeface="Wingdings" pitchFamily="2" charset="2"/>
              <a:buChar char="q"/>
            </a:pPr>
            <a:r>
              <a:rPr lang="en-US" dirty="0">
                <a:solidFill>
                  <a:schemeClr val="tx1"/>
                </a:solidFill>
                <a:latin typeface="Times New Roman" pitchFamily="18" charset="0"/>
                <a:cs typeface="Times New Roman" pitchFamily="18" charset="0"/>
              </a:rPr>
              <a:t>Since its emergence in 1947, East Pakistan was made crippled politically and kept dependent on West Pakistan. </a:t>
            </a:r>
          </a:p>
          <a:p>
            <a:pPr marL="622300" indent="-406400" algn="just">
              <a:buFont typeface="Wingdings" pitchFamily="2" charset="2"/>
              <a:buChar char="q"/>
            </a:pPr>
            <a:r>
              <a:rPr lang="en-US" dirty="0">
                <a:solidFill>
                  <a:schemeClr val="tx1"/>
                </a:solidFill>
                <a:latin typeface="Times New Roman" pitchFamily="18" charset="0"/>
                <a:cs typeface="Times New Roman" pitchFamily="18" charset="0"/>
              </a:rPr>
              <a:t>Though it was mentioned in Lahore Resolution that the states were to be autonomous, Pakistani rulers were reluctant about this matter from the very beginning. They defied democracy and continued ruling the country through autocracy and military rule. </a:t>
            </a:r>
          </a:p>
          <a:p>
            <a:pPr marL="622300" indent="-406400" algn="just">
              <a:buFont typeface="Wingdings" pitchFamily="2" charset="2"/>
              <a:buChar char="q"/>
            </a:pPr>
            <a:r>
              <a:rPr lang="en-US" dirty="0">
                <a:solidFill>
                  <a:schemeClr val="tx1"/>
                </a:solidFill>
                <a:latin typeface="Times New Roman" pitchFamily="18" charset="0"/>
                <a:cs typeface="Times New Roman" pitchFamily="18" charset="0"/>
              </a:rPr>
              <a:t>They imposed a colonial rule on East Pakistan and worked for the prosperity of West Pakistan by depriving the East in every field of social, political and economic activities. They created a stalemate in the political atmosphere of East Pakistan by oppressing and suppressing the political leaders. </a:t>
            </a:r>
          </a:p>
          <a:p>
            <a:pPr marL="622300" indent="-406400" algn="just">
              <a:buFont typeface="Wingdings" pitchFamily="2" charset="2"/>
              <a:buChar char="q"/>
            </a:pPr>
            <a:r>
              <a:rPr lang="en-US" dirty="0">
                <a:solidFill>
                  <a:schemeClr val="tx1"/>
                </a:solidFill>
                <a:latin typeface="Times New Roman" pitchFamily="18" charset="0"/>
                <a:cs typeface="Times New Roman" pitchFamily="18" charset="0"/>
              </a:rPr>
              <a:t>They repeatedly sent the national leaders, including Bangabandhu Sheikh </a:t>
            </a:r>
            <a:r>
              <a:rPr lang="en-US" dirty="0" err="1">
                <a:solidFill>
                  <a:schemeClr val="tx1"/>
                </a:solidFill>
                <a:latin typeface="Times New Roman" pitchFamily="18" charset="0"/>
                <a:cs typeface="Times New Roman" pitchFamily="18" charset="0"/>
              </a:rPr>
              <a:t>Mujibur</a:t>
            </a:r>
            <a:r>
              <a:rPr lang="en-US" dirty="0">
                <a:solidFill>
                  <a:schemeClr val="tx1"/>
                </a:solidFill>
                <a:latin typeface="Times New Roman" pitchFamily="18" charset="0"/>
                <a:cs typeface="Times New Roman" pitchFamily="18" charset="0"/>
              </a:rPr>
              <a:t> Rahman, to illegitimate imprisonments. </a:t>
            </a:r>
          </a:p>
          <a:p>
            <a:endParaRPr lang="en-US" dirty="0"/>
          </a:p>
        </p:txBody>
      </p:sp>
      <p:sp>
        <p:nvSpPr>
          <p:cNvPr id="4" name="Slide Number Placeholder 3">
            <a:extLst>
              <a:ext uri="{FF2B5EF4-FFF2-40B4-BE49-F238E27FC236}">
                <a16:creationId xmlns:a16="http://schemas.microsoft.com/office/drawing/2014/main" xmlns="" id="{DAA10B6A-4D33-2345-A23E-F4492120B474}"/>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xmlns="" val="221701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F26306-D6AA-DC4B-B790-60C830666450}"/>
              </a:ext>
            </a:extLst>
          </p:cNvPr>
          <p:cNvSpPr>
            <a:spLocks noGrp="1"/>
          </p:cNvSpPr>
          <p:nvPr>
            <p:ph idx="1"/>
          </p:nvPr>
        </p:nvSpPr>
        <p:spPr/>
        <p:txBody>
          <a:bodyPr/>
          <a:lstStyle/>
          <a:p>
            <a:pPr marL="660400" indent="-482600" algn="just">
              <a:buFont typeface="Wingdings" pitchFamily="2" charset="2"/>
              <a:buChar char="q"/>
            </a:pPr>
            <a:r>
              <a:rPr lang="en-US" dirty="0">
                <a:solidFill>
                  <a:schemeClr val="tx1"/>
                </a:solidFill>
                <a:latin typeface="Times New Roman" pitchFamily="18" charset="0"/>
                <a:cs typeface="Times New Roman" pitchFamily="18" charset="0"/>
              </a:rPr>
              <a:t>In spite of being the majority, Bengalis had very few representatives in the Cabinet of Pakistan. To create hindrance to the democratic process, Pakistani rulers showed their unwillingness to hold elections for the National and Provincial Legislative Assemblies. </a:t>
            </a:r>
          </a:p>
          <a:p>
            <a:pPr marL="660400" indent="-482600" algn="just">
              <a:buFont typeface="Wingdings" pitchFamily="2" charset="2"/>
              <a:buChar char="q"/>
            </a:pPr>
            <a:r>
              <a:rPr lang="en-US" dirty="0">
                <a:solidFill>
                  <a:schemeClr val="tx1"/>
                </a:solidFill>
                <a:latin typeface="Times New Roman" pitchFamily="18" charset="0"/>
                <a:cs typeface="Times New Roman" pitchFamily="18" charset="0"/>
              </a:rPr>
              <a:t>They removed the elected government of </a:t>
            </a:r>
            <a:r>
              <a:rPr lang="en-US" dirty="0" err="1">
                <a:solidFill>
                  <a:schemeClr val="tx1"/>
                </a:solidFill>
                <a:latin typeface="Times New Roman" pitchFamily="18" charset="0"/>
                <a:cs typeface="Times New Roman" pitchFamily="18" charset="0"/>
              </a:rPr>
              <a:t>Juktafront</a:t>
            </a:r>
            <a:r>
              <a:rPr lang="en-US" dirty="0">
                <a:solidFill>
                  <a:schemeClr val="tx1"/>
                </a:solidFill>
                <a:latin typeface="Times New Roman" pitchFamily="18" charset="0"/>
                <a:cs typeface="Times New Roman" pitchFamily="18" charset="0"/>
              </a:rPr>
              <a:t> from power unlawfully in 1954. Later they dissolved the East Pakistan cabinets repeatedly to collapse the governance. Finally, the Government of Pakistan imposed martial law and withheld people's democratic rights. </a:t>
            </a:r>
          </a:p>
          <a:p>
            <a:pPr algn="just">
              <a:buFont typeface="Wingdings" pitchFamily="2" charset="2"/>
              <a:buChar char="q"/>
            </a:pPr>
            <a:endParaRPr lang="en-US" dirty="0"/>
          </a:p>
        </p:txBody>
      </p:sp>
      <p:sp>
        <p:nvSpPr>
          <p:cNvPr id="4" name="Slide Number Placeholder 3">
            <a:extLst>
              <a:ext uri="{FF2B5EF4-FFF2-40B4-BE49-F238E27FC236}">
                <a16:creationId xmlns:a16="http://schemas.microsoft.com/office/drawing/2014/main" xmlns="" id="{3AAB0B79-F7D7-6D44-A9BA-9894419671F8}"/>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5" name="Title 1">
            <a:extLst>
              <a:ext uri="{FF2B5EF4-FFF2-40B4-BE49-F238E27FC236}">
                <a16:creationId xmlns:a16="http://schemas.microsoft.com/office/drawing/2014/main" xmlns="" id="{786124ED-A89E-714A-AAAC-18B1AE3D1E57}"/>
              </a:ext>
            </a:extLst>
          </p:cNvPr>
          <p:cNvSpPr>
            <a:spLocks noGrp="1"/>
          </p:cNvSpPr>
          <p:nvPr>
            <p:ph type="title"/>
          </p:nvPr>
        </p:nvSpPr>
        <p:spPr>
          <a:xfrm>
            <a:off x="1097280" y="901700"/>
            <a:ext cx="10058400" cy="835660"/>
          </a:xfrm>
        </p:spPr>
        <p:txBody>
          <a:bodyPr/>
          <a:lstStyle/>
          <a:p>
            <a:pPr algn="ctr"/>
            <a:r>
              <a:rPr lang="en-US" sz="3200" b="1" dirty="0">
                <a:solidFill>
                  <a:srgbClr val="C00000"/>
                </a:solidFill>
                <a:latin typeface="Times New Roman" pitchFamily="18" charset="0"/>
                <a:cs typeface="Times New Roman" pitchFamily="18" charset="0"/>
              </a:rPr>
              <a:t>Political Discrimination </a:t>
            </a:r>
          </a:p>
        </p:txBody>
      </p:sp>
    </p:spTree>
    <p:extLst>
      <p:ext uri="{BB962C8B-B14F-4D97-AF65-F5344CB8AC3E}">
        <p14:creationId xmlns:p14="http://schemas.microsoft.com/office/powerpoint/2010/main" xmlns="" val="87979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AB866-AECF-9843-9755-683B04E08253}"/>
              </a:ext>
            </a:extLst>
          </p:cNvPr>
          <p:cNvSpPr>
            <a:spLocks noGrp="1"/>
          </p:cNvSpPr>
          <p:nvPr>
            <p:ph type="title"/>
          </p:nvPr>
        </p:nvSpPr>
        <p:spPr>
          <a:xfrm>
            <a:off x="1154083" y="990600"/>
            <a:ext cx="10058400" cy="740834"/>
          </a:xfrm>
        </p:spPr>
        <p:txBody>
          <a:bodyPr/>
          <a:lstStyle/>
          <a:p>
            <a:pPr algn="ctr"/>
            <a:r>
              <a:rPr lang="en-US" sz="3200" b="1" dirty="0">
                <a:solidFill>
                  <a:srgbClr val="C00000"/>
                </a:solidFill>
                <a:latin typeface="Times New Roman" pitchFamily="18" charset="0"/>
                <a:cs typeface="Times New Roman" pitchFamily="18" charset="0"/>
              </a:rPr>
              <a:t>Administrative Discrimination </a:t>
            </a:r>
          </a:p>
        </p:txBody>
      </p:sp>
      <p:sp>
        <p:nvSpPr>
          <p:cNvPr id="3" name="Content Placeholder 2">
            <a:extLst>
              <a:ext uri="{FF2B5EF4-FFF2-40B4-BE49-F238E27FC236}">
                <a16:creationId xmlns:a16="http://schemas.microsoft.com/office/drawing/2014/main" xmlns="" id="{2B7A8DC4-52CC-A643-80E1-BC0A84198176}"/>
              </a:ext>
            </a:extLst>
          </p:cNvPr>
          <p:cNvSpPr>
            <a:spLocks noGrp="1"/>
          </p:cNvSpPr>
          <p:nvPr>
            <p:ph idx="1"/>
          </p:nvPr>
        </p:nvSpPr>
        <p:spPr>
          <a:xfrm>
            <a:off x="1154083" y="1845734"/>
            <a:ext cx="10058400" cy="4614051"/>
          </a:xfrm>
        </p:spPr>
        <p:txBody>
          <a:bodyPr>
            <a:normAutofit/>
          </a:bodyPr>
          <a:lstStyle/>
          <a:p>
            <a:pPr marL="622300" indent="-355600" algn="just">
              <a:buFont typeface="Wingdings" pitchFamily="2" charset="2"/>
              <a:buChar char="q"/>
            </a:pPr>
            <a:r>
              <a:rPr lang="en-US" dirty="0">
                <a:solidFill>
                  <a:schemeClr val="tx1"/>
                </a:solidFill>
                <a:latin typeface="Times New Roman" pitchFamily="18" charset="0"/>
                <a:cs typeface="Times New Roman" pitchFamily="18" charset="0"/>
              </a:rPr>
              <a:t>In 1962 there were only 119 Bengalis among 954 high-ranking officials in the Ministries. In the central government offices, there were 42,000 employees; among them, only 2,900 were Bengalis. </a:t>
            </a:r>
          </a:p>
          <a:p>
            <a:pPr marL="622300" indent="-355600" algn="just">
              <a:buFont typeface="Wingdings" pitchFamily="2" charset="2"/>
              <a:buChar char="q"/>
            </a:pPr>
            <a:r>
              <a:rPr lang="en-US" dirty="0">
                <a:solidFill>
                  <a:schemeClr val="tx1"/>
                </a:solidFill>
                <a:latin typeface="Times New Roman" pitchFamily="18" charset="0"/>
                <a:cs typeface="Times New Roman" pitchFamily="18" charset="0"/>
              </a:rPr>
              <a:t>As the capital was set up in Karachi in 1947, the West Pakistanis got employment on a large scale in all government offices. It may not be mentioned that the West Pakistanis enjoyed the absolute right to hold almost all high positions in the central government offices. </a:t>
            </a:r>
          </a:p>
          <a:p>
            <a:pPr marL="622300" indent="-355600" algn="just">
              <a:buFont typeface="Wingdings" pitchFamily="2" charset="2"/>
              <a:buChar char="q"/>
            </a:pPr>
            <a:r>
              <a:rPr lang="en-US" dirty="0">
                <a:solidFill>
                  <a:schemeClr val="tx1"/>
                </a:solidFill>
                <a:latin typeface="Times New Roman" pitchFamily="18" charset="0"/>
                <a:cs typeface="Times New Roman" pitchFamily="18" charset="0"/>
              </a:rPr>
              <a:t>All the head- offices were in West Pakistan. It was not possible for the Bengalis to go there to compete for a job because of the geographical distance. As Bangla did not get the status of the state language in Pakistan till 1956, success in the competitive exams for government jobs was not easy for the Bengalis.</a:t>
            </a:r>
          </a:p>
          <a:p>
            <a:pPr marL="622300" indent="-355600" algn="just">
              <a:buFont typeface="Wingdings" pitchFamily="2" charset="2"/>
              <a:buChar char="q"/>
            </a:pPr>
            <a:endParaRPr lang="en-US" dirty="0"/>
          </a:p>
          <a:p>
            <a:endParaRPr lang="en-US" dirty="0"/>
          </a:p>
        </p:txBody>
      </p:sp>
      <p:sp>
        <p:nvSpPr>
          <p:cNvPr id="4" name="Slide Number Placeholder 3">
            <a:extLst>
              <a:ext uri="{FF2B5EF4-FFF2-40B4-BE49-F238E27FC236}">
                <a16:creationId xmlns:a16="http://schemas.microsoft.com/office/drawing/2014/main" xmlns="" id="{D2A040BA-42EE-014A-86C7-669958069F03}"/>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xmlns="" val="80714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590553-0092-D948-9CA8-7B043F983379}"/>
              </a:ext>
            </a:extLst>
          </p:cNvPr>
          <p:cNvSpPr>
            <a:spLocks noGrp="1"/>
          </p:cNvSpPr>
          <p:nvPr>
            <p:ph idx="1"/>
          </p:nvPr>
        </p:nvSpPr>
        <p:spPr/>
        <p:txBody>
          <a:bodyPr/>
          <a:lstStyle/>
          <a:p>
            <a:pPr marL="622300" indent="-355600" algn="just">
              <a:buFont typeface="Wingdings" pitchFamily="2" charset="2"/>
              <a:buChar char="q"/>
            </a:pPr>
            <a:r>
              <a:rPr lang="en-US" dirty="0">
                <a:solidFill>
                  <a:schemeClr val="tx1"/>
                </a:solidFill>
                <a:latin typeface="Times New Roman" pitchFamily="18" charset="0"/>
                <a:cs typeface="Times New Roman" pitchFamily="18" charset="0"/>
              </a:rPr>
              <a:t>In East and West Pakistan number of </a:t>
            </a:r>
            <a:r>
              <a:rPr lang="en-US" dirty="0" err="1">
                <a:solidFill>
                  <a:schemeClr val="tx1"/>
                </a:solidFill>
                <a:latin typeface="Times New Roman" pitchFamily="18" charset="0"/>
                <a:cs typeface="Times New Roman" pitchFamily="18" charset="0"/>
              </a:rPr>
              <a:t>gazetted</a:t>
            </a:r>
            <a:r>
              <a:rPr lang="en-US" dirty="0">
                <a:solidFill>
                  <a:schemeClr val="tx1"/>
                </a:solidFill>
                <a:latin typeface="Times New Roman" pitchFamily="18" charset="0"/>
                <a:cs typeface="Times New Roman" pitchFamily="18" charset="0"/>
              </a:rPr>
              <a:t> officials was 1338 and 3708, respectively; and the number of non-</a:t>
            </a:r>
            <a:r>
              <a:rPr lang="en-US" dirty="0" err="1">
                <a:solidFill>
                  <a:schemeClr val="tx1"/>
                </a:solidFill>
                <a:latin typeface="Times New Roman" pitchFamily="18" charset="0"/>
                <a:cs typeface="Times New Roman" pitchFamily="18" charset="0"/>
              </a:rPr>
              <a:t>gazetted</a:t>
            </a:r>
            <a:r>
              <a:rPr lang="en-US" dirty="0">
                <a:solidFill>
                  <a:schemeClr val="tx1"/>
                </a:solidFill>
                <a:latin typeface="Times New Roman" pitchFamily="18" charset="0"/>
                <a:cs typeface="Times New Roman" pitchFamily="18" charset="0"/>
              </a:rPr>
              <a:t> officials was 26310 and 82944. </a:t>
            </a:r>
          </a:p>
          <a:p>
            <a:pPr marL="622300" indent="-355600" algn="just">
              <a:buFont typeface="Wingdings" pitchFamily="2" charset="2"/>
              <a:buChar char="q"/>
            </a:pPr>
            <a:r>
              <a:rPr lang="en-US" dirty="0">
                <a:solidFill>
                  <a:schemeClr val="tx1"/>
                </a:solidFill>
                <a:latin typeface="Times New Roman" pitchFamily="18" charset="0"/>
                <a:cs typeface="Times New Roman" pitchFamily="18" charset="0"/>
              </a:rPr>
              <a:t>In the Foreign Service in 1962, there was only 20.8% representation of East Pakistan. In embassies in foreign countries, there were 60 ambassadors from West Pakistan out of 69.</a:t>
            </a:r>
          </a:p>
        </p:txBody>
      </p:sp>
      <p:sp>
        <p:nvSpPr>
          <p:cNvPr id="4" name="Slide Number Placeholder 3">
            <a:extLst>
              <a:ext uri="{FF2B5EF4-FFF2-40B4-BE49-F238E27FC236}">
                <a16:creationId xmlns:a16="http://schemas.microsoft.com/office/drawing/2014/main" xmlns="" id="{CE594F7A-F307-AB49-84CA-95CA1359F3E1}"/>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5" name="Title 1">
            <a:extLst>
              <a:ext uri="{FF2B5EF4-FFF2-40B4-BE49-F238E27FC236}">
                <a16:creationId xmlns:a16="http://schemas.microsoft.com/office/drawing/2014/main" xmlns="" id="{DBBDF133-6560-B245-BAF9-498950C56FE9}"/>
              </a:ext>
            </a:extLst>
          </p:cNvPr>
          <p:cNvSpPr>
            <a:spLocks noGrp="1"/>
          </p:cNvSpPr>
          <p:nvPr>
            <p:ph type="title"/>
          </p:nvPr>
        </p:nvSpPr>
        <p:spPr>
          <a:xfrm>
            <a:off x="1154083" y="977900"/>
            <a:ext cx="10058400" cy="740834"/>
          </a:xfrm>
        </p:spPr>
        <p:txBody>
          <a:bodyPr/>
          <a:lstStyle/>
          <a:p>
            <a:pPr algn="ctr"/>
            <a:r>
              <a:rPr lang="en-US" sz="3200" b="1" dirty="0">
                <a:solidFill>
                  <a:srgbClr val="C00000"/>
                </a:solidFill>
                <a:latin typeface="Times New Roman" pitchFamily="18" charset="0"/>
                <a:cs typeface="Times New Roman" pitchFamily="18" charset="0"/>
              </a:rPr>
              <a:t>Administrative Discrimination </a:t>
            </a:r>
          </a:p>
        </p:txBody>
      </p:sp>
    </p:spTree>
    <p:extLst>
      <p:ext uri="{BB962C8B-B14F-4D97-AF65-F5344CB8AC3E}">
        <p14:creationId xmlns:p14="http://schemas.microsoft.com/office/powerpoint/2010/main" xmlns="" val="408196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8C895-AA1B-BE48-A229-A284C1A5E45B}"/>
              </a:ext>
            </a:extLst>
          </p:cNvPr>
          <p:cNvSpPr>
            <a:spLocks noGrp="1"/>
          </p:cNvSpPr>
          <p:nvPr>
            <p:ph type="title"/>
          </p:nvPr>
        </p:nvSpPr>
        <p:spPr>
          <a:xfrm>
            <a:off x="1097280" y="749300"/>
            <a:ext cx="10058400" cy="988060"/>
          </a:xfrm>
        </p:spPr>
        <p:txBody>
          <a:bodyPr/>
          <a:lstStyle/>
          <a:p>
            <a:pPr algn="ctr"/>
            <a:r>
              <a:rPr lang="en-US" sz="3200" b="1" dirty="0">
                <a:solidFill>
                  <a:srgbClr val="C00000"/>
                </a:solidFill>
                <a:latin typeface="Times New Roman" pitchFamily="18" charset="0"/>
                <a:cs typeface="Times New Roman" pitchFamily="18" charset="0"/>
              </a:rPr>
              <a:t>Discrimination in the Army </a:t>
            </a:r>
          </a:p>
        </p:txBody>
      </p:sp>
      <p:sp>
        <p:nvSpPr>
          <p:cNvPr id="3" name="Content Placeholder 2">
            <a:extLst>
              <a:ext uri="{FF2B5EF4-FFF2-40B4-BE49-F238E27FC236}">
                <a16:creationId xmlns:a16="http://schemas.microsoft.com/office/drawing/2014/main" xmlns="" id="{CAC321C6-4681-624B-9D18-1471399DD244}"/>
              </a:ext>
            </a:extLst>
          </p:cNvPr>
          <p:cNvSpPr>
            <a:spLocks noGrp="1"/>
          </p:cNvSpPr>
          <p:nvPr>
            <p:ph idx="1"/>
          </p:nvPr>
        </p:nvSpPr>
        <p:spPr>
          <a:xfrm>
            <a:off x="1097280" y="1845734"/>
            <a:ext cx="10058400" cy="4504266"/>
          </a:xfrm>
        </p:spPr>
        <p:txBody>
          <a:bodyPr>
            <a:normAutofit fontScale="92500"/>
          </a:bodyPr>
          <a:lstStyle/>
          <a:p>
            <a:pPr marL="711200" indent="-444500" algn="just">
              <a:buFont typeface="Wingdings" pitchFamily="2" charset="2"/>
              <a:buChar char="q"/>
            </a:pPr>
            <a:r>
              <a:rPr lang="en-US" sz="2200" dirty="0">
                <a:solidFill>
                  <a:schemeClr val="tx1"/>
                </a:solidFill>
                <a:latin typeface="Times New Roman" pitchFamily="18" charset="0"/>
                <a:cs typeface="Times New Roman" pitchFamily="18" charset="0"/>
              </a:rPr>
              <a:t>Representation of Bengalis in the army was very negligible. From the beginning, Punjabis had been occupying the top posts of the army. They resorted to the policy of keeping a distance from Bengalis.</a:t>
            </a:r>
          </a:p>
          <a:p>
            <a:pPr marL="711200" indent="-444500" algn="just">
              <a:buFont typeface="Wingdings" pitchFamily="2" charset="2"/>
              <a:buChar char="q"/>
            </a:pPr>
            <a:r>
              <a:rPr lang="en-US" sz="2200" dirty="0">
                <a:solidFill>
                  <a:schemeClr val="tx1"/>
                </a:solidFill>
                <a:latin typeface="Times New Roman" pitchFamily="18" charset="0"/>
                <a:cs typeface="Times New Roman" pitchFamily="18" charset="0"/>
              </a:rPr>
              <a:t>In the recruitment policy of the army, they adopted a quota system allocating 60% Punjabis, 35% Pathans and only 5% from other parts of the whole Pakistan, including East Pakistan. </a:t>
            </a:r>
          </a:p>
          <a:p>
            <a:pPr marL="711200" indent="-444500" algn="just">
              <a:buFont typeface="Wingdings" pitchFamily="2" charset="2"/>
              <a:buChar char="q"/>
            </a:pPr>
            <a:r>
              <a:rPr lang="en-US" sz="2200" dirty="0">
                <a:solidFill>
                  <a:schemeClr val="tx1"/>
                </a:solidFill>
                <a:latin typeface="Times New Roman" pitchFamily="18" charset="0"/>
                <a:cs typeface="Times New Roman" pitchFamily="18" charset="0"/>
              </a:rPr>
              <a:t>There was a very negligible increase in the number as a consequence of the pressing demands of the Bengalis. A census in 1955 revealed that among 2211 army officers, Bengalis were only 82. In 1966 there was only one Bengalis among the 17 top-ranking officials. During this time, only 5% of the army officers were Bengalis. Among the total 5,00,000 soldiers of the army, Bengalis were only 20,000 figuring only a 4% representation. </a:t>
            </a:r>
          </a:p>
          <a:p>
            <a:pPr marL="711200" indent="-444500" algn="just">
              <a:buFont typeface="Wingdings" pitchFamily="2" charset="2"/>
              <a:buChar char="q"/>
            </a:pPr>
            <a:r>
              <a:rPr lang="en-US" sz="2200" dirty="0">
                <a:solidFill>
                  <a:schemeClr val="tx1"/>
                </a:solidFill>
                <a:latin typeface="Times New Roman" pitchFamily="18" charset="0"/>
                <a:cs typeface="Times New Roman" pitchFamily="18" charset="0"/>
              </a:rPr>
              <a:t>East Pakistan did not get appropriate attention in the budget allocations for the army too. During the </a:t>
            </a:r>
            <a:r>
              <a:rPr lang="en-US" sz="2200" dirty="0" err="1">
                <a:solidFill>
                  <a:schemeClr val="tx1"/>
                </a:solidFill>
                <a:latin typeface="Times New Roman" pitchFamily="18" charset="0"/>
                <a:cs typeface="Times New Roman" pitchFamily="18" charset="0"/>
              </a:rPr>
              <a:t>Ayub</a:t>
            </a:r>
            <a:r>
              <a:rPr lang="en-US" sz="2200" dirty="0">
                <a:solidFill>
                  <a:schemeClr val="tx1"/>
                </a:solidFill>
                <a:latin typeface="Times New Roman" pitchFamily="18" charset="0"/>
                <a:cs typeface="Times New Roman" pitchFamily="18" charset="0"/>
              </a:rPr>
              <a:t> Khan's regime, 60% of the total outlay of the government was allocated to the army. East Pakistan was liable for supplying the major part of the budget, but the </a:t>
            </a:r>
            <a:r>
              <a:rPr lang="en-US" sz="2200" dirty="0" err="1">
                <a:solidFill>
                  <a:schemeClr val="tx1"/>
                </a:solidFill>
                <a:latin typeface="Times New Roman" pitchFamily="18" charset="0"/>
                <a:cs typeface="Times New Roman" pitchFamily="18" charset="0"/>
              </a:rPr>
              <a:t>defence</a:t>
            </a:r>
            <a:r>
              <a:rPr lang="en-US" sz="2200" dirty="0">
                <a:solidFill>
                  <a:schemeClr val="tx1"/>
                </a:solidFill>
                <a:latin typeface="Times New Roman" pitchFamily="18" charset="0"/>
                <a:cs typeface="Times New Roman" pitchFamily="18" charset="0"/>
              </a:rPr>
              <a:t> of East Pakistan suffered from negligence. </a:t>
            </a:r>
          </a:p>
          <a:p>
            <a:endParaRPr lang="en-US" dirty="0"/>
          </a:p>
        </p:txBody>
      </p:sp>
      <p:sp>
        <p:nvSpPr>
          <p:cNvPr id="4" name="Slide Number Placeholder 3">
            <a:extLst>
              <a:ext uri="{FF2B5EF4-FFF2-40B4-BE49-F238E27FC236}">
                <a16:creationId xmlns:a16="http://schemas.microsoft.com/office/drawing/2014/main" xmlns="" id="{4C38AC52-E47D-FD47-A735-F26042F58897}"/>
              </a:ext>
            </a:extLst>
          </p:cNvPr>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xmlns="" val="238642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xmlns="" id="{E49124A5-584B-FB45-9514-4EE13ADF1C14}"/>
              </a:ext>
            </a:extLst>
          </p:cNvPr>
          <p:cNvGraphicFramePr>
            <a:graphicFrameLocks noGrp="1"/>
          </p:cNvGraphicFramePr>
          <p:nvPr>
            <p:ph idx="1"/>
            <p:extLst>
              <p:ext uri="{D42A27DB-BD31-4B8C-83A1-F6EECF244321}">
                <p14:modId xmlns:p14="http://schemas.microsoft.com/office/powerpoint/2010/main" xmlns="" val="3754161873"/>
              </p:ext>
            </p:extLst>
          </p:nvPr>
        </p:nvGraphicFramePr>
        <p:xfrm>
          <a:off x="1154083" y="1897063"/>
          <a:ext cx="10058400" cy="333756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xmlns="" val="1460401472"/>
                    </a:ext>
                  </a:extLst>
                </a:gridCol>
                <a:gridCol w="3352800">
                  <a:extLst>
                    <a:ext uri="{9D8B030D-6E8A-4147-A177-3AD203B41FA5}">
                      <a16:colId xmlns:a16="http://schemas.microsoft.com/office/drawing/2014/main" xmlns="" val="1605436947"/>
                    </a:ext>
                  </a:extLst>
                </a:gridCol>
                <a:gridCol w="3352800">
                  <a:extLst>
                    <a:ext uri="{9D8B030D-6E8A-4147-A177-3AD203B41FA5}">
                      <a16:colId xmlns:a16="http://schemas.microsoft.com/office/drawing/2014/main" xmlns="" val="3999491697"/>
                    </a:ext>
                  </a:extLst>
                </a:gridCol>
              </a:tblGrid>
              <a:tr h="370840">
                <a:tc>
                  <a:txBody>
                    <a:bodyPr/>
                    <a:lstStyle/>
                    <a:p>
                      <a:pPr algn="ctr"/>
                      <a:endParaRPr lang="en-US" dirty="0">
                        <a:solidFill>
                          <a:schemeClr val="tx1"/>
                        </a:solidFill>
                        <a:latin typeface="Times New Roman" pitchFamily="18" charset="0"/>
                        <a:cs typeface="Times New Roman" pitchFamily="18" charset="0"/>
                      </a:endParaRPr>
                    </a:p>
                  </a:txBody>
                  <a:tcPr/>
                </a:tc>
                <a:tc>
                  <a:txBody>
                    <a:bodyPr/>
                    <a:lstStyle/>
                    <a:p>
                      <a:pPr algn="ctr"/>
                      <a:r>
                        <a:rPr lang="en-US" dirty="0">
                          <a:solidFill>
                            <a:schemeClr val="tx1"/>
                          </a:solidFill>
                          <a:latin typeface="Times New Roman" pitchFamily="18" charset="0"/>
                          <a:cs typeface="Times New Roman" pitchFamily="18" charset="0"/>
                        </a:rPr>
                        <a:t>East Pakistan</a:t>
                      </a:r>
                    </a:p>
                  </a:txBody>
                  <a:tcPr/>
                </a:tc>
                <a:tc>
                  <a:txBody>
                    <a:bodyPr/>
                    <a:lstStyle/>
                    <a:p>
                      <a:pPr algn="ctr"/>
                      <a:r>
                        <a:rPr lang="en-US" dirty="0">
                          <a:solidFill>
                            <a:schemeClr val="tx1"/>
                          </a:solidFill>
                          <a:latin typeface="Times New Roman" pitchFamily="18" charset="0"/>
                          <a:cs typeface="Times New Roman" pitchFamily="18" charset="0"/>
                        </a:rPr>
                        <a:t>West Pakistan </a:t>
                      </a:r>
                    </a:p>
                  </a:txBody>
                  <a:tcPr/>
                </a:tc>
                <a:extLst>
                  <a:ext uri="{0D108BD9-81ED-4DB2-BD59-A6C34878D82A}">
                    <a16:rowId xmlns:a16="http://schemas.microsoft.com/office/drawing/2014/main" xmlns="" val="2804817382"/>
                  </a:ext>
                </a:extLst>
              </a:tr>
              <a:tr h="370840">
                <a:tc>
                  <a:txBody>
                    <a:bodyPr/>
                    <a:lstStyle/>
                    <a:p>
                      <a:pPr algn="ctr"/>
                      <a:r>
                        <a:rPr lang="en-US" dirty="0">
                          <a:solidFill>
                            <a:schemeClr val="tx1"/>
                          </a:solidFill>
                          <a:latin typeface="Times New Roman" pitchFamily="18" charset="0"/>
                          <a:cs typeface="Times New Roman" pitchFamily="18" charset="0"/>
                        </a:rPr>
                        <a:t>Central civil jobs </a:t>
                      </a:r>
                    </a:p>
                  </a:txBody>
                  <a:tcPr/>
                </a:tc>
                <a:tc>
                  <a:txBody>
                    <a:bodyPr/>
                    <a:lstStyle/>
                    <a:p>
                      <a:pPr algn="ctr"/>
                      <a:r>
                        <a:rPr lang="en-US" dirty="0">
                          <a:solidFill>
                            <a:schemeClr val="tx1"/>
                          </a:solidFill>
                          <a:latin typeface="Times New Roman" pitchFamily="18" charset="0"/>
                          <a:cs typeface="Times New Roman" pitchFamily="18" charset="0"/>
                        </a:rPr>
                        <a:t>16%</a:t>
                      </a:r>
                    </a:p>
                  </a:txBody>
                  <a:tcPr/>
                </a:tc>
                <a:tc>
                  <a:txBody>
                    <a:bodyPr/>
                    <a:lstStyle/>
                    <a:p>
                      <a:pPr algn="ctr"/>
                      <a:r>
                        <a:rPr lang="en-US" dirty="0">
                          <a:solidFill>
                            <a:schemeClr val="tx1"/>
                          </a:solidFill>
                          <a:latin typeface="Times New Roman" pitchFamily="18" charset="0"/>
                          <a:cs typeface="Times New Roman" pitchFamily="18" charset="0"/>
                        </a:rPr>
                        <a:t>84%</a:t>
                      </a:r>
                    </a:p>
                  </a:txBody>
                  <a:tcPr/>
                </a:tc>
                <a:extLst>
                  <a:ext uri="{0D108BD9-81ED-4DB2-BD59-A6C34878D82A}">
                    <a16:rowId xmlns:a16="http://schemas.microsoft.com/office/drawing/2014/main" xmlns="" val="2421098579"/>
                  </a:ext>
                </a:extLst>
              </a:tr>
              <a:tr h="370840">
                <a:tc>
                  <a:txBody>
                    <a:bodyPr/>
                    <a:lstStyle/>
                    <a:p>
                      <a:pPr algn="ctr"/>
                      <a:r>
                        <a:rPr lang="en-US" dirty="0">
                          <a:solidFill>
                            <a:schemeClr val="tx1"/>
                          </a:solidFill>
                          <a:latin typeface="Times New Roman" pitchFamily="18" charset="0"/>
                          <a:cs typeface="Times New Roman" pitchFamily="18" charset="0"/>
                        </a:rPr>
                        <a:t>Foreign job</a:t>
                      </a:r>
                    </a:p>
                  </a:txBody>
                  <a:tcPr/>
                </a:tc>
                <a:tc>
                  <a:txBody>
                    <a:bodyPr/>
                    <a:lstStyle/>
                    <a:p>
                      <a:pPr algn="ctr"/>
                      <a:r>
                        <a:rPr lang="en-US" dirty="0">
                          <a:solidFill>
                            <a:schemeClr val="tx1"/>
                          </a:solidFill>
                          <a:latin typeface="Times New Roman" pitchFamily="18" charset="0"/>
                          <a:cs typeface="Times New Roman" pitchFamily="18" charset="0"/>
                        </a:rPr>
                        <a:t>15%</a:t>
                      </a:r>
                    </a:p>
                  </a:txBody>
                  <a:tcPr/>
                </a:tc>
                <a:tc>
                  <a:txBody>
                    <a:bodyPr/>
                    <a:lstStyle/>
                    <a:p>
                      <a:pPr algn="ctr"/>
                      <a:r>
                        <a:rPr lang="en-US" dirty="0">
                          <a:solidFill>
                            <a:schemeClr val="tx1"/>
                          </a:solidFill>
                          <a:latin typeface="Times New Roman" pitchFamily="18" charset="0"/>
                          <a:cs typeface="Times New Roman" pitchFamily="18" charset="0"/>
                        </a:rPr>
                        <a:t>85%</a:t>
                      </a:r>
                    </a:p>
                  </a:txBody>
                  <a:tcPr/>
                </a:tc>
                <a:extLst>
                  <a:ext uri="{0D108BD9-81ED-4DB2-BD59-A6C34878D82A}">
                    <a16:rowId xmlns:a16="http://schemas.microsoft.com/office/drawing/2014/main" xmlns="" val="3100896192"/>
                  </a:ext>
                </a:extLst>
              </a:tr>
              <a:tr h="370840">
                <a:tc>
                  <a:txBody>
                    <a:bodyPr/>
                    <a:lstStyle/>
                    <a:p>
                      <a:pPr algn="ctr"/>
                      <a:r>
                        <a:rPr lang="en-US" dirty="0">
                          <a:solidFill>
                            <a:schemeClr val="tx1"/>
                          </a:solidFill>
                          <a:latin typeface="Times New Roman" pitchFamily="18" charset="0"/>
                          <a:cs typeface="Times New Roman" pitchFamily="18" charset="0"/>
                        </a:rPr>
                        <a:t>Military (land)</a:t>
                      </a:r>
                    </a:p>
                  </a:txBody>
                  <a:tcPr/>
                </a:tc>
                <a:tc>
                  <a:txBody>
                    <a:bodyPr/>
                    <a:lstStyle/>
                    <a:p>
                      <a:pPr algn="ctr"/>
                      <a:r>
                        <a:rPr lang="en-US" dirty="0">
                          <a:solidFill>
                            <a:schemeClr val="tx1"/>
                          </a:solidFill>
                          <a:latin typeface="Times New Roman" pitchFamily="18" charset="0"/>
                          <a:cs typeface="Times New Roman" pitchFamily="18" charset="0"/>
                        </a:rPr>
                        <a:t>5%</a:t>
                      </a:r>
                    </a:p>
                  </a:txBody>
                  <a:tcPr/>
                </a:tc>
                <a:tc>
                  <a:txBody>
                    <a:bodyPr/>
                    <a:lstStyle/>
                    <a:p>
                      <a:pPr algn="ctr"/>
                      <a:r>
                        <a:rPr lang="en-US" dirty="0">
                          <a:solidFill>
                            <a:schemeClr val="tx1"/>
                          </a:solidFill>
                          <a:latin typeface="Times New Roman" pitchFamily="18" charset="0"/>
                          <a:cs typeface="Times New Roman" pitchFamily="18" charset="0"/>
                        </a:rPr>
                        <a:t>95%</a:t>
                      </a:r>
                    </a:p>
                  </a:txBody>
                  <a:tcPr/>
                </a:tc>
                <a:extLst>
                  <a:ext uri="{0D108BD9-81ED-4DB2-BD59-A6C34878D82A}">
                    <a16:rowId xmlns:a16="http://schemas.microsoft.com/office/drawing/2014/main" xmlns="" val="2708538435"/>
                  </a:ext>
                </a:extLst>
              </a:tr>
              <a:tr h="370840">
                <a:tc>
                  <a:txBody>
                    <a:bodyPr/>
                    <a:lstStyle/>
                    <a:p>
                      <a:pPr algn="ctr"/>
                      <a:r>
                        <a:rPr lang="en-US" dirty="0">
                          <a:solidFill>
                            <a:schemeClr val="tx1"/>
                          </a:solidFill>
                          <a:latin typeface="Times New Roman" pitchFamily="18" charset="0"/>
                          <a:cs typeface="Times New Roman" pitchFamily="18" charset="0"/>
                        </a:rPr>
                        <a:t>NAVY (Technical)</a:t>
                      </a:r>
                    </a:p>
                  </a:txBody>
                  <a:tcPr/>
                </a:tc>
                <a:tc>
                  <a:txBody>
                    <a:bodyPr/>
                    <a:lstStyle/>
                    <a:p>
                      <a:pPr algn="ctr"/>
                      <a:r>
                        <a:rPr lang="en-US" dirty="0">
                          <a:solidFill>
                            <a:schemeClr val="tx1"/>
                          </a:solidFill>
                          <a:latin typeface="Times New Roman" pitchFamily="18" charset="0"/>
                          <a:cs typeface="Times New Roman" pitchFamily="18" charset="0"/>
                        </a:rPr>
                        <a:t>19%</a:t>
                      </a:r>
                    </a:p>
                  </a:txBody>
                  <a:tcPr/>
                </a:tc>
                <a:tc>
                  <a:txBody>
                    <a:bodyPr/>
                    <a:lstStyle/>
                    <a:p>
                      <a:pPr algn="ctr"/>
                      <a:r>
                        <a:rPr lang="en-US" dirty="0">
                          <a:solidFill>
                            <a:schemeClr val="tx1"/>
                          </a:solidFill>
                          <a:latin typeface="Times New Roman" pitchFamily="18" charset="0"/>
                          <a:cs typeface="Times New Roman" pitchFamily="18" charset="0"/>
                        </a:rPr>
                        <a:t>81%</a:t>
                      </a:r>
                    </a:p>
                  </a:txBody>
                  <a:tcPr/>
                </a:tc>
                <a:extLst>
                  <a:ext uri="{0D108BD9-81ED-4DB2-BD59-A6C34878D82A}">
                    <a16:rowId xmlns:a16="http://schemas.microsoft.com/office/drawing/2014/main" xmlns="" val="20626204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itchFamily="18" charset="0"/>
                          <a:cs typeface="Times New Roman" pitchFamily="18" charset="0"/>
                        </a:rPr>
                        <a:t>NAVY (non-technical)</a:t>
                      </a:r>
                    </a:p>
                  </a:txBody>
                  <a:tcPr/>
                </a:tc>
                <a:tc>
                  <a:txBody>
                    <a:bodyPr/>
                    <a:lstStyle/>
                    <a:p>
                      <a:pPr algn="ctr"/>
                      <a:r>
                        <a:rPr lang="en-US" dirty="0">
                          <a:solidFill>
                            <a:schemeClr val="tx1"/>
                          </a:solidFill>
                          <a:latin typeface="Times New Roman" pitchFamily="18" charset="0"/>
                          <a:cs typeface="Times New Roman" pitchFamily="18" charset="0"/>
                        </a:rPr>
                        <a:t>9%</a:t>
                      </a:r>
                    </a:p>
                  </a:txBody>
                  <a:tcPr/>
                </a:tc>
                <a:tc>
                  <a:txBody>
                    <a:bodyPr/>
                    <a:lstStyle/>
                    <a:p>
                      <a:pPr algn="ctr"/>
                      <a:r>
                        <a:rPr lang="en-US" dirty="0">
                          <a:solidFill>
                            <a:schemeClr val="tx1"/>
                          </a:solidFill>
                          <a:latin typeface="Times New Roman" pitchFamily="18" charset="0"/>
                          <a:cs typeface="Times New Roman" pitchFamily="18" charset="0"/>
                        </a:rPr>
                        <a:t>91%</a:t>
                      </a:r>
                    </a:p>
                  </a:txBody>
                  <a:tcPr/>
                </a:tc>
                <a:extLst>
                  <a:ext uri="{0D108BD9-81ED-4DB2-BD59-A6C34878D82A}">
                    <a16:rowId xmlns:a16="http://schemas.microsoft.com/office/drawing/2014/main" xmlns="" val="1312680254"/>
                  </a:ext>
                </a:extLst>
              </a:tr>
              <a:tr h="370840">
                <a:tc>
                  <a:txBody>
                    <a:bodyPr/>
                    <a:lstStyle/>
                    <a:p>
                      <a:pPr algn="ctr"/>
                      <a:r>
                        <a:rPr lang="en-US" dirty="0">
                          <a:solidFill>
                            <a:schemeClr val="tx1"/>
                          </a:solidFill>
                          <a:latin typeface="Times New Roman" pitchFamily="18" charset="0"/>
                          <a:cs typeface="Times New Roman" pitchFamily="18" charset="0"/>
                        </a:rPr>
                        <a:t>Air force</a:t>
                      </a:r>
                    </a:p>
                  </a:txBody>
                  <a:tcPr/>
                </a:tc>
                <a:tc>
                  <a:txBody>
                    <a:bodyPr/>
                    <a:lstStyle/>
                    <a:p>
                      <a:pPr algn="ctr"/>
                      <a:r>
                        <a:rPr lang="en-US" dirty="0">
                          <a:solidFill>
                            <a:schemeClr val="tx1"/>
                          </a:solidFill>
                          <a:latin typeface="Times New Roman" pitchFamily="18" charset="0"/>
                          <a:cs typeface="Times New Roman" pitchFamily="18" charset="0"/>
                        </a:rPr>
                        <a:t>9%</a:t>
                      </a:r>
                    </a:p>
                  </a:txBody>
                  <a:tcPr/>
                </a:tc>
                <a:tc>
                  <a:txBody>
                    <a:bodyPr/>
                    <a:lstStyle/>
                    <a:p>
                      <a:pPr algn="ctr"/>
                      <a:r>
                        <a:rPr lang="en-US" dirty="0">
                          <a:solidFill>
                            <a:schemeClr val="tx1"/>
                          </a:solidFill>
                          <a:latin typeface="Times New Roman" pitchFamily="18" charset="0"/>
                          <a:cs typeface="Times New Roman" pitchFamily="18" charset="0"/>
                        </a:rPr>
                        <a:t>91%</a:t>
                      </a:r>
                    </a:p>
                  </a:txBody>
                  <a:tcPr/>
                </a:tc>
                <a:extLst>
                  <a:ext uri="{0D108BD9-81ED-4DB2-BD59-A6C34878D82A}">
                    <a16:rowId xmlns:a16="http://schemas.microsoft.com/office/drawing/2014/main" xmlns="" val="511741783"/>
                  </a:ext>
                </a:extLst>
              </a:tr>
              <a:tr h="370840">
                <a:tc>
                  <a:txBody>
                    <a:bodyPr/>
                    <a:lstStyle/>
                    <a:p>
                      <a:pPr algn="ctr"/>
                      <a:r>
                        <a:rPr lang="en-US" dirty="0">
                          <a:solidFill>
                            <a:schemeClr val="tx1"/>
                          </a:solidFill>
                          <a:latin typeface="Times New Roman" pitchFamily="18" charset="0"/>
                          <a:cs typeface="Times New Roman" pitchFamily="18" charset="0"/>
                        </a:rPr>
                        <a:t>Armed forces </a:t>
                      </a:r>
                    </a:p>
                  </a:txBody>
                  <a:tcPr/>
                </a:tc>
                <a:tc>
                  <a:txBody>
                    <a:bodyPr/>
                    <a:lstStyle/>
                    <a:p>
                      <a:pPr algn="ctr"/>
                      <a:r>
                        <a:rPr lang="en-US" dirty="0">
                          <a:solidFill>
                            <a:schemeClr val="tx1"/>
                          </a:solidFill>
                          <a:latin typeface="Times New Roman" pitchFamily="18" charset="0"/>
                          <a:cs typeface="Times New Roman" pitchFamily="18" charset="0"/>
                        </a:rPr>
                        <a:t>20,000</a:t>
                      </a:r>
                    </a:p>
                  </a:txBody>
                  <a:tcPr/>
                </a:tc>
                <a:tc>
                  <a:txBody>
                    <a:bodyPr/>
                    <a:lstStyle/>
                    <a:p>
                      <a:pPr algn="ctr"/>
                      <a:r>
                        <a:rPr lang="en-US" dirty="0">
                          <a:solidFill>
                            <a:schemeClr val="tx1"/>
                          </a:solidFill>
                          <a:latin typeface="Times New Roman" pitchFamily="18" charset="0"/>
                          <a:cs typeface="Times New Roman" pitchFamily="18" charset="0"/>
                        </a:rPr>
                        <a:t>500,000</a:t>
                      </a:r>
                    </a:p>
                  </a:txBody>
                  <a:tcPr/>
                </a:tc>
                <a:extLst>
                  <a:ext uri="{0D108BD9-81ED-4DB2-BD59-A6C34878D82A}">
                    <a16:rowId xmlns:a16="http://schemas.microsoft.com/office/drawing/2014/main" xmlns="" val="251109853"/>
                  </a:ext>
                </a:extLst>
              </a:tr>
              <a:tr h="370840">
                <a:tc>
                  <a:txBody>
                    <a:bodyPr/>
                    <a:lstStyle/>
                    <a:p>
                      <a:pPr algn="ctr"/>
                      <a:r>
                        <a:rPr lang="en-US" dirty="0">
                          <a:solidFill>
                            <a:schemeClr val="tx1"/>
                          </a:solidFill>
                          <a:latin typeface="Times New Roman" pitchFamily="18" charset="0"/>
                          <a:cs typeface="Times New Roman" pitchFamily="18" charset="0"/>
                        </a:rPr>
                        <a:t>Pakistan Airlines </a:t>
                      </a:r>
                    </a:p>
                  </a:txBody>
                  <a:tcPr/>
                </a:tc>
                <a:tc>
                  <a:txBody>
                    <a:bodyPr/>
                    <a:lstStyle/>
                    <a:p>
                      <a:pPr algn="ctr"/>
                      <a:r>
                        <a:rPr lang="en-US" dirty="0">
                          <a:solidFill>
                            <a:schemeClr val="tx1"/>
                          </a:solidFill>
                          <a:latin typeface="Times New Roman" pitchFamily="18" charset="0"/>
                          <a:cs typeface="Times New Roman" pitchFamily="18" charset="0"/>
                        </a:rPr>
                        <a:t>280</a:t>
                      </a:r>
                    </a:p>
                  </a:txBody>
                  <a:tcPr/>
                </a:tc>
                <a:tc>
                  <a:txBody>
                    <a:bodyPr/>
                    <a:lstStyle/>
                    <a:p>
                      <a:pPr algn="ctr"/>
                      <a:r>
                        <a:rPr lang="en-US" dirty="0">
                          <a:solidFill>
                            <a:schemeClr val="tx1"/>
                          </a:solidFill>
                          <a:latin typeface="Times New Roman" pitchFamily="18" charset="0"/>
                          <a:cs typeface="Times New Roman" pitchFamily="18" charset="0"/>
                        </a:rPr>
                        <a:t>7,000</a:t>
                      </a:r>
                    </a:p>
                  </a:txBody>
                  <a:tcPr/>
                </a:tc>
                <a:extLst>
                  <a:ext uri="{0D108BD9-81ED-4DB2-BD59-A6C34878D82A}">
                    <a16:rowId xmlns:a16="http://schemas.microsoft.com/office/drawing/2014/main" xmlns="" val="3873237409"/>
                  </a:ext>
                </a:extLst>
              </a:tr>
            </a:tbl>
          </a:graphicData>
        </a:graphic>
      </p:graphicFrame>
      <p:sp>
        <p:nvSpPr>
          <p:cNvPr id="4" name="Slide Number Placeholder 3">
            <a:extLst>
              <a:ext uri="{FF2B5EF4-FFF2-40B4-BE49-F238E27FC236}">
                <a16:creationId xmlns:a16="http://schemas.microsoft.com/office/drawing/2014/main" xmlns="" id="{2CADA57E-2140-2F40-838B-98325458976F}"/>
              </a:ext>
            </a:extLst>
          </p:cNvPr>
          <p:cNvSpPr>
            <a:spLocks noGrp="1"/>
          </p:cNvSpPr>
          <p:nvPr>
            <p:ph type="sldNum" sz="quarter" idx="12"/>
          </p:nvPr>
        </p:nvSpPr>
        <p:spPr/>
        <p:txBody>
          <a:bodyPr/>
          <a:lstStyle/>
          <a:p>
            <a:fld id="{4FAB73BC-B049-4115-A692-8D63A059BFB8}" type="slidenum">
              <a:rPr lang="en-US" smtClean="0"/>
              <a:pPr/>
              <a:t>8</a:t>
            </a:fld>
            <a:endParaRPr lang="en-US" dirty="0"/>
          </a:p>
        </p:txBody>
      </p:sp>
      <p:sp>
        <p:nvSpPr>
          <p:cNvPr id="9" name="Title 1">
            <a:extLst>
              <a:ext uri="{FF2B5EF4-FFF2-40B4-BE49-F238E27FC236}">
                <a16:creationId xmlns:a16="http://schemas.microsoft.com/office/drawing/2014/main" xmlns="" id="{C8954508-44F9-0440-B4D5-5212546177D2}"/>
              </a:ext>
            </a:extLst>
          </p:cNvPr>
          <p:cNvSpPr>
            <a:spLocks noGrp="1"/>
          </p:cNvSpPr>
          <p:nvPr>
            <p:ph type="title"/>
          </p:nvPr>
        </p:nvSpPr>
        <p:spPr>
          <a:xfrm>
            <a:off x="1097280" y="914400"/>
            <a:ext cx="10058400" cy="822960"/>
          </a:xfrm>
        </p:spPr>
        <p:txBody>
          <a:bodyPr>
            <a:normAutofit/>
          </a:bodyPr>
          <a:lstStyle/>
          <a:p>
            <a:pPr algn="ctr"/>
            <a:r>
              <a:rPr lang="en-US" sz="3200" b="1" dirty="0">
                <a:solidFill>
                  <a:srgbClr val="C00000"/>
                </a:solidFill>
                <a:latin typeface="Times New Roman" pitchFamily="18" charset="0"/>
                <a:cs typeface="Times New Roman" pitchFamily="18" charset="0"/>
              </a:rPr>
              <a:t>Job/Employment</a:t>
            </a:r>
          </a:p>
        </p:txBody>
      </p:sp>
    </p:spTree>
    <p:extLst>
      <p:ext uri="{BB962C8B-B14F-4D97-AF65-F5344CB8AC3E}">
        <p14:creationId xmlns:p14="http://schemas.microsoft.com/office/powerpoint/2010/main" xmlns="" val="101311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CB3BC-2D98-6F4E-AD7D-536D0A758533}"/>
              </a:ext>
            </a:extLst>
          </p:cNvPr>
          <p:cNvSpPr>
            <a:spLocks noGrp="1"/>
          </p:cNvSpPr>
          <p:nvPr>
            <p:ph type="title"/>
          </p:nvPr>
        </p:nvSpPr>
        <p:spPr>
          <a:xfrm>
            <a:off x="1097280" y="914400"/>
            <a:ext cx="10058400" cy="822960"/>
          </a:xfrm>
        </p:spPr>
        <p:txBody>
          <a:bodyPr/>
          <a:lstStyle/>
          <a:p>
            <a:pPr algn="ctr"/>
            <a:r>
              <a:rPr lang="en-US" sz="3200" b="1" dirty="0">
                <a:solidFill>
                  <a:srgbClr val="C00000"/>
                </a:solidFill>
                <a:latin typeface="Times New Roman" pitchFamily="18" charset="0"/>
                <a:cs typeface="Times New Roman" pitchFamily="18" charset="0"/>
              </a:rPr>
              <a:t>Economic Disparity </a:t>
            </a:r>
          </a:p>
        </p:txBody>
      </p:sp>
      <p:sp>
        <p:nvSpPr>
          <p:cNvPr id="3" name="Content Placeholder 2">
            <a:extLst>
              <a:ext uri="{FF2B5EF4-FFF2-40B4-BE49-F238E27FC236}">
                <a16:creationId xmlns:a16="http://schemas.microsoft.com/office/drawing/2014/main" xmlns="" id="{77833138-EF40-F140-AB7B-91B645C7DAF5}"/>
              </a:ext>
            </a:extLst>
          </p:cNvPr>
          <p:cNvSpPr>
            <a:spLocks noGrp="1"/>
          </p:cNvSpPr>
          <p:nvPr>
            <p:ph idx="1"/>
          </p:nvPr>
        </p:nvSpPr>
        <p:spPr>
          <a:xfrm>
            <a:off x="1097280" y="1845734"/>
            <a:ext cx="10058400" cy="4402666"/>
          </a:xfrm>
        </p:spPr>
        <p:txBody>
          <a:bodyPr/>
          <a:lstStyle/>
          <a:p>
            <a:pPr marL="711200" indent="-406400" algn="just">
              <a:buFont typeface="Wingdings" pitchFamily="2" charset="2"/>
              <a:buChar char="q"/>
            </a:pPr>
            <a:r>
              <a:rPr lang="en-US" dirty="0">
                <a:solidFill>
                  <a:schemeClr val="tx1"/>
                </a:solidFill>
                <a:latin typeface="Times New Roman" pitchFamily="18" charset="0"/>
                <a:cs typeface="Times New Roman" pitchFamily="18" charset="0"/>
              </a:rPr>
              <a:t>East Pakistan suffered from the highest disparity caused by West Pakistan in economic affairs. The degree of exploitation by West Pakistan was terrible. As a result, East Pakistan could never be economically self-sufficient. </a:t>
            </a:r>
          </a:p>
          <a:p>
            <a:pPr marL="711200" indent="-406400" algn="just">
              <a:buFont typeface="Wingdings" pitchFamily="2" charset="2"/>
              <a:buChar char="q"/>
            </a:pPr>
            <a:r>
              <a:rPr lang="en-US" dirty="0">
                <a:solidFill>
                  <a:schemeClr val="tx1"/>
                </a:solidFill>
                <a:latin typeface="Times New Roman" pitchFamily="18" charset="0"/>
                <a:cs typeface="Times New Roman" pitchFamily="18" charset="0"/>
              </a:rPr>
              <a:t>The provincial government did not have any authority to exercise currency management and economic control. Under the supervision of the central government, all types of income from East Pakistan were drained to West Pakistan. </a:t>
            </a:r>
          </a:p>
          <a:p>
            <a:pPr marL="711200" indent="-406400" algn="just">
              <a:buFont typeface="Wingdings" pitchFamily="2" charset="2"/>
              <a:buChar char="q"/>
            </a:pPr>
            <a:r>
              <a:rPr lang="en-US" dirty="0">
                <a:solidFill>
                  <a:schemeClr val="tx1"/>
                </a:solidFill>
                <a:latin typeface="Times New Roman" pitchFamily="18" charset="0"/>
                <a:cs typeface="Times New Roman" pitchFamily="18" charset="0"/>
              </a:rPr>
              <a:t>Head offices of banks, insurance and commercial organizations, including The Central Bank, were in West Pakistan, for this money was laundered to West Pakistan very easily. East Pakistan had to depend on West Pakistan for the required monetary allocations. The surplus financial savings remained deposited in West Pakistan, and for this, East Pakistan never had any growth in capital formation. </a:t>
            </a:r>
          </a:p>
          <a:p>
            <a:endParaRPr lang="en-US" dirty="0"/>
          </a:p>
        </p:txBody>
      </p:sp>
      <p:sp>
        <p:nvSpPr>
          <p:cNvPr id="4" name="Slide Number Placeholder 3">
            <a:extLst>
              <a:ext uri="{FF2B5EF4-FFF2-40B4-BE49-F238E27FC236}">
                <a16:creationId xmlns:a16="http://schemas.microsoft.com/office/drawing/2014/main" xmlns="" id="{FD359C36-5410-5242-BDD6-845D1B5B9712}"/>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xmlns="" val="3298104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11308</TotalTime>
  <Words>2297</Words>
  <Application>Microsoft Macintosh PowerPoint</Application>
  <PresentationFormat>Custom</PresentationFormat>
  <Paragraphs>401</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Retrospect</vt:lpstr>
      <vt:lpstr>Slide 1</vt:lpstr>
      <vt:lpstr>Discrimination toward East Pakistan </vt:lpstr>
      <vt:lpstr>Political Discrimination </vt:lpstr>
      <vt:lpstr>Political Discrimination </vt:lpstr>
      <vt:lpstr>Administrative Discrimination </vt:lpstr>
      <vt:lpstr>Administrative Discrimination </vt:lpstr>
      <vt:lpstr>Discrimination in the Army </vt:lpstr>
      <vt:lpstr>Job/Employment</vt:lpstr>
      <vt:lpstr>Economic Disparity </vt:lpstr>
      <vt:lpstr>Economic Disparity </vt:lpstr>
      <vt:lpstr>Economic Disparity </vt:lpstr>
      <vt:lpstr>Economic Disparity </vt:lpstr>
      <vt:lpstr>Economic Disparity </vt:lpstr>
      <vt:lpstr>Economic Disparity </vt:lpstr>
      <vt:lpstr>Economic Disparity </vt:lpstr>
      <vt:lpstr>Economic Disparity </vt:lpstr>
      <vt:lpstr>Disparity in Education </vt:lpstr>
      <vt:lpstr>Disparity in Education </vt:lpstr>
      <vt:lpstr>Disparity in Education </vt:lpstr>
      <vt:lpstr>Disparity in Education </vt:lpstr>
      <vt:lpstr>Disparity in Education </vt:lpstr>
      <vt:lpstr>Social Discrimination </vt:lpstr>
      <vt:lpstr>Cultural Disparity </vt:lpstr>
      <vt:lpstr>Cultural Disparity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1051</cp:revision>
  <cp:lastPrinted>2022-07-04T14:13:00Z</cp:lastPrinted>
  <dcterms:created xsi:type="dcterms:W3CDTF">2017-10-14T17:55:41Z</dcterms:created>
  <dcterms:modified xsi:type="dcterms:W3CDTF">2023-04-10T18:27:13Z</dcterms:modified>
</cp:coreProperties>
</file>