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19" r:id="rId1"/>
  </p:sldMasterIdLst>
  <p:notesMasterIdLst>
    <p:notesMasterId r:id="rId21"/>
  </p:notesMasterIdLst>
  <p:handoutMasterIdLst>
    <p:handoutMasterId r:id="rId22"/>
  </p:handoutMasterIdLst>
  <p:sldIdLst>
    <p:sldId id="546" r:id="rId2"/>
    <p:sldId id="547" r:id="rId3"/>
    <p:sldId id="548" r:id="rId4"/>
    <p:sldId id="562" r:id="rId5"/>
    <p:sldId id="549" r:id="rId6"/>
    <p:sldId id="561" r:id="rId7"/>
    <p:sldId id="550" r:id="rId8"/>
    <p:sldId id="551" r:id="rId9"/>
    <p:sldId id="560" r:id="rId10"/>
    <p:sldId id="552" r:id="rId11"/>
    <p:sldId id="559" r:id="rId12"/>
    <p:sldId id="553" r:id="rId13"/>
    <p:sldId id="558" r:id="rId14"/>
    <p:sldId id="554" r:id="rId15"/>
    <p:sldId id="555" r:id="rId16"/>
    <p:sldId id="563" r:id="rId17"/>
    <p:sldId id="556" r:id="rId18"/>
    <p:sldId id="557" r:id="rId19"/>
    <p:sldId id="267" r:id="rId2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346"/>
    <a:srgbClr val="EF4728"/>
    <a:srgbClr val="FF7E79"/>
    <a:srgbClr val="80210E"/>
    <a:srgbClr val="F8CDC4"/>
    <a:srgbClr val="E43C1A"/>
    <a:srgbClr val="E65E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2954"/>
  </p:normalViewPr>
  <p:slideViewPr>
    <p:cSldViewPr snapToGrid="0">
      <p:cViewPr varScale="1">
        <p:scale>
          <a:sx n="69" d="100"/>
          <a:sy n="69" d="100"/>
        </p:scale>
        <p:origin x="852" y="7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DCAC85-4D9A-A54F-8756-5A45D5D449EE}"/>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9E6C9377-EA2A-BC49-813B-E009E7C25A95}"/>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6707D429-8342-5C4B-9D7B-B58AB6EA9D75}" type="datetimeFigureOut">
              <a:rPr lang="en-US" smtClean="0"/>
              <a:t>10/16/2023</a:t>
            </a:fld>
            <a:endParaRPr lang="en-US"/>
          </a:p>
        </p:txBody>
      </p:sp>
      <p:sp>
        <p:nvSpPr>
          <p:cNvPr id="4" name="Footer Placeholder 3">
            <a:extLst>
              <a:ext uri="{FF2B5EF4-FFF2-40B4-BE49-F238E27FC236}">
                <a16:creationId xmlns:a16="http://schemas.microsoft.com/office/drawing/2014/main" xmlns="" id="{FDA85C8A-3676-3F42-BFAA-4C4AB8A93978}"/>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38666CA7-3A8C-B244-AE9F-6FBE0BBCA6E0}"/>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06471A86-F7D8-F146-8389-8DA4F24EB34E}" type="slidenum">
              <a:rPr lang="en-US" smtClean="0"/>
              <a:t>‹#›</a:t>
            </a:fld>
            <a:endParaRPr lang="en-US"/>
          </a:p>
        </p:txBody>
      </p:sp>
    </p:spTree>
    <p:extLst>
      <p:ext uri="{BB962C8B-B14F-4D97-AF65-F5344CB8AC3E}">
        <p14:creationId xmlns:p14="http://schemas.microsoft.com/office/powerpoint/2010/main" val="2627365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C8D0CAB-F55A-2C43-B560-5100C08C470C}" type="datetimeFigureOut">
              <a:rPr lang="en-US" smtClean="0"/>
              <a:t>10/16/2023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21C30FA-FF41-444D-B724-C10CD0E899C9}" type="slidenum">
              <a:rPr lang="en-US" smtClean="0"/>
              <a:t>‹#›</a:t>
            </a:fld>
            <a:endParaRPr lang="en-US"/>
          </a:p>
        </p:txBody>
      </p:sp>
    </p:spTree>
    <p:extLst>
      <p:ext uri="{BB962C8B-B14F-4D97-AF65-F5344CB8AC3E}">
        <p14:creationId xmlns:p14="http://schemas.microsoft.com/office/powerpoint/2010/main" val="102905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1C30FA-FF41-444D-B724-C10CD0E899C9}" type="slidenum">
              <a:rPr lang="en-US" smtClean="0"/>
              <a:t>19</a:t>
            </a:fld>
            <a:endParaRPr lang="en-US"/>
          </a:p>
        </p:txBody>
      </p:sp>
    </p:spTree>
    <p:extLst>
      <p:ext uri="{BB962C8B-B14F-4D97-AF65-F5344CB8AC3E}">
        <p14:creationId xmlns:p14="http://schemas.microsoft.com/office/powerpoint/2010/main" val="180592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5844828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1856805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33285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331777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48007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132196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02958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7261296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4431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1138341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8424016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7773444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10/16/2023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6946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10/16/2023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1796290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10/16/2023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7403444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10/16/2023</a:t>
            </a:fld>
            <a:endParaRPr lang="en-US" dirty="0"/>
          </a:p>
        </p:txBody>
      </p:sp>
    </p:spTree>
    <p:extLst>
      <p:ext uri="{BB962C8B-B14F-4D97-AF65-F5344CB8AC3E}">
        <p14:creationId xmlns:p14="http://schemas.microsoft.com/office/powerpoint/2010/main" val="410494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86B75A-687E-405C-8A0B-8D00578BA2C3}" type="datetimeFigureOut">
              <a:rPr lang="en-US" smtClean="0"/>
              <a:pPr/>
              <a:t>10/16/2023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62721784"/>
      </p:ext>
    </p:extLst>
  </p:cSld>
  <p:clrMap bg1="lt1" tx1="dk1" bg2="lt2" tx2="dk2" accent1="accent1" accent2="accent2" accent3="accent3" accent4="accent4" accent5="accent5" accent6="accent6" hlink="hlink" folHlink="folHlink"/>
  <p:sldLayoutIdLst>
    <p:sldLayoutId id="2147484620" r:id="rId1"/>
    <p:sldLayoutId id="2147484621" r:id="rId2"/>
    <p:sldLayoutId id="2147484622" r:id="rId3"/>
    <p:sldLayoutId id="2147484623" r:id="rId4"/>
    <p:sldLayoutId id="2147484624" r:id="rId5"/>
    <p:sldLayoutId id="2147484625" r:id="rId6"/>
    <p:sldLayoutId id="2147484626" r:id="rId7"/>
    <p:sldLayoutId id="2147484627" r:id="rId8"/>
    <p:sldLayoutId id="2147484628" r:id="rId9"/>
    <p:sldLayoutId id="2147484629" r:id="rId10"/>
    <p:sldLayoutId id="2147484630" r:id="rId11"/>
    <p:sldLayoutId id="2147484631" r:id="rId12"/>
    <p:sldLayoutId id="2147484632" r:id="rId13"/>
    <p:sldLayoutId id="2147484633" r:id="rId14"/>
    <p:sldLayoutId id="2147484634" r:id="rId15"/>
    <p:sldLayoutId id="214748463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byjus.com/free-ias-prep/ncert-notes-battle-of-plasse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byjus.com/free-ias-prep/drought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byjus.com/free-ias-prep/thugee-and-dacoit-suppression-acts-1836-48/"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hyperlink" Target="https://byjus.com/free-ias-prep/snapshot-on-causes-of-american-revolution-for-main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geeksforgeeks.org/mughal-empir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28246" y="2571794"/>
            <a:ext cx="9202445" cy="1440969"/>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endParaRPr lang="en-GB" sz="100" b="1" dirty="0">
              <a:solidFill>
                <a:srgbClr val="FF0000"/>
              </a:solidFill>
              <a:latin typeface="Bangla MN" charset="0"/>
              <a:ea typeface="Bangla MN" charset="0"/>
              <a:cs typeface="Bangla MN" charset="0"/>
            </a:endParaRPr>
          </a:p>
          <a:p>
            <a:pPr marL="764540" marR="679450">
              <a:lnSpc>
                <a:spcPts val="3215"/>
              </a:lnSpc>
              <a:spcBef>
                <a:spcPts val="15"/>
              </a:spcBef>
            </a:pPr>
            <a:endParaRPr lang="en-US" sz="3600" b="1" dirty="0" smtClean="0">
              <a:solidFill>
                <a:srgbClr val="C00000"/>
              </a:solidFill>
              <a:latin typeface="Britannic Bold" charset="0"/>
            </a:endParaRPr>
          </a:p>
          <a:p>
            <a:pPr marL="764540" marR="679450">
              <a:lnSpc>
                <a:spcPts val="3215"/>
              </a:lnSpc>
              <a:spcBef>
                <a:spcPts val="15"/>
              </a:spcBef>
            </a:pPr>
            <a:r>
              <a:rPr lang="en-US" sz="3600" b="1" dirty="0" smtClean="0">
                <a:solidFill>
                  <a:srgbClr val="C00000"/>
                </a:solidFill>
                <a:latin typeface="Times New Roman" pitchFamily="18" charset="0"/>
                <a:cs typeface="Times New Roman" pitchFamily="18" charset="0"/>
              </a:rPr>
              <a:t>HISTORY OF THE EMERGENCE OF  INDEPENDENT BANGLADESH</a:t>
            </a:r>
            <a:endParaRPr lang="en-US" sz="3600" b="1" dirty="0">
              <a:solidFill>
                <a:srgbClr val="C00000"/>
              </a:solidFill>
              <a:latin typeface="Times New Roman" pitchFamily="18" charset="0"/>
              <a:cs typeface="Times New Roman" pitchFamily="18" charset="0"/>
            </a:endParaRPr>
          </a:p>
        </p:txBody>
      </p:sp>
      <p:sp>
        <p:nvSpPr>
          <p:cNvPr id="5" name="TextBox 4"/>
          <p:cNvSpPr txBox="1"/>
          <p:nvPr/>
        </p:nvSpPr>
        <p:spPr>
          <a:xfrm>
            <a:off x="1260438" y="4331990"/>
            <a:ext cx="8063671" cy="1969770"/>
          </a:xfrm>
          <a:prstGeom prst="rect">
            <a:avLst/>
          </a:prstGeom>
          <a:noFill/>
        </p:spPr>
        <p:txBody>
          <a:bodyPr wrap="square" rtlCol="0">
            <a:spAutoFit/>
          </a:bodyPr>
          <a:lstStyle/>
          <a:p>
            <a:pPr algn="r">
              <a:lnSpc>
                <a:spcPct val="100000"/>
              </a:lnSpc>
            </a:pPr>
            <a:r>
              <a:rPr lang="en-US" sz="2800" b="1" dirty="0">
                <a:solidFill>
                  <a:srgbClr val="80210E"/>
                </a:solidFill>
                <a:latin typeface="Times New Roman" pitchFamily="18" charset="0"/>
                <a:ea typeface="Britannic Bold" charset="0"/>
                <a:cs typeface="Times New Roman" pitchFamily="18" charset="0"/>
              </a:rPr>
              <a:t>Dr. Md. Abdul </a:t>
            </a:r>
            <a:r>
              <a:rPr lang="en-US" sz="2800" b="1" dirty="0" err="1">
                <a:solidFill>
                  <a:srgbClr val="80210E"/>
                </a:solidFill>
                <a:latin typeface="Times New Roman" pitchFamily="18" charset="0"/>
                <a:ea typeface="Britannic Bold" charset="0"/>
                <a:cs typeface="Times New Roman" pitchFamily="18" charset="0"/>
              </a:rPr>
              <a:t>Alim</a:t>
            </a:r>
            <a:endParaRPr lang="en-US" sz="2800" b="1" dirty="0">
              <a:solidFill>
                <a:srgbClr val="80210E"/>
              </a:solidFill>
              <a:latin typeface="Times New Roman" pitchFamily="18" charset="0"/>
              <a:ea typeface="Britannic Bold" charset="0"/>
              <a:cs typeface="Times New Roman" pitchFamily="18" charset="0"/>
            </a:endParaRPr>
          </a:p>
          <a:p>
            <a:pPr algn="r">
              <a:lnSpc>
                <a:spcPct val="100000"/>
              </a:lnSpc>
            </a:pPr>
            <a:r>
              <a:rPr lang="en-US" sz="1600" b="1" i="1" dirty="0">
                <a:solidFill>
                  <a:srgbClr val="80210E"/>
                </a:solidFill>
                <a:latin typeface="Times New Roman" pitchFamily="18" charset="0"/>
                <a:ea typeface="Britannic Bold" charset="0"/>
                <a:cs typeface="Times New Roman" pitchFamily="18" charset="0"/>
              </a:rPr>
              <a:t>B. A (Hon’s), M. A (History), M. Phil (Raj), Ph. D (Raj)</a:t>
            </a:r>
          </a:p>
          <a:p>
            <a:pPr algn="r">
              <a:lnSpc>
                <a:spcPct val="100000"/>
              </a:lnSpc>
            </a:pPr>
            <a:r>
              <a:rPr lang="en-US" sz="2300" dirty="0">
                <a:latin typeface="Times New Roman" pitchFamily="18" charset="0"/>
                <a:cs typeface="Times New Roman" pitchFamily="18" charset="0"/>
              </a:rPr>
              <a:t>Email:doctorabdulalim64@gmail.com</a:t>
            </a:r>
          </a:p>
          <a:p>
            <a:pPr algn="r"/>
            <a:r>
              <a:rPr lang="en-US" sz="2300" dirty="0">
                <a:latin typeface="Times New Roman" pitchFamily="18" charset="0"/>
                <a:ea typeface="Britannic Bold" charset="0"/>
                <a:cs typeface="Times New Roman" pitchFamily="18" charset="0"/>
              </a:rPr>
              <a:t>Cell: +880 </a:t>
            </a:r>
            <a:r>
              <a:rPr lang="en-US" sz="2300" dirty="0" smtClean="0">
                <a:latin typeface="Times New Roman" pitchFamily="18" charset="0"/>
                <a:ea typeface="Britannic Bold" charset="0"/>
                <a:cs typeface="Times New Roman" pitchFamily="18" charset="0"/>
              </a:rPr>
              <a:t>01718-787466</a:t>
            </a:r>
            <a:endParaRPr lang="en-US" sz="2300" dirty="0">
              <a:latin typeface="Times New Roman" pitchFamily="18" charset="0"/>
              <a:ea typeface="Britannic Bold" charset="0"/>
              <a:cs typeface="Times New Roman" pitchFamily="18" charset="0"/>
            </a:endParaRPr>
          </a:p>
          <a:p>
            <a:pPr algn="r">
              <a:lnSpc>
                <a:spcPct val="100000"/>
              </a:lnSpc>
            </a:pPr>
            <a:r>
              <a:rPr lang="en-US" sz="2800" b="1" dirty="0">
                <a:solidFill>
                  <a:srgbClr val="80210E"/>
                </a:solidFill>
                <a:latin typeface="Britannic Bold" charset="0"/>
                <a:ea typeface="Britannic Bold" charset="0"/>
                <a:cs typeface="Britannic Bold" charset="0"/>
              </a:rPr>
              <a:t> </a:t>
            </a:r>
          </a:p>
        </p:txBody>
      </p:sp>
      <p:sp>
        <p:nvSpPr>
          <p:cNvPr id="9" name="Content Placeholder 2">
            <a:extLst>
              <a:ext uri="{FF2B5EF4-FFF2-40B4-BE49-F238E27FC236}">
                <a16:creationId xmlns:a16="http://schemas.microsoft.com/office/drawing/2014/main" xmlns="" id="{7F91988E-7EDA-CD48-AB89-6AF9D1263627}"/>
              </a:ext>
            </a:extLst>
          </p:cNvPr>
          <p:cNvSpPr txBox="1">
            <a:spLocks/>
          </p:cNvSpPr>
          <p:nvPr/>
        </p:nvSpPr>
        <p:spPr>
          <a:xfrm>
            <a:off x="828246" y="3927861"/>
            <a:ext cx="10327990" cy="1932170"/>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endParaRPr lang="en-GB" sz="100" b="1" dirty="0">
              <a:solidFill>
                <a:srgbClr val="FF0000"/>
              </a:solidFill>
              <a:latin typeface="Bangla MN" charset="0"/>
              <a:ea typeface="Bangla MN" charset="0"/>
              <a:cs typeface="Bangla MN" charset="0"/>
            </a:endParaRPr>
          </a:p>
          <a:p>
            <a:pPr marL="764540" marR="679450">
              <a:lnSpc>
                <a:spcPts val="3215"/>
              </a:lnSpc>
              <a:spcBef>
                <a:spcPts val="15"/>
              </a:spcBef>
            </a:pPr>
            <a:endParaRPr lang="en-US" sz="3600" b="1" dirty="0">
              <a:solidFill>
                <a:srgbClr val="C00000"/>
              </a:solidFill>
              <a:latin typeface="Britannic Bold" charset="0"/>
            </a:endParaRPr>
          </a:p>
          <a:p>
            <a:endParaRPr lang="en-GB" sz="4000" b="1" dirty="0">
              <a:solidFill>
                <a:srgbClr val="FF0000"/>
              </a:solidFill>
              <a:latin typeface="Bangla MN" charset="0"/>
              <a:ea typeface="Bangla MN" charset="0"/>
              <a:cs typeface="Bangla MN" charset="0"/>
            </a:endParaRPr>
          </a:p>
        </p:txBody>
      </p:sp>
      <p:pic>
        <p:nvPicPr>
          <p:cNvPr id="3" name="Picture 2">
            <a:extLst>
              <a:ext uri="{FF2B5EF4-FFF2-40B4-BE49-F238E27FC236}">
                <a16:creationId xmlns:a16="http://schemas.microsoft.com/office/drawing/2014/main" xmlns="" id="{D108A9A9-8A4D-A242-B00C-BD1F5C3076B1}"/>
              </a:ext>
            </a:extLst>
          </p:cNvPr>
          <p:cNvPicPr>
            <a:picLocks noChangeAspect="1"/>
          </p:cNvPicPr>
          <p:nvPr/>
        </p:nvPicPr>
        <p:blipFill>
          <a:blip r:embed="rId2"/>
          <a:stretch>
            <a:fillRect/>
          </a:stretch>
        </p:blipFill>
        <p:spPr>
          <a:xfrm>
            <a:off x="4870214" y="619095"/>
            <a:ext cx="2244053" cy="2037600"/>
          </a:xfrm>
          <a:prstGeom prst="rect">
            <a:avLst/>
          </a:prstGeom>
        </p:spPr>
      </p:pic>
    </p:spTree>
    <p:extLst>
      <p:ext uri="{BB962C8B-B14F-4D97-AF65-F5344CB8AC3E}">
        <p14:creationId xmlns:p14="http://schemas.microsoft.com/office/powerpoint/2010/main" val="2391907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DEMERITS </a:t>
            </a:r>
            <a:r>
              <a:rPr lang="en-US" sz="3200" b="1" dirty="0">
                <a:solidFill>
                  <a:srgbClr val="C00000"/>
                </a:solidFill>
                <a:latin typeface="Times New Roman" panose="02020603050405020304" pitchFamily="18" charset="0"/>
                <a:cs typeface="Times New Roman" panose="02020603050405020304" pitchFamily="18" charset="0"/>
              </a:rPr>
              <a:t>OF THE DUAL GOVERNMENT</a:t>
            </a:r>
            <a:endParaRPr lang="en-US" sz="3200" dirty="0"/>
          </a:p>
        </p:txBody>
      </p:sp>
      <p:sp>
        <p:nvSpPr>
          <p:cNvPr id="3" name="Content Placeholder 2"/>
          <p:cNvSpPr>
            <a:spLocks noGrp="1"/>
          </p:cNvSpPr>
          <p:nvPr>
            <p:ph idx="1"/>
          </p:nvPr>
        </p:nvSpPr>
        <p:spPr>
          <a:xfrm>
            <a:off x="677334" y="2160589"/>
            <a:ext cx="4809066" cy="3880773"/>
          </a:xfrm>
        </p:spPr>
        <p:txBody>
          <a:bodyPr>
            <a:normAutofit fontScale="92500" lnSpcReduction="20000"/>
          </a:bodyPr>
          <a:lstStyle/>
          <a:p>
            <a:pPr lvl="0" algn="just" fontAlgn="base"/>
            <a:r>
              <a:rPr lang="en-US" b="1" dirty="0">
                <a:solidFill>
                  <a:schemeClr val="tx1"/>
                </a:solidFill>
                <a:latin typeface="Times New Roman" panose="02020603050405020304" pitchFamily="18" charset="0"/>
                <a:cs typeface="Times New Roman" panose="02020603050405020304" pitchFamily="18" charset="0"/>
              </a:rPr>
              <a:t>Rapid increase in Private trade: </a:t>
            </a:r>
            <a:r>
              <a:rPr lang="en-US" dirty="0">
                <a:solidFill>
                  <a:schemeClr val="tx1"/>
                </a:solidFill>
                <a:latin typeface="Times New Roman" panose="02020603050405020304" pitchFamily="18" charset="0"/>
                <a:cs typeface="Times New Roman" panose="02020603050405020304" pitchFamily="18" charset="0"/>
              </a:rPr>
              <a:t>The poor administration in Bengal led to the rapid increase of private trade. The servants of the East India Company carried on trade and commerce privately without paying any tax. They earned a lot of profit out of this illegal trade. But on the other hand, the merchants of Bengal suffered a lot, because they were overburdened with tax. Thus, the Dual Government dealt a terrible blow to the local trade and commerce</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lvl="0" algn="just" fontAlgn="base"/>
            <a:r>
              <a:rPr lang="en-US" b="1" dirty="0">
                <a:solidFill>
                  <a:schemeClr val="tx1"/>
                </a:solidFill>
                <a:latin typeface="Times New Roman" panose="02020603050405020304" pitchFamily="18" charset="0"/>
                <a:cs typeface="Times New Roman" panose="02020603050405020304" pitchFamily="18" charset="0"/>
              </a:rPr>
              <a:t>Increase in Oppression:</a:t>
            </a:r>
            <a:r>
              <a:rPr lang="en-US" dirty="0">
                <a:solidFill>
                  <a:schemeClr val="tx1"/>
                </a:solidFill>
                <a:latin typeface="Times New Roman" panose="02020603050405020304" pitchFamily="18" charset="0"/>
                <a:cs typeface="Times New Roman" panose="02020603050405020304" pitchFamily="18" charset="0"/>
              </a:rPr>
              <a:t> The servants of the </a:t>
            </a:r>
            <a:r>
              <a:rPr lang="en-US" dirty="0" err="1">
                <a:solidFill>
                  <a:schemeClr val="tx1"/>
                </a:solidFill>
                <a:latin typeface="Times New Roman" panose="02020603050405020304" pitchFamily="18" charset="0"/>
                <a:cs typeface="Times New Roman" panose="02020603050405020304" pitchFamily="18" charset="0"/>
              </a:rPr>
              <a:t>Nawab</a:t>
            </a:r>
            <a:r>
              <a:rPr lang="en-US" dirty="0">
                <a:solidFill>
                  <a:schemeClr val="tx1"/>
                </a:solidFill>
                <a:latin typeface="Times New Roman" panose="02020603050405020304" pitchFamily="18" charset="0"/>
                <a:cs typeface="Times New Roman" panose="02020603050405020304" pitchFamily="18" charset="0"/>
              </a:rPr>
              <a:t> became wayward and oppressive when they came to know that the </a:t>
            </a:r>
            <a:r>
              <a:rPr lang="en-US" dirty="0" err="1">
                <a:solidFill>
                  <a:schemeClr val="tx1"/>
                </a:solidFill>
                <a:latin typeface="Times New Roman" panose="02020603050405020304" pitchFamily="18" charset="0"/>
                <a:cs typeface="Times New Roman" panose="02020603050405020304" pitchFamily="18" charset="0"/>
              </a:rPr>
              <a:t>Nawab</a:t>
            </a:r>
            <a:r>
              <a:rPr lang="en-US" dirty="0">
                <a:solidFill>
                  <a:schemeClr val="tx1"/>
                </a:solidFill>
                <a:latin typeface="Times New Roman" panose="02020603050405020304" pitchFamily="18" charset="0"/>
                <a:cs typeface="Times New Roman" panose="02020603050405020304" pitchFamily="18" charset="0"/>
              </a:rPr>
              <a:t> was a great puppet in the hands of the English company. This led to the suffering of the people of Bengal. It was another drawback of the Dual Government</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9218" name="Picture 2" descr="PUBLIC ADMINISTRATION: Unitary Govern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655" y="2160588"/>
            <a:ext cx="3621348" cy="38807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794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DEMERITS </a:t>
            </a:r>
            <a:r>
              <a:rPr lang="en-US" sz="3200" b="1" dirty="0">
                <a:solidFill>
                  <a:srgbClr val="C00000"/>
                </a:solidFill>
                <a:latin typeface="Times New Roman" panose="02020603050405020304" pitchFamily="18" charset="0"/>
                <a:cs typeface="Times New Roman" panose="02020603050405020304" pitchFamily="18" charset="0"/>
              </a:rPr>
              <a:t>OF THE DUAL GOVERNMENT</a:t>
            </a:r>
            <a:endParaRPr lang="en-US" sz="3200" dirty="0"/>
          </a:p>
        </p:txBody>
      </p:sp>
      <p:sp>
        <p:nvSpPr>
          <p:cNvPr id="3" name="Content Placeholder 2"/>
          <p:cNvSpPr>
            <a:spLocks noGrp="1"/>
          </p:cNvSpPr>
          <p:nvPr>
            <p:ph idx="1"/>
          </p:nvPr>
        </p:nvSpPr>
        <p:spPr>
          <a:xfrm>
            <a:off x="677334" y="2160589"/>
            <a:ext cx="4989175" cy="3880773"/>
          </a:xfrm>
        </p:spPr>
        <p:txBody>
          <a:bodyPr>
            <a:normAutofit fontScale="92500"/>
          </a:bodyPr>
          <a:lstStyle/>
          <a:p>
            <a:pPr lvl="0" algn="just" fontAlgn="base"/>
            <a:r>
              <a:rPr lang="en-US" b="1" dirty="0">
                <a:solidFill>
                  <a:schemeClr val="tx1"/>
                </a:solidFill>
                <a:latin typeface="Times New Roman" panose="02020603050405020304" pitchFamily="18" charset="0"/>
                <a:cs typeface="Times New Roman" panose="02020603050405020304" pitchFamily="18" charset="0"/>
              </a:rPr>
              <a:t>Downfall of Local Industries:</a:t>
            </a:r>
            <a:r>
              <a:rPr lang="en-US" dirty="0">
                <a:solidFill>
                  <a:schemeClr val="tx1"/>
                </a:solidFill>
                <a:latin typeface="Times New Roman" panose="02020603050405020304" pitchFamily="18" charset="0"/>
                <a:cs typeface="Times New Roman" panose="02020603050405020304" pitchFamily="18" charset="0"/>
              </a:rPr>
              <a:t> The Dual Government of Clive was further responsible for the downfall of local industries. The company’s people forced the local weavers to work exclusively for the company. Many other small local industries also were brought under the control of the company.</a:t>
            </a:r>
          </a:p>
          <a:p>
            <a:pPr lvl="0" algn="just" fontAlgn="base"/>
            <a:r>
              <a:rPr lang="en-US" b="1" dirty="0">
                <a:solidFill>
                  <a:schemeClr val="tx1"/>
                </a:solidFill>
                <a:latin typeface="Times New Roman" panose="02020603050405020304" pitchFamily="18" charset="0"/>
                <a:cs typeface="Times New Roman" panose="02020603050405020304" pitchFamily="18" charset="0"/>
              </a:rPr>
              <a:t>Ineffective Justice System: </a:t>
            </a:r>
            <a:r>
              <a:rPr lang="en-US" dirty="0">
                <a:solidFill>
                  <a:schemeClr val="tx1"/>
                </a:solidFill>
                <a:latin typeface="Times New Roman" panose="02020603050405020304" pitchFamily="18" charset="0"/>
                <a:cs typeface="Times New Roman" panose="02020603050405020304" pitchFamily="18" charset="0"/>
              </a:rPr>
              <a:t>People failed to get proper justice under the Dual system of Government. The judges of the </a:t>
            </a:r>
            <a:r>
              <a:rPr lang="en-US" dirty="0" err="1">
                <a:solidFill>
                  <a:schemeClr val="tx1"/>
                </a:solidFill>
                <a:latin typeface="Times New Roman" panose="02020603050405020304" pitchFamily="18" charset="0"/>
                <a:cs typeface="Times New Roman" panose="02020603050405020304" pitchFamily="18" charset="0"/>
              </a:rPr>
              <a:t>Nawab</a:t>
            </a:r>
            <a:r>
              <a:rPr lang="en-US" dirty="0">
                <a:solidFill>
                  <a:schemeClr val="tx1"/>
                </a:solidFill>
                <a:latin typeface="Times New Roman" panose="02020603050405020304" pitchFamily="18" charset="0"/>
                <a:cs typeface="Times New Roman" panose="02020603050405020304" pitchFamily="18" charset="0"/>
              </a:rPr>
              <a:t> were influenced by British authority because the latter played a vital role in their appointment. Thus, the judges failed to give an impartial verdict which was detrimental to the interest of the public.</a:t>
            </a:r>
          </a:p>
          <a:p>
            <a:endParaRPr lang="en-US" dirty="0"/>
          </a:p>
        </p:txBody>
      </p:sp>
      <p:pic>
        <p:nvPicPr>
          <p:cNvPr id="10242" name="Picture 2" descr="UNITARY FORM OF GOVERNMENT - ppt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6509" y="2160589"/>
            <a:ext cx="3607493" cy="38807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725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b="1" dirty="0" smtClean="0">
                <a:solidFill>
                  <a:srgbClr val="C00000"/>
                </a:solidFill>
                <a:latin typeface="Times New Roman" panose="02020603050405020304" pitchFamily="18" charset="0"/>
                <a:cs typeface="Times New Roman" panose="02020603050405020304" pitchFamily="18" charset="0"/>
              </a:rPr>
              <a:t>THE GREAT BENGAL FAMINE OF 1770</a:t>
            </a:r>
            <a:r>
              <a:rPr lang="en-US" b="1" dirty="0"/>
              <a:t/>
            </a:r>
            <a:br>
              <a:rPr lang="en-US" b="1" dirty="0"/>
            </a:br>
            <a:endParaRPr lang="en-US" dirty="0"/>
          </a:p>
        </p:txBody>
      </p:sp>
      <p:sp>
        <p:nvSpPr>
          <p:cNvPr id="3" name="Content Placeholder 2"/>
          <p:cNvSpPr>
            <a:spLocks noGrp="1"/>
          </p:cNvSpPr>
          <p:nvPr>
            <p:ph idx="1"/>
          </p:nvPr>
        </p:nvSpPr>
        <p:spPr>
          <a:xfrm>
            <a:off x="677334" y="2160589"/>
            <a:ext cx="4033211" cy="3880773"/>
          </a:xfrm>
        </p:spPr>
        <p:txBody>
          <a:bodyPr>
            <a:normAutofit/>
          </a:bodyPr>
          <a:lstStyle/>
          <a:p>
            <a:pPr algn="just"/>
            <a:r>
              <a:rPr lang="en-US" dirty="0" smtClean="0">
                <a:solidFill>
                  <a:schemeClr val="tx1"/>
                </a:solidFill>
                <a:latin typeface="Times New Roman" panose="02020603050405020304" pitchFamily="18" charset="0"/>
                <a:cs typeface="Times New Roman" panose="02020603050405020304" pitchFamily="18" charset="0"/>
              </a:rPr>
              <a:t>A </a:t>
            </a:r>
            <a:r>
              <a:rPr lang="en-US" dirty="0">
                <a:solidFill>
                  <a:schemeClr val="tx1"/>
                </a:solidFill>
                <a:latin typeface="Times New Roman" panose="02020603050405020304" pitchFamily="18" charset="0"/>
                <a:cs typeface="Times New Roman" panose="02020603050405020304" pitchFamily="18" charset="0"/>
              </a:rPr>
              <a:t>disastrous famine affected the lower Gangetic Plains of India including the regions of Bengal and Bihar between 1769 and 1773 where 1/3</a:t>
            </a:r>
            <a:r>
              <a:rPr lang="en-US" baseline="30000" dirty="0">
                <a:solidFill>
                  <a:schemeClr val="tx1"/>
                </a:solidFill>
                <a:latin typeface="Times New Roman" panose="02020603050405020304" pitchFamily="18" charset="0"/>
                <a:cs typeface="Times New Roman" panose="02020603050405020304" pitchFamily="18" charset="0"/>
              </a:rPr>
              <a:t>rd</a:t>
            </a:r>
            <a:r>
              <a:rPr lang="en-US" dirty="0">
                <a:solidFill>
                  <a:schemeClr val="tx1"/>
                </a:solidFill>
                <a:latin typeface="Times New Roman" panose="02020603050405020304" pitchFamily="18" charset="0"/>
                <a:cs typeface="Times New Roman" panose="02020603050405020304" pitchFamily="18" charset="0"/>
              </a:rPr>
              <a:t> of the population perished. An estimated 10 million people died of starvation and famine-triggered epidemics that also affected the regions of Assam, Odisha, Jharkhand, and Bangladesh. The territory was then ruled by the British East India Company.</a:t>
            </a:r>
          </a:p>
          <a:p>
            <a:endParaRPr lang="en-US" dirty="0"/>
          </a:p>
        </p:txBody>
      </p:sp>
      <p:pic>
        <p:nvPicPr>
          <p:cNvPr id="11266" name="Picture 2" descr="The Forgotten Famine: How Capitalist British Killed 10 Million People In  Bengal For Profits : r/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9091" y="2160589"/>
            <a:ext cx="4424911" cy="38807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577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
            </a:r>
            <a:br>
              <a:rPr lang="en-US"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THE </a:t>
            </a:r>
            <a:r>
              <a:rPr lang="en-US" sz="3200" b="1" dirty="0">
                <a:solidFill>
                  <a:srgbClr val="C00000"/>
                </a:solidFill>
                <a:latin typeface="Times New Roman" panose="02020603050405020304" pitchFamily="18" charset="0"/>
                <a:cs typeface="Times New Roman" panose="02020603050405020304" pitchFamily="18" charset="0"/>
              </a:rPr>
              <a:t>GREAT BENGAL FAMINE OF 1770</a:t>
            </a:r>
            <a:endParaRPr lang="en-US" sz="3200" dirty="0"/>
          </a:p>
        </p:txBody>
      </p:sp>
      <p:sp>
        <p:nvSpPr>
          <p:cNvPr id="3" name="Content Placeholder 2"/>
          <p:cNvSpPr>
            <a:spLocks noGrp="1"/>
          </p:cNvSpPr>
          <p:nvPr>
            <p:ph idx="1"/>
          </p:nvPr>
        </p:nvSpPr>
        <p:spPr>
          <a:xfrm>
            <a:off x="677334" y="2160589"/>
            <a:ext cx="4504266" cy="3880773"/>
          </a:xfrm>
        </p:spPr>
        <p:txBody>
          <a:bodyPr>
            <a:normAutofit fontScale="92500" lnSpcReduction="10000"/>
          </a:bodyPr>
          <a:lstStyle/>
          <a:p>
            <a:pPr algn="just"/>
            <a:r>
              <a:rPr lang="en-US" dirty="0">
                <a:solidFill>
                  <a:schemeClr val="tx1"/>
                </a:solidFill>
                <a:latin typeface="Times New Roman" panose="02020603050405020304" pitchFamily="18" charset="0"/>
                <a:cs typeface="Times New Roman" panose="02020603050405020304" pitchFamily="18" charset="0"/>
              </a:rPr>
              <a:t>The famine is one of the many famines and famine-triggered epidemics that devastated the Indian subcontinent during the 18th and 19th centuries. It is usually attributed to a combination of weather and the policies of the East India Company. The start of the famine has been attributed to a failed monsoon in 1769 that caused widespread drought and two consecutive failed rice crops. The devastation from war, combined with exploitative tax revenue policies of the East India Company after 1765 crippled the economic resources of the rural population. However, modern scholarship has suggested that the effect of taxation was marginal.</a:t>
            </a:r>
          </a:p>
          <a:p>
            <a:endParaRPr lang="en-US" dirty="0"/>
          </a:p>
        </p:txBody>
      </p:sp>
      <p:pic>
        <p:nvPicPr>
          <p:cNvPr id="12290" name="Picture 2" descr="bengal famine.ppt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1757" y="2160589"/>
            <a:ext cx="3992245" cy="38807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272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rgbClr val="C00000"/>
                </a:solidFill>
                <a:latin typeface="Times New Roman" panose="02020603050405020304" pitchFamily="18" charset="0"/>
                <a:cs typeface="Times New Roman" panose="02020603050405020304" pitchFamily="18" charset="0"/>
              </a:rPr>
              <a:t>CAUSES OF THE </a:t>
            </a:r>
            <a:r>
              <a:rPr lang="en-US" b="1" dirty="0">
                <a:solidFill>
                  <a:srgbClr val="C00000"/>
                </a:solidFill>
                <a:latin typeface="Times New Roman" panose="02020603050405020304" pitchFamily="18" charset="0"/>
                <a:cs typeface="Times New Roman" panose="02020603050405020304" pitchFamily="18" charset="0"/>
              </a:rPr>
              <a:t>GREAT BENGAL FAMINE OF 1770</a:t>
            </a:r>
            <a:r>
              <a:rPr lang="en-US" b="1" dirty="0"/>
              <a:t/>
            </a:r>
            <a:br>
              <a:rPr lang="en-US" b="1" dirty="0"/>
            </a:br>
            <a:endParaRPr lang="en-US" dirty="0"/>
          </a:p>
        </p:txBody>
      </p:sp>
      <p:sp>
        <p:nvSpPr>
          <p:cNvPr id="3" name="Content Placeholder 2"/>
          <p:cNvSpPr>
            <a:spLocks noGrp="1"/>
          </p:cNvSpPr>
          <p:nvPr>
            <p:ph idx="1"/>
          </p:nvPr>
        </p:nvSpPr>
        <p:spPr>
          <a:xfrm>
            <a:off x="677333" y="2160589"/>
            <a:ext cx="3756121" cy="3880773"/>
          </a:xfrm>
        </p:spPr>
        <p:txBody>
          <a:bodyPr>
            <a:normAutofit fontScale="85000" lnSpcReduction="10000"/>
          </a:bodyPr>
          <a:lstStyle/>
          <a:p>
            <a:pPr lvl="0" algn="just"/>
            <a:r>
              <a:rPr lang="en-US" dirty="0" smtClean="0">
                <a:solidFill>
                  <a:schemeClr val="tx1"/>
                </a:solidFill>
                <a:latin typeface="Times New Roman" panose="02020603050405020304" pitchFamily="18" charset="0"/>
                <a:cs typeface="Times New Roman" panose="02020603050405020304" pitchFamily="18" charset="0"/>
              </a:rPr>
              <a:t>After </a:t>
            </a:r>
            <a:r>
              <a:rPr lang="en-US" dirty="0">
                <a:solidFill>
                  <a:schemeClr val="tx1"/>
                </a:solidFill>
                <a:latin typeface="Times New Roman" panose="02020603050405020304" pitchFamily="18" charset="0"/>
                <a:cs typeface="Times New Roman" panose="02020603050405020304" pitchFamily="18" charset="0"/>
              </a:rPr>
              <a:t>the </a:t>
            </a:r>
            <a:r>
              <a:rPr lang="en-US" u="sng" dirty="0">
                <a:solidFill>
                  <a:schemeClr val="tx1"/>
                </a:solidFill>
                <a:latin typeface="Times New Roman" panose="02020603050405020304" pitchFamily="18" charset="0"/>
                <a:cs typeface="Times New Roman" panose="02020603050405020304" pitchFamily="18" charset="0"/>
                <a:hlinkClick r:id="rId2"/>
              </a:rPr>
              <a:t>Battles of Plassey</a:t>
            </a:r>
            <a:r>
              <a:rPr lang="en-US" dirty="0">
                <a:solidFill>
                  <a:schemeClr val="tx1"/>
                </a:solidFill>
                <a:latin typeface="Times New Roman" panose="02020603050405020304" pitchFamily="18" charset="0"/>
                <a:cs typeface="Times New Roman" panose="02020603050405020304" pitchFamily="18" charset="0"/>
              </a:rPr>
              <a:t> and </a:t>
            </a:r>
            <a:r>
              <a:rPr lang="en-US" dirty="0" err="1">
                <a:solidFill>
                  <a:schemeClr val="tx1"/>
                </a:solidFill>
                <a:latin typeface="Times New Roman" panose="02020603050405020304" pitchFamily="18" charset="0"/>
                <a:cs typeface="Times New Roman" panose="02020603050405020304" pitchFamily="18" charset="0"/>
              </a:rPr>
              <a:t>Buxar</a:t>
            </a:r>
            <a:r>
              <a:rPr lang="en-US" dirty="0">
                <a:solidFill>
                  <a:schemeClr val="tx1"/>
                </a:solidFill>
                <a:latin typeface="Times New Roman" panose="02020603050405020304" pitchFamily="18" charset="0"/>
                <a:cs typeface="Times New Roman" panose="02020603050405020304" pitchFamily="18" charset="0"/>
              </a:rPr>
              <a:t>, the British East India Company acquired the </a:t>
            </a:r>
            <a:r>
              <a:rPr lang="en-US" dirty="0" err="1">
                <a:solidFill>
                  <a:schemeClr val="tx1"/>
                </a:solidFill>
                <a:latin typeface="Times New Roman" panose="02020603050405020304" pitchFamily="18" charset="0"/>
                <a:cs typeface="Times New Roman" panose="02020603050405020304" pitchFamily="18" charset="0"/>
              </a:rPr>
              <a:t>Diwani</a:t>
            </a:r>
            <a:r>
              <a:rPr lang="en-US" dirty="0">
                <a:solidFill>
                  <a:schemeClr val="tx1"/>
                </a:solidFill>
                <a:latin typeface="Times New Roman" panose="02020603050405020304" pitchFamily="18" charset="0"/>
                <a:cs typeface="Times New Roman" panose="02020603050405020304" pitchFamily="18" charset="0"/>
              </a:rPr>
              <a:t> rights over Bengal.</a:t>
            </a:r>
          </a:p>
          <a:p>
            <a:pPr lvl="0" algn="just"/>
            <a:r>
              <a:rPr lang="en-US" dirty="0">
                <a:solidFill>
                  <a:schemeClr val="tx1"/>
                </a:solidFill>
                <a:latin typeface="Times New Roman" panose="02020603050405020304" pitchFamily="18" charset="0"/>
                <a:cs typeface="Times New Roman" panose="02020603050405020304" pitchFamily="18" charset="0"/>
              </a:rPr>
              <a:t>The </a:t>
            </a:r>
            <a:r>
              <a:rPr lang="en-US" dirty="0" err="1">
                <a:solidFill>
                  <a:schemeClr val="tx1"/>
                </a:solidFill>
                <a:latin typeface="Times New Roman" panose="02020603050405020304" pitchFamily="18" charset="0"/>
                <a:cs typeface="Times New Roman" panose="02020603050405020304" pitchFamily="18" charset="0"/>
              </a:rPr>
              <a:t>Nawab</a:t>
            </a:r>
            <a:r>
              <a:rPr lang="en-US" dirty="0">
                <a:solidFill>
                  <a:schemeClr val="tx1"/>
                </a:solidFill>
                <a:latin typeface="Times New Roman" panose="02020603050405020304" pitchFamily="18" charset="0"/>
                <a:cs typeface="Times New Roman" panose="02020603050405020304" pitchFamily="18" charset="0"/>
              </a:rPr>
              <a:t> was only a nominal head with the real power resting under the company’s head.</a:t>
            </a:r>
          </a:p>
          <a:p>
            <a:pPr lvl="0" algn="just"/>
            <a:r>
              <a:rPr lang="en-US" dirty="0">
                <a:solidFill>
                  <a:schemeClr val="tx1"/>
                </a:solidFill>
                <a:latin typeface="Times New Roman" panose="02020603050405020304" pitchFamily="18" charset="0"/>
                <a:cs typeface="Times New Roman" panose="02020603050405020304" pitchFamily="18" charset="0"/>
              </a:rPr>
              <a:t>The company was only interested in maximizing revenue and profits for itself while the plight of the local farmers and others was completely neglected.</a:t>
            </a:r>
          </a:p>
          <a:p>
            <a:pPr lvl="0" algn="just"/>
            <a:r>
              <a:rPr lang="en-US" dirty="0">
                <a:solidFill>
                  <a:schemeClr val="tx1"/>
                </a:solidFill>
                <a:latin typeface="Times New Roman" panose="02020603050405020304" pitchFamily="18" charset="0"/>
                <a:cs typeface="Times New Roman" panose="02020603050405020304" pitchFamily="18" charset="0"/>
              </a:rPr>
              <a:t>Before the company’s rule, the tax rate on land revenue was only about 1/10th of the agricultural produce. But the company increased its overnight to 50% of the produce.</a:t>
            </a:r>
          </a:p>
          <a:p>
            <a:endParaRPr lang="en-US" dirty="0"/>
          </a:p>
        </p:txBody>
      </p:sp>
      <p:pic>
        <p:nvPicPr>
          <p:cNvPr id="13314" name="Picture 2" descr="Diwani of Bengal, Dual Government &amp; Great Bengal Famine of 1770 | Modern  History | Lecture- Three - YouTube"/>
          <p:cNvPicPr>
            <a:picLocks noChangeAspect="1" noChangeArrowheads="1"/>
          </p:cNvPicPr>
          <p:nvPr/>
        </p:nvPicPr>
        <p:blipFill rotWithShape="1">
          <a:blip r:embed="rId3">
            <a:extLst>
              <a:ext uri="{28A0092B-C50C-407E-A947-70E740481C1C}">
                <a14:useLocalDpi xmlns:a14="http://schemas.microsoft.com/office/drawing/2010/main" val="0"/>
              </a:ext>
            </a:extLst>
          </a:blip>
          <a:srcRect b="19738"/>
          <a:stretch/>
        </p:blipFill>
        <p:spPr bwMode="auto">
          <a:xfrm>
            <a:off x="4641273" y="2160589"/>
            <a:ext cx="4632729" cy="36306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464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CAUSES OF THE GREAT BENGAL FAMINE OF 1770</a:t>
            </a:r>
            <a:endParaRPr lang="en-US" sz="3200" dirty="0"/>
          </a:p>
        </p:txBody>
      </p:sp>
      <p:sp>
        <p:nvSpPr>
          <p:cNvPr id="3" name="Content Placeholder 2"/>
          <p:cNvSpPr>
            <a:spLocks noGrp="1"/>
          </p:cNvSpPr>
          <p:nvPr>
            <p:ph idx="1"/>
          </p:nvPr>
        </p:nvSpPr>
        <p:spPr>
          <a:xfrm>
            <a:off x="677335" y="2160589"/>
            <a:ext cx="4559684" cy="3880773"/>
          </a:xfrm>
        </p:spPr>
        <p:txBody>
          <a:bodyPr>
            <a:normAutofit fontScale="92500" lnSpcReduction="20000"/>
          </a:bodyPr>
          <a:lstStyle/>
          <a:p>
            <a:pPr algn="just"/>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farmers, who had previously stored excess produce for a lean season (they had excess because of the lower tax), were not permitted to store produce, and they could not store too, because of the terrible tax regime under the English.</a:t>
            </a:r>
          </a:p>
          <a:p>
            <a:pPr lvl="0" algn="just"/>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British forced farmers to harvest cash crops like poppy and indigo for export rather than food crops like paddy. This resulted in a shortage of grains for the people.</a:t>
            </a:r>
          </a:p>
          <a:p>
            <a:pPr lvl="0" algn="just"/>
            <a:r>
              <a:rPr lang="en-US" dirty="0">
                <a:solidFill>
                  <a:schemeClr val="tx1"/>
                </a:solidFill>
                <a:latin typeface="Times New Roman" panose="02020603050405020304" pitchFamily="18" charset="0"/>
                <a:cs typeface="Times New Roman" panose="02020603050405020304" pitchFamily="18" charset="0"/>
              </a:rPr>
              <a:t>There was a minor shortage of crops in 1768 which was not an alarming situation.</a:t>
            </a:r>
          </a:p>
          <a:p>
            <a:pPr lvl="0" algn="just"/>
            <a:r>
              <a:rPr lang="en-US" dirty="0">
                <a:solidFill>
                  <a:schemeClr val="tx1"/>
                </a:solidFill>
                <a:latin typeface="Times New Roman" panose="02020603050405020304" pitchFamily="18" charset="0"/>
                <a:cs typeface="Times New Roman" panose="02020603050405020304" pitchFamily="18" charset="0"/>
              </a:rPr>
              <a:t>But in 1769, there was a monsoon failure followed by severe </a:t>
            </a:r>
            <a:r>
              <a:rPr lang="en-US" u="sng" dirty="0">
                <a:solidFill>
                  <a:schemeClr val="tx1"/>
                </a:solidFill>
                <a:latin typeface="Times New Roman" panose="02020603050405020304" pitchFamily="18" charset="0"/>
                <a:cs typeface="Times New Roman" panose="02020603050405020304" pitchFamily="18" charset="0"/>
                <a:hlinkClick r:id="rId2"/>
              </a:rPr>
              <a:t>drought</a:t>
            </a:r>
            <a:r>
              <a:rPr lang="en-US" dirty="0">
                <a:solidFill>
                  <a:schemeClr val="tx1"/>
                </a:solidFill>
                <a:latin typeface="Times New Roman" panose="02020603050405020304" pitchFamily="18" charset="0"/>
                <a:cs typeface="Times New Roman" panose="02020603050405020304" pitchFamily="18" charset="0"/>
              </a:rPr>
              <a:t>. Starvation deaths started in 1769, but the company officials ignored this situation.</a:t>
            </a:r>
          </a:p>
          <a:p>
            <a:endParaRPr lang="en-US" dirty="0"/>
          </a:p>
        </p:txBody>
      </p:sp>
      <p:pic>
        <p:nvPicPr>
          <p:cNvPr id="14338" name="Picture 2" descr="Dual Government in Bengal - Complete Notes - Nishant eAcadem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1709" y="2160588"/>
            <a:ext cx="3912293" cy="37830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80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CAUSES OF THE GREAT BENGAL FAMINE OF 1770</a:t>
            </a:r>
            <a:endParaRPr lang="en-US" sz="3200" dirty="0"/>
          </a:p>
        </p:txBody>
      </p:sp>
      <p:sp>
        <p:nvSpPr>
          <p:cNvPr id="3" name="Content Placeholder 2"/>
          <p:cNvSpPr>
            <a:spLocks noGrp="1"/>
          </p:cNvSpPr>
          <p:nvPr>
            <p:ph idx="1"/>
          </p:nvPr>
        </p:nvSpPr>
        <p:spPr>
          <a:xfrm>
            <a:off x="677334" y="2160589"/>
            <a:ext cx="4351866" cy="3880773"/>
          </a:xfrm>
        </p:spPr>
        <p:txBody>
          <a:bodyPr/>
          <a:lstStyle/>
          <a:p>
            <a:pPr lvl="0" algn="just"/>
            <a:r>
              <a:rPr lang="en-US" dirty="0">
                <a:solidFill>
                  <a:schemeClr val="tx1"/>
                </a:solidFill>
                <a:latin typeface="Times New Roman" panose="02020603050405020304" pitchFamily="18" charset="0"/>
                <a:cs typeface="Times New Roman" panose="02020603050405020304" pitchFamily="18" charset="0"/>
              </a:rPr>
              <a:t>By 1770, the death count was increasing and almost 10 million people fell victim to this man-made devastation.</a:t>
            </a:r>
          </a:p>
          <a:p>
            <a:pPr lvl="0" algn="just"/>
            <a:r>
              <a:rPr lang="en-US" dirty="0">
                <a:solidFill>
                  <a:schemeClr val="tx1"/>
                </a:solidFill>
                <a:latin typeface="Times New Roman" panose="02020603050405020304" pitchFamily="18" charset="0"/>
                <a:cs typeface="Times New Roman" panose="02020603050405020304" pitchFamily="18" charset="0"/>
              </a:rPr>
              <a:t>The company continued to collect taxes from farmers who could pay by further increasing the tax rate to make up for the loss in agricultural revenue due to the famine.</a:t>
            </a:r>
          </a:p>
          <a:p>
            <a:pPr lvl="0" algn="just"/>
            <a:r>
              <a:rPr lang="en-US" dirty="0">
                <a:solidFill>
                  <a:schemeClr val="tx1"/>
                </a:solidFill>
                <a:latin typeface="Times New Roman" panose="02020603050405020304" pitchFamily="18" charset="0"/>
                <a:cs typeface="Times New Roman" panose="02020603050405020304" pitchFamily="18" charset="0"/>
              </a:rPr>
              <a:t>This famine was caused, to a large extent, by the company’s tax and revenue policies, and the apathy of the company officials to rising starvation.</a:t>
            </a:r>
          </a:p>
          <a:p>
            <a:endParaRPr lang="en-US" dirty="0"/>
          </a:p>
        </p:txBody>
      </p:sp>
      <p:pic>
        <p:nvPicPr>
          <p:cNvPr id="15362" name="Picture 2" descr="How did the assumption of diwani benefit the East India Company?"/>
          <p:cNvPicPr>
            <a:picLocks noChangeAspect="1" noChangeArrowheads="1"/>
          </p:cNvPicPr>
          <p:nvPr/>
        </p:nvPicPr>
        <p:blipFill rotWithShape="1">
          <a:blip r:embed="rId2">
            <a:extLst>
              <a:ext uri="{28A0092B-C50C-407E-A947-70E740481C1C}">
                <a14:useLocalDpi xmlns:a14="http://schemas.microsoft.com/office/drawing/2010/main" val="0"/>
              </a:ext>
            </a:extLst>
          </a:blip>
          <a:srcRect b="17669"/>
          <a:stretch/>
        </p:blipFill>
        <p:spPr bwMode="auto">
          <a:xfrm>
            <a:off x="5154905" y="2257858"/>
            <a:ext cx="4119097" cy="36441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908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RESULTS OF THE FAMINE</a:t>
            </a:r>
            <a:r>
              <a:rPr lang="en-US" b="1" dirty="0"/>
              <a:t/>
            </a:r>
            <a:br>
              <a:rPr lang="en-US" b="1" dirty="0"/>
            </a:br>
            <a:endParaRPr lang="en-US" dirty="0"/>
          </a:p>
        </p:txBody>
      </p:sp>
      <p:sp>
        <p:nvSpPr>
          <p:cNvPr id="3" name="Content Placeholder 2"/>
          <p:cNvSpPr>
            <a:spLocks noGrp="1"/>
          </p:cNvSpPr>
          <p:nvPr>
            <p:ph idx="1"/>
          </p:nvPr>
        </p:nvSpPr>
        <p:spPr>
          <a:xfrm>
            <a:off x="677334" y="2160589"/>
            <a:ext cx="4462702" cy="3880773"/>
          </a:xfrm>
        </p:spPr>
        <p:txBody>
          <a:bodyPr>
            <a:normAutofit lnSpcReduction="10000"/>
          </a:bodyPr>
          <a:lstStyle/>
          <a:p>
            <a:pPr algn="just"/>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famine would have far-reaching consequences that would not only change the Indian subcontinent but even the world forever:</a:t>
            </a:r>
          </a:p>
          <a:p>
            <a:pPr lvl="0" algn="just"/>
            <a:r>
              <a:rPr lang="en-US" dirty="0">
                <a:solidFill>
                  <a:schemeClr val="tx1"/>
                </a:solidFill>
                <a:latin typeface="Times New Roman" panose="02020603050405020304" pitchFamily="18" charset="0"/>
                <a:cs typeface="Times New Roman" panose="02020603050405020304" pitchFamily="18" charset="0"/>
              </a:rPr>
              <a:t>The famine situation soothed by 1770 with good rainfall but not before claiming 1/3rd of the local population.</a:t>
            </a:r>
          </a:p>
          <a:p>
            <a:pPr lvl="0" algn="just"/>
            <a:r>
              <a:rPr lang="en-US" dirty="0">
                <a:solidFill>
                  <a:schemeClr val="tx1"/>
                </a:solidFill>
                <a:latin typeface="Times New Roman" panose="02020603050405020304" pitchFamily="18" charset="0"/>
                <a:cs typeface="Times New Roman" panose="02020603050405020304" pitchFamily="18" charset="0"/>
              </a:rPr>
              <a:t>Large swathes of land were depopulated as a result of the famine.</a:t>
            </a:r>
          </a:p>
          <a:p>
            <a:pPr lvl="0" algn="just"/>
            <a:r>
              <a:rPr lang="en-US" dirty="0">
                <a:solidFill>
                  <a:schemeClr val="tx1"/>
                </a:solidFill>
                <a:latin typeface="Times New Roman" panose="02020603050405020304" pitchFamily="18" charset="0"/>
                <a:cs typeface="Times New Roman" panose="02020603050405020304" pitchFamily="18" charset="0"/>
              </a:rPr>
              <a:t>Many agricultural lands became jungles for decades as a result of this famine.</a:t>
            </a:r>
          </a:p>
          <a:p>
            <a:pPr lvl="0" algn="just"/>
            <a:r>
              <a:rPr lang="en-US" dirty="0">
                <a:solidFill>
                  <a:schemeClr val="tx1"/>
                </a:solidFill>
                <a:latin typeface="Times New Roman" panose="02020603050405020304" pitchFamily="18" charset="0"/>
                <a:cs typeface="Times New Roman" panose="02020603050405020304" pitchFamily="18" charset="0"/>
              </a:rPr>
              <a:t>This also increased the menace of bands of </a:t>
            </a:r>
            <a:r>
              <a:rPr lang="en-US" u="sng" dirty="0" err="1">
                <a:solidFill>
                  <a:schemeClr val="tx1"/>
                </a:solidFill>
                <a:latin typeface="Times New Roman" panose="02020603050405020304" pitchFamily="18" charset="0"/>
                <a:cs typeface="Times New Roman" panose="02020603050405020304" pitchFamily="18" charset="0"/>
                <a:hlinkClick r:id="rId2"/>
              </a:rPr>
              <a:t>Thugee</a:t>
            </a:r>
            <a:r>
              <a:rPr lang="en-US" dirty="0">
                <a:solidFill>
                  <a:schemeClr val="tx1"/>
                </a:solidFill>
                <a:latin typeface="Times New Roman" panose="02020603050405020304" pitchFamily="18" charset="0"/>
                <a:cs typeface="Times New Roman" panose="02020603050405020304" pitchFamily="18" charset="0"/>
              </a:rPr>
              <a:t> in Bengal</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AutoShape 4" descr="13. Bengal Famine 1770 - Civil Aspira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390" name="Picture 6" descr="13. Bengal Famine 1770 - Civil Aspir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7175" y="2160590"/>
            <a:ext cx="3936827" cy="37137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981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
            </a:r>
            <a:br>
              <a:rPr lang="en-US" b="1" dirty="0" smtClean="0">
                <a:solidFill>
                  <a:srgbClr val="C00000"/>
                </a:solidFill>
                <a:latin typeface="Times New Roman" panose="02020603050405020304" pitchFamily="18" charset="0"/>
                <a:cs typeface="Times New Roman" panose="02020603050405020304" pitchFamily="18" charset="0"/>
              </a:rPr>
            </a:br>
            <a:r>
              <a:rPr lang="en-US" b="1" dirty="0" smtClean="0">
                <a:solidFill>
                  <a:srgbClr val="C00000"/>
                </a:solidFill>
                <a:latin typeface="Times New Roman" panose="02020603050405020304" pitchFamily="18" charset="0"/>
                <a:cs typeface="Times New Roman" panose="02020603050405020304" pitchFamily="18" charset="0"/>
              </a:rPr>
              <a:t>RESULTS </a:t>
            </a:r>
            <a:r>
              <a:rPr lang="en-US" b="1" dirty="0">
                <a:solidFill>
                  <a:srgbClr val="C00000"/>
                </a:solidFill>
                <a:latin typeface="Times New Roman" panose="02020603050405020304" pitchFamily="18" charset="0"/>
                <a:cs typeface="Times New Roman" panose="02020603050405020304" pitchFamily="18" charset="0"/>
              </a:rPr>
              <a:t>OF THE FAMINE</a:t>
            </a:r>
            <a:endParaRPr lang="en-US" dirty="0"/>
          </a:p>
        </p:txBody>
      </p:sp>
      <p:sp>
        <p:nvSpPr>
          <p:cNvPr id="3" name="Content Placeholder 2"/>
          <p:cNvSpPr>
            <a:spLocks noGrp="1"/>
          </p:cNvSpPr>
          <p:nvPr>
            <p:ph idx="1"/>
          </p:nvPr>
        </p:nvSpPr>
        <p:spPr>
          <a:xfrm>
            <a:off x="677334" y="2160589"/>
            <a:ext cx="5113866" cy="3880773"/>
          </a:xfrm>
        </p:spPr>
        <p:txBody>
          <a:bodyPr>
            <a:normAutofit fontScale="92500" lnSpcReduction="10000"/>
          </a:bodyPr>
          <a:lstStyle/>
          <a:p>
            <a:pPr lvl="0" algn="just"/>
            <a:r>
              <a:rPr lang="en-US" dirty="0">
                <a:solidFill>
                  <a:schemeClr val="tx1"/>
                </a:solidFill>
                <a:latin typeface="Times New Roman" panose="02020603050405020304" pitchFamily="18" charset="0"/>
                <a:cs typeface="Times New Roman" panose="02020603050405020304" pitchFamily="18" charset="0"/>
              </a:rPr>
              <a:t>Globally, the profit of the East India Company increased from fifteen million rupees in 1765 to thirty million in 1777.</a:t>
            </a:r>
          </a:p>
          <a:p>
            <a:pPr lvl="0" algn="just"/>
            <a:r>
              <a:rPr lang="en-US" dirty="0">
                <a:solidFill>
                  <a:schemeClr val="tx1"/>
                </a:solidFill>
                <a:latin typeface="Times New Roman" panose="02020603050405020304" pitchFamily="18" charset="0"/>
                <a:cs typeface="Times New Roman" panose="02020603050405020304" pitchFamily="18" charset="0"/>
              </a:rPr>
              <a:t>Despite the soar in profits, the company continued to suffer financially and influenced Parliament to pass the Tea Act in 1773.</a:t>
            </a:r>
          </a:p>
          <a:p>
            <a:pPr lvl="0" algn="just"/>
            <a:r>
              <a:rPr lang="en-US" dirty="0">
                <a:solidFill>
                  <a:schemeClr val="tx1"/>
                </a:solidFill>
                <a:latin typeface="Times New Roman" panose="02020603050405020304" pitchFamily="18" charset="0"/>
                <a:cs typeface="Times New Roman" panose="02020603050405020304" pitchFamily="18" charset="0"/>
              </a:rPr>
              <a:t>The Act allowed direct shipment of tea to the American colonies, without the payment of taxes. This infuriated the local merchants to the extent that they began protesting against this measure. One such protest was the Boston Tea Party of 1773.</a:t>
            </a:r>
          </a:p>
          <a:p>
            <a:pPr lvl="0" algn="just"/>
            <a:r>
              <a:rPr lang="en-US" dirty="0">
                <a:solidFill>
                  <a:schemeClr val="tx1"/>
                </a:solidFill>
                <a:latin typeface="Times New Roman" panose="02020603050405020304" pitchFamily="18" charset="0"/>
                <a:cs typeface="Times New Roman" panose="02020603050405020304" pitchFamily="18" charset="0"/>
              </a:rPr>
              <a:t>The aftermath of the protest would eventually lead to a series of events that would culminate in the 1776 </a:t>
            </a:r>
            <a:r>
              <a:rPr lang="en-US" dirty="0">
                <a:solidFill>
                  <a:schemeClr val="tx1"/>
                </a:solidFill>
                <a:latin typeface="Times New Roman" panose="02020603050405020304" pitchFamily="18" charset="0"/>
                <a:cs typeface="Times New Roman" panose="02020603050405020304" pitchFamily="18" charset="0"/>
                <a:hlinkClick r:id="rId2"/>
              </a:rPr>
              <a:t>American Revolution.</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17410" name="Picture 2" descr="Bengal Famine 1770 - YouTub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2921" y="2160589"/>
            <a:ext cx="3515879" cy="38807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446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79913" y="2274661"/>
            <a:ext cx="3492500" cy="2324100"/>
          </a:xfrm>
        </p:spPr>
      </p:pic>
    </p:spTree>
    <p:extLst>
      <p:ext uri="{BB962C8B-B14F-4D97-AF65-F5344CB8AC3E}">
        <p14:creationId xmlns:p14="http://schemas.microsoft.com/office/powerpoint/2010/main" val="2288343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DIWANI RIGHTS</a:t>
            </a:r>
            <a:r>
              <a:rPr lang="en-US" dirty="0"/>
              <a:t/>
            </a:r>
            <a:br>
              <a:rPr lang="en-US" dirty="0"/>
            </a:br>
            <a:endParaRPr lang="en-US" dirty="0"/>
          </a:p>
        </p:txBody>
      </p:sp>
      <p:sp>
        <p:nvSpPr>
          <p:cNvPr id="3" name="Content Placeholder 2"/>
          <p:cNvSpPr>
            <a:spLocks noGrp="1"/>
          </p:cNvSpPr>
          <p:nvPr>
            <p:ph idx="1"/>
          </p:nvPr>
        </p:nvSpPr>
        <p:spPr>
          <a:xfrm>
            <a:off x="677334" y="2160589"/>
            <a:ext cx="4213321" cy="3880773"/>
          </a:xfrm>
        </p:spPr>
        <p:txBody>
          <a:bodyPr>
            <a:normAutofit fontScale="85000" lnSpcReduction="20000"/>
          </a:bodyPr>
          <a:lstStyle/>
          <a:p>
            <a:pPr algn="just" fontAlgn="base"/>
            <a:r>
              <a:rPr lang="en-US" dirty="0" smtClean="0">
                <a:solidFill>
                  <a:schemeClr val="tx1"/>
                </a:solidFill>
                <a:latin typeface="Times New Roman" panose="02020603050405020304" pitchFamily="18" charset="0"/>
                <a:cs typeface="Times New Roman" panose="02020603050405020304" pitchFamily="18" charset="0"/>
              </a:rPr>
              <a:t>An </a:t>
            </a:r>
            <a:r>
              <a:rPr lang="en-US" dirty="0">
                <a:solidFill>
                  <a:schemeClr val="tx1"/>
                </a:solidFill>
                <a:latin typeface="Times New Roman" panose="02020603050405020304" pitchFamily="18" charset="0"/>
                <a:cs typeface="Times New Roman" panose="02020603050405020304" pitchFamily="18" charset="0"/>
              </a:rPr>
              <a:t>agreement made with the Mughal Emperor in the late 18th century gave the British East India Company access to the </a:t>
            </a:r>
            <a:r>
              <a:rPr lang="en-US" dirty="0" err="1">
                <a:solidFill>
                  <a:schemeClr val="tx1"/>
                </a:solidFill>
                <a:latin typeface="Times New Roman" panose="02020603050405020304" pitchFamily="18" charset="0"/>
                <a:cs typeface="Times New Roman" panose="02020603050405020304" pitchFamily="18" charset="0"/>
              </a:rPr>
              <a:t>Diwani</a:t>
            </a:r>
            <a:r>
              <a:rPr lang="en-US" dirty="0">
                <a:solidFill>
                  <a:schemeClr val="tx1"/>
                </a:solidFill>
                <a:latin typeface="Times New Roman" panose="02020603050405020304" pitchFamily="18" charset="0"/>
                <a:cs typeface="Times New Roman" panose="02020603050405020304" pitchFamily="18" charset="0"/>
              </a:rPr>
              <a:t> rights. The word “</a:t>
            </a:r>
            <a:r>
              <a:rPr lang="en-US" dirty="0" err="1">
                <a:solidFill>
                  <a:schemeClr val="tx1"/>
                </a:solidFill>
                <a:latin typeface="Times New Roman" panose="02020603050405020304" pitchFamily="18" charset="0"/>
                <a:cs typeface="Times New Roman" panose="02020603050405020304" pitchFamily="18" charset="0"/>
              </a:rPr>
              <a:t>Diwani</a:t>
            </a:r>
            <a:r>
              <a:rPr lang="en-US" dirty="0">
                <a:solidFill>
                  <a:schemeClr val="tx1"/>
                </a:solidFill>
                <a:latin typeface="Times New Roman" panose="02020603050405020304" pitchFamily="18" charset="0"/>
                <a:cs typeface="Times New Roman" panose="02020603050405020304" pitchFamily="18" charset="0"/>
              </a:rPr>
              <a:t> right” refers to the authority to manage and collect taxes in a specific area. The agreement gave the Company authority to levy taxes and manage funds throughout the Mughal Empire’s at-the-time provinces of Bengal, Bihar, and Orissa.</a:t>
            </a:r>
          </a:p>
          <a:p>
            <a:pPr algn="just" fontAlgn="base"/>
            <a:r>
              <a:rPr lang="en-US" dirty="0">
                <a:solidFill>
                  <a:schemeClr val="tx1"/>
                </a:solidFill>
                <a:latin typeface="Times New Roman" panose="02020603050405020304" pitchFamily="18" charset="0"/>
                <a:cs typeface="Times New Roman" panose="02020603050405020304" pitchFamily="18" charset="0"/>
              </a:rPr>
              <a:t>Although there are conflicting reports of the actual circumstances surrounding the treaty’s signing, it is generally acknowledged that the Company acquired the </a:t>
            </a:r>
            <a:r>
              <a:rPr lang="en-US" dirty="0" err="1">
                <a:solidFill>
                  <a:schemeClr val="tx1"/>
                </a:solidFill>
                <a:latin typeface="Times New Roman" panose="02020603050405020304" pitchFamily="18" charset="0"/>
                <a:cs typeface="Times New Roman" panose="02020603050405020304" pitchFamily="18" charset="0"/>
              </a:rPr>
              <a:t>Diwani</a:t>
            </a:r>
            <a:r>
              <a:rPr lang="en-US" dirty="0">
                <a:solidFill>
                  <a:schemeClr val="tx1"/>
                </a:solidFill>
                <a:latin typeface="Times New Roman" panose="02020603050405020304" pitchFamily="18" charset="0"/>
                <a:cs typeface="Times New Roman" panose="02020603050405020304" pitchFamily="18" charset="0"/>
              </a:rPr>
              <a:t> rights through a combination of political scheming and military force. The acquisition of these rights significantly increased the British Empire’s authority and influence in India and opened the door for further British colonization of the continent.</a:t>
            </a:r>
          </a:p>
          <a:p>
            <a:endParaRPr lang="en-US" dirty="0"/>
          </a:p>
        </p:txBody>
      </p:sp>
      <p:pic>
        <p:nvPicPr>
          <p:cNvPr id="1030" name="Picture 6" descr="8th std Social Science History Chapter 3- Ruling the Countryside | P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668" y="2160589"/>
            <a:ext cx="4298334" cy="38807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677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fontAlgn="base"/>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IMPACT OF DIWANI RIGHTS</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160589"/>
            <a:ext cx="4545830" cy="3880773"/>
          </a:xfrm>
        </p:spPr>
        <p:txBody>
          <a:bodyPr>
            <a:normAutofit fontScale="85000" lnSpcReduction="20000"/>
          </a:bodyPr>
          <a:lstStyle/>
          <a:p>
            <a:pPr algn="just" fontAlgn="base"/>
            <a:r>
              <a:rPr lang="en-US" dirty="0" smtClean="0">
                <a:solidFill>
                  <a:schemeClr val="tx1"/>
                </a:solidFill>
                <a:latin typeface="Times New Roman" panose="02020603050405020304" pitchFamily="18" charset="0"/>
                <a:cs typeface="Times New Roman" panose="02020603050405020304" pitchFamily="18" charset="0"/>
              </a:rPr>
              <a:t>Under </a:t>
            </a:r>
            <a:r>
              <a:rPr lang="en-US" dirty="0">
                <a:solidFill>
                  <a:schemeClr val="tx1"/>
                </a:solidFill>
                <a:latin typeface="Times New Roman" panose="02020603050405020304" pitchFamily="18" charset="0"/>
                <a:cs typeface="Times New Roman" panose="02020603050405020304" pitchFamily="18" charset="0"/>
              </a:rPr>
              <a:t>British control, the impact of the </a:t>
            </a:r>
            <a:r>
              <a:rPr lang="en-US" dirty="0" err="1">
                <a:solidFill>
                  <a:schemeClr val="tx1"/>
                </a:solidFill>
                <a:latin typeface="Times New Roman" panose="02020603050405020304" pitchFamily="18" charset="0"/>
                <a:cs typeface="Times New Roman" panose="02020603050405020304" pitchFamily="18" charset="0"/>
              </a:rPr>
              <a:t>Diwani</a:t>
            </a:r>
            <a:r>
              <a:rPr lang="en-US" dirty="0">
                <a:solidFill>
                  <a:schemeClr val="tx1"/>
                </a:solidFill>
                <a:latin typeface="Times New Roman" panose="02020603050405020304" pitchFamily="18" charset="0"/>
                <a:cs typeface="Times New Roman" panose="02020603050405020304" pitchFamily="18" charset="0"/>
              </a:rPr>
              <a:t> privileges had a significant effect on the British presence in India. The following are a few of the effects:</a:t>
            </a:r>
          </a:p>
          <a:p>
            <a:pPr lvl="0" algn="just" fontAlgn="base"/>
            <a:r>
              <a:rPr lang="en-US" b="1" dirty="0">
                <a:solidFill>
                  <a:schemeClr val="tx1"/>
                </a:solidFill>
                <a:latin typeface="Times New Roman" panose="02020603050405020304" pitchFamily="18" charset="0"/>
                <a:cs typeface="Times New Roman" panose="02020603050405020304" pitchFamily="18" charset="0"/>
              </a:rPr>
              <a:t>Increased Authority: </a:t>
            </a:r>
            <a:r>
              <a:rPr lang="en-US" dirty="0">
                <a:solidFill>
                  <a:schemeClr val="tx1"/>
                </a:solidFill>
                <a:latin typeface="Times New Roman" panose="02020603050405020304" pitchFamily="18" charset="0"/>
                <a:cs typeface="Times New Roman" panose="02020603050405020304" pitchFamily="18" charset="0"/>
              </a:rPr>
              <a:t>The </a:t>
            </a:r>
            <a:r>
              <a:rPr lang="en-US" dirty="0" err="1">
                <a:solidFill>
                  <a:schemeClr val="tx1"/>
                </a:solidFill>
                <a:latin typeface="Times New Roman" panose="02020603050405020304" pitchFamily="18" charset="0"/>
                <a:cs typeface="Times New Roman" panose="02020603050405020304" pitchFamily="18" charset="0"/>
              </a:rPr>
              <a:t>Diwani</a:t>
            </a:r>
            <a:r>
              <a:rPr lang="en-US" dirty="0">
                <a:solidFill>
                  <a:schemeClr val="tx1"/>
                </a:solidFill>
                <a:latin typeface="Times New Roman" panose="02020603050405020304" pitchFamily="18" charset="0"/>
                <a:cs typeface="Times New Roman" panose="02020603050405020304" pitchFamily="18" charset="0"/>
              </a:rPr>
              <a:t> powers provided the British East India Company considerable authority over the regions in which it was given the jurisdiction to levy taxes and handle finances. As a result, the Company was able to take control of more portions of India and solidify its hegemony over the continent.</a:t>
            </a:r>
          </a:p>
          <a:p>
            <a:pPr lvl="0" algn="just" fontAlgn="base"/>
            <a:r>
              <a:rPr lang="en-US" b="1" dirty="0">
                <a:solidFill>
                  <a:schemeClr val="tx1"/>
                </a:solidFill>
                <a:latin typeface="Times New Roman" panose="02020603050405020304" pitchFamily="18" charset="0"/>
                <a:cs typeface="Times New Roman" panose="02020603050405020304" pitchFamily="18" charset="0"/>
              </a:rPr>
              <a:t>Financial Gains:</a:t>
            </a:r>
            <a:r>
              <a:rPr lang="en-US" dirty="0">
                <a:solidFill>
                  <a:schemeClr val="tx1"/>
                </a:solidFill>
                <a:latin typeface="Times New Roman" panose="02020603050405020304" pitchFamily="18" charset="0"/>
                <a:cs typeface="Times New Roman" panose="02020603050405020304" pitchFamily="18" charset="0"/>
              </a:rPr>
              <a:t> The British East India Company was able to rake in money thanks to the </a:t>
            </a:r>
            <a:r>
              <a:rPr lang="en-US" dirty="0" err="1">
                <a:solidFill>
                  <a:schemeClr val="tx1"/>
                </a:solidFill>
                <a:latin typeface="Times New Roman" panose="02020603050405020304" pitchFamily="18" charset="0"/>
                <a:cs typeface="Times New Roman" panose="02020603050405020304" pitchFamily="18" charset="0"/>
              </a:rPr>
              <a:t>Diwani</a:t>
            </a:r>
            <a:r>
              <a:rPr lang="en-US" dirty="0">
                <a:solidFill>
                  <a:schemeClr val="tx1"/>
                </a:solidFill>
                <a:latin typeface="Times New Roman" panose="02020603050405020304" pitchFamily="18" charset="0"/>
                <a:cs typeface="Times New Roman" panose="02020603050405020304" pitchFamily="18" charset="0"/>
              </a:rPr>
              <a:t> privileges in some of the richest regions of India at the time, including Bengal, Bihar, and Orissa. The Company’s financial resources significantly increased as a result, and it was able to keep its military presence in India.</a:t>
            </a:r>
          </a:p>
          <a:p>
            <a:endParaRPr lang="en-US" dirty="0"/>
          </a:p>
        </p:txBody>
      </p:sp>
      <p:pic>
        <p:nvPicPr>
          <p:cNvPr id="6" name="Picture 4" descr="What do you mean by Diwani Right? How did it benefit the East India Comp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1305" y="2160589"/>
            <a:ext cx="3882697" cy="38807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708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IMPACT </a:t>
            </a:r>
            <a:r>
              <a:rPr lang="en-US" sz="3200" b="1" dirty="0">
                <a:solidFill>
                  <a:srgbClr val="C00000"/>
                </a:solidFill>
                <a:latin typeface="Times New Roman" panose="02020603050405020304" pitchFamily="18" charset="0"/>
                <a:cs typeface="Times New Roman" panose="02020603050405020304" pitchFamily="18" charset="0"/>
              </a:rPr>
              <a:t>OF DIWANI RIGHTS</a:t>
            </a:r>
            <a:endParaRPr lang="en-US" sz="3200" dirty="0"/>
          </a:p>
        </p:txBody>
      </p:sp>
      <p:sp>
        <p:nvSpPr>
          <p:cNvPr id="3" name="Content Placeholder 2"/>
          <p:cNvSpPr>
            <a:spLocks noGrp="1"/>
          </p:cNvSpPr>
          <p:nvPr>
            <p:ph idx="1"/>
          </p:nvPr>
        </p:nvSpPr>
        <p:spPr>
          <a:xfrm>
            <a:off x="677334" y="2160589"/>
            <a:ext cx="5003030" cy="3880773"/>
          </a:xfrm>
        </p:spPr>
        <p:txBody>
          <a:bodyPr>
            <a:normAutofit fontScale="85000" lnSpcReduction="20000"/>
          </a:bodyPr>
          <a:lstStyle/>
          <a:p>
            <a:pPr lvl="0" algn="just" fontAlgn="base"/>
            <a:r>
              <a:rPr lang="en-US" b="1" dirty="0">
                <a:solidFill>
                  <a:schemeClr val="tx1"/>
                </a:solidFill>
                <a:latin typeface="Times New Roman" panose="02020603050405020304" pitchFamily="18" charset="0"/>
                <a:cs typeface="Times New Roman" panose="02020603050405020304" pitchFamily="18" charset="0"/>
              </a:rPr>
              <a:t>British Dominion:</a:t>
            </a:r>
            <a:r>
              <a:rPr lang="en-US" dirty="0">
                <a:solidFill>
                  <a:schemeClr val="tx1"/>
                </a:solidFill>
                <a:latin typeface="Times New Roman" panose="02020603050405020304" pitchFamily="18" charset="0"/>
                <a:cs typeface="Times New Roman" panose="02020603050405020304" pitchFamily="18" charset="0"/>
              </a:rPr>
              <a:t> The </a:t>
            </a:r>
            <a:r>
              <a:rPr lang="en-US" dirty="0" err="1">
                <a:solidFill>
                  <a:schemeClr val="tx1"/>
                </a:solidFill>
                <a:latin typeface="Times New Roman" panose="02020603050405020304" pitchFamily="18" charset="0"/>
                <a:cs typeface="Times New Roman" panose="02020603050405020304" pitchFamily="18" charset="0"/>
              </a:rPr>
              <a:t>Diwani</a:t>
            </a:r>
            <a:r>
              <a:rPr lang="en-US" dirty="0">
                <a:solidFill>
                  <a:schemeClr val="tx1"/>
                </a:solidFill>
                <a:latin typeface="Times New Roman" panose="02020603050405020304" pitchFamily="18" charset="0"/>
                <a:cs typeface="Times New Roman" panose="02020603050405020304" pitchFamily="18" charset="0"/>
              </a:rPr>
              <a:t> privileges, along with other agreements and treaties the British established with Indian kings and princes, helped the British to firmly establish their rule over India. This effort took a big stride forward with the purchase of the </a:t>
            </a:r>
            <a:r>
              <a:rPr lang="en-US" dirty="0" err="1">
                <a:solidFill>
                  <a:schemeClr val="tx1"/>
                </a:solidFill>
                <a:latin typeface="Times New Roman" panose="02020603050405020304" pitchFamily="18" charset="0"/>
                <a:cs typeface="Times New Roman" panose="02020603050405020304" pitchFamily="18" charset="0"/>
              </a:rPr>
              <a:t>Diwani</a:t>
            </a:r>
            <a:r>
              <a:rPr lang="en-US" dirty="0">
                <a:solidFill>
                  <a:schemeClr val="tx1"/>
                </a:solidFill>
                <a:latin typeface="Times New Roman" panose="02020603050405020304" pitchFamily="18" charset="0"/>
                <a:cs typeface="Times New Roman" panose="02020603050405020304" pitchFamily="18" charset="0"/>
              </a:rPr>
              <a:t> rights, which opened the door for more British colonization of the subcontinent.</a:t>
            </a:r>
          </a:p>
          <a:p>
            <a:pPr lvl="0" algn="just" fontAlgn="base"/>
            <a:r>
              <a:rPr lang="en-US" b="1" dirty="0">
                <a:solidFill>
                  <a:schemeClr val="tx1"/>
                </a:solidFill>
                <a:latin typeface="Times New Roman" panose="02020603050405020304" pitchFamily="18" charset="0"/>
                <a:cs typeface="Times New Roman" panose="02020603050405020304" pitchFamily="18" charset="0"/>
              </a:rPr>
              <a:t>Reduced Mughal Influence:</a:t>
            </a:r>
            <a:r>
              <a:rPr lang="en-US" dirty="0">
                <a:solidFill>
                  <a:schemeClr val="tx1"/>
                </a:solidFill>
                <a:latin typeface="Times New Roman" panose="02020603050405020304" pitchFamily="18" charset="0"/>
                <a:cs typeface="Times New Roman" panose="02020603050405020304" pitchFamily="18" charset="0"/>
              </a:rPr>
              <a:t> The granting of the </a:t>
            </a:r>
            <a:r>
              <a:rPr lang="en-US" dirty="0" err="1">
                <a:solidFill>
                  <a:schemeClr val="tx1"/>
                </a:solidFill>
                <a:latin typeface="Times New Roman" panose="02020603050405020304" pitchFamily="18" charset="0"/>
                <a:cs typeface="Times New Roman" panose="02020603050405020304" pitchFamily="18" charset="0"/>
              </a:rPr>
              <a:t>Diwani</a:t>
            </a:r>
            <a:r>
              <a:rPr lang="en-US" dirty="0">
                <a:solidFill>
                  <a:schemeClr val="tx1"/>
                </a:solidFill>
                <a:latin typeface="Times New Roman" panose="02020603050405020304" pitchFamily="18" charset="0"/>
                <a:cs typeface="Times New Roman" panose="02020603050405020304" pitchFamily="18" charset="0"/>
              </a:rPr>
              <a:t> powers signaled the </a:t>
            </a:r>
            <a:r>
              <a:rPr lang="en-US" u="sng" dirty="0">
                <a:solidFill>
                  <a:schemeClr val="tx1"/>
                </a:solidFill>
                <a:latin typeface="Times New Roman" panose="02020603050405020304" pitchFamily="18" charset="0"/>
                <a:cs typeface="Times New Roman" panose="02020603050405020304" pitchFamily="18" charset="0"/>
                <a:hlinkClick r:id="rId2"/>
              </a:rPr>
              <a:t>Mughal Empire</a:t>
            </a:r>
            <a:r>
              <a:rPr lang="en-US" dirty="0">
                <a:solidFill>
                  <a:schemeClr val="tx1"/>
                </a:solidFill>
                <a:latin typeface="Times New Roman" panose="02020603050405020304" pitchFamily="18" charset="0"/>
                <a:cs typeface="Times New Roman" panose="02020603050405020304" pitchFamily="18" charset="0"/>
              </a:rPr>
              <a:t>‘s loss of strength and influence in India. As a result of the Mughal Emperor granting the British these privileges, which was viewed as a sign of weakness, the British began to systematically annex more and more Mughal territory.</a:t>
            </a:r>
          </a:p>
          <a:p>
            <a:pPr marL="0" lvl="0" indent="0" algn="just" fontAlgn="base">
              <a:buNone/>
            </a:pPr>
            <a:r>
              <a:rPr lang="en-US" dirty="0">
                <a:solidFill>
                  <a:schemeClr val="tx1"/>
                </a:solidFill>
                <a:latin typeface="Times New Roman" panose="02020603050405020304" pitchFamily="18" charset="0"/>
                <a:cs typeface="Times New Roman" panose="02020603050405020304" pitchFamily="18" charset="0"/>
              </a:rPr>
              <a:t>The </a:t>
            </a:r>
            <a:r>
              <a:rPr lang="en-US" dirty="0" err="1">
                <a:solidFill>
                  <a:schemeClr val="tx1"/>
                </a:solidFill>
                <a:latin typeface="Times New Roman" panose="02020603050405020304" pitchFamily="18" charset="0"/>
                <a:cs typeface="Times New Roman" panose="02020603050405020304" pitchFamily="18" charset="0"/>
              </a:rPr>
              <a:t>Diwani</a:t>
            </a:r>
            <a:r>
              <a:rPr lang="en-US" dirty="0">
                <a:solidFill>
                  <a:schemeClr val="tx1"/>
                </a:solidFill>
                <a:latin typeface="Times New Roman" panose="02020603050405020304" pitchFamily="18" charset="0"/>
                <a:cs typeface="Times New Roman" panose="02020603050405020304" pitchFamily="18" charset="0"/>
              </a:rPr>
              <a:t> rights had a major influence on the British presence in India and contributed to the establishment of British sovereignty over the continent overall. The Mughal Empire’s authority was diminished while the rights gave financial rewards, greater power, and influence, and enabled the cementing of British rule.</a:t>
            </a:r>
          </a:p>
          <a:p>
            <a:endParaRPr lang="en-US" dirty="0"/>
          </a:p>
        </p:txBody>
      </p:sp>
      <p:pic>
        <p:nvPicPr>
          <p:cNvPr id="2050" name="Picture 2" descr="Robert Clive accepted the Diwani of from Mughal in 17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0364" y="2160588"/>
            <a:ext cx="3810000" cy="38807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281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rgbClr val="C00000"/>
                </a:solidFill>
                <a:latin typeface="Times New Roman" panose="02020603050405020304" pitchFamily="18" charset="0"/>
                <a:cs typeface="Times New Roman" panose="02020603050405020304" pitchFamily="18" charset="0"/>
              </a:rPr>
              <a:t>DUAL GOVERNMENT OF BENGAL </a:t>
            </a:r>
            <a:br>
              <a:rPr lang="en-US" b="1" dirty="0" smtClean="0">
                <a:solidFill>
                  <a:srgbClr val="C00000"/>
                </a:solidFill>
                <a:latin typeface="Times New Roman" panose="02020603050405020304" pitchFamily="18" charset="0"/>
                <a:cs typeface="Times New Roman" panose="02020603050405020304" pitchFamily="18" charset="0"/>
              </a:rPr>
            </a:br>
            <a:r>
              <a:rPr lang="en-US" b="1" dirty="0" smtClean="0">
                <a:solidFill>
                  <a:srgbClr val="C00000"/>
                </a:solidFill>
                <a:latin typeface="Times New Roman" panose="02020603050405020304" pitchFamily="18" charset="0"/>
                <a:cs typeface="Times New Roman" panose="02020603050405020304" pitchFamily="18" charset="0"/>
              </a:rPr>
              <a:t>(1765-1772) </a:t>
            </a:r>
            <a:r>
              <a:rPr lang="en-US" dirty="0"/>
              <a:t/>
            </a:r>
            <a:br>
              <a:rPr lang="en-US" dirty="0"/>
            </a:br>
            <a:endParaRPr lang="en-US" dirty="0"/>
          </a:p>
        </p:txBody>
      </p:sp>
      <p:sp>
        <p:nvSpPr>
          <p:cNvPr id="3" name="Content Placeholder 2"/>
          <p:cNvSpPr>
            <a:spLocks noGrp="1"/>
          </p:cNvSpPr>
          <p:nvPr>
            <p:ph idx="1"/>
          </p:nvPr>
        </p:nvSpPr>
        <p:spPr>
          <a:xfrm>
            <a:off x="677334" y="2160589"/>
            <a:ext cx="4767502" cy="3880773"/>
          </a:xfrm>
        </p:spPr>
        <p:txBody>
          <a:bodyPr>
            <a:normAutofit/>
          </a:bodyPr>
          <a:lstStyle/>
          <a:p>
            <a:pPr algn="just" fontAlgn="base"/>
            <a:r>
              <a:rPr lang="en-US" dirty="0" smtClean="0">
                <a:solidFill>
                  <a:schemeClr val="tx1"/>
                </a:solidFill>
                <a:latin typeface="Times New Roman" panose="02020603050405020304" pitchFamily="18" charset="0"/>
                <a:cs typeface="Times New Roman" panose="02020603050405020304" pitchFamily="18" charset="0"/>
              </a:rPr>
              <a:t>Dual </a:t>
            </a:r>
            <a:r>
              <a:rPr lang="en-US" dirty="0">
                <a:solidFill>
                  <a:schemeClr val="tx1"/>
                </a:solidFill>
                <a:latin typeface="Times New Roman" panose="02020603050405020304" pitchFamily="18" charset="0"/>
                <a:cs typeface="Times New Roman" panose="02020603050405020304" pitchFamily="18" charset="0"/>
              </a:rPr>
              <a:t>Government of Bengal was a system of Government established by Robert Clive following the </a:t>
            </a:r>
            <a:r>
              <a:rPr lang="en-US" b="1" dirty="0">
                <a:solidFill>
                  <a:schemeClr val="tx1"/>
                </a:solidFill>
                <a:latin typeface="Times New Roman" panose="02020603050405020304" pitchFamily="18" charset="0"/>
                <a:cs typeface="Times New Roman" panose="02020603050405020304" pitchFamily="18" charset="0"/>
              </a:rPr>
              <a:t>Treaty of Allahabad</a:t>
            </a:r>
            <a:r>
              <a:rPr lang="en-US" dirty="0">
                <a:solidFill>
                  <a:schemeClr val="tx1"/>
                </a:solidFill>
                <a:latin typeface="Times New Roman" panose="02020603050405020304" pitchFamily="18" charset="0"/>
                <a:cs typeface="Times New Roman" panose="02020603050405020304" pitchFamily="18" charset="0"/>
              </a:rPr>
              <a:t> (1765).</a:t>
            </a:r>
          </a:p>
          <a:p>
            <a:pPr lvl="0" algn="just" fontAlgn="base"/>
            <a:r>
              <a:rPr lang="en-US" dirty="0">
                <a:solidFill>
                  <a:schemeClr val="tx1"/>
                </a:solidFill>
                <a:latin typeface="Times New Roman" panose="02020603050405020304" pitchFamily="18" charset="0"/>
                <a:cs typeface="Times New Roman" panose="02020603050405020304" pitchFamily="18" charset="0"/>
              </a:rPr>
              <a:t>The British East India Company obtained the actual power; whereas the responsibility and charge of administration was entrusted to the </a:t>
            </a:r>
            <a:r>
              <a:rPr lang="en-US" dirty="0" err="1">
                <a:solidFill>
                  <a:schemeClr val="tx1"/>
                </a:solidFill>
                <a:latin typeface="Times New Roman" panose="02020603050405020304" pitchFamily="18" charset="0"/>
                <a:cs typeface="Times New Roman" panose="02020603050405020304" pitchFamily="18" charset="0"/>
              </a:rPr>
              <a:t>Nawab</a:t>
            </a:r>
            <a:r>
              <a:rPr lang="en-US" dirty="0">
                <a:solidFill>
                  <a:schemeClr val="tx1"/>
                </a:solidFill>
                <a:latin typeface="Times New Roman" panose="02020603050405020304" pitchFamily="18" charset="0"/>
                <a:cs typeface="Times New Roman" panose="02020603050405020304" pitchFamily="18" charset="0"/>
              </a:rPr>
              <a:t> of Bengal. Under this dual system of governance, the British administration acquired both the functions of the </a:t>
            </a:r>
            <a:r>
              <a:rPr lang="en-US" dirty="0" err="1">
                <a:solidFill>
                  <a:schemeClr val="tx1"/>
                </a:solidFill>
                <a:latin typeface="Times New Roman" panose="02020603050405020304" pitchFamily="18" charset="0"/>
                <a:cs typeface="Times New Roman" panose="02020603050405020304" pitchFamily="18" charset="0"/>
              </a:rPr>
              <a:t>Diwani</a:t>
            </a:r>
            <a:r>
              <a:rPr lang="en-US" dirty="0">
                <a:solidFill>
                  <a:schemeClr val="tx1"/>
                </a:solidFill>
                <a:latin typeface="Times New Roman" panose="02020603050405020304" pitchFamily="18" charset="0"/>
                <a:cs typeface="Times New Roman" panose="02020603050405020304" pitchFamily="18" charset="0"/>
              </a:rPr>
              <a:t> and </a:t>
            </a:r>
            <a:r>
              <a:rPr lang="en-US" dirty="0" err="1">
                <a:solidFill>
                  <a:schemeClr val="tx1"/>
                </a:solidFill>
                <a:latin typeface="Times New Roman" panose="02020603050405020304" pitchFamily="18" charset="0"/>
                <a:cs typeface="Times New Roman" panose="02020603050405020304" pitchFamily="18" charset="0"/>
              </a:rPr>
              <a:t>Nizamat</a:t>
            </a:r>
            <a:r>
              <a:rPr lang="en-US" dirty="0">
                <a:solidFill>
                  <a:schemeClr val="tx1"/>
                </a:solidFill>
                <a:latin typeface="Times New Roman" panose="02020603050405020304" pitchFamily="18" charset="0"/>
                <a:cs typeface="Times New Roman" panose="02020603050405020304" pitchFamily="18" charset="0"/>
              </a:rPr>
              <a:t> of Bengal.</a:t>
            </a:r>
          </a:p>
          <a:p>
            <a:pPr algn="just" fontAlgn="base"/>
            <a:r>
              <a:rPr lang="en-US" dirty="0" err="1">
                <a:solidFill>
                  <a:schemeClr val="tx1"/>
                </a:solidFill>
                <a:latin typeface="Times New Roman" panose="02020603050405020304" pitchFamily="18" charset="0"/>
                <a:cs typeface="Times New Roman" panose="02020603050405020304" pitchFamily="18" charset="0"/>
              </a:rPr>
              <a:t>Diwani</a:t>
            </a:r>
            <a:r>
              <a:rPr lang="en-US" dirty="0">
                <a:solidFill>
                  <a:schemeClr val="tx1"/>
                </a:solidFill>
                <a:latin typeface="Times New Roman" panose="02020603050405020304" pitchFamily="18" charset="0"/>
                <a:cs typeface="Times New Roman" panose="02020603050405020304" pitchFamily="18" charset="0"/>
              </a:rPr>
              <a:t> = Revenue and Civil Administration</a:t>
            </a:r>
          </a:p>
          <a:p>
            <a:pPr algn="just" fontAlgn="base"/>
            <a:r>
              <a:rPr lang="en-US" dirty="0" err="1" smtClean="0">
                <a:solidFill>
                  <a:schemeClr val="tx1"/>
                </a:solidFill>
                <a:latin typeface="Times New Roman" panose="02020603050405020304" pitchFamily="18" charset="0"/>
                <a:cs typeface="Times New Roman" panose="02020603050405020304" pitchFamily="18" charset="0"/>
              </a:rPr>
              <a:t>Nizamat</a:t>
            </a: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Police and Criminal Administration</a:t>
            </a:r>
          </a:p>
          <a:p>
            <a:endParaRPr lang="en-US" dirty="0"/>
          </a:p>
        </p:txBody>
      </p:sp>
      <p:pic>
        <p:nvPicPr>
          <p:cNvPr id="4098" name="Picture 2" descr="Dual Government in Bengal (1765-72) in Hindi | Spectrum Modern History |  East India Company | UPSC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4836" y="2160589"/>
            <a:ext cx="3837709" cy="38807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008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DUAL GOVERNMENT OF BENGAL </a:t>
            </a:r>
            <a:br>
              <a:rPr lang="en-US" sz="3200" b="1" dirty="0">
                <a:solidFill>
                  <a:srgbClr val="C00000"/>
                </a:solidFill>
                <a:latin typeface="Times New Roman" panose="02020603050405020304" pitchFamily="18" charset="0"/>
                <a:cs typeface="Times New Roman" panose="02020603050405020304" pitchFamily="18" charset="0"/>
              </a:rPr>
            </a:br>
            <a:r>
              <a:rPr lang="en-US" sz="3200" b="1" dirty="0">
                <a:solidFill>
                  <a:srgbClr val="C00000"/>
                </a:solidFill>
                <a:latin typeface="Times New Roman" panose="02020603050405020304" pitchFamily="18" charset="0"/>
                <a:cs typeface="Times New Roman" panose="02020603050405020304" pitchFamily="18" charset="0"/>
              </a:rPr>
              <a:t>(1765-1772)</a:t>
            </a:r>
            <a:endParaRPr lang="en-US" sz="3200" dirty="0"/>
          </a:p>
        </p:txBody>
      </p:sp>
      <p:sp>
        <p:nvSpPr>
          <p:cNvPr id="3" name="Content Placeholder 2"/>
          <p:cNvSpPr>
            <a:spLocks noGrp="1"/>
          </p:cNvSpPr>
          <p:nvPr>
            <p:ph idx="1"/>
          </p:nvPr>
        </p:nvSpPr>
        <p:spPr>
          <a:xfrm>
            <a:off x="677334" y="2160589"/>
            <a:ext cx="4241030" cy="3880773"/>
          </a:xfrm>
        </p:spPr>
        <p:txBody>
          <a:bodyPr>
            <a:normAutofit lnSpcReduction="10000"/>
          </a:bodyPr>
          <a:lstStyle/>
          <a:p>
            <a:pPr lvl="0" algn="just" fontAlgn="base"/>
            <a:r>
              <a:rPr lang="en-US" dirty="0" err="1">
                <a:solidFill>
                  <a:schemeClr val="tx1"/>
                </a:solidFill>
                <a:latin typeface="Times New Roman" panose="02020603050405020304" pitchFamily="18" charset="0"/>
                <a:cs typeface="Times New Roman" panose="02020603050405020304" pitchFamily="18" charset="0"/>
              </a:rPr>
              <a:t>Diwani</a:t>
            </a:r>
            <a:r>
              <a:rPr lang="en-US" dirty="0">
                <a:solidFill>
                  <a:schemeClr val="tx1"/>
                </a:solidFill>
                <a:latin typeface="Times New Roman" panose="02020603050405020304" pitchFamily="18" charset="0"/>
                <a:cs typeface="Times New Roman" panose="02020603050405020304" pitchFamily="18" charset="0"/>
              </a:rPr>
              <a:t> was acquired from the Mughal emperor and </a:t>
            </a:r>
            <a:r>
              <a:rPr lang="en-US" dirty="0" err="1">
                <a:solidFill>
                  <a:schemeClr val="tx1"/>
                </a:solidFill>
                <a:latin typeface="Times New Roman" panose="02020603050405020304" pitchFamily="18" charset="0"/>
                <a:cs typeface="Times New Roman" panose="02020603050405020304" pitchFamily="18" charset="0"/>
              </a:rPr>
              <a:t>Nizamat</a:t>
            </a:r>
            <a:r>
              <a:rPr lang="en-US" dirty="0">
                <a:solidFill>
                  <a:schemeClr val="tx1"/>
                </a:solidFill>
                <a:latin typeface="Times New Roman" panose="02020603050405020304" pitchFamily="18" charset="0"/>
                <a:cs typeface="Times New Roman" panose="02020603050405020304" pitchFamily="18" charset="0"/>
              </a:rPr>
              <a:t> from the </a:t>
            </a:r>
            <a:r>
              <a:rPr lang="en-US" dirty="0" err="1">
                <a:solidFill>
                  <a:schemeClr val="tx1"/>
                </a:solidFill>
                <a:latin typeface="Times New Roman" panose="02020603050405020304" pitchFamily="18" charset="0"/>
                <a:cs typeface="Times New Roman" panose="02020603050405020304" pitchFamily="18" charset="0"/>
              </a:rPr>
              <a:t>Nawab</a:t>
            </a:r>
            <a:r>
              <a:rPr lang="en-US" dirty="0">
                <a:solidFill>
                  <a:schemeClr val="tx1"/>
                </a:solidFill>
                <a:latin typeface="Times New Roman" panose="02020603050405020304" pitchFamily="18" charset="0"/>
                <a:cs typeface="Times New Roman" panose="02020603050405020304" pitchFamily="18" charset="0"/>
              </a:rPr>
              <a:t> of Bengal.</a:t>
            </a:r>
          </a:p>
          <a:p>
            <a:pPr lvl="0" algn="just" fontAlgn="base"/>
            <a:r>
              <a:rPr lang="en-US" dirty="0">
                <a:solidFill>
                  <a:schemeClr val="tx1"/>
                </a:solidFill>
                <a:latin typeface="Times New Roman" panose="02020603050405020304" pitchFamily="18" charset="0"/>
                <a:cs typeface="Times New Roman" panose="02020603050405020304" pitchFamily="18" charset="0"/>
              </a:rPr>
              <a:t>As the </a:t>
            </a:r>
            <a:r>
              <a:rPr lang="en-US" dirty="0" err="1">
                <a:solidFill>
                  <a:schemeClr val="tx1"/>
                </a:solidFill>
                <a:latin typeface="Times New Roman" panose="02020603050405020304" pitchFamily="18" charset="0"/>
                <a:cs typeface="Times New Roman" panose="02020603050405020304" pitchFamily="18" charset="0"/>
              </a:rPr>
              <a:t>diwan</a:t>
            </a:r>
            <a:r>
              <a:rPr lang="en-US" dirty="0">
                <a:solidFill>
                  <a:schemeClr val="tx1"/>
                </a:solidFill>
                <a:latin typeface="Times New Roman" panose="02020603050405020304" pitchFamily="18" charset="0"/>
                <a:cs typeface="Times New Roman" panose="02020603050405020304" pitchFamily="18" charset="0"/>
              </a:rPr>
              <a:t>, the Company was authorized to collect revenues of the province, while through the right to nominate the deputy </a:t>
            </a:r>
            <a:r>
              <a:rPr lang="en-US" dirty="0" err="1">
                <a:solidFill>
                  <a:schemeClr val="tx1"/>
                </a:solidFill>
                <a:latin typeface="Times New Roman" panose="02020603050405020304" pitchFamily="18" charset="0"/>
                <a:cs typeface="Times New Roman" panose="02020603050405020304" pitchFamily="18" charset="0"/>
              </a:rPr>
              <a:t>subahdar</a:t>
            </a:r>
            <a:r>
              <a:rPr lang="en-US" dirty="0">
                <a:solidFill>
                  <a:schemeClr val="tx1"/>
                </a:solidFill>
                <a:latin typeface="Times New Roman" panose="02020603050405020304" pitchFamily="18" charset="0"/>
                <a:cs typeface="Times New Roman" panose="02020603050405020304" pitchFamily="18" charset="0"/>
              </a:rPr>
              <a:t> it was in a position to control the </a:t>
            </a:r>
            <a:r>
              <a:rPr lang="en-US" dirty="0" err="1">
                <a:solidFill>
                  <a:schemeClr val="tx1"/>
                </a:solidFill>
                <a:latin typeface="Times New Roman" panose="02020603050405020304" pitchFamily="18" charset="0"/>
                <a:cs typeface="Times New Roman" panose="02020603050405020304" pitchFamily="18" charset="0"/>
              </a:rPr>
              <a:t>nizamat</a:t>
            </a:r>
            <a:r>
              <a:rPr lang="en-US" dirty="0">
                <a:solidFill>
                  <a:schemeClr val="tx1"/>
                </a:solidFill>
                <a:latin typeface="Times New Roman" panose="02020603050405020304" pitchFamily="18" charset="0"/>
                <a:cs typeface="Times New Roman" panose="02020603050405020304" pitchFamily="18" charset="0"/>
              </a:rPr>
              <a:t> or the police and judicial powers. The deputy </a:t>
            </a:r>
            <a:r>
              <a:rPr lang="en-US" dirty="0" err="1">
                <a:solidFill>
                  <a:schemeClr val="tx1"/>
                </a:solidFill>
                <a:latin typeface="Times New Roman" panose="02020603050405020304" pitchFamily="18" charset="0"/>
                <a:cs typeface="Times New Roman" panose="02020603050405020304" pitchFamily="18" charset="0"/>
              </a:rPr>
              <a:t>subahdar</a:t>
            </a:r>
            <a:r>
              <a:rPr lang="en-US" dirty="0">
                <a:solidFill>
                  <a:schemeClr val="tx1"/>
                </a:solidFill>
                <a:latin typeface="Times New Roman" panose="02020603050405020304" pitchFamily="18" charset="0"/>
                <a:cs typeface="Times New Roman" panose="02020603050405020304" pitchFamily="18" charset="0"/>
              </a:rPr>
              <a:t> could not be removed without the consent of the Company. However, at this point, the Company was neither willing nor able to collect the revenue directly.</a:t>
            </a:r>
          </a:p>
          <a:p>
            <a:endParaRPr lang="en-US" dirty="0"/>
          </a:p>
        </p:txBody>
      </p:sp>
      <p:pic>
        <p:nvPicPr>
          <p:cNvPr id="5122" name="Picture 2" descr="SECRETS OF Dual Government in Bengal (1765-72) / UPSC CSE IAS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668" y="2229863"/>
            <a:ext cx="4298334" cy="381149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411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DUAL GOVERNMENT OF BENGAL </a:t>
            </a:r>
            <a:br>
              <a:rPr lang="en-US" b="1" dirty="0">
                <a:solidFill>
                  <a:srgbClr val="C00000"/>
                </a:solidFill>
                <a:latin typeface="Times New Roman" panose="02020603050405020304" pitchFamily="18" charset="0"/>
                <a:cs typeface="Times New Roman" panose="02020603050405020304" pitchFamily="18" charset="0"/>
              </a:rPr>
            </a:br>
            <a:r>
              <a:rPr lang="en-US" b="1" dirty="0">
                <a:solidFill>
                  <a:srgbClr val="C00000"/>
                </a:solidFill>
                <a:latin typeface="Times New Roman" panose="02020603050405020304" pitchFamily="18" charset="0"/>
                <a:cs typeface="Times New Roman" panose="02020603050405020304" pitchFamily="18" charset="0"/>
              </a:rPr>
              <a:t>(1765-1772)</a:t>
            </a:r>
            <a:endParaRPr lang="en-US" dirty="0"/>
          </a:p>
        </p:txBody>
      </p:sp>
      <p:sp>
        <p:nvSpPr>
          <p:cNvPr id="3" name="Content Placeholder 2"/>
          <p:cNvSpPr>
            <a:spLocks noGrp="1"/>
          </p:cNvSpPr>
          <p:nvPr>
            <p:ph idx="1"/>
          </p:nvPr>
        </p:nvSpPr>
        <p:spPr>
          <a:xfrm>
            <a:off x="677334" y="2160589"/>
            <a:ext cx="4822921" cy="3880773"/>
          </a:xfrm>
        </p:spPr>
        <p:txBody>
          <a:bodyPr>
            <a:normAutofit fontScale="92500" lnSpcReduction="20000"/>
          </a:bodyPr>
          <a:lstStyle/>
          <a:p>
            <a:pPr lvl="0" algn="just" fontAlgn="base"/>
            <a:r>
              <a:rPr lang="en-US" dirty="0">
                <a:solidFill>
                  <a:schemeClr val="tx1"/>
                </a:solidFill>
              </a:rPr>
              <a:t>H</a:t>
            </a:r>
            <a:r>
              <a:rPr lang="en-US" dirty="0">
                <a:solidFill>
                  <a:schemeClr val="tx1"/>
                </a:solidFill>
                <a:latin typeface="Times New Roman" panose="02020603050405020304" pitchFamily="18" charset="0"/>
                <a:cs typeface="Times New Roman" panose="02020603050405020304" pitchFamily="18" charset="0"/>
              </a:rPr>
              <a:t>ence Company appointed two deputy </a:t>
            </a:r>
            <a:r>
              <a:rPr lang="en-US" dirty="0" err="1">
                <a:solidFill>
                  <a:schemeClr val="tx1"/>
                </a:solidFill>
                <a:latin typeface="Times New Roman" panose="02020603050405020304" pitchFamily="18" charset="0"/>
                <a:cs typeface="Times New Roman" panose="02020603050405020304" pitchFamily="18" charset="0"/>
              </a:rPr>
              <a:t>diwans</a:t>
            </a:r>
            <a:r>
              <a:rPr lang="en-US" dirty="0">
                <a:solidFill>
                  <a:schemeClr val="tx1"/>
                </a:solidFill>
                <a:latin typeface="Times New Roman" panose="02020603050405020304" pitchFamily="18" charset="0"/>
                <a:cs typeface="Times New Roman" panose="02020603050405020304" pitchFamily="18" charset="0"/>
              </a:rPr>
              <a:t> for exercising </a:t>
            </a:r>
            <a:r>
              <a:rPr lang="en-US" dirty="0" err="1">
                <a:solidFill>
                  <a:schemeClr val="tx1"/>
                </a:solidFill>
                <a:latin typeface="Times New Roman" panose="02020603050405020304" pitchFamily="18" charset="0"/>
                <a:cs typeface="Times New Roman" panose="02020603050405020304" pitchFamily="18" charset="0"/>
              </a:rPr>
              <a:t>diwani</a:t>
            </a:r>
            <a:r>
              <a:rPr lang="en-US" dirty="0">
                <a:solidFill>
                  <a:schemeClr val="tx1"/>
                </a:solidFill>
                <a:latin typeface="Times New Roman" panose="02020603050405020304" pitchFamily="18" charset="0"/>
                <a:cs typeface="Times New Roman" panose="02020603050405020304" pitchFamily="18" charset="0"/>
              </a:rPr>
              <a:t> functions Reza Khan for Bengal and Raja </a:t>
            </a:r>
            <a:r>
              <a:rPr lang="en-US" dirty="0" err="1">
                <a:solidFill>
                  <a:schemeClr val="tx1"/>
                </a:solidFill>
                <a:latin typeface="Times New Roman" panose="02020603050405020304" pitchFamily="18" charset="0"/>
                <a:cs typeface="Times New Roman" panose="02020603050405020304" pitchFamily="18" charset="0"/>
              </a:rPr>
              <a:t>Sitah</a:t>
            </a:r>
            <a:r>
              <a:rPr lang="en-US" dirty="0">
                <a:solidFill>
                  <a:schemeClr val="tx1"/>
                </a:solidFill>
                <a:latin typeface="Times New Roman" panose="02020603050405020304" pitchFamily="18" charset="0"/>
                <a:cs typeface="Times New Roman" panose="02020603050405020304" pitchFamily="18" charset="0"/>
              </a:rPr>
              <a:t> Roy for Bihar. Mohammad Reza Khan also functioned as deputy </a:t>
            </a:r>
            <a:r>
              <a:rPr lang="en-US" dirty="0" err="1">
                <a:solidFill>
                  <a:schemeClr val="tx1"/>
                </a:solidFill>
                <a:latin typeface="Times New Roman" panose="02020603050405020304" pitchFamily="18" charset="0"/>
                <a:cs typeface="Times New Roman" panose="02020603050405020304" pitchFamily="18" charset="0"/>
              </a:rPr>
              <a:t>Nizam</a:t>
            </a:r>
            <a:r>
              <a:rPr lang="en-US" dirty="0">
                <a:solidFill>
                  <a:schemeClr val="tx1"/>
                </a:solidFill>
                <a:latin typeface="Times New Roman" panose="02020603050405020304" pitchFamily="18" charset="0"/>
                <a:cs typeface="Times New Roman" panose="02020603050405020304" pitchFamily="18" charset="0"/>
              </a:rPr>
              <a:t>. In this way, the whole administration of Bengal was exercised through an Indian agency, although the actual authority rested with the Company.</a:t>
            </a:r>
          </a:p>
          <a:p>
            <a:pPr lvl="0" algn="just" fontAlgn="base"/>
            <a:r>
              <a:rPr lang="en-US" dirty="0">
                <a:solidFill>
                  <a:schemeClr val="tx1"/>
                </a:solidFill>
                <a:latin typeface="Times New Roman" panose="02020603050405020304" pitchFamily="18" charset="0"/>
                <a:cs typeface="Times New Roman" panose="02020603050405020304" pitchFamily="18" charset="0"/>
              </a:rPr>
              <a:t>The dual government system held a great advantage for the British had power without responsibility. The </a:t>
            </a:r>
            <a:r>
              <a:rPr lang="en-US" dirty="0" err="1">
                <a:solidFill>
                  <a:schemeClr val="tx1"/>
                </a:solidFill>
                <a:latin typeface="Times New Roman" panose="02020603050405020304" pitchFamily="18" charset="0"/>
                <a:cs typeface="Times New Roman" panose="02020603050405020304" pitchFamily="18" charset="0"/>
              </a:rPr>
              <a:t>Nawab</a:t>
            </a:r>
            <a:r>
              <a:rPr lang="en-US" dirty="0">
                <a:solidFill>
                  <a:schemeClr val="tx1"/>
                </a:solidFill>
                <a:latin typeface="Times New Roman" panose="02020603050405020304" pitchFamily="18" charset="0"/>
                <a:cs typeface="Times New Roman" panose="02020603050405020304" pitchFamily="18" charset="0"/>
              </a:rPr>
              <a:t> and his officials were responsible for administration, but they had no power to discharge it. The </a:t>
            </a:r>
            <a:r>
              <a:rPr lang="en-US" dirty="0" err="1">
                <a:solidFill>
                  <a:schemeClr val="tx1"/>
                </a:solidFill>
                <a:latin typeface="Times New Roman" panose="02020603050405020304" pitchFamily="18" charset="0"/>
                <a:cs typeface="Times New Roman" panose="02020603050405020304" pitchFamily="18" charset="0"/>
              </a:rPr>
              <a:t>Nawab</a:t>
            </a:r>
            <a:r>
              <a:rPr lang="en-US" dirty="0">
                <a:solidFill>
                  <a:schemeClr val="tx1"/>
                </a:solidFill>
                <a:latin typeface="Times New Roman" panose="02020603050405020304" pitchFamily="18" charset="0"/>
                <a:cs typeface="Times New Roman" panose="02020603050405020304" pitchFamily="18" charset="0"/>
              </a:rPr>
              <a:t> was merely a puppet in the hands of the British Government of India. The </a:t>
            </a:r>
            <a:r>
              <a:rPr lang="en-US" dirty="0" err="1">
                <a:solidFill>
                  <a:schemeClr val="tx1"/>
                </a:solidFill>
                <a:latin typeface="Times New Roman" panose="02020603050405020304" pitchFamily="18" charset="0"/>
                <a:cs typeface="Times New Roman" panose="02020603050405020304" pitchFamily="18" charset="0"/>
              </a:rPr>
              <a:t>Nawab</a:t>
            </a:r>
            <a:r>
              <a:rPr lang="en-US" dirty="0">
                <a:solidFill>
                  <a:schemeClr val="tx1"/>
                </a:solidFill>
                <a:latin typeface="Times New Roman" panose="02020603050405020304" pitchFamily="18" charset="0"/>
                <a:cs typeface="Times New Roman" panose="02020603050405020304" pitchFamily="18" charset="0"/>
              </a:rPr>
              <a:t> of Bengal province was under their dominion and depended upon them for his very existence.</a:t>
            </a:r>
          </a:p>
          <a:p>
            <a:endParaRPr lang="en-US" dirty="0"/>
          </a:p>
        </p:txBody>
      </p:sp>
      <p:pic>
        <p:nvPicPr>
          <p:cNvPr id="6146" name="Picture 2" descr="Dual Government in Bengal (1765-72) - PCSSTUDIES - His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6509" y="2063606"/>
            <a:ext cx="3773747" cy="38807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963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DEMERITS OF THE DUAL GOVERNMENT</a:t>
            </a:r>
            <a:r>
              <a:rPr lang="en-US" sz="3200" dirty="0"/>
              <a:t/>
            </a:r>
            <a:br>
              <a:rPr lang="en-US" sz="3200" dirty="0"/>
            </a:br>
            <a:endParaRPr lang="en-US" sz="3200" dirty="0"/>
          </a:p>
        </p:txBody>
      </p:sp>
      <p:sp>
        <p:nvSpPr>
          <p:cNvPr id="3" name="Content Placeholder 2"/>
          <p:cNvSpPr>
            <a:spLocks noGrp="1"/>
          </p:cNvSpPr>
          <p:nvPr>
            <p:ph idx="1"/>
          </p:nvPr>
        </p:nvSpPr>
        <p:spPr>
          <a:xfrm>
            <a:off x="677334" y="2160589"/>
            <a:ext cx="4185611" cy="3880773"/>
          </a:xfrm>
        </p:spPr>
        <p:txBody>
          <a:bodyPr>
            <a:normAutofit fontScale="85000" lnSpcReduction="10000"/>
          </a:bodyPr>
          <a:lstStyle/>
          <a:p>
            <a:pPr algn="just" fontAlgn="base"/>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Dual Government of Clive has been criticized in various ways. It led to disastrous results.</a:t>
            </a:r>
          </a:p>
          <a:p>
            <a:pPr lvl="0" algn="just" fontAlgn="base"/>
            <a:r>
              <a:rPr lang="en-US" b="1" dirty="0">
                <a:solidFill>
                  <a:schemeClr val="tx1"/>
                </a:solidFill>
                <a:latin typeface="Times New Roman" panose="02020603050405020304" pitchFamily="18" charset="0"/>
                <a:cs typeface="Times New Roman" panose="02020603050405020304" pitchFamily="18" charset="0"/>
              </a:rPr>
              <a:t>Administration was badly affected:</a:t>
            </a:r>
            <a:r>
              <a:rPr lang="en-US" dirty="0">
                <a:solidFill>
                  <a:schemeClr val="tx1"/>
                </a:solidFill>
                <a:latin typeface="Times New Roman" panose="02020603050405020304" pitchFamily="18" charset="0"/>
                <a:cs typeface="Times New Roman" panose="02020603050405020304" pitchFamily="18" charset="0"/>
              </a:rPr>
              <a:t> Power was divorced from the responsibility. The British had power and money while the </a:t>
            </a:r>
            <a:r>
              <a:rPr lang="en-US" dirty="0" err="1">
                <a:solidFill>
                  <a:schemeClr val="tx1"/>
                </a:solidFill>
                <a:latin typeface="Times New Roman" panose="02020603050405020304" pitchFamily="18" charset="0"/>
                <a:cs typeface="Times New Roman" panose="02020603050405020304" pitchFamily="18" charset="0"/>
              </a:rPr>
              <a:t>Nawab</a:t>
            </a:r>
            <a:r>
              <a:rPr lang="en-US" dirty="0">
                <a:solidFill>
                  <a:schemeClr val="tx1"/>
                </a:solidFill>
                <a:latin typeface="Times New Roman" panose="02020603050405020304" pitchFamily="18" charset="0"/>
                <a:cs typeface="Times New Roman" panose="02020603050405020304" pitchFamily="18" charset="0"/>
              </a:rPr>
              <a:t> had neither power nor money. </a:t>
            </a:r>
            <a:r>
              <a:rPr lang="en-US" dirty="0" err="1">
                <a:solidFill>
                  <a:schemeClr val="tx1"/>
                </a:solidFill>
                <a:latin typeface="Times New Roman" panose="02020603050405020304" pitchFamily="18" charset="0"/>
                <a:cs typeface="Times New Roman" panose="02020603050405020304" pitchFamily="18" charset="0"/>
              </a:rPr>
              <a:t>Nawab</a:t>
            </a:r>
            <a:r>
              <a:rPr lang="en-US" dirty="0">
                <a:solidFill>
                  <a:schemeClr val="tx1"/>
                </a:solidFill>
                <a:latin typeface="Times New Roman" panose="02020603050405020304" pitchFamily="18" charset="0"/>
                <a:cs typeface="Times New Roman" panose="02020603050405020304" pitchFamily="18" charset="0"/>
              </a:rPr>
              <a:t> had only the responsibility of running the administration. The </a:t>
            </a:r>
            <a:r>
              <a:rPr lang="en-US" dirty="0" err="1">
                <a:solidFill>
                  <a:schemeClr val="tx1"/>
                </a:solidFill>
                <a:latin typeface="Times New Roman" panose="02020603050405020304" pitchFamily="18" charset="0"/>
                <a:cs typeface="Times New Roman" panose="02020603050405020304" pitchFamily="18" charset="0"/>
              </a:rPr>
              <a:t>Nawab</a:t>
            </a:r>
            <a:r>
              <a:rPr lang="en-US" dirty="0">
                <a:solidFill>
                  <a:schemeClr val="tx1"/>
                </a:solidFill>
                <a:latin typeface="Times New Roman" panose="02020603050405020304" pitchFamily="18" charset="0"/>
                <a:cs typeface="Times New Roman" panose="02020603050405020304" pitchFamily="18" charset="0"/>
              </a:rPr>
              <a:t> failed to manage the administration smoothly with a small annual grant of rupees 50 lakh.</a:t>
            </a:r>
          </a:p>
          <a:p>
            <a:pPr algn="just" fontAlgn="base"/>
            <a:r>
              <a:rPr lang="en-US" dirty="0">
                <a:solidFill>
                  <a:schemeClr val="tx1"/>
                </a:solidFill>
                <a:latin typeface="Times New Roman" panose="02020603050405020304" pitchFamily="18" charset="0"/>
                <a:cs typeface="Times New Roman" panose="02020603050405020304" pitchFamily="18" charset="0"/>
              </a:rPr>
              <a:t>The company tried to improve its lot by the revenue it collected from Bengal, Bihar, and Orissa. The </a:t>
            </a:r>
            <a:r>
              <a:rPr lang="en-US" dirty="0" err="1">
                <a:solidFill>
                  <a:schemeClr val="tx1"/>
                </a:solidFill>
                <a:latin typeface="Times New Roman" panose="02020603050405020304" pitchFamily="18" charset="0"/>
                <a:cs typeface="Times New Roman" panose="02020603050405020304" pitchFamily="18" charset="0"/>
              </a:rPr>
              <a:t>Nawab</a:t>
            </a:r>
            <a:r>
              <a:rPr lang="en-US" dirty="0">
                <a:solidFill>
                  <a:schemeClr val="tx1"/>
                </a:solidFill>
                <a:latin typeface="Times New Roman" panose="02020603050405020304" pitchFamily="18" charset="0"/>
                <a:cs typeface="Times New Roman" panose="02020603050405020304" pitchFamily="18" charset="0"/>
              </a:rPr>
              <a:t> could not do any work of public utility due to the paucity of funds. The </a:t>
            </a:r>
            <a:r>
              <a:rPr lang="en-US" dirty="0" err="1">
                <a:solidFill>
                  <a:schemeClr val="tx1"/>
                </a:solidFill>
                <a:latin typeface="Times New Roman" panose="02020603050405020304" pitchFamily="18" charset="0"/>
                <a:cs typeface="Times New Roman" panose="02020603050405020304" pitchFamily="18" charset="0"/>
              </a:rPr>
              <a:t>Nawab</a:t>
            </a:r>
            <a:r>
              <a:rPr lang="en-US" dirty="0">
                <a:solidFill>
                  <a:schemeClr val="tx1"/>
                </a:solidFill>
                <a:latin typeface="Times New Roman" panose="02020603050405020304" pitchFamily="18" charset="0"/>
                <a:cs typeface="Times New Roman" panose="02020603050405020304" pitchFamily="18" charset="0"/>
              </a:rPr>
              <a:t> also had no power to enforce the law.</a:t>
            </a:r>
          </a:p>
          <a:p>
            <a:endParaRPr lang="en-US" dirty="0"/>
          </a:p>
        </p:txBody>
      </p:sp>
      <p:pic>
        <p:nvPicPr>
          <p:cNvPr id="7170" name="Picture 2" descr="UPSC CSE - GS - Demerits of Dual System Offered by Unacade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668" y="2160589"/>
            <a:ext cx="4298334" cy="38807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023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DEMERITS </a:t>
            </a:r>
            <a:r>
              <a:rPr lang="en-US" sz="3200" b="1" dirty="0">
                <a:solidFill>
                  <a:srgbClr val="C00000"/>
                </a:solidFill>
                <a:latin typeface="Times New Roman" panose="02020603050405020304" pitchFamily="18" charset="0"/>
                <a:cs typeface="Times New Roman" panose="02020603050405020304" pitchFamily="18" charset="0"/>
              </a:rPr>
              <a:t>OF THE DUAL GOVERNMENT</a:t>
            </a:r>
            <a:endParaRPr lang="en-US" sz="3200" dirty="0"/>
          </a:p>
        </p:txBody>
      </p:sp>
      <p:sp>
        <p:nvSpPr>
          <p:cNvPr id="3" name="Content Placeholder 2"/>
          <p:cNvSpPr>
            <a:spLocks noGrp="1"/>
          </p:cNvSpPr>
          <p:nvPr>
            <p:ph idx="1"/>
          </p:nvPr>
        </p:nvSpPr>
        <p:spPr>
          <a:xfrm>
            <a:off x="677334" y="2160589"/>
            <a:ext cx="4587393" cy="3880773"/>
          </a:xfrm>
        </p:spPr>
        <p:txBody>
          <a:bodyPr>
            <a:normAutofit fontScale="77500" lnSpcReduction="20000"/>
          </a:bodyPr>
          <a:lstStyle/>
          <a:p>
            <a:pPr algn="just" fontAlgn="base"/>
            <a:r>
              <a:rPr lang="en-US" dirty="0">
                <a:solidFill>
                  <a:schemeClr val="tx1"/>
                </a:solidFill>
                <a:latin typeface="Times New Roman" panose="02020603050405020304" pitchFamily="18" charset="0"/>
                <a:cs typeface="Times New Roman" panose="02020603050405020304" pitchFamily="18" charset="0"/>
              </a:rPr>
              <a:t>As a result, lawlessness prevailed in most parts of Bengal. The cases of theft and robbery increased by lips and bounds. The common people had to suffer a lot due to want of justice. They suffered to such an extent that they preferred even to leave their home and heart.</a:t>
            </a:r>
          </a:p>
          <a:p>
            <a:pPr lvl="0" algn="just" fontAlgn="base"/>
            <a:r>
              <a:rPr lang="en-US" b="1" dirty="0">
                <a:solidFill>
                  <a:schemeClr val="tx1"/>
                </a:solidFill>
                <a:latin typeface="Times New Roman" panose="02020603050405020304" pitchFamily="18" charset="0"/>
                <a:cs typeface="Times New Roman" panose="02020603050405020304" pitchFamily="18" charset="0"/>
              </a:rPr>
              <a:t>Deterioration of Agriculture:</a:t>
            </a:r>
            <a:r>
              <a:rPr lang="en-US" dirty="0">
                <a:solidFill>
                  <a:schemeClr val="tx1"/>
                </a:solidFill>
                <a:latin typeface="Times New Roman" panose="02020603050405020304" pitchFamily="18" charset="0"/>
                <a:cs typeface="Times New Roman" panose="02020603050405020304" pitchFamily="18" charset="0"/>
              </a:rPr>
              <a:t> The condition of agriculture in Bengal gradually deteriorated under the Dual Government of Clive. The power of collection of revenue rested in the hands of the company only. So, the </a:t>
            </a:r>
            <a:r>
              <a:rPr lang="en-US" dirty="0" err="1">
                <a:solidFill>
                  <a:schemeClr val="tx1"/>
                </a:solidFill>
                <a:latin typeface="Times New Roman" panose="02020603050405020304" pitchFamily="18" charset="0"/>
                <a:cs typeface="Times New Roman" panose="02020603050405020304" pitchFamily="18" charset="0"/>
              </a:rPr>
              <a:t>Nawab</a:t>
            </a:r>
            <a:r>
              <a:rPr lang="en-US" dirty="0">
                <a:solidFill>
                  <a:schemeClr val="tx1"/>
                </a:solidFill>
                <a:latin typeface="Times New Roman" panose="02020603050405020304" pitchFamily="18" charset="0"/>
                <a:cs typeface="Times New Roman" panose="02020603050405020304" pitchFamily="18" charset="0"/>
              </a:rPr>
              <a:t> could not make any provision like irrigation for the development of agriculture in Bengal. He also failed to advance loans to needy farmers due to a shortage of funds. The great famine of 1770 was an indirect outcome of the above difficulties.</a:t>
            </a:r>
          </a:p>
          <a:p>
            <a:pPr algn="just" fontAlgn="base"/>
            <a:r>
              <a:rPr lang="en-US" dirty="0">
                <a:solidFill>
                  <a:schemeClr val="tx1"/>
                </a:solidFill>
                <a:latin typeface="Times New Roman" panose="02020603050405020304" pitchFamily="18" charset="0"/>
                <a:cs typeface="Times New Roman" panose="02020603050405020304" pitchFamily="18" charset="0"/>
              </a:rPr>
              <a:t>The downfall of agriculture under the Dual Government ultimately led to the downfall of the Company’s income. The English Company became apathetic to agriculture in Bengal which led to loss of production in the field. It ultimately resulted in a decrease in revenue collection.</a:t>
            </a:r>
          </a:p>
          <a:p>
            <a:endParaRPr lang="en-US" dirty="0"/>
          </a:p>
        </p:txBody>
      </p:sp>
      <p:sp>
        <p:nvSpPr>
          <p:cNvPr id="4" name="AutoShape 2" descr="Organization of the government | PP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5264728" y="2160588"/>
            <a:ext cx="4009274" cy="3880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472270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10912</TotalTime>
  <Words>1071</Words>
  <Application>Microsoft Office PowerPoint</Application>
  <PresentationFormat>Widescreen</PresentationFormat>
  <Paragraphs>75</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Bangla MN</vt:lpstr>
      <vt:lpstr>Britannic Bold</vt:lpstr>
      <vt:lpstr>Calibri</vt:lpstr>
      <vt:lpstr>Franklin Gothic Book</vt:lpstr>
      <vt:lpstr>Times New Roman</vt:lpstr>
      <vt:lpstr>Trebuchet MS</vt:lpstr>
      <vt:lpstr>Wingdings 3</vt:lpstr>
      <vt:lpstr>Facet</vt:lpstr>
      <vt:lpstr>PowerPoint Presentation</vt:lpstr>
      <vt:lpstr> DIWANI RIGHTS </vt:lpstr>
      <vt:lpstr> IMPACT OF DIWANI RIGHTS</vt:lpstr>
      <vt:lpstr> IMPACT OF DIWANI RIGHTS</vt:lpstr>
      <vt:lpstr>DUAL GOVERNMENT OF BENGAL  (1765-1772)  </vt:lpstr>
      <vt:lpstr>DUAL GOVERNMENT OF BENGAL  (1765-1772)</vt:lpstr>
      <vt:lpstr>DUAL GOVERNMENT OF BENGAL  (1765-1772)</vt:lpstr>
      <vt:lpstr> DEMERITS OF THE DUAL GOVERNMENT </vt:lpstr>
      <vt:lpstr> DEMERITS OF THE DUAL GOVERNMENT</vt:lpstr>
      <vt:lpstr> DEMERITS OF THE DUAL GOVERNMENT</vt:lpstr>
      <vt:lpstr> DEMERITS OF THE DUAL GOVERNMENT</vt:lpstr>
      <vt:lpstr> THE GREAT BENGAL FAMINE OF 1770 </vt:lpstr>
      <vt:lpstr> THE GREAT BENGAL FAMINE OF 1770</vt:lpstr>
      <vt:lpstr>CAUSES OF THE GREAT BENGAL FAMINE OF 1770 </vt:lpstr>
      <vt:lpstr>CAUSES OF THE GREAT BENGAL FAMINE OF 1770</vt:lpstr>
      <vt:lpstr>CAUSES OF THE GREAT BENGAL FAMINE OF 1770</vt:lpstr>
      <vt:lpstr> RESULTS OF THE FAMINE </vt:lpstr>
      <vt:lpstr> RESULTS OF THE FAMINE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Prison Radicalization in Bangladesh  Present Scenario and Threats</dc:title>
  <dc:creator>Mohammad Abdul Quddus</dc:creator>
  <cp:lastModifiedBy>Dr. Mostafiz</cp:lastModifiedBy>
  <cp:revision>959</cp:revision>
  <cp:lastPrinted>2022-07-04T14:13:00Z</cp:lastPrinted>
  <dcterms:created xsi:type="dcterms:W3CDTF">2017-10-14T17:55:41Z</dcterms:created>
  <dcterms:modified xsi:type="dcterms:W3CDTF">2023-10-16T05:04:27Z</dcterms:modified>
</cp:coreProperties>
</file>