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1000" y="0"/>
            <a:ext cx="445134" cy="6858000"/>
          </a:xfrm>
          <a:custGeom>
            <a:avLst/>
            <a:gdLst/>
            <a:ahLst/>
            <a:cxnLst/>
            <a:rect l="l" t="t" r="r" b="b"/>
            <a:pathLst>
              <a:path w="445134" h="6858000">
                <a:moveTo>
                  <a:pt x="0" y="6858000"/>
                </a:moveTo>
                <a:lnTo>
                  <a:pt x="444538" y="6858000"/>
                </a:lnTo>
                <a:lnTo>
                  <a:pt x="44453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82688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136" y="6858000"/>
                </a:lnTo>
                <a:lnTo>
                  <a:pt x="31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4297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625" y="6858000"/>
                </a:lnTo>
                <a:lnTo>
                  <a:pt x="476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76339" y="0"/>
            <a:ext cx="104775" cy="6858000"/>
          </a:xfrm>
          <a:custGeom>
            <a:avLst/>
            <a:gdLst/>
            <a:ahLst/>
            <a:cxnLst/>
            <a:rect l="l" t="t" r="r" b="b"/>
            <a:pathLst>
              <a:path w="104775" h="6858000">
                <a:moveTo>
                  <a:pt x="104664" y="0"/>
                </a:moveTo>
                <a:lnTo>
                  <a:pt x="0" y="0"/>
                </a:lnTo>
                <a:lnTo>
                  <a:pt x="0" y="6858000"/>
                </a:lnTo>
                <a:lnTo>
                  <a:pt x="104664" y="6858000"/>
                </a:lnTo>
                <a:lnTo>
                  <a:pt x="104664" y="0"/>
                </a:lnTo>
                <a:close/>
              </a:path>
            </a:pathLst>
          </a:custGeom>
          <a:solidFill>
            <a:srgbClr val="FFD9C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90600" y="0"/>
            <a:ext cx="182245" cy="6858000"/>
          </a:xfrm>
          <a:custGeom>
            <a:avLst/>
            <a:gdLst/>
            <a:ahLst/>
            <a:cxnLst/>
            <a:rect l="l" t="t" r="r" b="b"/>
            <a:pathLst>
              <a:path w="182244" h="6858000">
                <a:moveTo>
                  <a:pt x="181876" y="0"/>
                </a:moveTo>
                <a:lnTo>
                  <a:pt x="0" y="0"/>
                </a:lnTo>
                <a:lnTo>
                  <a:pt x="0" y="6858000"/>
                </a:lnTo>
                <a:lnTo>
                  <a:pt x="181876" y="6858000"/>
                </a:lnTo>
                <a:lnTo>
                  <a:pt x="181876" y="0"/>
                </a:lnTo>
                <a:close/>
              </a:path>
            </a:pathLst>
          </a:custGeom>
          <a:solidFill>
            <a:srgbClr val="FFD9C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41323" y="0"/>
            <a:ext cx="230504" cy="6858000"/>
          </a:xfrm>
          <a:custGeom>
            <a:avLst/>
            <a:gdLst/>
            <a:ahLst/>
            <a:cxnLst/>
            <a:rect l="l" t="t" r="r" b="b"/>
            <a:pathLst>
              <a:path w="230505" h="6858000">
                <a:moveTo>
                  <a:pt x="230276" y="0"/>
                </a:moveTo>
                <a:lnTo>
                  <a:pt x="0" y="0"/>
                </a:lnTo>
                <a:lnTo>
                  <a:pt x="0" y="6858000"/>
                </a:lnTo>
                <a:lnTo>
                  <a:pt x="230276" y="6858000"/>
                </a:lnTo>
                <a:lnTo>
                  <a:pt x="230276" y="0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634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9"/>
                </a:lnTo>
              </a:path>
            </a:pathLst>
          </a:custGeom>
          <a:ln w="5715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85824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0" y="6857999"/>
                </a:moveTo>
                <a:lnTo>
                  <a:pt x="57150" y="6857999"/>
                </a:lnTo>
                <a:lnTo>
                  <a:pt x="5715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25538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0" y="6857999"/>
                </a:moveTo>
                <a:lnTo>
                  <a:pt x="57150" y="6857999"/>
                </a:lnTo>
                <a:lnTo>
                  <a:pt x="5715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726692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575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525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085326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219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FDC3AD">
              <a:alpha val="5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609600" y="3428999"/>
            <a:ext cx="1341755" cy="2079625"/>
          </a:xfrm>
          <a:custGeom>
            <a:avLst/>
            <a:gdLst/>
            <a:ahLst/>
            <a:cxnLst/>
            <a:rect l="l" t="t" r="r" b="b"/>
            <a:pathLst>
              <a:path w="1341755" h="2079625">
                <a:moveTo>
                  <a:pt x="1295400" y="647700"/>
                </a:moveTo>
                <a:lnTo>
                  <a:pt x="1293622" y="599363"/>
                </a:lnTo>
                <a:lnTo>
                  <a:pt x="1288376" y="551980"/>
                </a:lnTo>
                <a:lnTo>
                  <a:pt x="1279779" y="505701"/>
                </a:lnTo>
                <a:lnTo>
                  <a:pt x="1267968" y="460629"/>
                </a:lnTo>
                <a:lnTo>
                  <a:pt x="1253070" y="416890"/>
                </a:lnTo>
                <a:lnTo>
                  <a:pt x="1235202" y="374637"/>
                </a:lnTo>
                <a:lnTo>
                  <a:pt x="1214488" y="333959"/>
                </a:lnTo>
                <a:lnTo>
                  <a:pt x="1191056" y="295008"/>
                </a:lnTo>
                <a:lnTo>
                  <a:pt x="1165034" y="257898"/>
                </a:lnTo>
                <a:lnTo>
                  <a:pt x="1136535" y="222745"/>
                </a:lnTo>
                <a:lnTo>
                  <a:pt x="1105700" y="189699"/>
                </a:lnTo>
                <a:lnTo>
                  <a:pt x="1072654" y="158864"/>
                </a:lnTo>
                <a:lnTo>
                  <a:pt x="1037501" y="130365"/>
                </a:lnTo>
                <a:lnTo>
                  <a:pt x="1000391" y="104343"/>
                </a:lnTo>
                <a:lnTo>
                  <a:pt x="961440" y="80911"/>
                </a:lnTo>
                <a:lnTo>
                  <a:pt x="920762" y="60198"/>
                </a:lnTo>
                <a:lnTo>
                  <a:pt x="878509" y="42329"/>
                </a:lnTo>
                <a:lnTo>
                  <a:pt x="834771" y="27432"/>
                </a:lnTo>
                <a:lnTo>
                  <a:pt x="789698" y="15621"/>
                </a:lnTo>
                <a:lnTo>
                  <a:pt x="743419" y="7023"/>
                </a:lnTo>
                <a:lnTo>
                  <a:pt x="696036" y="1778"/>
                </a:lnTo>
                <a:lnTo>
                  <a:pt x="647700" y="0"/>
                </a:lnTo>
                <a:lnTo>
                  <a:pt x="599351" y="1778"/>
                </a:lnTo>
                <a:lnTo>
                  <a:pt x="551980" y="7023"/>
                </a:lnTo>
                <a:lnTo>
                  <a:pt x="505701" y="15621"/>
                </a:lnTo>
                <a:lnTo>
                  <a:pt x="460629" y="27432"/>
                </a:lnTo>
                <a:lnTo>
                  <a:pt x="416902" y="42329"/>
                </a:lnTo>
                <a:lnTo>
                  <a:pt x="374637" y="60198"/>
                </a:lnTo>
                <a:lnTo>
                  <a:pt x="333971" y="80911"/>
                </a:lnTo>
                <a:lnTo>
                  <a:pt x="295008" y="104343"/>
                </a:lnTo>
                <a:lnTo>
                  <a:pt x="257898" y="130365"/>
                </a:lnTo>
                <a:lnTo>
                  <a:pt x="222758" y="158864"/>
                </a:lnTo>
                <a:lnTo>
                  <a:pt x="189699" y="189699"/>
                </a:lnTo>
                <a:lnTo>
                  <a:pt x="158864" y="222745"/>
                </a:lnTo>
                <a:lnTo>
                  <a:pt x="130365" y="257898"/>
                </a:lnTo>
                <a:lnTo>
                  <a:pt x="104343" y="295008"/>
                </a:lnTo>
                <a:lnTo>
                  <a:pt x="80911" y="333959"/>
                </a:lnTo>
                <a:lnTo>
                  <a:pt x="60185" y="374637"/>
                </a:lnTo>
                <a:lnTo>
                  <a:pt x="42316" y="416890"/>
                </a:lnTo>
                <a:lnTo>
                  <a:pt x="27419" y="460629"/>
                </a:lnTo>
                <a:lnTo>
                  <a:pt x="15608" y="505701"/>
                </a:lnTo>
                <a:lnTo>
                  <a:pt x="7010" y="551980"/>
                </a:lnTo>
                <a:lnTo>
                  <a:pt x="1765" y="599363"/>
                </a:lnTo>
                <a:lnTo>
                  <a:pt x="0" y="647700"/>
                </a:lnTo>
                <a:lnTo>
                  <a:pt x="1765" y="696048"/>
                </a:lnTo>
                <a:lnTo>
                  <a:pt x="7010" y="743432"/>
                </a:lnTo>
                <a:lnTo>
                  <a:pt x="15608" y="789711"/>
                </a:lnTo>
                <a:lnTo>
                  <a:pt x="27419" y="834783"/>
                </a:lnTo>
                <a:lnTo>
                  <a:pt x="42316" y="878522"/>
                </a:lnTo>
                <a:lnTo>
                  <a:pt x="60185" y="920775"/>
                </a:lnTo>
                <a:lnTo>
                  <a:pt x="80911" y="961453"/>
                </a:lnTo>
                <a:lnTo>
                  <a:pt x="104343" y="1000404"/>
                </a:lnTo>
                <a:lnTo>
                  <a:pt x="130365" y="1037513"/>
                </a:lnTo>
                <a:lnTo>
                  <a:pt x="158864" y="1072667"/>
                </a:lnTo>
                <a:lnTo>
                  <a:pt x="189699" y="1105712"/>
                </a:lnTo>
                <a:lnTo>
                  <a:pt x="222758" y="1136548"/>
                </a:lnTo>
                <a:lnTo>
                  <a:pt x="257898" y="1165047"/>
                </a:lnTo>
                <a:lnTo>
                  <a:pt x="295008" y="1191069"/>
                </a:lnTo>
                <a:lnTo>
                  <a:pt x="333971" y="1214501"/>
                </a:lnTo>
                <a:lnTo>
                  <a:pt x="374637" y="1235214"/>
                </a:lnTo>
                <a:lnTo>
                  <a:pt x="416902" y="1253083"/>
                </a:lnTo>
                <a:lnTo>
                  <a:pt x="460629" y="1267980"/>
                </a:lnTo>
                <a:lnTo>
                  <a:pt x="505701" y="1279791"/>
                </a:lnTo>
                <a:lnTo>
                  <a:pt x="551980" y="1288389"/>
                </a:lnTo>
                <a:lnTo>
                  <a:pt x="599351" y="1293634"/>
                </a:lnTo>
                <a:lnTo>
                  <a:pt x="647700" y="1295400"/>
                </a:lnTo>
                <a:lnTo>
                  <a:pt x="696036" y="1293634"/>
                </a:lnTo>
                <a:lnTo>
                  <a:pt x="743419" y="1288389"/>
                </a:lnTo>
                <a:lnTo>
                  <a:pt x="789698" y="1279791"/>
                </a:lnTo>
                <a:lnTo>
                  <a:pt x="834771" y="1267980"/>
                </a:lnTo>
                <a:lnTo>
                  <a:pt x="878509" y="1253083"/>
                </a:lnTo>
                <a:lnTo>
                  <a:pt x="920762" y="1235214"/>
                </a:lnTo>
                <a:lnTo>
                  <a:pt x="961440" y="1214501"/>
                </a:lnTo>
                <a:lnTo>
                  <a:pt x="1000391" y="1191069"/>
                </a:lnTo>
                <a:lnTo>
                  <a:pt x="1037501" y="1165047"/>
                </a:lnTo>
                <a:lnTo>
                  <a:pt x="1072654" y="1136548"/>
                </a:lnTo>
                <a:lnTo>
                  <a:pt x="1105700" y="1105712"/>
                </a:lnTo>
                <a:lnTo>
                  <a:pt x="1136535" y="1072667"/>
                </a:lnTo>
                <a:lnTo>
                  <a:pt x="1165034" y="1037513"/>
                </a:lnTo>
                <a:lnTo>
                  <a:pt x="1191056" y="1000404"/>
                </a:lnTo>
                <a:lnTo>
                  <a:pt x="1214488" y="961453"/>
                </a:lnTo>
                <a:lnTo>
                  <a:pt x="1235202" y="920775"/>
                </a:lnTo>
                <a:lnTo>
                  <a:pt x="1253070" y="878522"/>
                </a:lnTo>
                <a:lnTo>
                  <a:pt x="1267968" y="834783"/>
                </a:lnTo>
                <a:lnTo>
                  <a:pt x="1279779" y="789711"/>
                </a:lnTo>
                <a:lnTo>
                  <a:pt x="1288376" y="743432"/>
                </a:lnTo>
                <a:lnTo>
                  <a:pt x="1293622" y="696048"/>
                </a:lnTo>
                <a:lnTo>
                  <a:pt x="1295400" y="647700"/>
                </a:lnTo>
                <a:close/>
              </a:path>
              <a:path w="1341755" h="2079625">
                <a:moveTo>
                  <a:pt x="1341501" y="1758442"/>
                </a:moveTo>
                <a:lnTo>
                  <a:pt x="1338021" y="1711045"/>
                </a:lnTo>
                <a:lnTo>
                  <a:pt x="1327912" y="1665808"/>
                </a:lnTo>
                <a:lnTo>
                  <a:pt x="1311681" y="1623237"/>
                </a:lnTo>
                <a:lnTo>
                  <a:pt x="1289812" y="1583804"/>
                </a:lnTo>
                <a:lnTo>
                  <a:pt x="1262799" y="1548041"/>
                </a:lnTo>
                <a:lnTo>
                  <a:pt x="1231163" y="1516405"/>
                </a:lnTo>
                <a:lnTo>
                  <a:pt x="1195374" y="1489417"/>
                </a:lnTo>
                <a:lnTo>
                  <a:pt x="1155928" y="1467573"/>
                </a:lnTo>
                <a:lnTo>
                  <a:pt x="1113345" y="1451343"/>
                </a:lnTo>
                <a:lnTo>
                  <a:pt x="1068095" y="1441246"/>
                </a:lnTo>
                <a:lnTo>
                  <a:pt x="1020699" y="1437767"/>
                </a:lnTo>
                <a:lnTo>
                  <a:pt x="973315" y="1441246"/>
                </a:lnTo>
                <a:lnTo>
                  <a:pt x="928103" y="1451343"/>
                </a:lnTo>
                <a:lnTo>
                  <a:pt x="885532" y="1467573"/>
                </a:lnTo>
                <a:lnTo>
                  <a:pt x="846112" y="1489417"/>
                </a:lnTo>
                <a:lnTo>
                  <a:pt x="810336" y="1516405"/>
                </a:lnTo>
                <a:lnTo>
                  <a:pt x="778700" y="1548041"/>
                </a:lnTo>
                <a:lnTo>
                  <a:pt x="751700" y="1583804"/>
                </a:lnTo>
                <a:lnTo>
                  <a:pt x="729830" y="1623237"/>
                </a:lnTo>
                <a:lnTo>
                  <a:pt x="713600" y="1665808"/>
                </a:lnTo>
                <a:lnTo>
                  <a:pt x="703491" y="1711045"/>
                </a:lnTo>
                <a:lnTo>
                  <a:pt x="700024" y="1758442"/>
                </a:lnTo>
                <a:lnTo>
                  <a:pt x="703491" y="1805851"/>
                </a:lnTo>
                <a:lnTo>
                  <a:pt x="713600" y="1851088"/>
                </a:lnTo>
                <a:lnTo>
                  <a:pt x="729830" y="1893658"/>
                </a:lnTo>
                <a:lnTo>
                  <a:pt x="751700" y="1933092"/>
                </a:lnTo>
                <a:lnTo>
                  <a:pt x="778700" y="1968855"/>
                </a:lnTo>
                <a:lnTo>
                  <a:pt x="810336" y="2000491"/>
                </a:lnTo>
                <a:lnTo>
                  <a:pt x="846112" y="2027478"/>
                </a:lnTo>
                <a:lnTo>
                  <a:pt x="885532" y="2049322"/>
                </a:lnTo>
                <a:lnTo>
                  <a:pt x="928103" y="2065553"/>
                </a:lnTo>
                <a:lnTo>
                  <a:pt x="973315" y="2075649"/>
                </a:lnTo>
                <a:lnTo>
                  <a:pt x="1020699" y="2079117"/>
                </a:lnTo>
                <a:lnTo>
                  <a:pt x="1068095" y="2075649"/>
                </a:lnTo>
                <a:lnTo>
                  <a:pt x="1113345" y="2065553"/>
                </a:lnTo>
                <a:lnTo>
                  <a:pt x="1155928" y="2049322"/>
                </a:lnTo>
                <a:lnTo>
                  <a:pt x="1195374" y="2027478"/>
                </a:lnTo>
                <a:lnTo>
                  <a:pt x="1231163" y="2000491"/>
                </a:lnTo>
                <a:lnTo>
                  <a:pt x="1262799" y="1968855"/>
                </a:lnTo>
                <a:lnTo>
                  <a:pt x="1289812" y="1933092"/>
                </a:lnTo>
                <a:lnTo>
                  <a:pt x="1311681" y="1893658"/>
                </a:lnTo>
                <a:lnTo>
                  <a:pt x="1327912" y="1851088"/>
                </a:lnTo>
                <a:lnTo>
                  <a:pt x="1338021" y="1805851"/>
                </a:lnTo>
                <a:lnTo>
                  <a:pt x="1341501" y="1758442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bg 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082" y="5500623"/>
            <a:ext cx="137159" cy="137172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1664195" y="4495799"/>
            <a:ext cx="607060" cy="1567180"/>
          </a:xfrm>
          <a:custGeom>
            <a:avLst/>
            <a:gdLst/>
            <a:ahLst/>
            <a:cxnLst/>
            <a:rect l="l" t="t" r="r" b="b"/>
            <a:pathLst>
              <a:path w="607060" h="1567179">
                <a:moveTo>
                  <a:pt x="274332" y="1429512"/>
                </a:moveTo>
                <a:lnTo>
                  <a:pt x="267322" y="1386166"/>
                </a:lnTo>
                <a:lnTo>
                  <a:pt x="247840" y="1348511"/>
                </a:lnTo>
                <a:lnTo>
                  <a:pt x="218147" y="1318818"/>
                </a:lnTo>
                <a:lnTo>
                  <a:pt x="180492" y="1299349"/>
                </a:lnTo>
                <a:lnTo>
                  <a:pt x="137172" y="1292352"/>
                </a:lnTo>
                <a:lnTo>
                  <a:pt x="93840" y="1299349"/>
                </a:lnTo>
                <a:lnTo>
                  <a:pt x="56184" y="1318818"/>
                </a:lnTo>
                <a:lnTo>
                  <a:pt x="26492" y="1348511"/>
                </a:lnTo>
                <a:lnTo>
                  <a:pt x="7010" y="1386166"/>
                </a:lnTo>
                <a:lnTo>
                  <a:pt x="0" y="1429512"/>
                </a:lnTo>
                <a:lnTo>
                  <a:pt x="7010" y="1472869"/>
                </a:lnTo>
                <a:lnTo>
                  <a:pt x="26492" y="1510525"/>
                </a:lnTo>
                <a:lnTo>
                  <a:pt x="56184" y="1540217"/>
                </a:lnTo>
                <a:lnTo>
                  <a:pt x="93840" y="1559687"/>
                </a:lnTo>
                <a:lnTo>
                  <a:pt x="137172" y="1566672"/>
                </a:lnTo>
                <a:lnTo>
                  <a:pt x="180492" y="1559687"/>
                </a:lnTo>
                <a:lnTo>
                  <a:pt x="218147" y="1540217"/>
                </a:lnTo>
                <a:lnTo>
                  <a:pt x="247840" y="1510525"/>
                </a:lnTo>
                <a:lnTo>
                  <a:pt x="267322" y="1472869"/>
                </a:lnTo>
                <a:lnTo>
                  <a:pt x="274332" y="1429512"/>
                </a:lnTo>
                <a:close/>
              </a:path>
              <a:path w="607060" h="1567179">
                <a:moveTo>
                  <a:pt x="606564" y="182880"/>
                </a:moveTo>
                <a:lnTo>
                  <a:pt x="600024" y="134277"/>
                </a:lnTo>
                <a:lnTo>
                  <a:pt x="581583" y="90601"/>
                </a:lnTo>
                <a:lnTo>
                  <a:pt x="552983" y="53581"/>
                </a:lnTo>
                <a:lnTo>
                  <a:pt x="515962" y="24980"/>
                </a:lnTo>
                <a:lnTo>
                  <a:pt x="472287" y="6540"/>
                </a:lnTo>
                <a:lnTo>
                  <a:pt x="423684" y="0"/>
                </a:lnTo>
                <a:lnTo>
                  <a:pt x="375069" y="6540"/>
                </a:lnTo>
                <a:lnTo>
                  <a:pt x="331393" y="24980"/>
                </a:lnTo>
                <a:lnTo>
                  <a:pt x="294373" y="53581"/>
                </a:lnTo>
                <a:lnTo>
                  <a:pt x="265772" y="90601"/>
                </a:lnTo>
                <a:lnTo>
                  <a:pt x="247332" y="134277"/>
                </a:lnTo>
                <a:lnTo>
                  <a:pt x="240804" y="182880"/>
                </a:lnTo>
                <a:lnTo>
                  <a:pt x="247332" y="231495"/>
                </a:lnTo>
                <a:lnTo>
                  <a:pt x="265772" y="275170"/>
                </a:lnTo>
                <a:lnTo>
                  <a:pt x="294373" y="312191"/>
                </a:lnTo>
                <a:lnTo>
                  <a:pt x="331393" y="340791"/>
                </a:lnTo>
                <a:lnTo>
                  <a:pt x="375069" y="359232"/>
                </a:lnTo>
                <a:lnTo>
                  <a:pt x="423684" y="365760"/>
                </a:lnTo>
                <a:lnTo>
                  <a:pt x="472287" y="359232"/>
                </a:lnTo>
                <a:lnTo>
                  <a:pt x="515962" y="340791"/>
                </a:lnTo>
                <a:lnTo>
                  <a:pt x="552983" y="312191"/>
                </a:lnTo>
                <a:lnTo>
                  <a:pt x="581583" y="275170"/>
                </a:lnTo>
                <a:lnTo>
                  <a:pt x="600024" y="231495"/>
                </a:lnTo>
                <a:lnTo>
                  <a:pt x="606564" y="18288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64994" y="3703701"/>
            <a:ext cx="5760720" cy="822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565F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64994" y="3703701"/>
            <a:ext cx="5760720" cy="822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565F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565F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565F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6299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56447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08" y="4419"/>
                </a:lnTo>
                <a:lnTo>
                  <a:pt x="178597" y="17162"/>
                </a:lnTo>
                <a:lnTo>
                  <a:pt x="135861" y="37453"/>
                </a:lnTo>
                <a:lnTo>
                  <a:pt x="97575" y="64518"/>
                </a:lnTo>
                <a:lnTo>
                  <a:pt x="64513" y="97580"/>
                </a:lnTo>
                <a:lnTo>
                  <a:pt x="37450" y="135867"/>
                </a:lnTo>
                <a:lnTo>
                  <a:pt x="17161" y="178602"/>
                </a:lnTo>
                <a:lnTo>
                  <a:pt x="4419" y="225011"/>
                </a:lnTo>
                <a:lnTo>
                  <a:pt x="0" y="274319"/>
                </a:lnTo>
                <a:lnTo>
                  <a:pt x="4419" y="323628"/>
                </a:lnTo>
                <a:lnTo>
                  <a:pt x="17161" y="370037"/>
                </a:lnTo>
                <a:lnTo>
                  <a:pt x="37450" y="412772"/>
                </a:lnTo>
                <a:lnTo>
                  <a:pt x="64513" y="451059"/>
                </a:lnTo>
                <a:lnTo>
                  <a:pt x="97575" y="484121"/>
                </a:lnTo>
                <a:lnTo>
                  <a:pt x="135861" y="511186"/>
                </a:lnTo>
                <a:lnTo>
                  <a:pt x="178597" y="531477"/>
                </a:lnTo>
                <a:lnTo>
                  <a:pt x="225008" y="544220"/>
                </a:lnTo>
                <a:lnTo>
                  <a:pt x="274320" y="548640"/>
                </a:lnTo>
                <a:lnTo>
                  <a:pt x="323631" y="544220"/>
                </a:lnTo>
                <a:lnTo>
                  <a:pt x="370042" y="531477"/>
                </a:lnTo>
                <a:lnTo>
                  <a:pt x="412778" y="511186"/>
                </a:lnTo>
                <a:lnTo>
                  <a:pt x="451064" y="484121"/>
                </a:lnTo>
                <a:lnTo>
                  <a:pt x="484126" y="451059"/>
                </a:lnTo>
                <a:lnTo>
                  <a:pt x="511189" y="412772"/>
                </a:lnTo>
                <a:lnTo>
                  <a:pt x="531478" y="370037"/>
                </a:lnTo>
                <a:lnTo>
                  <a:pt x="544220" y="323628"/>
                </a:lnTo>
                <a:lnTo>
                  <a:pt x="548640" y="274319"/>
                </a:lnTo>
                <a:lnTo>
                  <a:pt x="544220" y="225011"/>
                </a:lnTo>
                <a:lnTo>
                  <a:pt x="531478" y="178602"/>
                </a:lnTo>
                <a:lnTo>
                  <a:pt x="511189" y="135867"/>
                </a:lnTo>
                <a:lnTo>
                  <a:pt x="484126" y="97580"/>
                </a:lnTo>
                <a:lnTo>
                  <a:pt x="451064" y="64518"/>
                </a:lnTo>
                <a:lnTo>
                  <a:pt x="412778" y="37453"/>
                </a:lnTo>
                <a:lnTo>
                  <a:pt x="370042" y="17162"/>
                </a:lnTo>
                <a:lnTo>
                  <a:pt x="323631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625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800" y="0"/>
                </a:moveTo>
                <a:lnTo>
                  <a:pt x="0" y="0"/>
                </a:lnTo>
                <a:lnTo>
                  <a:pt x="0" y="6858000"/>
                </a:lnTo>
                <a:lnTo>
                  <a:pt x="304800" y="6858000"/>
                </a:lnTo>
                <a:lnTo>
                  <a:pt x="304800" y="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525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438734"/>
            <a:ext cx="6931659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565F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92402"/>
            <a:ext cx="7161530" cy="476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cap="small" spc="380" dirty="0">
                <a:solidFill>
                  <a:srgbClr val="565F6C"/>
                </a:solidFill>
                <a:latin typeface="Cambria"/>
                <a:cs typeface="Cambria"/>
              </a:rPr>
              <a:t>Graphical</a:t>
            </a:r>
            <a:r>
              <a:rPr sz="3200" b="1" cap="small" spc="365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3200" b="1" cap="small" spc="425" dirty="0">
                <a:solidFill>
                  <a:srgbClr val="565F6C"/>
                </a:solidFill>
                <a:latin typeface="Cambria"/>
                <a:cs typeface="Cambria"/>
              </a:rPr>
              <a:t>User</a:t>
            </a:r>
            <a:r>
              <a:rPr sz="3200" b="1" cap="small" spc="380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3200" b="1" cap="small" spc="345" dirty="0">
                <a:solidFill>
                  <a:srgbClr val="565F6C"/>
                </a:solidFill>
                <a:latin typeface="Cambria"/>
                <a:cs typeface="Cambria"/>
              </a:rPr>
              <a:t>Interface</a:t>
            </a:r>
            <a:endParaRPr sz="3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000" cap="small" spc="245" dirty="0">
                <a:solidFill>
                  <a:srgbClr val="565F6C"/>
                </a:solidFill>
              </a:rPr>
              <a:t>CSI</a:t>
            </a:r>
            <a:r>
              <a:rPr sz="2000" cap="small" spc="125" dirty="0">
                <a:solidFill>
                  <a:srgbClr val="565F6C"/>
                </a:solidFill>
              </a:rPr>
              <a:t> </a:t>
            </a:r>
            <a:r>
              <a:rPr sz="2000" cap="small" dirty="0">
                <a:solidFill>
                  <a:srgbClr val="565F6C"/>
                </a:solidFill>
              </a:rPr>
              <a:t>211:</a:t>
            </a:r>
            <a:r>
              <a:rPr sz="2000" cap="small" spc="95" dirty="0">
                <a:solidFill>
                  <a:srgbClr val="565F6C"/>
                </a:solidFill>
              </a:rPr>
              <a:t> </a:t>
            </a:r>
            <a:r>
              <a:rPr sz="2000" cap="small" spc="225" dirty="0">
                <a:solidFill>
                  <a:srgbClr val="565F6C"/>
                </a:solidFill>
              </a:rPr>
              <a:t>Object</a:t>
            </a:r>
            <a:r>
              <a:rPr sz="2000" cap="small" spc="185" dirty="0">
                <a:solidFill>
                  <a:srgbClr val="565F6C"/>
                </a:solidFill>
              </a:rPr>
              <a:t> </a:t>
            </a:r>
            <a:r>
              <a:rPr sz="2000" cap="small" spc="175" dirty="0">
                <a:solidFill>
                  <a:srgbClr val="565F6C"/>
                </a:solidFill>
              </a:rPr>
              <a:t>Oriented</a:t>
            </a:r>
            <a:r>
              <a:rPr sz="2000" cap="small" spc="200" dirty="0">
                <a:solidFill>
                  <a:srgbClr val="565F6C"/>
                </a:solidFill>
              </a:rPr>
              <a:t> </a:t>
            </a:r>
            <a:r>
              <a:rPr sz="2000" cap="small" spc="170" dirty="0">
                <a:solidFill>
                  <a:srgbClr val="565F6C"/>
                </a:solidFill>
              </a:rPr>
              <a:t>Programming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2364994" y="5033009"/>
            <a:ext cx="17868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20" dirty="0">
                <a:solidFill>
                  <a:srgbClr val="565F6C"/>
                </a:solidFill>
                <a:latin typeface="Cambria"/>
                <a:cs typeface="Cambria"/>
              </a:rPr>
              <a:t>Tanjina Helaly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0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390" dirty="0"/>
              <a:t>GUI</a:t>
            </a:r>
            <a:r>
              <a:rPr cap="small" spc="190" dirty="0"/>
              <a:t> </a:t>
            </a:r>
            <a:r>
              <a:rPr cap="small" spc="310" dirty="0"/>
              <a:t>Component</a:t>
            </a:r>
            <a:r>
              <a:rPr cap="small" spc="275" dirty="0"/>
              <a:t> </a:t>
            </a:r>
            <a:r>
              <a:rPr cap="small" spc="200" dirty="0"/>
              <a:t>API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6903084" cy="191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55" dirty="0">
                <a:latin typeface="Cambria"/>
                <a:cs typeface="Cambria"/>
              </a:rPr>
              <a:t>Each</a:t>
            </a:r>
            <a:r>
              <a:rPr sz="2400" spc="19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component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is</a:t>
            </a:r>
            <a:r>
              <a:rPr sz="2400" spc="190" dirty="0">
                <a:latin typeface="Cambria"/>
                <a:cs typeface="Cambria"/>
              </a:rPr>
              <a:t> </a:t>
            </a:r>
            <a:r>
              <a:rPr sz="2400" spc="150" dirty="0">
                <a:latin typeface="Cambria"/>
                <a:cs typeface="Cambria"/>
              </a:rPr>
              <a:t>a</a:t>
            </a:r>
            <a:r>
              <a:rPr sz="2400" spc="17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class.</a:t>
            </a:r>
            <a:r>
              <a:rPr sz="2400" spc="180" dirty="0">
                <a:latin typeface="Cambria"/>
                <a:cs typeface="Cambria"/>
              </a:rPr>
              <a:t> </a:t>
            </a:r>
            <a:r>
              <a:rPr sz="2400" spc="135" dirty="0">
                <a:latin typeface="Cambria"/>
                <a:cs typeface="Cambria"/>
              </a:rPr>
              <a:t>So,</a:t>
            </a:r>
            <a:r>
              <a:rPr sz="2400" spc="17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each</a:t>
            </a:r>
            <a:r>
              <a:rPr sz="2400" spc="18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component</a:t>
            </a:r>
            <a:endParaRPr sz="2400">
              <a:latin typeface="Cambria"/>
              <a:cs typeface="Cambria"/>
            </a:endParaRPr>
          </a:p>
          <a:p>
            <a:pPr marL="286385">
              <a:lnSpc>
                <a:spcPct val="100000"/>
              </a:lnSpc>
            </a:pPr>
            <a:r>
              <a:rPr sz="2400" spc="85" dirty="0">
                <a:latin typeface="Cambria"/>
                <a:cs typeface="Cambria"/>
              </a:rPr>
              <a:t>has</a:t>
            </a:r>
            <a:endParaRPr sz="24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spc="-10" dirty="0">
                <a:latin typeface="Cambria"/>
                <a:cs typeface="Cambria"/>
              </a:rPr>
              <a:t>Properties/attributes</a:t>
            </a:r>
            <a:endParaRPr sz="21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spc="60" dirty="0">
                <a:latin typeface="Cambria"/>
                <a:cs typeface="Cambria"/>
              </a:rPr>
              <a:t>Methods</a:t>
            </a:r>
            <a:endParaRPr sz="21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spc="100" dirty="0">
                <a:latin typeface="Cambria"/>
                <a:cs typeface="Cambria"/>
              </a:rPr>
              <a:t>Events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72732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285" dirty="0"/>
              <a:t>Steps</a:t>
            </a:r>
            <a:r>
              <a:rPr cap="small" spc="345" dirty="0"/>
              <a:t> </a:t>
            </a:r>
            <a:r>
              <a:rPr cap="small" spc="235" dirty="0"/>
              <a:t>to</a:t>
            </a:r>
            <a:r>
              <a:rPr cap="small" spc="315" dirty="0"/>
              <a:t> </a:t>
            </a:r>
            <a:r>
              <a:rPr cap="small" spc="275" dirty="0"/>
              <a:t>create</a:t>
            </a:r>
            <a:r>
              <a:rPr cap="small" spc="365" dirty="0"/>
              <a:t> </a:t>
            </a:r>
            <a:r>
              <a:rPr cap="small" spc="300" dirty="0"/>
              <a:t>GUI–Basic</a:t>
            </a:r>
            <a:r>
              <a:rPr cap="small" spc="335" dirty="0"/>
              <a:t> </a:t>
            </a:r>
            <a:r>
              <a:rPr cap="small" spc="240" dirty="0"/>
              <a:t>Workflow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7233920" cy="4138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20" dirty="0">
                <a:latin typeface="Cambria"/>
                <a:cs typeface="Cambria"/>
              </a:rPr>
              <a:t>Create</a:t>
            </a:r>
            <a:r>
              <a:rPr sz="2400" spc="21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the</a:t>
            </a:r>
            <a:r>
              <a:rPr sz="2400" spc="2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top</a:t>
            </a:r>
            <a:r>
              <a:rPr sz="2400" spc="20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level</a:t>
            </a:r>
            <a:r>
              <a:rPr sz="2400" spc="20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container/window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to</a:t>
            </a:r>
            <a:r>
              <a:rPr sz="2400" spc="2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hold</a:t>
            </a:r>
            <a:r>
              <a:rPr sz="2400" spc="19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the</a:t>
            </a:r>
            <a:endParaRPr sz="2400">
              <a:latin typeface="Cambria"/>
              <a:cs typeface="Cambria"/>
            </a:endParaRPr>
          </a:p>
          <a:p>
            <a:pPr marL="286385">
              <a:lnSpc>
                <a:spcPct val="100000"/>
              </a:lnSpc>
            </a:pPr>
            <a:r>
              <a:rPr sz="2400" spc="70" dirty="0">
                <a:latin typeface="Cambria"/>
                <a:cs typeface="Cambria"/>
              </a:rPr>
              <a:t>entire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265" dirty="0">
                <a:latin typeface="Cambria"/>
                <a:cs typeface="Cambria"/>
              </a:rPr>
              <a:t>GUI.</a:t>
            </a:r>
            <a:endParaRPr sz="2400">
              <a:latin typeface="Cambria"/>
              <a:cs typeface="Cambria"/>
            </a:endParaRPr>
          </a:p>
          <a:p>
            <a:pPr marL="286385" marR="1160145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90" dirty="0">
                <a:latin typeface="Cambria"/>
                <a:cs typeface="Cambria"/>
              </a:rPr>
              <a:t>Add</a:t>
            </a:r>
            <a:r>
              <a:rPr sz="2400" spc="2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components</a:t>
            </a:r>
            <a:r>
              <a:rPr sz="2400" spc="19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to</a:t>
            </a:r>
            <a:r>
              <a:rPr sz="2400" spc="22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it</a:t>
            </a:r>
            <a:r>
              <a:rPr sz="2400" spc="20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or</a:t>
            </a:r>
            <a:r>
              <a:rPr sz="2400" spc="22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other</a:t>
            </a:r>
            <a:r>
              <a:rPr sz="2400" spc="204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lower</a:t>
            </a:r>
            <a:r>
              <a:rPr sz="2400" spc="18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level </a:t>
            </a:r>
            <a:r>
              <a:rPr sz="2400" spc="70" dirty="0">
                <a:latin typeface="Cambria"/>
                <a:cs typeface="Cambria"/>
              </a:rPr>
              <a:t>container.</a:t>
            </a:r>
            <a:endParaRPr sz="24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spc="75" dirty="0">
                <a:latin typeface="Cambria"/>
                <a:cs typeface="Cambria"/>
              </a:rPr>
              <a:t>Add</a:t>
            </a:r>
            <a:r>
              <a:rPr sz="2100" spc="29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individual</a:t>
            </a:r>
            <a:r>
              <a:rPr sz="2100" spc="315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component.</a:t>
            </a:r>
            <a:r>
              <a:rPr sz="2100" spc="275" dirty="0">
                <a:latin typeface="Cambria"/>
                <a:cs typeface="Cambria"/>
              </a:rPr>
              <a:t> </a:t>
            </a:r>
            <a:r>
              <a:rPr sz="2100" spc="130" dirty="0">
                <a:latin typeface="Cambria"/>
                <a:cs typeface="Cambria"/>
              </a:rPr>
              <a:t>Or</a:t>
            </a:r>
            <a:endParaRPr sz="2100">
              <a:latin typeface="Cambria"/>
              <a:cs typeface="Cambria"/>
            </a:endParaRPr>
          </a:p>
          <a:p>
            <a:pPr marL="652780" marR="294640" lvl="1" indent="-27495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spc="95" dirty="0">
                <a:latin typeface="Cambria"/>
                <a:cs typeface="Cambria"/>
              </a:rPr>
              <a:t>Group</a:t>
            </a:r>
            <a:r>
              <a:rPr sz="2100" spc="200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components</a:t>
            </a:r>
            <a:r>
              <a:rPr sz="2100" spc="190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into</a:t>
            </a:r>
            <a:r>
              <a:rPr sz="2100" spc="204" dirty="0">
                <a:latin typeface="Cambria"/>
                <a:cs typeface="Cambria"/>
              </a:rPr>
              <a:t> </a:t>
            </a:r>
            <a:r>
              <a:rPr sz="2100" spc="130" dirty="0">
                <a:latin typeface="Cambria"/>
                <a:cs typeface="Cambria"/>
              </a:rPr>
              <a:t>a</a:t>
            </a:r>
            <a:r>
              <a:rPr sz="2100" spc="190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lower</a:t>
            </a:r>
            <a:r>
              <a:rPr sz="2100" spc="210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level</a:t>
            </a:r>
            <a:r>
              <a:rPr sz="2100" spc="190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container</a:t>
            </a:r>
            <a:r>
              <a:rPr sz="2100" spc="215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and </a:t>
            </a:r>
            <a:r>
              <a:rPr sz="2100" spc="65" dirty="0">
                <a:latin typeface="Cambria"/>
                <a:cs typeface="Cambria"/>
              </a:rPr>
              <a:t>add</a:t>
            </a:r>
            <a:r>
              <a:rPr sz="2100" spc="145" dirty="0">
                <a:latin typeface="Cambria"/>
                <a:cs typeface="Cambria"/>
              </a:rPr>
              <a:t> </a:t>
            </a:r>
            <a:r>
              <a:rPr sz="2100" spc="110" dirty="0">
                <a:latin typeface="Cambria"/>
                <a:cs typeface="Cambria"/>
              </a:rPr>
              <a:t>that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container</a:t>
            </a:r>
            <a:r>
              <a:rPr sz="2100" spc="155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to</a:t>
            </a:r>
            <a:r>
              <a:rPr sz="2100" spc="150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top</a:t>
            </a:r>
            <a:r>
              <a:rPr sz="2100" spc="140" dirty="0">
                <a:latin typeface="Cambria"/>
                <a:cs typeface="Cambria"/>
              </a:rPr>
              <a:t> </a:t>
            </a:r>
            <a:r>
              <a:rPr sz="2100" spc="-10" dirty="0">
                <a:latin typeface="Cambria"/>
                <a:cs typeface="Cambria"/>
              </a:rPr>
              <a:t>window.</a:t>
            </a:r>
            <a:endParaRPr sz="21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509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spc="95" dirty="0">
                <a:latin typeface="Cambria"/>
                <a:cs typeface="Cambria"/>
              </a:rPr>
              <a:t>Organize</a:t>
            </a:r>
            <a:r>
              <a:rPr sz="2100" spc="150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these</a:t>
            </a:r>
            <a:r>
              <a:rPr sz="2100" spc="145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with</a:t>
            </a:r>
            <a:endParaRPr sz="2100">
              <a:latin typeface="Cambria"/>
              <a:cs typeface="Cambria"/>
            </a:endParaRPr>
          </a:p>
          <a:p>
            <a:pPr marL="926465" lvl="2" indent="-182245">
              <a:lnSpc>
                <a:spcPct val="100000"/>
              </a:lnSpc>
              <a:spcBef>
                <a:spcPts val="440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6465" algn="l"/>
              </a:tabLst>
            </a:pPr>
            <a:r>
              <a:rPr sz="1800" spc="165" dirty="0">
                <a:latin typeface="Cambria"/>
                <a:cs typeface="Cambria"/>
              </a:rPr>
              <a:t>A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layout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manager,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and</a:t>
            </a:r>
            <a:endParaRPr sz="1800">
              <a:latin typeface="Cambria"/>
              <a:cs typeface="Cambria"/>
            </a:endParaRPr>
          </a:p>
          <a:p>
            <a:pPr marL="926465" lvl="2" indent="-182245">
              <a:lnSpc>
                <a:spcPct val="100000"/>
              </a:lnSpc>
              <a:spcBef>
                <a:spcPts val="434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6465" algn="l"/>
              </a:tabLst>
            </a:pPr>
            <a:r>
              <a:rPr sz="1800" spc="150" dirty="0">
                <a:latin typeface="Cambria"/>
                <a:cs typeface="Cambria"/>
              </a:rPr>
              <a:t>JPanel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to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group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components</a:t>
            </a:r>
            <a:endParaRPr sz="18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59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90" dirty="0">
                <a:latin typeface="Cambria"/>
                <a:cs typeface="Cambria"/>
              </a:rPr>
              <a:t>Add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event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handling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code.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cap="small" spc="285" dirty="0"/>
              <a:t>Steps</a:t>
            </a:r>
            <a:r>
              <a:rPr cap="small" spc="335" dirty="0"/>
              <a:t> </a:t>
            </a:r>
            <a:r>
              <a:rPr cap="small" spc="229" dirty="0"/>
              <a:t>to</a:t>
            </a:r>
            <a:r>
              <a:rPr cap="small" spc="300" dirty="0"/>
              <a:t> </a:t>
            </a:r>
            <a:r>
              <a:rPr cap="small" spc="275" dirty="0"/>
              <a:t>create</a:t>
            </a:r>
            <a:r>
              <a:rPr cap="small" spc="355" dirty="0"/>
              <a:t> </a:t>
            </a:r>
            <a:r>
              <a:rPr cap="small" spc="405" dirty="0"/>
              <a:t>GUI</a:t>
            </a:r>
            <a:r>
              <a:rPr cap="small" spc="195" dirty="0"/>
              <a:t> </a:t>
            </a:r>
            <a:r>
              <a:rPr cap="small" spc="165" dirty="0"/>
              <a:t>–</a:t>
            </a:r>
            <a:r>
              <a:rPr cap="small" spc="170" dirty="0"/>
              <a:t> </a:t>
            </a:r>
            <a:r>
              <a:rPr cap="small" spc="280" dirty="0"/>
              <a:t>Adding </a:t>
            </a:r>
            <a:r>
              <a:rPr cap="small" spc="30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18827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2300" algn="l"/>
              </a:tabLst>
            </a:pPr>
            <a:r>
              <a:rPr sz="1650" spc="50" dirty="0">
                <a:solidFill>
                  <a:srgbClr val="FD8537"/>
                </a:solidFill>
                <a:latin typeface="Cambria"/>
                <a:cs typeface="Cambria"/>
              </a:rPr>
              <a:t>1.</a:t>
            </a:r>
            <a:r>
              <a:rPr sz="1650" dirty="0">
                <a:solidFill>
                  <a:srgbClr val="FD8537"/>
                </a:solidFill>
                <a:latin typeface="Cambria"/>
                <a:cs typeface="Cambria"/>
              </a:rPr>
              <a:t>	</a:t>
            </a:r>
            <a:r>
              <a:rPr sz="2400" spc="120" dirty="0">
                <a:latin typeface="Cambria"/>
                <a:cs typeface="Cambria"/>
              </a:rPr>
              <a:t>Create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it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2051430"/>
            <a:ext cx="2408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469265" algn="l"/>
              </a:tabLst>
            </a:pPr>
            <a:r>
              <a:rPr sz="1800" spc="80" dirty="0">
                <a:latin typeface="Cambria"/>
                <a:cs typeface="Cambria"/>
              </a:rPr>
              <a:t>Instantiate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object: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5696" y="2051430"/>
            <a:ext cx="3249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"/>
                <a:cs typeface="Cambria"/>
              </a:rPr>
              <a:t>b</a:t>
            </a:r>
            <a:r>
              <a:rPr sz="1800" spc="13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=</a:t>
            </a:r>
            <a:r>
              <a:rPr sz="1800" spc="1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new</a:t>
            </a:r>
            <a:r>
              <a:rPr sz="1800" spc="145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JButton(“Click</a:t>
            </a:r>
            <a:r>
              <a:rPr sz="1800" spc="14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here”);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400427"/>
            <a:ext cx="2327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2300" algn="l"/>
              </a:tabLst>
            </a:pPr>
            <a:r>
              <a:rPr sz="1650" spc="50" dirty="0">
                <a:solidFill>
                  <a:srgbClr val="FD8537"/>
                </a:solidFill>
                <a:latin typeface="Cambria"/>
                <a:cs typeface="Cambria"/>
              </a:rPr>
              <a:t>2.</a:t>
            </a:r>
            <a:r>
              <a:rPr sz="1650" dirty="0">
                <a:solidFill>
                  <a:srgbClr val="FD8537"/>
                </a:solidFill>
                <a:latin typeface="Cambria"/>
                <a:cs typeface="Cambria"/>
              </a:rPr>
              <a:t>	</a:t>
            </a:r>
            <a:r>
              <a:rPr sz="2400" spc="95" dirty="0">
                <a:latin typeface="Cambria"/>
                <a:cs typeface="Cambria"/>
              </a:rPr>
              <a:t>Configure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it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0594" y="2767457"/>
            <a:ext cx="1642110" cy="68453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535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469265" algn="l"/>
              </a:tabLst>
            </a:pPr>
            <a:r>
              <a:rPr sz="1800" spc="35" dirty="0">
                <a:latin typeface="Cambria"/>
                <a:cs typeface="Cambria"/>
              </a:rPr>
              <a:t>Properties:</a:t>
            </a:r>
            <a:endParaRPr sz="1800">
              <a:latin typeface="Cambria"/>
              <a:cs typeface="Cambria"/>
            </a:endParaRPr>
          </a:p>
          <a:p>
            <a:pPr marL="469265" indent="-456565">
              <a:lnSpc>
                <a:spcPct val="100000"/>
              </a:lnSpc>
              <a:spcBef>
                <a:spcPts val="430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469265" algn="l"/>
              </a:tabLst>
            </a:pPr>
            <a:r>
              <a:rPr sz="1800" spc="50" dirty="0">
                <a:latin typeface="Cambria"/>
                <a:cs typeface="Cambria"/>
              </a:rPr>
              <a:t>Methods: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64534" y="2767457"/>
            <a:ext cx="2475230" cy="68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785">
              <a:lnSpc>
                <a:spcPct val="120100"/>
              </a:lnSpc>
              <a:spcBef>
                <a:spcPts val="100"/>
              </a:spcBef>
            </a:pPr>
            <a:r>
              <a:rPr sz="1800" spc="60" dirty="0">
                <a:latin typeface="Cambria"/>
                <a:cs typeface="Cambria"/>
              </a:rPr>
              <a:t>b.text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=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“Click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here”; </a:t>
            </a:r>
            <a:r>
              <a:rPr sz="1800" spc="60" dirty="0">
                <a:latin typeface="Cambria"/>
                <a:cs typeface="Cambria"/>
              </a:rPr>
              <a:t>b.setText(“Click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here”);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18640" y="2822575"/>
            <a:ext cx="177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"/>
                <a:cs typeface="Cambria"/>
              </a:rPr>
              <a:t>[avoided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in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java]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3425825"/>
            <a:ext cx="2776855" cy="123825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690"/>
              </a:spcBef>
              <a:buClr>
                <a:srgbClr val="FD8537"/>
              </a:buClr>
              <a:buSzPct val="68750"/>
              <a:buAutoNum type="arabicPeriod" startAt="3"/>
              <a:tabLst>
                <a:tab pos="622300" algn="l"/>
              </a:tabLst>
            </a:pPr>
            <a:r>
              <a:rPr sz="2400" spc="90" dirty="0">
                <a:latin typeface="Cambria"/>
                <a:cs typeface="Cambria"/>
              </a:rPr>
              <a:t>Add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it</a:t>
            </a:r>
            <a:endParaRPr sz="2400">
              <a:latin typeface="Cambria"/>
              <a:cs typeface="Cambria"/>
            </a:endParaRPr>
          </a:p>
          <a:p>
            <a:pPr marL="1384300" lvl="1" indent="-457200">
              <a:lnSpc>
                <a:spcPct val="100000"/>
              </a:lnSpc>
              <a:spcBef>
                <a:spcPts val="445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1384300" algn="l"/>
              </a:tabLst>
            </a:pPr>
            <a:r>
              <a:rPr sz="1800" spc="-10" dirty="0">
                <a:latin typeface="Cambria"/>
                <a:cs typeface="Cambria"/>
              </a:rPr>
              <a:t>panel.add(b);</a:t>
            </a:r>
            <a:endParaRPr sz="1800">
              <a:latin typeface="Cambria"/>
              <a:cs typeface="Cambria"/>
            </a:endParaRPr>
          </a:p>
          <a:p>
            <a:pPr marL="622300" indent="-609600">
              <a:lnSpc>
                <a:spcPct val="100000"/>
              </a:lnSpc>
              <a:spcBef>
                <a:spcPts val="590"/>
              </a:spcBef>
              <a:buClr>
                <a:srgbClr val="FD8537"/>
              </a:buClr>
              <a:buSzPct val="68750"/>
              <a:buAutoNum type="arabicPeriod" startAt="3"/>
              <a:tabLst>
                <a:tab pos="622300" algn="l"/>
              </a:tabLst>
            </a:pPr>
            <a:r>
              <a:rPr sz="2400" spc="125" dirty="0">
                <a:latin typeface="Cambria"/>
                <a:cs typeface="Cambria"/>
              </a:rPr>
              <a:t>Listen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to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it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0594" y="4694682"/>
            <a:ext cx="1282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469265" algn="l"/>
              </a:tabLst>
            </a:pPr>
            <a:r>
              <a:rPr sz="1800" spc="70" dirty="0">
                <a:latin typeface="Cambria"/>
                <a:cs typeface="Cambria"/>
              </a:rPr>
              <a:t>Events: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97638" y="4694682"/>
            <a:ext cx="1019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Cambria"/>
                <a:cs typeface="Cambria"/>
              </a:rPr>
              <a:t>Listeners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26263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8060" algn="l"/>
              </a:tabLst>
            </a:pPr>
            <a:r>
              <a:rPr cap="small" spc="365" dirty="0"/>
              <a:t>GUI</a:t>
            </a:r>
            <a:r>
              <a:rPr cap="small" dirty="0"/>
              <a:t>	</a:t>
            </a:r>
            <a:r>
              <a:rPr cap="small" spc="24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98117"/>
            <a:ext cx="6796405" cy="4707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14" dirty="0">
                <a:latin typeface="Cambria"/>
                <a:cs typeface="Cambria"/>
              </a:rPr>
              <a:t>import</a:t>
            </a:r>
            <a:r>
              <a:rPr sz="2000" b="1" spc="120" dirty="0">
                <a:latin typeface="Cambria"/>
                <a:cs typeface="Cambria"/>
              </a:rPr>
              <a:t> </a:t>
            </a:r>
            <a:r>
              <a:rPr sz="2000" b="1" spc="105" dirty="0">
                <a:latin typeface="Cambria"/>
                <a:cs typeface="Cambria"/>
              </a:rPr>
              <a:t>javax.swing.*;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120" dirty="0">
                <a:latin typeface="Cambria"/>
                <a:cs typeface="Cambria"/>
              </a:rPr>
              <a:t>public</a:t>
            </a:r>
            <a:r>
              <a:rPr sz="2000" b="1" spc="135" dirty="0">
                <a:latin typeface="Cambria"/>
                <a:cs typeface="Cambria"/>
              </a:rPr>
              <a:t> </a:t>
            </a:r>
            <a:r>
              <a:rPr sz="2000" b="1" spc="110" dirty="0">
                <a:latin typeface="Cambria"/>
                <a:cs typeface="Cambria"/>
              </a:rPr>
              <a:t>class</a:t>
            </a:r>
            <a:r>
              <a:rPr sz="2000" b="1" spc="125" dirty="0">
                <a:latin typeface="Cambria"/>
                <a:cs typeface="Cambria"/>
              </a:rPr>
              <a:t> Hello </a:t>
            </a:r>
            <a:r>
              <a:rPr sz="2000" b="1" spc="-50" dirty="0">
                <a:latin typeface="Cambria"/>
                <a:cs typeface="Cambria"/>
              </a:rPr>
              <a:t>{</a:t>
            </a:r>
            <a:endParaRPr sz="2000">
              <a:latin typeface="Cambria"/>
              <a:cs typeface="Cambria"/>
            </a:endParaRPr>
          </a:p>
          <a:p>
            <a:pPr marL="413384">
              <a:lnSpc>
                <a:spcPct val="100000"/>
              </a:lnSpc>
              <a:spcBef>
                <a:spcPts val="210"/>
              </a:spcBef>
            </a:pPr>
            <a:r>
              <a:rPr sz="1800" b="1" spc="114" dirty="0">
                <a:latin typeface="Cambria"/>
                <a:cs typeface="Cambria"/>
              </a:rPr>
              <a:t>public </a:t>
            </a:r>
            <a:r>
              <a:rPr sz="1800" b="1" spc="105" dirty="0">
                <a:latin typeface="Cambria"/>
                <a:cs typeface="Cambria"/>
              </a:rPr>
              <a:t>static</a:t>
            </a:r>
            <a:r>
              <a:rPr sz="1800" b="1" spc="110" dirty="0">
                <a:latin typeface="Cambria"/>
                <a:cs typeface="Cambria"/>
              </a:rPr>
              <a:t> void</a:t>
            </a:r>
            <a:r>
              <a:rPr sz="1800" b="1" spc="120" dirty="0">
                <a:latin typeface="Cambria"/>
                <a:cs typeface="Cambria"/>
              </a:rPr>
              <a:t> </a:t>
            </a:r>
            <a:r>
              <a:rPr sz="1800" b="1" spc="100" dirty="0">
                <a:latin typeface="Cambria"/>
                <a:cs typeface="Cambria"/>
              </a:rPr>
              <a:t>main(String[]</a:t>
            </a:r>
            <a:r>
              <a:rPr sz="1800" b="1" spc="140" dirty="0">
                <a:latin typeface="Cambria"/>
                <a:cs typeface="Cambria"/>
              </a:rPr>
              <a:t> </a:t>
            </a:r>
            <a:r>
              <a:rPr sz="1800" b="1" spc="80" dirty="0">
                <a:latin typeface="Cambria"/>
                <a:cs typeface="Cambria"/>
              </a:rPr>
              <a:t>args)</a:t>
            </a:r>
            <a:r>
              <a:rPr sz="1800" b="1" spc="114" dirty="0">
                <a:latin typeface="Cambria"/>
                <a:cs typeface="Cambria"/>
              </a:rPr>
              <a:t> </a:t>
            </a:r>
            <a:r>
              <a:rPr sz="1800" b="1" spc="-50" dirty="0">
                <a:latin typeface="Cambria"/>
                <a:cs typeface="Cambria"/>
              </a:rPr>
              <a:t>{</a:t>
            </a:r>
            <a:endParaRPr sz="1800">
              <a:latin typeface="Cambria"/>
              <a:cs typeface="Cambria"/>
            </a:endParaRPr>
          </a:p>
          <a:p>
            <a:pPr marL="812800">
              <a:lnSpc>
                <a:spcPts val="1710"/>
              </a:lnSpc>
              <a:spcBef>
                <a:spcPts val="195"/>
              </a:spcBef>
            </a:pPr>
            <a:r>
              <a:rPr sz="1500" spc="130" dirty="0">
                <a:latin typeface="Cambria"/>
                <a:cs typeface="Cambria"/>
              </a:rPr>
              <a:t>JFrame</a:t>
            </a:r>
            <a:r>
              <a:rPr sz="1500" spc="9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f</a:t>
            </a:r>
            <a:r>
              <a:rPr sz="1500" spc="100" dirty="0">
                <a:latin typeface="Cambria"/>
                <a:cs typeface="Cambria"/>
              </a:rPr>
              <a:t> </a:t>
            </a:r>
            <a:r>
              <a:rPr sz="1500" spc="80" dirty="0">
                <a:latin typeface="Cambria"/>
                <a:cs typeface="Cambria"/>
              </a:rPr>
              <a:t>=</a:t>
            </a:r>
            <a:r>
              <a:rPr sz="1500" spc="110" dirty="0">
                <a:latin typeface="Cambria"/>
                <a:cs typeface="Cambria"/>
              </a:rPr>
              <a:t> </a:t>
            </a:r>
            <a:r>
              <a:rPr sz="1500" b="1" spc="100" dirty="0">
                <a:latin typeface="Cambria"/>
                <a:cs typeface="Cambria"/>
              </a:rPr>
              <a:t>new</a:t>
            </a:r>
            <a:r>
              <a:rPr sz="1500" b="1" spc="105" dirty="0">
                <a:latin typeface="Cambria"/>
                <a:cs typeface="Cambria"/>
              </a:rPr>
              <a:t> </a:t>
            </a:r>
            <a:r>
              <a:rPr sz="1500" b="1" spc="114" dirty="0">
                <a:latin typeface="Cambria"/>
                <a:cs typeface="Cambria"/>
              </a:rPr>
              <a:t>JFrame("My</a:t>
            </a:r>
            <a:r>
              <a:rPr sz="1500" b="1" spc="120" dirty="0">
                <a:latin typeface="Cambria"/>
                <a:cs typeface="Cambria"/>
              </a:rPr>
              <a:t> </a:t>
            </a:r>
            <a:r>
              <a:rPr sz="1500" b="1" spc="50" dirty="0">
                <a:latin typeface="Cambria"/>
                <a:cs typeface="Cambria"/>
              </a:rPr>
              <a:t>Frame");</a:t>
            </a:r>
            <a:r>
              <a:rPr sz="1500" b="1" spc="130" dirty="0">
                <a:latin typeface="Cambria"/>
                <a:cs typeface="Cambria"/>
              </a:rPr>
              <a:t> </a:t>
            </a:r>
            <a:r>
              <a:rPr sz="1500" spc="-325" dirty="0">
                <a:latin typeface="Cambria"/>
                <a:cs typeface="Cambria"/>
              </a:rPr>
              <a:t>//</a:t>
            </a:r>
            <a:r>
              <a:rPr sz="1500" spc="85" dirty="0">
                <a:latin typeface="Cambria"/>
                <a:cs typeface="Cambria"/>
              </a:rPr>
              <a:t> </a:t>
            </a:r>
            <a:r>
              <a:rPr sz="1500" spc="75" dirty="0">
                <a:latin typeface="Cambria"/>
                <a:cs typeface="Cambria"/>
              </a:rPr>
              <a:t>Creating</a:t>
            </a:r>
            <a:r>
              <a:rPr sz="1500" spc="105" dirty="0">
                <a:latin typeface="Cambria"/>
                <a:cs typeface="Cambria"/>
              </a:rPr>
              <a:t> </a:t>
            </a:r>
            <a:r>
              <a:rPr sz="1500" spc="55" dirty="0">
                <a:latin typeface="Cambria"/>
                <a:cs typeface="Cambria"/>
              </a:rPr>
              <a:t>the</a:t>
            </a:r>
            <a:r>
              <a:rPr sz="1500" spc="8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top</a:t>
            </a:r>
            <a:r>
              <a:rPr sz="1500" spc="95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level</a:t>
            </a:r>
            <a:endParaRPr sz="1500">
              <a:latin typeface="Cambria"/>
              <a:cs typeface="Cambria"/>
            </a:endParaRPr>
          </a:p>
          <a:p>
            <a:pPr marL="812800">
              <a:lnSpc>
                <a:spcPts val="1710"/>
              </a:lnSpc>
            </a:pPr>
            <a:r>
              <a:rPr sz="1500" spc="-10" dirty="0">
                <a:latin typeface="Cambria"/>
                <a:cs typeface="Cambria"/>
              </a:rPr>
              <a:t>container</a:t>
            </a:r>
            <a:endParaRPr sz="1500">
              <a:latin typeface="Cambria"/>
              <a:cs typeface="Cambria"/>
            </a:endParaRPr>
          </a:p>
          <a:p>
            <a:pPr marL="812800" marR="902969">
              <a:lnSpc>
                <a:spcPct val="110000"/>
              </a:lnSpc>
            </a:pPr>
            <a:r>
              <a:rPr sz="1500" spc="100" dirty="0">
                <a:latin typeface="Cambria"/>
                <a:cs typeface="Cambria"/>
              </a:rPr>
              <a:t>f.setDefaultCloseOperation(JFrame.</a:t>
            </a:r>
            <a:r>
              <a:rPr sz="1500" b="1" i="1" spc="100" dirty="0">
                <a:latin typeface="Cambria"/>
                <a:cs typeface="Cambria"/>
              </a:rPr>
              <a:t>EXIT_ON_CLOSE); </a:t>
            </a:r>
            <a:r>
              <a:rPr sz="1500" spc="20" dirty="0">
                <a:latin typeface="Cambria"/>
                <a:cs typeface="Cambria"/>
              </a:rPr>
              <a:t>f.setSize(200,</a:t>
            </a:r>
            <a:r>
              <a:rPr sz="1500" spc="395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100);</a:t>
            </a:r>
            <a:endParaRPr sz="1500">
              <a:latin typeface="Cambria"/>
              <a:cs typeface="Cambria"/>
            </a:endParaRPr>
          </a:p>
          <a:p>
            <a:pPr marL="812800">
              <a:lnSpc>
                <a:spcPct val="100000"/>
              </a:lnSpc>
              <a:spcBef>
                <a:spcPts val="180"/>
              </a:spcBef>
            </a:pPr>
            <a:r>
              <a:rPr sz="1500" spc="120" dirty="0">
                <a:latin typeface="Cambria"/>
                <a:cs typeface="Cambria"/>
              </a:rPr>
              <a:t>JPanel</a:t>
            </a:r>
            <a:r>
              <a:rPr sz="1500" spc="8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p</a:t>
            </a:r>
            <a:r>
              <a:rPr sz="1500" spc="100" dirty="0">
                <a:latin typeface="Cambria"/>
                <a:cs typeface="Cambria"/>
              </a:rPr>
              <a:t> </a:t>
            </a:r>
            <a:r>
              <a:rPr sz="1500" spc="80" dirty="0">
                <a:latin typeface="Cambria"/>
                <a:cs typeface="Cambria"/>
              </a:rPr>
              <a:t>=</a:t>
            </a:r>
            <a:r>
              <a:rPr sz="1500" spc="90" dirty="0">
                <a:latin typeface="Cambria"/>
                <a:cs typeface="Cambria"/>
              </a:rPr>
              <a:t> </a:t>
            </a:r>
            <a:r>
              <a:rPr sz="1500" b="1" spc="105" dirty="0">
                <a:latin typeface="Cambria"/>
                <a:cs typeface="Cambria"/>
              </a:rPr>
              <a:t>new</a:t>
            </a:r>
            <a:r>
              <a:rPr sz="1500" b="1" spc="95" dirty="0">
                <a:latin typeface="Cambria"/>
                <a:cs typeface="Cambria"/>
              </a:rPr>
              <a:t> </a:t>
            </a:r>
            <a:r>
              <a:rPr sz="1500" b="1" spc="90" dirty="0">
                <a:latin typeface="Cambria"/>
                <a:cs typeface="Cambria"/>
              </a:rPr>
              <a:t>JPanel();</a:t>
            </a:r>
            <a:endParaRPr sz="1500">
              <a:latin typeface="Cambria"/>
              <a:cs typeface="Cambria"/>
            </a:endParaRPr>
          </a:p>
          <a:p>
            <a:pPr marL="812800">
              <a:lnSpc>
                <a:spcPct val="100000"/>
              </a:lnSpc>
              <a:spcBef>
                <a:spcPts val="180"/>
              </a:spcBef>
            </a:pPr>
            <a:r>
              <a:rPr sz="1500" spc="110" dirty="0">
                <a:latin typeface="Cambria"/>
                <a:cs typeface="Cambria"/>
              </a:rPr>
              <a:t>JButton</a:t>
            </a:r>
            <a:r>
              <a:rPr sz="1500" spc="8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b</a:t>
            </a:r>
            <a:r>
              <a:rPr sz="1500" spc="85" dirty="0">
                <a:latin typeface="Cambria"/>
                <a:cs typeface="Cambria"/>
              </a:rPr>
              <a:t> </a:t>
            </a:r>
            <a:r>
              <a:rPr sz="1500" spc="80" dirty="0">
                <a:latin typeface="Cambria"/>
                <a:cs typeface="Cambria"/>
              </a:rPr>
              <a:t>=</a:t>
            </a:r>
            <a:r>
              <a:rPr sz="1500" spc="95" dirty="0">
                <a:latin typeface="Cambria"/>
                <a:cs typeface="Cambria"/>
              </a:rPr>
              <a:t> </a:t>
            </a:r>
            <a:r>
              <a:rPr sz="1500" b="1" spc="105" dirty="0">
                <a:latin typeface="Cambria"/>
                <a:cs typeface="Cambria"/>
              </a:rPr>
              <a:t>new</a:t>
            </a:r>
            <a:r>
              <a:rPr sz="1500" b="1" spc="90" dirty="0">
                <a:latin typeface="Cambria"/>
                <a:cs typeface="Cambria"/>
              </a:rPr>
              <a:t> </a:t>
            </a:r>
            <a:r>
              <a:rPr sz="1500" b="1" spc="114" dirty="0">
                <a:latin typeface="Cambria"/>
                <a:cs typeface="Cambria"/>
              </a:rPr>
              <a:t>JButton("Click</a:t>
            </a:r>
            <a:r>
              <a:rPr sz="1500" b="1" spc="75" dirty="0">
                <a:latin typeface="Cambria"/>
                <a:cs typeface="Cambria"/>
              </a:rPr>
              <a:t> </a:t>
            </a:r>
            <a:r>
              <a:rPr sz="1500" b="1" dirty="0">
                <a:latin typeface="Cambria"/>
                <a:cs typeface="Cambria"/>
              </a:rPr>
              <a:t>here");</a:t>
            </a:r>
            <a:r>
              <a:rPr sz="1500" b="1" spc="75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//Create</a:t>
            </a:r>
            <a:r>
              <a:rPr sz="1500" spc="75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a </a:t>
            </a:r>
            <a:r>
              <a:rPr sz="1500" spc="110" dirty="0">
                <a:latin typeface="Cambria"/>
                <a:cs typeface="Cambria"/>
              </a:rPr>
              <a:t>JButton</a:t>
            </a:r>
            <a:r>
              <a:rPr sz="1500" spc="85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object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500">
              <a:latin typeface="Cambria"/>
              <a:cs typeface="Cambria"/>
            </a:endParaRPr>
          </a:p>
          <a:p>
            <a:pPr marL="812800" marR="2134235">
              <a:lnSpc>
                <a:spcPct val="110000"/>
              </a:lnSpc>
              <a:tabLst>
                <a:tab pos="1742439" algn="l"/>
                <a:tab pos="2840355" algn="l"/>
              </a:tabLst>
            </a:pPr>
            <a:r>
              <a:rPr sz="1500" spc="-10" dirty="0">
                <a:latin typeface="Cambria"/>
                <a:cs typeface="Cambria"/>
              </a:rPr>
              <a:t>p.add(b);</a:t>
            </a:r>
            <a:r>
              <a:rPr sz="1500" dirty="0">
                <a:latin typeface="Cambria"/>
                <a:cs typeface="Cambria"/>
              </a:rPr>
              <a:t>	</a:t>
            </a:r>
            <a:r>
              <a:rPr sz="1500" spc="-325" dirty="0">
                <a:latin typeface="Cambria"/>
                <a:cs typeface="Cambria"/>
              </a:rPr>
              <a:t>//</a:t>
            </a:r>
            <a:r>
              <a:rPr sz="1500" spc="18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add</a:t>
            </a:r>
            <a:r>
              <a:rPr sz="1500" spc="16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button</a:t>
            </a:r>
            <a:r>
              <a:rPr sz="1500" spc="16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to</a:t>
            </a:r>
            <a:r>
              <a:rPr sz="1500" spc="175" dirty="0">
                <a:latin typeface="Cambria"/>
                <a:cs typeface="Cambria"/>
              </a:rPr>
              <a:t> </a:t>
            </a:r>
            <a:r>
              <a:rPr sz="1500" spc="-20" dirty="0">
                <a:latin typeface="Cambria"/>
                <a:cs typeface="Cambria"/>
              </a:rPr>
              <a:t>panel </a:t>
            </a:r>
            <a:r>
              <a:rPr sz="1500" spc="35" dirty="0">
                <a:latin typeface="Cambria"/>
                <a:cs typeface="Cambria"/>
              </a:rPr>
              <a:t>f.setContentPane(p);</a:t>
            </a:r>
            <a:r>
              <a:rPr sz="1500" dirty="0">
                <a:latin typeface="Cambria"/>
                <a:cs typeface="Cambria"/>
              </a:rPr>
              <a:t>	</a:t>
            </a:r>
            <a:r>
              <a:rPr sz="1500" spc="-325" dirty="0">
                <a:latin typeface="Cambria"/>
                <a:cs typeface="Cambria"/>
              </a:rPr>
              <a:t>//</a:t>
            </a:r>
            <a:r>
              <a:rPr sz="1500" spc="14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add</a:t>
            </a:r>
            <a:r>
              <a:rPr sz="1500" spc="17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panel</a:t>
            </a:r>
            <a:r>
              <a:rPr sz="1500" spc="16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to</a:t>
            </a:r>
            <a:r>
              <a:rPr sz="1500" spc="180" dirty="0">
                <a:latin typeface="Cambria"/>
                <a:cs typeface="Cambria"/>
              </a:rPr>
              <a:t> </a:t>
            </a:r>
            <a:r>
              <a:rPr sz="1500" spc="40" dirty="0">
                <a:latin typeface="Cambria"/>
                <a:cs typeface="Cambria"/>
              </a:rPr>
              <a:t>frame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500">
              <a:latin typeface="Cambria"/>
              <a:cs typeface="Cambria"/>
            </a:endParaRPr>
          </a:p>
          <a:p>
            <a:pPr marL="812800">
              <a:lnSpc>
                <a:spcPct val="100000"/>
              </a:lnSpc>
            </a:pPr>
            <a:r>
              <a:rPr sz="1500" spc="-10" dirty="0">
                <a:latin typeface="Cambria"/>
                <a:cs typeface="Cambria"/>
              </a:rPr>
              <a:t>f.setVisible(</a:t>
            </a:r>
            <a:r>
              <a:rPr sz="1500" b="1" spc="-10" dirty="0">
                <a:latin typeface="Cambria"/>
                <a:cs typeface="Cambria"/>
              </a:rPr>
              <a:t>true);</a:t>
            </a:r>
            <a:endParaRPr sz="1500">
              <a:latin typeface="Cambria"/>
              <a:cs typeface="Cambria"/>
            </a:endParaRPr>
          </a:p>
          <a:p>
            <a:pPr marL="413384">
              <a:lnSpc>
                <a:spcPct val="100000"/>
              </a:lnSpc>
              <a:spcBef>
                <a:spcPts val="219"/>
              </a:spcBef>
            </a:pPr>
            <a:r>
              <a:rPr sz="1800" spc="-5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000" spc="-50" dirty="0">
                <a:latin typeface="Cambria"/>
                <a:cs typeface="Cambria"/>
              </a:rPr>
              <a:t>}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5143500"/>
            <a:ext cx="19050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26263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8060" algn="l"/>
              </a:tabLst>
            </a:pPr>
            <a:r>
              <a:rPr cap="small" spc="365" dirty="0"/>
              <a:t>GUI</a:t>
            </a:r>
            <a:r>
              <a:rPr cap="small" dirty="0"/>
              <a:t>	</a:t>
            </a:r>
            <a:r>
              <a:rPr cap="small" spc="24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0685"/>
            <a:ext cx="6984365" cy="4716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100" dirty="0">
                <a:latin typeface="Cambria"/>
                <a:cs typeface="Cambria"/>
              </a:rPr>
              <a:t>import</a:t>
            </a:r>
            <a:r>
              <a:rPr sz="1900" b="1" spc="140" dirty="0">
                <a:latin typeface="Cambria"/>
                <a:cs typeface="Cambria"/>
              </a:rPr>
              <a:t> </a:t>
            </a:r>
            <a:r>
              <a:rPr sz="1900" b="1" spc="100" dirty="0">
                <a:latin typeface="Cambria"/>
                <a:cs typeface="Cambria"/>
              </a:rPr>
              <a:t>javax.swing.*;</a:t>
            </a:r>
            <a:endParaRPr sz="19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9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900" b="1" spc="114" dirty="0">
                <a:latin typeface="Cambria"/>
                <a:cs typeface="Cambria"/>
              </a:rPr>
              <a:t>public</a:t>
            </a:r>
            <a:r>
              <a:rPr sz="1900" b="1" spc="150" dirty="0">
                <a:latin typeface="Cambria"/>
                <a:cs typeface="Cambria"/>
              </a:rPr>
              <a:t> </a:t>
            </a:r>
            <a:r>
              <a:rPr sz="1900" b="1" spc="100" dirty="0">
                <a:latin typeface="Cambria"/>
                <a:cs typeface="Cambria"/>
              </a:rPr>
              <a:t>class</a:t>
            </a:r>
            <a:r>
              <a:rPr sz="1900" b="1" spc="140" dirty="0">
                <a:latin typeface="Cambria"/>
                <a:cs typeface="Cambria"/>
              </a:rPr>
              <a:t> </a:t>
            </a:r>
            <a:r>
              <a:rPr sz="1900" b="1" spc="110" dirty="0">
                <a:latin typeface="Cambria"/>
                <a:cs typeface="Cambria"/>
              </a:rPr>
              <a:t>Hello</a:t>
            </a:r>
            <a:r>
              <a:rPr sz="1900" b="1" spc="150" dirty="0">
                <a:latin typeface="Cambria"/>
                <a:cs typeface="Cambria"/>
              </a:rPr>
              <a:t> </a:t>
            </a:r>
            <a:r>
              <a:rPr sz="1900" b="1" spc="-50" dirty="0">
                <a:latin typeface="Cambria"/>
                <a:cs typeface="Cambria"/>
              </a:rPr>
              <a:t>{</a:t>
            </a:r>
            <a:endParaRPr sz="1900" dirty="0">
              <a:latin typeface="Cambria"/>
              <a:cs typeface="Cambria"/>
            </a:endParaRPr>
          </a:p>
          <a:p>
            <a:pPr marL="413384">
              <a:lnSpc>
                <a:spcPct val="100000"/>
              </a:lnSpc>
              <a:spcBef>
                <a:spcPts val="10"/>
              </a:spcBef>
            </a:pPr>
            <a:r>
              <a:rPr sz="1600" b="1" spc="100" dirty="0">
                <a:latin typeface="Cambria"/>
                <a:cs typeface="Cambria"/>
              </a:rPr>
              <a:t>public</a:t>
            </a:r>
            <a:r>
              <a:rPr sz="1600" b="1" spc="120" dirty="0">
                <a:latin typeface="Cambria"/>
                <a:cs typeface="Cambria"/>
              </a:rPr>
              <a:t> </a:t>
            </a:r>
            <a:r>
              <a:rPr sz="1600" b="1" spc="90" dirty="0">
                <a:latin typeface="Cambria"/>
                <a:cs typeface="Cambria"/>
              </a:rPr>
              <a:t>static</a:t>
            </a:r>
            <a:r>
              <a:rPr sz="1600" b="1" spc="125" dirty="0">
                <a:latin typeface="Cambria"/>
                <a:cs typeface="Cambria"/>
              </a:rPr>
              <a:t> </a:t>
            </a:r>
            <a:r>
              <a:rPr sz="1600" b="1" spc="90" dirty="0">
                <a:latin typeface="Cambria"/>
                <a:cs typeface="Cambria"/>
              </a:rPr>
              <a:t>void</a:t>
            </a:r>
            <a:r>
              <a:rPr sz="1600" b="1" spc="130" dirty="0">
                <a:latin typeface="Cambria"/>
                <a:cs typeface="Cambria"/>
              </a:rPr>
              <a:t> </a:t>
            </a:r>
            <a:r>
              <a:rPr sz="1600" b="1" spc="90" dirty="0">
                <a:latin typeface="Cambria"/>
                <a:cs typeface="Cambria"/>
              </a:rPr>
              <a:t>main(String[]</a:t>
            </a:r>
            <a:r>
              <a:rPr sz="1600" b="1" spc="155" dirty="0">
                <a:latin typeface="Cambria"/>
                <a:cs typeface="Cambria"/>
              </a:rPr>
              <a:t> </a:t>
            </a:r>
            <a:r>
              <a:rPr sz="1600" b="1" spc="65" dirty="0">
                <a:latin typeface="Cambria"/>
                <a:cs typeface="Cambria"/>
              </a:rPr>
              <a:t>args)</a:t>
            </a:r>
            <a:r>
              <a:rPr sz="1600" b="1" spc="120" dirty="0">
                <a:latin typeface="Cambria"/>
                <a:cs typeface="Cambria"/>
              </a:rPr>
              <a:t> </a:t>
            </a:r>
            <a:r>
              <a:rPr sz="1600" b="1" spc="-50" dirty="0">
                <a:latin typeface="Cambria"/>
                <a:cs typeface="Cambria"/>
              </a:rPr>
              <a:t>{</a:t>
            </a:r>
            <a:endParaRPr sz="1600" dirty="0">
              <a:latin typeface="Cambria"/>
              <a:cs typeface="Cambria"/>
            </a:endParaRPr>
          </a:p>
          <a:p>
            <a:pPr marL="812800">
              <a:lnSpc>
                <a:spcPct val="100000"/>
              </a:lnSpc>
              <a:spcBef>
                <a:spcPts val="10"/>
              </a:spcBef>
            </a:pPr>
            <a:r>
              <a:rPr sz="1400" spc="125" dirty="0">
                <a:latin typeface="Cambria"/>
                <a:cs typeface="Cambria"/>
              </a:rPr>
              <a:t>JFrame</a:t>
            </a:r>
            <a:r>
              <a:rPr sz="1400" spc="10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f</a:t>
            </a:r>
            <a:r>
              <a:rPr sz="1400" spc="110" dirty="0">
                <a:latin typeface="Cambria"/>
                <a:cs typeface="Cambria"/>
              </a:rPr>
              <a:t> </a:t>
            </a:r>
            <a:r>
              <a:rPr sz="1400" spc="65" dirty="0">
                <a:latin typeface="Cambria"/>
                <a:cs typeface="Cambria"/>
              </a:rPr>
              <a:t>=</a:t>
            </a:r>
            <a:r>
              <a:rPr sz="1400" spc="114" dirty="0">
                <a:latin typeface="Cambria"/>
                <a:cs typeface="Cambria"/>
              </a:rPr>
              <a:t> </a:t>
            </a:r>
            <a:r>
              <a:rPr sz="1400" b="1" spc="95" dirty="0">
                <a:latin typeface="Cambria"/>
                <a:cs typeface="Cambria"/>
              </a:rPr>
              <a:t>new</a:t>
            </a:r>
            <a:r>
              <a:rPr sz="1400" b="1" spc="120" dirty="0">
                <a:latin typeface="Cambria"/>
                <a:cs typeface="Cambria"/>
              </a:rPr>
              <a:t> </a:t>
            </a:r>
            <a:r>
              <a:rPr sz="1400" b="1" spc="110" dirty="0">
                <a:latin typeface="Cambria"/>
                <a:cs typeface="Cambria"/>
              </a:rPr>
              <a:t>JFrame("My</a:t>
            </a:r>
            <a:r>
              <a:rPr sz="1400" b="1" spc="95" dirty="0">
                <a:latin typeface="Cambria"/>
                <a:cs typeface="Cambria"/>
              </a:rPr>
              <a:t> </a:t>
            </a:r>
            <a:r>
              <a:rPr sz="1400" b="1" spc="45" dirty="0">
                <a:latin typeface="Cambria"/>
                <a:cs typeface="Cambria"/>
              </a:rPr>
              <a:t>Frame");</a:t>
            </a:r>
            <a:r>
              <a:rPr sz="1400" b="1" spc="105" dirty="0">
                <a:latin typeface="Cambria"/>
                <a:cs typeface="Cambria"/>
              </a:rPr>
              <a:t> </a:t>
            </a:r>
            <a:r>
              <a:rPr sz="1400" spc="-305" dirty="0">
                <a:latin typeface="Cambria"/>
                <a:cs typeface="Cambria"/>
              </a:rPr>
              <a:t>//</a:t>
            </a:r>
            <a:r>
              <a:rPr sz="1400" spc="105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Creating</a:t>
            </a:r>
            <a:r>
              <a:rPr sz="1400" spc="80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the</a:t>
            </a:r>
            <a:r>
              <a:rPr sz="1400" spc="12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top</a:t>
            </a:r>
            <a:r>
              <a:rPr sz="1400" spc="9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level</a:t>
            </a:r>
            <a:r>
              <a:rPr sz="1400" spc="7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container</a:t>
            </a:r>
            <a:endParaRPr sz="1400" dirty="0">
              <a:latin typeface="Cambria"/>
              <a:cs typeface="Cambria"/>
            </a:endParaRPr>
          </a:p>
          <a:p>
            <a:pPr marL="812800">
              <a:lnSpc>
                <a:spcPct val="100000"/>
              </a:lnSpc>
            </a:pPr>
            <a:r>
              <a:rPr sz="1400" spc="90" dirty="0">
                <a:latin typeface="Cambria"/>
                <a:cs typeface="Cambria"/>
              </a:rPr>
              <a:t>f.setDefaultCloseOperation(JFrame.</a:t>
            </a:r>
            <a:r>
              <a:rPr sz="1400" b="1" i="1" spc="90" dirty="0">
                <a:latin typeface="Cambria"/>
                <a:cs typeface="Cambria"/>
              </a:rPr>
              <a:t>EXIT_ON_CLOSE);</a:t>
            </a:r>
            <a:endParaRPr sz="1400" dirty="0">
              <a:latin typeface="Cambria"/>
              <a:cs typeface="Cambria"/>
            </a:endParaRPr>
          </a:p>
          <a:p>
            <a:pPr marL="812800">
              <a:lnSpc>
                <a:spcPct val="100000"/>
              </a:lnSpc>
            </a:pPr>
            <a:r>
              <a:rPr sz="1400" spc="20" dirty="0">
                <a:latin typeface="Cambria"/>
                <a:cs typeface="Cambria"/>
              </a:rPr>
              <a:t>f.setSize(200,</a:t>
            </a:r>
            <a:r>
              <a:rPr sz="1400" spc="28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100);</a:t>
            </a:r>
            <a:endParaRPr sz="1400" dirty="0">
              <a:latin typeface="Cambria"/>
              <a:cs typeface="Cambria"/>
            </a:endParaRPr>
          </a:p>
          <a:p>
            <a:pPr marL="812800">
              <a:lnSpc>
                <a:spcPct val="100000"/>
              </a:lnSpc>
            </a:pPr>
            <a:r>
              <a:rPr sz="1400" spc="114" dirty="0">
                <a:latin typeface="Cambria"/>
                <a:cs typeface="Cambria"/>
              </a:rPr>
              <a:t>JPanel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p</a:t>
            </a:r>
            <a:r>
              <a:rPr sz="1400" spc="90" dirty="0">
                <a:latin typeface="Cambria"/>
                <a:cs typeface="Cambria"/>
              </a:rPr>
              <a:t> </a:t>
            </a:r>
            <a:r>
              <a:rPr sz="1400" spc="65" dirty="0">
                <a:latin typeface="Cambria"/>
                <a:cs typeface="Cambria"/>
              </a:rPr>
              <a:t>=</a:t>
            </a:r>
            <a:r>
              <a:rPr sz="1400" spc="90" dirty="0">
                <a:latin typeface="Cambria"/>
                <a:cs typeface="Cambria"/>
              </a:rPr>
              <a:t> </a:t>
            </a:r>
            <a:r>
              <a:rPr sz="1400" b="1" spc="95" dirty="0">
                <a:latin typeface="Cambria"/>
                <a:cs typeface="Cambria"/>
              </a:rPr>
              <a:t>new</a:t>
            </a:r>
            <a:r>
              <a:rPr sz="1400" b="1" spc="110" dirty="0">
                <a:latin typeface="Cambria"/>
                <a:cs typeface="Cambria"/>
              </a:rPr>
              <a:t> </a:t>
            </a:r>
            <a:r>
              <a:rPr sz="1400" b="1" spc="85" dirty="0">
                <a:latin typeface="Cambria"/>
                <a:cs typeface="Cambria"/>
              </a:rPr>
              <a:t>JPanel();</a:t>
            </a:r>
            <a:endParaRPr sz="1400" dirty="0">
              <a:latin typeface="Cambria"/>
              <a:cs typeface="Cambria"/>
            </a:endParaRPr>
          </a:p>
          <a:p>
            <a:pPr marL="812800" marR="142240">
              <a:lnSpc>
                <a:spcPct val="100000"/>
              </a:lnSpc>
            </a:pPr>
            <a:r>
              <a:rPr sz="1400" spc="50" dirty="0">
                <a:latin typeface="Cambria"/>
                <a:cs typeface="Cambria"/>
              </a:rPr>
              <a:t>p.setBackground(Color.</a:t>
            </a:r>
            <a:r>
              <a:rPr sz="1400" b="1" i="1" spc="50" dirty="0">
                <a:latin typeface="Cambria"/>
                <a:cs typeface="Cambria"/>
              </a:rPr>
              <a:t>cyan);</a:t>
            </a:r>
            <a:r>
              <a:rPr sz="1400" b="1" i="1" spc="114" dirty="0">
                <a:latin typeface="Cambria"/>
                <a:cs typeface="Cambria"/>
              </a:rPr>
              <a:t> </a:t>
            </a:r>
            <a:r>
              <a:rPr sz="1400" b="1" i="1" spc="-295" dirty="0">
                <a:latin typeface="Cambria"/>
                <a:cs typeface="Cambria"/>
              </a:rPr>
              <a:t>//</a:t>
            </a:r>
            <a:r>
              <a:rPr sz="1400" b="1" i="1" spc="125" dirty="0">
                <a:latin typeface="Cambria"/>
                <a:cs typeface="Cambria"/>
              </a:rPr>
              <a:t> </a:t>
            </a:r>
            <a:r>
              <a:rPr sz="1400" i="1" spc="60" dirty="0">
                <a:latin typeface="Cambria"/>
                <a:cs typeface="Cambria"/>
              </a:rPr>
              <a:t>Setting</a:t>
            </a:r>
            <a:r>
              <a:rPr sz="1400" i="1" spc="125" dirty="0">
                <a:latin typeface="Cambria"/>
                <a:cs typeface="Cambria"/>
              </a:rPr>
              <a:t> </a:t>
            </a:r>
            <a:r>
              <a:rPr sz="1400" i="1" dirty="0">
                <a:latin typeface="Cambria"/>
                <a:cs typeface="Cambria"/>
              </a:rPr>
              <a:t>the</a:t>
            </a:r>
            <a:r>
              <a:rPr sz="1400" i="1" spc="145" dirty="0">
                <a:latin typeface="Cambria"/>
                <a:cs typeface="Cambria"/>
              </a:rPr>
              <a:t> </a:t>
            </a:r>
            <a:r>
              <a:rPr sz="1400" i="1" spc="50" dirty="0">
                <a:latin typeface="Cambria"/>
                <a:cs typeface="Cambria"/>
              </a:rPr>
              <a:t>background</a:t>
            </a:r>
            <a:r>
              <a:rPr sz="1400" i="1" spc="105" dirty="0">
                <a:latin typeface="Cambria"/>
                <a:cs typeface="Cambria"/>
              </a:rPr>
              <a:t> </a:t>
            </a:r>
            <a:r>
              <a:rPr sz="1400" i="1" dirty="0">
                <a:latin typeface="Cambria"/>
                <a:cs typeface="Cambria"/>
              </a:rPr>
              <a:t>color</a:t>
            </a:r>
            <a:r>
              <a:rPr sz="1400" i="1" spc="110" dirty="0">
                <a:latin typeface="Cambria"/>
                <a:cs typeface="Cambria"/>
              </a:rPr>
              <a:t> </a:t>
            </a:r>
            <a:r>
              <a:rPr sz="1400" i="1" dirty="0">
                <a:latin typeface="Cambria"/>
                <a:cs typeface="Cambria"/>
              </a:rPr>
              <a:t>of</a:t>
            </a:r>
            <a:r>
              <a:rPr sz="1400" i="1" spc="125" dirty="0">
                <a:latin typeface="Cambria"/>
                <a:cs typeface="Cambria"/>
              </a:rPr>
              <a:t> </a:t>
            </a:r>
            <a:r>
              <a:rPr sz="1400" i="1" dirty="0">
                <a:latin typeface="Cambria"/>
                <a:cs typeface="Cambria"/>
              </a:rPr>
              <a:t>the</a:t>
            </a:r>
            <a:r>
              <a:rPr sz="1400" i="1" spc="140" dirty="0">
                <a:latin typeface="Cambria"/>
                <a:cs typeface="Cambria"/>
              </a:rPr>
              <a:t> </a:t>
            </a:r>
            <a:r>
              <a:rPr sz="1400" i="1" spc="50" dirty="0">
                <a:latin typeface="Cambria"/>
                <a:cs typeface="Cambria"/>
              </a:rPr>
              <a:t>panel </a:t>
            </a:r>
            <a:r>
              <a:rPr sz="1400" spc="100" dirty="0">
                <a:latin typeface="Cambria"/>
                <a:cs typeface="Cambria"/>
              </a:rPr>
              <a:t>JButton</a:t>
            </a:r>
            <a:r>
              <a:rPr sz="1400" spc="8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b</a:t>
            </a:r>
            <a:r>
              <a:rPr sz="1400" spc="90" dirty="0">
                <a:latin typeface="Cambria"/>
                <a:cs typeface="Cambria"/>
              </a:rPr>
              <a:t> </a:t>
            </a:r>
            <a:r>
              <a:rPr sz="1400" spc="65" dirty="0">
                <a:latin typeface="Cambria"/>
                <a:cs typeface="Cambria"/>
              </a:rPr>
              <a:t>=</a:t>
            </a:r>
            <a:r>
              <a:rPr sz="1400" spc="100" dirty="0">
                <a:latin typeface="Cambria"/>
                <a:cs typeface="Cambria"/>
              </a:rPr>
              <a:t> </a:t>
            </a:r>
            <a:r>
              <a:rPr sz="1400" b="1" spc="95" dirty="0">
                <a:latin typeface="Cambria"/>
                <a:cs typeface="Cambria"/>
              </a:rPr>
              <a:t>new</a:t>
            </a:r>
            <a:r>
              <a:rPr sz="1400" b="1" spc="105" dirty="0">
                <a:latin typeface="Cambria"/>
                <a:cs typeface="Cambria"/>
              </a:rPr>
              <a:t> JButton("Click</a:t>
            </a:r>
            <a:r>
              <a:rPr sz="1400" b="1" spc="95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here");</a:t>
            </a:r>
            <a:r>
              <a:rPr sz="1400" b="1" spc="95" dirty="0">
                <a:latin typeface="Cambria"/>
                <a:cs typeface="Cambria"/>
              </a:rPr>
              <a:t> </a:t>
            </a:r>
            <a:r>
              <a:rPr sz="1400" b="1" spc="-10" dirty="0">
                <a:latin typeface="Cambria"/>
                <a:cs typeface="Cambria"/>
              </a:rPr>
              <a:t>/</a:t>
            </a:r>
            <a:r>
              <a:rPr sz="1400" spc="-10" dirty="0">
                <a:latin typeface="Cambria"/>
                <a:cs typeface="Cambria"/>
              </a:rPr>
              <a:t>/Create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85" dirty="0">
                <a:latin typeface="Cambria"/>
                <a:cs typeface="Cambria"/>
              </a:rPr>
              <a:t>a</a:t>
            </a:r>
            <a:r>
              <a:rPr sz="1400" spc="105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JButton</a:t>
            </a:r>
            <a:r>
              <a:rPr sz="1400" spc="8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object </a:t>
            </a:r>
            <a:r>
              <a:rPr sz="1400" dirty="0">
                <a:latin typeface="Cambria"/>
                <a:cs typeface="Cambria"/>
              </a:rPr>
              <a:t>b.setBackground(Color.</a:t>
            </a:r>
            <a:r>
              <a:rPr sz="1400" b="1" i="1" dirty="0">
                <a:latin typeface="Cambria"/>
                <a:cs typeface="Cambria"/>
              </a:rPr>
              <a:t>red);</a:t>
            </a:r>
            <a:r>
              <a:rPr sz="1400" b="1" i="1" spc="440" dirty="0">
                <a:latin typeface="Cambria"/>
                <a:cs typeface="Cambria"/>
              </a:rPr>
              <a:t> </a:t>
            </a:r>
            <a:r>
              <a:rPr sz="1400" b="1" i="1" spc="-50" dirty="0">
                <a:latin typeface="Cambria"/>
                <a:cs typeface="Cambria"/>
              </a:rPr>
              <a:t>//</a:t>
            </a:r>
            <a:r>
              <a:rPr sz="1400" i="1" spc="-50" dirty="0">
                <a:latin typeface="Cambria"/>
                <a:cs typeface="Cambria"/>
              </a:rPr>
              <a:t>Set</a:t>
            </a:r>
            <a:r>
              <a:rPr sz="1400" i="1" spc="490" dirty="0">
                <a:latin typeface="Cambria"/>
                <a:cs typeface="Cambria"/>
              </a:rPr>
              <a:t> </a:t>
            </a:r>
            <a:r>
              <a:rPr sz="1400" i="1" spc="55" dirty="0">
                <a:latin typeface="Cambria"/>
                <a:cs typeface="Cambria"/>
              </a:rPr>
              <a:t>Button</a:t>
            </a:r>
            <a:r>
              <a:rPr sz="1400" i="1" spc="475" dirty="0">
                <a:latin typeface="Cambria"/>
                <a:cs typeface="Cambria"/>
              </a:rPr>
              <a:t> </a:t>
            </a:r>
            <a:r>
              <a:rPr sz="1400" i="1" spc="-10" dirty="0">
                <a:latin typeface="Cambria"/>
                <a:cs typeface="Cambria"/>
              </a:rPr>
              <a:t>color </a:t>
            </a:r>
            <a:r>
              <a:rPr sz="1400" spc="65" dirty="0">
                <a:latin typeface="Cambria"/>
                <a:cs typeface="Cambria"/>
              </a:rPr>
              <a:t>b.setForeground(Color.</a:t>
            </a:r>
            <a:r>
              <a:rPr sz="1400" b="1" i="1" spc="65" dirty="0">
                <a:latin typeface="Cambria"/>
                <a:cs typeface="Cambria"/>
              </a:rPr>
              <a:t>BLUE);</a:t>
            </a:r>
            <a:r>
              <a:rPr sz="1400" b="1" i="1" spc="114" dirty="0">
                <a:latin typeface="Cambria"/>
                <a:cs typeface="Cambria"/>
              </a:rPr>
              <a:t> </a:t>
            </a:r>
            <a:r>
              <a:rPr sz="1400" b="1" i="1" spc="-295" dirty="0">
                <a:latin typeface="Cambria"/>
                <a:cs typeface="Cambria"/>
              </a:rPr>
              <a:t>//</a:t>
            </a:r>
            <a:r>
              <a:rPr sz="1400" b="1" i="1" spc="114" dirty="0">
                <a:latin typeface="Cambria"/>
                <a:cs typeface="Cambria"/>
              </a:rPr>
              <a:t> </a:t>
            </a:r>
            <a:r>
              <a:rPr sz="1400" i="1" spc="60" dirty="0">
                <a:latin typeface="Cambria"/>
                <a:cs typeface="Cambria"/>
              </a:rPr>
              <a:t>Setting</a:t>
            </a:r>
            <a:r>
              <a:rPr sz="1400" i="1" spc="120" dirty="0">
                <a:latin typeface="Cambria"/>
                <a:cs typeface="Cambria"/>
              </a:rPr>
              <a:t> </a:t>
            </a:r>
            <a:r>
              <a:rPr sz="1400" i="1" dirty="0">
                <a:latin typeface="Cambria"/>
                <a:cs typeface="Cambria"/>
              </a:rPr>
              <a:t>the</a:t>
            </a:r>
            <a:r>
              <a:rPr sz="1400" i="1" spc="135" dirty="0">
                <a:latin typeface="Cambria"/>
                <a:cs typeface="Cambria"/>
              </a:rPr>
              <a:t> </a:t>
            </a:r>
            <a:r>
              <a:rPr sz="1400" i="1" dirty="0">
                <a:latin typeface="Cambria"/>
                <a:cs typeface="Cambria"/>
              </a:rPr>
              <a:t>text</a:t>
            </a:r>
            <a:r>
              <a:rPr sz="1400" i="1" spc="120" dirty="0">
                <a:latin typeface="Cambria"/>
                <a:cs typeface="Cambria"/>
              </a:rPr>
              <a:t> </a:t>
            </a:r>
            <a:r>
              <a:rPr sz="1400" i="1" dirty="0">
                <a:latin typeface="Cambria"/>
                <a:cs typeface="Cambria"/>
              </a:rPr>
              <a:t>color</a:t>
            </a:r>
            <a:r>
              <a:rPr sz="1400" i="1" spc="105" dirty="0">
                <a:latin typeface="Cambria"/>
                <a:cs typeface="Cambria"/>
              </a:rPr>
              <a:t> </a:t>
            </a:r>
            <a:r>
              <a:rPr sz="1400" i="1" dirty="0">
                <a:latin typeface="Cambria"/>
                <a:cs typeface="Cambria"/>
              </a:rPr>
              <a:t>of</a:t>
            </a:r>
            <a:r>
              <a:rPr sz="1400" i="1" spc="140" dirty="0">
                <a:latin typeface="Cambria"/>
                <a:cs typeface="Cambria"/>
              </a:rPr>
              <a:t> </a:t>
            </a:r>
            <a:r>
              <a:rPr sz="1400" i="1" dirty="0">
                <a:latin typeface="Cambria"/>
                <a:cs typeface="Cambria"/>
              </a:rPr>
              <a:t>the</a:t>
            </a:r>
            <a:r>
              <a:rPr sz="1400" i="1" spc="114" dirty="0">
                <a:latin typeface="Cambria"/>
                <a:cs typeface="Cambria"/>
              </a:rPr>
              <a:t> </a:t>
            </a:r>
            <a:r>
              <a:rPr sz="1400" i="1" spc="-10" dirty="0">
                <a:latin typeface="Cambria"/>
                <a:cs typeface="Cambria"/>
              </a:rPr>
              <a:t>button </a:t>
            </a:r>
            <a:r>
              <a:rPr sz="1400" spc="55" dirty="0">
                <a:latin typeface="Cambria"/>
                <a:cs typeface="Cambria"/>
              </a:rPr>
              <a:t>b.setFont(</a:t>
            </a:r>
            <a:r>
              <a:rPr sz="1400" b="1" spc="55" dirty="0">
                <a:latin typeface="Cambria"/>
                <a:cs typeface="Cambria"/>
              </a:rPr>
              <a:t>new</a:t>
            </a:r>
            <a:r>
              <a:rPr sz="1400" b="1" spc="65" dirty="0">
                <a:latin typeface="Cambria"/>
                <a:cs typeface="Cambria"/>
              </a:rPr>
              <a:t> </a:t>
            </a:r>
            <a:r>
              <a:rPr sz="1400" b="1" spc="70" dirty="0">
                <a:latin typeface="Cambria"/>
                <a:cs typeface="Cambria"/>
              </a:rPr>
              <a:t>Font("</a:t>
            </a:r>
            <a:r>
              <a:rPr sz="1400" b="1" spc="70" dirty="0" err="1">
                <a:latin typeface="Cambria"/>
                <a:cs typeface="Cambria"/>
              </a:rPr>
              <a:t>SansSerif</a:t>
            </a:r>
            <a:r>
              <a:rPr sz="1400" b="1" spc="70" dirty="0">
                <a:latin typeface="Cambria"/>
                <a:cs typeface="Cambria"/>
              </a:rPr>
              <a:t>",</a:t>
            </a:r>
            <a:r>
              <a:rPr sz="1400" b="1" spc="75" dirty="0">
                <a:latin typeface="Cambria"/>
                <a:cs typeface="Cambria"/>
              </a:rPr>
              <a:t> </a:t>
            </a:r>
            <a:r>
              <a:rPr sz="1400" b="1" spc="150" dirty="0">
                <a:latin typeface="Cambria"/>
                <a:cs typeface="Cambria"/>
              </a:rPr>
              <a:t>Font.</a:t>
            </a:r>
            <a:r>
              <a:rPr sz="1400" b="1" i="1" spc="150" dirty="0">
                <a:latin typeface="Cambria"/>
                <a:cs typeface="Cambria"/>
              </a:rPr>
              <a:t>BOLD</a:t>
            </a:r>
            <a:r>
              <a:rPr sz="1400" b="1" i="1" spc="100" dirty="0">
                <a:latin typeface="Cambria"/>
                <a:cs typeface="Cambria"/>
              </a:rPr>
              <a:t> </a:t>
            </a:r>
            <a:r>
              <a:rPr sz="1400" b="1" i="1" dirty="0">
                <a:latin typeface="Cambria"/>
                <a:cs typeface="Cambria"/>
              </a:rPr>
              <a:t>+</a:t>
            </a:r>
            <a:r>
              <a:rPr sz="1400" b="1" i="1" spc="110" dirty="0">
                <a:latin typeface="Cambria"/>
                <a:cs typeface="Cambria"/>
              </a:rPr>
              <a:t> </a:t>
            </a:r>
            <a:r>
              <a:rPr sz="1400" b="1" i="1" spc="150" dirty="0">
                <a:latin typeface="Cambria"/>
                <a:cs typeface="Cambria"/>
              </a:rPr>
              <a:t>Font.ITALIC,</a:t>
            </a:r>
            <a:r>
              <a:rPr sz="1400" b="1" i="1" spc="75" dirty="0">
                <a:latin typeface="Cambria"/>
                <a:cs typeface="Cambria"/>
              </a:rPr>
              <a:t> </a:t>
            </a:r>
            <a:r>
              <a:rPr sz="1400" b="1" i="1" spc="-10" dirty="0">
                <a:latin typeface="Cambria"/>
                <a:cs typeface="Cambria"/>
              </a:rPr>
              <a:t>14));</a:t>
            </a:r>
            <a:endParaRPr sz="1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Cambria"/>
              <a:cs typeface="Cambria"/>
            </a:endParaRPr>
          </a:p>
          <a:p>
            <a:pPr marL="812800" marR="2580640">
              <a:lnSpc>
                <a:spcPct val="100000"/>
              </a:lnSpc>
              <a:tabLst>
                <a:tab pos="1678305" algn="l"/>
                <a:tab pos="2703830" algn="l"/>
              </a:tabLst>
            </a:pPr>
            <a:r>
              <a:rPr sz="1400" spc="-10" dirty="0">
                <a:latin typeface="Cambria"/>
                <a:cs typeface="Cambria"/>
              </a:rPr>
              <a:t>p.add(b);</a:t>
            </a:r>
            <a:r>
              <a:rPr sz="1400" dirty="0">
                <a:latin typeface="Cambria"/>
                <a:cs typeface="Cambria"/>
              </a:rPr>
              <a:t>	</a:t>
            </a:r>
            <a:r>
              <a:rPr sz="1400" spc="-305" dirty="0">
                <a:latin typeface="Cambria"/>
                <a:cs typeface="Cambria"/>
              </a:rPr>
              <a:t>//</a:t>
            </a:r>
            <a:r>
              <a:rPr sz="1400" spc="17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add</a:t>
            </a:r>
            <a:r>
              <a:rPr sz="1400" spc="15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button</a:t>
            </a:r>
            <a:r>
              <a:rPr sz="1400" spc="14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to</a:t>
            </a:r>
            <a:r>
              <a:rPr sz="1400" spc="18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panel </a:t>
            </a:r>
            <a:r>
              <a:rPr sz="1400" spc="-10" dirty="0">
                <a:latin typeface="Cambria"/>
                <a:cs typeface="Cambria"/>
              </a:rPr>
              <a:t>f.setContentPane(p);</a:t>
            </a:r>
            <a:r>
              <a:rPr sz="1400" dirty="0">
                <a:latin typeface="Cambria"/>
                <a:cs typeface="Cambria"/>
              </a:rPr>
              <a:t>	</a:t>
            </a:r>
            <a:r>
              <a:rPr sz="1400" spc="-305" dirty="0">
                <a:latin typeface="Cambria"/>
                <a:cs typeface="Cambria"/>
              </a:rPr>
              <a:t>//</a:t>
            </a:r>
            <a:r>
              <a:rPr sz="1400" spc="16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add</a:t>
            </a:r>
            <a:r>
              <a:rPr sz="1400" spc="16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panel</a:t>
            </a:r>
            <a:r>
              <a:rPr sz="1400" spc="15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to</a:t>
            </a:r>
            <a:r>
              <a:rPr sz="1400" spc="170" dirty="0">
                <a:latin typeface="Cambria"/>
                <a:cs typeface="Cambria"/>
              </a:rPr>
              <a:t> </a:t>
            </a:r>
            <a:r>
              <a:rPr sz="1400" spc="45" dirty="0">
                <a:latin typeface="Cambria"/>
                <a:cs typeface="Cambria"/>
              </a:rPr>
              <a:t>frame</a:t>
            </a:r>
            <a:endParaRPr sz="1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Cambria"/>
              <a:cs typeface="Cambria"/>
            </a:endParaRPr>
          </a:p>
          <a:p>
            <a:pPr marL="812800">
              <a:lnSpc>
                <a:spcPts val="1675"/>
              </a:lnSpc>
            </a:pPr>
            <a:r>
              <a:rPr sz="1400" spc="-10" dirty="0">
                <a:latin typeface="Cambria"/>
                <a:cs typeface="Cambria"/>
              </a:rPr>
              <a:t>f.setVisible(</a:t>
            </a:r>
            <a:r>
              <a:rPr sz="1400" b="1" spc="-10" dirty="0">
                <a:latin typeface="Cambria"/>
                <a:cs typeface="Cambria"/>
              </a:rPr>
              <a:t>true);</a:t>
            </a:r>
            <a:endParaRPr sz="1400" dirty="0">
              <a:latin typeface="Cambria"/>
              <a:cs typeface="Cambria"/>
            </a:endParaRPr>
          </a:p>
          <a:p>
            <a:pPr marL="413384">
              <a:lnSpc>
                <a:spcPts val="1914"/>
              </a:lnSpc>
            </a:pPr>
            <a:r>
              <a:rPr sz="1600" spc="-50" dirty="0">
                <a:latin typeface="Cambria"/>
                <a:cs typeface="Cambria"/>
              </a:rPr>
              <a:t>}</a:t>
            </a:r>
            <a:endParaRPr sz="16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900" spc="-50" dirty="0">
                <a:latin typeface="Cambria"/>
                <a:cs typeface="Cambria"/>
              </a:rPr>
              <a:t>}</a:t>
            </a:r>
            <a:endParaRPr sz="1900" dirty="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0" y="5181600"/>
            <a:ext cx="19050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26263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8060" algn="l"/>
              </a:tabLst>
            </a:pPr>
            <a:r>
              <a:rPr cap="small" spc="365" dirty="0"/>
              <a:t>GUI</a:t>
            </a:r>
            <a:r>
              <a:rPr cap="small" dirty="0"/>
              <a:t>	</a:t>
            </a:r>
            <a:r>
              <a:rPr cap="small" spc="24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1541"/>
            <a:ext cx="7307580" cy="4461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125" dirty="0">
                <a:latin typeface="Cambria"/>
                <a:cs typeface="Cambria"/>
              </a:rPr>
              <a:t>import</a:t>
            </a:r>
            <a:r>
              <a:rPr sz="2200" b="1" spc="165" dirty="0">
                <a:latin typeface="Cambria"/>
                <a:cs typeface="Cambria"/>
              </a:rPr>
              <a:t> </a:t>
            </a:r>
            <a:r>
              <a:rPr sz="2200" b="1" spc="120" dirty="0">
                <a:latin typeface="Cambria"/>
                <a:cs typeface="Cambria"/>
              </a:rPr>
              <a:t>javax.swing.*;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200" b="1" spc="130" dirty="0">
                <a:latin typeface="Cambria"/>
                <a:cs typeface="Cambria"/>
              </a:rPr>
              <a:t>public</a:t>
            </a:r>
            <a:r>
              <a:rPr sz="2200" b="1" spc="175" dirty="0">
                <a:latin typeface="Cambria"/>
                <a:cs typeface="Cambria"/>
              </a:rPr>
              <a:t> </a:t>
            </a:r>
            <a:r>
              <a:rPr sz="2200" b="1" spc="114" dirty="0">
                <a:latin typeface="Cambria"/>
                <a:cs typeface="Cambria"/>
              </a:rPr>
              <a:t>class</a:t>
            </a:r>
            <a:r>
              <a:rPr sz="2200" b="1" spc="185" dirty="0">
                <a:latin typeface="Cambria"/>
                <a:cs typeface="Cambria"/>
              </a:rPr>
              <a:t> </a:t>
            </a:r>
            <a:r>
              <a:rPr sz="2200" b="1" spc="130" dirty="0">
                <a:latin typeface="Cambria"/>
                <a:cs typeface="Cambria"/>
              </a:rPr>
              <a:t>Hello</a:t>
            </a:r>
            <a:r>
              <a:rPr sz="2200" b="1" spc="185" dirty="0">
                <a:latin typeface="Cambria"/>
                <a:cs typeface="Cambria"/>
              </a:rPr>
              <a:t> </a:t>
            </a:r>
            <a:r>
              <a:rPr sz="2200" b="1" spc="-50" dirty="0">
                <a:latin typeface="Cambria"/>
                <a:cs typeface="Cambria"/>
              </a:rPr>
              <a:t>{</a:t>
            </a:r>
            <a:endParaRPr sz="2200">
              <a:latin typeface="Cambria"/>
              <a:cs typeface="Cambria"/>
            </a:endParaRPr>
          </a:p>
          <a:p>
            <a:pPr marL="413384">
              <a:lnSpc>
                <a:spcPct val="100000"/>
              </a:lnSpc>
            </a:pPr>
            <a:r>
              <a:rPr sz="1900" b="1" spc="114" dirty="0">
                <a:latin typeface="Cambria"/>
                <a:cs typeface="Cambria"/>
              </a:rPr>
              <a:t>public</a:t>
            </a:r>
            <a:r>
              <a:rPr sz="1900" b="1" spc="150" dirty="0">
                <a:latin typeface="Cambria"/>
                <a:cs typeface="Cambria"/>
              </a:rPr>
              <a:t> </a:t>
            </a:r>
            <a:r>
              <a:rPr sz="1900" b="1" spc="105" dirty="0">
                <a:latin typeface="Cambria"/>
                <a:cs typeface="Cambria"/>
              </a:rPr>
              <a:t>static</a:t>
            </a:r>
            <a:r>
              <a:rPr sz="1900" b="1" spc="160" dirty="0">
                <a:latin typeface="Cambria"/>
                <a:cs typeface="Cambria"/>
              </a:rPr>
              <a:t> </a:t>
            </a:r>
            <a:r>
              <a:rPr sz="1900" b="1" spc="110" dirty="0">
                <a:latin typeface="Cambria"/>
                <a:cs typeface="Cambria"/>
              </a:rPr>
              <a:t>void</a:t>
            </a:r>
            <a:r>
              <a:rPr sz="1900" b="1" spc="125" dirty="0">
                <a:latin typeface="Cambria"/>
                <a:cs typeface="Cambria"/>
              </a:rPr>
              <a:t> </a:t>
            </a:r>
            <a:r>
              <a:rPr sz="1900" b="1" spc="105" dirty="0">
                <a:latin typeface="Cambria"/>
                <a:cs typeface="Cambria"/>
              </a:rPr>
              <a:t>main(String[]</a:t>
            </a:r>
            <a:r>
              <a:rPr sz="1900" b="1" spc="180" dirty="0">
                <a:latin typeface="Cambria"/>
                <a:cs typeface="Cambria"/>
              </a:rPr>
              <a:t> </a:t>
            </a:r>
            <a:r>
              <a:rPr sz="1900" b="1" spc="85" dirty="0">
                <a:latin typeface="Cambria"/>
                <a:cs typeface="Cambria"/>
              </a:rPr>
              <a:t>args)</a:t>
            </a:r>
            <a:r>
              <a:rPr sz="1900" b="1" spc="140" dirty="0">
                <a:latin typeface="Cambria"/>
                <a:cs typeface="Cambria"/>
              </a:rPr>
              <a:t> </a:t>
            </a:r>
            <a:r>
              <a:rPr sz="1900" b="1" spc="-50" dirty="0">
                <a:latin typeface="Cambria"/>
                <a:cs typeface="Cambria"/>
              </a:rPr>
              <a:t>{</a:t>
            </a:r>
            <a:endParaRPr sz="1900">
              <a:latin typeface="Cambria"/>
              <a:cs typeface="Cambria"/>
            </a:endParaRPr>
          </a:p>
          <a:p>
            <a:pPr marL="812800" marR="5080">
              <a:lnSpc>
                <a:spcPct val="90000"/>
              </a:lnSpc>
              <a:spcBef>
                <a:spcPts val="210"/>
              </a:spcBef>
            </a:pPr>
            <a:r>
              <a:rPr sz="1700" spc="155" dirty="0">
                <a:latin typeface="Cambria"/>
                <a:cs typeface="Cambria"/>
              </a:rPr>
              <a:t>JFrame</a:t>
            </a:r>
            <a:r>
              <a:rPr sz="1700" spc="100" dirty="0">
                <a:latin typeface="Cambria"/>
                <a:cs typeface="Cambria"/>
              </a:rPr>
              <a:t> </a:t>
            </a:r>
            <a:r>
              <a:rPr sz="1700" spc="50" dirty="0">
                <a:latin typeface="Cambria"/>
                <a:cs typeface="Cambria"/>
              </a:rPr>
              <a:t>f</a:t>
            </a:r>
            <a:r>
              <a:rPr sz="1700" spc="110" dirty="0">
                <a:latin typeface="Cambria"/>
                <a:cs typeface="Cambria"/>
              </a:rPr>
              <a:t> </a:t>
            </a:r>
            <a:r>
              <a:rPr sz="1700" spc="90" dirty="0">
                <a:latin typeface="Cambria"/>
                <a:cs typeface="Cambria"/>
              </a:rPr>
              <a:t>=</a:t>
            </a:r>
            <a:r>
              <a:rPr sz="1700" spc="110" dirty="0">
                <a:latin typeface="Cambria"/>
                <a:cs typeface="Cambria"/>
              </a:rPr>
              <a:t> </a:t>
            </a:r>
            <a:r>
              <a:rPr sz="1700" b="1" spc="114" dirty="0">
                <a:latin typeface="Cambria"/>
                <a:cs typeface="Cambria"/>
              </a:rPr>
              <a:t>new</a:t>
            </a:r>
            <a:r>
              <a:rPr sz="1700" b="1" spc="105" dirty="0">
                <a:latin typeface="Cambria"/>
                <a:cs typeface="Cambria"/>
              </a:rPr>
              <a:t> </a:t>
            </a:r>
            <a:r>
              <a:rPr sz="1700" b="1" spc="140" dirty="0">
                <a:latin typeface="Cambria"/>
                <a:cs typeface="Cambria"/>
              </a:rPr>
              <a:t>JFrame("My</a:t>
            </a:r>
            <a:r>
              <a:rPr sz="1700" b="1" spc="85" dirty="0">
                <a:latin typeface="Cambria"/>
                <a:cs typeface="Cambria"/>
              </a:rPr>
              <a:t> </a:t>
            </a:r>
            <a:r>
              <a:rPr sz="1700" b="1" spc="60" dirty="0">
                <a:latin typeface="Cambria"/>
                <a:cs typeface="Cambria"/>
              </a:rPr>
              <a:t>Frame");</a:t>
            </a:r>
            <a:r>
              <a:rPr sz="1700" b="1" spc="95" dirty="0">
                <a:latin typeface="Cambria"/>
                <a:cs typeface="Cambria"/>
              </a:rPr>
              <a:t> </a:t>
            </a:r>
            <a:r>
              <a:rPr sz="1700" spc="-375" dirty="0">
                <a:latin typeface="Cambria"/>
                <a:cs typeface="Cambria"/>
              </a:rPr>
              <a:t>//</a:t>
            </a:r>
            <a:r>
              <a:rPr sz="1700" spc="125" dirty="0">
                <a:latin typeface="Cambria"/>
                <a:cs typeface="Cambria"/>
              </a:rPr>
              <a:t> </a:t>
            </a:r>
            <a:r>
              <a:rPr sz="1700" spc="90" dirty="0">
                <a:latin typeface="Cambria"/>
                <a:cs typeface="Cambria"/>
              </a:rPr>
              <a:t>Creating </a:t>
            </a:r>
            <a:r>
              <a:rPr sz="1700" spc="70" dirty="0">
                <a:latin typeface="Cambria"/>
                <a:cs typeface="Cambria"/>
              </a:rPr>
              <a:t>the</a:t>
            </a:r>
            <a:r>
              <a:rPr sz="1700" spc="10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top</a:t>
            </a:r>
            <a:r>
              <a:rPr sz="1700" spc="110" dirty="0">
                <a:latin typeface="Cambria"/>
                <a:cs typeface="Cambria"/>
              </a:rPr>
              <a:t> </a:t>
            </a:r>
            <a:r>
              <a:rPr sz="1700" spc="-10" dirty="0">
                <a:latin typeface="Cambria"/>
                <a:cs typeface="Cambria"/>
              </a:rPr>
              <a:t>level </a:t>
            </a:r>
            <a:r>
              <a:rPr sz="1700" spc="40" dirty="0">
                <a:latin typeface="Cambria"/>
                <a:cs typeface="Cambria"/>
              </a:rPr>
              <a:t>container </a:t>
            </a:r>
            <a:r>
              <a:rPr sz="1700" spc="114" dirty="0">
                <a:latin typeface="Cambria"/>
                <a:cs typeface="Cambria"/>
              </a:rPr>
              <a:t>f.setDefaultCloseOperation(JFrame.</a:t>
            </a:r>
            <a:r>
              <a:rPr sz="1700" b="1" i="1" spc="114" dirty="0">
                <a:latin typeface="Cambria"/>
                <a:cs typeface="Cambria"/>
              </a:rPr>
              <a:t>EXIT_ON_CLOSE);</a:t>
            </a:r>
            <a:endParaRPr sz="1700">
              <a:latin typeface="Cambria"/>
              <a:cs typeface="Cambria"/>
            </a:endParaRPr>
          </a:p>
          <a:p>
            <a:pPr marL="812800">
              <a:lnSpc>
                <a:spcPct val="100000"/>
              </a:lnSpc>
            </a:pPr>
            <a:r>
              <a:rPr sz="1700" spc="50" dirty="0">
                <a:latin typeface="Cambria"/>
                <a:cs typeface="Cambria"/>
              </a:rPr>
              <a:t>f.setSize(200,</a:t>
            </a:r>
            <a:r>
              <a:rPr sz="1700" spc="110" dirty="0">
                <a:latin typeface="Cambria"/>
                <a:cs typeface="Cambria"/>
              </a:rPr>
              <a:t> </a:t>
            </a:r>
            <a:r>
              <a:rPr sz="1700" spc="-10" dirty="0">
                <a:latin typeface="Cambria"/>
                <a:cs typeface="Cambria"/>
              </a:rPr>
              <a:t>100);</a:t>
            </a:r>
            <a:endParaRPr sz="1700">
              <a:latin typeface="Cambria"/>
              <a:cs typeface="Cambria"/>
            </a:endParaRPr>
          </a:p>
          <a:p>
            <a:pPr marL="812800">
              <a:lnSpc>
                <a:spcPct val="100000"/>
              </a:lnSpc>
            </a:pPr>
            <a:r>
              <a:rPr sz="1700" spc="75" dirty="0">
                <a:latin typeface="Cambria"/>
                <a:cs typeface="Cambria"/>
              </a:rPr>
              <a:t>Container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p</a:t>
            </a:r>
            <a:r>
              <a:rPr sz="1700" spc="114" dirty="0">
                <a:latin typeface="Cambria"/>
                <a:cs typeface="Cambria"/>
              </a:rPr>
              <a:t> </a:t>
            </a:r>
            <a:r>
              <a:rPr sz="1700" spc="90" dirty="0">
                <a:latin typeface="Cambria"/>
                <a:cs typeface="Cambria"/>
              </a:rPr>
              <a:t>=</a:t>
            </a:r>
            <a:r>
              <a:rPr sz="1700" spc="114" dirty="0">
                <a:latin typeface="Cambria"/>
                <a:cs typeface="Cambria"/>
              </a:rPr>
              <a:t> </a:t>
            </a:r>
            <a:r>
              <a:rPr sz="1700" spc="45" dirty="0">
                <a:latin typeface="Cambria"/>
                <a:cs typeface="Cambria"/>
              </a:rPr>
              <a:t>f.getContentPane();</a:t>
            </a:r>
            <a:endParaRPr sz="1700">
              <a:latin typeface="Cambria"/>
              <a:cs typeface="Cambria"/>
            </a:endParaRPr>
          </a:p>
          <a:p>
            <a:pPr marL="812800" marR="348615">
              <a:lnSpc>
                <a:spcPts val="1639"/>
              </a:lnSpc>
              <a:spcBef>
                <a:spcPts val="390"/>
              </a:spcBef>
            </a:pPr>
            <a:r>
              <a:rPr sz="1700" spc="130" dirty="0">
                <a:latin typeface="Cambria"/>
                <a:cs typeface="Cambria"/>
              </a:rPr>
              <a:t>JButton</a:t>
            </a:r>
            <a:r>
              <a:rPr sz="1700" spc="9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b</a:t>
            </a:r>
            <a:r>
              <a:rPr sz="1700" spc="110" dirty="0">
                <a:latin typeface="Cambria"/>
                <a:cs typeface="Cambria"/>
              </a:rPr>
              <a:t> </a:t>
            </a:r>
            <a:r>
              <a:rPr sz="1700" spc="90" dirty="0">
                <a:latin typeface="Cambria"/>
                <a:cs typeface="Cambria"/>
              </a:rPr>
              <a:t>=</a:t>
            </a:r>
            <a:r>
              <a:rPr sz="1700" spc="100" dirty="0">
                <a:latin typeface="Cambria"/>
                <a:cs typeface="Cambria"/>
              </a:rPr>
              <a:t> </a:t>
            </a:r>
            <a:r>
              <a:rPr sz="1700" b="1" spc="114" dirty="0">
                <a:latin typeface="Cambria"/>
                <a:cs typeface="Cambria"/>
              </a:rPr>
              <a:t>new</a:t>
            </a:r>
            <a:r>
              <a:rPr sz="1700" b="1" spc="120" dirty="0">
                <a:latin typeface="Cambria"/>
                <a:cs typeface="Cambria"/>
              </a:rPr>
              <a:t> </a:t>
            </a:r>
            <a:r>
              <a:rPr sz="1700" b="1" spc="130" dirty="0">
                <a:latin typeface="Cambria"/>
                <a:cs typeface="Cambria"/>
              </a:rPr>
              <a:t>JButton("Click</a:t>
            </a:r>
            <a:r>
              <a:rPr sz="1700" b="1" spc="120" dirty="0">
                <a:latin typeface="Cambria"/>
                <a:cs typeface="Cambria"/>
              </a:rPr>
              <a:t> </a:t>
            </a:r>
            <a:r>
              <a:rPr sz="1700" b="1" dirty="0">
                <a:latin typeface="Cambria"/>
                <a:cs typeface="Cambria"/>
              </a:rPr>
              <a:t>here");</a:t>
            </a:r>
            <a:r>
              <a:rPr sz="1700" b="1" spc="100" dirty="0">
                <a:latin typeface="Cambria"/>
                <a:cs typeface="Cambria"/>
              </a:rPr>
              <a:t> </a:t>
            </a:r>
            <a:r>
              <a:rPr sz="1700" b="1" spc="-10" dirty="0">
                <a:latin typeface="Cambria"/>
                <a:cs typeface="Cambria"/>
              </a:rPr>
              <a:t>/</a:t>
            </a:r>
            <a:r>
              <a:rPr sz="1700" spc="-10" dirty="0">
                <a:latin typeface="Cambria"/>
                <a:cs typeface="Cambria"/>
              </a:rPr>
              <a:t>/Create</a:t>
            </a:r>
            <a:r>
              <a:rPr sz="1700" spc="105" dirty="0">
                <a:latin typeface="Cambria"/>
                <a:cs typeface="Cambria"/>
              </a:rPr>
              <a:t> </a:t>
            </a:r>
            <a:r>
              <a:rPr sz="1700" spc="114" dirty="0">
                <a:latin typeface="Cambria"/>
                <a:cs typeface="Cambria"/>
              </a:rPr>
              <a:t>a</a:t>
            </a:r>
            <a:r>
              <a:rPr sz="1700" spc="120" dirty="0">
                <a:latin typeface="Cambria"/>
                <a:cs typeface="Cambria"/>
              </a:rPr>
              <a:t> JButton </a:t>
            </a:r>
            <a:r>
              <a:rPr sz="1700" spc="-10" dirty="0">
                <a:latin typeface="Cambria"/>
                <a:cs typeface="Cambria"/>
              </a:rPr>
              <a:t>object</a:t>
            </a:r>
            <a:endParaRPr sz="1700">
              <a:latin typeface="Cambria"/>
              <a:cs typeface="Cambria"/>
            </a:endParaRPr>
          </a:p>
          <a:p>
            <a:pPr marL="812800">
              <a:lnSpc>
                <a:spcPct val="100000"/>
              </a:lnSpc>
              <a:spcBef>
                <a:spcPts val="5"/>
              </a:spcBef>
              <a:tabLst>
                <a:tab pos="1870075" algn="l"/>
              </a:tabLst>
            </a:pPr>
            <a:r>
              <a:rPr sz="1700" spc="-10" dirty="0">
                <a:latin typeface="Cambria"/>
                <a:cs typeface="Cambria"/>
              </a:rPr>
              <a:t>p.add(b);</a:t>
            </a:r>
            <a:r>
              <a:rPr sz="1700" dirty="0">
                <a:latin typeface="Cambria"/>
                <a:cs typeface="Cambria"/>
              </a:rPr>
              <a:t>	</a:t>
            </a:r>
            <a:r>
              <a:rPr sz="1700" spc="-375" dirty="0">
                <a:latin typeface="Cambria"/>
                <a:cs typeface="Cambria"/>
              </a:rPr>
              <a:t>//</a:t>
            </a:r>
            <a:r>
              <a:rPr sz="1700" spc="105" dirty="0">
                <a:latin typeface="Cambria"/>
                <a:cs typeface="Cambria"/>
              </a:rPr>
              <a:t> </a:t>
            </a:r>
            <a:r>
              <a:rPr sz="1700" spc="60" dirty="0">
                <a:latin typeface="Cambria"/>
                <a:cs typeface="Cambria"/>
              </a:rPr>
              <a:t>add</a:t>
            </a:r>
            <a:r>
              <a:rPr sz="1700" spc="110" dirty="0">
                <a:latin typeface="Cambria"/>
                <a:cs typeface="Cambria"/>
              </a:rPr>
              <a:t> </a:t>
            </a:r>
            <a:r>
              <a:rPr sz="1700" spc="55" dirty="0">
                <a:latin typeface="Cambria"/>
                <a:cs typeface="Cambria"/>
              </a:rPr>
              <a:t>button</a:t>
            </a:r>
            <a:r>
              <a:rPr sz="1700" spc="10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to</a:t>
            </a:r>
            <a:r>
              <a:rPr sz="1700" spc="105" dirty="0">
                <a:latin typeface="Cambria"/>
                <a:cs typeface="Cambria"/>
              </a:rPr>
              <a:t> </a:t>
            </a:r>
            <a:r>
              <a:rPr sz="1700" spc="45" dirty="0">
                <a:latin typeface="Cambria"/>
                <a:cs typeface="Cambria"/>
              </a:rPr>
              <a:t>panel</a:t>
            </a:r>
            <a:endParaRPr sz="17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mbria"/>
              <a:cs typeface="Cambria"/>
            </a:endParaRPr>
          </a:p>
          <a:p>
            <a:pPr marL="812800">
              <a:lnSpc>
                <a:spcPct val="100000"/>
              </a:lnSpc>
            </a:pPr>
            <a:r>
              <a:rPr sz="1700" spc="45" dirty="0">
                <a:latin typeface="Cambria"/>
                <a:cs typeface="Cambria"/>
              </a:rPr>
              <a:t>f.setVisible(</a:t>
            </a:r>
            <a:r>
              <a:rPr sz="1700" b="1" spc="45" dirty="0">
                <a:latin typeface="Cambria"/>
                <a:cs typeface="Cambria"/>
              </a:rPr>
              <a:t>true);</a:t>
            </a:r>
            <a:endParaRPr sz="1700">
              <a:latin typeface="Cambria"/>
              <a:cs typeface="Cambria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</a:pPr>
            <a:r>
              <a:rPr sz="1900" spc="-50" dirty="0">
                <a:latin typeface="Cambria"/>
                <a:cs typeface="Cambria"/>
              </a:rPr>
              <a:t>}</a:t>
            </a:r>
            <a:endParaRPr sz="1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200" spc="-50" dirty="0">
                <a:latin typeface="Cambria"/>
                <a:cs typeface="Cambria"/>
              </a:rPr>
              <a:t>}</a:t>
            </a:r>
            <a:endParaRPr sz="22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0700" y="4762500"/>
            <a:ext cx="20193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0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285" dirty="0"/>
              <a:t>Steps</a:t>
            </a:r>
            <a:r>
              <a:rPr cap="small" spc="335" dirty="0"/>
              <a:t> </a:t>
            </a:r>
            <a:r>
              <a:rPr cap="small" spc="235" dirty="0"/>
              <a:t>to</a:t>
            </a:r>
            <a:r>
              <a:rPr cap="small" spc="310" dirty="0"/>
              <a:t> </a:t>
            </a:r>
            <a:r>
              <a:rPr cap="small" spc="275" dirty="0"/>
              <a:t>create</a:t>
            </a:r>
            <a:r>
              <a:rPr cap="small" spc="360" dirty="0"/>
              <a:t> </a:t>
            </a:r>
            <a:r>
              <a:rPr cap="small" spc="300" dirty="0"/>
              <a:t>GUI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3800"/>
            <a:ext cx="3649979" cy="321564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69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95" dirty="0">
                <a:latin typeface="Cambria"/>
                <a:cs typeface="Cambria"/>
              </a:rPr>
              <a:t>Create:</a:t>
            </a:r>
            <a:endParaRPr sz="2400">
              <a:latin typeface="Cambria"/>
              <a:cs typeface="Cambria"/>
            </a:endParaRPr>
          </a:p>
          <a:p>
            <a:pPr marL="926465" lvl="1" indent="-182245">
              <a:lnSpc>
                <a:spcPct val="100000"/>
              </a:lnSpc>
              <a:spcBef>
                <a:spcPts val="440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6465" algn="l"/>
              </a:tabLst>
            </a:pPr>
            <a:r>
              <a:rPr sz="1800" spc="85" dirty="0">
                <a:latin typeface="Cambria"/>
                <a:cs typeface="Cambria"/>
              </a:rPr>
              <a:t>Frame</a:t>
            </a:r>
            <a:endParaRPr sz="1800">
              <a:latin typeface="Cambria"/>
              <a:cs typeface="Cambria"/>
            </a:endParaRPr>
          </a:p>
          <a:p>
            <a:pPr marL="926465" lvl="1" indent="-182245">
              <a:lnSpc>
                <a:spcPct val="100000"/>
              </a:lnSpc>
              <a:spcBef>
                <a:spcPts val="434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6465" algn="l"/>
              </a:tabLst>
            </a:pPr>
            <a:r>
              <a:rPr sz="1800" spc="80" dirty="0">
                <a:latin typeface="Cambria"/>
                <a:cs typeface="Cambria"/>
              </a:rPr>
              <a:t>Panel</a:t>
            </a:r>
            <a:endParaRPr sz="1800">
              <a:latin typeface="Cambria"/>
              <a:cs typeface="Cambria"/>
            </a:endParaRPr>
          </a:p>
          <a:p>
            <a:pPr marL="926465" lvl="1" indent="-182245">
              <a:lnSpc>
                <a:spcPct val="100000"/>
              </a:lnSpc>
              <a:spcBef>
                <a:spcPts val="430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6465" algn="l"/>
              </a:tabLst>
            </a:pPr>
            <a:r>
              <a:rPr sz="1800" spc="50" dirty="0">
                <a:latin typeface="Cambria"/>
                <a:cs typeface="Cambria"/>
              </a:rPr>
              <a:t>Components</a:t>
            </a:r>
            <a:endParaRPr sz="1800">
              <a:latin typeface="Cambria"/>
              <a:cs typeface="Cambria"/>
            </a:endParaRPr>
          </a:p>
          <a:p>
            <a:pPr marL="926465" lvl="1" indent="-182245">
              <a:lnSpc>
                <a:spcPct val="100000"/>
              </a:lnSpc>
              <a:spcBef>
                <a:spcPts val="434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6465" algn="l"/>
              </a:tabLst>
            </a:pPr>
            <a:r>
              <a:rPr sz="1800" spc="60" dirty="0">
                <a:latin typeface="Cambria"/>
                <a:cs typeface="Cambria"/>
              </a:rPr>
              <a:t>Listeners</a:t>
            </a:r>
            <a:endParaRPr sz="18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59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  <a:tab pos="1109345" algn="l"/>
              </a:tabLst>
            </a:pPr>
            <a:r>
              <a:rPr sz="2400" spc="60" dirty="0">
                <a:latin typeface="Cambria"/>
                <a:cs typeface="Cambria"/>
              </a:rPr>
              <a:t>Add:</a:t>
            </a:r>
            <a:r>
              <a:rPr sz="2400" dirty="0">
                <a:latin typeface="Cambria"/>
                <a:cs typeface="Cambria"/>
              </a:rPr>
              <a:t>	(bottom</a:t>
            </a:r>
            <a:r>
              <a:rPr sz="2400" spc="22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up)</a:t>
            </a:r>
            <a:endParaRPr sz="2400">
              <a:latin typeface="Cambria"/>
              <a:cs typeface="Cambria"/>
            </a:endParaRPr>
          </a:p>
          <a:p>
            <a:pPr marL="926465" lvl="1" indent="-182245">
              <a:lnSpc>
                <a:spcPct val="100000"/>
              </a:lnSpc>
              <a:spcBef>
                <a:spcPts val="440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6465" algn="l"/>
              </a:tabLst>
            </a:pPr>
            <a:r>
              <a:rPr sz="1800" spc="55" dirty="0">
                <a:latin typeface="Cambria"/>
                <a:cs typeface="Cambria"/>
              </a:rPr>
              <a:t>listeners</a:t>
            </a:r>
            <a:r>
              <a:rPr sz="1800" spc="2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into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components</a:t>
            </a:r>
            <a:endParaRPr sz="1800">
              <a:latin typeface="Cambria"/>
              <a:cs typeface="Cambria"/>
            </a:endParaRPr>
          </a:p>
          <a:p>
            <a:pPr marL="926465" lvl="1" indent="-182245">
              <a:lnSpc>
                <a:spcPct val="100000"/>
              </a:lnSpc>
              <a:spcBef>
                <a:spcPts val="434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6465" algn="l"/>
              </a:tabLst>
            </a:pPr>
            <a:r>
              <a:rPr sz="1800" dirty="0">
                <a:latin typeface="Cambria"/>
                <a:cs typeface="Cambria"/>
              </a:rPr>
              <a:t>components</a:t>
            </a:r>
            <a:r>
              <a:rPr sz="1800" spc="3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into</a:t>
            </a:r>
            <a:r>
              <a:rPr sz="1800" spc="37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panel</a:t>
            </a:r>
            <a:endParaRPr sz="1800">
              <a:latin typeface="Cambria"/>
              <a:cs typeface="Cambria"/>
            </a:endParaRPr>
          </a:p>
          <a:p>
            <a:pPr marL="926465" lvl="1" indent="-182245">
              <a:lnSpc>
                <a:spcPct val="100000"/>
              </a:lnSpc>
              <a:spcBef>
                <a:spcPts val="434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6465" algn="l"/>
              </a:tabLst>
            </a:pPr>
            <a:r>
              <a:rPr sz="1800" spc="60" dirty="0">
                <a:latin typeface="Cambria"/>
                <a:cs typeface="Cambria"/>
              </a:rPr>
              <a:t>panel</a:t>
            </a:r>
            <a:r>
              <a:rPr sz="1800" spc="2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into</a:t>
            </a:r>
            <a:r>
              <a:rPr sz="1800" spc="21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frame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0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325" dirty="0"/>
              <a:t>JFrame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7454"/>
            <a:ext cx="7197725" cy="4655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110" dirty="0">
                <a:solidFill>
                  <a:srgbClr val="252525"/>
                </a:solidFill>
                <a:latin typeface="Cambria"/>
                <a:cs typeface="Cambria"/>
              </a:rPr>
              <a:t>a</a:t>
            </a:r>
            <a:r>
              <a:rPr sz="2400" i="1" spc="18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400" i="1" spc="100" dirty="0">
                <a:solidFill>
                  <a:srgbClr val="252525"/>
                </a:solidFill>
                <a:latin typeface="Cambria"/>
                <a:cs typeface="Cambria"/>
              </a:rPr>
              <a:t>graphical</a:t>
            </a:r>
            <a:r>
              <a:rPr sz="2400" i="1" spc="15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400" i="1" spc="114" dirty="0">
                <a:solidFill>
                  <a:srgbClr val="252525"/>
                </a:solidFill>
                <a:latin typeface="Cambria"/>
                <a:cs typeface="Cambria"/>
              </a:rPr>
              <a:t>window</a:t>
            </a:r>
            <a:r>
              <a:rPr sz="2400" i="1" spc="15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400" i="1" dirty="0">
                <a:solidFill>
                  <a:srgbClr val="252525"/>
                </a:solidFill>
                <a:latin typeface="Cambria"/>
                <a:cs typeface="Cambria"/>
              </a:rPr>
              <a:t>to</a:t>
            </a:r>
            <a:r>
              <a:rPr sz="2400" i="1" spc="19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400" i="1" spc="130" dirty="0">
                <a:solidFill>
                  <a:srgbClr val="252525"/>
                </a:solidFill>
                <a:latin typeface="Cambria"/>
                <a:cs typeface="Cambria"/>
              </a:rPr>
              <a:t>hold</a:t>
            </a:r>
            <a:r>
              <a:rPr sz="2400" i="1" spc="18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400" i="1" dirty="0">
                <a:solidFill>
                  <a:srgbClr val="252525"/>
                </a:solidFill>
                <a:latin typeface="Cambria"/>
                <a:cs typeface="Cambria"/>
              </a:rPr>
              <a:t>other</a:t>
            </a:r>
            <a:r>
              <a:rPr sz="2400" i="1" spc="18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400" i="1" spc="65" dirty="0">
                <a:solidFill>
                  <a:srgbClr val="252525"/>
                </a:solidFill>
                <a:latin typeface="Cambria"/>
                <a:cs typeface="Cambria"/>
              </a:rPr>
              <a:t>components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2400">
              <a:latin typeface="Cambria"/>
              <a:cs typeface="Cambria"/>
            </a:endParaRPr>
          </a:p>
          <a:p>
            <a:pPr marL="286385" indent="-273685">
              <a:lnSpc>
                <a:spcPts val="285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dirty="0">
                <a:solidFill>
                  <a:srgbClr val="252525"/>
                </a:solidFill>
                <a:latin typeface="Courier New"/>
                <a:cs typeface="Courier New"/>
              </a:rPr>
              <a:t>public</a:t>
            </a:r>
            <a:r>
              <a:rPr sz="2400" spc="-4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ourier New"/>
                <a:cs typeface="Courier New"/>
              </a:rPr>
              <a:t>JFrame()</a:t>
            </a:r>
            <a:endParaRPr sz="2400">
              <a:latin typeface="Courier New"/>
              <a:cs typeface="Courier New"/>
            </a:endParaRPr>
          </a:p>
          <a:p>
            <a:pPr marL="286385">
              <a:lnSpc>
                <a:spcPts val="2850"/>
              </a:lnSpc>
            </a:pPr>
            <a:r>
              <a:rPr sz="2400" dirty="0">
                <a:solidFill>
                  <a:srgbClr val="252525"/>
                </a:solidFill>
                <a:latin typeface="Courier New"/>
                <a:cs typeface="Courier New"/>
              </a:rPr>
              <a:t>public</a:t>
            </a:r>
            <a:r>
              <a:rPr sz="2400" spc="-8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252525"/>
                </a:solidFill>
                <a:latin typeface="Courier New"/>
                <a:cs typeface="Courier New"/>
              </a:rPr>
              <a:t>JFrame(String</a:t>
            </a:r>
            <a:r>
              <a:rPr sz="2400" spc="-5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ourier New"/>
                <a:cs typeface="Courier New"/>
              </a:rPr>
              <a:t>title)</a:t>
            </a:r>
            <a:endParaRPr sz="24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  <a:spcBef>
                <a:spcPts val="254"/>
              </a:spcBef>
            </a:pPr>
            <a:r>
              <a:rPr sz="2400" spc="120" dirty="0">
                <a:solidFill>
                  <a:srgbClr val="252525"/>
                </a:solidFill>
                <a:latin typeface="Cambria"/>
                <a:cs typeface="Cambria"/>
              </a:rPr>
              <a:t>Creates</a:t>
            </a:r>
            <a:r>
              <a:rPr sz="2400" spc="14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400" spc="150" dirty="0">
                <a:solidFill>
                  <a:srgbClr val="252525"/>
                </a:solidFill>
                <a:latin typeface="Cambria"/>
                <a:cs typeface="Cambria"/>
              </a:rPr>
              <a:t>a</a:t>
            </a:r>
            <a:r>
              <a:rPr sz="2400" spc="14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252525"/>
                </a:solidFill>
                <a:latin typeface="Cambria"/>
                <a:cs typeface="Cambria"/>
              </a:rPr>
              <a:t>frame</a:t>
            </a:r>
            <a:r>
              <a:rPr sz="2400" spc="16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252525"/>
                </a:solidFill>
                <a:latin typeface="Cambria"/>
                <a:cs typeface="Cambria"/>
              </a:rPr>
              <a:t>with</a:t>
            </a:r>
            <a:r>
              <a:rPr sz="2400" spc="114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400" spc="135" dirty="0">
                <a:solidFill>
                  <a:srgbClr val="252525"/>
                </a:solidFill>
                <a:latin typeface="Cambria"/>
                <a:cs typeface="Cambria"/>
              </a:rPr>
              <a:t>an</a:t>
            </a:r>
            <a:r>
              <a:rPr sz="2400" spc="14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252525"/>
                </a:solidFill>
                <a:latin typeface="Cambria"/>
                <a:cs typeface="Cambria"/>
              </a:rPr>
              <a:t>optional</a:t>
            </a:r>
            <a:r>
              <a:rPr sz="2400" spc="13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252525"/>
                </a:solidFill>
                <a:latin typeface="Cambria"/>
                <a:cs typeface="Cambria"/>
              </a:rPr>
              <a:t>title.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2400">
              <a:latin typeface="Cambria"/>
              <a:cs typeface="Cambria"/>
            </a:endParaRPr>
          </a:p>
          <a:p>
            <a:pPr marL="652780" marR="5080" lvl="1" indent="-274955">
              <a:lnSpc>
                <a:spcPct val="106300"/>
              </a:lnSpc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spc="155" dirty="0">
                <a:solidFill>
                  <a:srgbClr val="404040"/>
                </a:solidFill>
                <a:latin typeface="Cambria"/>
                <a:cs typeface="Cambria"/>
              </a:rPr>
              <a:t>Call</a:t>
            </a:r>
            <a:r>
              <a:rPr sz="21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spc="-25" dirty="0">
                <a:solidFill>
                  <a:srgbClr val="404040"/>
                </a:solidFill>
                <a:latin typeface="Courier New"/>
                <a:cs typeface="Courier New"/>
              </a:rPr>
              <a:t>setVisible(true)</a:t>
            </a:r>
            <a:r>
              <a:rPr sz="2100" spc="-59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100" dirty="0">
                <a:solidFill>
                  <a:srgbClr val="404040"/>
                </a:solidFill>
                <a:latin typeface="Cambria"/>
                <a:cs typeface="Cambria"/>
              </a:rPr>
              <a:t>to</a:t>
            </a:r>
            <a:r>
              <a:rPr sz="21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spc="95" dirty="0">
                <a:solidFill>
                  <a:srgbClr val="404040"/>
                </a:solidFill>
                <a:latin typeface="Cambria"/>
                <a:cs typeface="Cambria"/>
              </a:rPr>
              <a:t>make</a:t>
            </a:r>
            <a:r>
              <a:rPr sz="2100" spc="13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spc="130" dirty="0">
                <a:solidFill>
                  <a:srgbClr val="404040"/>
                </a:solidFill>
                <a:latin typeface="Cambria"/>
                <a:cs typeface="Cambria"/>
              </a:rPr>
              <a:t>a</a:t>
            </a:r>
            <a:r>
              <a:rPr sz="21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spc="70" dirty="0">
                <a:solidFill>
                  <a:srgbClr val="404040"/>
                </a:solidFill>
                <a:latin typeface="Cambria"/>
                <a:cs typeface="Cambria"/>
              </a:rPr>
              <a:t>frame</a:t>
            </a:r>
            <a:r>
              <a:rPr sz="2100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spc="65" dirty="0">
                <a:solidFill>
                  <a:srgbClr val="404040"/>
                </a:solidFill>
                <a:latin typeface="Cambria"/>
                <a:cs typeface="Cambria"/>
              </a:rPr>
              <a:t>appear</a:t>
            </a:r>
            <a:r>
              <a:rPr sz="21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spc="-25" dirty="0">
                <a:solidFill>
                  <a:srgbClr val="404040"/>
                </a:solidFill>
                <a:latin typeface="Cambria"/>
                <a:cs typeface="Cambria"/>
              </a:rPr>
              <a:t>on </a:t>
            </a:r>
            <a:r>
              <a:rPr sz="2100" spc="75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sz="2100" spc="20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dirty="0">
                <a:solidFill>
                  <a:srgbClr val="404040"/>
                </a:solidFill>
                <a:latin typeface="Cambria"/>
                <a:cs typeface="Cambria"/>
              </a:rPr>
              <a:t>screen</a:t>
            </a:r>
            <a:r>
              <a:rPr sz="2100" spc="204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spc="75" dirty="0">
                <a:solidFill>
                  <a:srgbClr val="404040"/>
                </a:solidFill>
                <a:latin typeface="Cambria"/>
                <a:cs typeface="Cambria"/>
              </a:rPr>
              <a:t>after</a:t>
            </a:r>
            <a:r>
              <a:rPr sz="2100" spc="21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spc="65" dirty="0">
                <a:solidFill>
                  <a:srgbClr val="404040"/>
                </a:solidFill>
                <a:latin typeface="Cambria"/>
                <a:cs typeface="Cambria"/>
              </a:rPr>
              <a:t>creating</a:t>
            </a:r>
            <a:r>
              <a:rPr sz="2100" spc="19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100" spc="80" dirty="0">
                <a:solidFill>
                  <a:srgbClr val="404040"/>
                </a:solidFill>
                <a:latin typeface="Cambria"/>
                <a:cs typeface="Cambria"/>
              </a:rPr>
              <a:t>it.</a:t>
            </a:r>
            <a:endParaRPr sz="21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869"/>
              </a:spcBef>
              <a:buClr>
                <a:srgbClr val="FD8537"/>
              </a:buClr>
              <a:buFont typeface="Segoe UI Symbol"/>
              <a:buChar char="⚫"/>
            </a:pPr>
            <a:endParaRPr sz="2100">
              <a:latin typeface="Cambria"/>
              <a:cs typeface="Cambria"/>
            </a:endParaRPr>
          </a:p>
          <a:p>
            <a:pPr marL="286385" marR="291465" indent="-274320">
              <a:lnSpc>
                <a:spcPct val="1034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dirty="0">
                <a:solidFill>
                  <a:srgbClr val="252525"/>
                </a:solidFill>
                <a:latin typeface="Courier New"/>
                <a:cs typeface="Courier New"/>
              </a:rPr>
              <a:t>public</a:t>
            </a:r>
            <a:r>
              <a:rPr sz="2400" spc="-6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252525"/>
                </a:solidFill>
                <a:latin typeface="Courier New"/>
                <a:cs typeface="Courier New"/>
              </a:rPr>
              <a:t>void</a:t>
            </a:r>
            <a:r>
              <a:rPr sz="2400" spc="-5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252525"/>
                </a:solidFill>
                <a:latin typeface="Courier New"/>
                <a:cs typeface="Courier New"/>
              </a:rPr>
              <a:t>add(Component</a:t>
            </a:r>
            <a:r>
              <a:rPr sz="2400" spc="-5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Courier New"/>
                <a:cs typeface="Courier New"/>
              </a:rPr>
              <a:t>comp) </a:t>
            </a:r>
            <a:r>
              <a:rPr sz="2400" spc="90" dirty="0">
                <a:solidFill>
                  <a:srgbClr val="252525"/>
                </a:solidFill>
                <a:latin typeface="Cambria"/>
                <a:cs typeface="Cambria"/>
              </a:rPr>
              <a:t>Places</a:t>
            </a:r>
            <a:r>
              <a:rPr sz="2400" spc="19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252525"/>
                </a:solidFill>
                <a:latin typeface="Cambria"/>
                <a:cs typeface="Cambria"/>
              </a:rPr>
              <a:t>the</a:t>
            </a:r>
            <a:r>
              <a:rPr sz="2400" spc="18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252525"/>
                </a:solidFill>
                <a:latin typeface="Cambria"/>
                <a:cs typeface="Cambria"/>
              </a:rPr>
              <a:t>given</a:t>
            </a:r>
            <a:r>
              <a:rPr sz="2400" spc="18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52525"/>
                </a:solidFill>
                <a:latin typeface="Cambria"/>
                <a:cs typeface="Cambria"/>
              </a:rPr>
              <a:t>component</a:t>
            </a:r>
            <a:r>
              <a:rPr sz="2400" spc="17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52525"/>
                </a:solidFill>
                <a:latin typeface="Cambria"/>
                <a:cs typeface="Cambria"/>
              </a:rPr>
              <a:t>or</a:t>
            </a:r>
            <a:r>
              <a:rPr sz="2400" spc="19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252525"/>
                </a:solidFill>
                <a:latin typeface="Cambria"/>
                <a:cs typeface="Cambria"/>
              </a:rPr>
              <a:t>container</a:t>
            </a:r>
            <a:r>
              <a:rPr sz="2400" spc="17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252525"/>
                </a:solidFill>
                <a:latin typeface="Cambria"/>
                <a:cs typeface="Cambria"/>
              </a:rPr>
              <a:t>inside </a:t>
            </a:r>
            <a:r>
              <a:rPr sz="2400" spc="85" dirty="0">
                <a:solidFill>
                  <a:srgbClr val="252525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252525"/>
                </a:solidFill>
                <a:latin typeface="Cambria"/>
                <a:cs typeface="Cambria"/>
              </a:rPr>
              <a:t>frame.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0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325" dirty="0"/>
              <a:t>JFrame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5257"/>
            <a:ext cx="7054215" cy="478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indent="-273685">
              <a:lnSpc>
                <a:spcPts val="2535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z="2200" dirty="0">
                <a:solidFill>
                  <a:srgbClr val="252525"/>
                </a:solidFill>
                <a:latin typeface="Courier New"/>
                <a:cs typeface="Courier New"/>
              </a:rPr>
              <a:t>public</a:t>
            </a:r>
            <a:r>
              <a:rPr sz="2200" spc="-5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252525"/>
                </a:solidFill>
                <a:latin typeface="Courier New"/>
                <a:cs typeface="Courier New"/>
              </a:rPr>
              <a:t>void</a:t>
            </a:r>
            <a:r>
              <a:rPr sz="2200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Courier New"/>
                <a:cs typeface="Courier New"/>
              </a:rPr>
              <a:t>setDefaultCloseOperation(int</a:t>
            </a:r>
            <a:endParaRPr sz="2200">
              <a:latin typeface="Courier New"/>
              <a:cs typeface="Courier New"/>
            </a:endParaRPr>
          </a:p>
          <a:p>
            <a:pPr marL="286385">
              <a:lnSpc>
                <a:spcPts val="2455"/>
              </a:lnSpc>
            </a:pPr>
            <a:r>
              <a:rPr sz="2200" spc="-25" dirty="0">
                <a:solidFill>
                  <a:srgbClr val="252525"/>
                </a:solidFill>
                <a:latin typeface="Courier New"/>
                <a:cs typeface="Courier New"/>
              </a:rPr>
              <a:t>op)</a:t>
            </a:r>
            <a:endParaRPr sz="2200">
              <a:latin typeface="Courier New"/>
              <a:cs typeface="Courier New"/>
            </a:endParaRPr>
          </a:p>
          <a:p>
            <a:pPr marL="286385" marR="278130">
              <a:lnSpc>
                <a:spcPts val="2380"/>
              </a:lnSpc>
              <a:spcBef>
                <a:spcPts val="220"/>
              </a:spcBef>
            </a:pPr>
            <a:r>
              <a:rPr sz="2200" spc="120" dirty="0">
                <a:solidFill>
                  <a:srgbClr val="252525"/>
                </a:solidFill>
                <a:latin typeface="Cambria"/>
                <a:cs typeface="Cambria"/>
              </a:rPr>
              <a:t>Makes</a:t>
            </a:r>
            <a:r>
              <a:rPr sz="2200" spc="15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252525"/>
                </a:solidFill>
                <a:latin typeface="Cambria"/>
                <a:cs typeface="Cambria"/>
              </a:rPr>
              <a:t>the</a:t>
            </a:r>
            <a:r>
              <a:rPr sz="2200" spc="16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200" spc="75" dirty="0">
                <a:solidFill>
                  <a:srgbClr val="252525"/>
                </a:solidFill>
                <a:latin typeface="Cambria"/>
                <a:cs typeface="Cambria"/>
              </a:rPr>
              <a:t>frame</a:t>
            </a:r>
            <a:r>
              <a:rPr sz="2200" spc="17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252525"/>
                </a:solidFill>
                <a:latin typeface="Cambria"/>
                <a:cs typeface="Cambria"/>
              </a:rPr>
              <a:t>perform</a:t>
            </a:r>
            <a:r>
              <a:rPr sz="2200" spc="18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252525"/>
                </a:solidFill>
                <a:latin typeface="Cambria"/>
                <a:cs typeface="Cambria"/>
              </a:rPr>
              <a:t>the</a:t>
            </a:r>
            <a:r>
              <a:rPr sz="2200" spc="16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200" spc="70" dirty="0">
                <a:solidFill>
                  <a:srgbClr val="252525"/>
                </a:solidFill>
                <a:latin typeface="Cambria"/>
                <a:cs typeface="Cambria"/>
              </a:rPr>
              <a:t>given</a:t>
            </a:r>
            <a:r>
              <a:rPr sz="2200" spc="18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200" spc="55" dirty="0">
                <a:solidFill>
                  <a:srgbClr val="252525"/>
                </a:solidFill>
                <a:latin typeface="Cambria"/>
                <a:cs typeface="Cambria"/>
              </a:rPr>
              <a:t>action</a:t>
            </a:r>
            <a:r>
              <a:rPr sz="2200" spc="16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200" spc="65" dirty="0">
                <a:solidFill>
                  <a:srgbClr val="252525"/>
                </a:solidFill>
                <a:latin typeface="Cambria"/>
                <a:cs typeface="Cambria"/>
              </a:rPr>
              <a:t>when</a:t>
            </a:r>
            <a:r>
              <a:rPr sz="2200" spc="17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200" spc="55" dirty="0">
                <a:solidFill>
                  <a:srgbClr val="252525"/>
                </a:solidFill>
                <a:latin typeface="Cambria"/>
                <a:cs typeface="Cambria"/>
              </a:rPr>
              <a:t>it </a:t>
            </a:r>
            <a:r>
              <a:rPr sz="2200" spc="-10" dirty="0">
                <a:solidFill>
                  <a:srgbClr val="252525"/>
                </a:solidFill>
                <a:latin typeface="Cambria"/>
                <a:cs typeface="Cambria"/>
              </a:rPr>
              <a:t>closes.</a:t>
            </a:r>
            <a:endParaRPr sz="22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78947"/>
              <a:buFont typeface="Segoe UI Symbol"/>
              <a:buChar char="⚫"/>
              <a:tabLst>
                <a:tab pos="652780" algn="l"/>
                <a:tab pos="3342640" algn="l"/>
              </a:tabLst>
            </a:pPr>
            <a:r>
              <a:rPr sz="1900" spc="70" dirty="0">
                <a:solidFill>
                  <a:srgbClr val="404040"/>
                </a:solidFill>
                <a:latin typeface="Cambria"/>
                <a:cs typeface="Cambria"/>
              </a:rPr>
              <a:t>Common</a:t>
            </a:r>
            <a:r>
              <a:rPr sz="1900" spc="13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900" spc="80" dirty="0">
                <a:solidFill>
                  <a:srgbClr val="404040"/>
                </a:solidFill>
                <a:latin typeface="Cambria"/>
                <a:cs typeface="Cambria"/>
              </a:rPr>
              <a:t>value</a:t>
            </a:r>
            <a:r>
              <a:rPr sz="1900" spc="1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900" spc="40" dirty="0">
                <a:solidFill>
                  <a:srgbClr val="404040"/>
                </a:solidFill>
                <a:latin typeface="Cambria"/>
                <a:cs typeface="Cambria"/>
              </a:rPr>
              <a:t>passed:</a:t>
            </a:r>
            <a:r>
              <a:rPr sz="1900" dirty="0">
                <a:solidFill>
                  <a:srgbClr val="404040"/>
                </a:solidFill>
                <a:latin typeface="Cambria"/>
                <a:cs typeface="Cambria"/>
              </a:rPr>
              <a:t>	</a:t>
            </a:r>
            <a:r>
              <a:rPr sz="1900" spc="-10" dirty="0">
                <a:solidFill>
                  <a:srgbClr val="404040"/>
                </a:solidFill>
                <a:latin typeface="Courier New"/>
                <a:cs typeface="Courier New"/>
              </a:rPr>
              <a:t>JFrame.EXIT_ON_CLOSE</a:t>
            </a:r>
            <a:endParaRPr sz="1900">
              <a:latin typeface="Courier New"/>
              <a:cs typeface="Courier New"/>
            </a:endParaRPr>
          </a:p>
          <a:p>
            <a:pPr marL="652780" marR="5080" lvl="1" indent="-274955">
              <a:lnSpc>
                <a:spcPts val="2050"/>
              </a:lnSpc>
              <a:spcBef>
                <a:spcPts val="595"/>
              </a:spcBef>
              <a:buClr>
                <a:srgbClr val="FD8537"/>
              </a:buClr>
              <a:buSzPct val="78947"/>
              <a:buFont typeface="Segoe UI Symbol"/>
              <a:buChar char="⚫"/>
              <a:tabLst>
                <a:tab pos="652780" algn="l"/>
              </a:tabLst>
            </a:pPr>
            <a:r>
              <a:rPr sz="1900" spc="105" dirty="0">
                <a:solidFill>
                  <a:srgbClr val="404040"/>
                </a:solidFill>
                <a:latin typeface="Cambria"/>
                <a:cs typeface="Cambria"/>
              </a:rPr>
              <a:t>If</a:t>
            </a:r>
            <a:r>
              <a:rPr sz="19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"/>
                <a:cs typeface="Cambria"/>
              </a:rPr>
              <a:t>not</a:t>
            </a:r>
            <a:r>
              <a:rPr sz="1900" spc="16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900" spc="70" dirty="0">
                <a:solidFill>
                  <a:srgbClr val="404040"/>
                </a:solidFill>
                <a:latin typeface="Cambria"/>
                <a:cs typeface="Cambria"/>
              </a:rPr>
              <a:t>set,</a:t>
            </a:r>
            <a:r>
              <a:rPr sz="19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900" spc="65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sz="19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900" spc="50" dirty="0">
                <a:solidFill>
                  <a:srgbClr val="404040"/>
                </a:solidFill>
                <a:latin typeface="Cambria"/>
                <a:cs typeface="Cambria"/>
              </a:rPr>
              <a:t>program</a:t>
            </a:r>
            <a:r>
              <a:rPr sz="1900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900" spc="55" dirty="0">
                <a:solidFill>
                  <a:srgbClr val="404040"/>
                </a:solidFill>
                <a:latin typeface="Cambria"/>
                <a:cs typeface="Cambria"/>
              </a:rPr>
              <a:t>will</a:t>
            </a:r>
            <a:r>
              <a:rPr sz="19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"/>
                <a:cs typeface="Cambria"/>
              </a:rPr>
              <a:t>never</a:t>
            </a:r>
            <a:r>
              <a:rPr sz="1900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900" spc="70" dirty="0">
                <a:solidFill>
                  <a:srgbClr val="404040"/>
                </a:solidFill>
                <a:latin typeface="Cambria"/>
                <a:cs typeface="Cambria"/>
              </a:rPr>
              <a:t>exit</a:t>
            </a:r>
            <a:r>
              <a:rPr sz="19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"/>
                <a:cs typeface="Cambria"/>
              </a:rPr>
              <a:t>even</a:t>
            </a:r>
            <a:r>
              <a:rPr sz="1900" spc="18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900" spc="60" dirty="0">
                <a:solidFill>
                  <a:srgbClr val="404040"/>
                </a:solidFill>
                <a:latin typeface="Cambria"/>
                <a:cs typeface="Cambria"/>
              </a:rPr>
              <a:t>if</a:t>
            </a:r>
            <a:r>
              <a:rPr sz="1900" spc="16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900" spc="65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sz="19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900" spc="65" dirty="0">
                <a:solidFill>
                  <a:srgbClr val="404040"/>
                </a:solidFill>
                <a:latin typeface="Cambria"/>
                <a:cs typeface="Cambria"/>
              </a:rPr>
              <a:t>frame</a:t>
            </a:r>
            <a:r>
              <a:rPr sz="1900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900" spc="40" dirty="0">
                <a:solidFill>
                  <a:srgbClr val="404040"/>
                </a:solidFill>
                <a:latin typeface="Cambria"/>
                <a:cs typeface="Cambria"/>
              </a:rPr>
              <a:t>is </a:t>
            </a:r>
            <a:r>
              <a:rPr sz="1900" spc="-10" dirty="0">
                <a:solidFill>
                  <a:srgbClr val="404040"/>
                </a:solidFill>
                <a:latin typeface="Cambria"/>
                <a:cs typeface="Cambria"/>
              </a:rPr>
              <a:t>closed.</a:t>
            </a:r>
            <a:endParaRPr sz="19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20"/>
              </a:spcBef>
              <a:buClr>
                <a:srgbClr val="FD8537"/>
              </a:buClr>
              <a:buFont typeface="Segoe UI Symbol"/>
              <a:buChar char="⚫"/>
            </a:pPr>
            <a:endParaRPr sz="1900">
              <a:latin typeface="Cambria"/>
              <a:cs typeface="Cambria"/>
            </a:endParaRPr>
          </a:p>
          <a:p>
            <a:pPr marL="286385" indent="-273685">
              <a:lnSpc>
                <a:spcPts val="2530"/>
              </a:lnSpc>
              <a:spcBef>
                <a:spcPts val="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z="2200" dirty="0">
                <a:solidFill>
                  <a:srgbClr val="252525"/>
                </a:solidFill>
                <a:latin typeface="Courier New"/>
                <a:cs typeface="Courier New"/>
              </a:rPr>
              <a:t>public</a:t>
            </a:r>
            <a:r>
              <a:rPr sz="2200" spc="-7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252525"/>
                </a:solidFill>
                <a:latin typeface="Courier New"/>
                <a:cs typeface="Courier New"/>
              </a:rPr>
              <a:t>void</a:t>
            </a:r>
            <a:r>
              <a:rPr sz="2200" spc="-6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252525"/>
                </a:solidFill>
                <a:latin typeface="Courier New"/>
                <a:cs typeface="Courier New"/>
              </a:rPr>
              <a:t>setSize(int</a:t>
            </a:r>
            <a:r>
              <a:rPr sz="2200" spc="-6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252525"/>
                </a:solidFill>
                <a:latin typeface="Courier New"/>
                <a:cs typeface="Courier New"/>
              </a:rPr>
              <a:t>width,</a:t>
            </a:r>
            <a:r>
              <a:rPr sz="2200" spc="-6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Courier New"/>
                <a:cs typeface="Courier New"/>
              </a:rPr>
              <a:t>int</a:t>
            </a:r>
            <a:endParaRPr sz="2200">
              <a:latin typeface="Courier New"/>
              <a:cs typeface="Courier New"/>
            </a:endParaRPr>
          </a:p>
          <a:p>
            <a:pPr marL="286385">
              <a:lnSpc>
                <a:spcPts val="2455"/>
              </a:lnSpc>
            </a:pPr>
            <a:r>
              <a:rPr sz="2200" spc="-10" dirty="0">
                <a:solidFill>
                  <a:srgbClr val="252525"/>
                </a:solidFill>
                <a:latin typeface="Courier New"/>
                <a:cs typeface="Courier New"/>
              </a:rPr>
              <a:t>height)</a:t>
            </a:r>
            <a:endParaRPr sz="2200">
              <a:latin typeface="Courier New"/>
              <a:cs typeface="Courier New"/>
            </a:endParaRPr>
          </a:p>
          <a:p>
            <a:pPr marL="286385">
              <a:lnSpc>
                <a:spcPts val="2560"/>
              </a:lnSpc>
            </a:pPr>
            <a:r>
              <a:rPr sz="2200" spc="110" dirty="0">
                <a:solidFill>
                  <a:srgbClr val="252525"/>
                </a:solidFill>
                <a:latin typeface="Cambria"/>
                <a:cs typeface="Cambria"/>
              </a:rPr>
              <a:t>Gives</a:t>
            </a:r>
            <a:r>
              <a:rPr sz="2200" spc="13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252525"/>
                </a:solidFill>
                <a:latin typeface="Cambria"/>
                <a:cs typeface="Cambria"/>
              </a:rPr>
              <a:t>the</a:t>
            </a:r>
            <a:r>
              <a:rPr sz="2200" spc="13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200" spc="75" dirty="0">
                <a:solidFill>
                  <a:srgbClr val="252525"/>
                </a:solidFill>
                <a:latin typeface="Cambria"/>
                <a:cs typeface="Cambria"/>
              </a:rPr>
              <a:t>frame</a:t>
            </a:r>
            <a:r>
              <a:rPr sz="2200" spc="14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200" spc="135" dirty="0">
                <a:solidFill>
                  <a:srgbClr val="252525"/>
                </a:solidFill>
                <a:latin typeface="Cambria"/>
                <a:cs typeface="Cambria"/>
              </a:rPr>
              <a:t>a</a:t>
            </a:r>
            <a:r>
              <a:rPr sz="2200" spc="13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200" spc="55" dirty="0">
                <a:solidFill>
                  <a:srgbClr val="252525"/>
                </a:solidFill>
                <a:latin typeface="Cambria"/>
                <a:cs typeface="Cambria"/>
              </a:rPr>
              <a:t>fixed</a:t>
            </a:r>
            <a:r>
              <a:rPr sz="2200" spc="14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200" spc="50" dirty="0">
                <a:solidFill>
                  <a:srgbClr val="252525"/>
                </a:solidFill>
                <a:latin typeface="Cambria"/>
                <a:cs typeface="Cambria"/>
              </a:rPr>
              <a:t>size</a:t>
            </a:r>
            <a:r>
              <a:rPr sz="2200" spc="13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200" spc="90" dirty="0">
                <a:solidFill>
                  <a:srgbClr val="252525"/>
                </a:solidFill>
                <a:latin typeface="Cambria"/>
                <a:cs typeface="Cambria"/>
              </a:rPr>
              <a:t>in</a:t>
            </a:r>
            <a:r>
              <a:rPr sz="2200" spc="13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200" spc="65" dirty="0">
                <a:solidFill>
                  <a:srgbClr val="252525"/>
                </a:solidFill>
                <a:latin typeface="Cambria"/>
                <a:cs typeface="Cambria"/>
              </a:rPr>
              <a:t>pixels.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2200">
              <a:latin typeface="Cambria"/>
              <a:cs typeface="Cambria"/>
            </a:endParaRPr>
          </a:p>
          <a:p>
            <a:pPr marL="286385" indent="-273685">
              <a:lnSpc>
                <a:spcPts val="2560"/>
              </a:lnSpc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z="2200" dirty="0">
                <a:solidFill>
                  <a:srgbClr val="252525"/>
                </a:solidFill>
                <a:latin typeface="Courier New"/>
                <a:cs typeface="Courier New"/>
              </a:rPr>
              <a:t>public</a:t>
            </a:r>
            <a:r>
              <a:rPr sz="2200" spc="-5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252525"/>
                </a:solidFill>
                <a:latin typeface="Courier New"/>
                <a:cs typeface="Courier New"/>
              </a:rPr>
              <a:t>void</a:t>
            </a:r>
            <a:r>
              <a:rPr sz="2200" spc="-5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Courier New"/>
                <a:cs typeface="Courier New"/>
              </a:rPr>
              <a:t>pack()</a:t>
            </a:r>
            <a:endParaRPr sz="2200">
              <a:latin typeface="Courier New"/>
              <a:cs typeface="Courier New"/>
            </a:endParaRPr>
          </a:p>
          <a:p>
            <a:pPr marL="286385" marR="542925">
              <a:lnSpc>
                <a:spcPts val="2380"/>
              </a:lnSpc>
              <a:spcBef>
                <a:spcPts val="220"/>
              </a:spcBef>
            </a:pPr>
            <a:r>
              <a:rPr sz="2200" spc="70" dirty="0">
                <a:solidFill>
                  <a:srgbClr val="252525"/>
                </a:solidFill>
                <a:latin typeface="Cambria"/>
                <a:cs typeface="Cambria"/>
              </a:rPr>
              <a:t>Resizes</a:t>
            </a:r>
            <a:r>
              <a:rPr sz="2200" spc="16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252525"/>
                </a:solidFill>
                <a:latin typeface="Cambria"/>
                <a:cs typeface="Cambria"/>
              </a:rPr>
              <a:t>the</a:t>
            </a:r>
            <a:r>
              <a:rPr sz="2200" spc="20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200" spc="75" dirty="0">
                <a:solidFill>
                  <a:srgbClr val="252525"/>
                </a:solidFill>
                <a:latin typeface="Cambria"/>
                <a:cs typeface="Cambria"/>
              </a:rPr>
              <a:t>frame</a:t>
            </a:r>
            <a:r>
              <a:rPr sz="2200" spc="19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252525"/>
                </a:solidFill>
                <a:latin typeface="Cambria"/>
                <a:cs typeface="Cambria"/>
              </a:rPr>
              <a:t>to</a:t>
            </a:r>
            <a:r>
              <a:rPr sz="2200" spc="19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200" spc="75" dirty="0">
                <a:solidFill>
                  <a:srgbClr val="252525"/>
                </a:solidFill>
                <a:latin typeface="Cambria"/>
                <a:cs typeface="Cambria"/>
              </a:rPr>
              <a:t>fit</a:t>
            </a:r>
            <a:r>
              <a:rPr sz="2200" spc="18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252525"/>
                </a:solidFill>
                <a:latin typeface="Cambria"/>
                <a:cs typeface="Cambria"/>
              </a:rPr>
              <a:t>the</a:t>
            </a:r>
            <a:r>
              <a:rPr sz="2200" spc="204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252525"/>
                </a:solidFill>
                <a:latin typeface="Cambria"/>
                <a:cs typeface="Cambria"/>
              </a:rPr>
              <a:t>components</a:t>
            </a:r>
            <a:r>
              <a:rPr sz="2200" spc="18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200" spc="60" dirty="0">
                <a:solidFill>
                  <a:srgbClr val="252525"/>
                </a:solidFill>
                <a:latin typeface="Cambria"/>
                <a:cs typeface="Cambria"/>
              </a:rPr>
              <a:t>inside</a:t>
            </a:r>
            <a:r>
              <a:rPr sz="2200" spc="17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200" spc="55" dirty="0">
                <a:solidFill>
                  <a:srgbClr val="252525"/>
                </a:solidFill>
                <a:latin typeface="Cambria"/>
                <a:cs typeface="Cambria"/>
              </a:rPr>
              <a:t>it </a:t>
            </a:r>
            <a:r>
              <a:rPr sz="2200" spc="90" dirty="0">
                <a:solidFill>
                  <a:srgbClr val="252525"/>
                </a:solidFill>
                <a:latin typeface="Cambria"/>
                <a:cs typeface="Cambria"/>
              </a:rPr>
              <a:t>snugly.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0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335" dirty="0"/>
              <a:t>Some</a:t>
            </a:r>
            <a:r>
              <a:rPr cap="small" spc="315" dirty="0"/>
              <a:t> </a:t>
            </a:r>
            <a:r>
              <a:rPr cap="small" spc="254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3845"/>
            <a:ext cx="6205855" cy="49041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1500" spc="65" dirty="0">
                <a:latin typeface="Cambria"/>
                <a:cs typeface="Cambria"/>
              </a:rPr>
              <a:t>ButtonGroup</a:t>
            </a:r>
            <a:r>
              <a:rPr sz="1500" spc="215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-</a:t>
            </a:r>
            <a:r>
              <a:rPr sz="1500" dirty="0">
                <a:latin typeface="Cambria"/>
                <a:cs typeface="Cambria"/>
              </a:rPr>
              <a:t>-</a:t>
            </a:r>
            <a:r>
              <a:rPr sz="1500" spc="21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for</a:t>
            </a:r>
            <a:r>
              <a:rPr sz="1500" spc="17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grouping</a:t>
            </a:r>
            <a:r>
              <a:rPr sz="1500" spc="204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buttons,</a:t>
            </a:r>
            <a:r>
              <a:rPr sz="1500" spc="210" dirty="0">
                <a:latin typeface="Cambria"/>
                <a:cs typeface="Cambria"/>
              </a:rPr>
              <a:t> </a:t>
            </a:r>
            <a:r>
              <a:rPr sz="1500" spc="50" dirty="0">
                <a:latin typeface="Cambria"/>
                <a:cs typeface="Cambria"/>
              </a:rPr>
              <a:t>particular</a:t>
            </a:r>
            <a:r>
              <a:rPr sz="1500" spc="21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radio</a:t>
            </a:r>
            <a:r>
              <a:rPr sz="1500" spc="225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buttons.</a:t>
            </a:r>
            <a:endParaRPr sz="15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1500" spc="110" dirty="0">
                <a:latin typeface="Cambria"/>
                <a:cs typeface="Cambria"/>
              </a:rPr>
              <a:t>JButton</a:t>
            </a:r>
            <a:r>
              <a:rPr sz="1500" spc="155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-</a:t>
            </a:r>
            <a:r>
              <a:rPr sz="1500" dirty="0">
                <a:latin typeface="Cambria"/>
                <a:cs typeface="Cambria"/>
              </a:rPr>
              <a:t>-</a:t>
            </a:r>
            <a:r>
              <a:rPr sz="1500" spc="155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a</a:t>
            </a:r>
            <a:r>
              <a:rPr sz="1500" spc="155" dirty="0">
                <a:latin typeface="Cambria"/>
                <a:cs typeface="Cambria"/>
              </a:rPr>
              <a:t> </a:t>
            </a:r>
            <a:r>
              <a:rPr sz="1500" spc="50" dirty="0">
                <a:latin typeface="Cambria"/>
                <a:cs typeface="Cambria"/>
              </a:rPr>
              <a:t>standard</a:t>
            </a:r>
            <a:r>
              <a:rPr sz="1500" spc="16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command</a:t>
            </a:r>
            <a:r>
              <a:rPr sz="1500" spc="18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button;</a:t>
            </a:r>
            <a:r>
              <a:rPr sz="1500" spc="14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used</a:t>
            </a:r>
            <a:r>
              <a:rPr sz="1500" spc="155" dirty="0">
                <a:latin typeface="Cambria"/>
                <a:cs typeface="Cambria"/>
              </a:rPr>
              <a:t> </a:t>
            </a:r>
            <a:r>
              <a:rPr sz="1500" spc="65" dirty="0">
                <a:latin typeface="Cambria"/>
                <a:cs typeface="Cambria"/>
              </a:rPr>
              <a:t>all</a:t>
            </a:r>
            <a:r>
              <a:rPr sz="1500" spc="17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over</a:t>
            </a:r>
            <a:r>
              <a:rPr sz="1500" spc="125" dirty="0">
                <a:latin typeface="Cambria"/>
                <a:cs typeface="Cambria"/>
              </a:rPr>
              <a:t> </a:t>
            </a:r>
            <a:r>
              <a:rPr sz="1500" spc="50" dirty="0">
                <a:latin typeface="Cambria"/>
                <a:cs typeface="Cambria"/>
              </a:rPr>
              <a:t>the</a:t>
            </a:r>
            <a:r>
              <a:rPr sz="1500" spc="160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place.</a:t>
            </a:r>
            <a:endParaRPr sz="15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1500" spc="105" dirty="0">
                <a:latin typeface="Cambria"/>
                <a:cs typeface="Cambria"/>
              </a:rPr>
              <a:t>JCheckBox</a:t>
            </a:r>
            <a:r>
              <a:rPr sz="1500" spc="70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-</a:t>
            </a:r>
            <a:r>
              <a:rPr sz="1500" dirty="0">
                <a:latin typeface="Cambria"/>
                <a:cs typeface="Cambria"/>
              </a:rPr>
              <a:t>-</a:t>
            </a:r>
            <a:r>
              <a:rPr sz="1500" spc="70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a</a:t>
            </a:r>
            <a:r>
              <a:rPr sz="1500" spc="75" dirty="0">
                <a:latin typeface="Cambria"/>
                <a:cs typeface="Cambria"/>
              </a:rPr>
              <a:t> </a:t>
            </a:r>
            <a:r>
              <a:rPr sz="1500" spc="45" dirty="0">
                <a:latin typeface="Cambria"/>
                <a:cs typeface="Cambria"/>
              </a:rPr>
              <a:t>typical</a:t>
            </a:r>
            <a:r>
              <a:rPr sz="1500" spc="75" dirty="0">
                <a:latin typeface="Cambria"/>
                <a:cs typeface="Cambria"/>
              </a:rPr>
              <a:t> </a:t>
            </a:r>
            <a:r>
              <a:rPr sz="1500" spc="-30" dirty="0">
                <a:latin typeface="Cambria"/>
                <a:cs typeface="Cambria"/>
              </a:rPr>
              <a:t>on/off</a:t>
            </a:r>
            <a:r>
              <a:rPr sz="1500" spc="50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checkbox.</a:t>
            </a:r>
            <a:endParaRPr sz="15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1500" spc="90" dirty="0">
                <a:latin typeface="Cambria"/>
                <a:cs typeface="Cambria"/>
              </a:rPr>
              <a:t>JCheckBoxMenuItem</a:t>
            </a:r>
            <a:r>
              <a:rPr sz="1500" spc="130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-</a:t>
            </a:r>
            <a:r>
              <a:rPr sz="1500" dirty="0">
                <a:latin typeface="Cambria"/>
                <a:cs typeface="Cambria"/>
              </a:rPr>
              <a:t>-</a:t>
            </a:r>
            <a:r>
              <a:rPr sz="1500" spc="114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a</a:t>
            </a:r>
            <a:r>
              <a:rPr sz="1500" spc="125" dirty="0">
                <a:latin typeface="Cambria"/>
                <a:cs typeface="Cambria"/>
              </a:rPr>
              <a:t> </a:t>
            </a:r>
            <a:r>
              <a:rPr sz="1500" spc="60" dirty="0">
                <a:latin typeface="Cambria"/>
                <a:cs typeface="Cambria"/>
              </a:rPr>
              <a:t>menu</a:t>
            </a:r>
            <a:r>
              <a:rPr sz="1500" spc="13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itme</a:t>
            </a:r>
            <a:r>
              <a:rPr sz="1500" spc="145" dirty="0">
                <a:latin typeface="Cambria"/>
                <a:cs typeface="Cambria"/>
              </a:rPr>
              <a:t> </a:t>
            </a:r>
            <a:r>
              <a:rPr sz="1500" spc="50" dirty="0">
                <a:latin typeface="Cambria"/>
                <a:cs typeface="Cambria"/>
              </a:rPr>
              <a:t>with</a:t>
            </a:r>
            <a:r>
              <a:rPr sz="1500" spc="125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a</a:t>
            </a:r>
            <a:r>
              <a:rPr sz="1500" spc="13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checkbox</a:t>
            </a:r>
            <a:r>
              <a:rPr sz="1500" spc="114" dirty="0">
                <a:latin typeface="Cambria"/>
                <a:cs typeface="Cambria"/>
              </a:rPr>
              <a:t> </a:t>
            </a:r>
            <a:r>
              <a:rPr sz="1500" spc="55" dirty="0">
                <a:latin typeface="Cambria"/>
                <a:cs typeface="Cambria"/>
              </a:rPr>
              <a:t>next</a:t>
            </a:r>
            <a:r>
              <a:rPr sz="1500" spc="12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to</a:t>
            </a:r>
            <a:r>
              <a:rPr sz="1500" spc="114" dirty="0">
                <a:latin typeface="Cambria"/>
                <a:cs typeface="Cambria"/>
              </a:rPr>
              <a:t> </a:t>
            </a:r>
            <a:r>
              <a:rPr sz="1500" spc="50" dirty="0">
                <a:latin typeface="Cambria"/>
                <a:cs typeface="Cambria"/>
              </a:rPr>
              <a:t>it.</a:t>
            </a:r>
            <a:endParaRPr sz="15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1500" spc="65" dirty="0">
                <a:latin typeface="Cambria"/>
                <a:cs typeface="Cambria"/>
              </a:rPr>
              <a:t>JColorChooser</a:t>
            </a:r>
            <a:r>
              <a:rPr sz="1500" spc="160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-</a:t>
            </a:r>
            <a:r>
              <a:rPr sz="1500" dirty="0">
                <a:latin typeface="Cambria"/>
                <a:cs typeface="Cambria"/>
              </a:rPr>
              <a:t>-</a:t>
            </a:r>
            <a:r>
              <a:rPr sz="1500" spc="160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a</a:t>
            </a:r>
            <a:r>
              <a:rPr sz="1500" spc="160" dirty="0">
                <a:latin typeface="Cambria"/>
                <a:cs typeface="Cambria"/>
              </a:rPr>
              <a:t> </a:t>
            </a:r>
            <a:r>
              <a:rPr sz="1500" spc="45" dirty="0">
                <a:latin typeface="Cambria"/>
                <a:cs typeface="Cambria"/>
              </a:rPr>
              <a:t>standard-</a:t>
            </a:r>
            <a:r>
              <a:rPr sz="1500" dirty="0">
                <a:latin typeface="Cambria"/>
                <a:cs typeface="Cambria"/>
              </a:rPr>
              <a:t>looking</a:t>
            </a:r>
            <a:r>
              <a:rPr sz="1500" spc="15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color</a:t>
            </a:r>
            <a:r>
              <a:rPr sz="1500" spc="15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selection</a:t>
            </a:r>
            <a:r>
              <a:rPr sz="1500" spc="180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dialog.</a:t>
            </a:r>
            <a:endParaRPr sz="15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1500" spc="80" dirty="0">
                <a:latin typeface="Cambria"/>
                <a:cs typeface="Cambria"/>
              </a:rPr>
              <a:t>JComboBox</a:t>
            </a:r>
            <a:r>
              <a:rPr sz="1500" spc="155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-</a:t>
            </a:r>
            <a:r>
              <a:rPr sz="1500" dirty="0">
                <a:latin typeface="Cambria"/>
                <a:cs typeface="Cambria"/>
              </a:rPr>
              <a:t>-</a:t>
            </a:r>
            <a:r>
              <a:rPr sz="1500" spc="155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a</a:t>
            </a:r>
            <a:r>
              <a:rPr sz="1500" spc="15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pulldown</a:t>
            </a:r>
            <a:r>
              <a:rPr sz="1500" spc="140" dirty="0">
                <a:latin typeface="Cambria"/>
                <a:cs typeface="Cambria"/>
              </a:rPr>
              <a:t> </a:t>
            </a:r>
            <a:r>
              <a:rPr sz="1500" spc="75" dirty="0">
                <a:latin typeface="Cambria"/>
                <a:cs typeface="Cambria"/>
              </a:rPr>
              <a:t>that</a:t>
            </a:r>
            <a:r>
              <a:rPr sz="1500" spc="16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allows</a:t>
            </a:r>
            <a:r>
              <a:rPr sz="1500" spc="160" dirty="0">
                <a:latin typeface="Cambria"/>
                <a:cs typeface="Cambria"/>
              </a:rPr>
              <a:t> </a:t>
            </a:r>
            <a:r>
              <a:rPr sz="1500" spc="50" dirty="0">
                <a:latin typeface="Cambria"/>
                <a:cs typeface="Cambria"/>
              </a:rPr>
              <a:t>typing</a:t>
            </a:r>
            <a:r>
              <a:rPr sz="1500" spc="145" dirty="0">
                <a:latin typeface="Cambria"/>
                <a:cs typeface="Cambria"/>
              </a:rPr>
              <a:t> </a:t>
            </a:r>
            <a:r>
              <a:rPr sz="1500" spc="-20" dirty="0">
                <a:latin typeface="Cambria"/>
                <a:cs typeface="Cambria"/>
              </a:rPr>
              <a:t>too.</a:t>
            </a:r>
            <a:endParaRPr sz="15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1500" spc="75" dirty="0">
                <a:latin typeface="Cambria"/>
                <a:cs typeface="Cambria"/>
              </a:rPr>
              <a:t>JComponent</a:t>
            </a:r>
            <a:r>
              <a:rPr sz="1500" spc="145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-</a:t>
            </a:r>
            <a:r>
              <a:rPr sz="1500" dirty="0">
                <a:latin typeface="Cambria"/>
                <a:cs typeface="Cambria"/>
              </a:rPr>
              <a:t>-</a:t>
            </a:r>
            <a:r>
              <a:rPr sz="1500" spc="125" dirty="0">
                <a:latin typeface="Cambria"/>
                <a:cs typeface="Cambria"/>
              </a:rPr>
              <a:t> </a:t>
            </a:r>
            <a:r>
              <a:rPr sz="1500" spc="50" dirty="0">
                <a:latin typeface="Cambria"/>
                <a:cs typeface="Cambria"/>
              </a:rPr>
              <a:t>the</a:t>
            </a:r>
            <a:r>
              <a:rPr sz="1500" spc="13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top-level</a:t>
            </a:r>
            <a:r>
              <a:rPr sz="1500" spc="11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of</a:t>
            </a:r>
            <a:r>
              <a:rPr sz="1500" spc="140" dirty="0">
                <a:latin typeface="Cambria"/>
                <a:cs typeface="Cambria"/>
              </a:rPr>
              <a:t> </a:t>
            </a:r>
            <a:r>
              <a:rPr sz="1500" spc="50" dirty="0">
                <a:latin typeface="Cambria"/>
                <a:cs typeface="Cambria"/>
              </a:rPr>
              <a:t>the</a:t>
            </a:r>
            <a:r>
              <a:rPr sz="1500" spc="135" dirty="0">
                <a:latin typeface="Cambria"/>
                <a:cs typeface="Cambria"/>
              </a:rPr>
              <a:t> </a:t>
            </a:r>
            <a:r>
              <a:rPr sz="1500" spc="75" dirty="0">
                <a:latin typeface="Cambria"/>
                <a:cs typeface="Cambria"/>
              </a:rPr>
              <a:t>Swing</a:t>
            </a:r>
            <a:r>
              <a:rPr sz="1500" spc="14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component</a:t>
            </a:r>
            <a:r>
              <a:rPr sz="1500" spc="140" dirty="0">
                <a:latin typeface="Cambria"/>
                <a:cs typeface="Cambria"/>
              </a:rPr>
              <a:t> </a:t>
            </a:r>
            <a:r>
              <a:rPr sz="1500" spc="40" dirty="0">
                <a:latin typeface="Cambria"/>
                <a:cs typeface="Cambria"/>
              </a:rPr>
              <a:t>hierarchy.</a:t>
            </a:r>
            <a:endParaRPr sz="15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1500" spc="105" dirty="0">
                <a:latin typeface="Cambria"/>
                <a:cs typeface="Cambria"/>
              </a:rPr>
              <a:t>JDialog</a:t>
            </a:r>
            <a:r>
              <a:rPr sz="1500" spc="90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-</a:t>
            </a:r>
            <a:r>
              <a:rPr sz="1500" dirty="0">
                <a:latin typeface="Cambria"/>
                <a:cs typeface="Cambria"/>
              </a:rPr>
              <a:t>-</a:t>
            </a:r>
            <a:r>
              <a:rPr sz="1500" spc="90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a</a:t>
            </a:r>
            <a:r>
              <a:rPr sz="1500" spc="90" dirty="0">
                <a:latin typeface="Cambria"/>
                <a:cs typeface="Cambria"/>
              </a:rPr>
              <a:t> </a:t>
            </a:r>
            <a:r>
              <a:rPr sz="1500" spc="65" dirty="0">
                <a:latin typeface="Cambria"/>
                <a:cs typeface="Cambria"/>
              </a:rPr>
              <a:t>handy</a:t>
            </a:r>
            <a:r>
              <a:rPr sz="1500" spc="85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pop-</a:t>
            </a:r>
            <a:r>
              <a:rPr sz="1500" spc="50" dirty="0">
                <a:latin typeface="Cambria"/>
                <a:cs typeface="Cambria"/>
              </a:rPr>
              <a:t>up</a:t>
            </a:r>
            <a:r>
              <a:rPr sz="1500" spc="85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dialog.</a:t>
            </a:r>
            <a:endParaRPr sz="15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1500" spc="90" dirty="0">
                <a:latin typeface="Cambria"/>
                <a:cs typeface="Cambria"/>
              </a:rPr>
              <a:t>JEditorPane</a:t>
            </a:r>
            <a:r>
              <a:rPr sz="1500" spc="140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-</a:t>
            </a:r>
            <a:r>
              <a:rPr sz="1500" dirty="0">
                <a:latin typeface="Cambria"/>
                <a:cs typeface="Cambria"/>
              </a:rPr>
              <a:t>-</a:t>
            </a:r>
            <a:r>
              <a:rPr sz="1500" spc="110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a</a:t>
            </a:r>
            <a:r>
              <a:rPr sz="1500" spc="12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way</a:t>
            </a:r>
            <a:r>
              <a:rPr sz="1500" spc="114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to</a:t>
            </a:r>
            <a:r>
              <a:rPr sz="1500" spc="13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view</a:t>
            </a:r>
            <a:r>
              <a:rPr sz="1500" spc="110" dirty="0">
                <a:latin typeface="Cambria"/>
                <a:cs typeface="Cambria"/>
              </a:rPr>
              <a:t> </a:t>
            </a:r>
            <a:r>
              <a:rPr sz="1500" spc="60" dirty="0">
                <a:latin typeface="Cambria"/>
                <a:cs typeface="Cambria"/>
              </a:rPr>
              <a:t>and</a:t>
            </a:r>
            <a:r>
              <a:rPr sz="1500" spc="12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edit</a:t>
            </a:r>
            <a:r>
              <a:rPr sz="1500" spc="120" dirty="0">
                <a:latin typeface="Cambria"/>
                <a:cs typeface="Cambria"/>
              </a:rPr>
              <a:t> </a:t>
            </a:r>
            <a:r>
              <a:rPr sz="1500" spc="60" dirty="0">
                <a:latin typeface="Cambria"/>
                <a:cs typeface="Cambria"/>
              </a:rPr>
              <a:t>text,</a:t>
            </a:r>
            <a:r>
              <a:rPr sz="1500" spc="110" dirty="0">
                <a:latin typeface="Cambria"/>
                <a:cs typeface="Cambria"/>
              </a:rPr>
              <a:t> </a:t>
            </a:r>
            <a:r>
              <a:rPr sz="1500" spc="60" dirty="0">
                <a:latin typeface="Cambria"/>
                <a:cs typeface="Cambria"/>
              </a:rPr>
              <a:t>in</a:t>
            </a:r>
            <a:r>
              <a:rPr sz="1500" spc="120" dirty="0">
                <a:latin typeface="Cambria"/>
                <a:cs typeface="Cambria"/>
              </a:rPr>
              <a:t> </a:t>
            </a:r>
            <a:r>
              <a:rPr sz="1500" spc="50" dirty="0">
                <a:latin typeface="Cambria"/>
                <a:cs typeface="Cambria"/>
              </a:rPr>
              <a:t>particular</a:t>
            </a:r>
            <a:r>
              <a:rPr sz="1500" spc="135" dirty="0">
                <a:latin typeface="Cambria"/>
                <a:cs typeface="Cambria"/>
              </a:rPr>
              <a:t> </a:t>
            </a:r>
            <a:r>
              <a:rPr sz="1500" spc="150" dirty="0">
                <a:latin typeface="Cambria"/>
                <a:cs typeface="Cambria"/>
              </a:rPr>
              <a:t>HTML.</a:t>
            </a:r>
            <a:endParaRPr sz="15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1500" spc="80" dirty="0">
                <a:latin typeface="Cambria"/>
                <a:cs typeface="Cambria"/>
              </a:rPr>
              <a:t>JFileChooser</a:t>
            </a:r>
            <a:r>
              <a:rPr sz="1500" spc="175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-</a:t>
            </a:r>
            <a:r>
              <a:rPr sz="1500" dirty="0">
                <a:latin typeface="Cambria"/>
                <a:cs typeface="Cambria"/>
              </a:rPr>
              <a:t>-</a:t>
            </a:r>
            <a:r>
              <a:rPr sz="1500" spc="165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a</a:t>
            </a:r>
            <a:r>
              <a:rPr sz="1500" spc="165" dirty="0">
                <a:latin typeface="Cambria"/>
                <a:cs typeface="Cambria"/>
              </a:rPr>
              <a:t> </a:t>
            </a:r>
            <a:r>
              <a:rPr sz="1500" spc="45" dirty="0">
                <a:latin typeface="Cambria"/>
                <a:cs typeface="Cambria"/>
              </a:rPr>
              <a:t>standard-</a:t>
            </a:r>
            <a:r>
              <a:rPr sz="1500" dirty="0">
                <a:latin typeface="Cambria"/>
                <a:cs typeface="Cambria"/>
              </a:rPr>
              <a:t>looking</a:t>
            </a:r>
            <a:r>
              <a:rPr sz="1500" spc="16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file</a:t>
            </a:r>
            <a:r>
              <a:rPr sz="1500" spc="165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chooser.</a:t>
            </a:r>
            <a:endParaRPr sz="15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1500" spc="125" dirty="0">
                <a:latin typeface="Cambria"/>
                <a:cs typeface="Cambria"/>
              </a:rPr>
              <a:t>JFrame</a:t>
            </a:r>
            <a:r>
              <a:rPr sz="1500" spc="165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-</a:t>
            </a:r>
            <a:r>
              <a:rPr sz="1500" dirty="0">
                <a:latin typeface="Cambria"/>
                <a:cs typeface="Cambria"/>
              </a:rPr>
              <a:t>-</a:t>
            </a:r>
            <a:r>
              <a:rPr sz="1500" spc="165" dirty="0">
                <a:latin typeface="Cambria"/>
                <a:cs typeface="Cambria"/>
              </a:rPr>
              <a:t> </a:t>
            </a:r>
            <a:r>
              <a:rPr sz="1500" spc="50" dirty="0">
                <a:latin typeface="Cambria"/>
                <a:cs typeface="Cambria"/>
              </a:rPr>
              <a:t>the</a:t>
            </a:r>
            <a:r>
              <a:rPr sz="1500" spc="16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outermost</a:t>
            </a:r>
            <a:r>
              <a:rPr sz="1500" spc="16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container</a:t>
            </a:r>
            <a:r>
              <a:rPr sz="1500" spc="15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for</a:t>
            </a:r>
            <a:r>
              <a:rPr sz="1500" spc="150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a</a:t>
            </a:r>
            <a:r>
              <a:rPr sz="1500" spc="165" dirty="0">
                <a:latin typeface="Cambria"/>
                <a:cs typeface="Cambria"/>
              </a:rPr>
              <a:t> </a:t>
            </a:r>
            <a:r>
              <a:rPr sz="1500" spc="200" dirty="0">
                <a:latin typeface="Cambria"/>
                <a:cs typeface="Cambria"/>
              </a:rPr>
              <a:t>GUI</a:t>
            </a:r>
            <a:r>
              <a:rPr sz="1500" spc="155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window.</a:t>
            </a:r>
            <a:endParaRPr sz="15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1500" spc="95" dirty="0">
                <a:latin typeface="Cambria"/>
                <a:cs typeface="Cambria"/>
              </a:rPr>
              <a:t>Jlabel</a:t>
            </a:r>
            <a:r>
              <a:rPr sz="1500" spc="120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-</a:t>
            </a:r>
            <a:r>
              <a:rPr sz="1500" dirty="0">
                <a:latin typeface="Cambria"/>
                <a:cs typeface="Cambria"/>
              </a:rPr>
              <a:t>-</a:t>
            </a:r>
            <a:r>
              <a:rPr sz="1500" spc="120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a</a:t>
            </a:r>
            <a:r>
              <a:rPr sz="1500" spc="12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simple</a:t>
            </a:r>
            <a:r>
              <a:rPr sz="1500" spc="14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piece</a:t>
            </a:r>
            <a:r>
              <a:rPr sz="1500" spc="12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of</a:t>
            </a:r>
            <a:r>
              <a:rPr sz="1500" spc="120" dirty="0">
                <a:latin typeface="Cambria"/>
                <a:cs typeface="Cambria"/>
              </a:rPr>
              <a:t> </a:t>
            </a:r>
            <a:r>
              <a:rPr sz="1500" spc="50" dirty="0">
                <a:latin typeface="Cambria"/>
                <a:cs typeface="Cambria"/>
              </a:rPr>
              <a:t>text</a:t>
            </a:r>
            <a:r>
              <a:rPr sz="1500" spc="105" dirty="0">
                <a:latin typeface="Cambria"/>
                <a:cs typeface="Cambria"/>
              </a:rPr>
              <a:t> </a:t>
            </a:r>
            <a:r>
              <a:rPr sz="1500" spc="55" dirty="0">
                <a:latin typeface="Cambria"/>
                <a:cs typeface="Cambria"/>
              </a:rPr>
              <a:t>within</a:t>
            </a:r>
            <a:r>
              <a:rPr sz="1500" spc="135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a</a:t>
            </a:r>
            <a:r>
              <a:rPr sz="1500" spc="120" dirty="0">
                <a:latin typeface="Cambria"/>
                <a:cs typeface="Cambria"/>
              </a:rPr>
              <a:t> </a:t>
            </a:r>
            <a:r>
              <a:rPr sz="1500" spc="160" dirty="0">
                <a:latin typeface="Cambria"/>
                <a:cs typeface="Cambria"/>
              </a:rPr>
              <a:t>GUI.</a:t>
            </a:r>
            <a:endParaRPr sz="15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1500" spc="140" dirty="0">
                <a:latin typeface="Cambria"/>
                <a:cs typeface="Cambria"/>
              </a:rPr>
              <a:t>JList</a:t>
            </a:r>
            <a:r>
              <a:rPr sz="1500" spc="180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-</a:t>
            </a:r>
            <a:r>
              <a:rPr sz="1500" dirty="0">
                <a:latin typeface="Cambria"/>
                <a:cs typeface="Cambria"/>
              </a:rPr>
              <a:t>-</a:t>
            </a:r>
            <a:r>
              <a:rPr sz="1500" spc="160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a</a:t>
            </a:r>
            <a:r>
              <a:rPr sz="1500" spc="165" dirty="0">
                <a:latin typeface="Cambria"/>
                <a:cs typeface="Cambria"/>
              </a:rPr>
              <a:t> </a:t>
            </a:r>
            <a:r>
              <a:rPr sz="1500" spc="50" dirty="0">
                <a:latin typeface="Cambria"/>
                <a:cs typeface="Cambria"/>
              </a:rPr>
              <a:t>list</a:t>
            </a:r>
            <a:r>
              <a:rPr sz="1500" spc="19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of</a:t>
            </a:r>
            <a:r>
              <a:rPr sz="1500" spc="160" dirty="0">
                <a:latin typeface="Cambria"/>
                <a:cs typeface="Cambria"/>
              </a:rPr>
              <a:t> </a:t>
            </a:r>
            <a:r>
              <a:rPr sz="1500" spc="200" dirty="0">
                <a:latin typeface="Cambria"/>
                <a:cs typeface="Cambria"/>
              </a:rPr>
              <a:t>GUI</a:t>
            </a:r>
            <a:r>
              <a:rPr sz="1500" spc="16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components,</a:t>
            </a:r>
            <a:r>
              <a:rPr sz="1500" spc="14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typically</a:t>
            </a:r>
            <a:r>
              <a:rPr sz="1500" spc="165" dirty="0">
                <a:latin typeface="Cambria"/>
                <a:cs typeface="Cambria"/>
              </a:rPr>
              <a:t> </a:t>
            </a:r>
            <a:r>
              <a:rPr sz="1500" spc="50" dirty="0">
                <a:latin typeface="Cambria"/>
                <a:cs typeface="Cambria"/>
              </a:rPr>
              <a:t>with</a:t>
            </a:r>
            <a:r>
              <a:rPr sz="1500" spc="165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a</a:t>
            </a:r>
            <a:r>
              <a:rPr sz="1500" spc="16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scroll</a:t>
            </a:r>
            <a:r>
              <a:rPr sz="1500" spc="180" dirty="0">
                <a:latin typeface="Cambria"/>
                <a:cs typeface="Cambria"/>
              </a:rPr>
              <a:t> </a:t>
            </a:r>
            <a:r>
              <a:rPr sz="1500" spc="45" dirty="0">
                <a:latin typeface="Cambria"/>
                <a:cs typeface="Cambria"/>
              </a:rPr>
              <a:t>bar.</a:t>
            </a:r>
            <a:endParaRPr sz="15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1500" spc="145" dirty="0">
                <a:latin typeface="Cambria"/>
                <a:cs typeface="Cambria"/>
              </a:rPr>
              <a:t>JMenu</a:t>
            </a:r>
            <a:r>
              <a:rPr sz="1500" spc="10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--</a:t>
            </a:r>
            <a:r>
              <a:rPr sz="1500" spc="125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a</a:t>
            </a:r>
            <a:r>
              <a:rPr sz="1500" spc="13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pulldown</a:t>
            </a:r>
            <a:r>
              <a:rPr sz="1500" spc="13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or</a:t>
            </a:r>
            <a:r>
              <a:rPr sz="1500" spc="114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pop-</a:t>
            </a:r>
            <a:r>
              <a:rPr sz="1500" spc="50" dirty="0">
                <a:latin typeface="Cambria"/>
                <a:cs typeface="Cambria"/>
              </a:rPr>
              <a:t>up</a:t>
            </a:r>
            <a:r>
              <a:rPr sz="1500" spc="110" dirty="0">
                <a:latin typeface="Cambria"/>
                <a:cs typeface="Cambria"/>
              </a:rPr>
              <a:t> </a:t>
            </a:r>
            <a:r>
              <a:rPr sz="1500" spc="40" dirty="0">
                <a:latin typeface="Cambria"/>
                <a:cs typeface="Cambria"/>
              </a:rPr>
              <a:t>menu</a:t>
            </a:r>
            <a:endParaRPr sz="15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1500" spc="125" dirty="0">
                <a:latin typeface="Cambria"/>
                <a:cs typeface="Cambria"/>
              </a:rPr>
              <a:t>JMenuBar</a:t>
            </a:r>
            <a:r>
              <a:rPr sz="1500" spc="120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-</a:t>
            </a:r>
            <a:r>
              <a:rPr sz="1500" dirty="0">
                <a:latin typeface="Cambria"/>
                <a:cs typeface="Cambria"/>
              </a:rPr>
              <a:t>-</a:t>
            </a:r>
            <a:r>
              <a:rPr sz="1500" spc="135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a</a:t>
            </a:r>
            <a:r>
              <a:rPr sz="1500" spc="130" dirty="0">
                <a:latin typeface="Cambria"/>
                <a:cs typeface="Cambria"/>
              </a:rPr>
              <a:t> </a:t>
            </a:r>
            <a:r>
              <a:rPr sz="1500" spc="50" dirty="0">
                <a:latin typeface="Cambria"/>
                <a:cs typeface="Cambria"/>
              </a:rPr>
              <a:t>standard</a:t>
            </a:r>
            <a:r>
              <a:rPr sz="1500" spc="135" dirty="0">
                <a:latin typeface="Cambria"/>
                <a:cs typeface="Cambria"/>
              </a:rPr>
              <a:t> </a:t>
            </a:r>
            <a:r>
              <a:rPr sz="1500" spc="55" dirty="0">
                <a:latin typeface="Cambria"/>
                <a:cs typeface="Cambria"/>
              </a:rPr>
              <a:t>menubar,</a:t>
            </a:r>
            <a:r>
              <a:rPr sz="1500" spc="13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typically</a:t>
            </a:r>
            <a:r>
              <a:rPr sz="1500" spc="135" dirty="0">
                <a:latin typeface="Cambria"/>
                <a:cs typeface="Cambria"/>
              </a:rPr>
              <a:t> </a:t>
            </a:r>
            <a:r>
              <a:rPr sz="1500" spc="80" dirty="0">
                <a:latin typeface="Cambria"/>
                <a:cs typeface="Cambria"/>
              </a:rPr>
              <a:t>at</a:t>
            </a:r>
            <a:r>
              <a:rPr sz="1500" spc="130" dirty="0">
                <a:latin typeface="Cambria"/>
                <a:cs typeface="Cambria"/>
              </a:rPr>
              <a:t> </a:t>
            </a:r>
            <a:r>
              <a:rPr sz="1500" spc="50" dirty="0">
                <a:latin typeface="Cambria"/>
                <a:cs typeface="Cambria"/>
              </a:rPr>
              <a:t>the</a:t>
            </a:r>
            <a:r>
              <a:rPr sz="1500" spc="13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top</a:t>
            </a:r>
            <a:r>
              <a:rPr sz="1500" spc="13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of</a:t>
            </a:r>
            <a:r>
              <a:rPr sz="1500" spc="120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a</a:t>
            </a:r>
            <a:r>
              <a:rPr sz="1500" spc="160" dirty="0">
                <a:latin typeface="Cambria"/>
                <a:cs typeface="Cambria"/>
              </a:rPr>
              <a:t> </a:t>
            </a:r>
            <a:r>
              <a:rPr sz="1500" spc="114" dirty="0">
                <a:latin typeface="Cambria"/>
                <a:cs typeface="Cambria"/>
              </a:rPr>
              <a:t>JFrame.</a:t>
            </a:r>
            <a:endParaRPr sz="15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1500" spc="110" dirty="0">
                <a:latin typeface="Cambria"/>
                <a:cs typeface="Cambria"/>
              </a:rPr>
              <a:t>JMenuItem</a:t>
            </a:r>
            <a:r>
              <a:rPr sz="1500" spc="70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-</a:t>
            </a:r>
            <a:r>
              <a:rPr sz="1500" dirty="0">
                <a:latin typeface="Cambria"/>
                <a:cs typeface="Cambria"/>
              </a:rPr>
              <a:t>-</a:t>
            </a:r>
            <a:r>
              <a:rPr sz="1500" spc="80" dirty="0">
                <a:latin typeface="Cambria"/>
                <a:cs typeface="Cambria"/>
              </a:rPr>
              <a:t> </a:t>
            </a:r>
            <a:r>
              <a:rPr sz="1500" spc="85" dirty="0">
                <a:latin typeface="Cambria"/>
                <a:cs typeface="Cambria"/>
              </a:rPr>
              <a:t>an</a:t>
            </a:r>
            <a:r>
              <a:rPr sz="1500" spc="75" dirty="0">
                <a:latin typeface="Cambria"/>
                <a:cs typeface="Cambria"/>
              </a:rPr>
              <a:t> </a:t>
            </a:r>
            <a:r>
              <a:rPr sz="1500" spc="50" dirty="0">
                <a:latin typeface="Cambria"/>
                <a:cs typeface="Cambria"/>
              </a:rPr>
              <a:t>item</a:t>
            </a:r>
            <a:r>
              <a:rPr sz="1500" spc="85" dirty="0">
                <a:latin typeface="Cambria"/>
                <a:cs typeface="Cambria"/>
              </a:rPr>
              <a:t> </a:t>
            </a:r>
            <a:r>
              <a:rPr sz="1500" spc="65" dirty="0">
                <a:latin typeface="Cambria"/>
                <a:cs typeface="Cambria"/>
              </a:rPr>
              <a:t>in</a:t>
            </a:r>
            <a:r>
              <a:rPr sz="1500" spc="75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a </a:t>
            </a:r>
            <a:r>
              <a:rPr sz="1500" spc="125" dirty="0">
                <a:latin typeface="Cambria"/>
                <a:cs typeface="Cambria"/>
              </a:rPr>
              <a:t>JMenu.</a:t>
            </a:r>
            <a:endParaRPr sz="1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0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285" dirty="0"/>
              <a:t>Graphical</a:t>
            </a:r>
            <a:r>
              <a:rPr cap="small" spc="345" dirty="0"/>
              <a:t> </a:t>
            </a:r>
            <a:r>
              <a:rPr cap="small" spc="380" dirty="0"/>
              <a:t>Use</a:t>
            </a:r>
            <a:r>
              <a:rPr cap="small" spc="320" dirty="0"/>
              <a:t> </a:t>
            </a:r>
            <a:r>
              <a:rPr cap="small" spc="250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763"/>
            <a:ext cx="6844665" cy="24218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30" dirty="0">
                <a:latin typeface="Cambria"/>
                <a:cs typeface="Cambria"/>
              </a:rPr>
              <a:t>Gives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program</a:t>
            </a:r>
            <a:r>
              <a:rPr sz="2400" spc="17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distinctive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“look”</a:t>
            </a:r>
            <a:r>
              <a:rPr sz="2400" spc="17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and</a:t>
            </a:r>
            <a:r>
              <a:rPr sz="2400" spc="18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“feel”</a:t>
            </a:r>
            <a:endParaRPr sz="24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55" dirty="0">
                <a:latin typeface="Cambria"/>
                <a:cs typeface="Cambria"/>
              </a:rPr>
              <a:t>Provides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users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with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basic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level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familiarity</a:t>
            </a:r>
            <a:endParaRPr sz="2400">
              <a:latin typeface="Cambria"/>
              <a:cs typeface="Cambri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35" dirty="0">
                <a:latin typeface="Cambria"/>
                <a:cs typeface="Cambria"/>
              </a:rPr>
              <a:t>Built</a:t>
            </a:r>
            <a:r>
              <a:rPr sz="2400" spc="3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from</a:t>
            </a:r>
            <a:r>
              <a:rPr sz="2400" spc="330" dirty="0">
                <a:latin typeface="Cambria"/>
                <a:cs typeface="Cambria"/>
              </a:rPr>
              <a:t> </a:t>
            </a:r>
            <a:r>
              <a:rPr sz="2400" spc="320" dirty="0">
                <a:latin typeface="Cambria"/>
                <a:cs typeface="Cambria"/>
              </a:rPr>
              <a:t>GUI</a:t>
            </a:r>
            <a:r>
              <a:rPr sz="2400" spc="3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components</a:t>
            </a:r>
            <a:r>
              <a:rPr sz="2400" spc="3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(controls,</a:t>
            </a:r>
            <a:r>
              <a:rPr sz="2400" spc="28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widgets, </a:t>
            </a:r>
            <a:r>
              <a:rPr sz="2400" spc="-10" dirty="0">
                <a:latin typeface="Cambria"/>
                <a:cs typeface="Cambria"/>
              </a:rPr>
              <a:t>etc.)</a:t>
            </a:r>
            <a:endParaRPr sz="2400">
              <a:latin typeface="Cambria"/>
              <a:cs typeface="Cambria"/>
            </a:endParaRPr>
          </a:p>
          <a:p>
            <a:pPr marL="652780" marR="375285" lvl="1" indent="-27495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spc="125" dirty="0">
                <a:latin typeface="Cambria"/>
                <a:cs typeface="Cambria"/>
              </a:rPr>
              <a:t>User</a:t>
            </a:r>
            <a:r>
              <a:rPr sz="2100" spc="180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interacts</a:t>
            </a:r>
            <a:r>
              <a:rPr sz="2100" spc="17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with</a:t>
            </a:r>
            <a:r>
              <a:rPr sz="2100" spc="190" dirty="0">
                <a:latin typeface="Cambria"/>
                <a:cs typeface="Cambria"/>
              </a:rPr>
              <a:t> </a:t>
            </a:r>
            <a:r>
              <a:rPr sz="2100" spc="280" dirty="0">
                <a:latin typeface="Cambria"/>
                <a:cs typeface="Cambria"/>
              </a:rPr>
              <a:t>GUI</a:t>
            </a:r>
            <a:r>
              <a:rPr sz="2100" spc="180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component</a:t>
            </a:r>
            <a:r>
              <a:rPr sz="2100" spc="160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via</a:t>
            </a:r>
            <a:r>
              <a:rPr sz="2100" spc="175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mouse, </a:t>
            </a:r>
            <a:r>
              <a:rPr sz="2100" spc="60" dirty="0">
                <a:latin typeface="Cambria"/>
                <a:cs typeface="Cambria"/>
              </a:rPr>
              <a:t>keyboard,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etc.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0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335" dirty="0"/>
              <a:t>Some</a:t>
            </a:r>
            <a:r>
              <a:rPr cap="small" spc="315" dirty="0"/>
              <a:t> </a:t>
            </a:r>
            <a:r>
              <a:rPr cap="small" spc="254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3845"/>
            <a:ext cx="7101205" cy="417258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34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1500" spc="90" dirty="0">
                <a:latin typeface="Cambria"/>
                <a:cs typeface="Cambria"/>
              </a:rPr>
              <a:t>JOptionPane</a:t>
            </a:r>
            <a:r>
              <a:rPr sz="1500" spc="165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-</a:t>
            </a:r>
            <a:r>
              <a:rPr sz="1500" dirty="0">
                <a:latin typeface="Cambria"/>
                <a:cs typeface="Cambria"/>
              </a:rPr>
              <a:t>-</a:t>
            </a:r>
            <a:r>
              <a:rPr sz="1500" spc="140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a</a:t>
            </a:r>
            <a:r>
              <a:rPr sz="1500" spc="16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parent</a:t>
            </a:r>
            <a:r>
              <a:rPr sz="1500" spc="13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class</a:t>
            </a:r>
            <a:r>
              <a:rPr sz="1500" spc="18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for</a:t>
            </a:r>
            <a:r>
              <a:rPr sz="1500" spc="140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a</a:t>
            </a:r>
            <a:r>
              <a:rPr sz="1500" spc="15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set</a:t>
            </a:r>
            <a:r>
              <a:rPr sz="1500" spc="15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of</a:t>
            </a:r>
            <a:r>
              <a:rPr sz="1500" spc="180" dirty="0">
                <a:latin typeface="Cambria"/>
                <a:cs typeface="Cambria"/>
              </a:rPr>
              <a:t> </a:t>
            </a:r>
            <a:r>
              <a:rPr sz="1500" spc="50" dirty="0">
                <a:latin typeface="Cambria"/>
                <a:cs typeface="Cambria"/>
              </a:rPr>
              <a:t>standard</a:t>
            </a:r>
            <a:r>
              <a:rPr sz="1500" spc="15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option</a:t>
            </a:r>
            <a:r>
              <a:rPr sz="1500" spc="150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dialogs.</a:t>
            </a:r>
            <a:endParaRPr sz="15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24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1500" spc="120" dirty="0">
                <a:latin typeface="Cambria"/>
                <a:cs typeface="Cambria"/>
              </a:rPr>
              <a:t>JPanel </a:t>
            </a:r>
            <a:r>
              <a:rPr sz="1500" spc="-10" dirty="0">
                <a:latin typeface="Cambria"/>
                <a:cs typeface="Cambria"/>
              </a:rPr>
              <a:t>-</a:t>
            </a:r>
            <a:r>
              <a:rPr sz="1500" dirty="0">
                <a:latin typeface="Cambria"/>
                <a:cs typeface="Cambria"/>
              </a:rPr>
              <a:t>-</a:t>
            </a:r>
            <a:r>
              <a:rPr sz="1500" spc="135" dirty="0">
                <a:latin typeface="Cambria"/>
                <a:cs typeface="Cambria"/>
              </a:rPr>
              <a:t> </a:t>
            </a:r>
            <a:r>
              <a:rPr sz="1500" spc="50" dirty="0">
                <a:latin typeface="Cambria"/>
                <a:cs typeface="Cambria"/>
              </a:rPr>
              <a:t>Typically</a:t>
            </a:r>
            <a:r>
              <a:rPr sz="1500" spc="145" dirty="0">
                <a:latin typeface="Cambria"/>
                <a:cs typeface="Cambria"/>
              </a:rPr>
              <a:t> </a:t>
            </a:r>
            <a:r>
              <a:rPr sz="1500" spc="50" dirty="0">
                <a:latin typeface="Cambria"/>
                <a:cs typeface="Cambria"/>
              </a:rPr>
              <a:t>the</a:t>
            </a:r>
            <a:r>
              <a:rPr sz="1500" spc="13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inner-wrapper</a:t>
            </a:r>
            <a:r>
              <a:rPr sz="1500" spc="10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of</a:t>
            </a:r>
            <a:r>
              <a:rPr sz="1500" spc="130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a</a:t>
            </a:r>
            <a:r>
              <a:rPr sz="1500" spc="135" dirty="0">
                <a:latin typeface="Cambria"/>
                <a:cs typeface="Cambria"/>
              </a:rPr>
              <a:t> </a:t>
            </a:r>
            <a:r>
              <a:rPr sz="1500" spc="125" dirty="0">
                <a:latin typeface="Cambria"/>
                <a:cs typeface="Cambria"/>
              </a:rPr>
              <a:t>JFrame,</a:t>
            </a:r>
            <a:r>
              <a:rPr sz="1500" spc="13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for</a:t>
            </a:r>
            <a:r>
              <a:rPr sz="1500" spc="120" dirty="0">
                <a:latin typeface="Cambria"/>
                <a:cs typeface="Cambria"/>
              </a:rPr>
              <a:t> </a:t>
            </a:r>
            <a:r>
              <a:rPr sz="1500" spc="70" dirty="0">
                <a:latin typeface="Cambria"/>
                <a:cs typeface="Cambria"/>
              </a:rPr>
              <a:t>managing</a:t>
            </a:r>
            <a:r>
              <a:rPr sz="1500" spc="125" dirty="0">
                <a:latin typeface="Cambria"/>
                <a:cs typeface="Cambria"/>
              </a:rPr>
              <a:t> </a:t>
            </a:r>
            <a:r>
              <a:rPr sz="1500" spc="200" dirty="0">
                <a:latin typeface="Cambria"/>
                <a:cs typeface="Cambria"/>
              </a:rPr>
              <a:t>GUI</a:t>
            </a:r>
            <a:r>
              <a:rPr sz="1500" spc="135" dirty="0">
                <a:latin typeface="Cambria"/>
                <a:cs typeface="Cambria"/>
              </a:rPr>
              <a:t> </a:t>
            </a:r>
            <a:r>
              <a:rPr sz="1500" spc="45" dirty="0">
                <a:latin typeface="Cambria"/>
                <a:cs typeface="Cambria"/>
              </a:rPr>
              <a:t>layout.</a:t>
            </a:r>
            <a:endParaRPr sz="15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24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1500" spc="70" dirty="0">
                <a:latin typeface="Cambria"/>
                <a:cs typeface="Cambria"/>
              </a:rPr>
              <a:t>JPasswordField</a:t>
            </a:r>
            <a:r>
              <a:rPr sz="1500" spc="215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-</a:t>
            </a:r>
            <a:r>
              <a:rPr sz="1500" dirty="0">
                <a:latin typeface="Cambria"/>
                <a:cs typeface="Cambria"/>
              </a:rPr>
              <a:t>-</a:t>
            </a:r>
            <a:r>
              <a:rPr sz="1500" spc="190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a</a:t>
            </a:r>
            <a:r>
              <a:rPr sz="1500" spc="19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way</a:t>
            </a:r>
            <a:r>
              <a:rPr sz="1500" spc="18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to</a:t>
            </a:r>
            <a:r>
              <a:rPr sz="1500" spc="19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enter</a:t>
            </a:r>
            <a:r>
              <a:rPr sz="1500" spc="16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passwords</a:t>
            </a:r>
            <a:r>
              <a:rPr sz="1500" spc="19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without</a:t>
            </a:r>
            <a:r>
              <a:rPr sz="1500" spc="190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echoing.</a:t>
            </a:r>
            <a:endParaRPr sz="15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24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1500" spc="75" dirty="0">
                <a:latin typeface="Cambria"/>
                <a:cs typeface="Cambria"/>
              </a:rPr>
              <a:t>JProgressBar</a:t>
            </a:r>
            <a:r>
              <a:rPr sz="1500" spc="245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-</a:t>
            </a:r>
            <a:r>
              <a:rPr sz="1500" dirty="0">
                <a:latin typeface="Cambria"/>
                <a:cs typeface="Cambria"/>
              </a:rPr>
              <a:t>-</a:t>
            </a:r>
            <a:r>
              <a:rPr sz="1500" spc="229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a</a:t>
            </a:r>
            <a:r>
              <a:rPr sz="1500" spc="23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typical-looking</a:t>
            </a:r>
            <a:r>
              <a:rPr sz="1500" spc="225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"throbber"</a:t>
            </a:r>
            <a:endParaRPr sz="15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24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1500" spc="80" dirty="0">
                <a:latin typeface="Cambria"/>
                <a:cs typeface="Cambria"/>
              </a:rPr>
              <a:t>JRadioButton</a:t>
            </a:r>
            <a:r>
              <a:rPr sz="1500" spc="250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-</a:t>
            </a:r>
            <a:r>
              <a:rPr sz="1500" dirty="0">
                <a:latin typeface="Cambria"/>
                <a:cs typeface="Cambria"/>
              </a:rPr>
              <a:t>-</a:t>
            </a:r>
            <a:r>
              <a:rPr sz="1500" spc="215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a</a:t>
            </a:r>
            <a:r>
              <a:rPr sz="1500" spc="25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typical-looking</a:t>
            </a:r>
            <a:r>
              <a:rPr sz="1500" spc="22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radio</a:t>
            </a:r>
            <a:r>
              <a:rPr sz="1500" spc="240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button</a:t>
            </a:r>
            <a:endParaRPr sz="15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24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1500" spc="90" dirty="0">
                <a:latin typeface="Cambria"/>
                <a:cs typeface="Cambria"/>
              </a:rPr>
              <a:t>JScrollBar</a:t>
            </a:r>
            <a:r>
              <a:rPr sz="1500" spc="275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-</a:t>
            </a:r>
            <a:r>
              <a:rPr sz="1500" dirty="0">
                <a:latin typeface="Cambria"/>
                <a:cs typeface="Cambria"/>
              </a:rPr>
              <a:t>-</a:t>
            </a:r>
            <a:r>
              <a:rPr sz="1500" spc="24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horizontal</a:t>
            </a:r>
            <a:r>
              <a:rPr sz="1500" spc="24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or</a:t>
            </a:r>
            <a:r>
              <a:rPr sz="1500" spc="23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vertical</a:t>
            </a:r>
            <a:r>
              <a:rPr sz="1500" spc="27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scrollbar,</a:t>
            </a:r>
            <a:r>
              <a:rPr sz="1500" spc="26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typically</a:t>
            </a:r>
            <a:r>
              <a:rPr sz="1500" spc="270" dirty="0">
                <a:latin typeface="Cambria"/>
                <a:cs typeface="Cambria"/>
              </a:rPr>
              <a:t> </a:t>
            </a:r>
            <a:r>
              <a:rPr sz="1500" spc="60" dirty="0">
                <a:latin typeface="Cambria"/>
                <a:cs typeface="Cambria"/>
              </a:rPr>
              <a:t>in</a:t>
            </a:r>
            <a:r>
              <a:rPr sz="1500" spc="245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a</a:t>
            </a:r>
            <a:r>
              <a:rPr sz="1500" spc="254" dirty="0">
                <a:latin typeface="Cambria"/>
                <a:cs typeface="Cambria"/>
              </a:rPr>
              <a:t> </a:t>
            </a:r>
            <a:r>
              <a:rPr sz="1500" spc="75" dirty="0">
                <a:latin typeface="Cambria"/>
                <a:cs typeface="Cambria"/>
              </a:rPr>
              <a:t>JScrollPane.</a:t>
            </a:r>
            <a:endParaRPr sz="15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24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1500" spc="85" dirty="0">
                <a:latin typeface="Cambria"/>
                <a:cs typeface="Cambria"/>
              </a:rPr>
              <a:t>JSeparator</a:t>
            </a:r>
            <a:r>
              <a:rPr sz="1500" spc="70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-</a:t>
            </a:r>
            <a:r>
              <a:rPr sz="1500" dirty="0">
                <a:latin typeface="Cambria"/>
                <a:cs typeface="Cambria"/>
              </a:rPr>
              <a:t>-</a:t>
            </a:r>
            <a:r>
              <a:rPr sz="1500" spc="85" dirty="0">
                <a:latin typeface="Cambria"/>
                <a:cs typeface="Cambria"/>
              </a:rPr>
              <a:t> </a:t>
            </a:r>
            <a:r>
              <a:rPr sz="1500" spc="45" dirty="0">
                <a:latin typeface="Cambria"/>
                <a:cs typeface="Cambria"/>
              </a:rPr>
              <a:t>spacing</a:t>
            </a:r>
            <a:r>
              <a:rPr sz="1500" spc="90" dirty="0">
                <a:latin typeface="Cambria"/>
                <a:cs typeface="Cambria"/>
              </a:rPr>
              <a:t> </a:t>
            </a:r>
            <a:r>
              <a:rPr sz="1500" spc="65" dirty="0">
                <a:latin typeface="Cambria"/>
                <a:cs typeface="Cambria"/>
              </a:rPr>
              <a:t>in</a:t>
            </a:r>
            <a:r>
              <a:rPr sz="1500" spc="80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a</a:t>
            </a:r>
            <a:r>
              <a:rPr sz="1500" spc="85" dirty="0">
                <a:latin typeface="Cambria"/>
                <a:cs typeface="Cambria"/>
              </a:rPr>
              <a:t> </a:t>
            </a:r>
            <a:r>
              <a:rPr sz="1500" spc="55" dirty="0">
                <a:latin typeface="Cambria"/>
                <a:cs typeface="Cambria"/>
              </a:rPr>
              <a:t>menu.</a:t>
            </a:r>
            <a:endParaRPr sz="15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24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1500" spc="100" dirty="0">
                <a:latin typeface="Cambria"/>
                <a:cs typeface="Cambria"/>
              </a:rPr>
              <a:t>JSlider</a:t>
            </a:r>
            <a:r>
              <a:rPr sz="1500" spc="204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-</a:t>
            </a:r>
            <a:r>
              <a:rPr sz="1500" dirty="0">
                <a:latin typeface="Cambria"/>
                <a:cs typeface="Cambria"/>
              </a:rPr>
              <a:t>-</a:t>
            </a:r>
            <a:r>
              <a:rPr sz="1500" spc="20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typical-looking</a:t>
            </a:r>
            <a:r>
              <a:rPr sz="1500" spc="20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slider</a:t>
            </a:r>
            <a:r>
              <a:rPr sz="1500" spc="215" dirty="0">
                <a:latin typeface="Cambria"/>
                <a:cs typeface="Cambria"/>
              </a:rPr>
              <a:t> </a:t>
            </a:r>
            <a:r>
              <a:rPr sz="1500" spc="55" dirty="0">
                <a:latin typeface="Cambria"/>
                <a:cs typeface="Cambria"/>
              </a:rPr>
              <a:t>,typically</a:t>
            </a:r>
            <a:r>
              <a:rPr sz="1500" spc="19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for</a:t>
            </a:r>
            <a:r>
              <a:rPr sz="1500" spc="185" dirty="0">
                <a:latin typeface="Cambria"/>
                <a:cs typeface="Cambria"/>
              </a:rPr>
              <a:t> </a:t>
            </a:r>
            <a:r>
              <a:rPr sz="1500" spc="45" dirty="0">
                <a:latin typeface="Cambria"/>
                <a:cs typeface="Cambria"/>
              </a:rPr>
              <a:t>numeric</a:t>
            </a:r>
            <a:r>
              <a:rPr sz="1500" spc="225" dirty="0">
                <a:latin typeface="Cambria"/>
                <a:cs typeface="Cambria"/>
              </a:rPr>
              <a:t> </a:t>
            </a:r>
            <a:r>
              <a:rPr sz="1500" spc="55" dirty="0">
                <a:latin typeface="Cambria"/>
                <a:cs typeface="Cambria"/>
              </a:rPr>
              <a:t>input.</a:t>
            </a:r>
            <a:endParaRPr sz="15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24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1500" spc="80" dirty="0">
                <a:latin typeface="Cambria"/>
                <a:cs typeface="Cambria"/>
              </a:rPr>
              <a:t>JTabbedPane</a:t>
            </a:r>
            <a:r>
              <a:rPr sz="1500" spc="120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-</a:t>
            </a:r>
            <a:r>
              <a:rPr sz="1500" dirty="0">
                <a:latin typeface="Cambria"/>
                <a:cs typeface="Cambria"/>
              </a:rPr>
              <a:t>-</a:t>
            </a:r>
            <a:r>
              <a:rPr sz="1500" spc="120" dirty="0">
                <a:latin typeface="Cambria"/>
                <a:cs typeface="Cambria"/>
              </a:rPr>
              <a:t> </a:t>
            </a:r>
            <a:r>
              <a:rPr sz="1500" spc="50" dirty="0">
                <a:latin typeface="Cambria"/>
                <a:cs typeface="Cambria"/>
              </a:rPr>
              <a:t>tabbing</a:t>
            </a:r>
            <a:r>
              <a:rPr sz="1500" spc="12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pane</a:t>
            </a:r>
            <a:r>
              <a:rPr sz="1500" spc="11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for</a:t>
            </a:r>
            <a:r>
              <a:rPr sz="1500" spc="110" dirty="0">
                <a:latin typeface="Cambria"/>
                <a:cs typeface="Cambria"/>
              </a:rPr>
              <a:t> </a:t>
            </a:r>
            <a:r>
              <a:rPr sz="1500" spc="45" dirty="0">
                <a:latin typeface="Cambria"/>
                <a:cs typeface="Cambria"/>
              </a:rPr>
              <a:t>organizing</a:t>
            </a:r>
            <a:r>
              <a:rPr sz="1500" spc="130" dirty="0">
                <a:latin typeface="Cambria"/>
                <a:cs typeface="Cambria"/>
              </a:rPr>
              <a:t> </a:t>
            </a:r>
            <a:r>
              <a:rPr sz="1500" spc="60" dirty="0">
                <a:latin typeface="Cambria"/>
                <a:cs typeface="Cambria"/>
              </a:rPr>
              <a:t>things</a:t>
            </a:r>
            <a:r>
              <a:rPr sz="1500" spc="150" dirty="0">
                <a:latin typeface="Cambria"/>
                <a:cs typeface="Cambria"/>
              </a:rPr>
              <a:t> </a:t>
            </a:r>
            <a:r>
              <a:rPr sz="1500" spc="50" dirty="0">
                <a:latin typeface="Cambria"/>
                <a:cs typeface="Cambria"/>
              </a:rPr>
              <a:t>like</a:t>
            </a:r>
            <a:r>
              <a:rPr sz="1500" spc="125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preferences.</a:t>
            </a:r>
            <a:endParaRPr sz="15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24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1500" spc="105" dirty="0">
                <a:latin typeface="Cambria"/>
                <a:cs typeface="Cambria"/>
              </a:rPr>
              <a:t>JTable</a:t>
            </a:r>
            <a:r>
              <a:rPr sz="1500" spc="135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-</a:t>
            </a:r>
            <a:r>
              <a:rPr sz="1500" dirty="0">
                <a:latin typeface="Cambria"/>
                <a:cs typeface="Cambria"/>
              </a:rPr>
              <a:t>-</a:t>
            </a:r>
            <a:r>
              <a:rPr sz="1500" spc="125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a</a:t>
            </a:r>
            <a:r>
              <a:rPr sz="1500" spc="13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two-</a:t>
            </a:r>
            <a:r>
              <a:rPr sz="1500" spc="45" dirty="0">
                <a:latin typeface="Cambria"/>
                <a:cs typeface="Cambria"/>
              </a:rPr>
              <a:t>dimensional</a:t>
            </a:r>
            <a:r>
              <a:rPr sz="1500" spc="135" dirty="0">
                <a:latin typeface="Cambria"/>
                <a:cs typeface="Cambria"/>
              </a:rPr>
              <a:t> </a:t>
            </a:r>
            <a:r>
              <a:rPr sz="1500" spc="55" dirty="0">
                <a:latin typeface="Cambria"/>
                <a:cs typeface="Cambria"/>
              </a:rPr>
              <a:t>table,</a:t>
            </a:r>
            <a:r>
              <a:rPr sz="1500" spc="110" dirty="0">
                <a:latin typeface="Cambria"/>
                <a:cs typeface="Cambria"/>
              </a:rPr>
              <a:t> </a:t>
            </a:r>
            <a:r>
              <a:rPr sz="1500" spc="50" dirty="0">
                <a:latin typeface="Cambria"/>
                <a:cs typeface="Cambria"/>
              </a:rPr>
              <a:t>with</a:t>
            </a:r>
            <a:r>
              <a:rPr sz="1500" spc="140" dirty="0">
                <a:latin typeface="Cambria"/>
                <a:cs typeface="Cambria"/>
              </a:rPr>
              <a:t> </a:t>
            </a:r>
            <a:r>
              <a:rPr sz="1500" spc="70" dirty="0">
                <a:latin typeface="Cambria"/>
                <a:cs typeface="Cambria"/>
              </a:rPr>
              <a:t>many</a:t>
            </a:r>
            <a:r>
              <a:rPr sz="1500" spc="12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display</a:t>
            </a:r>
            <a:r>
              <a:rPr sz="1500" spc="130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options.</a:t>
            </a:r>
            <a:endParaRPr sz="15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24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1500" spc="95" dirty="0">
                <a:latin typeface="Cambria"/>
                <a:cs typeface="Cambria"/>
              </a:rPr>
              <a:t>JTextArea</a:t>
            </a:r>
            <a:r>
              <a:rPr sz="1500" spc="19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--</a:t>
            </a:r>
            <a:r>
              <a:rPr sz="1500" spc="170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a</a:t>
            </a:r>
            <a:r>
              <a:rPr sz="1500" spc="204" dirty="0">
                <a:latin typeface="Cambria"/>
                <a:cs typeface="Cambria"/>
              </a:rPr>
              <a:t> </a:t>
            </a:r>
            <a:r>
              <a:rPr sz="1500" spc="45" dirty="0">
                <a:latin typeface="Cambria"/>
                <a:cs typeface="Cambria"/>
              </a:rPr>
              <a:t>simple,</a:t>
            </a:r>
            <a:r>
              <a:rPr sz="1500" spc="20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unformatted</a:t>
            </a:r>
            <a:r>
              <a:rPr sz="1500" spc="185" dirty="0">
                <a:latin typeface="Cambria"/>
                <a:cs typeface="Cambria"/>
              </a:rPr>
              <a:t> </a:t>
            </a:r>
            <a:r>
              <a:rPr sz="1500" spc="55" dirty="0">
                <a:latin typeface="Cambria"/>
                <a:cs typeface="Cambria"/>
              </a:rPr>
              <a:t>multi-</a:t>
            </a:r>
            <a:r>
              <a:rPr sz="1500" dirty="0">
                <a:latin typeface="Cambria"/>
                <a:cs typeface="Cambria"/>
              </a:rPr>
              <a:t>line</a:t>
            </a:r>
            <a:r>
              <a:rPr sz="1500" spc="215" dirty="0">
                <a:latin typeface="Cambria"/>
                <a:cs typeface="Cambria"/>
              </a:rPr>
              <a:t> </a:t>
            </a:r>
            <a:r>
              <a:rPr sz="1500" spc="55" dirty="0">
                <a:latin typeface="Cambria"/>
                <a:cs typeface="Cambria"/>
              </a:rPr>
              <a:t>text</a:t>
            </a:r>
            <a:r>
              <a:rPr sz="1500" spc="185" dirty="0">
                <a:latin typeface="Cambria"/>
                <a:cs typeface="Cambria"/>
              </a:rPr>
              <a:t> </a:t>
            </a:r>
            <a:r>
              <a:rPr sz="1500" spc="45" dirty="0">
                <a:latin typeface="Cambria"/>
                <a:cs typeface="Cambria"/>
              </a:rPr>
              <a:t>area.</a:t>
            </a:r>
            <a:endParaRPr sz="15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24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1500" spc="90" dirty="0">
                <a:latin typeface="Cambria"/>
                <a:cs typeface="Cambria"/>
              </a:rPr>
              <a:t>JTextField</a:t>
            </a:r>
            <a:r>
              <a:rPr sz="1500" spc="190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-</a:t>
            </a:r>
            <a:r>
              <a:rPr sz="1500" dirty="0">
                <a:latin typeface="Cambria"/>
                <a:cs typeface="Cambria"/>
              </a:rPr>
              <a:t>-</a:t>
            </a:r>
            <a:r>
              <a:rPr sz="1500" spc="185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a</a:t>
            </a:r>
            <a:r>
              <a:rPr sz="1500" spc="18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single-line</a:t>
            </a:r>
            <a:r>
              <a:rPr sz="1500" spc="210" dirty="0">
                <a:latin typeface="Cambria"/>
                <a:cs typeface="Cambria"/>
              </a:rPr>
              <a:t> </a:t>
            </a:r>
            <a:r>
              <a:rPr sz="1500" spc="50" dirty="0">
                <a:latin typeface="Cambria"/>
                <a:cs typeface="Cambria"/>
              </a:rPr>
              <a:t>text</a:t>
            </a:r>
            <a:r>
              <a:rPr sz="1500" spc="165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field.</a:t>
            </a:r>
            <a:endParaRPr sz="15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24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1500" spc="75" dirty="0">
                <a:latin typeface="Cambria"/>
                <a:cs typeface="Cambria"/>
              </a:rPr>
              <a:t>JToggleButton</a:t>
            </a:r>
            <a:r>
              <a:rPr sz="1500" spc="65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-</a:t>
            </a:r>
            <a:r>
              <a:rPr sz="1500" dirty="0">
                <a:latin typeface="Cambria"/>
                <a:cs typeface="Cambria"/>
              </a:rPr>
              <a:t>-</a:t>
            </a:r>
            <a:r>
              <a:rPr sz="1500" spc="55" dirty="0">
                <a:latin typeface="Cambria"/>
                <a:cs typeface="Cambria"/>
              </a:rPr>
              <a:t> </a:t>
            </a:r>
            <a:r>
              <a:rPr sz="1500" spc="85" dirty="0">
                <a:latin typeface="Cambria"/>
                <a:cs typeface="Cambria"/>
              </a:rPr>
              <a:t>an</a:t>
            </a:r>
            <a:r>
              <a:rPr sz="1500" spc="55" dirty="0">
                <a:latin typeface="Cambria"/>
                <a:cs typeface="Cambria"/>
              </a:rPr>
              <a:t> </a:t>
            </a:r>
            <a:r>
              <a:rPr sz="1500" spc="-30" dirty="0">
                <a:latin typeface="Cambria"/>
                <a:cs typeface="Cambria"/>
              </a:rPr>
              <a:t>on/off</a:t>
            </a:r>
            <a:r>
              <a:rPr sz="1500" spc="60" dirty="0">
                <a:latin typeface="Cambria"/>
                <a:cs typeface="Cambria"/>
              </a:rPr>
              <a:t> </a:t>
            </a:r>
            <a:r>
              <a:rPr sz="1500" spc="35" dirty="0">
                <a:latin typeface="Cambria"/>
                <a:cs typeface="Cambria"/>
              </a:rPr>
              <a:t>button.</a:t>
            </a:r>
            <a:endParaRPr sz="15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24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1500" spc="75" dirty="0">
                <a:latin typeface="Cambria"/>
                <a:cs typeface="Cambria"/>
              </a:rPr>
              <a:t>JToolBar-</a:t>
            </a:r>
            <a:r>
              <a:rPr sz="1500" dirty="0">
                <a:latin typeface="Cambria"/>
                <a:cs typeface="Cambria"/>
              </a:rPr>
              <a:t>-</a:t>
            </a:r>
            <a:r>
              <a:rPr sz="1500" spc="204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a</a:t>
            </a:r>
            <a:r>
              <a:rPr sz="1500" spc="21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container</a:t>
            </a:r>
            <a:r>
              <a:rPr sz="1500" spc="19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for</a:t>
            </a:r>
            <a:r>
              <a:rPr sz="1500" spc="19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buttons</a:t>
            </a:r>
            <a:r>
              <a:rPr sz="1500" spc="204" dirty="0">
                <a:latin typeface="Cambria"/>
                <a:cs typeface="Cambria"/>
              </a:rPr>
              <a:t> </a:t>
            </a:r>
            <a:r>
              <a:rPr sz="1500" spc="75" dirty="0">
                <a:latin typeface="Cambria"/>
                <a:cs typeface="Cambria"/>
              </a:rPr>
              <a:t>that</a:t>
            </a:r>
            <a:r>
              <a:rPr sz="1500" spc="204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select</a:t>
            </a:r>
            <a:r>
              <a:rPr sz="1500" spc="21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other</a:t>
            </a:r>
            <a:r>
              <a:rPr sz="1500" spc="175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tools.</a:t>
            </a:r>
            <a:endParaRPr sz="15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24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1500" spc="70" dirty="0">
                <a:latin typeface="Cambria"/>
                <a:cs typeface="Cambria"/>
              </a:rPr>
              <a:t>JToolTip</a:t>
            </a:r>
            <a:r>
              <a:rPr sz="1500" spc="165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-</a:t>
            </a:r>
            <a:r>
              <a:rPr sz="1500" dirty="0">
                <a:latin typeface="Cambria"/>
                <a:cs typeface="Cambria"/>
              </a:rPr>
              <a:t>-</a:t>
            </a:r>
            <a:r>
              <a:rPr sz="1500" spc="14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roll-over</a:t>
            </a:r>
            <a:r>
              <a:rPr sz="1500" spc="12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help</a:t>
            </a:r>
            <a:r>
              <a:rPr sz="1500" spc="16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for</a:t>
            </a:r>
            <a:r>
              <a:rPr sz="1500" spc="14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tool</a:t>
            </a:r>
            <a:r>
              <a:rPr sz="1500" spc="12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buttons</a:t>
            </a:r>
            <a:r>
              <a:rPr sz="1500" spc="14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or</a:t>
            </a:r>
            <a:r>
              <a:rPr sz="1500" spc="150" dirty="0">
                <a:latin typeface="Cambria"/>
                <a:cs typeface="Cambria"/>
              </a:rPr>
              <a:t> </a:t>
            </a:r>
            <a:r>
              <a:rPr sz="1500" spc="60" dirty="0">
                <a:latin typeface="Cambria"/>
                <a:cs typeface="Cambria"/>
              </a:rPr>
              <a:t>menu</a:t>
            </a:r>
            <a:r>
              <a:rPr sz="1500" spc="135" dirty="0">
                <a:latin typeface="Cambria"/>
                <a:cs typeface="Cambria"/>
              </a:rPr>
              <a:t> </a:t>
            </a:r>
            <a:r>
              <a:rPr sz="1500" spc="50" dirty="0">
                <a:latin typeface="Cambria"/>
                <a:cs typeface="Cambria"/>
              </a:rPr>
              <a:t>items.</a:t>
            </a:r>
            <a:endParaRPr sz="15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24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1500" spc="100" dirty="0">
                <a:latin typeface="Cambria"/>
                <a:cs typeface="Cambria"/>
              </a:rPr>
              <a:t>JTree</a:t>
            </a:r>
            <a:r>
              <a:rPr sz="1500" spc="12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--</a:t>
            </a:r>
            <a:r>
              <a:rPr sz="1500" spc="105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a</a:t>
            </a:r>
            <a:r>
              <a:rPr sz="1500" spc="135" dirty="0">
                <a:latin typeface="Cambria"/>
                <a:cs typeface="Cambria"/>
              </a:rPr>
              <a:t> </a:t>
            </a:r>
            <a:r>
              <a:rPr sz="1500" spc="45" dirty="0">
                <a:latin typeface="Cambria"/>
                <a:cs typeface="Cambria"/>
              </a:rPr>
              <a:t>hierarchical</a:t>
            </a:r>
            <a:r>
              <a:rPr sz="1500" spc="14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tree</a:t>
            </a:r>
            <a:r>
              <a:rPr sz="1500" spc="114" dirty="0">
                <a:latin typeface="Cambria"/>
                <a:cs typeface="Cambria"/>
              </a:rPr>
              <a:t> </a:t>
            </a:r>
            <a:r>
              <a:rPr sz="1500" spc="50" dirty="0">
                <a:latin typeface="Cambria"/>
                <a:cs typeface="Cambria"/>
              </a:rPr>
              <a:t>display,</a:t>
            </a:r>
            <a:r>
              <a:rPr sz="1500" spc="125" dirty="0">
                <a:latin typeface="Cambria"/>
                <a:cs typeface="Cambria"/>
              </a:rPr>
              <a:t> </a:t>
            </a:r>
            <a:r>
              <a:rPr sz="1500" spc="65" dirty="0">
                <a:latin typeface="Cambria"/>
                <a:cs typeface="Cambria"/>
              </a:rPr>
              <a:t>in</a:t>
            </a:r>
            <a:r>
              <a:rPr sz="1500" spc="114" dirty="0">
                <a:latin typeface="Cambria"/>
                <a:cs typeface="Cambria"/>
              </a:rPr>
              <a:t> </a:t>
            </a:r>
            <a:r>
              <a:rPr sz="1500" spc="95" dirty="0">
                <a:latin typeface="Cambria"/>
                <a:cs typeface="Cambria"/>
              </a:rPr>
              <a:t>a</a:t>
            </a:r>
            <a:r>
              <a:rPr sz="1500" spc="12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Windows</a:t>
            </a:r>
            <a:r>
              <a:rPr sz="1500" spc="120" dirty="0">
                <a:latin typeface="Cambria"/>
                <a:cs typeface="Cambria"/>
              </a:rPr>
              <a:t> </a:t>
            </a:r>
            <a:r>
              <a:rPr sz="1500" spc="45" dirty="0">
                <a:latin typeface="Cambria"/>
                <a:cs typeface="Cambria"/>
              </a:rPr>
              <a:t>Explorer</a:t>
            </a:r>
            <a:r>
              <a:rPr sz="1500" spc="120" dirty="0">
                <a:latin typeface="Cambria"/>
                <a:cs typeface="Cambria"/>
              </a:rPr>
              <a:t> </a:t>
            </a:r>
            <a:r>
              <a:rPr sz="1500" spc="40" dirty="0">
                <a:latin typeface="Cambria"/>
                <a:cs typeface="Cambria"/>
              </a:rPr>
              <a:t>style.</a:t>
            </a:r>
            <a:endParaRPr sz="1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0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300" dirty="0"/>
              <a:t>Example</a:t>
            </a:r>
            <a:r>
              <a:rPr cap="small" spc="310" dirty="0"/>
              <a:t> </a:t>
            </a:r>
            <a:r>
              <a:rPr cap="small" dirty="0"/>
              <a:t>-</a:t>
            </a:r>
            <a:r>
              <a:rPr cap="small" spc="195" dirty="0"/>
              <a:t> </a:t>
            </a:r>
            <a:r>
              <a:rPr cap="small" spc="204" dirty="0"/>
              <a:t>with</a:t>
            </a:r>
            <a:r>
              <a:rPr cap="small" spc="310" dirty="0"/>
              <a:t> Menu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0426"/>
            <a:ext cx="435165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70" dirty="0">
                <a:latin typeface="Cambria"/>
                <a:cs typeface="Cambria"/>
              </a:rPr>
              <a:t>import</a:t>
            </a:r>
            <a:r>
              <a:rPr sz="1200" b="1" spc="90" dirty="0">
                <a:latin typeface="Cambria"/>
                <a:cs typeface="Cambria"/>
              </a:rPr>
              <a:t> </a:t>
            </a:r>
            <a:r>
              <a:rPr sz="1200" b="1" spc="60" dirty="0">
                <a:latin typeface="Cambria"/>
                <a:cs typeface="Cambria"/>
              </a:rPr>
              <a:t>javax.swing.*;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200" b="1" spc="65" dirty="0">
                <a:latin typeface="Cambria"/>
                <a:cs typeface="Cambria"/>
              </a:rPr>
              <a:t>class</a:t>
            </a:r>
            <a:r>
              <a:rPr sz="1200" b="1" spc="90" dirty="0">
                <a:latin typeface="Cambria"/>
                <a:cs typeface="Cambria"/>
              </a:rPr>
              <a:t> </a:t>
            </a:r>
            <a:r>
              <a:rPr sz="1200" b="1" spc="95" dirty="0">
                <a:latin typeface="Cambria"/>
                <a:cs typeface="Cambria"/>
              </a:rPr>
              <a:t>MenuFrame</a:t>
            </a:r>
            <a:r>
              <a:rPr sz="1200" b="1" spc="100" dirty="0">
                <a:latin typeface="Cambria"/>
                <a:cs typeface="Cambria"/>
              </a:rPr>
              <a:t> </a:t>
            </a:r>
            <a:r>
              <a:rPr sz="1200" b="1" spc="70" dirty="0">
                <a:latin typeface="Cambria"/>
                <a:cs typeface="Cambria"/>
              </a:rPr>
              <a:t>extends</a:t>
            </a:r>
            <a:r>
              <a:rPr sz="1200" b="1" spc="95" dirty="0">
                <a:latin typeface="Cambria"/>
                <a:cs typeface="Cambria"/>
              </a:rPr>
              <a:t> </a:t>
            </a:r>
            <a:r>
              <a:rPr sz="1200" b="1" spc="140" dirty="0">
                <a:latin typeface="Cambria"/>
                <a:cs typeface="Cambria"/>
              </a:rPr>
              <a:t>JFrame</a:t>
            </a:r>
            <a:r>
              <a:rPr sz="1200" b="1" spc="90" dirty="0">
                <a:latin typeface="Cambria"/>
                <a:cs typeface="Cambria"/>
              </a:rPr>
              <a:t> </a:t>
            </a:r>
            <a:r>
              <a:rPr sz="1200" b="1" u="sng" spc="-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{</a:t>
            </a:r>
            <a:endParaRPr sz="1200">
              <a:latin typeface="Cambria"/>
              <a:cs typeface="Cambria"/>
            </a:endParaRPr>
          </a:p>
          <a:p>
            <a:pPr marL="12700" marR="1939289">
              <a:lnSpc>
                <a:spcPct val="100000"/>
              </a:lnSpc>
            </a:pPr>
            <a:r>
              <a:rPr sz="1200" spc="65" dirty="0">
                <a:latin typeface="Cambria"/>
                <a:cs typeface="Cambria"/>
              </a:rPr>
              <a:t>String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msg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=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-25" dirty="0">
                <a:latin typeface="Cambria"/>
                <a:cs typeface="Cambria"/>
              </a:rPr>
              <a:t>""; </a:t>
            </a:r>
            <a:r>
              <a:rPr sz="1200" spc="75" dirty="0">
                <a:latin typeface="Cambria"/>
                <a:cs typeface="Cambria"/>
              </a:rPr>
              <a:t>JCheckBoxMenuItem</a:t>
            </a:r>
            <a:r>
              <a:rPr sz="1200" spc="21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debug,</a:t>
            </a:r>
            <a:r>
              <a:rPr sz="1200" spc="204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test; </a:t>
            </a:r>
            <a:r>
              <a:rPr sz="1200" spc="55" dirty="0">
                <a:latin typeface="Cambria"/>
                <a:cs typeface="Cambria"/>
              </a:rPr>
              <a:t>MenuFrame(String</a:t>
            </a:r>
            <a:r>
              <a:rPr sz="1200" spc="19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title)</a:t>
            </a:r>
            <a:r>
              <a:rPr sz="1200" spc="140" dirty="0">
                <a:latin typeface="Cambria"/>
                <a:cs typeface="Cambria"/>
              </a:rPr>
              <a:t> </a:t>
            </a:r>
            <a:r>
              <a:rPr sz="1200" spc="-50" dirty="0">
                <a:latin typeface="Cambria"/>
                <a:cs typeface="Cambria"/>
              </a:rPr>
              <a:t>{</a:t>
            </a:r>
            <a:endParaRPr sz="1200">
              <a:latin typeface="Cambria"/>
              <a:cs typeface="Cambria"/>
            </a:endParaRPr>
          </a:p>
          <a:p>
            <a:pPr marL="377825">
              <a:lnSpc>
                <a:spcPct val="100000"/>
              </a:lnSpc>
            </a:pPr>
            <a:r>
              <a:rPr sz="1200" b="1" spc="35" dirty="0">
                <a:latin typeface="Cambria"/>
                <a:cs typeface="Cambria"/>
              </a:rPr>
              <a:t>super(title);</a:t>
            </a:r>
            <a:endParaRPr sz="1200">
              <a:latin typeface="Cambria"/>
              <a:cs typeface="Cambria"/>
            </a:endParaRPr>
          </a:p>
          <a:p>
            <a:pPr marL="377825" marR="5080">
              <a:lnSpc>
                <a:spcPct val="100000"/>
              </a:lnSpc>
            </a:pPr>
            <a:r>
              <a:rPr sz="1200" spc="10" dirty="0">
                <a:latin typeface="Cambria"/>
                <a:cs typeface="Cambria"/>
              </a:rPr>
              <a:t>setSize(300,</a:t>
            </a:r>
            <a:r>
              <a:rPr sz="1200" spc="270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200); </a:t>
            </a:r>
            <a:r>
              <a:rPr sz="1200" spc="80" dirty="0">
                <a:latin typeface="Cambria"/>
                <a:cs typeface="Cambria"/>
              </a:rPr>
              <a:t>setDefaultCloseOperation(JFrame.</a:t>
            </a:r>
            <a:r>
              <a:rPr sz="1200" b="1" i="1" spc="80" dirty="0">
                <a:latin typeface="Cambria"/>
                <a:cs typeface="Cambria"/>
              </a:rPr>
              <a:t>EXIT_ON_CLOSE);</a:t>
            </a:r>
            <a:endParaRPr sz="1200">
              <a:latin typeface="Cambria"/>
              <a:cs typeface="Cambria"/>
            </a:endParaRPr>
          </a:p>
          <a:p>
            <a:pPr marL="377825" marR="1248410" algn="just">
              <a:lnSpc>
                <a:spcPct val="100000"/>
              </a:lnSpc>
              <a:spcBef>
                <a:spcPts val="5"/>
              </a:spcBef>
            </a:pPr>
            <a:r>
              <a:rPr sz="1200" spc="-385" dirty="0">
                <a:latin typeface="Cambria"/>
                <a:cs typeface="Cambria"/>
              </a:rPr>
              <a:t>//</a:t>
            </a:r>
            <a:r>
              <a:rPr sz="1200" spc="31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create</a:t>
            </a:r>
            <a:r>
              <a:rPr sz="1200" spc="15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menu</a:t>
            </a:r>
            <a:r>
              <a:rPr sz="1200" spc="15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bar</a:t>
            </a:r>
            <a:r>
              <a:rPr sz="1200" spc="145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and</a:t>
            </a:r>
            <a:r>
              <a:rPr sz="1200" spc="15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add</a:t>
            </a:r>
            <a:r>
              <a:rPr sz="1200" spc="145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it</a:t>
            </a:r>
            <a:r>
              <a:rPr sz="1200" spc="14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to</a:t>
            </a:r>
            <a:r>
              <a:rPr sz="1200" spc="145" dirty="0">
                <a:latin typeface="Cambria"/>
                <a:cs typeface="Cambria"/>
              </a:rPr>
              <a:t> </a:t>
            </a:r>
            <a:r>
              <a:rPr sz="1200" spc="-20" dirty="0">
                <a:latin typeface="Cambria"/>
                <a:cs typeface="Cambria"/>
              </a:rPr>
              <a:t>frame </a:t>
            </a:r>
            <a:r>
              <a:rPr sz="1200" spc="100" dirty="0">
                <a:latin typeface="Cambria"/>
                <a:cs typeface="Cambria"/>
              </a:rPr>
              <a:t>JMenuBar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mbar</a:t>
            </a:r>
            <a:r>
              <a:rPr sz="1200" spc="10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=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b="1" spc="75" dirty="0">
                <a:latin typeface="Cambria"/>
                <a:cs typeface="Cambria"/>
              </a:rPr>
              <a:t>new</a:t>
            </a:r>
            <a:r>
              <a:rPr sz="1200" b="1" spc="135" dirty="0">
                <a:latin typeface="Cambria"/>
                <a:cs typeface="Cambria"/>
              </a:rPr>
              <a:t> </a:t>
            </a:r>
            <a:r>
              <a:rPr sz="1200" b="1" spc="80" dirty="0">
                <a:latin typeface="Cambria"/>
                <a:cs typeface="Cambria"/>
              </a:rPr>
              <a:t>JMenuBar(); </a:t>
            </a:r>
            <a:r>
              <a:rPr sz="1200" spc="40" dirty="0">
                <a:latin typeface="Cambria"/>
                <a:cs typeface="Cambria"/>
              </a:rPr>
              <a:t>setJMenuBar(mbar);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ambria"/>
              <a:cs typeface="Cambria"/>
            </a:endParaRPr>
          </a:p>
          <a:p>
            <a:pPr marL="377825" marR="830580">
              <a:lnSpc>
                <a:spcPct val="100000"/>
              </a:lnSpc>
            </a:pPr>
            <a:r>
              <a:rPr sz="1200" spc="-260" dirty="0">
                <a:latin typeface="Cambria"/>
                <a:cs typeface="Cambria"/>
              </a:rPr>
              <a:t>//</a:t>
            </a:r>
            <a:r>
              <a:rPr sz="1200" spc="19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create</a:t>
            </a:r>
            <a:r>
              <a:rPr sz="1200" spc="21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the</a:t>
            </a:r>
            <a:r>
              <a:rPr sz="1200" spc="19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menu</a:t>
            </a:r>
            <a:r>
              <a:rPr sz="1200" spc="21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items</a:t>
            </a:r>
            <a:r>
              <a:rPr sz="1200" spc="16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add</a:t>
            </a:r>
            <a:r>
              <a:rPr sz="1200" spc="18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to</a:t>
            </a:r>
            <a:r>
              <a:rPr sz="1200" spc="18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the</a:t>
            </a:r>
            <a:r>
              <a:rPr sz="1200" spc="229" dirty="0">
                <a:latin typeface="Cambria"/>
                <a:cs typeface="Cambria"/>
              </a:rPr>
              <a:t> 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menubar</a:t>
            </a:r>
            <a:r>
              <a:rPr sz="1200" spc="-10" dirty="0">
                <a:latin typeface="Cambria"/>
                <a:cs typeface="Cambria"/>
              </a:rPr>
              <a:t> </a:t>
            </a:r>
            <a:r>
              <a:rPr sz="1200" spc="114" dirty="0">
                <a:latin typeface="Cambria"/>
                <a:cs typeface="Cambria"/>
              </a:rPr>
              <a:t>JMenu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file</a:t>
            </a:r>
            <a:r>
              <a:rPr sz="1200" spc="9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=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b="1" spc="75" dirty="0">
                <a:latin typeface="Cambria"/>
                <a:cs typeface="Cambria"/>
              </a:rPr>
              <a:t>new</a:t>
            </a:r>
            <a:r>
              <a:rPr sz="1200" b="1" spc="114" dirty="0">
                <a:latin typeface="Cambria"/>
                <a:cs typeface="Cambria"/>
              </a:rPr>
              <a:t> </a:t>
            </a:r>
            <a:r>
              <a:rPr sz="1200" b="1" spc="45" dirty="0">
                <a:latin typeface="Cambria"/>
                <a:cs typeface="Cambria"/>
              </a:rPr>
              <a:t>JMenu("File");</a:t>
            </a:r>
            <a:endParaRPr sz="1200">
              <a:latin typeface="Cambria"/>
              <a:cs typeface="Cambria"/>
            </a:endParaRPr>
          </a:p>
          <a:p>
            <a:pPr marL="377825" marR="424815">
              <a:lnSpc>
                <a:spcPct val="100000"/>
              </a:lnSpc>
            </a:pPr>
            <a:r>
              <a:rPr sz="1200" spc="90" dirty="0">
                <a:latin typeface="Cambria"/>
                <a:cs typeface="Cambria"/>
              </a:rPr>
              <a:t>JMenuItem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item1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=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b="1" spc="75" dirty="0">
                <a:latin typeface="Cambria"/>
                <a:cs typeface="Cambria"/>
              </a:rPr>
              <a:t>new</a:t>
            </a:r>
            <a:r>
              <a:rPr sz="1200" b="1" spc="130" dirty="0">
                <a:latin typeface="Cambria"/>
                <a:cs typeface="Cambria"/>
              </a:rPr>
              <a:t> </a:t>
            </a:r>
            <a:r>
              <a:rPr sz="1200" b="1" spc="50" dirty="0">
                <a:latin typeface="Cambria"/>
                <a:cs typeface="Cambria"/>
              </a:rPr>
              <a:t>JMenuItem("New..."); </a:t>
            </a:r>
            <a:r>
              <a:rPr sz="1200" spc="90" dirty="0">
                <a:latin typeface="Cambria"/>
                <a:cs typeface="Cambria"/>
              </a:rPr>
              <a:t>JMenuItem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item2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=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b="1" spc="75" dirty="0">
                <a:latin typeface="Cambria"/>
                <a:cs typeface="Cambria"/>
              </a:rPr>
              <a:t>new</a:t>
            </a:r>
            <a:r>
              <a:rPr sz="1200" b="1" spc="130" dirty="0">
                <a:latin typeface="Cambria"/>
                <a:cs typeface="Cambria"/>
              </a:rPr>
              <a:t> </a:t>
            </a:r>
            <a:r>
              <a:rPr sz="1200" b="1" spc="50" dirty="0">
                <a:latin typeface="Cambria"/>
                <a:cs typeface="Cambria"/>
              </a:rPr>
              <a:t>JMenuItem("Open..."); </a:t>
            </a:r>
            <a:r>
              <a:rPr sz="1200" spc="90" dirty="0">
                <a:latin typeface="Cambria"/>
                <a:cs typeface="Cambria"/>
              </a:rPr>
              <a:t>JMenuItem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item3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=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b="1" spc="75" dirty="0">
                <a:latin typeface="Cambria"/>
                <a:cs typeface="Cambria"/>
              </a:rPr>
              <a:t>new</a:t>
            </a:r>
            <a:r>
              <a:rPr sz="1200" b="1" spc="130" dirty="0">
                <a:latin typeface="Cambria"/>
                <a:cs typeface="Cambria"/>
              </a:rPr>
              <a:t> </a:t>
            </a:r>
            <a:r>
              <a:rPr sz="1200" b="1" spc="50" dirty="0">
                <a:latin typeface="Cambria"/>
                <a:cs typeface="Cambria"/>
              </a:rPr>
              <a:t>JMenuItem("Close"); </a:t>
            </a:r>
            <a:r>
              <a:rPr sz="1200" spc="90" dirty="0">
                <a:latin typeface="Cambria"/>
                <a:cs typeface="Cambria"/>
              </a:rPr>
              <a:t>JMenuItem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item5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=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b="1" spc="75" dirty="0">
                <a:latin typeface="Cambria"/>
                <a:cs typeface="Cambria"/>
              </a:rPr>
              <a:t>new</a:t>
            </a:r>
            <a:r>
              <a:rPr sz="1200" b="1" spc="130" dirty="0">
                <a:latin typeface="Cambria"/>
                <a:cs typeface="Cambria"/>
              </a:rPr>
              <a:t> </a:t>
            </a:r>
            <a:r>
              <a:rPr sz="1200" b="1" spc="50" dirty="0">
                <a:latin typeface="Cambria"/>
                <a:cs typeface="Cambria"/>
              </a:rPr>
              <a:t>JMenuItem("Quit..."); </a:t>
            </a:r>
            <a:r>
              <a:rPr sz="1200" spc="-10" dirty="0">
                <a:latin typeface="Cambria"/>
                <a:cs typeface="Cambria"/>
              </a:rPr>
              <a:t>file.add(item1);</a:t>
            </a:r>
            <a:endParaRPr sz="1200">
              <a:latin typeface="Cambria"/>
              <a:cs typeface="Cambria"/>
            </a:endParaRPr>
          </a:p>
          <a:p>
            <a:pPr marL="377825" marR="2596515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Cambria"/>
                <a:cs typeface="Cambria"/>
              </a:rPr>
              <a:t>file.add(item2); file.add(item3); file.addSeparator(); file.add(item5); mbar.add(file);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0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300" dirty="0"/>
              <a:t>Example</a:t>
            </a:r>
            <a:r>
              <a:rPr cap="small" spc="310" dirty="0"/>
              <a:t> </a:t>
            </a:r>
            <a:r>
              <a:rPr cap="small" dirty="0"/>
              <a:t>-</a:t>
            </a:r>
            <a:r>
              <a:rPr cap="small" spc="195" dirty="0"/>
              <a:t> </a:t>
            </a:r>
            <a:r>
              <a:rPr cap="small" spc="204" dirty="0"/>
              <a:t>with</a:t>
            </a:r>
            <a:r>
              <a:rPr cap="small" spc="310" dirty="0"/>
              <a:t> Menu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0426"/>
            <a:ext cx="404177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1152525">
              <a:lnSpc>
                <a:spcPct val="100000"/>
              </a:lnSpc>
              <a:spcBef>
                <a:spcPts val="100"/>
              </a:spcBef>
            </a:pPr>
            <a:r>
              <a:rPr sz="1200" spc="-260" dirty="0">
                <a:latin typeface="Cambria"/>
                <a:cs typeface="Cambria"/>
              </a:rPr>
              <a:t>//</a:t>
            </a:r>
            <a:r>
              <a:rPr sz="1200" spc="25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Adding</a:t>
            </a:r>
            <a:r>
              <a:rPr sz="1200" spc="27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another</a:t>
            </a:r>
            <a:r>
              <a:rPr sz="1200" spc="23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menu</a:t>
            </a:r>
            <a:r>
              <a:rPr sz="1200" spc="270" dirty="0">
                <a:latin typeface="Cambria"/>
                <a:cs typeface="Cambria"/>
              </a:rPr>
              <a:t> </a:t>
            </a:r>
            <a:r>
              <a:rPr sz="1200" spc="-20" dirty="0">
                <a:latin typeface="Cambria"/>
                <a:cs typeface="Cambria"/>
              </a:rPr>
              <a:t>item</a:t>
            </a:r>
            <a:r>
              <a:rPr sz="1200" spc="500" dirty="0">
                <a:latin typeface="Cambria"/>
                <a:cs typeface="Cambria"/>
              </a:rPr>
              <a:t> </a:t>
            </a:r>
            <a:r>
              <a:rPr sz="1200" spc="114" dirty="0">
                <a:latin typeface="Cambria"/>
                <a:cs typeface="Cambria"/>
              </a:rPr>
              <a:t>JMenu </a:t>
            </a:r>
            <a:r>
              <a:rPr sz="1200" dirty="0">
                <a:latin typeface="Cambria"/>
                <a:cs typeface="Cambria"/>
              </a:rPr>
              <a:t>edit</a:t>
            </a:r>
            <a:r>
              <a:rPr sz="1200" spc="9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=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b="1" spc="75" dirty="0">
                <a:latin typeface="Cambria"/>
                <a:cs typeface="Cambria"/>
              </a:rPr>
              <a:t>new</a:t>
            </a:r>
            <a:r>
              <a:rPr sz="1200" b="1" spc="125" dirty="0">
                <a:latin typeface="Cambria"/>
                <a:cs typeface="Cambria"/>
              </a:rPr>
              <a:t> </a:t>
            </a:r>
            <a:r>
              <a:rPr sz="1200" b="1" spc="55" dirty="0">
                <a:latin typeface="Cambria"/>
                <a:cs typeface="Cambria"/>
              </a:rPr>
              <a:t>JMenu("Edit");</a:t>
            </a:r>
            <a:endParaRPr sz="1200">
              <a:latin typeface="Cambria"/>
              <a:cs typeface="Cambria"/>
            </a:endParaRPr>
          </a:p>
          <a:p>
            <a:pPr marL="377825" marR="226060">
              <a:lnSpc>
                <a:spcPct val="100000"/>
              </a:lnSpc>
            </a:pPr>
            <a:r>
              <a:rPr sz="1200" spc="90" dirty="0">
                <a:latin typeface="Cambria"/>
                <a:cs typeface="Cambria"/>
              </a:rPr>
              <a:t>JMenuItem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item6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=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b="1" spc="75" dirty="0">
                <a:latin typeface="Cambria"/>
                <a:cs typeface="Cambria"/>
              </a:rPr>
              <a:t>new</a:t>
            </a:r>
            <a:r>
              <a:rPr sz="1200" b="1" spc="130" dirty="0">
                <a:latin typeface="Cambria"/>
                <a:cs typeface="Cambria"/>
              </a:rPr>
              <a:t> </a:t>
            </a:r>
            <a:r>
              <a:rPr sz="1200" b="1" spc="55" dirty="0">
                <a:latin typeface="Cambria"/>
                <a:cs typeface="Cambria"/>
              </a:rPr>
              <a:t>JMenuItem("Cut"); </a:t>
            </a:r>
            <a:r>
              <a:rPr sz="1200" spc="90" dirty="0">
                <a:latin typeface="Cambria"/>
                <a:cs typeface="Cambria"/>
              </a:rPr>
              <a:t>JMenuItem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item7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=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b="1" spc="75" dirty="0">
                <a:latin typeface="Cambria"/>
                <a:cs typeface="Cambria"/>
              </a:rPr>
              <a:t>new</a:t>
            </a:r>
            <a:r>
              <a:rPr sz="1200" b="1" spc="130" dirty="0">
                <a:latin typeface="Cambria"/>
                <a:cs typeface="Cambria"/>
              </a:rPr>
              <a:t> </a:t>
            </a:r>
            <a:r>
              <a:rPr sz="1200" b="1" spc="60" dirty="0">
                <a:latin typeface="Cambria"/>
                <a:cs typeface="Cambria"/>
              </a:rPr>
              <a:t>JMenuItem("Copy"); </a:t>
            </a:r>
            <a:r>
              <a:rPr sz="1200" spc="90" dirty="0">
                <a:latin typeface="Cambria"/>
                <a:cs typeface="Cambria"/>
              </a:rPr>
              <a:t>JMenuItem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item8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=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b="1" spc="75" dirty="0">
                <a:latin typeface="Cambria"/>
                <a:cs typeface="Cambria"/>
              </a:rPr>
              <a:t>new</a:t>
            </a:r>
            <a:r>
              <a:rPr sz="1200" b="1" spc="130" dirty="0">
                <a:latin typeface="Cambria"/>
                <a:cs typeface="Cambria"/>
              </a:rPr>
              <a:t> </a:t>
            </a:r>
            <a:r>
              <a:rPr sz="1200" b="1" spc="50" dirty="0">
                <a:latin typeface="Cambria"/>
                <a:cs typeface="Cambria"/>
              </a:rPr>
              <a:t>JMenuItem("Paste"); </a:t>
            </a:r>
            <a:r>
              <a:rPr sz="1200" spc="-10" dirty="0">
                <a:latin typeface="Cambria"/>
                <a:cs typeface="Cambria"/>
              </a:rPr>
              <a:t>edit.add(item6);</a:t>
            </a:r>
            <a:endParaRPr sz="1200">
              <a:latin typeface="Cambria"/>
              <a:cs typeface="Cambria"/>
            </a:endParaRPr>
          </a:p>
          <a:p>
            <a:pPr marL="377825" marR="2239645">
              <a:lnSpc>
                <a:spcPct val="100000"/>
              </a:lnSpc>
            </a:pPr>
            <a:r>
              <a:rPr sz="1200" spc="-10" dirty="0">
                <a:latin typeface="Cambria"/>
                <a:cs typeface="Cambria"/>
              </a:rPr>
              <a:t>edit.add(item7); edit.add(item8); edit.addSeparator();</a:t>
            </a:r>
            <a:endParaRPr sz="1200">
              <a:latin typeface="Cambria"/>
              <a:cs typeface="Cambria"/>
            </a:endParaRPr>
          </a:p>
          <a:p>
            <a:pPr marL="377825">
              <a:lnSpc>
                <a:spcPct val="100000"/>
              </a:lnSpc>
              <a:spcBef>
                <a:spcPts val="5"/>
              </a:spcBef>
            </a:pPr>
            <a:r>
              <a:rPr sz="1200" spc="114" dirty="0">
                <a:latin typeface="Cambria"/>
                <a:cs typeface="Cambria"/>
              </a:rPr>
              <a:t>JMenu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sub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=</a:t>
            </a:r>
            <a:r>
              <a:rPr sz="1200" spc="90" dirty="0">
                <a:latin typeface="Cambria"/>
                <a:cs typeface="Cambria"/>
              </a:rPr>
              <a:t> </a:t>
            </a:r>
            <a:r>
              <a:rPr sz="1200" b="1" spc="75" dirty="0">
                <a:latin typeface="Cambria"/>
                <a:cs typeface="Cambria"/>
              </a:rPr>
              <a:t>new</a:t>
            </a:r>
            <a:r>
              <a:rPr sz="1200" b="1" spc="120" dirty="0">
                <a:latin typeface="Cambria"/>
                <a:cs typeface="Cambria"/>
              </a:rPr>
              <a:t> </a:t>
            </a:r>
            <a:r>
              <a:rPr sz="1200" b="1" spc="50" dirty="0">
                <a:latin typeface="Cambria"/>
                <a:cs typeface="Cambria"/>
              </a:rPr>
              <a:t>JMenu("Special");</a:t>
            </a:r>
            <a:endParaRPr sz="1200">
              <a:latin typeface="Cambria"/>
              <a:cs typeface="Cambria"/>
            </a:endParaRPr>
          </a:p>
          <a:p>
            <a:pPr marL="377825" marR="5080">
              <a:lnSpc>
                <a:spcPct val="100000"/>
              </a:lnSpc>
            </a:pPr>
            <a:r>
              <a:rPr sz="1200" spc="90" dirty="0">
                <a:latin typeface="Cambria"/>
                <a:cs typeface="Cambria"/>
              </a:rPr>
              <a:t>JMenuItem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item10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=</a:t>
            </a:r>
            <a:r>
              <a:rPr sz="1200" spc="85" dirty="0">
                <a:latin typeface="Cambria"/>
                <a:cs typeface="Cambria"/>
              </a:rPr>
              <a:t> </a:t>
            </a:r>
            <a:r>
              <a:rPr sz="1200" b="1" spc="75" dirty="0">
                <a:latin typeface="Cambria"/>
                <a:cs typeface="Cambria"/>
              </a:rPr>
              <a:t>new</a:t>
            </a:r>
            <a:r>
              <a:rPr sz="1200" b="1" spc="130" dirty="0">
                <a:latin typeface="Cambria"/>
                <a:cs typeface="Cambria"/>
              </a:rPr>
              <a:t> </a:t>
            </a:r>
            <a:r>
              <a:rPr sz="1200" b="1" spc="50" dirty="0">
                <a:latin typeface="Cambria"/>
                <a:cs typeface="Cambria"/>
              </a:rPr>
              <a:t>JMenuItem("First"); </a:t>
            </a:r>
            <a:r>
              <a:rPr sz="1200" spc="90" dirty="0">
                <a:latin typeface="Cambria"/>
                <a:cs typeface="Cambria"/>
              </a:rPr>
              <a:t>JMenuItem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item11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=</a:t>
            </a:r>
            <a:r>
              <a:rPr sz="1200" spc="85" dirty="0">
                <a:latin typeface="Cambria"/>
                <a:cs typeface="Cambria"/>
              </a:rPr>
              <a:t> </a:t>
            </a:r>
            <a:r>
              <a:rPr sz="1200" b="1" spc="75" dirty="0">
                <a:latin typeface="Cambria"/>
                <a:cs typeface="Cambria"/>
              </a:rPr>
              <a:t>new</a:t>
            </a:r>
            <a:r>
              <a:rPr sz="1200" b="1" spc="130" dirty="0">
                <a:latin typeface="Cambria"/>
                <a:cs typeface="Cambria"/>
              </a:rPr>
              <a:t> </a:t>
            </a:r>
            <a:r>
              <a:rPr sz="1200" b="1" spc="55" dirty="0">
                <a:latin typeface="Cambria"/>
                <a:cs typeface="Cambria"/>
              </a:rPr>
              <a:t>JMenuItem("Second"); </a:t>
            </a:r>
            <a:r>
              <a:rPr sz="1200" spc="90" dirty="0">
                <a:latin typeface="Cambria"/>
                <a:cs typeface="Cambria"/>
              </a:rPr>
              <a:t>JMenuItem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item12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=</a:t>
            </a:r>
            <a:r>
              <a:rPr sz="1200" spc="85" dirty="0">
                <a:latin typeface="Cambria"/>
                <a:cs typeface="Cambria"/>
              </a:rPr>
              <a:t> </a:t>
            </a:r>
            <a:r>
              <a:rPr sz="1200" b="1" spc="75" dirty="0">
                <a:latin typeface="Cambria"/>
                <a:cs typeface="Cambria"/>
              </a:rPr>
              <a:t>new</a:t>
            </a:r>
            <a:r>
              <a:rPr sz="1200" b="1" spc="130" dirty="0">
                <a:latin typeface="Cambria"/>
                <a:cs typeface="Cambria"/>
              </a:rPr>
              <a:t> </a:t>
            </a:r>
            <a:r>
              <a:rPr sz="1200" b="1" spc="50" dirty="0">
                <a:latin typeface="Cambria"/>
                <a:cs typeface="Cambria"/>
              </a:rPr>
              <a:t>JMenuItem("Third"); </a:t>
            </a:r>
            <a:r>
              <a:rPr sz="1200" spc="-10" dirty="0">
                <a:latin typeface="Cambria"/>
                <a:cs typeface="Cambria"/>
              </a:rPr>
              <a:t>sub.add(item10);</a:t>
            </a:r>
            <a:endParaRPr sz="1200">
              <a:latin typeface="Cambria"/>
              <a:cs typeface="Cambria"/>
            </a:endParaRPr>
          </a:p>
          <a:p>
            <a:pPr marL="377825" marR="2472690" algn="just">
              <a:lnSpc>
                <a:spcPct val="100000"/>
              </a:lnSpc>
            </a:pPr>
            <a:r>
              <a:rPr sz="1200" spc="-10" dirty="0">
                <a:latin typeface="Cambria"/>
                <a:cs typeface="Cambria"/>
              </a:rPr>
              <a:t>sub.add(item11); sub.add(item12); edit.add(sub);</a:t>
            </a:r>
            <a:endParaRPr sz="1200">
              <a:latin typeface="Cambria"/>
              <a:cs typeface="Cambria"/>
            </a:endParaRPr>
          </a:p>
          <a:p>
            <a:pPr marL="377825">
              <a:lnSpc>
                <a:spcPct val="100000"/>
              </a:lnSpc>
            </a:pPr>
            <a:r>
              <a:rPr sz="1200" spc="-260" dirty="0">
                <a:latin typeface="Cambria"/>
                <a:cs typeface="Cambria"/>
              </a:rPr>
              <a:t>//</a:t>
            </a:r>
            <a:r>
              <a:rPr sz="1200" spc="19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these</a:t>
            </a:r>
            <a:r>
              <a:rPr sz="1200" spc="18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are</a:t>
            </a:r>
            <a:r>
              <a:rPr sz="1200" spc="19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checkable</a:t>
            </a:r>
            <a:r>
              <a:rPr sz="1200" spc="204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menu</a:t>
            </a:r>
            <a:r>
              <a:rPr sz="1200" spc="185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items</a:t>
            </a:r>
            <a:endParaRPr sz="1200">
              <a:latin typeface="Cambria"/>
              <a:cs typeface="Cambria"/>
            </a:endParaRPr>
          </a:p>
          <a:p>
            <a:pPr marL="377825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debug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=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b="1" spc="75" dirty="0">
                <a:latin typeface="Cambria"/>
                <a:cs typeface="Cambria"/>
              </a:rPr>
              <a:t>new</a:t>
            </a:r>
            <a:r>
              <a:rPr sz="1200" b="1" spc="140" dirty="0">
                <a:latin typeface="Cambria"/>
                <a:cs typeface="Cambria"/>
              </a:rPr>
              <a:t> </a:t>
            </a:r>
            <a:r>
              <a:rPr sz="1200" b="1" spc="65" dirty="0">
                <a:latin typeface="Cambria"/>
                <a:cs typeface="Cambria"/>
              </a:rPr>
              <a:t>JCheckBoxMenuItem("Debug");</a:t>
            </a:r>
            <a:endParaRPr sz="1200">
              <a:latin typeface="Cambria"/>
              <a:cs typeface="Cambria"/>
            </a:endParaRPr>
          </a:p>
          <a:p>
            <a:pPr marL="377825">
              <a:lnSpc>
                <a:spcPct val="100000"/>
              </a:lnSpc>
            </a:pPr>
            <a:r>
              <a:rPr sz="1200" spc="-10" dirty="0">
                <a:latin typeface="Cambria"/>
                <a:cs typeface="Cambria"/>
              </a:rPr>
              <a:t>edit.add(debug);</a:t>
            </a:r>
            <a:endParaRPr sz="1200">
              <a:latin typeface="Cambria"/>
              <a:cs typeface="Cambria"/>
            </a:endParaRPr>
          </a:p>
          <a:p>
            <a:pPr marL="377825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test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=</a:t>
            </a:r>
            <a:r>
              <a:rPr sz="1200" spc="135" dirty="0">
                <a:latin typeface="Cambria"/>
                <a:cs typeface="Cambria"/>
              </a:rPr>
              <a:t> </a:t>
            </a:r>
            <a:r>
              <a:rPr sz="1200" b="1" spc="75" dirty="0">
                <a:latin typeface="Cambria"/>
                <a:cs typeface="Cambria"/>
              </a:rPr>
              <a:t>new</a:t>
            </a:r>
            <a:r>
              <a:rPr sz="1200" b="1" spc="125" dirty="0">
                <a:latin typeface="Cambria"/>
                <a:cs typeface="Cambria"/>
              </a:rPr>
              <a:t> </a:t>
            </a:r>
            <a:r>
              <a:rPr sz="1200" b="1" spc="60" dirty="0">
                <a:latin typeface="Cambria"/>
                <a:cs typeface="Cambria"/>
              </a:rPr>
              <a:t>JCheckBoxMenuItem("Testing");</a:t>
            </a:r>
            <a:endParaRPr sz="1200">
              <a:latin typeface="Cambria"/>
              <a:cs typeface="Cambria"/>
            </a:endParaRPr>
          </a:p>
          <a:p>
            <a:pPr marL="377825" marR="2474595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Cambria"/>
                <a:cs typeface="Cambria"/>
              </a:rPr>
              <a:t>edit.add(test); mbar.add(edit); setVisible(</a:t>
            </a:r>
            <a:r>
              <a:rPr sz="1200" b="1" spc="-10" dirty="0">
                <a:latin typeface="Cambria"/>
                <a:cs typeface="Cambria"/>
              </a:rPr>
              <a:t>true);</a:t>
            </a:r>
            <a:endParaRPr sz="1200">
              <a:latin typeface="Cambria"/>
              <a:cs typeface="Cambria"/>
            </a:endParaRPr>
          </a:p>
          <a:p>
            <a:pPr marL="377825">
              <a:lnSpc>
                <a:spcPct val="100000"/>
              </a:lnSpc>
            </a:pPr>
            <a:r>
              <a:rPr sz="1200" spc="-50" dirty="0">
                <a:latin typeface="Cambria"/>
                <a:cs typeface="Cambria"/>
              </a:rPr>
              <a:t>}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200" spc="-50" dirty="0">
                <a:latin typeface="Cambria"/>
                <a:cs typeface="Cambria"/>
              </a:rPr>
              <a:t>}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0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300" dirty="0"/>
              <a:t>Example</a:t>
            </a:r>
            <a:r>
              <a:rPr cap="small" spc="310" dirty="0"/>
              <a:t> </a:t>
            </a:r>
            <a:r>
              <a:rPr cap="small" dirty="0"/>
              <a:t>-</a:t>
            </a:r>
            <a:r>
              <a:rPr cap="small" spc="195" dirty="0"/>
              <a:t> </a:t>
            </a:r>
            <a:r>
              <a:rPr cap="small" spc="204" dirty="0"/>
              <a:t>with</a:t>
            </a:r>
            <a:r>
              <a:rPr cap="small" spc="310" dirty="0"/>
              <a:t> Menu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0426"/>
            <a:ext cx="33972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75" dirty="0">
                <a:latin typeface="Cambria"/>
                <a:cs typeface="Cambria"/>
              </a:rPr>
              <a:t>public</a:t>
            </a:r>
            <a:r>
              <a:rPr sz="1200" b="1" spc="85" dirty="0">
                <a:latin typeface="Cambria"/>
                <a:cs typeface="Cambria"/>
              </a:rPr>
              <a:t> </a:t>
            </a:r>
            <a:r>
              <a:rPr sz="1200" b="1" spc="65" dirty="0">
                <a:latin typeface="Cambria"/>
                <a:cs typeface="Cambria"/>
              </a:rPr>
              <a:t>class</a:t>
            </a:r>
            <a:r>
              <a:rPr sz="1200" b="1" spc="114" dirty="0">
                <a:latin typeface="Cambria"/>
                <a:cs typeface="Cambria"/>
              </a:rPr>
              <a:t> </a:t>
            </a:r>
            <a:r>
              <a:rPr sz="1200" b="1" spc="85" dirty="0">
                <a:latin typeface="Cambria"/>
                <a:cs typeface="Cambria"/>
              </a:rPr>
              <a:t>MenuDemo</a:t>
            </a:r>
            <a:r>
              <a:rPr sz="1200" b="1" spc="95" dirty="0">
                <a:latin typeface="Cambria"/>
                <a:cs typeface="Cambria"/>
              </a:rPr>
              <a:t> </a:t>
            </a:r>
            <a:r>
              <a:rPr sz="1200" b="1" spc="-50" dirty="0">
                <a:latin typeface="Cambria"/>
                <a:cs typeface="Cambria"/>
              </a:rPr>
              <a:t>{</a:t>
            </a:r>
            <a:endParaRPr sz="1200">
              <a:latin typeface="Cambria"/>
              <a:cs typeface="Cambria"/>
            </a:endParaRPr>
          </a:p>
          <a:p>
            <a:pPr marL="652780" marR="5080" indent="-274955">
              <a:lnSpc>
                <a:spcPct val="100000"/>
              </a:lnSpc>
            </a:pPr>
            <a:r>
              <a:rPr sz="1200" b="1" spc="75" dirty="0">
                <a:latin typeface="Cambria"/>
                <a:cs typeface="Cambria"/>
              </a:rPr>
              <a:t>public</a:t>
            </a:r>
            <a:r>
              <a:rPr sz="1200" b="1" spc="95" dirty="0">
                <a:latin typeface="Cambria"/>
                <a:cs typeface="Cambria"/>
              </a:rPr>
              <a:t> </a:t>
            </a:r>
            <a:r>
              <a:rPr sz="1200" b="1" spc="70" dirty="0">
                <a:latin typeface="Cambria"/>
                <a:cs typeface="Cambria"/>
              </a:rPr>
              <a:t>static</a:t>
            </a:r>
            <a:r>
              <a:rPr sz="1200" b="1" spc="100" dirty="0">
                <a:latin typeface="Cambria"/>
                <a:cs typeface="Cambria"/>
              </a:rPr>
              <a:t> </a:t>
            </a:r>
            <a:r>
              <a:rPr sz="1200" b="1" spc="70" dirty="0">
                <a:latin typeface="Cambria"/>
                <a:cs typeface="Cambria"/>
              </a:rPr>
              <a:t>void</a:t>
            </a:r>
            <a:r>
              <a:rPr sz="1200" b="1" spc="120" dirty="0">
                <a:latin typeface="Cambria"/>
                <a:cs typeface="Cambria"/>
              </a:rPr>
              <a:t> </a:t>
            </a:r>
            <a:r>
              <a:rPr sz="1200" b="1" spc="70" dirty="0">
                <a:latin typeface="Cambria"/>
                <a:cs typeface="Cambria"/>
              </a:rPr>
              <a:t>main(String[]</a:t>
            </a:r>
            <a:r>
              <a:rPr sz="1200" b="1" spc="125" dirty="0">
                <a:latin typeface="Cambria"/>
                <a:cs typeface="Cambria"/>
              </a:rPr>
              <a:t> </a:t>
            </a:r>
            <a:r>
              <a:rPr sz="1200" b="1" spc="-10" dirty="0">
                <a:latin typeface="Cambria"/>
                <a:cs typeface="Cambria"/>
              </a:rPr>
              <a:t>args){ </a:t>
            </a:r>
            <a:r>
              <a:rPr sz="1200" b="1" spc="75" dirty="0">
                <a:latin typeface="Cambria"/>
                <a:cs typeface="Cambria"/>
              </a:rPr>
              <a:t>new</a:t>
            </a:r>
            <a:r>
              <a:rPr sz="1200" b="1" spc="90" dirty="0">
                <a:latin typeface="Cambria"/>
                <a:cs typeface="Cambria"/>
              </a:rPr>
              <a:t> </a:t>
            </a:r>
            <a:r>
              <a:rPr sz="1200" b="1" spc="65" dirty="0">
                <a:latin typeface="Cambria"/>
                <a:cs typeface="Cambria"/>
              </a:rPr>
              <a:t>MenuFrame("Test</a:t>
            </a:r>
            <a:r>
              <a:rPr sz="1200" b="1" spc="85" dirty="0">
                <a:latin typeface="Cambria"/>
                <a:cs typeface="Cambria"/>
              </a:rPr>
              <a:t> </a:t>
            </a:r>
            <a:r>
              <a:rPr sz="1200" b="1" spc="-10" dirty="0">
                <a:latin typeface="Cambria"/>
                <a:cs typeface="Cambria"/>
              </a:rPr>
              <a:t>Menu");</a:t>
            </a:r>
            <a:endParaRPr sz="1200">
              <a:latin typeface="Cambria"/>
              <a:cs typeface="Cambria"/>
            </a:endParaRPr>
          </a:p>
          <a:p>
            <a:pPr marL="377825">
              <a:lnSpc>
                <a:spcPct val="100000"/>
              </a:lnSpc>
            </a:pPr>
            <a:r>
              <a:rPr sz="1200" spc="-50" dirty="0">
                <a:latin typeface="Cambria"/>
                <a:cs typeface="Cambria"/>
              </a:rPr>
              <a:t>}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200" spc="-50" dirty="0">
                <a:latin typeface="Cambria"/>
                <a:cs typeface="Cambria"/>
              </a:rPr>
              <a:t>}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6873" y="3136900"/>
            <a:ext cx="4029075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0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300" dirty="0"/>
              <a:t>Example</a:t>
            </a:r>
            <a:r>
              <a:rPr cap="small" spc="315" dirty="0"/>
              <a:t> </a:t>
            </a:r>
            <a:r>
              <a:rPr cap="small" spc="165" dirty="0"/>
              <a:t>–</a:t>
            </a:r>
            <a:r>
              <a:rPr cap="small" spc="190" dirty="0"/>
              <a:t> </a:t>
            </a:r>
            <a:r>
              <a:rPr cap="small" spc="204" dirty="0"/>
              <a:t>with</a:t>
            </a:r>
            <a:r>
              <a:rPr cap="small" spc="325" dirty="0"/>
              <a:t> </a:t>
            </a:r>
            <a:r>
              <a:rPr cap="small" spc="260" dirty="0"/>
              <a:t>scrollbar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8901"/>
            <a:ext cx="6953250" cy="4509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260850">
              <a:lnSpc>
                <a:spcPct val="100000"/>
              </a:lnSpc>
              <a:spcBef>
                <a:spcPts val="105"/>
              </a:spcBef>
            </a:pPr>
            <a:r>
              <a:rPr sz="1400" b="1" spc="80" dirty="0">
                <a:latin typeface="Cambria"/>
                <a:cs typeface="Cambria"/>
              </a:rPr>
              <a:t>import</a:t>
            </a:r>
            <a:r>
              <a:rPr sz="1400" b="1" spc="85" dirty="0">
                <a:latin typeface="Cambria"/>
                <a:cs typeface="Cambria"/>
              </a:rPr>
              <a:t> java.awt.FlowLayout; </a:t>
            </a:r>
            <a:r>
              <a:rPr sz="1400" b="1" spc="80" dirty="0">
                <a:latin typeface="Cambria"/>
                <a:cs typeface="Cambria"/>
              </a:rPr>
              <a:t>import</a:t>
            </a:r>
            <a:r>
              <a:rPr sz="1400" b="1" spc="85" dirty="0">
                <a:latin typeface="Cambria"/>
                <a:cs typeface="Cambria"/>
              </a:rPr>
              <a:t> </a:t>
            </a:r>
            <a:r>
              <a:rPr sz="1400" b="1" spc="70" dirty="0">
                <a:latin typeface="Cambria"/>
                <a:cs typeface="Cambria"/>
              </a:rPr>
              <a:t>javax.swing.*;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Cambria"/>
              <a:cs typeface="Cambria"/>
            </a:endParaRPr>
          </a:p>
          <a:p>
            <a:pPr marL="377825" marR="3482340" indent="-365760">
              <a:lnSpc>
                <a:spcPct val="100000"/>
              </a:lnSpc>
            </a:pPr>
            <a:r>
              <a:rPr sz="1400" b="1" spc="85" dirty="0">
                <a:latin typeface="Cambria"/>
                <a:cs typeface="Cambria"/>
              </a:rPr>
              <a:t>public</a:t>
            </a:r>
            <a:r>
              <a:rPr sz="1400" b="1" spc="95" dirty="0">
                <a:latin typeface="Cambria"/>
                <a:cs typeface="Cambria"/>
              </a:rPr>
              <a:t> </a:t>
            </a:r>
            <a:r>
              <a:rPr sz="1400" b="1" spc="75" dirty="0">
                <a:latin typeface="Cambria"/>
                <a:cs typeface="Cambria"/>
              </a:rPr>
              <a:t>class</a:t>
            </a:r>
            <a:r>
              <a:rPr sz="1400" b="1" spc="80" dirty="0">
                <a:latin typeface="Cambria"/>
                <a:cs typeface="Cambria"/>
              </a:rPr>
              <a:t> </a:t>
            </a:r>
            <a:r>
              <a:rPr sz="1400" b="1" spc="125" dirty="0">
                <a:latin typeface="Cambria"/>
                <a:cs typeface="Cambria"/>
              </a:rPr>
              <a:t>GUITest</a:t>
            </a:r>
            <a:r>
              <a:rPr sz="1400" b="1" spc="90" dirty="0">
                <a:latin typeface="Cambria"/>
                <a:cs typeface="Cambria"/>
              </a:rPr>
              <a:t> </a:t>
            </a:r>
            <a:r>
              <a:rPr sz="1400" b="1" spc="85" dirty="0">
                <a:latin typeface="Cambria"/>
                <a:cs typeface="Cambria"/>
              </a:rPr>
              <a:t>extends</a:t>
            </a:r>
            <a:r>
              <a:rPr sz="1400" b="1" spc="95" dirty="0">
                <a:latin typeface="Cambria"/>
                <a:cs typeface="Cambria"/>
              </a:rPr>
              <a:t> </a:t>
            </a:r>
            <a:r>
              <a:rPr sz="1400" b="1" spc="105" dirty="0">
                <a:latin typeface="Cambria"/>
                <a:cs typeface="Cambria"/>
              </a:rPr>
              <a:t>Jframe{ </a:t>
            </a:r>
            <a:r>
              <a:rPr sz="1400" b="1" spc="85" dirty="0">
                <a:latin typeface="Cambria"/>
                <a:cs typeface="Cambria"/>
              </a:rPr>
              <a:t>public</a:t>
            </a:r>
            <a:r>
              <a:rPr sz="1400" b="1" spc="95" dirty="0">
                <a:latin typeface="Cambria"/>
                <a:cs typeface="Cambria"/>
              </a:rPr>
              <a:t> </a:t>
            </a:r>
            <a:r>
              <a:rPr sz="1400" b="1" spc="65" dirty="0">
                <a:latin typeface="Cambria"/>
                <a:cs typeface="Cambria"/>
              </a:rPr>
              <a:t>GUITest()</a:t>
            </a:r>
            <a:r>
              <a:rPr sz="1400" spc="65" dirty="0">
                <a:latin typeface="Cambria"/>
                <a:cs typeface="Cambria"/>
              </a:rPr>
              <a:t>{</a:t>
            </a:r>
            <a:endParaRPr sz="1400">
              <a:latin typeface="Cambria"/>
              <a:cs typeface="Cambria"/>
            </a:endParaRPr>
          </a:p>
          <a:p>
            <a:pPr marL="744220">
              <a:lnSpc>
                <a:spcPts val="1670"/>
              </a:lnSpc>
            </a:pPr>
            <a:r>
              <a:rPr sz="1400" b="1" spc="-10" dirty="0">
                <a:latin typeface="Cambria"/>
                <a:cs typeface="Cambria"/>
              </a:rPr>
              <a:t>super();</a:t>
            </a:r>
            <a:endParaRPr sz="1400">
              <a:latin typeface="Cambria"/>
              <a:cs typeface="Cambria"/>
            </a:endParaRPr>
          </a:p>
          <a:p>
            <a:pPr marL="744220" marR="3997325">
              <a:lnSpc>
                <a:spcPct val="100000"/>
              </a:lnSpc>
              <a:spcBef>
                <a:spcPts val="15"/>
              </a:spcBef>
            </a:pPr>
            <a:r>
              <a:rPr sz="1400" spc="45" dirty="0">
                <a:latin typeface="Cambria"/>
                <a:cs typeface="Cambria"/>
              </a:rPr>
              <a:t>setTitle("Create</a:t>
            </a:r>
            <a:r>
              <a:rPr sz="1400" spc="9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Account"); setSize(300,300); </a:t>
            </a:r>
            <a:r>
              <a:rPr sz="1400" spc="35" dirty="0">
                <a:latin typeface="Cambria"/>
                <a:cs typeface="Cambria"/>
              </a:rPr>
              <a:t>setLayout(</a:t>
            </a:r>
            <a:r>
              <a:rPr sz="1400" b="1" spc="35" dirty="0">
                <a:latin typeface="Cambria"/>
                <a:cs typeface="Cambria"/>
              </a:rPr>
              <a:t>null);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744220" marR="2284730">
              <a:lnSpc>
                <a:spcPct val="100000"/>
              </a:lnSpc>
            </a:pPr>
            <a:r>
              <a:rPr sz="1400" spc="114" dirty="0">
                <a:latin typeface="Cambria"/>
                <a:cs typeface="Cambria"/>
              </a:rPr>
              <a:t>JLabel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65" dirty="0">
                <a:latin typeface="Cambria"/>
                <a:cs typeface="Cambria"/>
              </a:rPr>
              <a:t>nm</a:t>
            </a:r>
            <a:r>
              <a:rPr sz="1400" spc="75" dirty="0">
                <a:latin typeface="Cambria"/>
                <a:cs typeface="Cambria"/>
              </a:rPr>
              <a:t> </a:t>
            </a:r>
            <a:r>
              <a:rPr sz="1400" spc="65" dirty="0">
                <a:latin typeface="Cambria"/>
                <a:cs typeface="Cambria"/>
              </a:rPr>
              <a:t>=</a:t>
            </a:r>
            <a:r>
              <a:rPr sz="1400" spc="80" dirty="0">
                <a:latin typeface="Cambria"/>
                <a:cs typeface="Cambria"/>
              </a:rPr>
              <a:t> </a:t>
            </a:r>
            <a:r>
              <a:rPr sz="1400" b="1" spc="95" dirty="0">
                <a:latin typeface="Cambria"/>
                <a:cs typeface="Cambria"/>
              </a:rPr>
              <a:t>new </a:t>
            </a:r>
            <a:r>
              <a:rPr sz="1400" b="1" spc="60" dirty="0">
                <a:latin typeface="Cambria"/>
                <a:cs typeface="Cambria"/>
              </a:rPr>
              <a:t>JLabel("Name");</a:t>
            </a:r>
            <a:r>
              <a:rPr sz="1400" b="1" spc="500" dirty="0">
                <a:latin typeface="Cambria"/>
                <a:cs typeface="Cambria"/>
              </a:rPr>
              <a:t>  </a:t>
            </a:r>
            <a:r>
              <a:rPr sz="1400" spc="95" dirty="0">
                <a:latin typeface="Cambria"/>
                <a:cs typeface="Cambria"/>
              </a:rPr>
              <a:t>JTextField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55" dirty="0">
                <a:latin typeface="Cambria"/>
                <a:cs typeface="Cambria"/>
              </a:rPr>
              <a:t>nmtf</a:t>
            </a:r>
            <a:r>
              <a:rPr sz="1400" spc="75" dirty="0">
                <a:latin typeface="Cambria"/>
                <a:cs typeface="Cambria"/>
              </a:rPr>
              <a:t> </a:t>
            </a:r>
            <a:r>
              <a:rPr sz="1400" spc="65" dirty="0">
                <a:latin typeface="Cambria"/>
                <a:cs typeface="Cambria"/>
              </a:rPr>
              <a:t>=</a:t>
            </a:r>
            <a:r>
              <a:rPr sz="1400" spc="85" dirty="0">
                <a:latin typeface="Cambria"/>
                <a:cs typeface="Cambria"/>
              </a:rPr>
              <a:t> </a:t>
            </a:r>
            <a:r>
              <a:rPr sz="1400" b="1" spc="95" dirty="0">
                <a:latin typeface="Cambria"/>
                <a:cs typeface="Cambria"/>
              </a:rPr>
              <a:t>new</a:t>
            </a:r>
            <a:r>
              <a:rPr sz="1400" b="1" spc="105" dirty="0">
                <a:latin typeface="Cambria"/>
                <a:cs typeface="Cambria"/>
              </a:rPr>
              <a:t> </a:t>
            </a:r>
            <a:r>
              <a:rPr sz="1400" b="1" spc="65" dirty="0">
                <a:latin typeface="Cambria"/>
                <a:cs typeface="Cambria"/>
              </a:rPr>
              <a:t>JTextField(20);</a:t>
            </a:r>
            <a:r>
              <a:rPr sz="1400" b="1" spc="500" dirty="0">
                <a:latin typeface="Cambria"/>
                <a:cs typeface="Cambria"/>
              </a:rPr>
              <a:t> </a:t>
            </a:r>
            <a:r>
              <a:rPr sz="1400" spc="114" dirty="0">
                <a:latin typeface="Cambria"/>
                <a:cs typeface="Cambria"/>
              </a:rPr>
              <a:t>JLabel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gen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65" dirty="0">
                <a:latin typeface="Cambria"/>
                <a:cs typeface="Cambria"/>
              </a:rPr>
              <a:t>=</a:t>
            </a:r>
            <a:r>
              <a:rPr sz="1400" spc="80" dirty="0">
                <a:latin typeface="Cambria"/>
                <a:cs typeface="Cambria"/>
              </a:rPr>
              <a:t> </a:t>
            </a:r>
            <a:r>
              <a:rPr sz="1400" b="1" spc="95" dirty="0">
                <a:latin typeface="Cambria"/>
                <a:cs typeface="Cambria"/>
              </a:rPr>
              <a:t>new </a:t>
            </a:r>
            <a:r>
              <a:rPr sz="1400" b="1" spc="60" dirty="0">
                <a:latin typeface="Cambria"/>
                <a:cs typeface="Cambria"/>
              </a:rPr>
              <a:t>JLabel("Gender"); </a:t>
            </a:r>
            <a:r>
              <a:rPr sz="1400" spc="100" dirty="0">
                <a:latin typeface="Cambria"/>
                <a:cs typeface="Cambria"/>
              </a:rPr>
              <a:t>JCheckBox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65" dirty="0">
                <a:latin typeface="Cambria"/>
                <a:cs typeface="Cambria"/>
              </a:rPr>
              <a:t>ml</a:t>
            </a:r>
            <a:r>
              <a:rPr sz="1400" spc="85" dirty="0">
                <a:latin typeface="Cambria"/>
                <a:cs typeface="Cambria"/>
              </a:rPr>
              <a:t> </a:t>
            </a:r>
            <a:r>
              <a:rPr sz="1400" spc="65" dirty="0">
                <a:latin typeface="Cambria"/>
                <a:cs typeface="Cambria"/>
              </a:rPr>
              <a:t>=</a:t>
            </a:r>
            <a:r>
              <a:rPr sz="1400" spc="85" dirty="0">
                <a:latin typeface="Cambria"/>
                <a:cs typeface="Cambria"/>
              </a:rPr>
              <a:t> </a:t>
            </a:r>
            <a:r>
              <a:rPr sz="1400" b="1" spc="95" dirty="0">
                <a:latin typeface="Cambria"/>
                <a:cs typeface="Cambria"/>
              </a:rPr>
              <a:t>new</a:t>
            </a:r>
            <a:r>
              <a:rPr sz="1400" b="1" spc="105" dirty="0">
                <a:latin typeface="Cambria"/>
                <a:cs typeface="Cambria"/>
              </a:rPr>
              <a:t> </a:t>
            </a:r>
            <a:r>
              <a:rPr sz="1400" b="1" spc="70" dirty="0">
                <a:latin typeface="Cambria"/>
                <a:cs typeface="Cambria"/>
              </a:rPr>
              <a:t>JCheckBox("Male"); </a:t>
            </a:r>
            <a:r>
              <a:rPr sz="1400" spc="100" dirty="0">
                <a:latin typeface="Cambria"/>
                <a:cs typeface="Cambria"/>
              </a:rPr>
              <a:t>JCheckBox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55" dirty="0">
                <a:latin typeface="Cambria"/>
                <a:cs typeface="Cambria"/>
              </a:rPr>
              <a:t>fml</a:t>
            </a:r>
            <a:r>
              <a:rPr sz="1400" spc="85" dirty="0">
                <a:latin typeface="Cambria"/>
                <a:cs typeface="Cambria"/>
              </a:rPr>
              <a:t> </a:t>
            </a:r>
            <a:r>
              <a:rPr sz="1400" spc="65" dirty="0">
                <a:latin typeface="Cambria"/>
                <a:cs typeface="Cambria"/>
              </a:rPr>
              <a:t>=</a:t>
            </a:r>
            <a:r>
              <a:rPr sz="1400" spc="85" dirty="0">
                <a:latin typeface="Cambria"/>
                <a:cs typeface="Cambria"/>
              </a:rPr>
              <a:t> </a:t>
            </a:r>
            <a:r>
              <a:rPr sz="1400" b="1" spc="95" dirty="0">
                <a:latin typeface="Cambria"/>
                <a:cs typeface="Cambria"/>
              </a:rPr>
              <a:t>new </a:t>
            </a:r>
            <a:r>
              <a:rPr sz="1400" b="1" spc="70" dirty="0">
                <a:latin typeface="Cambria"/>
                <a:cs typeface="Cambria"/>
              </a:rPr>
              <a:t>JCheckBox("Female"); </a:t>
            </a:r>
            <a:r>
              <a:rPr sz="1400" spc="114" dirty="0">
                <a:latin typeface="Cambria"/>
                <a:cs typeface="Cambria"/>
              </a:rPr>
              <a:t>JLabel</a:t>
            </a:r>
            <a:r>
              <a:rPr sz="1400" spc="8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note</a:t>
            </a:r>
            <a:r>
              <a:rPr sz="1400" spc="95" dirty="0">
                <a:latin typeface="Cambria"/>
                <a:cs typeface="Cambria"/>
              </a:rPr>
              <a:t> </a:t>
            </a:r>
            <a:r>
              <a:rPr sz="1400" spc="65" dirty="0">
                <a:latin typeface="Cambria"/>
                <a:cs typeface="Cambria"/>
              </a:rPr>
              <a:t>=</a:t>
            </a:r>
            <a:r>
              <a:rPr sz="1400" spc="110" dirty="0">
                <a:latin typeface="Cambria"/>
                <a:cs typeface="Cambria"/>
              </a:rPr>
              <a:t> </a:t>
            </a:r>
            <a:r>
              <a:rPr sz="1400" b="1" spc="95" dirty="0">
                <a:latin typeface="Cambria"/>
                <a:cs typeface="Cambria"/>
              </a:rPr>
              <a:t>new</a:t>
            </a:r>
            <a:r>
              <a:rPr sz="1400" b="1" spc="110" dirty="0">
                <a:latin typeface="Cambria"/>
                <a:cs typeface="Cambria"/>
              </a:rPr>
              <a:t> </a:t>
            </a:r>
            <a:r>
              <a:rPr sz="1400" b="1" spc="55" dirty="0">
                <a:latin typeface="Cambria"/>
                <a:cs typeface="Cambria"/>
              </a:rPr>
              <a:t>JLabel("Note");</a:t>
            </a:r>
            <a:endParaRPr sz="1400">
              <a:latin typeface="Cambria"/>
              <a:cs typeface="Cambria"/>
            </a:endParaRPr>
          </a:p>
          <a:p>
            <a:pPr marL="744220" marR="2578735">
              <a:lnSpc>
                <a:spcPct val="100000"/>
              </a:lnSpc>
            </a:pPr>
            <a:r>
              <a:rPr sz="1400" spc="95" dirty="0">
                <a:latin typeface="Cambria"/>
                <a:cs typeface="Cambria"/>
              </a:rPr>
              <a:t>JTextArea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nt</a:t>
            </a:r>
            <a:r>
              <a:rPr sz="1400" spc="95" dirty="0">
                <a:latin typeface="Cambria"/>
                <a:cs typeface="Cambria"/>
              </a:rPr>
              <a:t> </a:t>
            </a:r>
            <a:r>
              <a:rPr sz="1400" spc="65" dirty="0">
                <a:latin typeface="Cambria"/>
                <a:cs typeface="Cambria"/>
              </a:rPr>
              <a:t>=</a:t>
            </a:r>
            <a:r>
              <a:rPr sz="1400" spc="85" dirty="0">
                <a:latin typeface="Cambria"/>
                <a:cs typeface="Cambria"/>
              </a:rPr>
              <a:t> </a:t>
            </a:r>
            <a:r>
              <a:rPr sz="1400" b="1" spc="95" dirty="0">
                <a:latin typeface="Cambria"/>
                <a:cs typeface="Cambria"/>
              </a:rPr>
              <a:t>new</a:t>
            </a:r>
            <a:r>
              <a:rPr sz="1400" b="1" spc="105" dirty="0">
                <a:latin typeface="Cambria"/>
                <a:cs typeface="Cambria"/>
              </a:rPr>
              <a:t> </a:t>
            </a:r>
            <a:r>
              <a:rPr sz="1400" b="1" spc="55" dirty="0">
                <a:latin typeface="Cambria"/>
                <a:cs typeface="Cambria"/>
              </a:rPr>
              <a:t>JTextArea(5,10); </a:t>
            </a:r>
            <a:r>
              <a:rPr sz="1400" spc="100" dirty="0">
                <a:latin typeface="Cambria"/>
                <a:cs typeface="Cambria"/>
              </a:rPr>
              <a:t>JButton</a:t>
            </a:r>
            <a:r>
              <a:rPr sz="1400" spc="70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submit</a:t>
            </a:r>
            <a:r>
              <a:rPr sz="1400" spc="80" dirty="0">
                <a:latin typeface="Cambria"/>
                <a:cs typeface="Cambria"/>
              </a:rPr>
              <a:t> </a:t>
            </a:r>
            <a:r>
              <a:rPr sz="1400" spc="65" dirty="0">
                <a:latin typeface="Cambria"/>
                <a:cs typeface="Cambria"/>
              </a:rPr>
              <a:t>=</a:t>
            </a:r>
            <a:r>
              <a:rPr sz="1400" spc="90" dirty="0">
                <a:latin typeface="Cambria"/>
                <a:cs typeface="Cambria"/>
              </a:rPr>
              <a:t> </a:t>
            </a:r>
            <a:r>
              <a:rPr sz="1400" b="1" spc="95" dirty="0">
                <a:latin typeface="Cambria"/>
                <a:cs typeface="Cambria"/>
              </a:rPr>
              <a:t>new</a:t>
            </a:r>
            <a:r>
              <a:rPr sz="1400" b="1" spc="110" dirty="0">
                <a:latin typeface="Cambria"/>
                <a:cs typeface="Cambria"/>
              </a:rPr>
              <a:t> </a:t>
            </a:r>
            <a:r>
              <a:rPr sz="1400" b="1" spc="65" dirty="0">
                <a:latin typeface="Cambria"/>
                <a:cs typeface="Cambria"/>
              </a:rPr>
              <a:t>JButton("Create"); </a:t>
            </a:r>
            <a:r>
              <a:rPr sz="1400" spc="90" dirty="0">
                <a:latin typeface="Cambria"/>
                <a:cs typeface="Cambria"/>
              </a:rPr>
              <a:t>JScrollPane</a:t>
            </a:r>
            <a:r>
              <a:rPr sz="1400" spc="7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jsp</a:t>
            </a:r>
            <a:r>
              <a:rPr sz="1400" spc="105" dirty="0">
                <a:latin typeface="Cambria"/>
                <a:cs typeface="Cambria"/>
              </a:rPr>
              <a:t> </a:t>
            </a:r>
            <a:r>
              <a:rPr sz="1400" spc="65" dirty="0">
                <a:latin typeface="Cambria"/>
                <a:cs typeface="Cambria"/>
              </a:rPr>
              <a:t>=</a:t>
            </a:r>
            <a:r>
              <a:rPr sz="1400" spc="105" dirty="0">
                <a:latin typeface="Cambria"/>
                <a:cs typeface="Cambria"/>
              </a:rPr>
              <a:t> </a:t>
            </a:r>
            <a:r>
              <a:rPr sz="1400" b="1" spc="95" dirty="0">
                <a:latin typeface="Cambria"/>
                <a:cs typeface="Cambria"/>
              </a:rPr>
              <a:t>new</a:t>
            </a:r>
            <a:r>
              <a:rPr sz="1400" b="1" spc="120" dirty="0">
                <a:latin typeface="Cambria"/>
                <a:cs typeface="Cambria"/>
              </a:rPr>
              <a:t> </a:t>
            </a:r>
            <a:r>
              <a:rPr sz="1400" b="1" spc="100" dirty="0">
                <a:latin typeface="Cambria"/>
                <a:cs typeface="Cambria"/>
              </a:rPr>
              <a:t>JScrollPane(nt,</a:t>
            </a:r>
            <a:endParaRPr sz="1400">
              <a:latin typeface="Cambria"/>
              <a:cs typeface="Cambria"/>
            </a:endParaRPr>
          </a:p>
          <a:p>
            <a:pPr marL="927100" marR="5080">
              <a:lnSpc>
                <a:spcPct val="100000"/>
              </a:lnSpc>
              <a:spcBef>
                <a:spcPts val="5"/>
              </a:spcBef>
            </a:pPr>
            <a:r>
              <a:rPr sz="1400" b="1" spc="140" dirty="0">
                <a:latin typeface="Cambria"/>
                <a:cs typeface="Cambria"/>
              </a:rPr>
              <a:t>ScrollPaneConstants.</a:t>
            </a:r>
            <a:r>
              <a:rPr sz="1400" b="1" i="1" spc="140" dirty="0">
                <a:latin typeface="Cambria"/>
                <a:cs typeface="Cambria"/>
              </a:rPr>
              <a:t>VERTICAL_SCROLLBAR_ALWAYS, </a:t>
            </a:r>
            <a:r>
              <a:rPr sz="1400" b="1" i="1" spc="160" dirty="0">
                <a:latin typeface="Cambria"/>
                <a:cs typeface="Cambria"/>
              </a:rPr>
              <a:t>ScrollPaneConstants.HORIZONTAL_SCROLLBAR_AS_NEEDED);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0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300" dirty="0"/>
              <a:t>Example</a:t>
            </a:r>
            <a:r>
              <a:rPr cap="small" spc="315" dirty="0"/>
              <a:t> </a:t>
            </a:r>
            <a:r>
              <a:rPr cap="small" spc="165" dirty="0"/>
              <a:t>–</a:t>
            </a:r>
            <a:r>
              <a:rPr cap="small" spc="190" dirty="0"/>
              <a:t> </a:t>
            </a:r>
            <a:r>
              <a:rPr cap="small" spc="204" dirty="0"/>
              <a:t>with</a:t>
            </a:r>
            <a:r>
              <a:rPr cap="small" spc="325" dirty="0"/>
              <a:t> </a:t>
            </a:r>
            <a:r>
              <a:rPr cap="small" spc="260" dirty="0"/>
              <a:t>scrollbar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0426"/>
            <a:ext cx="3935729" cy="5147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4220" marR="756285">
              <a:lnSpc>
                <a:spcPct val="100000"/>
              </a:lnSpc>
              <a:spcBef>
                <a:spcPts val="105"/>
              </a:spcBef>
            </a:pPr>
            <a:r>
              <a:rPr sz="1400" spc="30" dirty="0">
                <a:latin typeface="Cambria"/>
                <a:cs typeface="Cambria"/>
              </a:rPr>
              <a:t>nm.setBounds(10,</a:t>
            </a:r>
            <a:r>
              <a:rPr sz="1400" spc="100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20,</a:t>
            </a:r>
            <a:r>
              <a:rPr sz="1400" spc="140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50,</a:t>
            </a:r>
            <a:r>
              <a:rPr sz="1400" spc="14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20); </a:t>
            </a:r>
            <a:r>
              <a:rPr sz="1400" spc="-10" dirty="0">
                <a:latin typeface="Cambria"/>
                <a:cs typeface="Cambria"/>
              </a:rPr>
              <a:t>add(nm);</a:t>
            </a:r>
            <a:endParaRPr sz="1400">
              <a:latin typeface="Cambria"/>
              <a:cs typeface="Cambria"/>
            </a:endParaRPr>
          </a:p>
          <a:p>
            <a:pPr marL="744220" marR="528955">
              <a:lnSpc>
                <a:spcPct val="100000"/>
              </a:lnSpc>
            </a:pPr>
            <a:r>
              <a:rPr sz="1400" spc="30" dirty="0">
                <a:latin typeface="Cambria"/>
                <a:cs typeface="Cambria"/>
              </a:rPr>
              <a:t>nmtf.setBounds(60,</a:t>
            </a:r>
            <a:r>
              <a:rPr sz="1400" spc="114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20,</a:t>
            </a:r>
            <a:r>
              <a:rPr sz="1400" spc="135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200,</a:t>
            </a:r>
            <a:r>
              <a:rPr sz="1400" spc="15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20); </a:t>
            </a:r>
            <a:r>
              <a:rPr sz="1400" spc="-10" dirty="0">
                <a:latin typeface="Cambria"/>
                <a:cs typeface="Cambria"/>
              </a:rPr>
              <a:t>add(nmtf);</a:t>
            </a:r>
            <a:endParaRPr sz="1400">
              <a:latin typeface="Cambria"/>
              <a:cs typeface="Cambria"/>
            </a:endParaRPr>
          </a:p>
          <a:p>
            <a:pPr marL="744220" marR="732155">
              <a:lnSpc>
                <a:spcPct val="100000"/>
              </a:lnSpc>
            </a:pPr>
            <a:r>
              <a:rPr sz="1400" spc="20" dirty="0">
                <a:latin typeface="Cambria"/>
                <a:cs typeface="Cambria"/>
              </a:rPr>
              <a:t>gen.setBounds(10,</a:t>
            </a:r>
            <a:r>
              <a:rPr sz="1400" spc="180" dirty="0">
                <a:latin typeface="Cambria"/>
                <a:cs typeface="Cambria"/>
              </a:rPr>
              <a:t> </a:t>
            </a:r>
            <a:r>
              <a:rPr sz="1400" spc="20" dirty="0">
                <a:latin typeface="Cambria"/>
                <a:cs typeface="Cambria"/>
              </a:rPr>
              <a:t>50,</a:t>
            </a:r>
            <a:r>
              <a:rPr sz="1400" spc="210" dirty="0">
                <a:latin typeface="Cambria"/>
                <a:cs typeface="Cambria"/>
              </a:rPr>
              <a:t> </a:t>
            </a:r>
            <a:r>
              <a:rPr sz="1400" spc="20" dirty="0">
                <a:latin typeface="Cambria"/>
                <a:cs typeface="Cambria"/>
              </a:rPr>
              <a:t>50,</a:t>
            </a:r>
            <a:r>
              <a:rPr sz="1400" spc="18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20); </a:t>
            </a:r>
            <a:r>
              <a:rPr sz="1400" spc="-10" dirty="0">
                <a:latin typeface="Cambria"/>
                <a:cs typeface="Cambria"/>
              </a:rPr>
              <a:t>add(gen);</a:t>
            </a:r>
            <a:endParaRPr sz="14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400" spc="30" dirty="0">
                <a:latin typeface="Cambria"/>
                <a:cs typeface="Cambria"/>
              </a:rPr>
              <a:t>ml.setBounds(60,</a:t>
            </a:r>
            <a:r>
              <a:rPr sz="1400" spc="125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50,</a:t>
            </a:r>
            <a:r>
              <a:rPr sz="1400" spc="155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80,</a:t>
            </a:r>
            <a:r>
              <a:rPr sz="1400" spc="14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20);</a:t>
            </a:r>
            <a:endParaRPr sz="14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400" spc="-10" dirty="0">
                <a:latin typeface="Cambria"/>
                <a:cs typeface="Cambria"/>
              </a:rPr>
              <a:t>add(ml);</a:t>
            </a:r>
            <a:endParaRPr sz="1400">
              <a:latin typeface="Cambria"/>
              <a:cs typeface="Cambria"/>
            </a:endParaRPr>
          </a:p>
          <a:p>
            <a:pPr marL="744220" marR="553720">
              <a:lnSpc>
                <a:spcPct val="100000"/>
              </a:lnSpc>
            </a:pPr>
            <a:r>
              <a:rPr sz="1400" spc="20" dirty="0">
                <a:latin typeface="Cambria"/>
                <a:cs typeface="Cambria"/>
              </a:rPr>
              <a:t>fml.setBounds(140,</a:t>
            </a:r>
            <a:r>
              <a:rPr sz="1400" spc="175" dirty="0">
                <a:latin typeface="Cambria"/>
                <a:cs typeface="Cambria"/>
              </a:rPr>
              <a:t> </a:t>
            </a:r>
            <a:r>
              <a:rPr sz="1400" spc="20" dirty="0">
                <a:latin typeface="Cambria"/>
                <a:cs typeface="Cambria"/>
              </a:rPr>
              <a:t>50,</a:t>
            </a:r>
            <a:r>
              <a:rPr sz="1400" spc="210" dirty="0">
                <a:latin typeface="Cambria"/>
                <a:cs typeface="Cambria"/>
              </a:rPr>
              <a:t> </a:t>
            </a:r>
            <a:r>
              <a:rPr sz="1400" spc="20" dirty="0">
                <a:latin typeface="Cambria"/>
                <a:cs typeface="Cambria"/>
              </a:rPr>
              <a:t>100,</a:t>
            </a:r>
            <a:r>
              <a:rPr sz="1400" spc="19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20); </a:t>
            </a:r>
            <a:r>
              <a:rPr sz="1400" spc="-10" dirty="0">
                <a:latin typeface="Cambria"/>
                <a:cs typeface="Cambria"/>
              </a:rPr>
              <a:t>add(fml);</a:t>
            </a:r>
            <a:endParaRPr sz="1400">
              <a:latin typeface="Cambria"/>
              <a:cs typeface="Cambria"/>
            </a:endParaRPr>
          </a:p>
          <a:p>
            <a:pPr marL="744220" marR="668020">
              <a:lnSpc>
                <a:spcPct val="100000"/>
              </a:lnSpc>
            </a:pPr>
            <a:r>
              <a:rPr sz="1400" spc="20" dirty="0">
                <a:latin typeface="Cambria"/>
                <a:cs typeface="Cambria"/>
              </a:rPr>
              <a:t>note.setBounds(10,</a:t>
            </a:r>
            <a:r>
              <a:rPr sz="1400" spc="145" dirty="0">
                <a:latin typeface="Cambria"/>
                <a:cs typeface="Cambria"/>
              </a:rPr>
              <a:t> </a:t>
            </a:r>
            <a:r>
              <a:rPr sz="1400" spc="20" dirty="0">
                <a:latin typeface="Cambria"/>
                <a:cs typeface="Cambria"/>
              </a:rPr>
              <a:t>80,</a:t>
            </a:r>
            <a:r>
              <a:rPr sz="1400" spc="195" dirty="0">
                <a:latin typeface="Cambria"/>
                <a:cs typeface="Cambria"/>
              </a:rPr>
              <a:t> </a:t>
            </a:r>
            <a:r>
              <a:rPr sz="1400" spc="20" dirty="0">
                <a:latin typeface="Cambria"/>
                <a:cs typeface="Cambria"/>
              </a:rPr>
              <a:t>40,</a:t>
            </a:r>
            <a:r>
              <a:rPr sz="1400" spc="20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20); </a:t>
            </a:r>
            <a:r>
              <a:rPr sz="1400" spc="-10" dirty="0">
                <a:latin typeface="Cambria"/>
                <a:cs typeface="Cambria"/>
              </a:rPr>
              <a:t>add(note);</a:t>
            </a:r>
            <a:endParaRPr sz="14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  <a:spcBef>
                <a:spcPts val="5"/>
              </a:spcBef>
            </a:pPr>
            <a:r>
              <a:rPr sz="1400" spc="20" dirty="0">
                <a:latin typeface="Cambria"/>
                <a:cs typeface="Cambria"/>
              </a:rPr>
              <a:t>jsp.setBounds(60,</a:t>
            </a:r>
            <a:r>
              <a:rPr sz="1400" spc="145" dirty="0">
                <a:latin typeface="Cambria"/>
                <a:cs typeface="Cambria"/>
              </a:rPr>
              <a:t> </a:t>
            </a:r>
            <a:r>
              <a:rPr sz="1400" spc="20" dirty="0">
                <a:latin typeface="Cambria"/>
                <a:cs typeface="Cambria"/>
              </a:rPr>
              <a:t>80,</a:t>
            </a:r>
            <a:r>
              <a:rPr sz="1400" spc="185" dirty="0">
                <a:latin typeface="Cambria"/>
                <a:cs typeface="Cambria"/>
              </a:rPr>
              <a:t> </a:t>
            </a:r>
            <a:r>
              <a:rPr sz="1400" spc="20" dirty="0">
                <a:latin typeface="Cambria"/>
                <a:cs typeface="Cambria"/>
              </a:rPr>
              <a:t>200,</a:t>
            </a:r>
            <a:r>
              <a:rPr sz="1400" spc="18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120);</a:t>
            </a:r>
            <a:endParaRPr sz="14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400" spc="-10" dirty="0">
                <a:latin typeface="Cambria"/>
                <a:cs typeface="Cambria"/>
              </a:rPr>
              <a:t>add(jsp);</a:t>
            </a:r>
            <a:endParaRPr sz="1400">
              <a:latin typeface="Cambria"/>
              <a:cs typeface="Cambria"/>
            </a:endParaRPr>
          </a:p>
          <a:p>
            <a:pPr marL="744220" marR="252729">
              <a:lnSpc>
                <a:spcPct val="100000"/>
              </a:lnSpc>
            </a:pPr>
            <a:r>
              <a:rPr sz="1400" spc="30" dirty="0">
                <a:latin typeface="Cambria"/>
                <a:cs typeface="Cambria"/>
              </a:rPr>
              <a:t>submit.setBounds(180,</a:t>
            </a:r>
            <a:r>
              <a:rPr sz="1400" spc="110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210,</a:t>
            </a:r>
            <a:r>
              <a:rPr sz="1400" spc="125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80,</a:t>
            </a:r>
            <a:r>
              <a:rPr sz="1400" spc="13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20); </a:t>
            </a:r>
            <a:r>
              <a:rPr sz="1400" spc="-10" dirty="0">
                <a:latin typeface="Cambria"/>
                <a:cs typeface="Cambria"/>
              </a:rPr>
              <a:t>add(submit);</a:t>
            </a:r>
            <a:endParaRPr sz="14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400" spc="-10" dirty="0">
                <a:latin typeface="Cambria"/>
                <a:cs typeface="Cambria"/>
              </a:rPr>
              <a:t>setVisible(</a:t>
            </a:r>
            <a:r>
              <a:rPr sz="1400" b="1" spc="-10" dirty="0">
                <a:latin typeface="Cambria"/>
                <a:cs typeface="Cambria"/>
              </a:rPr>
              <a:t>true);</a:t>
            </a:r>
            <a:endParaRPr sz="1400">
              <a:latin typeface="Cambria"/>
              <a:cs typeface="Cambria"/>
            </a:endParaRPr>
          </a:p>
          <a:p>
            <a:pPr marL="377825">
              <a:lnSpc>
                <a:spcPct val="100000"/>
              </a:lnSpc>
            </a:pPr>
            <a:r>
              <a:rPr sz="1400" spc="-50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Cambria"/>
              <a:cs typeface="Cambria"/>
            </a:endParaRPr>
          </a:p>
          <a:p>
            <a:pPr marL="652780" marR="5080" indent="-274955">
              <a:lnSpc>
                <a:spcPct val="100699"/>
              </a:lnSpc>
            </a:pPr>
            <a:r>
              <a:rPr sz="1400" b="1" spc="85" dirty="0">
                <a:latin typeface="Cambria"/>
                <a:cs typeface="Cambria"/>
              </a:rPr>
              <a:t>public</a:t>
            </a:r>
            <a:r>
              <a:rPr sz="1400" b="1" spc="100" dirty="0">
                <a:latin typeface="Cambria"/>
                <a:cs typeface="Cambria"/>
              </a:rPr>
              <a:t> </a:t>
            </a:r>
            <a:r>
              <a:rPr sz="1400" b="1" spc="80" dirty="0">
                <a:latin typeface="Cambria"/>
                <a:cs typeface="Cambria"/>
              </a:rPr>
              <a:t>static</a:t>
            </a:r>
            <a:r>
              <a:rPr sz="1400" b="1" spc="75" dirty="0">
                <a:latin typeface="Cambria"/>
                <a:cs typeface="Cambria"/>
              </a:rPr>
              <a:t> </a:t>
            </a:r>
            <a:r>
              <a:rPr sz="1400" b="1" spc="80" dirty="0">
                <a:latin typeface="Cambria"/>
                <a:cs typeface="Cambria"/>
              </a:rPr>
              <a:t>void</a:t>
            </a:r>
            <a:r>
              <a:rPr sz="1400" b="1" spc="95" dirty="0">
                <a:latin typeface="Cambria"/>
                <a:cs typeface="Cambria"/>
              </a:rPr>
              <a:t> </a:t>
            </a:r>
            <a:r>
              <a:rPr sz="1400" b="1" spc="80" dirty="0">
                <a:latin typeface="Cambria"/>
                <a:cs typeface="Cambria"/>
              </a:rPr>
              <a:t>main(String[]</a:t>
            </a:r>
            <a:r>
              <a:rPr sz="1400" b="1" spc="110" dirty="0">
                <a:latin typeface="Cambria"/>
                <a:cs typeface="Cambria"/>
              </a:rPr>
              <a:t> </a:t>
            </a:r>
            <a:r>
              <a:rPr sz="1400" b="1" spc="65" dirty="0">
                <a:latin typeface="Cambria"/>
                <a:cs typeface="Cambria"/>
              </a:rPr>
              <a:t>args)</a:t>
            </a:r>
            <a:r>
              <a:rPr sz="1400" b="1" spc="80" dirty="0">
                <a:latin typeface="Cambria"/>
                <a:cs typeface="Cambria"/>
              </a:rPr>
              <a:t> </a:t>
            </a:r>
            <a:r>
              <a:rPr sz="1400" b="1" spc="-50" dirty="0">
                <a:latin typeface="Cambria"/>
                <a:cs typeface="Cambria"/>
              </a:rPr>
              <a:t>{ </a:t>
            </a:r>
            <a:r>
              <a:rPr sz="1400" b="1" spc="95" dirty="0">
                <a:latin typeface="Cambria"/>
                <a:cs typeface="Cambria"/>
              </a:rPr>
              <a:t>new</a:t>
            </a:r>
            <a:r>
              <a:rPr sz="1400" b="1" spc="80" dirty="0">
                <a:latin typeface="Cambria"/>
                <a:cs typeface="Cambria"/>
              </a:rPr>
              <a:t> </a:t>
            </a:r>
            <a:r>
              <a:rPr sz="1400" b="1" spc="70" dirty="0">
                <a:latin typeface="Cambria"/>
                <a:cs typeface="Cambria"/>
              </a:rPr>
              <a:t>GUITest();</a:t>
            </a:r>
            <a:endParaRPr sz="1400">
              <a:latin typeface="Cambria"/>
              <a:cs typeface="Cambria"/>
            </a:endParaRPr>
          </a:p>
          <a:p>
            <a:pPr marL="377825">
              <a:lnSpc>
                <a:spcPct val="100000"/>
              </a:lnSpc>
            </a:pPr>
            <a:r>
              <a:rPr sz="1400" spc="-50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9700" y="1676400"/>
            <a:ext cx="28575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0"/>
            <a:ext cx="445134" cy="6858000"/>
          </a:xfrm>
          <a:custGeom>
            <a:avLst/>
            <a:gdLst/>
            <a:ahLst/>
            <a:cxnLst/>
            <a:rect l="l" t="t" r="r" b="b"/>
            <a:pathLst>
              <a:path w="445134" h="6858000">
                <a:moveTo>
                  <a:pt x="0" y="6858000"/>
                </a:moveTo>
                <a:lnTo>
                  <a:pt x="444538" y="6858000"/>
                </a:lnTo>
                <a:lnTo>
                  <a:pt x="44453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2688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136" y="6858000"/>
                </a:lnTo>
                <a:lnTo>
                  <a:pt x="31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297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625" y="6858000"/>
                </a:lnTo>
                <a:lnTo>
                  <a:pt x="476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339" y="0"/>
            <a:ext cx="104775" cy="6858000"/>
          </a:xfrm>
          <a:custGeom>
            <a:avLst/>
            <a:gdLst/>
            <a:ahLst/>
            <a:cxnLst/>
            <a:rect l="l" t="t" r="r" b="b"/>
            <a:pathLst>
              <a:path w="104775" h="6858000">
                <a:moveTo>
                  <a:pt x="104664" y="0"/>
                </a:moveTo>
                <a:lnTo>
                  <a:pt x="0" y="0"/>
                </a:lnTo>
                <a:lnTo>
                  <a:pt x="0" y="6858000"/>
                </a:lnTo>
                <a:lnTo>
                  <a:pt x="104664" y="6858000"/>
                </a:lnTo>
                <a:lnTo>
                  <a:pt x="104664" y="0"/>
                </a:lnTo>
                <a:close/>
              </a:path>
            </a:pathLst>
          </a:custGeom>
          <a:solidFill>
            <a:srgbClr val="FFD9C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90600" y="0"/>
            <a:ext cx="381000" cy="6858000"/>
            <a:chOff x="990600" y="0"/>
            <a:chExt cx="381000" cy="6858000"/>
          </a:xfrm>
        </p:grpSpPr>
        <p:sp>
          <p:nvSpPr>
            <p:cNvPr id="7" name="object 7"/>
            <p:cNvSpPr/>
            <p:nvPr/>
          </p:nvSpPr>
          <p:spPr>
            <a:xfrm>
              <a:off x="990600" y="0"/>
              <a:ext cx="182245" cy="6858000"/>
            </a:xfrm>
            <a:custGeom>
              <a:avLst/>
              <a:gdLst/>
              <a:ahLst/>
              <a:cxnLst/>
              <a:rect l="l" t="t" r="r" b="b"/>
              <a:pathLst>
                <a:path w="182244" h="6858000">
                  <a:moveTo>
                    <a:pt x="18187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1876" y="6858000"/>
                  </a:lnTo>
                  <a:lnTo>
                    <a:pt x="181876" y="0"/>
                  </a:lnTo>
                  <a:close/>
                </a:path>
              </a:pathLst>
            </a:custGeom>
            <a:solidFill>
              <a:srgbClr val="FFD9CE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1323" y="0"/>
              <a:ext cx="230504" cy="6858000"/>
            </a:xfrm>
            <a:custGeom>
              <a:avLst/>
              <a:gdLst/>
              <a:ahLst/>
              <a:cxnLst/>
              <a:rect l="l" t="t" r="r" b="b"/>
              <a:pathLst>
                <a:path w="230505" h="6858000">
                  <a:moveTo>
                    <a:pt x="23027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30276" y="6858000"/>
                  </a:lnTo>
                  <a:lnTo>
                    <a:pt x="230276" y="0"/>
                  </a:lnTo>
                  <a:close/>
                </a:path>
              </a:pathLst>
            </a:custGeom>
            <a:solidFill>
              <a:srgbClr val="FFECE8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0634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9"/>
                </a:lnTo>
              </a:path>
            </a:pathLst>
          </a:custGeom>
          <a:ln w="5715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825538" y="0"/>
            <a:ext cx="117475" cy="6858000"/>
            <a:chOff x="825538" y="0"/>
            <a:chExt cx="117475" cy="6858000"/>
          </a:xfrm>
        </p:grpSpPr>
        <p:sp>
          <p:nvSpPr>
            <p:cNvPr id="11" name="object 11"/>
            <p:cNvSpPr/>
            <p:nvPr/>
          </p:nvSpPr>
          <p:spPr>
            <a:xfrm>
              <a:off x="885824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0" y="6857999"/>
                  </a:moveTo>
                  <a:lnTo>
                    <a:pt x="57150" y="6857999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FFEC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5538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0" y="6857999"/>
                  </a:moveTo>
                  <a:lnTo>
                    <a:pt x="57150" y="6857999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726692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575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525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85326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609600" y="0"/>
            <a:ext cx="1661160" cy="6858000"/>
            <a:chOff x="609600" y="0"/>
            <a:chExt cx="1661160" cy="6858000"/>
          </a:xfrm>
        </p:grpSpPr>
        <p:sp>
          <p:nvSpPr>
            <p:cNvPr id="17" name="object 17"/>
            <p:cNvSpPr/>
            <p:nvPr/>
          </p:nvSpPr>
          <p:spPr>
            <a:xfrm>
              <a:off x="1219200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76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6200" y="6858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DC3AD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9600" y="3428999"/>
              <a:ext cx="1341755" cy="2079625"/>
            </a:xfrm>
            <a:custGeom>
              <a:avLst/>
              <a:gdLst/>
              <a:ahLst/>
              <a:cxnLst/>
              <a:rect l="l" t="t" r="r" b="b"/>
              <a:pathLst>
                <a:path w="1341755" h="2079625">
                  <a:moveTo>
                    <a:pt x="1295400" y="647700"/>
                  </a:moveTo>
                  <a:lnTo>
                    <a:pt x="1293622" y="599363"/>
                  </a:lnTo>
                  <a:lnTo>
                    <a:pt x="1288376" y="551980"/>
                  </a:lnTo>
                  <a:lnTo>
                    <a:pt x="1279779" y="505701"/>
                  </a:lnTo>
                  <a:lnTo>
                    <a:pt x="1267968" y="460629"/>
                  </a:lnTo>
                  <a:lnTo>
                    <a:pt x="1253070" y="416890"/>
                  </a:lnTo>
                  <a:lnTo>
                    <a:pt x="1235202" y="374637"/>
                  </a:lnTo>
                  <a:lnTo>
                    <a:pt x="1214488" y="333959"/>
                  </a:lnTo>
                  <a:lnTo>
                    <a:pt x="1191056" y="295008"/>
                  </a:lnTo>
                  <a:lnTo>
                    <a:pt x="1165034" y="257898"/>
                  </a:lnTo>
                  <a:lnTo>
                    <a:pt x="1136535" y="222745"/>
                  </a:lnTo>
                  <a:lnTo>
                    <a:pt x="1105700" y="189699"/>
                  </a:lnTo>
                  <a:lnTo>
                    <a:pt x="1072654" y="158864"/>
                  </a:lnTo>
                  <a:lnTo>
                    <a:pt x="1037501" y="130365"/>
                  </a:lnTo>
                  <a:lnTo>
                    <a:pt x="1000391" y="104343"/>
                  </a:lnTo>
                  <a:lnTo>
                    <a:pt x="961440" y="80911"/>
                  </a:lnTo>
                  <a:lnTo>
                    <a:pt x="920762" y="60198"/>
                  </a:lnTo>
                  <a:lnTo>
                    <a:pt x="878509" y="42329"/>
                  </a:lnTo>
                  <a:lnTo>
                    <a:pt x="834771" y="27432"/>
                  </a:lnTo>
                  <a:lnTo>
                    <a:pt x="789698" y="15621"/>
                  </a:lnTo>
                  <a:lnTo>
                    <a:pt x="743419" y="7023"/>
                  </a:lnTo>
                  <a:lnTo>
                    <a:pt x="696036" y="1778"/>
                  </a:lnTo>
                  <a:lnTo>
                    <a:pt x="647700" y="0"/>
                  </a:lnTo>
                  <a:lnTo>
                    <a:pt x="599351" y="1778"/>
                  </a:lnTo>
                  <a:lnTo>
                    <a:pt x="551980" y="7023"/>
                  </a:lnTo>
                  <a:lnTo>
                    <a:pt x="505701" y="15621"/>
                  </a:lnTo>
                  <a:lnTo>
                    <a:pt x="460629" y="27432"/>
                  </a:lnTo>
                  <a:lnTo>
                    <a:pt x="416902" y="42329"/>
                  </a:lnTo>
                  <a:lnTo>
                    <a:pt x="374637" y="60198"/>
                  </a:lnTo>
                  <a:lnTo>
                    <a:pt x="333971" y="80911"/>
                  </a:lnTo>
                  <a:lnTo>
                    <a:pt x="295008" y="104343"/>
                  </a:lnTo>
                  <a:lnTo>
                    <a:pt x="257898" y="130365"/>
                  </a:lnTo>
                  <a:lnTo>
                    <a:pt x="222758" y="158864"/>
                  </a:lnTo>
                  <a:lnTo>
                    <a:pt x="189699" y="189699"/>
                  </a:lnTo>
                  <a:lnTo>
                    <a:pt x="158864" y="222745"/>
                  </a:lnTo>
                  <a:lnTo>
                    <a:pt x="130365" y="257898"/>
                  </a:lnTo>
                  <a:lnTo>
                    <a:pt x="104343" y="295008"/>
                  </a:lnTo>
                  <a:lnTo>
                    <a:pt x="80911" y="333959"/>
                  </a:lnTo>
                  <a:lnTo>
                    <a:pt x="60185" y="374637"/>
                  </a:lnTo>
                  <a:lnTo>
                    <a:pt x="42316" y="416890"/>
                  </a:lnTo>
                  <a:lnTo>
                    <a:pt x="27419" y="460629"/>
                  </a:lnTo>
                  <a:lnTo>
                    <a:pt x="15608" y="505701"/>
                  </a:lnTo>
                  <a:lnTo>
                    <a:pt x="7010" y="551980"/>
                  </a:lnTo>
                  <a:lnTo>
                    <a:pt x="1765" y="599363"/>
                  </a:lnTo>
                  <a:lnTo>
                    <a:pt x="0" y="647700"/>
                  </a:lnTo>
                  <a:lnTo>
                    <a:pt x="1765" y="696048"/>
                  </a:lnTo>
                  <a:lnTo>
                    <a:pt x="7010" y="743432"/>
                  </a:lnTo>
                  <a:lnTo>
                    <a:pt x="15608" y="789711"/>
                  </a:lnTo>
                  <a:lnTo>
                    <a:pt x="27419" y="834783"/>
                  </a:lnTo>
                  <a:lnTo>
                    <a:pt x="42316" y="878522"/>
                  </a:lnTo>
                  <a:lnTo>
                    <a:pt x="60185" y="920775"/>
                  </a:lnTo>
                  <a:lnTo>
                    <a:pt x="80911" y="961453"/>
                  </a:lnTo>
                  <a:lnTo>
                    <a:pt x="104343" y="1000404"/>
                  </a:lnTo>
                  <a:lnTo>
                    <a:pt x="130365" y="1037513"/>
                  </a:lnTo>
                  <a:lnTo>
                    <a:pt x="158864" y="1072667"/>
                  </a:lnTo>
                  <a:lnTo>
                    <a:pt x="189699" y="1105712"/>
                  </a:lnTo>
                  <a:lnTo>
                    <a:pt x="222758" y="1136548"/>
                  </a:lnTo>
                  <a:lnTo>
                    <a:pt x="257898" y="1165047"/>
                  </a:lnTo>
                  <a:lnTo>
                    <a:pt x="295008" y="1191069"/>
                  </a:lnTo>
                  <a:lnTo>
                    <a:pt x="333971" y="1214501"/>
                  </a:lnTo>
                  <a:lnTo>
                    <a:pt x="374637" y="1235214"/>
                  </a:lnTo>
                  <a:lnTo>
                    <a:pt x="416902" y="1253083"/>
                  </a:lnTo>
                  <a:lnTo>
                    <a:pt x="460629" y="1267980"/>
                  </a:lnTo>
                  <a:lnTo>
                    <a:pt x="505701" y="1279791"/>
                  </a:lnTo>
                  <a:lnTo>
                    <a:pt x="551980" y="1288389"/>
                  </a:lnTo>
                  <a:lnTo>
                    <a:pt x="599351" y="1293634"/>
                  </a:lnTo>
                  <a:lnTo>
                    <a:pt x="647700" y="1295400"/>
                  </a:lnTo>
                  <a:lnTo>
                    <a:pt x="696036" y="1293634"/>
                  </a:lnTo>
                  <a:lnTo>
                    <a:pt x="743419" y="1288389"/>
                  </a:lnTo>
                  <a:lnTo>
                    <a:pt x="789698" y="1279791"/>
                  </a:lnTo>
                  <a:lnTo>
                    <a:pt x="834771" y="1267980"/>
                  </a:lnTo>
                  <a:lnTo>
                    <a:pt x="878509" y="1253083"/>
                  </a:lnTo>
                  <a:lnTo>
                    <a:pt x="920762" y="1235214"/>
                  </a:lnTo>
                  <a:lnTo>
                    <a:pt x="961440" y="1214501"/>
                  </a:lnTo>
                  <a:lnTo>
                    <a:pt x="1000391" y="1191069"/>
                  </a:lnTo>
                  <a:lnTo>
                    <a:pt x="1037501" y="1165047"/>
                  </a:lnTo>
                  <a:lnTo>
                    <a:pt x="1072654" y="1136548"/>
                  </a:lnTo>
                  <a:lnTo>
                    <a:pt x="1105700" y="1105712"/>
                  </a:lnTo>
                  <a:lnTo>
                    <a:pt x="1136535" y="1072667"/>
                  </a:lnTo>
                  <a:lnTo>
                    <a:pt x="1165034" y="1037513"/>
                  </a:lnTo>
                  <a:lnTo>
                    <a:pt x="1191056" y="1000404"/>
                  </a:lnTo>
                  <a:lnTo>
                    <a:pt x="1214488" y="961453"/>
                  </a:lnTo>
                  <a:lnTo>
                    <a:pt x="1235202" y="920775"/>
                  </a:lnTo>
                  <a:lnTo>
                    <a:pt x="1253070" y="878522"/>
                  </a:lnTo>
                  <a:lnTo>
                    <a:pt x="1267968" y="834783"/>
                  </a:lnTo>
                  <a:lnTo>
                    <a:pt x="1279779" y="789711"/>
                  </a:lnTo>
                  <a:lnTo>
                    <a:pt x="1288376" y="743432"/>
                  </a:lnTo>
                  <a:lnTo>
                    <a:pt x="1293622" y="696048"/>
                  </a:lnTo>
                  <a:lnTo>
                    <a:pt x="1295400" y="647700"/>
                  </a:lnTo>
                  <a:close/>
                </a:path>
                <a:path w="1341755" h="2079625">
                  <a:moveTo>
                    <a:pt x="1341501" y="1758442"/>
                  </a:moveTo>
                  <a:lnTo>
                    <a:pt x="1338021" y="1711045"/>
                  </a:lnTo>
                  <a:lnTo>
                    <a:pt x="1327912" y="1665808"/>
                  </a:lnTo>
                  <a:lnTo>
                    <a:pt x="1311681" y="1623237"/>
                  </a:lnTo>
                  <a:lnTo>
                    <a:pt x="1289812" y="1583804"/>
                  </a:lnTo>
                  <a:lnTo>
                    <a:pt x="1262799" y="1548041"/>
                  </a:lnTo>
                  <a:lnTo>
                    <a:pt x="1231163" y="1516405"/>
                  </a:lnTo>
                  <a:lnTo>
                    <a:pt x="1195374" y="1489417"/>
                  </a:lnTo>
                  <a:lnTo>
                    <a:pt x="1155928" y="1467573"/>
                  </a:lnTo>
                  <a:lnTo>
                    <a:pt x="1113345" y="1451343"/>
                  </a:lnTo>
                  <a:lnTo>
                    <a:pt x="1068095" y="1441246"/>
                  </a:lnTo>
                  <a:lnTo>
                    <a:pt x="1020699" y="1437767"/>
                  </a:lnTo>
                  <a:lnTo>
                    <a:pt x="973315" y="1441246"/>
                  </a:lnTo>
                  <a:lnTo>
                    <a:pt x="928103" y="1451343"/>
                  </a:lnTo>
                  <a:lnTo>
                    <a:pt x="885532" y="1467573"/>
                  </a:lnTo>
                  <a:lnTo>
                    <a:pt x="846112" y="1489417"/>
                  </a:lnTo>
                  <a:lnTo>
                    <a:pt x="810336" y="1516405"/>
                  </a:lnTo>
                  <a:lnTo>
                    <a:pt x="778700" y="1548041"/>
                  </a:lnTo>
                  <a:lnTo>
                    <a:pt x="751700" y="1583804"/>
                  </a:lnTo>
                  <a:lnTo>
                    <a:pt x="729830" y="1623237"/>
                  </a:lnTo>
                  <a:lnTo>
                    <a:pt x="713600" y="1665808"/>
                  </a:lnTo>
                  <a:lnTo>
                    <a:pt x="703491" y="1711045"/>
                  </a:lnTo>
                  <a:lnTo>
                    <a:pt x="700024" y="1758442"/>
                  </a:lnTo>
                  <a:lnTo>
                    <a:pt x="703491" y="1805851"/>
                  </a:lnTo>
                  <a:lnTo>
                    <a:pt x="713600" y="1851088"/>
                  </a:lnTo>
                  <a:lnTo>
                    <a:pt x="729830" y="1893658"/>
                  </a:lnTo>
                  <a:lnTo>
                    <a:pt x="751700" y="1933092"/>
                  </a:lnTo>
                  <a:lnTo>
                    <a:pt x="778700" y="1968855"/>
                  </a:lnTo>
                  <a:lnTo>
                    <a:pt x="810336" y="2000491"/>
                  </a:lnTo>
                  <a:lnTo>
                    <a:pt x="846112" y="2027478"/>
                  </a:lnTo>
                  <a:lnTo>
                    <a:pt x="885532" y="2049322"/>
                  </a:lnTo>
                  <a:lnTo>
                    <a:pt x="928103" y="2065553"/>
                  </a:lnTo>
                  <a:lnTo>
                    <a:pt x="973315" y="2075649"/>
                  </a:lnTo>
                  <a:lnTo>
                    <a:pt x="1020699" y="2079117"/>
                  </a:lnTo>
                  <a:lnTo>
                    <a:pt x="1068095" y="2075649"/>
                  </a:lnTo>
                  <a:lnTo>
                    <a:pt x="1113345" y="2065553"/>
                  </a:lnTo>
                  <a:lnTo>
                    <a:pt x="1155928" y="2049322"/>
                  </a:lnTo>
                  <a:lnTo>
                    <a:pt x="1195374" y="2027478"/>
                  </a:lnTo>
                  <a:lnTo>
                    <a:pt x="1231163" y="2000491"/>
                  </a:lnTo>
                  <a:lnTo>
                    <a:pt x="1262799" y="1968855"/>
                  </a:lnTo>
                  <a:lnTo>
                    <a:pt x="1289812" y="1933092"/>
                  </a:lnTo>
                  <a:lnTo>
                    <a:pt x="1311681" y="1893658"/>
                  </a:lnTo>
                  <a:lnTo>
                    <a:pt x="1327912" y="1851088"/>
                  </a:lnTo>
                  <a:lnTo>
                    <a:pt x="1338021" y="1805851"/>
                  </a:lnTo>
                  <a:lnTo>
                    <a:pt x="1341501" y="1758442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082" y="5500623"/>
              <a:ext cx="137159" cy="13717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64195" y="4495799"/>
              <a:ext cx="607060" cy="1567180"/>
            </a:xfrm>
            <a:custGeom>
              <a:avLst/>
              <a:gdLst/>
              <a:ahLst/>
              <a:cxnLst/>
              <a:rect l="l" t="t" r="r" b="b"/>
              <a:pathLst>
                <a:path w="607060" h="1567179">
                  <a:moveTo>
                    <a:pt x="274332" y="1429512"/>
                  </a:moveTo>
                  <a:lnTo>
                    <a:pt x="267322" y="1386166"/>
                  </a:lnTo>
                  <a:lnTo>
                    <a:pt x="247840" y="1348511"/>
                  </a:lnTo>
                  <a:lnTo>
                    <a:pt x="218147" y="1318818"/>
                  </a:lnTo>
                  <a:lnTo>
                    <a:pt x="180492" y="1299349"/>
                  </a:lnTo>
                  <a:lnTo>
                    <a:pt x="137172" y="1292352"/>
                  </a:lnTo>
                  <a:lnTo>
                    <a:pt x="93840" y="1299349"/>
                  </a:lnTo>
                  <a:lnTo>
                    <a:pt x="56184" y="1318818"/>
                  </a:lnTo>
                  <a:lnTo>
                    <a:pt x="26492" y="1348511"/>
                  </a:lnTo>
                  <a:lnTo>
                    <a:pt x="7010" y="1386166"/>
                  </a:lnTo>
                  <a:lnTo>
                    <a:pt x="0" y="1429512"/>
                  </a:lnTo>
                  <a:lnTo>
                    <a:pt x="7010" y="1472869"/>
                  </a:lnTo>
                  <a:lnTo>
                    <a:pt x="26492" y="1510525"/>
                  </a:lnTo>
                  <a:lnTo>
                    <a:pt x="56184" y="1540217"/>
                  </a:lnTo>
                  <a:lnTo>
                    <a:pt x="93840" y="1559687"/>
                  </a:lnTo>
                  <a:lnTo>
                    <a:pt x="137172" y="1566672"/>
                  </a:lnTo>
                  <a:lnTo>
                    <a:pt x="180492" y="1559687"/>
                  </a:lnTo>
                  <a:lnTo>
                    <a:pt x="218147" y="1540217"/>
                  </a:lnTo>
                  <a:lnTo>
                    <a:pt x="247840" y="1510525"/>
                  </a:lnTo>
                  <a:lnTo>
                    <a:pt x="267322" y="1472869"/>
                  </a:lnTo>
                  <a:lnTo>
                    <a:pt x="274332" y="1429512"/>
                  </a:lnTo>
                  <a:close/>
                </a:path>
                <a:path w="607060" h="1567179">
                  <a:moveTo>
                    <a:pt x="606564" y="182880"/>
                  </a:moveTo>
                  <a:lnTo>
                    <a:pt x="600024" y="134277"/>
                  </a:lnTo>
                  <a:lnTo>
                    <a:pt x="581583" y="90601"/>
                  </a:lnTo>
                  <a:lnTo>
                    <a:pt x="552983" y="53581"/>
                  </a:lnTo>
                  <a:lnTo>
                    <a:pt x="515962" y="24980"/>
                  </a:lnTo>
                  <a:lnTo>
                    <a:pt x="472287" y="6540"/>
                  </a:lnTo>
                  <a:lnTo>
                    <a:pt x="423684" y="0"/>
                  </a:lnTo>
                  <a:lnTo>
                    <a:pt x="375069" y="6540"/>
                  </a:lnTo>
                  <a:lnTo>
                    <a:pt x="331393" y="24980"/>
                  </a:lnTo>
                  <a:lnTo>
                    <a:pt x="294373" y="53581"/>
                  </a:lnTo>
                  <a:lnTo>
                    <a:pt x="265772" y="90601"/>
                  </a:lnTo>
                  <a:lnTo>
                    <a:pt x="247332" y="134277"/>
                  </a:lnTo>
                  <a:lnTo>
                    <a:pt x="240804" y="182880"/>
                  </a:lnTo>
                  <a:lnTo>
                    <a:pt x="247332" y="231495"/>
                  </a:lnTo>
                  <a:lnTo>
                    <a:pt x="265772" y="275170"/>
                  </a:lnTo>
                  <a:lnTo>
                    <a:pt x="294373" y="312191"/>
                  </a:lnTo>
                  <a:lnTo>
                    <a:pt x="331393" y="340791"/>
                  </a:lnTo>
                  <a:lnTo>
                    <a:pt x="375069" y="359232"/>
                  </a:lnTo>
                  <a:lnTo>
                    <a:pt x="423684" y="365760"/>
                  </a:lnTo>
                  <a:lnTo>
                    <a:pt x="472287" y="359232"/>
                  </a:lnTo>
                  <a:lnTo>
                    <a:pt x="515962" y="340791"/>
                  </a:lnTo>
                  <a:lnTo>
                    <a:pt x="552983" y="312191"/>
                  </a:lnTo>
                  <a:lnTo>
                    <a:pt x="581583" y="275170"/>
                  </a:lnTo>
                  <a:lnTo>
                    <a:pt x="600024" y="231495"/>
                  </a:lnTo>
                  <a:lnTo>
                    <a:pt x="606564" y="18288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364994" y="3565017"/>
            <a:ext cx="17710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cap="small" spc="315" dirty="0">
                <a:latin typeface="Cambria"/>
                <a:cs typeface="Cambria"/>
              </a:rPr>
              <a:t>Layout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0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220" dirty="0"/>
              <a:t>What</a:t>
            </a:r>
            <a:r>
              <a:rPr cap="small" spc="305" dirty="0"/>
              <a:t> </a:t>
            </a:r>
            <a:r>
              <a:rPr cap="small" spc="250" dirty="0"/>
              <a:t>is</a:t>
            </a:r>
            <a:r>
              <a:rPr cap="small" spc="315" dirty="0"/>
              <a:t> </a:t>
            </a:r>
            <a:r>
              <a:rPr cap="small" spc="235" dirty="0"/>
              <a:t>Layout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7110095" cy="425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05" dirty="0">
                <a:latin typeface="Cambria"/>
                <a:cs typeface="Cambria"/>
              </a:rPr>
              <a:t>The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LayoutManagers</a:t>
            </a:r>
            <a:r>
              <a:rPr sz="2400" spc="17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are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used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to</a:t>
            </a:r>
            <a:r>
              <a:rPr sz="2400" spc="15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arrange</a:t>
            </a:r>
            <a:endParaRPr sz="2400">
              <a:latin typeface="Cambria"/>
              <a:cs typeface="Cambria"/>
            </a:endParaRPr>
          </a:p>
          <a:p>
            <a:pPr marL="286385">
              <a:lnSpc>
                <a:spcPct val="100000"/>
              </a:lnSpc>
            </a:pPr>
            <a:r>
              <a:rPr sz="2400" dirty="0">
                <a:latin typeface="Cambria"/>
                <a:cs typeface="Cambria"/>
              </a:rPr>
              <a:t>components</a:t>
            </a:r>
            <a:r>
              <a:rPr sz="2400" spc="220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in</a:t>
            </a:r>
            <a:r>
              <a:rPr sz="2400" spc="225" dirty="0">
                <a:latin typeface="Cambria"/>
                <a:cs typeface="Cambria"/>
              </a:rPr>
              <a:t> </a:t>
            </a:r>
            <a:r>
              <a:rPr sz="2400" spc="150" dirty="0">
                <a:latin typeface="Cambria"/>
                <a:cs typeface="Cambria"/>
              </a:rPr>
              <a:t>a</a:t>
            </a:r>
            <a:r>
              <a:rPr sz="2400" spc="229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particular</a:t>
            </a:r>
            <a:r>
              <a:rPr sz="2400" spc="22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manner.</a:t>
            </a:r>
            <a:endParaRPr sz="2400">
              <a:latin typeface="Cambria"/>
              <a:cs typeface="Cambri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75" dirty="0">
                <a:latin typeface="Cambria"/>
                <a:cs typeface="Cambria"/>
              </a:rPr>
              <a:t>AWT</a:t>
            </a:r>
            <a:r>
              <a:rPr sz="2400" spc="26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provides</a:t>
            </a:r>
            <a:r>
              <a:rPr sz="2400" spc="25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the</a:t>
            </a:r>
            <a:r>
              <a:rPr sz="2400" spc="26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following</a:t>
            </a:r>
            <a:r>
              <a:rPr sz="2400" spc="22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layout</a:t>
            </a:r>
            <a:r>
              <a:rPr sz="2400" spc="26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managers</a:t>
            </a:r>
            <a:r>
              <a:rPr sz="2400" spc="28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(in </a:t>
            </a:r>
            <a:r>
              <a:rPr sz="2400" spc="85" dirty="0">
                <a:latin typeface="Cambria"/>
                <a:cs typeface="Cambria"/>
              </a:rPr>
              <a:t>package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java.awt):</a:t>
            </a:r>
            <a:endParaRPr sz="24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spc="85" dirty="0">
                <a:latin typeface="Cambria"/>
                <a:cs typeface="Cambria"/>
              </a:rPr>
              <a:t>FlowLayout,</a:t>
            </a:r>
            <a:endParaRPr sz="21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spc="100" dirty="0">
                <a:latin typeface="Cambria"/>
                <a:cs typeface="Cambria"/>
              </a:rPr>
              <a:t>GridLayout,</a:t>
            </a:r>
            <a:endParaRPr sz="21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spc="70" dirty="0">
                <a:latin typeface="Cambria"/>
                <a:cs typeface="Cambria"/>
              </a:rPr>
              <a:t>BorderLayout,</a:t>
            </a:r>
            <a:endParaRPr sz="21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spc="105" dirty="0">
                <a:latin typeface="Cambria"/>
                <a:cs typeface="Cambria"/>
              </a:rPr>
              <a:t>GridBagLayout,</a:t>
            </a:r>
            <a:endParaRPr sz="21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spc="95" dirty="0">
                <a:latin typeface="Cambria"/>
                <a:cs typeface="Cambria"/>
              </a:rPr>
              <a:t>BoxLayout,</a:t>
            </a:r>
            <a:endParaRPr sz="21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spc="105" dirty="0">
                <a:latin typeface="Cambria"/>
                <a:cs typeface="Cambria"/>
              </a:rPr>
              <a:t>CardLayout,</a:t>
            </a:r>
            <a:endParaRPr sz="21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spc="85" dirty="0">
                <a:latin typeface="Cambria"/>
                <a:cs typeface="Cambria"/>
              </a:rPr>
              <a:t>and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others.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0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220" dirty="0"/>
              <a:t>What</a:t>
            </a:r>
            <a:r>
              <a:rPr cap="small" spc="305" dirty="0"/>
              <a:t> </a:t>
            </a:r>
            <a:r>
              <a:rPr cap="small" spc="250" dirty="0"/>
              <a:t>is</a:t>
            </a:r>
            <a:r>
              <a:rPr cap="small" spc="315" dirty="0"/>
              <a:t> </a:t>
            </a:r>
            <a:r>
              <a:rPr cap="small" spc="235" dirty="0"/>
              <a:t>Layout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7298690" cy="2965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30" dirty="0">
                <a:latin typeface="Cambria"/>
                <a:cs typeface="Cambria"/>
              </a:rPr>
              <a:t>Each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b="1" spc="145" dirty="0">
                <a:latin typeface="Cambria"/>
                <a:cs typeface="Cambria"/>
              </a:rPr>
              <a:t>Container</a:t>
            </a:r>
            <a:r>
              <a:rPr sz="2000" b="1" spc="135" dirty="0">
                <a:latin typeface="Cambria"/>
                <a:cs typeface="Cambria"/>
              </a:rPr>
              <a:t> </a:t>
            </a:r>
            <a:r>
              <a:rPr sz="2000" b="1" spc="110" dirty="0">
                <a:latin typeface="Cambria"/>
                <a:cs typeface="Cambria"/>
              </a:rPr>
              <a:t>object</a:t>
            </a:r>
            <a:r>
              <a:rPr sz="2000" b="1" spc="130" dirty="0">
                <a:latin typeface="Cambria"/>
                <a:cs typeface="Cambria"/>
              </a:rPr>
              <a:t> </a:t>
            </a:r>
            <a:r>
              <a:rPr sz="2000" b="1" spc="135" dirty="0">
                <a:latin typeface="Cambria"/>
                <a:cs typeface="Cambria"/>
              </a:rPr>
              <a:t>has</a:t>
            </a:r>
            <a:r>
              <a:rPr sz="2000" b="1" spc="150" dirty="0">
                <a:latin typeface="Cambria"/>
                <a:cs typeface="Cambria"/>
              </a:rPr>
              <a:t> a</a:t>
            </a:r>
            <a:r>
              <a:rPr sz="2000" b="1" spc="145" dirty="0">
                <a:latin typeface="Cambria"/>
                <a:cs typeface="Cambria"/>
              </a:rPr>
              <a:t> </a:t>
            </a:r>
            <a:r>
              <a:rPr sz="2000" b="1" spc="120" dirty="0">
                <a:latin typeface="Cambria"/>
                <a:cs typeface="Cambria"/>
              </a:rPr>
              <a:t>layout</a:t>
            </a:r>
            <a:r>
              <a:rPr sz="2000" b="1" spc="150" dirty="0">
                <a:latin typeface="Cambria"/>
                <a:cs typeface="Cambria"/>
              </a:rPr>
              <a:t> </a:t>
            </a:r>
            <a:r>
              <a:rPr sz="2000" b="1" spc="120" dirty="0">
                <a:latin typeface="Cambria"/>
                <a:cs typeface="Cambria"/>
              </a:rPr>
              <a:t>manager</a:t>
            </a:r>
            <a:endParaRPr sz="2000">
              <a:latin typeface="Cambria"/>
              <a:cs typeface="Cambria"/>
            </a:endParaRPr>
          </a:p>
          <a:p>
            <a:pPr marL="286385">
              <a:lnSpc>
                <a:spcPct val="100000"/>
              </a:lnSpc>
            </a:pPr>
            <a:r>
              <a:rPr sz="2000" b="1" spc="120" dirty="0">
                <a:latin typeface="Cambria"/>
                <a:cs typeface="Cambria"/>
              </a:rPr>
              <a:t>associated</a:t>
            </a:r>
            <a:r>
              <a:rPr sz="2000" b="1" spc="114" dirty="0">
                <a:latin typeface="Cambria"/>
                <a:cs typeface="Cambria"/>
              </a:rPr>
              <a:t> </a:t>
            </a:r>
            <a:r>
              <a:rPr sz="2000" b="1" spc="140" dirty="0">
                <a:latin typeface="Cambria"/>
                <a:cs typeface="Cambria"/>
              </a:rPr>
              <a:t>with</a:t>
            </a:r>
            <a:r>
              <a:rPr sz="2000" b="1" spc="125" dirty="0">
                <a:latin typeface="Cambria"/>
                <a:cs typeface="Cambria"/>
              </a:rPr>
              <a:t> </a:t>
            </a:r>
            <a:r>
              <a:rPr sz="2000" b="1" spc="80" dirty="0">
                <a:latin typeface="Cambria"/>
                <a:cs typeface="Cambria"/>
              </a:rPr>
              <a:t>it.</a:t>
            </a:r>
            <a:endParaRPr sz="2000">
              <a:latin typeface="Cambria"/>
              <a:cs typeface="Cambria"/>
            </a:endParaRPr>
          </a:p>
          <a:p>
            <a:pPr marL="286385" marR="122428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85" dirty="0">
                <a:latin typeface="Cambria"/>
                <a:cs typeface="Cambria"/>
              </a:rPr>
              <a:t>A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layout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manager </a:t>
            </a:r>
            <a:r>
              <a:rPr sz="2000" spc="70" dirty="0">
                <a:latin typeface="Cambria"/>
                <a:cs typeface="Cambria"/>
              </a:rPr>
              <a:t>is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125" dirty="0">
                <a:latin typeface="Cambria"/>
                <a:cs typeface="Cambria"/>
              </a:rPr>
              <a:t>an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instance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any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class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that </a:t>
            </a:r>
            <a:r>
              <a:rPr sz="2000" spc="70" dirty="0">
                <a:latin typeface="Cambria"/>
                <a:cs typeface="Cambria"/>
              </a:rPr>
              <a:t>implements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the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b="1" spc="155" dirty="0">
                <a:latin typeface="Cambria"/>
                <a:cs typeface="Cambria"/>
              </a:rPr>
              <a:t>LayoutManager</a:t>
            </a:r>
            <a:r>
              <a:rPr sz="2000" b="1" spc="165" dirty="0">
                <a:latin typeface="Cambria"/>
                <a:cs typeface="Cambria"/>
              </a:rPr>
              <a:t> </a:t>
            </a:r>
            <a:r>
              <a:rPr sz="2000" b="1" spc="110" dirty="0">
                <a:latin typeface="Cambria"/>
                <a:cs typeface="Cambria"/>
              </a:rPr>
              <a:t>interface.</a:t>
            </a:r>
            <a:endParaRPr sz="20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90" dirty="0">
                <a:latin typeface="Cambria"/>
                <a:cs typeface="Cambria"/>
              </a:rPr>
              <a:t>The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layout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manager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is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set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by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the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b="1" spc="120" dirty="0">
                <a:latin typeface="Cambria"/>
                <a:cs typeface="Cambria"/>
              </a:rPr>
              <a:t>setLayout(</a:t>
            </a:r>
            <a:r>
              <a:rPr sz="2000" b="1" spc="13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)</a:t>
            </a:r>
            <a:r>
              <a:rPr sz="2000" b="1" spc="130" dirty="0">
                <a:latin typeface="Cambria"/>
                <a:cs typeface="Cambria"/>
              </a:rPr>
              <a:t> </a:t>
            </a:r>
            <a:r>
              <a:rPr sz="2000" b="1" spc="100" dirty="0">
                <a:latin typeface="Cambria"/>
                <a:cs typeface="Cambria"/>
              </a:rPr>
              <a:t>method.</a:t>
            </a:r>
            <a:endParaRPr sz="2000">
              <a:latin typeface="Cambria"/>
              <a:cs typeface="Cambria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421"/>
              <a:buFont typeface="Wingdings"/>
              <a:buChar char=""/>
              <a:tabLst>
                <a:tab pos="286385" algn="l"/>
              </a:tabLst>
            </a:pPr>
            <a:r>
              <a:rPr sz="1900" spc="105" dirty="0">
                <a:latin typeface="Cambria"/>
                <a:cs typeface="Cambria"/>
              </a:rPr>
              <a:t>If</a:t>
            </a:r>
            <a:r>
              <a:rPr sz="1900" spc="14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you</a:t>
            </a:r>
            <a:r>
              <a:rPr sz="1900" spc="17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do</a:t>
            </a:r>
            <a:r>
              <a:rPr sz="1900" spc="14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not</a:t>
            </a:r>
            <a:r>
              <a:rPr sz="1900" spc="14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specify</a:t>
            </a:r>
            <a:r>
              <a:rPr sz="1900" spc="150" dirty="0">
                <a:latin typeface="Cambria"/>
                <a:cs typeface="Cambria"/>
              </a:rPr>
              <a:t> </a:t>
            </a:r>
            <a:r>
              <a:rPr sz="1900" spc="120" dirty="0">
                <a:latin typeface="Cambria"/>
                <a:cs typeface="Cambria"/>
              </a:rPr>
              <a:t>a</a:t>
            </a:r>
            <a:r>
              <a:rPr sz="1900" spc="165" dirty="0">
                <a:latin typeface="Cambria"/>
                <a:cs typeface="Cambria"/>
              </a:rPr>
              <a:t> </a:t>
            </a:r>
            <a:r>
              <a:rPr sz="1900" spc="60" dirty="0">
                <a:latin typeface="Cambria"/>
                <a:cs typeface="Cambria"/>
              </a:rPr>
              <a:t>layout</a:t>
            </a:r>
            <a:r>
              <a:rPr sz="1900" spc="160" dirty="0">
                <a:latin typeface="Cambria"/>
                <a:cs typeface="Cambria"/>
              </a:rPr>
              <a:t> </a:t>
            </a:r>
            <a:r>
              <a:rPr sz="1900" spc="90" dirty="0">
                <a:latin typeface="Cambria"/>
                <a:cs typeface="Cambria"/>
              </a:rPr>
              <a:t>manager,</a:t>
            </a:r>
            <a:r>
              <a:rPr sz="1900" spc="165" dirty="0">
                <a:latin typeface="Cambria"/>
                <a:cs typeface="Cambria"/>
              </a:rPr>
              <a:t> </a:t>
            </a:r>
            <a:r>
              <a:rPr sz="1900" spc="65" dirty="0">
                <a:latin typeface="Cambria"/>
                <a:cs typeface="Cambria"/>
              </a:rPr>
              <a:t>the</a:t>
            </a:r>
            <a:r>
              <a:rPr sz="1900" spc="145" dirty="0">
                <a:latin typeface="Cambria"/>
                <a:cs typeface="Cambria"/>
              </a:rPr>
              <a:t> </a:t>
            </a:r>
            <a:r>
              <a:rPr sz="1900" spc="55" dirty="0">
                <a:latin typeface="Cambria"/>
                <a:cs typeface="Cambria"/>
              </a:rPr>
              <a:t>container</a:t>
            </a:r>
            <a:r>
              <a:rPr sz="1900" spc="160" dirty="0">
                <a:latin typeface="Cambria"/>
                <a:cs typeface="Cambria"/>
              </a:rPr>
              <a:t> </a:t>
            </a:r>
            <a:r>
              <a:rPr sz="1900" spc="55" dirty="0">
                <a:latin typeface="Cambria"/>
                <a:cs typeface="Cambria"/>
              </a:rPr>
              <a:t>will</a:t>
            </a:r>
            <a:r>
              <a:rPr sz="1900" spc="150" dirty="0">
                <a:latin typeface="Cambria"/>
                <a:cs typeface="Cambria"/>
              </a:rPr>
              <a:t> </a:t>
            </a:r>
            <a:r>
              <a:rPr sz="1900" spc="65" dirty="0">
                <a:latin typeface="Cambria"/>
                <a:cs typeface="Cambria"/>
              </a:rPr>
              <a:t>use</a:t>
            </a:r>
            <a:r>
              <a:rPr sz="1900" spc="140" dirty="0">
                <a:latin typeface="Cambria"/>
                <a:cs typeface="Cambria"/>
              </a:rPr>
              <a:t> </a:t>
            </a:r>
            <a:r>
              <a:rPr sz="1900" spc="70" dirty="0">
                <a:latin typeface="Cambria"/>
                <a:cs typeface="Cambria"/>
              </a:rPr>
              <a:t>a </a:t>
            </a:r>
            <a:r>
              <a:rPr sz="1900" spc="55" dirty="0">
                <a:latin typeface="Cambria"/>
                <a:cs typeface="Cambria"/>
              </a:rPr>
              <a:t>default:</a:t>
            </a:r>
            <a:endParaRPr sz="1900">
              <a:latin typeface="Cambria"/>
              <a:cs typeface="Cambria"/>
            </a:endParaRPr>
          </a:p>
          <a:p>
            <a:pPr marL="516890" lvl="1" indent="-172085">
              <a:lnSpc>
                <a:spcPct val="100000"/>
              </a:lnSpc>
              <a:spcBef>
                <a:spcPts val="285"/>
              </a:spcBef>
              <a:buClr>
                <a:srgbClr val="FD8537"/>
              </a:buClr>
              <a:buSzPct val="79411"/>
              <a:buFont typeface="Segoe UI Symbol"/>
              <a:buChar char="⚫"/>
              <a:tabLst>
                <a:tab pos="516890" algn="l"/>
              </a:tabLst>
            </a:pPr>
            <a:r>
              <a:rPr sz="1700" b="1" spc="-20" dirty="0">
                <a:latin typeface="Courier New"/>
                <a:cs typeface="Courier New"/>
              </a:rPr>
              <a:t>JPanel</a:t>
            </a:r>
            <a:r>
              <a:rPr sz="1700" b="1" spc="-505" dirty="0">
                <a:latin typeface="Courier New"/>
                <a:cs typeface="Courier New"/>
              </a:rPr>
              <a:t> </a:t>
            </a:r>
            <a:r>
              <a:rPr sz="1700" spc="65" dirty="0">
                <a:latin typeface="Cambria"/>
                <a:cs typeface="Cambria"/>
              </a:rPr>
              <a:t>default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spc="90" dirty="0">
                <a:latin typeface="Cambria"/>
                <a:cs typeface="Cambria"/>
              </a:rPr>
              <a:t>=</a:t>
            </a:r>
            <a:r>
              <a:rPr sz="1700" spc="110" dirty="0">
                <a:latin typeface="Cambria"/>
                <a:cs typeface="Cambria"/>
              </a:rPr>
              <a:t> </a:t>
            </a:r>
            <a:r>
              <a:rPr sz="1700" b="1" spc="-10" dirty="0">
                <a:latin typeface="Courier New"/>
                <a:cs typeface="Courier New"/>
              </a:rPr>
              <a:t>FlowLayout</a:t>
            </a:r>
            <a:endParaRPr sz="1700">
              <a:latin typeface="Courier New"/>
              <a:cs typeface="Courier New"/>
            </a:endParaRPr>
          </a:p>
          <a:p>
            <a:pPr marL="516255" lvl="1" indent="-171450">
              <a:lnSpc>
                <a:spcPct val="100000"/>
              </a:lnSpc>
              <a:spcBef>
                <a:spcPts val="409"/>
              </a:spcBef>
              <a:buClr>
                <a:srgbClr val="FD8537"/>
              </a:buClr>
              <a:buSzPct val="79411"/>
              <a:buFont typeface="Segoe UI Symbol"/>
              <a:buChar char="⚫"/>
              <a:tabLst>
                <a:tab pos="516255" algn="l"/>
              </a:tabLst>
            </a:pPr>
            <a:r>
              <a:rPr sz="1700" b="1" spc="-20" dirty="0">
                <a:latin typeface="Courier New"/>
                <a:cs typeface="Courier New"/>
              </a:rPr>
              <a:t>JFrame</a:t>
            </a:r>
            <a:r>
              <a:rPr sz="1700" b="1" spc="-505" dirty="0">
                <a:latin typeface="Courier New"/>
                <a:cs typeface="Courier New"/>
              </a:rPr>
              <a:t> </a:t>
            </a:r>
            <a:r>
              <a:rPr sz="1700" spc="65" dirty="0">
                <a:latin typeface="Cambria"/>
                <a:cs typeface="Cambria"/>
              </a:rPr>
              <a:t>default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spc="90" dirty="0">
                <a:latin typeface="Cambria"/>
                <a:cs typeface="Cambria"/>
              </a:rPr>
              <a:t>=</a:t>
            </a:r>
            <a:r>
              <a:rPr sz="1700" spc="105" dirty="0">
                <a:latin typeface="Cambria"/>
                <a:cs typeface="Cambria"/>
              </a:rPr>
              <a:t> </a:t>
            </a:r>
            <a:r>
              <a:rPr sz="1700" b="1" spc="-10" dirty="0">
                <a:latin typeface="Courier New"/>
                <a:cs typeface="Courier New"/>
              </a:rPr>
              <a:t>BorderLayout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0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285" dirty="0"/>
              <a:t>Flow</a:t>
            </a:r>
            <a:r>
              <a:rPr cap="small" spc="300" dirty="0"/>
              <a:t> </a:t>
            </a:r>
            <a:r>
              <a:rPr cap="small" spc="225" dirty="0"/>
              <a:t>Layout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95449"/>
            <a:ext cx="6975475" cy="481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indent="-273685">
              <a:lnSpc>
                <a:spcPts val="251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z="2200" spc="145" dirty="0">
                <a:latin typeface="Cambria"/>
                <a:cs typeface="Cambria"/>
              </a:rPr>
              <a:t>In</a:t>
            </a:r>
            <a:r>
              <a:rPr sz="2200" spc="26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the</a:t>
            </a:r>
            <a:r>
              <a:rPr sz="2200" spc="260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java.awt.FlowLayout,</a:t>
            </a:r>
            <a:r>
              <a:rPr sz="2200" spc="28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components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are</a:t>
            </a:r>
            <a:endParaRPr sz="2200">
              <a:latin typeface="Cambria"/>
              <a:cs typeface="Cambria"/>
            </a:endParaRPr>
          </a:p>
          <a:p>
            <a:pPr marL="286385">
              <a:lnSpc>
                <a:spcPts val="2510"/>
              </a:lnSpc>
            </a:pPr>
            <a:r>
              <a:rPr sz="2200" spc="60" dirty="0">
                <a:latin typeface="Cambria"/>
                <a:cs typeface="Cambria"/>
              </a:rPr>
              <a:t>arranged</a:t>
            </a:r>
            <a:endParaRPr sz="2200">
              <a:latin typeface="Cambria"/>
              <a:cs typeface="Cambria"/>
            </a:endParaRPr>
          </a:p>
          <a:p>
            <a:pPr marL="652780" marR="225425" lvl="1" indent="-274955">
              <a:lnSpc>
                <a:spcPts val="2050"/>
              </a:lnSpc>
              <a:spcBef>
                <a:spcPts val="500"/>
              </a:spcBef>
              <a:buClr>
                <a:srgbClr val="FD8537"/>
              </a:buClr>
              <a:buSzPct val="78947"/>
              <a:buFont typeface="Segoe UI Symbol"/>
              <a:buChar char="⚫"/>
              <a:tabLst>
                <a:tab pos="652780" algn="l"/>
              </a:tabLst>
            </a:pPr>
            <a:r>
              <a:rPr sz="1900" dirty="0">
                <a:latin typeface="Cambria"/>
                <a:cs typeface="Cambria"/>
              </a:rPr>
              <a:t>from</a:t>
            </a:r>
            <a:r>
              <a:rPr sz="1900" spc="16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left-to-</a:t>
            </a:r>
            <a:r>
              <a:rPr sz="1900" spc="75" dirty="0">
                <a:latin typeface="Cambria"/>
                <a:cs typeface="Cambria"/>
              </a:rPr>
              <a:t>right</a:t>
            </a:r>
            <a:r>
              <a:rPr sz="1900" spc="190" dirty="0">
                <a:latin typeface="Cambria"/>
                <a:cs typeface="Cambria"/>
              </a:rPr>
              <a:t> </a:t>
            </a:r>
            <a:r>
              <a:rPr sz="1900" spc="60" dirty="0">
                <a:latin typeface="Cambria"/>
                <a:cs typeface="Cambria"/>
              </a:rPr>
              <a:t>inside</a:t>
            </a:r>
            <a:r>
              <a:rPr sz="1900" spc="170" dirty="0">
                <a:latin typeface="Cambria"/>
                <a:cs typeface="Cambria"/>
              </a:rPr>
              <a:t> </a:t>
            </a:r>
            <a:r>
              <a:rPr sz="1900" spc="65" dirty="0">
                <a:latin typeface="Cambria"/>
                <a:cs typeface="Cambria"/>
              </a:rPr>
              <a:t>the</a:t>
            </a:r>
            <a:r>
              <a:rPr sz="1900" spc="175" dirty="0">
                <a:latin typeface="Cambria"/>
                <a:cs typeface="Cambria"/>
              </a:rPr>
              <a:t> </a:t>
            </a:r>
            <a:r>
              <a:rPr sz="1900" spc="55" dirty="0">
                <a:latin typeface="Cambria"/>
                <a:cs typeface="Cambria"/>
              </a:rPr>
              <a:t>container</a:t>
            </a:r>
            <a:r>
              <a:rPr sz="1900" spc="170" dirty="0">
                <a:latin typeface="Cambria"/>
                <a:cs typeface="Cambria"/>
              </a:rPr>
              <a:t> </a:t>
            </a:r>
            <a:r>
              <a:rPr sz="1900" spc="75" dirty="0">
                <a:latin typeface="Cambria"/>
                <a:cs typeface="Cambria"/>
              </a:rPr>
              <a:t>in</a:t>
            </a:r>
            <a:r>
              <a:rPr sz="1900" spc="175" dirty="0">
                <a:latin typeface="Cambria"/>
                <a:cs typeface="Cambria"/>
              </a:rPr>
              <a:t> </a:t>
            </a:r>
            <a:r>
              <a:rPr sz="1900" spc="65" dirty="0">
                <a:latin typeface="Cambria"/>
                <a:cs typeface="Cambria"/>
              </a:rPr>
              <a:t>the</a:t>
            </a:r>
            <a:r>
              <a:rPr sz="1900" spc="16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order</a:t>
            </a:r>
            <a:r>
              <a:rPr sz="1900" spc="170" dirty="0">
                <a:latin typeface="Cambria"/>
                <a:cs typeface="Cambria"/>
              </a:rPr>
              <a:t> </a:t>
            </a:r>
            <a:r>
              <a:rPr sz="1900" spc="80" dirty="0">
                <a:latin typeface="Cambria"/>
                <a:cs typeface="Cambria"/>
              </a:rPr>
              <a:t>that </a:t>
            </a:r>
            <a:r>
              <a:rPr sz="1900" spc="65" dirty="0">
                <a:latin typeface="Cambria"/>
                <a:cs typeface="Cambria"/>
              </a:rPr>
              <a:t>they</a:t>
            </a:r>
            <a:r>
              <a:rPr sz="1900" spc="125" dirty="0">
                <a:latin typeface="Cambria"/>
                <a:cs typeface="Cambria"/>
              </a:rPr>
              <a:t> </a:t>
            </a:r>
            <a:r>
              <a:rPr sz="1900" spc="60" dirty="0">
                <a:latin typeface="Cambria"/>
                <a:cs typeface="Cambria"/>
              </a:rPr>
              <a:t>are</a:t>
            </a:r>
            <a:r>
              <a:rPr sz="1900" spc="114" dirty="0">
                <a:latin typeface="Cambria"/>
                <a:cs typeface="Cambria"/>
              </a:rPr>
              <a:t> </a:t>
            </a:r>
            <a:r>
              <a:rPr sz="1900" spc="-10" dirty="0">
                <a:latin typeface="Cambria"/>
                <a:cs typeface="Cambria"/>
              </a:rPr>
              <a:t>added</a:t>
            </a:r>
            <a:endParaRPr sz="19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204"/>
              </a:spcBef>
              <a:buClr>
                <a:srgbClr val="FD8537"/>
              </a:buClr>
              <a:buSzPct val="78947"/>
              <a:buFont typeface="Segoe UI Symbol"/>
              <a:buChar char="⚫"/>
              <a:tabLst>
                <a:tab pos="652780" algn="l"/>
              </a:tabLst>
            </a:pPr>
            <a:r>
              <a:rPr sz="1900" spc="80" dirty="0">
                <a:latin typeface="Cambria"/>
                <a:cs typeface="Cambria"/>
              </a:rPr>
              <a:t>When</a:t>
            </a:r>
            <a:r>
              <a:rPr sz="1900" spc="12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one</a:t>
            </a:r>
            <a:r>
              <a:rPr sz="1900" spc="12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row</a:t>
            </a:r>
            <a:r>
              <a:rPr sz="1900" spc="105" dirty="0">
                <a:latin typeface="Cambria"/>
                <a:cs typeface="Cambria"/>
              </a:rPr>
              <a:t> </a:t>
            </a:r>
            <a:r>
              <a:rPr sz="1900" spc="65" dirty="0">
                <a:latin typeface="Cambria"/>
                <a:cs typeface="Cambria"/>
              </a:rPr>
              <a:t>is</a:t>
            </a:r>
            <a:r>
              <a:rPr sz="1900" spc="120" dirty="0">
                <a:latin typeface="Cambria"/>
                <a:cs typeface="Cambria"/>
              </a:rPr>
              <a:t> </a:t>
            </a:r>
            <a:r>
              <a:rPr sz="1900" spc="70" dirty="0">
                <a:latin typeface="Cambria"/>
                <a:cs typeface="Cambria"/>
              </a:rPr>
              <a:t>filled,</a:t>
            </a:r>
            <a:r>
              <a:rPr sz="1900" spc="125" dirty="0">
                <a:latin typeface="Cambria"/>
                <a:cs typeface="Cambria"/>
              </a:rPr>
              <a:t> a</a:t>
            </a:r>
            <a:r>
              <a:rPr sz="1900" spc="12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new</a:t>
            </a:r>
            <a:r>
              <a:rPr sz="1900" spc="12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row</a:t>
            </a:r>
            <a:r>
              <a:rPr sz="1900" spc="110" dirty="0">
                <a:latin typeface="Cambria"/>
                <a:cs typeface="Cambria"/>
              </a:rPr>
              <a:t> </a:t>
            </a:r>
            <a:r>
              <a:rPr sz="1900" spc="60" dirty="0">
                <a:latin typeface="Cambria"/>
                <a:cs typeface="Cambria"/>
              </a:rPr>
              <a:t>will</a:t>
            </a:r>
            <a:r>
              <a:rPr sz="1900" spc="12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be</a:t>
            </a:r>
            <a:r>
              <a:rPr sz="1900" spc="120" dirty="0">
                <a:latin typeface="Cambria"/>
                <a:cs typeface="Cambria"/>
              </a:rPr>
              <a:t> </a:t>
            </a:r>
            <a:r>
              <a:rPr sz="1900" spc="60" dirty="0">
                <a:latin typeface="Cambria"/>
                <a:cs typeface="Cambria"/>
              </a:rPr>
              <a:t>started.</a:t>
            </a:r>
            <a:endParaRPr sz="19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32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z="2200" spc="60" dirty="0">
                <a:latin typeface="Cambria"/>
                <a:cs typeface="Cambria"/>
              </a:rPr>
              <a:t>Constructors:</a:t>
            </a:r>
            <a:endParaRPr sz="22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245"/>
              </a:spcBef>
              <a:buClr>
                <a:srgbClr val="FD8537"/>
              </a:buClr>
              <a:buSzPct val="80000"/>
              <a:buFont typeface="Segoe UI Symbol"/>
              <a:buChar char="⚫"/>
              <a:tabLst>
                <a:tab pos="652780" algn="l"/>
              </a:tabLst>
            </a:pPr>
            <a:r>
              <a:rPr sz="2000" spc="70" dirty="0">
                <a:latin typeface="Cambria"/>
                <a:cs typeface="Cambria"/>
              </a:rPr>
              <a:t>FlowLayout(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)</a:t>
            </a:r>
            <a:endParaRPr sz="2000">
              <a:latin typeface="Cambria"/>
              <a:cs typeface="Cambria"/>
            </a:endParaRPr>
          </a:p>
          <a:p>
            <a:pPr marL="927100" marR="5080" lvl="2" indent="-182880">
              <a:lnSpc>
                <a:spcPts val="1730"/>
              </a:lnSpc>
              <a:spcBef>
                <a:spcPts val="414"/>
              </a:spcBef>
              <a:buClr>
                <a:srgbClr val="DF752E"/>
              </a:buClr>
              <a:buSzPct val="59375"/>
              <a:buFont typeface="Wingdings"/>
              <a:buChar char=""/>
              <a:tabLst>
                <a:tab pos="927100" algn="l"/>
              </a:tabLst>
            </a:pPr>
            <a:r>
              <a:rPr sz="1600" spc="45" dirty="0">
                <a:latin typeface="Cambria"/>
                <a:cs typeface="Cambria"/>
              </a:rPr>
              <a:t>creates</a:t>
            </a:r>
            <a:r>
              <a:rPr sz="1600" spc="190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the</a:t>
            </a:r>
            <a:r>
              <a:rPr sz="1600" spc="215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default</a:t>
            </a:r>
            <a:r>
              <a:rPr sz="1600" spc="220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layout,</a:t>
            </a:r>
            <a:r>
              <a:rPr sz="1600" spc="21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which</a:t>
            </a:r>
            <a:r>
              <a:rPr sz="1600" spc="2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centers</a:t>
            </a:r>
            <a:r>
              <a:rPr sz="1600" spc="21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components</a:t>
            </a:r>
            <a:r>
              <a:rPr sz="1600" spc="215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and</a:t>
            </a:r>
            <a:r>
              <a:rPr sz="1600" spc="210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leaves </a:t>
            </a:r>
            <a:r>
              <a:rPr sz="1600" dirty="0">
                <a:latin typeface="Cambria"/>
                <a:cs typeface="Cambria"/>
              </a:rPr>
              <a:t>five</a:t>
            </a:r>
            <a:r>
              <a:rPr sz="1600" spc="2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pixels</a:t>
            </a:r>
            <a:r>
              <a:rPr sz="1600" spc="2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of</a:t>
            </a:r>
            <a:r>
              <a:rPr sz="1600" spc="2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space</a:t>
            </a:r>
            <a:r>
              <a:rPr sz="1600" spc="2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between</a:t>
            </a:r>
            <a:r>
              <a:rPr sz="1600" spc="229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each</a:t>
            </a:r>
            <a:r>
              <a:rPr sz="1600" spc="23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component.</a:t>
            </a:r>
            <a:endParaRPr sz="16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210"/>
              </a:spcBef>
              <a:buClr>
                <a:srgbClr val="FD8537"/>
              </a:buClr>
              <a:buSzPct val="80000"/>
              <a:buFont typeface="Segoe UI Symbol"/>
              <a:buChar char="⚫"/>
              <a:tabLst>
                <a:tab pos="652780" algn="l"/>
              </a:tabLst>
            </a:pPr>
            <a:r>
              <a:rPr sz="2000" spc="75" dirty="0">
                <a:latin typeface="Cambria"/>
                <a:cs typeface="Cambria"/>
              </a:rPr>
              <a:t>FlowLayout(int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i="1" spc="-20" dirty="0">
                <a:latin typeface="Cambria"/>
                <a:cs typeface="Cambria"/>
              </a:rPr>
              <a:t>how)</a:t>
            </a:r>
            <a:endParaRPr sz="2000">
              <a:latin typeface="Cambria"/>
              <a:cs typeface="Cambria"/>
            </a:endParaRPr>
          </a:p>
          <a:p>
            <a:pPr marL="926465" lvl="2" indent="-182245">
              <a:lnSpc>
                <a:spcPct val="100000"/>
              </a:lnSpc>
              <a:spcBef>
                <a:spcPts val="195"/>
              </a:spcBef>
              <a:buClr>
                <a:srgbClr val="DF752E"/>
              </a:buClr>
              <a:buSzPct val="59375"/>
              <a:buFont typeface="Wingdings"/>
              <a:buChar char=""/>
              <a:tabLst>
                <a:tab pos="926465" algn="l"/>
              </a:tabLst>
            </a:pPr>
            <a:r>
              <a:rPr sz="1600" dirty="0">
                <a:latin typeface="Cambria"/>
                <a:cs typeface="Cambria"/>
              </a:rPr>
              <a:t>specify</a:t>
            </a:r>
            <a:r>
              <a:rPr sz="1600" spc="15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how</a:t>
            </a:r>
            <a:r>
              <a:rPr sz="1600" spc="155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each</a:t>
            </a:r>
            <a:r>
              <a:rPr sz="1600" spc="140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line</a:t>
            </a:r>
            <a:r>
              <a:rPr sz="1600" spc="135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is</a:t>
            </a:r>
            <a:r>
              <a:rPr sz="1600" spc="130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aligned.</a:t>
            </a:r>
            <a:endParaRPr sz="1600">
              <a:latin typeface="Cambria"/>
              <a:cs typeface="Cambria"/>
            </a:endParaRPr>
          </a:p>
          <a:p>
            <a:pPr marL="926465" lvl="2" indent="-182245">
              <a:lnSpc>
                <a:spcPct val="100000"/>
              </a:lnSpc>
              <a:spcBef>
                <a:spcPts val="190"/>
              </a:spcBef>
              <a:buClr>
                <a:srgbClr val="DF752E"/>
              </a:buClr>
              <a:buSzPct val="59375"/>
              <a:buFont typeface="Wingdings"/>
              <a:buChar char=""/>
              <a:tabLst>
                <a:tab pos="926465" algn="l"/>
              </a:tabLst>
            </a:pPr>
            <a:r>
              <a:rPr sz="1600" spc="80" dirty="0">
                <a:latin typeface="Cambria"/>
                <a:cs typeface="Cambria"/>
              </a:rPr>
              <a:t>Valid</a:t>
            </a:r>
            <a:r>
              <a:rPr sz="1600" spc="120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values</a:t>
            </a:r>
            <a:r>
              <a:rPr sz="1600" spc="1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for</a:t>
            </a:r>
            <a:r>
              <a:rPr sz="1600" spc="135" dirty="0">
                <a:latin typeface="Cambria"/>
                <a:cs typeface="Cambria"/>
              </a:rPr>
              <a:t> </a:t>
            </a:r>
            <a:r>
              <a:rPr sz="1600" i="1" spc="55" dirty="0">
                <a:latin typeface="Cambria"/>
                <a:cs typeface="Cambria"/>
              </a:rPr>
              <a:t>how</a:t>
            </a:r>
            <a:r>
              <a:rPr sz="1600" i="1" spc="135" dirty="0">
                <a:latin typeface="Cambria"/>
                <a:cs typeface="Cambria"/>
              </a:rPr>
              <a:t> </a:t>
            </a:r>
            <a:r>
              <a:rPr sz="1600" i="1" dirty="0">
                <a:latin typeface="Cambria"/>
                <a:cs typeface="Cambria"/>
              </a:rPr>
              <a:t>are</a:t>
            </a:r>
            <a:r>
              <a:rPr sz="1600" i="1" spc="130" dirty="0">
                <a:latin typeface="Cambria"/>
                <a:cs typeface="Cambria"/>
              </a:rPr>
              <a:t> </a:t>
            </a:r>
            <a:r>
              <a:rPr sz="1600" i="1" spc="85" dirty="0">
                <a:latin typeface="Cambria"/>
                <a:cs typeface="Cambria"/>
              </a:rPr>
              <a:t>as</a:t>
            </a:r>
            <a:r>
              <a:rPr sz="1600" i="1" spc="130" dirty="0">
                <a:latin typeface="Cambria"/>
                <a:cs typeface="Cambria"/>
              </a:rPr>
              <a:t> </a:t>
            </a:r>
            <a:r>
              <a:rPr sz="1600" i="1" spc="40" dirty="0">
                <a:latin typeface="Cambria"/>
                <a:cs typeface="Cambria"/>
              </a:rPr>
              <a:t>follows:</a:t>
            </a:r>
            <a:endParaRPr sz="1600">
              <a:latin typeface="Cambria"/>
              <a:cs typeface="Cambria"/>
            </a:endParaRPr>
          </a:p>
          <a:p>
            <a:pPr marL="1200785" lvl="3" indent="-182245">
              <a:lnSpc>
                <a:spcPct val="100000"/>
              </a:lnSpc>
              <a:spcBef>
                <a:spcPts val="180"/>
              </a:spcBef>
              <a:buClr>
                <a:srgbClr val="FDC3AD"/>
              </a:buClr>
              <a:buSzPct val="60714"/>
              <a:buFont typeface="Wingdings"/>
              <a:buChar char=""/>
              <a:tabLst>
                <a:tab pos="1200785" algn="l"/>
              </a:tabLst>
            </a:pPr>
            <a:r>
              <a:rPr sz="1400" spc="80" dirty="0">
                <a:latin typeface="Cambria"/>
                <a:cs typeface="Cambria"/>
              </a:rPr>
              <a:t>FlowLayout.LEFT</a:t>
            </a:r>
            <a:endParaRPr sz="1400">
              <a:latin typeface="Cambria"/>
              <a:cs typeface="Cambria"/>
            </a:endParaRPr>
          </a:p>
          <a:p>
            <a:pPr marL="1200785" lvl="3" indent="-182245">
              <a:lnSpc>
                <a:spcPct val="100000"/>
              </a:lnSpc>
              <a:spcBef>
                <a:spcPts val="170"/>
              </a:spcBef>
              <a:buClr>
                <a:srgbClr val="FDC3AD"/>
              </a:buClr>
              <a:buSzPct val="60714"/>
              <a:buFont typeface="Wingdings"/>
              <a:buChar char=""/>
              <a:tabLst>
                <a:tab pos="1200785" algn="l"/>
              </a:tabLst>
            </a:pPr>
            <a:r>
              <a:rPr sz="1400" spc="95" dirty="0">
                <a:latin typeface="Cambria"/>
                <a:cs typeface="Cambria"/>
              </a:rPr>
              <a:t>FlowLayout.CENTER</a:t>
            </a:r>
            <a:endParaRPr sz="1400">
              <a:latin typeface="Cambria"/>
              <a:cs typeface="Cambria"/>
            </a:endParaRPr>
          </a:p>
          <a:p>
            <a:pPr marL="1200785" lvl="3" indent="-182245">
              <a:lnSpc>
                <a:spcPct val="100000"/>
              </a:lnSpc>
              <a:spcBef>
                <a:spcPts val="165"/>
              </a:spcBef>
              <a:buClr>
                <a:srgbClr val="FDC3AD"/>
              </a:buClr>
              <a:buSzPct val="60714"/>
              <a:buFont typeface="Wingdings"/>
              <a:buChar char=""/>
              <a:tabLst>
                <a:tab pos="1200785" algn="l"/>
              </a:tabLst>
            </a:pPr>
            <a:r>
              <a:rPr sz="1400" spc="80" dirty="0">
                <a:latin typeface="Cambria"/>
                <a:cs typeface="Cambria"/>
              </a:rPr>
              <a:t>FlowLayout.RIGHT</a:t>
            </a:r>
            <a:endParaRPr sz="1400">
              <a:latin typeface="Cambria"/>
              <a:cs typeface="Cambria"/>
            </a:endParaRPr>
          </a:p>
          <a:p>
            <a:pPr marL="1200785" lvl="3" indent="-182245">
              <a:lnSpc>
                <a:spcPct val="100000"/>
              </a:lnSpc>
              <a:spcBef>
                <a:spcPts val="170"/>
              </a:spcBef>
              <a:buClr>
                <a:srgbClr val="FDC3AD"/>
              </a:buClr>
              <a:buSzPct val="60714"/>
              <a:buFont typeface="Wingdings"/>
              <a:buChar char=""/>
              <a:tabLst>
                <a:tab pos="1200785" algn="l"/>
              </a:tabLst>
            </a:pPr>
            <a:r>
              <a:rPr sz="1400" spc="95" dirty="0">
                <a:latin typeface="Cambria"/>
                <a:cs typeface="Cambria"/>
              </a:rPr>
              <a:t>FlowLayout.LEADING</a:t>
            </a:r>
            <a:endParaRPr sz="1400">
              <a:latin typeface="Cambria"/>
              <a:cs typeface="Cambria"/>
            </a:endParaRPr>
          </a:p>
          <a:p>
            <a:pPr marL="1200785" lvl="3" indent="-182245">
              <a:lnSpc>
                <a:spcPct val="100000"/>
              </a:lnSpc>
              <a:spcBef>
                <a:spcPts val="165"/>
              </a:spcBef>
              <a:buClr>
                <a:srgbClr val="FDC3AD"/>
              </a:buClr>
              <a:buSzPct val="60714"/>
              <a:buFont typeface="Wingdings"/>
              <a:buChar char=""/>
              <a:tabLst>
                <a:tab pos="1200785" algn="l"/>
              </a:tabLst>
            </a:pPr>
            <a:r>
              <a:rPr sz="1400" spc="90" dirty="0">
                <a:latin typeface="Cambria"/>
                <a:cs typeface="Cambria"/>
              </a:rPr>
              <a:t>FlowLayout.TRAILING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0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285" dirty="0"/>
              <a:t>Graphical</a:t>
            </a:r>
            <a:r>
              <a:rPr cap="small" spc="345" dirty="0"/>
              <a:t> </a:t>
            </a:r>
            <a:r>
              <a:rPr cap="small" spc="380" dirty="0"/>
              <a:t>Use</a:t>
            </a:r>
            <a:r>
              <a:rPr cap="small" spc="320" dirty="0"/>
              <a:t> </a:t>
            </a:r>
            <a:r>
              <a:rPr cap="small" spc="250" dirty="0"/>
              <a:t>Interface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047" y="1641476"/>
            <a:ext cx="7264553" cy="5010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0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285" dirty="0"/>
              <a:t>Flow</a:t>
            </a:r>
            <a:r>
              <a:rPr cap="small" spc="300" dirty="0"/>
              <a:t> </a:t>
            </a:r>
            <a:r>
              <a:rPr cap="small" spc="225" dirty="0"/>
              <a:t>Layout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4705"/>
            <a:ext cx="5517515" cy="4827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20"/>
              </a:lnSpc>
              <a:spcBef>
                <a:spcPts val="100"/>
              </a:spcBef>
            </a:pPr>
            <a:r>
              <a:rPr sz="1500" b="1" spc="90" dirty="0">
                <a:latin typeface="Cambria"/>
                <a:cs typeface="Cambria"/>
              </a:rPr>
              <a:t>public</a:t>
            </a:r>
            <a:r>
              <a:rPr sz="1500" b="1" spc="110" dirty="0">
                <a:latin typeface="Cambria"/>
                <a:cs typeface="Cambria"/>
              </a:rPr>
              <a:t> </a:t>
            </a:r>
            <a:r>
              <a:rPr sz="1500" b="1" spc="80" dirty="0">
                <a:latin typeface="Cambria"/>
                <a:cs typeface="Cambria"/>
              </a:rPr>
              <a:t>class</a:t>
            </a:r>
            <a:r>
              <a:rPr sz="1500" b="1" spc="110" dirty="0">
                <a:latin typeface="Cambria"/>
                <a:cs typeface="Cambria"/>
              </a:rPr>
              <a:t> </a:t>
            </a:r>
            <a:r>
              <a:rPr sz="1500" b="1" spc="120" dirty="0">
                <a:latin typeface="Cambria"/>
                <a:cs typeface="Cambria"/>
              </a:rPr>
              <a:t>MyLayOut{</a:t>
            </a:r>
            <a:endParaRPr sz="1500">
              <a:latin typeface="Cambria"/>
              <a:cs typeface="Cambria"/>
            </a:endParaRPr>
          </a:p>
          <a:p>
            <a:pPr marL="222885" marR="4139565">
              <a:lnSpc>
                <a:spcPct val="80000"/>
              </a:lnSpc>
              <a:spcBef>
                <a:spcPts val="120"/>
              </a:spcBef>
            </a:pPr>
            <a:r>
              <a:rPr sz="1500" spc="125" dirty="0">
                <a:latin typeface="Cambria"/>
                <a:cs typeface="Cambria"/>
              </a:rPr>
              <a:t>JFrame</a:t>
            </a:r>
            <a:r>
              <a:rPr sz="1500" spc="100" dirty="0">
                <a:latin typeface="Cambria"/>
                <a:cs typeface="Cambria"/>
              </a:rPr>
              <a:t> </a:t>
            </a:r>
            <a:r>
              <a:rPr sz="1500" spc="-25" dirty="0">
                <a:latin typeface="Cambria"/>
                <a:cs typeface="Cambria"/>
              </a:rPr>
              <a:t>f;</a:t>
            </a:r>
            <a:endParaRPr sz="1500">
              <a:latin typeface="Cambria"/>
              <a:cs typeface="Cambria"/>
            </a:endParaRPr>
          </a:p>
          <a:p>
            <a:pPr marL="222885" marR="4139565">
              <a:lnSpc>
                <a:spcPct val="80000"/>
              </a:lnSpc>
            </a:pPr>
            <a:r>
              <a:rPr sz="1500" spc="50" dirty="0">
                <a:latin typeface="Cambria"/>
                <a:cs typeface="Cambria"/>
              </a:rPr>
              <a:t>MyLayOut(){</a:t>
            </a:r>
            <a:endParaRPr sz="1500">
              <a:latin typeface="Cambria"/>
              <a:cs typeface="Cambria"/>
            </a:endParaRPr>
          </a:p>
          <a:p>
            <a:pPr marL="433070" marR="5080">
              <a:lnSpc>
                <a:spcPct val="80000"/>
              </a:lnSpc>
              <a:spcBef>
                <a:spcPts val="60"/>
              </a:spcBef>
            </a:pPr>
            <a:r>
              <a:rPr sz="1500" spc="90" dirty="0">
                <a:latin typeface="Cambria"/>
                <a:cs typeface="Cambria"/>
              </a:rPr>
              <a:t>f=</a:t>
            </a:r>
            <a:r>
              <a:rPr sz="1500" b="1" spc="90" dirty="0">
                <a:latin typeface="Cambria"/>
                <a:cs typeface="Cambria"/>
              </a:rPr>
              <a:t>new</a:t>
            </a:r>
            <a:r>
              <a:rPr sz="1500" b="1" spc="75" dirty="0">
                <a:latin typeface="Cambria"/>
                <a:cs typeface="Cambria"/>
              </a:rPr>
              <a:t> </a:t>
            </a:r>
            <a:r>
              <a:rPr sz="1500" b="1" spc="95" dirty="0">
                <a:latin typeface="Cambria"/>
                <a:cs typeface="Cambria"/>
              </a:rPr>
              <a:t>JFrame(); </a:t>
            </a:r>
            <a:r>
              <a:rPr sz="1500" spc="100" dirty="0">
                <a:latin typeface="Cambria"/>
                <a:cs typeface="Cambria"/>
              </a:rPr>
              <a:t>f.setDefaultCloseOperation(JFrame.</a:t>
            </a:r>
            <a:r>
              <a:rPr sz="1500" b="1" i="1" spc="100" dirty="0">
                <a:latin typeface="Cambria"/>
                <a:cs typeface="Cambria"/>
              </a:rPr>
              <a:t>EXIT_ON_CLOSE); </a:t>
            </a:r>
            <a:r>
              <a:rPr sz="1500" spc="60" dirty="0">
                <a:latin typeface="Cambria"/>
                <a:cs typeface="Cambria"/>
              </a:rPr>
              <a:t>f.setLayout(</a:t>
            </a:r>
            <a:r>
              <a:rPr sz="1500" b="1" spc="60" dirty="0">
                <a:latin typeface="Cambria"/>
                <a:cs typeface="Cambria"/>
              </a:rPr>
              <a:t>new</a:t>
            </a:r>
            <a:r>
              <a:rPr sz="1500" b="1" spc="125" dirty="0">
                <a:latin typeface="Cambria"/>
                <a:cs typeface="Cambria"/>
              </a:rPr>
              <a:t> </a:t>
            </a:r>
            <a:r>
              <a:rPr sz="1500" b="1" spc="70" dirty="0">
                <a:latin typeface="Cambria"/>
                <a:cs typeface="Cambria"/>
              </a:rPr>
              <a:t>FlowLayout());</a:t>
            </a:r>
            <a:endParaRPr sz="1500">
              <a:latin typeface="Cambria"/>
              <a:cs typeface="Cambria"/>
            </a:endParaRPr>
          </a:p>
          <a:p>
            <a:pPr marL="433070">
              <a:lnSpc>
                <a:spcPts val="1440"/>
              </a:lnSpc>
            </a:pPr>
            <a:r>
              <a:rPr sz="1500" spc="-10" dirty="0">
                <a:latin typeface="Cambria"/>
                <a:cs typeface="Cambria"/>
              </a:rPr>
              <a:t>f.setSize(200,200);</a:t>
            </a:r>
            <a:endParaRPr sz="1500">
              <a:latin typeface="Cambria"/>
              <a:cs typeface="Cambria"/>
            </a:endParaRPr>
          </a:p>
          <a:p>
            <a:pPr marL="433070" marR="1778000">
              <a:lnSpc>
                <a:spcPct val="80000"/>
              </a:lnSpc>
              <a:spcBef>
                <a:spcPts val="1440"/>
              </a:spcBef>
            </a:pPr>
            <a:r>
              <a:rPr sz="1500" spc="110" dirty="0">
                <a:latin typeface="Cambria"/>
                <a:cs typeface="Cambria"/>
              </a:rPr>
              <a:t>JButton</a:t>
            </a:r>
            <a:r>
              <a:rPr sz="1500" spc="70" dirty="0">
                <a:latin typeface="Cambria"/>
                <a:cs typeface="Cambria"/>
              </a:rPr>
              <a:t> b1=</a:t>
            </a:r>
            <a:r>
              <a:rPr sz="1500" b="1" spc="70" dirty="0">
                <a:latin typeface="Cambria"/>
                <a:cs typeface="Cambria"/>
              </a:rPr>
              <a:t>new</a:t>
            </a:r>
            <a:r>
              <a:rPr sz="1500" b="1" spc="90" dirty="0">
                <a:latin typeface="Cambria"/>
                <a:cs typeface="Cambria"/>
              </a:rPr>
              <a:t> </a:t>
            </a:r>
            <a:r>
              <a:rPr sz="1500" b="1" spc="45" dirty="0">
                <a:latin typeface="Cambria"/>
                <a:cs typeface="Cambria"/>
              </a:rPr>
              <a:t>JButton("1"); </a:t>
            </a:r>
            <a:r>
              <a:rPr sz="1500" spc="110" dirty="0">
                <a:latin typeface="Cambria"/>
                <a:cs typeface="Cambria"/>
              </a:rPr>
              <a:t>JButton</a:t>
            </a:r>
            <a:r>
              <a:rPr sz="1500" spc="80" dirty="0">
                <a:latin typeface="Cambria"/>
                <a:cs typeface="Cambria"/>
              </a:rPr>
              <a:t> </a:t>
            </a:r>
            <a:r>
              <a:rPr sz="1500" spc="70" dirty="0">
                <a:latin typeface="Cambria"/>
                <a:cs typeface="Cambria"/>
              </a:rPr>
              <a:t>b2=</a:t>
            </a:r>
            <a:r>
              <a:rPr sz="1500" b="1" spc="70" dirty="0">
                <a:latin typeface="Cambria"/>
                <a:cs typeface="Cambria"/>
              </a:rPr>
              <a:t>new</a:t>
            </a:r>
            <a:r>
              <a:rPr sz="1500" b="1" spc="105" dirty="0">
                <a:latin typeface="Cambria"/>
                <a:cs typeface="Cambria"/>
              </a:rPr>
              <a:t> </a:t>
            </a:r>
            <a:r>
              <a:rPr sz="1500" b="1" spc="95" dirty="0">
                <a:latin typeface="Cambria"/>
                <a:cs typeface="Cambria"/>
              </a:rPr>
              <a:t>JButton("Test</a:t>
            </a:r>
            <a:r>
              <a:rPr sz="1500" b="1" spc="100" dirty="0">
                <a:latin typeface="Cambria"/>
                <a:cs typeface="Cambria"/>
              </a:rPr>
              <a:t> </a:t>
            </a:r>
            <a:r>
              <a:rPr sz="1500" b="1" spc="-20" dirty="0">
                <a:latin typeface="Cambria"/>
                <a:cs typeface="Cambria"/>
              </a:rPr>
              <a:t>2"); </a:t>
            </a:r>
            <a:r>
              <a:rPr sz="1500" spc="110" dirty="0">
                <a:latin typeface="Cambria"/>
                <a:cs typeface="Cambria"/>
              </a:rPr>
              <a:t>JButton</a:t>
            </a:r>
            <a:r>
              <a:rPr sz="1500" spc="70" dirty="0">
                <a:latin typeface="Cambria"/>
                <a:cs typeface="Cambria"/>
              </a:rPr>
              <a:t> b3=</a:t>
            </a:r>
            <a:r>
              <a:rPr sz="1500" b="1" spc="70" dirty="0">
                <a:latin typeface="Cambria"/>
                <a:cs typeface="Cambria"/>
              </a:rPr>
              <a:t>new</a:t>
            </a:r>
            <a:r>
              <a:rPr sz="1500" b="1" spc="90" dirty="0">
                <a:latin typeface="Cambria"/>
                <a:cs typeface="Cambria"/>
              </a:rPr>
              <a:t> </a:t>
            </a:r>
            <a:r>
              <a:rPr sz="1500" b="1" spc="45" dirty="0">
                <a:latin typeface="Cambria"/>
                <a:cs typeface="Cambria"/>
              </a:rPr>
              <a:t>JButton("3"); </a:t>
            </a:r>
            <a:r>
              <a:rPr sz="1500" spc="110" dirty="0">
                <a:latin typeface="Cambria"/>
                <a:cs typeface="Cambria"/>
              </a:rPr>
              <a:t>JButton</a:t>
            </a:r>
            <a:r>
              <a:rPr sz="1500" spc="85" dirty="0">
                <a:latin typeface="Cambria"/>
                <a:cs typeface="Cambria"/>
              </a:rPr>
              <a:t> </a:t>
            </a:r>
            <a:r>
              <a:rPr sz="1500" spc="70" dirty="0">
                <a:latin typeface="Cambria"/>
                <a:cs typeface="Cambria"/>
              </a:rPr>
              <a:t>b4=</a:t>
            </a:r>
            <a:r>
              <a:rPr sz="1500" b="1" spc="70" dirty="0">
                <a:latin typeface="Cambria"/>
                <a:cs typeface="Cambria"/>
              </a:rPr>
              <a:t>new</a:t>
            </a:r>
            <a:r>
              <a:rPr sz="1500" b="1" spc="80" dirty="0">
                <a:latin typeface="Cambria"/>
                <a:cs typeface="Cambria"/>
              </a:rPr>
              <a:t> </a:t>
            </a:r>
            <a:r>
              <a:rPr sz="1500" b="1" spc="45" dirty="0">
                <a:latin typeface="Cambria"/>
                <a:cs typeface="Cambria"/>
              </a:rPr>
              <a:t>JButton("4"); </a:t>
            </a:r>
            <a:r>
              <a:rPr sz="1500" spc="110" dirty="0">
                <a:latin typeface="Cambria"/>
                <a:cs typeface="Cambria"/>
              </a:rPr>
              <a:t>JButton</a:t>
            </a:r>
            <a:r>
              <a:rPr sz="1500" spc="70" dirty="0">
                <a:latin typeface="Cambria"/>
                <a:cs typeface="Cambria"/>
              </a:rPr>
              <a:t> b5=</a:t>
            </a:r>
            <a:r>
              <a:rPr sz="1500" b="1" spc="70" dirty="0">
                <a:latin typeface="Cambria"/>
                <a:cs typeface="Cambria"/>
              </a:rPr>
              <a:t>new</a:t>
            </a:r>
            <a:r>
              <a:rPr sz="1500" b="1" spc="90" dirty="0">
                <a:latin typeface="Cambria"/>
                <a:cs typeface="Cambria"/>
              </a:rPr>
              <a:t> </a:t>
            </a:r>
            <a:r>
              <a:rPr sz="1500" b="1" spc="45" dirty="0">
                <a:latin typeface="Cambria"/>
                <a:cs typeface="Cambria"/>
              </a:rPr>
              <a:t>JButton("5"); </a:t>
            </a:r>
            <a:r>
              <a:rPr sz="1500" spc="110" dirty="0">
                <a:latin typeface="Cambria"/>
                <a:cs typeface="Cambria"/>
              </a:rPr>
              <a:t>JButton</a:t>
            </a:r>
            <a:r>
              <a:rPr sz="1500" spc="70" dirty="0">
                <a:latin typeface="Cambria"/>
                <a:cs typeface="Cambria"/>
              </a:rPr>
              <a:t> b6=</a:t>
            </a:r>
            <a:r>
              <a:rPr sz="1500" b="1" spc="70" dirty="0">
                <a:latin typeface="Cambria"/>
                <a:cs typeface="Cambria"/>
              </a:rPr>
              <a:t>new</a:t>
            </a:r>
            <a:r>
              <a:rPr sz="1500" b="1" spc="90" dirty="0">
                <a:latin typeface="Cambria"/>
                <a:cs typeface="Cambria"/>
              </a:rPr>
              <a:t> </a:t>
            </a:r>
            <a:r>
              <a:rPr sz="1500" b="1" spc="45" dirty="0">
                <a:latin typeface="Cambria"/>
                <a:cs typeface="Cambria"/>
              </a:rPr>
              <a:t>JButton("6"); </a:t>
            </a:r>
            <a:r>
              <a:rPr sz="1500" spc="110" dirty="0">
                <a:latin typeface="Cambria"/>
                <a:cs typeface="Cambria"/>
              </a:rPr>
              <a:t>JButton</a:t>
            </a:r>
            <a:r>
              <a:rPr sz="1500" spc="75" dirty="0">
                <a:latin typeface="Cambria"/>
                <a:cs typeface="Cambria"/>
              </a:rPr>
              <a:t> </a:t>
            </a:r>
            <a:r>
              <a:rPr sz="1500" spc="65" dirty="0">
                <a:latin typeface="Cambria"/>
                <a:cs typeface="Cambria"/>
              </a:rPr>
              <a:t>b7=</a:t>
            </a:r>
            <a:r>
              <a:rPr sz="1500" b="1" spc="65" dirty="0">
                <a:latin typeface="Cambria"/>
                <a:cs typeface="Cambria"/>
              </a:rPr>
              <a:t>new</a:t>
            </a:r>
            <a:r>
              <a:rPr sz="1500" b="1" spc="100" dirty="0">
                <a:latin typeface="Cambria"/>
                <a:cs typeface="Cambria"/>
              </a:rPr>
              <a:t> </a:t>
            </a:r>
            <a:r>
              <a:rPr sz="1500" b="1" spc="45" dirty="0">
                <a:latin typeface="Cambria"/>
                <a:cs typeface="Cambria"/>
              </a:rPr>
              <a:t>JButton("7"); </a:t>
            </a:r>
            <a:r>
              <a:rPr sz="1500" spc="110" dirty="0">
                <a:latin typeface="Cambria"/>
                <a:cs typeface="Cambria"/>
              </a:rPr>
              <a:t>JButton</a:t>
            </a:r>
            <a:r>
              <a:rPr sz="1500" spc="85" dirty="0">
                <a:latin typeface="Cambria"/>
                <a:cs typeface="Cambria"/>
              </a:rPr>
              <a:t> </a:t>
            </a:r>
            <a:r>
              <a:rPr sz="1500" spc="70" dirty="0">
                <a:latin typeface="Cambria"/>
                <a:cs typeface="Cambria"/>
              </a:rPr>
              <a:t>b8=</a:t>
            </a:r>
            <a:r>
              <a:rPr sz="1500" b="1" spc="70" dirty="0">
                <a:latin typeface="Cambria"/>
                <a:cs typeface="Cambria"/>
              </a:rPr>
              <a:t>new</a:t>
            </a:r>
            <a:r>
              <a:rPr sz="1500" b="1" spc="80" dirty="0">
                <a:latin typeface="Cambria"/>
                <a:cs typeface="Cambria"/>
              </a:rPr>
              <a:t> </a:t>
            </a:r>
            <a:r>
              <a:rPr sz="1500" b="1" spc="45" dirty="0">
                <a:latin typeface="Cambria"/>
                <a:cs typeface="Cambria"/>
              </a:rPr>
              <a:t>JButton("8"); </a:t>
            </a:r>
            <a:r>
              <a:rPr sz="1500" spc="110" dirty="0">
                <a:latin typeface="Cambria"/>
                <a:cs typeface="Cambria"/>
              </a:rPr>
              <a:t>JButton</a:t>
            </a:r>
            <a:r>
              <a:rPr sz="1500" spc="80" dirty="0">
                <a:latin typeface="Cambria"/>
                <a:cs typeface="Cambria"/>
              </a:rPr>
              <a:t> </a:t>
            </a:r>
            <a:r>
              <a:rPr sz="1500" spc="70" dirty="0">
                <a:latin typeface="Cambria"/>
                <a:cs typeface="Cambria"/>
              </a:rPr>
              <a:t>b9=</a:t>
            </a:r>
            <a:r>
              <a:rPr sz="1500" b="1" spc="70" dirty="0">
                <a:latin typeface="Cambria"/>
                <a:cs typeface="Cambria"/>
              </a:rPr>
              <a:t>new</a:t>
            </a:r>
            <a:r>
              <a:rPr sz="1500" b="1" spc="105" dirty="0">
                <a:latin typeface="Cambria"/>
                <a:cs typeface="Cambria"/>
              </a:rPr>
              <a:t> </a:t>
            </a:r>
            <a:r>
              <a:rPr sz="1500" b="1" spc="110" dirty="0">
                <a:latin typeface="Cambria"/>
                <a:cs typeface="Cambria"/>
              </a:rPr>
              <a:t>JButton("Last </a:t>
            </a:r>
            <a:r>
              <a:rPr sz="1500" b="1" spc="-35" dirty="0">
                <a:latin typeface="Cambria"/>
                <a:cs typeface="Cambria"/>
              </a:rPr>
              <a:t>9");</a:t>
            </a:r>
            <a:endParaRPr sz="1500">
              <a:latin typeface="Cambria"/>
              <a:cs typeface="Cambria"/>
            </a:endParaRPr>
          </a:p>
          <a:p>
            <a:pPr marL="433070">
              <a:lnSpc>
                <a:spcPts val="1620"/>
              </a:lnSpc>
              <a:spcBef>
                <a:spcPts val="1080"/>
              </a:spcBef>
            </a:pPr>
            <a:r>
              <a:rPr sz="1500" spc="-10" dirty="0">
                <a:latin typeface="Cambria"/>
                <a:cs typeface="Cambria"/>
              </a:rPr>
              <a:t>f.add(b1);f.add(b2);f.add(b3);f.add(b4);f.add(b5);</a:t>
            </a:r>
            <a:endParaRPr sz="1500">
              <a:latin typeface="Cambria"/>
              <a:cs typeface="Cambria"/>
            </a:endParaRPr>
          </a:p>
          <a:p>
            <a:pPr marL="433070" marR="1739264">
              <a:lnSpc>
                <a:spcPts val="1440"/>
              </a:lnSpc>
              <a:spcBef>
                <a:spcPts val="170"/>
              </a:spcBef>
            </a:pPr>
            <a:r>
              <a:rPr sz="1500" spc="-10" dirty="0">
                <a:latin typeface="Cambria"/>
                <a:cs typeface="Cambria"/>
              </a:rPr>
              <a:t>f.add(b6);f.add(b7);f.add(b8);f.add(b9); f.setVisible(</a:t>
            </a:r>
            <a:r>
              <a:rPr sz="1500" b="1" spc="-10" dirty="0">
                <a:latin typeface="Cambria"/>
                <a:cs typeface="Cambria"/>
              </a:rPr>
              <a:t>true);</a:t>
            </a:r>
            <a:endParaRPr sz="1500">
              <a:latin typeface="Cambria"/>
              <a:cs typeface="Cambria"/>
            </a:endParaRPr>
          </a:p>
          <a:p>
            <a:pPr marL="222885">
              <a:lnSpc>
                <a:spcPts val="1275"/>
              </a:lnSpc>
            </a:pPr>
            <a:r>
              <a:rPr sz="1500" spc="-50" dirty="0">
                <a:latin typeface="Cambria"/>
                <a:cs typeface="Cambria"/>
              </a:rPr>
              <a:t>}</a:t>
            </a:r>
            <a:endParaRPr sz="1500">
              <a:latin typeface="Cambria"/>
              <a:cs typeface="Cambria"/>
            </a:endParaRPr>
          </a:p>
          <a:p>
            <a:pPr marL="433070" marR="1494790" indent="-210820">
              <a:lnSpc>
                <a:spcPts val="1440"/>
              </a:lnSpc>
              <a:spcBef>
                <a:spcPts val="170"/>
              </a:spcBef>
            </a:pPr>
            <a:r>
              <a:rPr sz="1500" b="1" spc="90" dirty="0">
                <a:latin typeface="Cambria"/>
                <a:cs typeface="Cambria"/>
              </a:rPr>
              <a:t>public</a:t>
            </a:r>
            <a:r>
              <a:rPr sz="1500" b="1" spc="95" dirty="0">
                <a:latin typeface="Cambria"/>
                <a:cs typeface="Cambria"/>
              </a:rPr>
              <a:t> </a:t>
            </a:r>
            <a:r>
              <a:rPr sz="1500" b="1" spc="85" dirty="0">
                <a:latin typeface="Cambria"/>
                <a:cs typeface="Cambria"/>
              </a:rPr>
              <a:t>static</a:t>
            </a:r>
            <a:r>
              <a:rPr sz="1500" b="1" spc="110" dirty="0">
                <a:latin typeface="Cambria"/>
                <a:cs typeface="Cambria"/>
              </a:rPr>
              <a:t> </a:t>
            </a:r>
            <a:r>
              <a:rPr sz="1500" b="1" spc="85" dirty="0">
                <a:latin typeface="Cambria"/>
                <a:cs typeface="Cambria"/>
              </a:rPr>
              <a:t>void</a:t>
            </a:r>
            <a:r>
              <a:rPr sz="1500" b="1" spc="110" dirty="0">
                <a:latin typeface="Cambria"/>
                <a:cs typeface="Cambria"/>
              </a:rPr>
              <a:t> </a:t>
            </a:r>
            <a:r>
              <a:rPr sz="1500" b="1" spc="85" dirty="0">
                <a:latin typeface="Cambria"/>
                <a:cs typeface="Cambria"/>
              </a:rPr>
              <a:t>main(String[]</a:t>
            </a:r>
            <a:r>
              <a:rPr sz="1500" b="1" spc="120" dirty="0">
                <a:latin typeface="Cambria"/>
                <a:cs typeface="Cambria"/>
              </a:rPr>
              <a:t> </a:t>
            </a:r>
            <a:r>
              <a:rPr sz="1500" b="1" spc="70" dirty="0">
                <a:latin typeface="Cambria"/>
                <a:cs typeface="Cambria"/>
              </a:rPr>
              <a:t>args)</a:t>
            </a:r>
            <a:r>
              <a:rPr sz="1500" b="1" spc="100" dirty="0">
                <a:latin typeface="Cambria"/>
                <a:cs typeface="Cambria"/>
              </a:rPr>
              <a:t> </a:t>
            </a:r>
            <a:r>
              <a:rPr sz="1500" b="1" spc="-50" dirty="0">
                <a:latin typeface="Cambria"/>
                <a:cs typeface="Cambria"/>
              </a:rPr>
              <a:t>{ </a:t>
            </a:r>
            <a:r>
              <a:rPr sz="1500" b="1" spc="105" dirty="0">
                <a:latin typeface="Cambria"/>
                <a:cs typeface="Cambria"/>
              </a:rPr>
              <a:t>new</a:t>
            </a:r>
            <a:r>
              <a:rPr sz="1500" b="1" spc="75" dirty="0">
                <a:latin typeface="Cambria"/>
                <a:cs typeface="Cambria"/>
              </a:rPr>
              <a:t> </a:t>
            </a:r>
            <a:r>
              <a:rPr sz="1500" b="1" spc="90" dirty="0">
                <a:latin typeface="Cambria"/>
                <a:cs typeface="Cambria"/>
              </a:rPr>
              <a:t>MyLayOut();</a:t>
            </a:r>
            <a:endParaRPr sz="1500">
              <a:latin typeface="Cambria"/>
              <a:cs typeface="Cambria"/>
            </a:endParaRPr>
          </a:p>
          <a:p>
            <a:pPr marL="222885">
              <a:lnSpc>
                <a:spcPts val="1270"/>
              </a:lnSpc>
            </a:pPr>
            <a:r>
              <a:rPr sz="1500" spc="-50" dirty="0">
                <a:latin typeface="Cambria"/>
                <a:cs typeface="Cambria"/>
              </a:rPr>
              <a:t>}</a:t>
            </a:r>
            <a:endParaRPr sz="1500">
              <a:latin typeface="Cambria"/>
              <a:cs typeface="Cambria"/>
            </a:endParaRPr>
          </a:p>
          <a:p>
            <a:pPr marL="117475">
              <a:lnSpc>
                <a:spcPts val="1620"/>
              </a:lnSpc>
            </a:pPr>
            <a:r>
              <a:rPr sz="1500" spc="-50" dirty="0">
                <a:latin typeface="Cambria"/>
                <a:cs typeface="Cambria"/>
              </a:rPr>
              <a:t>}</a:t>
            </a:r>
            <a:endParaRPr sz="15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7400" y="236220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0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285" dirty="0"/>
              <a:t>Border</a:t>
            </a:r>
            <a:r>
              <a:rPr cap="small" spc="315" dirty="0"/>
              <a:t> </a:t>
            </a:r>
            <a:r>
              <a:rPr cap="small" spc="229" dirty="0"/>
              <a:t>Layout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5445"/>
            <a:ext cx="7016115" cy="493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ts val="2595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20" dirty="0">
                <a:latin typeface="Cambria"/>
                <a:cs typeface="Cambria"/>
              </a:rPr>
              <a:t>Default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layout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for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150" dirty="0">
                <a:latin typeface="Cambria"/>
                <a:cs typeface="Cambria"/>
              </a:rPr>
              <a:t>a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frame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and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divides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area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into</a:t>
            </a:r>
            <a:endParaRPr sz="2400">
              <a:latin typeface="Cambria"/>
              <a:cs typeface="Cambria"/>
            </a:endParaRPr>
          </a:p>
          <a:p>
            <a:pPr marL="286385">
              <a:lnSpc>
                <a:spcPts val="2595"/>
              </a:lnSpc>
            </a:pPr>
            <a:r>
              <a:rPr sz="2400" spc="80" dirty="0">
                <a:latin typeface="Cambria"/>
                <a:cs typeface="Cambria"/>
              </a:rPr>
              <a:t>named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regions:</a:t>
            </a:r>
            <a:endParaRPr sz="2400">
              <a:latin typeface="Cambria"/>
              <a:cs typeface="Cambria"/>
            </a:endParaRPr>
          </a:p>
          <a:p>
            <a:pPr marL="55244" marR="5269230" indent="-43180">
              <a:lnSpc>
                <a:spcPts val="1150"/>
              </a:lnSpc>
              <a:spcBef>
                <a:spcPts val="1180"/>
              </a:spcBef>
            </a:pPr>
            <a:r>
              <a:rPr sz="1200" b="1" spc="70" dirty="0">
                <a:latin typeface="Cambria"/>
                <a:cs typeface="Cambria"/>
              </a:rPr>
              <a:t>import</a:t>
            </a:r>
            <a:r>
              <a:rPr sz="1200" b="1" spc="80" dirty="0">
                <a:latin typeface="Cambria"/>
                <a:cs typeface="Cambria"/>
              </a:rPr>
              <a:t> </a:t>
            </a:r>
            <a:r>
              <a:rPr sz="1200" b="1" spc="55" dirty="0">
                <a:latin typeface="Cambria"/>
                <a:cs typeface="Cambria"/>
              </a:rPr>
              <a:t>java.awt.*; </a:t>
            </a:r>
            <a:r>
              <a:rPr sz="1200" b="1" spc="70" dirty="0">
                <a:latin typeface="Cambria"/>
                <a:cs typeface="Cambria"/>
              </a:rPr>
              <a:t>import</a:t>
            </a:r>
            <a:r>
              <a:rPr sz="1200" b="1" spc="100" dirty="0">
                <a:latin typeface="Cambria"/>
                <a:cs typeface="Cambria"/>
              </a:rPr>
              <a:t> </a:t>
            </a:r>
            <a:r>
              <a:rPr sz="1200" b="1" spc="60" dirty="0">
                <a:latin typeface="Cambria"/>
                <a:cs typeface="Cambria"/>
              </a:rPr>
              <a:t>javax.swing.*;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ts val="1295"/>
              </a:lnSpc>
              <a:spcBef>
                <a:spcPts val="875"/>
              </a:spcBef>
            </a:pPr>
            <a:r>
              <a:rPr sz="1200" b="1" spc="75" dirty="0">
                <a:latin typeface="Cambria"/>
                <a:cs typeface="Cambria"/>
              </a:rPr>
              <a:t>public</a:t>
            </a:r>
            <a:r>
              <a:rPr sz="1200" b="1" spc="85" dirty="0">
                <a:latin typeface="Cambria"/>
                <a:cs typeface="Cambria"/>
              </a:rPr>
              <a:t> </a:t>
            </a:r>
            <a:r>
              <a:rPr sz="1200" b="1" spc="65" dirty="0">
                <a:latin typeface="Cambria"/>
                <a:cs typeface="Cambria"/>
              </a:rPr>
              <a:t>class</a:t>
            </a:r>
            <a:r>
              <a:rPr sz="1200" b="1" spc="105" dirty="0">
                <a:latin typeface="Cambria"/>
                <a:cs typeface="Cambria"/>
              </a:rPr>
              <a:t> </a:t>
            </a:r>
            <a:r>
              <a:rPr sz="1200" b="1" spc="70" dirty="0">
                <a:latin typeface="Cambria"/>
                <a:cs typeface="Cambria"/>
              </a:rPr>
              <a:t>Border</a:t>
            </a:r>
            <a:r>
              <a:rPr sz="1200" b="1" spc="95" dirty="0">
                <a:latin typeface="Cambria"/>
                <a:cs typeface="Cambria"/>
              </a:rPr>
              <a:t> </a:t>
            </a:r>
            <a:r>
              <a:rPr sz="1200" b="1" spc="-50" dirty="0">
                <a:latin typeface="Cambria"/>
                <a:cs typeface="Cambria"/>
              </a:rPr>
              <a:t>{</a:t>
            </a:r>
            <a:endParaRPr sz="1200">
              <a:latin typeface="Cambria"/>
              <a:cs typeface="Cambria"/>
            </a:endParaRPr>
          </a:p>
          <a:p>
            <a:pPr marL="182880" marR="6138545">
              <a:lnSpc>
                <a:spcPts val="1150"/>
              </a:lnSpc>
              <a:spcBef>
                <a:spcPts val="140"/>
              </a:spcBef>
            </a:pPr>
            <a:r>
              <a:rPr sz="1200" spc="105" dirty="0">
                <a:latin typeface="Cambria"/>
                <a:cs typeface="Cambria"/>
              </a:rPr>
              <a:t>JFrame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spc="-25" dirty="0">
                <a:latin typeface="Cambria"/>
                <a:cs typeface="Cambria"/>
              </a:rPr>
              <a:t>f; </a:t>
            </a:r>
            <a:r>
              <a:rPr sz="1200" spc="-10" dirty="0">
                <a:latin typeface="Cambria"/>
                <a:cs typeface="Cambria"/>
              </a:rPr>
              <a:t>Border(){</a:t>
            </a:r>
            <a:endParaRPr sz="1200">
              <a:latin typeface="Cambria"/>
              <a:cs typeface="Cambria"/>
            </a:endParaRPr>
          </a:p>
          <a:p>
            <a:pPr marL="355600">
              <a:lnSpc>
                <a:spcPts val="1165"/>
              </a:lnSpc>
            </a:pPr>
            <a:r>
              <a:rPr sz="1200" spc="60" dirty="0">
                <a:latin typeface="Cambria"/>
                <a:cs typeface="Cambria"/>
              </a:rPr>
              <a:t>f=</a:t>
            </a:r>
            <a:r>
              <a:rPr sz="1200" b="1" spc="60" dirty="0">
                <a:latin typeface="Cambria"/>
                <a:cs typeface="Cambria"/>
              </a:rPr>
              <a:t>new</a:t>
            </a:r>
            <a:r>
              <a:rPr sz="1200" b="1" spc="90" dirty="0">
                <a:latin typeface="Cambria"/>
                <a:cs typeface="Cambria"/>
              </a:rPr>
              <a:t> </a:t>
            </a:r>
            <a:r>
              <a:rPr sz="1200" b="1" spc="75" dirty="0">
                <a:latin typeface="Cambria"/>
                <a:cs typeface="Cambria"/>
              </a:rPr>
              <a:t>JFrame();</a:t>
            </a:r>
            <a:endParaRPr sz="1200">
              <a:latin typeface="Cambria"/>
              <a:cs typeface="Cambria"/>
            </a:endParaRPr>
          </a:p>
          <a:p>
            <a:pPr marL="355600" marR="3734435">
              <a:lnSpc>
                <a:spcPts val="1150"/>
              </a:lnSpc>
              <a:spcBef>
                <a:spcPts val="1140"/>
              </a:spcBef>
            </a:pPr>
            <a:r>
              <a:rPr sz="1200" spc="90" dirty="0">
                <a:latin typeface="Cambria"/>
                <a:cs typeface="Cambria"/>
              </a:rPr>
              <a:t>JButton</a:t>
            </a:r>
            <a:r>
              <a:rPr sz="1200" spc="21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b1=</a:t>
            </a:r>
            <a:r>
              <a:rPr sz="1200" b="1" dirty="0">
                <a:latin typeface="Cambria"/>
                <a:cs typeface="Cambria"/>
              </a:rPr>
              <a:t>new</a:t>
            </a:r>
            <a:r>
              <a:rPr sz="1200" b="1" spc="220" dirty="0">
                <a:latin typeface="Cambria"/>
                <a:cs typeface="Cambria"/>
              </a:rPr>
              <a:t> </a:t>
            </a:r>
            <a:r>
              <a:rPr sz="1200" b="1" spc="65" dirty="0">
                <a:latin typeface="Cambria"/>
                <a:cs typeface="Cambria"/>
              </a:rPr>
              <a:t>JButton("NORTH");; </a:t>
            </a:r>
            <a:r>
              <a:rPr sz="1200" spc="90" dirty="0">
                <a:latin typeface="Cambria"/>
                <a:cs typeface="Cambria"/>
              </a:rPr>
              <a:t>JButton</a:t>
            </a:r>
            <a:r>
              <a:rPr sz="1200" spc="21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b2=</a:t>
            </a:r>
            <a:r>
              <a:rPr sz="1200" b="1" dirty="0">
                <a:latin typeface="Cambria"/>
                <a:cs typeface="Cambria"/>
              </a:rPr>
              <a:t>new</a:t>
            </a:r>
            <a:r>
              <a:rPr sz="1200" b="1" spc="220" dirty="0">
                <a:latin typeface="Cambria"/>
                <a:cs typeface="Cambria"/>
              </a:rPr>
              <a:t> </a:t>
            </a:r>
            <a:r>
              <a:rPr sz="1200" b="1" spc="65" dirty="0">
                <a:latin typeface="Cambria"/>
                <a:cs typeface="Cambria"/>
              </a:rPr>
              <a:t>JButton("SOUTH");; </a:t>
            </a:r>
            <a:r>
              <a:rPr sz="1200" spc="90" dirty="0">
                <a:latin typeface="Cambria"/>
                <a:cs typeface="Cambria"/>
              </a:rPr>
              <a:t>JButton</a:t>
            </a:r>
            <a:r>
              <a:rPr sz="1200" spc="21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b3=</a:t>
            </a:r>
            <a:r>
              <a:rPr sz="1200" b="1" dirty="0">
                <a:latin typeface="Cambria"/>
                <a:cs typeface="Cambria"/>
              </a:rPr>
              <a:t>new</a:t>
            </a:r>
            <a:r>
              <a:rPr sz="1200" b="1" spc="220" dirty="0">
                <a:latin typeface="Cambria"/>
                <a:cs typeface="Cambria"/>
              </a:rPr>
              <a:t> </a:t>
            </a:r>
            <a:r>
              <a:rPr sz="1200" b="1" spc="60" dirty="0">
                <a:latin typeface="Cambria"/>
                <a:cs typeface="Cambria"/>
              </a:rPr>
              <a:t>JButton("EAST");; </a:t>
            </a:r>
            <a:r>
              <a:rPr sz="1200" spc="90" dirty="0">
                <a:latin typeface="Cambria"/>
                <a:cs typeface="Cambria"/>
              </a:rPr>
              <a:t>JButton</a:t>
            </a:r>
            <a:r>
              <a:rPr sz="1200" spc="21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b4=</a:t>
            </a:r>
            <a:r>
              <a:rPr sz="1200" b="1" dirty="0">
                <a:latin typeface="Cambria"/>
                <a:cs typeface="Cambria"/>
              </a:rPr>
              <a:t>new</a:t>
            </a:r>
            <a:r>
              <a:rPr sz="1200" b="1" spc="220" dirty="0">
                <a:latin typeface="Cambria"/>
                <a:cs typeface="Cambria"/>
              </a:rPr>
              <a:t> </a:t>
            </a:r>
            <a:r>
              <a:rPr sz="1200" b="1" spc="55" dirty="0">
                <a:latin typeface="Cambria"/>
                <a:cs typeface="Cambria"/>
              </a:rPr>
              <a:t>JButton("WEST");; </a:t>
            </a:r>
            <a:r>
              <a:rPr sz="1200" spc="90" dirty="0">
                <a:latin typeface="Cambria"/>
                <a:cs typeface="Cambria"/>
              </a:rPr>
              <a:t>JButton</a:t>
            </a:r>
            <a:r>
              <a:rPr sz="1200" spc="21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b5=</a:t>
            </a:r>
            <a:r>
              <a:rPr sz="1200" b="1" dirty="0">
                <a:latin typeface="Cambria"/>
                <a:cs typeface="Cambria"/>
              </a:rPr>
              <a:t>new</a:t>
            </a:r>
            <a:r>
              <a:rPr sz="1200" b="1" spc="220" dirty="0">
                <a:latin typeface="Cambria"/>
                <a:cs typeface="Cambria"/>
              </a:rPr>
              <a:t> </a:t>
            </a:r>
            <a:r>
              <a:rPr sz="1200" b="1" spc="75" dirty="0">
                <a:latin typeface="Cambria"/>
                <a:cs typeface="Cambria"/>
              </a:rPr>
              <a:t>JButton("CENTER");;</a:t>
            </a:r>
            <a:endParaRPr sz="1200">
              <a:latin typeface="Cambria"/>
              <a:cs typeface="Cambria"/>
            </a:endParaRPr>
          </a:p>
          <a:p>
            <a:pPr marL="355600" marR="4201795">
              <a:lnSpc>
                <a:spcPts val="1150"/>
              </a:lnSpc>
              <a:spcBef>
                <a:spcPts val="1165"/>
              </a:spcBef>
            </a:pPr>
            <a:r>
              <a:rPr sz="1200" spc="50" dirty="0">
                <a:latin typeface="Cambria"/>
                <a:cs typeface="Cambria"/>
              </a:rPr>
              <a:t>f.add(b1,BorderLayout.</a:t>
            </a:r>
            <a:r>
              <a:rPr sz="1200" b="1" i="1" spc="50" dirty="0">
                <a:latin typeface="Cambria"/>
                <a:cs typeface="Cambria"/>
              </a:rPr>
              <a:t>NORTH); </a:t>
            </a:r>
            <a:r>
              <a:rPr sz="1200" spc="50" dirty="0">
                <a:latin typeface="Cambria"/>
                <a:cs typeface="Cambria"/>
              </a:rPr>
              <a:t>f.add(b2,BorderLayout.</a:t>
            </a:r>
            <a:r>
              <a:rPr sz="1200" b="1" i="1" spc="50" dirty="0">
                <a:latin typeface="Cambria"/>
                <a:cs typeface="Cambria"/>
              </a:rPr>
              <a:t>SOUTH); </a:t>
            </a:r>
            <a:r>
              <a:rPr sz="1200" spc="45" dirty="0">
                <a:latin typeface="Cambria"/>
                <a:cs typeface="Cambria"/>
              </a:rPr>
              <a:t>f.add(b3,BorderLayout.</a:t>
            </a:r>
            <a:r>
              <a:rPr sz="1200" b="1" i="1" spc="45" dirty="0">
                <a:latin typeface="Cambria"/>
                <a:cs typeface="Cambria"/>
              </a:rPr>
              <a:t>EAST); </a:t>
            </a:r>
            <a:r>
              <a:rPr sz="1200" spc="40" dirty="0">
                <a:latin typeface="Cambria"/>
                <a:cs typeface="Cambria"/>
              </a:rPr>
              <a:t>f.add(b4,BorderLayout.</a:t>
            </a:r>
            <a:r>
              <a:rPr sz="1200" b="1" i="1" spc="40" dirty="0">
                <a:latin typeface="Cambria"/>
                <a:cs typeface="Cambria"/>
              </a:rPr>
              <a:t>WEST); </a:t>
            </a:r>
            <a:r>
              <a:rPr sz="1200" spc="55" dirty="0">
                <a:latin typeface="Cambria"/>
                <a:cs typeface="Cambria"/>
              </a:rPr>
              <a:t>f.add(b5,BorderLayout.</a:t>
            </a:r>
            <a:r>
              <a:rPr sz="1200" b="1" i="1" spc="55" dirty="0">
                <a:latin typeface="Cambria"/>
                <a:cs typeface="Cambria"/>
              </a:rPr>
              <a:t>CENTER);</a:t>
            </a:r>
            <a:endParaRPr sz="1200">
              <a:latin typeface="Cambria"/>
              <a:cs typeface="Cambria"/>
            </a:endParaRPr>
          </a:p>
          <a:p>
            <a:pPr marL="355600" marR="5366385">
              <a:lnSpc>
                <a:spcPct val="80000"/>
              </a:lnSpc>
              <a:spcBef>
                <a:spcPts val="1170"/>
              </a:spcBef>
            </a:pPr>
            <a:r>
              <a:rPr sz="1200" spc="-10" dirty="0">
                <a:latin typeface="Cambria"/>
                <a:cs typeface="Cambria"/>
              </a:rPr>
              <a:t>f.setSize(300,300); f.setVisible(</a:t>
            </a:r>
            <a:r>
              <a:rPr sz="1200" b="1" spc="-10" dirty="0">
                <a:latin typeface="Cambria"/>
                <a:cs typeface="Cambria"/>
              </a:rPr>
              <a:t>true);</a:t>
            </a:r>
            <a:endParaRPr sz="1200">
              <a:latin typeface="Cambria"/>
              <a:cs typeface="Cambria"/>
            </a:endParaRPr>
          </a:p>
          <a:p>
            <a:pPr marL="182880">
              <a:lnSpc>
                <a:spcPts val="1155"/>
              </a:lnSpc>
            </a:pPr>
            <a:r>
              <a:rPr sz="1200" spc="-50" dirty="0">
                <a:latin typeface="Cambria"/>
                <a:cs typeface="Cambria"/>
              </a:rPr>
              <a:t>}</a:t>
            </a:r>
            <a:endParaRPr sz="1200">
              <a:latin typeface="Cambria"/>
              <a:cs typeface="Cambria"/>
            </a:endParaRPr>
          </a:p>
          <a:p>
            <a:pPr marL="355600" marR="3773170" indent="-172720">
              <a:lnSpc>
                <a:spcPts val="1150"/>
              </a:lnSpc>
              <a:spcBef>
                <a:spcPts val="1145"/>
              </a:spcBef>
            </a:pPr>
            <a:r>
              <a:rPr sz="1200" b="1" spc="75" dirty="0">
                <a:latin typeface="Cambria"/>
                <a:cs typeface="Cambria"/>
              </a:rPr>
              <a:t>public</a:t>
            </a:r>
            <a:r>
              <a:rPr sz="1200" b="1" spc="95" dirty="0">
                <a:latin typeface="Cambria"/>
                <a:cs typeface="Cambria"/>
              </a:rPr>
              <a:t> </a:t>
            </a:r>
            <a:r>
              <a:rPr sz="1200" b="1" spc="70" dirty="0">
                <a:latin typeface="Cambria"/>
                <a:cs typeface="Cambria"/>
              </a:rPr>
              <a:t>static</a:t>
            </a:r>
            <a:r>
              <a:rPr sz="1200" b="1" spc="100" dirty="0">
                <a:latin typeface="Cambria"/>
                <a:cs typeface="Cambria"/>
              </a:rPr>
              <a:t> </a:t>
            </a:r>
            <a:r>
              <a:rPr sz="1200" b="1" spc="70" dirty="0">
                <a:latin typeface="Cambria"/>
                <a:cs typeface="Cambria"/>
              </a:rPr>
              <a:t>void</a:t>
            </a:r>
            <a:r>
              <a:rPr sz="1200" b="1" spc="114" dirty="0">
                <a:latin typeface="Cambria"/>
                <a:cs typeface="Cambria"/>
              </a:rPr>
              <a:t> </a:t>
            </a:r>
            <a:r>
              <a:rPr sz="1200" b="1" spc="70" dirty="0">
                <a:latin typeface="Cambria"/>
                <a:cs typeface="Cambria"/>
              </a:rPr>
              <a:t>main(String[]</a:t>
            </a:r>
            <a:r>
              <a:rPr sz="1200" b="1" spc="110" dirty="0">
                <a:latin typeface="Cambria"/>
                <a:cs typeface="Cambria"/>
              </a:rPr>
              <a:t> </a:t>
            </a:r>
            <a:r>
              <a:rPr sz="1200" b="1" spc="55" dirty="0">
                <a:latin typeface="Cambria"/>
                <a:cs typeface="Cambria"/>
              </a:rPr>
              <a:t>args)</a:t>
            </a:r>
            <a:r>
              <a:rPr sz="1200" b="1" spc="114" dirty="0">
                <a:latin typeface="Cambria"/>
                <a:cs typeface="Cambria"/>
              </a:rPr>
              <a:t> </a:t>
            </a:r>
            <a:r>
              <a:rPr sz="1200" b="1" spc="-50" dirty="0">
                <a:latin typeface="Cambria"/>
                <a:cs typeface="Cambria"/>
              </a:rPr>
              <a:t>{ </a:t>
            </a:r>
            <a:r>
              <a:rPr sz="1200" b="1" spc="75" dirty="0">
                <a:latin typeface="Cambria"/>
                <a:cs typeface="Cambria"/>
              </a:rPr>
              <a:t>new</a:t>
            </a:r>
            <a:r>
              <a:rPr sz="1200" b="1" spc="85" dirty="0">
                <a:latin typeface="Cambria"/>
                <a:cs typeface="Cambria"/>
              </a:rPr>
              <a:t> </a:t>
            </a:r>
            <a:r>
              <a:rPr sz="1200" b="1" spc="-10" dirty="0">
                <a:latin typeface="Cambria"/>
                <a:cs typeface="Cambria"/>
              </a:rPr>
              <a:t>Border();</a:t>
            </a:r>
            <a:endParaRPr sz="1200">
              <a:latin typeface="Cambria"/>
              <a:cs typeface="Cambria"/>
            </a:endParaRPr>
          </a:p>
          <a:p>
            <a:pPr marL="182880">
              <a:lnSpc>
                <a:spcPts val="1019"/>
              </a:lnSpc>
            </a:pPr>
            <a:r>
              <a:rPr sz="1200" spc="-50" dirty="0">
                <a:latin typeface="Cambria"/>
                <a:cs typeface="Cambria"/>
              </a:rPr>
              <a:t>}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ts val="1295"/>
              </a:lnSpc>
            </a:pPr>
            <a:r>
              <a:rPr sz="1200" spc="-50" dirty="0">
                <a:latin typeface="Cambria"/>
                <a:cs typeface="Cambria"/>
              </a:rPr>
              <a:t>}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8800" y="2667000"/>
            <a:ext cx="28575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0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285" dirty="0"/>
              <a:t>Grid</a:t>
            </a:r>
            <a:r>
              <a:rPr cap="small" spc="335" dirty="0"/>
              <a:t> </a:t>
            </a:r>
            <a:r>
              <a:rPr cap="small" spc="235" dirty="0"/>
              <a:t>Layout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1541"/>
            <a:ext cx="7309484" cy="4600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indent="-273685">
              <a:lnSpc>
                <a:spcPts val="2375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z="2200" spc="145" dirty="0">
                <a:latin typeface="Cambria"/>
                <a:cs typeface="Cambria"/>
              </a:rPr>
              <a:t>In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GridLayout,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components</a:t>
            </a:r>
            <a:r>
              <a:rPr sz="2200" spc="185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are</a:t>
            </a:r>
            <a:r>
              <a:rPr sz="2200" spc="200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arranged</a:t>
            </a:r>
            <a:r>
              <a:rPr sz="2200" spc="220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in</a:t>
            </a:r>
            <a:r>
              <a:rPr sz="2200" spc="200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a</a:t>
            </a:r>
            <a:r>
              <a:rPr sz="2200" spc="204" dirty="0">
                <a:latin typeface="Cambria"/>
                <a:cs typeface="Cambria"/>
              </a:rPr>
              <a:t> </a:t>
            </a:r>
            <a:r>
              <a:rPr sz="2200" spc="35" dirty="0">
                <a:latin typeface="Cambria"/>
                <a:cs typeface="Cambria"/>
              </a:rPr>
              <a:t>grid</a:t>
            </a:r>
            <a:endParaRPr sz="2200">
              <a:latin typeface="Cambria"/>
              <a:cs typeface="Cambria"/>
            </a:endParaRPr>
          </a:p>
          <a:p>
            <a:pPr marL="286385">
              <a:lnSpc>
                <a:spcPts val="2375"/>
              </a:lnSpc>
            </a:pPr>
            <a:r>
              <a:rPr sz="2200" dirty="0">
                <a:latin typeface="Cambria"/>
                <a:cs typeface="Cambria"/>
              </a:rPr>
              <a:t>(matrix)</a:t>
            </a:r>
            <a:r>
              <a:rPr sz="2200" spc="19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20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rows</a:t>
            </a:r>
            <a:r>
              <a:rPr sz="2200" spc="195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and</a:t>
            </a:r>
            <a:r>
              <a:rPr sz="2200" spc="204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columns</a:t>
            </a:r>
            <a:r>
              <a:rPr sz="2200" spc="185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inside</a:t>
            </a:r>
            <a:r>
              <a:rPr sz="2200" spc="17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the</a:t>
            </a:r>
            <a:r>
              <a:rPr sz="2200" spc="200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Container.</a:t>
            </a:r>
            <a:endParaRPr sz="2200">
              <a:latin typeface="Cambria"/>
              <a:cs typeface="Cambria"/>
            </a:endParaRPr>
          </a:p>
          <a:p>
            <a:pPr marL="286385" marR="5080" indent="-274320">
              <a:lnSpc>
                <a:spcPct val="80000"/>
              </a:lnSpc>
              <a:spcBef>
                <a:spcPts val="6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z="2200" spc="75" dirty="0">
                <a:latin typeface="Cambria"/>
                <a:cs typeface="Cambria"/>
              </a:rPr>
              <a:t>Components</a:t>
            </a:r>
            <a:r>
              <a:rPr sz="2200" spc="145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are</a:t>
            </a:r>
            <a:r>
              <a:rPr sz="2200" spc="160" dirty="0">
                <a:latin typeface="Cambria"/>
                <a:cs typeface="Cambria"/>
              </a:rPr>
              <a:t> </a:t>
            </a:r>
            <a:r>
              <a:rPr sz="2200" spc="50" dirty="0">
                <a:latin typeface="Cambria"/>
                <a:cs typeface="Cambria"/>
              </a:rPr>
              <a:t>added</a:t>
            </a:r>
            <a:r>
              <a:rPr sz="2200" spc="165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in</a:t>
            </a:r>
            <a:r>
              <a:rPr sz="2200" spc="165" dirty="0">
                <a:latin typeface="Cambria"/>
                <a:cs typeface="Cambria"/>
              </a:rPr>
              <a:t> </a:t>
            </a:r>
            <a:r>
              <a:rPr sz="2200" spc="135" dirty="0">
                <a:latin typeface="Cambria"/>
                <a:cs typeface="Cambria"/>
              </a:rPr>
              <a:t>a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left-</a:t>
            </a:r>
            <a:r>
              <a:rPr sz="2200" dirty="0">
                <a:latin typeface="Cambria"/>
                <a:cs typeface="Cambria"/>
              </a:rPr>
              <a:t>to-</a:t>
            </a:r>
            <a:r>
              <a:rPr sz="2200" spc="100" dirty="0">
                <a:latin typeface="Cambria"/>
                <a:cs typeface="Cambria"/>
              </a:rPr>
              <a:t>right,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top-to-</a:t>
            </a:r>
            <a:r>
              <a:rPr sz="2200" spc="-10" dirty="0">
                <a:latin typeface="Cambria"/>
                <a:cs typeface="Cambria"/>
              </a:rPr>
              <a:t>bottom </a:t>
            </a:r>
            <a:r>
              <a:rPr sz="2200" spc="90" dirty="0">
                <a:latin typeface="Cambria"/>
                <a:cs typeface="Cambria"/>
              </a:rPr>
              <a:t>manner</a:t>
            </a:r>
            <a:r>
              <a:rPr sz="2200" spc="160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in</a:t>
            </a:r>
            <a:r>
              <a:rPr sz="2200" spc="14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the</a:t>
            </a:r>
            <a:r>
              <a:rPr sz="2200" spc="15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order</a:t>
            </a:r>
            <a:r>
              <a:rPr sz="2200" spc="160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they</a:t>
            </a:r>
            <a:r>
              <a:rPr sz="2200" spc="160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are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added.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ts val="1620"/>
              </a:lnSpc>
              <a:spcBef>
                <a:spcPts val="1605"/>
              </a:spcBef>
            </a:pPr>
            <a:r>
              <a:rPr sz="1500" dirty="0">
                <a:latin typeface="Cambria"/>
                <a:cs typeface="Cambria"/>
              </a:rPr>
              <a:t>import</a:t>
            </a:r>
            <a:r>
              <a:rPr sz="1500" spc="280" dirty="0">
                <a:latin typeface="Cambria"/>
                <a:cs typeface="Cambria"/>
              </a:rPr>
              <a:t> </a:t>
            </a:r>
            <a:r>
              <a:rPr sz="1500" spc="60" dirty="0">
                <a:latin typeface="Cambria"/>
                <a:cs typeface="Cambria"/>
              </a:rPr>
              <a:t>java.awt.*;</a:t>
            </a:r>
            <a:endParaRPr sz="1500">
              <a:latin typeface="Cambria"/>
              <a:cs typeface="Cambria"/>
            </a:endParaRPr>
          </a:p>
          <a:p>
            <a:pPr marL="12700">
              <a:lnSpc>
                <a:spcPts val="1440"/>
              </a:lnSpc>
            </a:pPr>
            <a:r>
              <a:rPr sz="1500" dirty="0">
                <a:latin typeface="Cambria"/>
                <a:cs typeface="Cambria"/>
              </a:rPr>
              <a:t>class</a:t>
            </a:r>
            <a:r>
              <a:rPr sz="1500" spc="254" dirty="0">
                <a:latin typeface="Cambria"/>
                <a:cs typeface="Cambria"/>
              </a:rPr>
              <a:t> </a:t>
            </a:r>
            <a:r>
              <a:rPr sz="1500" spc="75" dirty="0">
                <a:latin typeface="Cambria"/>
                <a:cs typeface="Cambria"/>
              </a:rPr>
              <a:t>GridLayoutExample</a:t>
            </a:r>
            <a:r>
              <a:rPr sz="1500" spc="229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extends</a:t>
            </a:r>
            <a:r>
              <a:rPr sz="1500" spc="225" dirty="0">
                <a:latin typeface="Cambria"/>
                <a:cs typeface="Cambria"/>
              </a:rPr>
              <a:t> </a:t>
            </a:r>
            <a:r>
              <a:rPr sz="1500" spc="75" dirty="0">
                <a:latin typeface="Cambria"/>
                <a:cs typeface="Cambria"/>
              </a:rPr>
              <a:t>Frame</a:t>
            </a:r>
            <a:r>
              <a:rPr sz="1500" spc="220" dirty="0">
                <a:latin typeface="Cambria"/>
                <a:cs typeface="Cambria"/>
              </a:rPr>
              <a:t> </a:t>
            </a:r>
            <a:r>
              <a:rPr sz="1500" spc="-50" dirty="0">
                <a:latin typeface="Cambria"/>
                <a:cs typeface="Cambria"/>
              </a:rPr>
              <a:t>{</a:t>
            </a:r>
            <a:endParaRPr sz="1500">
              <a:latin typeface="Cambria"/>
              <a:cs typeface="Cambria"/>
            </a:endParaRPr>
          </a:p>
          <a:p>
            <a:pPr marL="812800" marR="910590" indent="-400050">
              <a:lnSpc>
                <a:spcPts val="1440"/>
              </a:lnSpc>
              <a:spcBef>
                <a:spcPts val="165"/>
              </a:spcBef>
            </a:pPr>
            <a:r>
              <a:rPr sz="1500" dirty="0">
                <a:latin typeface="Cambria"/>
                <a:cs typeface="Cambria"/>
              </a:rPr>
              <a:t>public</a:t>
            </a:r>
            <a:r>
              <a:rPr sz="1500" spc="114" dirty="0">
                <a:latin typeface="Cambria"/>
                <a:cs typeface="Cambria"/>
              </a:rPr>
              <a:t> </a:t>
            </a:r>
            <a:r>
              <a:rPr sz="1500" spc="65" dirty="0">
                <a:latin typeface="Cambria"/>
                <a:cs typeface="Cambria"/>
              </a:rPr>
              <a:t>GridLayoutExample(</a:t>
            </a:r>
            <a:r>
              <a:rPr sz="1500" spc="120" dirty="0">
                <a:latin typeface="Cambria"/>
                <a:cs typeface="Cambria"/>
              </a:rPr>
              <a:t> </a:t>
            </a:r>
            <a:r>
              <a:rPr sz="1500" spc="60" dirty="0">
                <a:latin typeface="Cambria"/>
                <a:cs typeface="Cambria"/>
              </a:rPr>
              <a:t>int</a:t>
            </a:r>
            <a:r>
              <a:rPr sz="1500" spc="125" dirty="0">
                <a:latin typeface="Cambria"/>
                <a:cs typeface="Cambria"/>
              </a:rPr>
              <a:t> </a:t>
            </a:r>
            <a:r>
              <a:rPr sz="1500" spc="65" dirty="0">
                <a:latin typeface="Cambria"/>
                <a:cs typeface="Cambria"/>
              </a:rPr>
              <a:t>widthInPixels,</a:t>
            </a:r>
            <a:r>
              <a:rPr sz="1500" spc="120" dirty="0">
                <a:latin typeface="Cambria"/>
                <a:cs typeface="Cambria"/>
              </a:rPr>
              <a:t> </a:t>
            </a:r>
            <a:r>
              <a:rPr sz="1500" spc="60" dirty="0">
                <a:latin typeface="Cambria"/>
                <a:cs typeface="Cambria"/>
              </a:rPr>
              <a:t>int</a:t>
            </a:r>
            <a:r>
              <a:rPr sz="1500" spc="120" dirty="0">
                <a:latin typeface="Cambria"/>
                <a:cs typeface="Cambria"/>
              </a:rPr>
              <a:t> </a:t>
            </a:r>
            <a:r>
              <a:rPr sz="1500" spc="65" dirty="0">
                <a:latin typeface="Cambria"/>
                <a:cs typeface="Cambria"/>
              </a:rPr>
              <a:t>heightInPixels</a:t>
            </a:r>
            <a:r>
              <a:rPr sz="1500" spc="13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)</a:t>
            </a:r>
            <a:r>
              <a:rPr sz="1500" spc="110" dirty="0">
                <a:latin typeface="Cambria"/>
                <a:cs typeface="Cambria"/>
              </a:rPr>
              <a:t> </a:t>
            </a:r>
            <a:r>
              <a:rPr sz="1500" spc="-50" dirty="0">
                <a:latin typeface="Cambria"/>
                <a:cs typeface="Cambria"/>
              </a:rPr>
              <a:t>{ </a:t>
            </a:r>
            <a:r>
              <a:rPr sz="1500" dirty="0">
                <a:latin typeface="Cambria"/>
                <a:cs typeface="Cambria"/>
              </a:rPr>
              <a:t>setTitle(</a:t>
            </a:r>
            <a:r>
              <a:rPr sz="1500" spc="215" dirty="0">
                <a:latin typeface="Cambria"/>
                <a:cs typeface="Cambria"/>
              </a:rPr>
              <a:t> </a:t>
            </a:r>
            <a:r>
              <a:rPr sz="1500" spc="65" dirty="0">
                <a:latin typeface="Cambria"/>
                <a:cs typeface="Cambria"/>
              </a:rPr>
              <a:t>"Grid</a:t>
            </a:r>
            <a:r>
              <a:rPr sz="1500" spc="220" dirty="0">
                <a:latin typeface="Cambria"/>
                <a:cs typeface="Cambria"/>
              </a:rPr>
              <a:t> </a:t>
            </a:r>
            <a:r>
              <a:rPr sz="1500" spc="60" dirty="0">
                <a:latin typeface="Cambria"/>
                <a:cs typeface="Cambria"/>
              </a:rPr>
              <a:t>Example"</a:t>
            </a:r>
            <a:r>
              <a:rPr sz="1500" spc="215" dirty="0">
                <a:latin typeface="Cambria"/>
                <a:cs typeface="Cambria"/>
              </a:rPr>
              <a:t> </a:t>
            </a:r>
            <a:r>
              <a:rPr sz="1500" spc="-25" dirty="0">
                <a:latin typeface="Cambria"/>
                <a:cs typeface="Cambria"/>
              </a:rPr>
              <a:t>);</a:t>
            </a:r>
            <a:endParaRPr sz="1500">
              <a:latin typeface="Cambria"/>
              <a:cs typeface="Cambria"/>
            </a:endParaRPr>
          </a:p>
          <a:p>
            <a:pPr marL="812800" marR="2944495">
              <a:lnSpc>
                <a:spcPct val="80000"/>
              </a:lnSpc>
              <a:spcBef>
                <a:spcPts val="15"/>
              </a:spcBef>
            </a:pPr>
            <a:r>
              <a:rPr sz="1500" dirty="0">
                <a:latin typeface="Cambria"/>
                <a:cs typeface="Cambria"/>
              </a:rPr>
              <a:t>setSize(</a:t>
            </a:r>
            <a:r>
              <a:rPr sz="1500" spc="195" dirty="0">
                <a:latin typeface="Cambria"/>
                <a:cs typeface="Cambria"/>
              </a:rPr>
              <a:t> </a:t>
            </a:r>
            <a:r>
              <a:rPr sz="1500" spc="65" dirty="0">
                <a:latin typeface="Cambria"/>
                <a:cs typeface="Cambria"/>
              </a:rPr>
              <a:t>widthInPixels,</a:t>
            </a:r>
            <a:r>
              <a:rPr sz="1500" spc="220" dirty="0">
                <a:latin typeface="Cambria"/>
                <a:cs typeface="Cambria"/>
              </a:rPr>
              <a:t> </a:t>
            </a:r>
            <a:r>
              <a:rPr sz="1500" spc="65" dirty="0">
                <a:latin typeface="Cambria"/>
                <a:cs typeface="Cambria"/>
              </a:rPr>
              <a:t>heightInPixels</a:t>
            </a:r>
            <a:r>
              <a:rPr sz="1500" spc="215" dirty="0">
                <a:latin typeface="Cambria"/>
                <a:cs typeface="Cambria"/>
              </a:rPr>
              <a:t> </a:t>
            </a:r>
            <a:r>
              <a:rPr sz="1500" spc="-25" dirty="0">
                <a:latin typeface="Cambria"/>
                <a:cs typeface="Cambria"/>
              </a:rPr>
              <a:t>); </a:t>
            </a:r>
            <a:r>
              <a:rPr sz="1500" spc="60" dirty="0">
                <a:latin typeface="Cambria"/>
                <a:cs typeface="Cambria"/>
              </a:rPr>
              <a:t>int</a:t>
            </a:r>
            <a:r>
              <a:rPr sz="1500" spc="95" dirty="0">
                <a:latin typeface="Cambria"/>
                <a:cs typeface="Cambria"/>
              </a:rPr>
              <a:t> </a:t>
            </a:r>
            <a:r>
              <a:rPr sz="1500" spc="50" dirty="0">
                <a:latin typeface="Cambria"/>
                <a:cs typeface="Cambria"/>
              </a:rPr>
              <a:t>numberOfRows</a:t>
            </a:r>
            <a:r>
              <a:rPr sz="1500" spc="95" dirty="0">
                <a:latin typeface="Cambria"/>
                <a:cs typeface="Cambria"/>
              </a:rPr>
              <a:t> </a:t>
            </a:r>
            <a:r>
              <a:rPr sz="1500" spc="80" dirty="0">
                <a:latin typeface="Cambria"/>
                <a:cs typeface="Cambria"/>
              </a:rPr>
              <a:t>=</a:t>
            </a:r>
            <a:r>
              <a:rPr sz="1500" spc="95" dirty="0">
                <a:latin typeface="Cambria"/>
                <a:cs typeface="Cambria"/>
              </a:rPr>
              <a:t> </a:t>
            </a:r>
            <a:r>
              <a:rPr sz="1500" spc="-25" dirty="0">
                <a:latin typeface="Cambria"/>
                <a:cs typeface="Cambria"/>
              </a:rPr>
              <a:t>4;</a:t>
            </a:r>
            <a:endParaRPr sz="1500">
              <a:latin typeface="Cambria"/>
              <a:cs typeface="Cambria"/>
            </a:endParaRPr>
          </a:p>
          <a:p>
            <a:pPr marL="812800">
              <a:lnSpc>
                <a:spcPts val="1260"/>
              </a:lnSpc>
            </a:pPr>
            <a:r>
              <a:rPr sz="1500" spc="60" dirty="0">
                <a:latin typeface="Cambria"/>
                <a:cs typeface="Cambria"/>
              </a:rPr>
              <a:t>int</a:t>
            </a:r>
            <a:r>
              <a:rPr sz="1500" spc="100" dirty="0">
                <a:latin typeface="Cambria"/>
                <a:cs typeface="Cambria"/>
              </a:rPr>
              <a:t> </a:t>
            </a:r>
            <a:r>
              <a:rPr sz="1500" spc="65" dirty="0">
                <a:latin typeface="Cambria"/>
                <a:cs typeface="Cambria"/>
              </a:rPr>
              <a:t>numberOfColumns</a:t>
            </a:r>
            <a:r>
              <a:rPr sz="1500" spc="114" dirty="0">
                <a:latin typeface="Cambria"/>
                <a:cs typeface="Cambria"/>
              </a:rPr>
              <a:t> </a:t>
            </a:r>
            <a:r>
              <a:rPr sz="1500" spc="80" dirty="0">
                <a:latin typeface="Cambria"/>
                <a:cs typeface="Cambria"/>
              </a:rPr>
              <a:t>=</a:t>
            </a:r>
            <a:r>
              <a:rPr sz="1500" spc="90" dirty="0">
                <a:latin typeface="Cambria"/>
                <a:cs typeface="Cambria"/>
              </a:rPr>
              <a:t> </a:t>
            </a:r>
            <a:r>
              <a:rPr sz="1500" spc="-25" dirty="0">
                <a:latin typeface="Cambria"/>
                <a:cs typeface="Cambria"/>
              </a:rPr>
              <a:t>3;</a:t>
            </a:r>
            <a:endParaRPr sz="1500">
              <a:latin typeface="Cambria"/>
              <a:cs typeface="Cambria"/>
            </a:endParaRPr>
          </a:p>
          <a:p>
            <a:pPr marL="812800" marR="2520950">
              <a:lnSpc>
                <a:spcPct val="80000"/>
              </a:lnSpc>
              <a:spcBef>
                <a:spcPts val="180"/>
              </a:spcBef>
            </a:pPr>
            <a:r>
              <a:rPr sz="1500" spc="50" dirty="0">
                <a:latin typeface="Cambria"/>
                <a:cs typeface="Cambria"/>
              </a:rPr>
              <a:t>setLayout(</a:t>
            </a:r>
            <a:r>
              <a:rPr sz="1500" spc="9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new</a:t>
            </a:r>
            <a:r>
              <a:rPr sz="1500" spc="100" dirty="0">
                <a:latin typeface="Cambria"/>
                <a:cs typeface="Cambria"/>
              </a:rPr>
              <a:t> </a:t>
            </a:r>
            <a:r>
              <a:rPr sz="1500" spc="65" dirty="0">
                <a:latin typeface="Cambria"/>
                <a:cs typeface="Cambria"/>
              </a:rPr>
              <a:t>GridLayout(</a:t>
            </a:r>
            <a:r>
              <a:rPr sz="1500" spc="105" dirty="0">
                <a:latin typeface="Cambria"/>
                <a:cs typeface="Cambria"/>
              </a:rPr>
              <a:t> </a:t>
            </a:r>
            <a:r>
              <a:rPr sz="1500" spc="45" dirty="0">
                <a:latin typeface="Cambria"/>
                <a:cs typeface="Cambria"/>
              </a:rPr>
              <a:t>numberOfRows, </a:t>
            </a:r>
            <a:r>
              <a:rPr sz="1500" spc="65" dirty="0">
                <a:latin typeface="Cambria"/>
                <a:cs typeface="Cambria"/>
              </a:rPr>
              <a:t>numberOfColumns</a:t>
            </a:r>
            <a:r>
              <a:rPr sz="1500" spc="7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)</a:t>
            </a:r>
            <a:r>
              <a:rPr sz="1500" spc="50" dirty="0">
                <a:latin typeface="Cambria"/>
                <a:cs typeface="Cambria"/>
              </a:rPr>
              <a:t> </a:t>
            </a:r>
            <a:r>
              <a:rPr sz="1500" spc="-25" dirty="0">
                <a:latin typeface="Cambria"/>
                <a:cs typeface="Cambria"/>
              </a:rPr>
              <a:t>);</a:t>
            </a:r>
            <a:endParaRPr sz="1500">
              <a:latin typeface="Cambria"/>
              <a:cs typeface="Cambria"/>
            </a:endParaRPr>
          </a:p>
          <a:p>
            <a:pPr marL="812800">
              <a:lnSpc>
                <a:spcPts val="1260"/>
              </a:lnSpc>
            </a:pPr>
            <a:r>
              <a:rPr sz="1500" dirty="0">
                <a:latin typeface="Cambria"/>
                <a:cs typeface="Cambria"/>
              </a:rPr>
              <a:t>for</a:t>
            </a:r>
            <a:r>
              <a:rPr sz="1500" spc="114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(</a:t>
            </a:r>
            <a:r>
              <a:rPr sz="1500" spc="130" dirty="0">
                <a:latin typeface="Cambria"/>
                <a:cs typeface="Cambria"/>
              </a:rPr>
              <a:t> </a:t>
            </a:r>
            <a:r>
              <a:rPr sz="1500" spc="60" dirty="0">
                <a:latin typeface="Cambria"/>
                <a:cs typeface="Cambria"/>
              </a:rPr>
              <a:t>int</a:t>
            </a:r>
            <a:r>
              <a:rPr sz="1500" spc="14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label</a:t>
            </a:r>
            <a:r>
              <a:rPr sz="1500" spc="120" dirty="0">
                <a:latin typeface="Cambria"/>
                <a:cs typeface="Cambria"/>
              </a:rPr>
              <a:t> </a:t>
            </a:r>
            <a:r>
              <a:rPr sz="1500" spc="80" dirty="0">
                <a:latin typeface="Cambria"/>
                <a:cs typeface="Cambria"/>
              </a:rPr>
              <a:t>=</a:t>
            </a:r>
            <a:r>
              <a:rPr sz="1500" spc="14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1;</a:t>
            </a:r>
            <a:r>
              <a:rPr sz="1500" spc="11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label</a:t>
            </a:r>
            <a:r>
              <a:rPr sz="1500" spc="130" dirty="0">
                <a:latin typeface="Cambria"/>
                <a:cs typeface="Cambria"/>
              </a:rPr>
              <a:t> </a:t>
            </a:r>
            <a:r>
              <a:rPr sz="1500" spc="80" dirty="0">
                <a:latin typeface="Cambria"/>
                <a:cs typeface="Cambria"/>
              </a:rPr>
              <a:t>&lt;</a:t>
            </a:r>
            <a:r>
              <a:rPr sz="1500" spc="13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13;</a:t>
            </a:r>
            <a:r>
              <a:rPr sz="1500" spc="130" dirty="0">
                <a:latin typeface="Cambria"/>
                <a:cs typeface="Cambria"/>
              </a:rPr>
              <a:t> </a:t>
            </a:r>
            <a:r>
              <a:rPr sz="1500" spc="50" dirty="0">
                <a:latin typeface="Cambria"/>
                <a:cs typeface="Cambria"/>
              </a:rPr>
              <a:t>label++</a:t>
            </a:r>
            <a:r>
              <a:rPr sz="1500" spc="130" dirty="0">
                <a:latin typeface="Cambria"/>
                <a:cs typeface="Cambria"/>
              </a:rPr>
              <a:t> </a:t>
            </a:r>
            <a:r>
              <a:rPr sz="1500" spc="-60" dirty="0">
                <a:latin typeface="Cambria"/>
                <a:cs typeface="Cambria"/>
              </a:rPr>
              <a:t>)</a:t>
            </a:r>
            <a:endParaRPr sz="1500">
              <a:latin typeface="Cambria"/>
              <a:cs typeface="Cambria"/>
            </a:endParaRPr>
          </a:p>
          <a:p>
            <a:pPr marL="812800" marR="2546985" indent="114300">
              <a:lnSpc>
                <a:spcPct val="80000"/>
              </a:lnSpc>
              <a:spcBef>
                <a:spcPts val="180"/>
              </a:spcBef>
            </a:pPr>
            <a:r>
              <a:rPr sz="1500" dirty="0">
                <a:latin typeface="Cambria"/>
                <a:cs typeface="Cambria"/>
              </a:rPr>
              <a:t>add(</a:t>
            </a:r>
            <a:r>
              <a:rPr sz="1500" spc="11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new</a:t>
            </a:r>
            <a:r>
              <a:rPr sz="1500" spc="90" dirty="0">
                <a:latin typeface="Cambria"/>
                <a:cs typeface="Cambria"/>
              </a:rPr>
              <a:t> </a:t>
            </a:r>
            <a:r>
              <a:rPr sz="1500" spc="45" dirty="0">
                <a:latin typeface="Cambria"/>
                <a:cs typeface="Cambria"/>
              </a:rPr>
              <a:t>Button(</a:t>
            </a:r>
            <a:r>
              <a:rPr sz="1500" spc="130" dirty="0">
                <a:latin typeface="Cambria"/>
                <a:cs typeface="Cambria"/>
              </a:rPr>
              <a:t> </a:t>
            </a:r>
            <a:r>
              <a:rPr sz="1500" spc="65" dirty="0">
                <a:latin typeface="Cambria"/>
                <a:cs typeface="Cambria"/>
              </a:rPr>
              <a:t>String.valueOf(</a:t>
            </a:r>
            <a:r>
              <a:rPr sz="1500" spc="10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label</a:t>
            </a:r>
            <a:r>
              <a:rPr sz="1500" spc="10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)</a:t>
            </a:r>
            <a:r>
              <a:rPr sz="1500" spc="11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)</a:t>
            </a:r>
            <a:r>
              <a:rPr sz="1500" spc="110" dirty="0">
                <a:latin typeface="Cambria"/>
                <a:cs typeface="Cambria"/>
              </a:rPr>
              <a:t> </a:t>
            </a:r>
            <a:r>
              <a:rPr sz="1500" spc="-25" dirty="0">
                <a:latin typeface="Cambria"/>
                <a:cs typeface="Cambria"/>
              </a:rPr>
              <a:t>); </a:t>
            </a:r>
            <a:r>
              <a:rPr sz="1500" spc="-10" dirty="0">
                <a:latin typeface="Cambria"/>
                <a:cs typeface="Cambria"/>
              </a:rPr>
              <a:t>show();</a:t>
            </a:r>
            <a:endParaRPr sz="1500">
              <a:latin typeface="Cambria"/>
              <a:cs typeface="Cambria"/>
            </a:endParaRPr>
          </a:p>
          <a:p>
            <a:pPr marL="413384">
              <a:lnSpc>
                <a:spcPts val="1260"/>
              </a:lnSpc>
            </a:pPr>
            <a:r>
              <a:rPr sz="1500" spc="-50" dirty="0">
                <a:latin typeface="Cambria"/>
                <a:cs typeface="Cambria"/>
              </a:rPr>
              <a:t>}</a:t>
            </a:r>
            <a:endParaRPr sz="1500">
              <a:latin typeface="Cambria"/>
              <a:cs typeface="Cambria"/>
            </a:endParaRPr>
          </a:p>
          <a:p>
            <a:pPr marL="413384">
              <a:lnSpc>
                <a:spcPts val="1440"/>
              </a:lnSpc>
            </a:pPr>
            <a:r>
              <a:rPr sz="1500" dirty="0">
                <a:latin typeface="Cambria"/>
                <a:cs typeface="Cambria"/>
              </a:rPr>
              <a:t>public</a:t>
            </a:r>
            <a:r>
              <a:rPr sz="1500" spc="170" dirty="0">
                <a:latin typeface="Cambria"/>
                <a:cs typeface="Cambria"/>
              </a:rPr>
              <a:t> </a:t>
            </a:r>
            <a:r>
              <a:rPr sz="1500" spc="55" dirty="0">
                <a:latin typeface="Cambria"/>
                <a:cs typeface="Cambria"/>
              </a:rPr>
              <a:t>static</a:t>
            </a:r>
            <a:r>
              <a:rPr sz="1500" spc="18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void</a:t>
            </a:r>
            <a:r>
              <a:rPr sz="1500" spc="16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main(</a:t>
            </a:r>
            <a:r>
              <a:rPr sz="1500" spc="185" dirty="0">
                <a:latin typeface="Cambria"/>
                <a:cs typeface="Cambria"/>
              </a:rPr>
              <a:t> </a:t>
            </a:r>
            <a:r>
              <a:rPr sz="1500" spc="75" dirty="0">
                <a:latin typeface="Cambria"/>
                <a:cs typeface="Cambria"/>
              </a:rPr>
              <a:t>String</a:t>
            </a:r>
            <a:r>
              <a:rPr sz="1500" spc="19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args[]</a:t>
            </a:r>
            <a:r>
              <a:rPr sz="1500" spc="16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)</a:t>
            </a:r>
            <a:r>
              <a:rPr sz="1500" spc="170" dirty="0">
                <a:latin typeface="Cambria"/>
                <a:cs typeface="Cambria"/>
              </a:rPr>
              <a:t> </a:t>
            </a:r>
            <a:r>
              <a:rPr sz="1500" spc="-50" dirty="0">
                <a:latin typeface="Cambria"/>
                <a:cs typeface="Cambria"/>
              </a:rPr>
              <a:t>{</a:t>
            </a:r>
            <a:endParaRPr sz="1500">
              <a:latin typeface="Cambria"/>
              <a:cs typeface="Cambria"/>
            </a:endParaRPr>
          </a:p>
          <a:p>
            <a:pPr marL="927100">
              <a:lnSpc>
                <a:spcPts val="1440"/>
              </a:lnSpc>
            </a:pPr>
            <a:r>
              <a:rPr sz="1500" dirty="0">
                <a:latin typeface="Cambria"/>
                <a:cs typeface="Cambria"/>
              </a:rPr>
              <a:t>new</a:t>
            </a:r>
            <a:r>
              <a:rPr sz="1500" spc="150" dirty="0">
                <a:latin typeface="Cambria"/>
                <a:cs typeface="Cambria"/>
              </a:rPr>
              <a:t> </a:t>
            </a:r>
            <a:r>
              <a:rPr sz="1500" spc="65" dirty="0">
                <a:latin typeface="Cambria"/>
                <a:cs typeface="Cambria"/>
              </a:rPr>
              <a:t>GridLayoutExample(</a:t>
            </a:r>
            <a:r>
              <a:rPr sz="1500" spc="16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175,</a:t>
            </a:r>
            <a:r>
              <a:rPr sz="1500" spc="14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100</a:t>
            </a:r>
            <a:r>
              <a:rPr sz="1500" spc="155" dirty="0">
                <a:latin typeface="Cambria"/>
                <a:cs typeface="Cambria"/>
              </a:rPr>
              <a:t> </a:t>
            </a:r>
            <a:r>
              <a:rPr sz="1500" spc="-25" dirty="0">
                <a:latin typeface="Cambria"/>
                <a:cs typeface="Cambria"/>
              </a:rPr>
              <a:t>);</a:t>
            </a:r>
            <a:endParaRPr sz="1500">
              <a:latin typeface="Cambria"/>
              <a:cs typeface="Cambria"/>
            </a:endParaRPr>
          </a:p>
          <a:p>
            <a:pPr marL="413384">
              <a:lnSpc>
                <a:spcPts val="1440"/>
              </a:lnSpc>
            </a:pPr>
            <a:r>
              <a:rPr sz="1500" spc="-50" dirty="0">
                <a:latin typeface="Cambria"/>
                <a:cs typeface="Cambria"/>
              </a:rPr>
              <a:t>}</a:t>
            </a:r>
            <a:endParaRPr sz="1500">
              <a:latin typeface="Cambria"/>
              <a:cs typeface="Cambria"/>
            </a:endParaRPr>
          </a:p>
          <a:p>
            <a:pPr marL="12700">
              <a:lnSpc>
                <a:spcPts val="1620"/>
              </a:lnSpc>
            </a:pPr>
            <a:r>
              <a:rPr sz="1500" spc="-50" dirty="0">
                <a:latin typeface="Cambria"/>
                <a:cs typeface="Cambria"/>
              </a:rPr>
              <a:t>}</a:t>
            </a:r>
            <a:endParaRPr sz="15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9800" y="4097211"/>
            <a:ext cx="1771650" cy="150912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0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340" dirty="0"/>
              <a:t>No</a:t>
            </a:r>
            <a:r>
              <a:rPr cap="small" spc="300" dirty="0"/>
              <a:t> </a:t>
            </a:r>
            <a:r>
              <a:rPr cap="small" spc="229" dirty="0"/>
              <a:t>Layout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5445"/>
            <a:ext cx="6217920" cy="4875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ts val="2595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05" dirty="0">
                <a:latin typeface="Cambria"/>
                <a:cs typeface="Cambria"/>
              </a:rPr>
              <a:t>When</a:t>
            </a:r>
            <a:r>
              <a:rPr sz="2400" spc="18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want</a:t>
            </a:r>
            <a:r>
              <a:rPr sz="2400" spc="18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to</a:t>
            </a:r>
            <a:r>
              <a:rPr sz="2400" spc="19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add</a:t>
            </a:r>
            <a:r>
              <a:rPr sz="2400" spc="18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component</a:t>
            </a:r>
            <a:r>
              <a:rPr sz="2400" spc="17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to</a:t>
            </a:r>
            <a:r>
              <a:rPr sz="2400" spc="200" dirty="0">
                <a:latin typeface="Cambria"/>
                <a:cs typeface="Cambria"/>
              </a:rPr>
              <a:t> </a:t>
            </a:r>
            <a:r>
              <a:rPr sz="2400" spc="150" dirty="0">
                <a:latin typeface="Cambria"/>
                <a:cs typeface="Cambria"/>
              </a:rPr>
              <a:t>a</a:t>
            </a:r>
            <a:r>
              <a:rPr sz="2400" spc="19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specific</a:t>
            </a:r>
            <a:endParaRPr sz="2400">
              <a:latin typeface="Cambria"/>
              <a:cs typeface="Cambria"/>
            </a:endParaRPr>
          </a:p>
          <a:p>
            <a:pPr marL="286385">
              <a:lnSpc>
                <a:spcPts val="2595"/>
              </a:lnSpc>
            </a:pPr>
            <a:r>
              <a:rPr sz="2400" spc="55" dirty="0">
                <a:latin typeface="Cambria"/>
                <a:cs typeface="Cambria"/>
              </a:rPr>
              <a:t>location.</a:t>
            </a:r>
            <a:endParaRPr sz="24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2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40" dirty="0">
                <a:latin typeface="Cambria"/>
                <a:cs typeface="Cambria"/>
              </a:rPr>
              <a:t>Set</a:t>
            </a:r>
            <a:r>
              <a:rPr sz="2400" spc="15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the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Layout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to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null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ts val="1520"/>
              </a:lnSpc>
              <a:spcBef>
                <a:spcPts val="1515"/>
              </a:spcBef>
            </a:pPr>
            <a:r>
              <a:rPr sz="1400" b="1" spc="85" dirty="0">
                <a:latin typeface="Cambria"/>
                <a:cs typeface="Cambria"/>
              </a:rPr>
              <a:t>public</a:t>
            </a:r>
            <a:r>
              <a:rPr sz="1400" b="1" spc="100" dirty="0">
                <a:latin typeface="Cambria"/>
                <a:cs typeface="Cambria"/>
              </a:rPr>
              <a:t> </a:t>
            </a:r>
            <a:r>
              <a:rPr sz="1400" b="1" spc="75" dirty="0">
                <a:latin typeface="Cambria"/>
                <a:cs typeface="Cambria"/>
              </a:rPr>
              <a:t>class</a:t>
            </a:r>
            <a:r>
              <a:rPr sz="1400" b="1" spc="85" dirty="0">
                <a:latin typeface="Cambria"/>
                <a:cs typeface="Cambria"/>
              </a:rPr>
              <a:t> </a:t>
            </a:r>
            <a:r>
              <a:rPr sz="1400" b="1" spc="110" dirty="0">
                <a:latin typeface="Cambria"/>
                <a:cs typeface="Cambria"/>
              </a:rPr>
              <a:t>MyLayOut{</a:t>
            </a:r>
            <a:endParaRPr sz="1400">
              <a:latin typeface="Cambria"/>
              <a:cs typeface="Cambria"/>
            </a:endParaRPr>
          </a:p>
          <a:p>
            <a:pPr marL="210185">
              <a:lnSpc>
                <a:spcPts val="1350"/>
              </a:lnSpc>
            </a:pPr>
            <a:r>
              <a:rPr sz="1400" spc="120" dirty="0">
                <a:latin typeface="Cambria"/>
                <a:cs typeface="Cambria"/>
              </a:rPr>
              <a:t>JFrame</a:t>
            </a:r>
            <a:r>
              <a:rPr sz="1400" spc="75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f;</a:t>
            </a:r>
            <a:endParaRPr sz="1400">
              <a:latin typeface="Cambria"/>
              <a:cs typeface="Cambria"/>
            </a:endParaRPr>
          </a:p>
          <a:p>
            <a:pPr marL="485140">
              <a:lnSpc>
                <a:spcPts val="1345"/>
              </a:lnSpc>
            </a:pPr>
            <a:r>
              <a:rPr sz="1400" spc="45" dirty="0">
                <a:latin typeface="Cambria"/>
                <a:cs typeface="Cambria"/>
              </a:rPr>
              <a:t>MyLayOut(){</a:t>
            </a:r>
            <a:endParaRPr sz="1400">
              <a:latin typeface="Cambria"/>
              <a:cs typeface="Cambria"/>
            </a:endParaRPr>
          </a:p>
          <a:p>
            <a:pPr marL="692150" marR="4011929" indent="-10795" algn="just">
              <a:lnSpc>
                <a:spcPts val="1340"/>
              </a:lnSpc>
              <a:spcBef>
                <a:spcPts val="160"/>
              </a:spcBef>
            </a:pPr>
            <a:r>
              <a:rPr sz="1400" spc="75" dirty="0">
                <a:latin typeface="Cambria"/>
                <a:cs typeface="Cambria"/>
              </a:rPr>
              <a:t>f=</a:t>
            </a:r>
            <a:r>
              <a:rPr sz="1400" b="1" spc="75" dirty="0">
                <a:latin typeface="Cambria"/>
                <a:cs typeface="Cambria"/>
              </a:rPr>
              <a:t>new</a:t>
            </a:r>
            <a:r>
              <a:rPr sz="1400" b="1" spc="90" dirty="0">
                <a:latin typeface="Cambria"/>
                <a:cs typeface="Cambria"/>
              </a:rPr>
              <a:t> </a:t>
            </a:r>
            <a:r>
              <a:rPr sz="1400" b="1" spc="95" dirty="0">
                <a:latin typeface="Cambria"/>
                <a:cs typeface="Cambria"/>
              </a:rPr>
              <a:t>JFrame(); </a:t>
            </a:r>
            <a:r>
              <a:rPr sz="1400" spc="-10" dirty="0">
                <a:latin typeface="Cambria"/>
                <a:cs typeface="Cambria"/>
              </a:rPr>
              <a:t>f.setSize(200,200); </a:t>
            </a:r>
            <a:r>
              <a:rPr sz="1400" spc="35" dirty="0">
                <a:latin typeface="Cambria"/>
                <a:cs typeface="Cambria"/>
              </a:rPr>
              <a:t>f.setLayout(</a:t>
            </a:r>
            <a:r>
              <a:rPr sz="1400" b="1" spc="35" dirty="0">
                <a:latin typeface="Cambria"/>
                <a:cs typeface="Cambria"/>
              </a:rPr>
              <a:t>null);</a:t>
            </a:r>
            <a:endParaRPr sz="1400">
              <a:latin typeface="Cambria"/>
              <a:cs typeface="Cambria"/>
            </a:endParaRPr>
          </a:p>
          <a:p>
            <a:pPr marL="681990">
              <a:lnSpc>
                <a:spcPts val="1365"/>
              </a:lnSpc>
            </a:pPr>
            <a:r>
              <a:rPr sz="1400" spc="95" dirty="0">
                <a:latin typeface="Cambria"/>
                <a:cs typeface="Cambria"/>
              </a:rPr>
              <a:t>f.setDefaultCloseOperation(JFrame.</a:t>
            </a:r>
            <a:r>
              <a:rPr sz="1400" b="1" i="1" spc="95" dirty="0">
                <a:latin typeface="Cambria"/>
                <a:cs typeface="Cambria"/>
              </a:rPr>
              <a:t>EXIT_ON_CLOSE);</a:t>
            </a:r>
            <a:endParaRPr sz="1400">
              <a:latin typeface="Cambria"/>
              <a:cs typeface="Cambria"/>
            </a:endParaRPr>
          </a:p>
          <a:p>
            <a:pPr marL="681990" marR="2455545">
              <a:lnSpc>
                <a:spcPct val="80100"/>
              </a:lnSpc>
              <a:spcBef>
                <a:spcPts val="1345"/>
              </a:spcBef>
            </a:pPr>
            <a:r>
              <a:rPr sz="1400" spc="105" dirty="0">
                <a:latin typeface="Cambria"/>
                <a:cs typeface="Cambria"/>
              </a:rPr>
              <a:t>JButton</a:t>
            </a:r>
            <a:r>
              <a:rPr sz="1400" spc="60" dirty="0">
                <a:latin typeface="Cambria"/>
                <a:cs typeface="Cambria"/>
              </a:rPr>
              <a:t> b1=</a:t>
            </a:r>
            <a:r>
              <a:rPr sz="1400" b="1" spc="60" dirty="0">
                <a:latin typeface="Cambria"/>
                <a:cs typeface="Cambria"/>
              </a:rPr>
              <a:t>new</a:t>
            </a:r>
            <a:r>
              <a:rPr sz="1400" b="1" spc="95" dirty="0">
                <a:latin typeface="Cambria"/>
                <a:cs typeface="Cambria"/>
              </a:rPr>
              <a:t> </a:t>
            </a:r>
            <a:r>
              <a:rPr sz="1400" b="1" spc="40" dirty="0">
                <a:latin typeface="Cambria"/>
                <a:cs typeface="Cambria"/>
              </a:rPr>
              <a:t>JButton("1"); </a:t>
            </a:r>
            <a:r>
              <a:rPr sz="1400" spc="100" dirty="0">
                <a:latin typeface="Cambria"/>
                <a:cs typeface="Cambria"/>
              </a:rPr>
              <a:t>JButton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b2=</a:t>
            </a:r>
            <a:r>
              <a:rPr sz="1400" b="1" spc="60" dirty="0">
                <a:latin typeface="Cambria"/>
                <a:cs typeface="Cambria"/>
              </a:rPr>
              <a:t>new</a:t>
            </a:r>
            <a:r>
              <a:rPr sz="1400" b="1" spc="100" dirty="0">
                <a:latin typeface="Cambria"/>
                <a:cs typeface="Cambria"/>
              </a:rPr>
              <a:t> </a:t>
            </a:r>
            <a:r>
              <a:rPr sz="1400" b="1" spc="90" dirty="0">
                <a:latin typeface="Cambria"/>
                <a:cs typeface="Cambria"/>
              </a:rPr>
              <a:t>JButton("Test</a:t>
            </a:r>
            <a:r>
              <a:rPr sz="1400" b="1" spc="105" dirty="0">
                <a:latin typeface="Cambria"/>
                <a:cs typeface="Cambria"/>
              </a:rPr>
              <a:t> </a:t>
            </a:r>
            <a:r>
              <a:rPr sz="1400" b="1" spc="-20" dirty="0">
                <a:latin typeface="Cambria"/>
                <a:cs typeface="Cambria"/>
              </a:rPr>
              <a:t>2"); </a:t>
            </a:r>
            <a:r>
              <a:rPr sz="1400" spc="100" dirty="0">
                <a:latin typeface="Cambria"/>
                <a:cs typeface="Cambria"/>
              </a:rPr>
              <a:t>JButton</a:t>
            </a:r>
            <a:r>
              <a:rPr sz="1400" spc="60" dirty="0">
                <a:latin typeface="Cambria"/>
                <a:cs typeface="Cambria"/>
              </a:rPr>
              <a:t> b3=</a:t>
            </a:r>
            <a:r>
              <a:rPr sz="1400" b="1" spc="60" dirty="0">
                <a:latin typeface="Cambria"/>
                <a:cs typeface="Cambria"/>
              </a:rPr>
              <a:t>new</a:t>
            </a:r>
            <a:r>
              <a:rPr sz="1400" b="1" spc="105" dirty="0">
                <a:latin typeface="Cambria"/>
                <a:cs typeface="Cambria"/>
              </a:rPr>
              <a:t> </a:t>
            </a:r>
            <a:r>
              <a:rPr sz="1400" b="1" spc="40" dirty="0">
                <a:latin typeface="Cambria"/>
                <a:cs typeface="Cambria"/>
              </a:rPr>
              <a:t>JButton("3"); </a:t>
            </a:r>
            <a:r>
              <a:rPr sz="1400" spc="20" dirty="0">
                <a:latin typeface="Cambria"/>
                <a:cs typeface="Cambria"/>
              </a:rPr>
              <a:t>b1.setBounds(10,</a:t>
            </a:r>
            <a:r>
              <a:rPr sz="1400" spc="135" dirty="0">
                <a:latin typeface="Cambria"/>
                <a:cs typeface="Cambria"/>
              </a:rPr>
              <a:t> </a:t>
            </a:r>
            <a:r>
              <a:rPr sz="1400" spc="20" dirty="0">
                <a:latin typeface="Cambria"/>
                <a:cs typeface="Cambria"/>
              </a:rPr>
              <a:t>10,</a:t>
            </a:r>
            <a:r>
              <a:rPr sz="1400" spc="150" dirty="0">
                <a:latin typeface="Cambria"/>
                <a:cs typeface="Cambria"/>
              </a:rPr>
              <a:t> </a:t>
            </a:r>
            <a:r>
              <a:rPr sz="1400" spc="20" dirty="0">
                <a:latin typeface="Cambria"/>
                <a:cs typeface="Cambria"/>
              </a:rPr>
              <a:t>50,</a:t>
            </a:r>
            <a:r>
              <a:rPr sz="1400" spc="17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20);</a:t>
            </a:r>
            <a:endParaRPr sz="1400">
              <a:latin typeface="Cambria"/>
              <a:cs typeface="Cambria"/>
            </a:endParaRPr>
          </a:p>
          <a:p>
            <a:pPr marL="681990">
              <a:lnSpc>
                <a:spcPts val="1175"/>
              </a:lnSpc>
            </a:pPr>
            <a:r>
              <a:rPr sz="1400" spc="20" dirty="0">
                <a:latin typeface="Cambria"/>
                <a:cs typeface="Cambria"/>
              </a:rPr>
              <a:t>b2.setBounds(10,</a:t>
            </a:r>
            <a:r>
              <a:rPr sz="1400" spc="130" dirty="0">
                <a:latin typeface="Cambria"/>
                <a:cs typeface="Cambria"/>
              </a:rPr>
              <a:t> </a:t>
            </a:r>
            <a:r>
              <a:rPr sz="1400" spc="20" dirty="0">
                <a:latin typeface="Cambria"/>
                <a:cs typeface="Cambria"/>
              </a:rPr>
              <a:t>50,</a:t>
            </a:r>
            <a:r>
              <a:rPr sz="1400" spc="140" dirty="0">
                <a:latin typeface="Cambria"/>
                <a:cs typeface="Cambria"/>
              </a:rPr>
              <a:t> </a:t>
            </a:r>
            <a:r>
              <a:rPr sz="1400" spc="20" dirty="0">
                <a:latin typeface="Cambria"/>
                <a:cs typeface="Cambria"/>
              </a:rPr>
              <a:t>150,</a:t>
            </a:r>
            <a:r>
              <a:rPr sz="1400" spc="16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20);</a:t>
            </a:r>
            <a:endParaRPr sz="1400">
              <a:latin typeface="Cambria"/>
              <a:cs typeface="Cambria"/>
            </a:endParaRPr>
          </a:p>
          <a:p>
            <a:pPr marL="681990" marR="3072765">
              <a:lnSpc>
                <a:spcPct val="80000"/>
              </a:lnSpc>
              <a:spcBef>
                <a:spcPts val="165"/>
              </a:spcBef>
            </a:pPr>
            <a:r>
              <a:rPr sz="1400" spc="20" dirty="0">
                <a:latin typeface="Cambria"/>
                <a:cs typeface="Cambria"/>
              </a:rPr>
              <a:t>b3.setBounds(50,</a:t>
            </a:r>
            <a:r>
              <a:rPr sz="1400" spc="125" dirty="0">
                <a:latin typeface="Cambria"/>
                <a:cs typeface="Cambria"/>
              </a:rPr>
              <a:t> </a:t>
            </a:r>
            <a:r>
              <a:rPr sz="1400" spc="20" dirty="0">
                <a:latin typeface="Cambria"/>
                <a:cs typeface="Cambria"/>
              </a:rPr>
              <a:t>100,</a:t>
            </a:r>
            <a:r>
              <a:rPr sz="1400" spc="150" dirty="0">
                <a:latin typeface="Cambria"/>
                <a:cs typeface="Cambria"/>
              </a:rPr>
              <a:t> </a:t>
            </a:r>
            <a:r>
              <a:rPr sz="1400" spc="20" dirty="0">
                <a:latin typeface="Cambria"/>
                <a:cs typeface="Cambria"/>
              </a:rPr>
              <a:t>50,</a:t>
            </a:r>
            <a:r>
              <a:rPr sz="1400" spc="16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20); </a:t>
            </a:r>
            <a:r>
              <a:rPr sz="1400" spc="-10" dirty="0">
                <a:latin typeface="Cambria"/>
                <a:cs typeface="Cambria"/>
              </a:rPr>
              <a:t>f.add(b1);f.add(b2);f.add(b3); f.setVisible(</a:t>
            </a:r>
            <a:r>
              <a:rPr sz="1400" b="1" spc="-10" dirty="0">
                <a:latin typeface="Cambria"/>
                <a:cs typeface="Cambria"/>
              </a:rPr>
              <a:t>true);</a:t>
            </a:r>
            <a:endParaRPr sz="1400">
              <a:latin typeface="Cambria"/>
              <a:cs typeface="Cambria"/>
            </a:endParaRPr>
          </a:p>
          <a:p>
            <a:pPr marL="485140">
              <a:lnSpc>
                <a:spcPts val="1180"/>
              </a:lnSpc>
            </a:pPr>
            <a:r>
              <a:rPr sz="1400" spc="-50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  <a:p>
            <a:pPr marL="681990" marR="2181225" indent="-197485">
              <a:lnSpc>
                <a:spcPts val="1340"/>
              </a:lnSpc>
              <a:spcBef>
                <a:spcPts val="160"/>
              </a:spcBef>
            </a:pPr>
            <a:r>
              <a:rPr sz="1400" b="1" spc="85" dirty="0">
                <a:latin typeface="Cambria"/>
                <a:cs typeface="Cambria"/>
              </a:rPr>
              <a:t>public </a:t>
            </a:r>
            <a:r>
              <a:rPr sz="1400" b="1" spc="80" dirty="0">
                <a:latin typeface="Cambria"/>
                <a:cs typeface="Cambria"/>
              </a:rPr>
              <a:t>static</a:t>
            </a:r>
            <a:r>
              <a:rPr sz="1400" b="1" spc="85" dirty="0">
                <a:latin typeface="Cambria"/>
                <a:cs typeface="Cambria"/>
              </a:rPr>
              <a:t> </a:t>
            </a:r>
            <a:r>
              <a:rPr sz="1400" b="1" spc="80" dirty="0">
                <a:latin typeface="Cambria"/>
                <a:cs typeface="Cambria"/>
              </a:rPr>
              <a:t>void</a:t>
            </a:r>
            <a:r>
              <a:rPr sz="1400" b="1" spc="85" dirty="0">
                <a:latin typeface="Cambria"/>
                <a:cs typeface="Cambria"/>
              </a:rPr>
              <a:t> </a:t>
            </a:r>
            <a:r>
              <a:rPr sz="1400" b="1" spc="80" dirty="0">
                <a:latin typeface="Cambria"/>
                <a:cs typeface="Cambria"/>
              </a:rPr>
              <a:t>main(String[]</a:t>
            </a:r>
            <a:r>
              <a:rPr sz="1400" b="1" spc="110" dirty="0">
                <a:latin typeface="Cambria"/>
                <a:cs typeface="Cambria"/>
              </a:rPr>
              <a:t> </a:t>
            </a:r>
            <a:r>
              <a:rPr sz="1400" b="1" spc="65" dirty="0">
                <a:latin typeface="Cambria"/>
                <a:cs typeface="Cambria"/>
              </a:rPr>
              <a:t>args)</a:t>
            </a:r>
            <a:r>
              <a:rPr sz="1400" b="1" spc="80" dirty="0">
                <a:latin typeface="Cambria"/>
                <a:cs typeface="Cambria"/>
              </a:rPr>
              <a:t> </a:t>
            </a:r>
            <a:r>
              <a:rPr sz="1400" b="1" spc="-50" dirty="0">
                <a:latin typeface="Cambria"/>
                <a:cs typeface="Cambria"/>
              </a:rPr>
              <a:t>{ </a:t>
            </a:r>
            <a:r>
              <a:rPr sz="1400" b="1" spc="95" dirty="0">
                <a:latin typeface="Cambria"/>
                <a:cs typeface="Cambria"/>
              </a:rPr>
              <a:t>new</a:t>
            </a:r>
            <a:r>
              <a:rPr sz="1400" b="1" spc="80" dirty="0">
                <a:latin typeface="Cambria"/>
                <a:cs typeface="Cambria"/>
              </a:rPr>
              <a:t> MyLayOut();</a:t>
            </a:r>
            <a:endParaRPr sz="1400">
              <a:latin typeface="Cambria"/>
              <a:cs typeface="Cambria"/>
            </a:endParaRPr>
          </a:p>
          <a:p>
            <a:pPr marL="485140">
              <a:lnSpc>
                <a:spcPts val="1190"/>
              </a:lnSpc>
            </a:pPr>
            <a:r>
              <a:rPr sz="1400" spc="-50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  <a:p>
            <a:pPr marL="210185">
              <a:lnSpc>
                <a:spcPts val="1510"/>
              </a:lnSpc>
            </a:pPr>
            <a:r>
              <a:rPr sz="1400" spc="-50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1200" y="426720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3651885" cy="77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100"/>
              </a:spcBef>
            </a:pPr>
            <a:r>
              <a:rPr cap="small" spc="300" dirty="0"/>
              <a:t>Layouts</a:t>
            </a:r>
            <a:r>
              <a:rPr cap="small" spc="285" dirty="0"/>
              <a:t> </a:t>
            </a:r>
            <a:r>
              <a:rPr cap="small" dirty="0"/>
              <a:t>-</a:t>
            </a:r>
            <a:r>
              <a:rPr cap="small" spc="175" dirty="0"/>
              <a:t> </a:t>
            </a:r>
            <a:r>
              <a:rPr cap="small" spc="270" dirty="0"/>
              <a:t>Summary</a:t>
            </a:r>
          </a:p>
          <a:p>
            <a:pPr marL="1749425">
              <a:lnSpc>
                <a:spcPts val="2605"/>
              </a:lnSpc>
            </a:pPr>
            <a:r>
              <a:rPr sz="2400" spc="-10" dirty="0">
                <a:solidFill>
                  <a:srgbClr val="000000"/>
                </a:solidFill>
                <a:latin typeface="Times New Roman"/>
                <a:cs typeface="Times New Roman"/>
              </a:rPr>
              <a:t>FlowLayout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28800" y="1752600"/>
            <a:ext cx="2362200" cy="2133600"/>
          </a:xfrm>
          <a:custGeom>
            <a:avLst/>
            <a:gdLst/>
            <a:ahLst/>
            <a:cxnLst/>
            <a:rect l="l" t="t" r="r" b="b"/>
            <a:pathLst>
              <a:path w="2362200" h="2133600">
                <a:moveTo>
                  <a:pt x="2362200" y="0"/>
                </a:moveTo>
                <a:lnTo>
                  <a:pt x="0" y="0"/>
                </a:lnTo>
                <a:lnTo>
                  <a:pt x="0" y="2133600"/>
                </a:lnTo>
                <a:lnTo>
                  <a:pt x="2362200" y="2133600"/>
                </a:lnTo>
                <a:lnTo>
                  <a:pt x="2362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28800" y="1752600"/>
            <a:ext cx="2362200" cy="2133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403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680"/>
              </a:spcBef>
            </a:pPr>
            <a:endParaRPr sz="2400">
              <a:latin typeface="Times New Roman"/>
              <a:cs typeface="Times New Roman"/>
            </a:endParaRPr>
          </a:p>
          <a:p>
            <a:pPr marL="320675" marR="311150" indent="8509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Left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right, </a:t>
            </a:r>
            <a:r>
              <a:rPr sz="2400" spc="-20" dirty="0">
                <a:latin typeface="Times New Roman"/>
                <a:cs typeface="Times New Roman"/>
              </a:rPr>
              <a:t>Top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bottom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600" y="2171699"/>
            <a:ext cx="1752600" cy="1371600"/>
          </a:xfrm>
          <a:custGeom>
            <a:avLst/>
            <a:gdLst/>
            <a:ahLst/>
            <a:cxnLst/>
            <a:rect l="l" t="t" r="r" b="b"/>
            <a:pathLst>
              <a:path w="1752600" h="1371600">
                <a:moveTo>
                  <a:pt x="1752600" y="1333500"/>
                </a:moveTo>
                <a:lnTo>
                  <a:pt x="1742948" y="1328674"/>
                </a:lnTo>
                <a:lnTo>
                  <a:pt x="1676400" y="1295400"/>
                </a:lnTo>
                <a:lnTo>
                  <a:pt x="1676400" y="1328674"/>
                </a:lnTo>
                <a:lnTo>
                  <a:pt x="0" y="1328674"/>
                </a:lnTo>
                <a:lnTo>
                  <a:pt x="0" y="1338199"/>
                </a:lnTo>
                <a:lnTo>
                  <a:pt x="1676400" y="1338199"/>
                </a:lnTo>
                <a:lnTo>
                  <a:pt x="1676400" y="1371600"/>
                </a:lnTo>
                <a:lnTo>
                  <a:pt x="1743202" y="1338199"/>
                </a:lnTo>
                <a:lnTo>
                  <a:pt x="1752600" y="1333500"/>
                </a:lnTo>
                <a:close/>
              </a:path>
              <a:path w="1752600" h="1371600">
                <a:moveTo>
                  <a:pt x="1752600" y="647700"/>
                </a:moveTo>
                <a:lnTo>
                  <a:pt x="1676400" y="609600"/>
                </a:lnTo>
                <a:lnTo>
                  <a:pt x="1676400" y="643001"/>
                </a:lnTo>
                <a:lnTo>
                  <a:pt x="0" y="642874"/>
                </a:lnTo>
                <a:lnTo>
                  <a:pt x="0" y="652399"/>
                </a:lnTo>
                <a:lnTo>
                  <a:pt x="1676400" y="652526"/>
                </a:lnTo>
                <a:lnTo>
                  <a:pt x="1676400" y="685800"/>
                </a:lnTo>
                <a:lnTo>
                  <a:pt x="1742948" y="652526"/>
                </a:lnTo>
                <a:lnTo>
                  <a:pt x="1752600" y="647700"/>
                </a:lnTo>
                <a:close/>
              </a:path>
              <a:path w="1752600" h="1371600">
                <a:moveTo>
                  <a:pt x="1752600" y="38100"/>
                </a:moveTo>
                <a:lnTo>
                  <a:pt x="1742948" y="33274"/>
                </a:lnTo>
                <a:lnTo>
                  <a:pt x="1676400" y="0"/>
                </a:lnTo>
                <a:lnTo>
                  <a:pt x="1676400" y="33274"/>
                </a:lnTo>
                <a:lnTo>
                  <a:pt x="0" y="33274"/>
                </a:lnTo>
                <a:lnTo>
                  <a:pt x="0" y="42799"/>
                </a:lnTo>
                <a:lnTo>
                  <a:pt x="1676400" y="42799"/>
                </a:lnTo>
                <a:lnTo>
                  <a:pt x="1676400" y="76200"/>
                </a:lnTo>
                <a:lnTo>
                  <a:pt x="1743202" y="42799"/>
                </a:lnTo>
                <a:lnTo>
                  <a:pt x="17526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900237" y="4567237"/>
          <a:ext cx="2362200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 gridSpan="4">
                  <a:txBody>
                    <a:bodyPr/>
                    <a:lstStyle/>
                    <a:p>
                      <a:pPr marR="68580" algn="ctr">
                        <a:lnSpc>
                          <a:spcPts val="2290"/>
                        </a:lnSpc>
                      </a:pP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ysDashDot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w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ysDashDot"/>
                    </a:lnR>
                    <a:lnT w="9525">
                      <a:solidFill>
                        <a:srgbClr val="000000"/>
                      </a:solidFill>
                      <a:prstDash val="sysDashDot"/>
                    </a:lnT>
                    <a:lnB w="9525">
                      <a:solidFill>
                        <a:srgbClr val="000000"/>
                      </a:solidFill>
                      <a:prstDash val="sysDashDot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42875" marB="0">
                    <a:lnL w="9525">
                      <a:solidFill>
                        <a:srgbClr val="000000"/>
                      </a:solidFill>
                      <a:prstDash val="sysDashDot"/>
                    </a:lnL>
                    <a:lnR w="9525">
                      <a:solidFill>
                        <a:srgbClr val="000000"/>
                      </a:solidFill>
                      <a:prstDash val="sysDashDot"/>
                    </a:lnR>
                    <a:lnT w="9525">
                      <a:solidFill>
                        <a:srgbClr val="000000"/>
                      </a:solidFill>
                      <a:prstDash val="sysDashDot"/>
                    </a:lnT>
                    <a:lnB w="9525">
                      <a:solidFill>
                        <a:srgbClr val="000000"/>
                      </a:solidFill>
                      <a:prstDash val="sysDashDot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ysDashDot"/>
                    </a:lnL>
                    <a:lnT w="9525">
                      <a:solidFill>
                        <a:srgbClr val="000000"/>
                      </a:solidFill>
                      <a:prstDash val="sysDashDot"/>
                    </a:lnT>
                    <a:lnB w="9525">
                      <a:solidFill>
                        <a:srgbClr val="000000"/>
                      </a:solidFill>
                      <a:prstDash val="sysDashDot"/>
                    </a:lnB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ysDashDot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9431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ysDashDot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ysDashDot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225420" y="4138117"/>
            <a:ext cx="17367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BorderLayout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481637" y="1706562"/>
          <a:ext cx="2362200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ysDashDot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ysDashDot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ysDashDot"/>
                    </a:lnL>
                    <a:lnR w="9525">
                      <a:solidFill>
                        <a:srgbClr val="000000"/>
                      </a:solidFill>
                      <a:prstDash val="sysDashDot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ysDashDot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ysDashDot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ysDashDot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ysDashDot"/>
                    </a:lnR>
                    <a:lnT w="9525">
                      <a:solidFill>
                        <a:srgbClr val="000000"/>
                      </a:solidFill>
                      <a:prstDash val="sysDashDot"/>
                    </a:lnT>
                    <a:lnB w="9525">
                      <a:solidFill>
                        <a:srgbClr val="000000"/>
                      </a:solidFill>
                      <a:prstDash val="sysDashDot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ysDashDot"/>
                    </a:lnL>
                    <a:lnR w="9525">
                      <a:solidFill>
                        <a:srgbClr val="000000"/>
                      </a:solidFill>
                      <a:prstDash val="sysDashDot"/>
                    </a:lnR>
                    <a:lnT w="9525">
                      <a:solidFill>
                        <a:srgbClr val="000000"/>
                      </a:solidFill>
                      <a:prstDash val="sysDashDot"/>
                    </a:lnT>
                    <a:lnB w="9525">
                      <a:solidFill>
                        <a:srgbClr val="000000"/>
                      </a:solidFill>
                      <a:prstDash val="sysDashDot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ysDashDot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ysDashDot"/>
                    </a:lnT>
                    <a:lnB w="9525">
                      <a:solidFill>
                        <a:srgbClr val="000000"/>
                      </a:solidFill>
                      <a:prstDash val="sysDashDot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ysDashDot"/>
                    </a:lnR>
                    <a:lnT w="9525">
                      <a:solidFill>
                        <a:srgbClr val="000000"/>
                      </a:solidFill>
                      <a:prstDash val="sysDashDot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ysDashDot"/>
                    </a:lnL>
                    <a:lnR w="9525">
                      <a:solidFill>
                        <a:srgbClr val="000000"/>
                      </a:solidFill>
                      <a:prstDash val="sysDashDot"/>
                    </a:lnR>
                    <a:lnT w="9525">
                      <a:solidFill>
                        <a:srgbClr val="000000"/>
                      </a:solidFill>
                      <a:prstDash val="sysDashDot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ysDashDot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ysDashDot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947028" y="1241805"/>
            <a:ext cx="144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GridLayout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62600" y="4572000"/>
            <a:ext cx="2362200" cy="2133600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45"/>
              </a:spcBef>
            </a:pPr>
            <a:endParaRPr sz="2400">
              <a:latin typeface="Times New Roman"/>
              <a:cs typeface="Times New Roman"/>
            </a:endParaRPr>
          </a:p>
          <a:p>
            <a:pPr marL="389890" marR="461009" indent="3175" algn="ctr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none, programmer </a:t>
            </a:r>
            <a:r>
              <a:rPr sz="2400" dirty="0">
                <a:latin typeface="Times New Roman"/>
                <a:cs typeface="Times New Roman"/>
              </a:rPr>
              <a:t>sets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x,y,w,h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80428" y="4138117"/>
            <a:ext cx="5003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Times New Roman"/>
                <a:cs typeface="Times New Roman"/>
              </a:rPr>
              <a:t>null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0"/>
            <a:ext cx="445134" cy="6858000"/>
          </a:xfrm>
          <a:custGeom>
            <a:avLst/>
            <a:gdLst/>
            <a:ahLst/>
            <a:cxnLst/>
            <a:rect l="l" t="t" r="r" b="b"/>
            <a:pathLst>
              <a:path w="445134" h="6858000">
                <a:moveTo>
                  <a:pt x="0" y="6858000"/>
                </a:moveTo>
                <a:lnTo>
                  <a:pt x="444538" y="6858000"/>
                </a:lnTo>
                <a:lnTo>
                  <a:pt x="44453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2688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136" y="6858000"/>
                </a:lnTo>
                <a:lnTo>
                  <a:pt x="31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297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625" y="6858000"/>
                </a:lnTo>
                <a:lnTo>
                  <a:pt x="476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339" y="0"/>
            <a:ext cx="104775" cy="6858000"/>
          </a:xfrm>
          <a:custGeom>
            <a:avLst/>
            <a:gdLst/>
            <a:ahLst/>
            <a:cxnLst/>
            <a:rect l="l" t="t" r="r" b="b"/>
            <a:pathLst>
              <a:path w="104775" h="6858000">
                <a:moveTo>
                  <a:pt x="104664" y="0"/>
                </a:moveTo>
                <a:lnTo>
                  <a:pt x="0" y="0"/>
                </a:lnTo>
                <a:lnTo>
                  <a:pt x="0" y="6858000"/>
                </a:lnTo>
                <a:lnTo>
                  <a:pt x="104664" y="6858000"/>
                </a:lnTo>
                <a:lnTo>
                  <a:pt x="104664" y="0"/>
                </a:lnTo>
                <a:close/>
              </a:path>
            </a:pathLst>
          </a:custGeom>
          <a:solidFill>
            <a:srgbClr val="FFD9C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90600" y="0"/>
            <a:ext cx="381000" cy="6858000"/>
            <a:chOff x="990600" y="0"/>
            <a:chExt cx="381000" cy="6858000"/>
          </a:xfrm>
        </p:grpSpPr>
        <p:sp>
          <p:nvSpPr>
            <p:cNvPr id="7" name="object 7"/>
            <p:cNvSpPr/>
            <p:nvPr/>
          </p:nvSpPr>
          <p:spPr>
            <a:xfrm>
              <a:off x="990600" y="0"/>
              <a:ext cx="182245" cy="6858000"/>
            </a:xfrm>
            <a:custGeom>
              <a:avLst/>
              <a:gdLst/>
              <a:ahLst/>
              <a:cxnLst/>
              <a:rect l="l" t="t" r="r" b="b"/>
              <a:pathLst>
                <a:path w="182244" h="6858000">
                  <a:moveTo>
                    <a:pt x="18187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1876" y="6858000"/>
                  </a:lnTo>
                  <a:lnTo>
                    <a:pt x="181876" y="0"/>
                  </a:lnTo>
                  <a:close/>
                </a:path>
              </a:pathLst>
            </a:custGeom>
            <a:solidFill>
              <a:srgbClr val="FFD9CE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1323" y="0"/>
              <a:ext cx="230504" cy="6858000"/>
            </a:xfrm>
            <a:custGeom>
              <a:avLst/>
              <a:gdLst/>
              <a:ahLst/>
              <a:cxnLst/>
              <a:rect l="l" t="t" r="r" b="b"/>
              <a:pathLst>
                <a:path w="230505" h="6858000">
                  <a:moveTo>
                    <a:pt x="23027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30276" y="6858000"/>
                  </a:lnTo>
                  <a:lnTo>
                    <a:pt x="230276" y="0"/>
                  </a:lnTo>
                  <a:close/>
                </a:path>
              </a:pathLst>
            </a:custGeom>
            <a:solidFill>
              <a:srgbClr val="FFECE8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0634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9"/>
                </a:lnTo>
              </a:path>
            </a:pathLst>
          </a:custGeom>
          <a:ln w="5715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825538" y="0"/>
            <a:ext cx="117475" cy="6858000"/>
            <a:chOff x="825538" y="0"/>
            <a:chExt cx="117475" cy="6858000"/>
          </a:xfrm>
        </p:grpSpPr>
        <p:sp>
          <p:nvSpPr>
            <p:cNvPr id="11" name="object 11"/>
            <p:cNvSpPr/>
            <p:nvPr/>
          </p:nvSpPr>
          <p:spPr>
            <a:xfrm>
              <a:off x="885824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0" y="6857999"/>
                  </a:moveTo>
                  <a:lnTo>
                    <a:pt x="57150" y="6857999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FFEC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5538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0" y="6857999"/>
                  </a:moveTo>
                  <a:lnTo>
                    <a:pt x="57150" y="6857999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726692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575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525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85326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609600" y="0"/>
            <a:ext cx="1661160" cy="6858000"/>
            <a:chOff x="609600" y="0"/>
            <a:chExt cx="1661160" cy="6858000"/>
          </a:xfrm>
        </p:grpSpPr>
        <p:sp>
          <p:nvSpPr>
            <p:cNvPr id="17" name="object 17"/>
            <p:cNvSpPr/>
            <p:nvPr/>
          </p:nvSpPr>
          <p:spPr>
            <a:xfrm>
              <a:off x="1219200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76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6200" y="6858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DC3AD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9600" y="3428999"/>
              <a:ext cx="1341755" cy="2079625"/>
            </a:xfrm>
            <a:custGeom>
              <a:avLst/>
              <a:gdLst/>
              <a:ahLst/>
              <a:cxnLst/>
              <a:rect l="l" t="t" r="r" b="b"/>
              <a:pathLst>
                <a:path w="1341755" h="2079625">
                  <a:moveTo>
                    <a:pt x="1295400" y="647700"/>
                  </a:moveTo>
                  <a:lnTo>
                    <a:pt x="1293622" y="599363"/>
                  </a:lnTo>
                  <a:lnTo>
                    <a:pt x="1288376" y="551980"/>
                  </a:lnTo>
                  <a:lnTo>
                    <a:pt x="1279779" y="505701"/>
                  </a:lnTo>
                  <a:lnTo>
                    <a:pt x="1267968" y="460629"/>
                  </a:lnTo>
                  <a:lnTo>
                    <a:pt x="1253070" y="416890"/>
                  </a:lnTo>
                  <a:lnTo>
                    <a:pt x="1235202" y="374637"/>
                  </a:lnTo>
                  <a:lnTo>
                    <a:pt x="1214488" y="333959"/>
                  </a:lnTo>
                  <a:lnTo>
                    <a:pt x="1191056" y="295008"/>
                  </a:lnTo>
                  <a:lnTo>
                    <a:pt x="1165034" y="257898"/>
                  </a:lnTo>
                  <a:lnTo>
                    <a:pt x="1136535" y="222745"/>
                  </a:lnTo>
                  <a:lnTo>
                    <a:pt x="1105700" y="189699"/>
                  </a:lnTo>
                  <a:lnTo>
                    <a:pt x="1072654" y="158864"/>
                  </a:lnTo>
                  <a:lnTo>
                    <a:pt x="1037501" y="130365"/>
                  </a:lnTo>
                  <a:lnTo>
                    <a:pt x="1000391" y="104343"/>
                  </a:lnTo>
                  <a:lnTo>
                    <a:pt x="961440" y="80911"/>
                  </a:lnTo>
                  <a:lnTo>
                    <a:pt x="920762" y="60198"/>
                  </a:lnTo>
                  <a:lnTo>
                    <a:pt x="878509" y="42329"/>
                  </a:lnTo>
                  <a:lnTo>
                    <a:pt x="834771" y="27432"/>
                  </a:lnTo>
                  <a:lnTo>
                    <a:pt x="789698" y="15621"/>
                  </a:lnTo>
                  <a:lnTo>
                    <a:pt x="743419" y="7023"/>
                  </a:lnTo>
                  <a:lnTo>
                    <a:pt x="696036" y="1778"/>
                  </a:lnTo>
                  <a:lnTo>
                    <a:pt x="647700" y="0"/>
                  </a:lnTo>
                  <a:lnTo>
                    <a:pt x="599351" y="1778"/>
                  </a:lnTo>
                  <a:lnTo>
                    <a:pt x="551980" y="7023"/>
                  </a:lnTo>
                  <a:lnTo>
                    <a:pt x="505701" y="15621"/>
                  </a:lnTo>
                  <a:lnTo>
                    <a:pt x="460629" y="27432"/>
                  </a:lnTo>
                  <a:lnTo>
                    <a:pt x="416902" y="42329"/>
                  </a:lnTo>
                  <a:lnTo>
                    <a:pt x="374637" y="60198"/>
                  </a:lnTo>
                  <a:lnTo>
                    <a:pt x="333971" y="80911"/>
                  </a:lnTo>
                  <a:lnTo>
                    <a:pt x="295008" y="104343"/>
                  </a:lnTo>
                  <a:lnTo>
                    <a:pt x="257898" y="130365"/>
                  </a:lnTo>
                  <a:lnTo>
                    <a:pt x="222758" y="158864"/>
                  </a:lnTo>
                  <a:lnTo>
                    <a:pt x="189699" y="189699"/>
                  </a:lnTo>
                  <a:lnTo>
                    <a:pt x="158864" y="222745"/>
                  </a:lnTo>
                  <a:lnTo>
                    <a:pt x="130365" y="257898"/>
                  </a:lnTo>
                  <a:lnTo>
                    <a:pt x="104343" y="295008"/>
                  </a:lnTo>
                  <a:lnTo>
                    <a:pt x="80911" y="333959"/>
                  </a:lnTo>
                  <a:lnTo>
                    <a:pt x="60185" y="374637"/>
                  </a:lnTo>
                  <a:lnTo>
                    <a:pt x="42316" y="416890"/>
                  </a:lnTo>
                  <a:lnTo>
                    <a:pt x="27419" y="460629"/>
                  </a:lnTo>
                  <a:lnTo>
                    <a:pt x="15608" y="505701"/>
                  </a:lnTo>
                  <a:lnTo>
                    <a:pt x="7010" y="551980"/>
                  </a:lnTo>
                  <a:lnTo>
                    <a:pt x="1765" y="599363"/>
                  </a:lnTo>
                  <a:lnTo>
                    <a:pt x="0" y="647700"/>
                  </a:lnTo>
                  <a:lnTo>
                    <a:pt x="1765" y="696048"/>
                  </a:lnTo>
                  <a:lnTo>
                    <a:pt x="7010" y="743432"/>
                  </a:lnTo>
                  <a:lnTo>
                    <a:pt x="15608" y="789711"/>
                  </a:lnTo>
                  <a:lnTo>
                    <a:pt x="27419" y="834783"/>
                  </a:lnTo>
                  <a:lnTo>
                    <a:pt x="42316" y="878522"/>
                  </a:lnTo>
                  <a:lnTo>
                    <a:pt x="60185" y="920775"/>
                  </a:lnTo>
                  <a:lnTo>
                    <a:pt x="80911" y="961453"/>
                  </a:lnTo>
                  <a:lnTo>
                    <a:pt x="104343" y="1000404"/>
                  </a:lnTo>
                  <a:lnTo>
                    <a:pt x="130365" y="1037513"/>
                  </a:lnTo>
                  <a:lnTo>
                    <a:pt x="158864" y="1072667"/>
                  </a:lnTo>
                  <a:lnTo>
                    <a:pt x="189699" y="1105712"/>
                  </a:lnTo>
                  <a:lnTo>
                    <a:pt x="222758" y="1136548"/>
                  </a:lnTo>
                  <a:lnTo>
                    <a:pt x="257898" y="1165047"/>
                  </a:lnTo>
                  <a:lnTo>
                    <a:pt x="295008" y="1191069"/>
                  </a:lnTo>
                  <a:lnTo>
                    <a:pt x="333971" y="1214501"/>
                  </a:lnTo>
                  <a:lnTo>
                    <a:pt x="374637" y="1235214"/>
                  </a:lnTo>
                  <a:lnTo>
                    <a:pt x="416902" y="1253083"/>
                  </a:lnTo>
                  <a:lnTo>
                    <a:pt x="460629" y="1267980"/>
                  </a:lnTo>
                  <a:lnTo>
                    <a:pt x="505701" y="1279791"/>
                  </a:lnTo>
                  <a:lnTo>
                    <a:pt x="551980" y="1288389"/>
                  </a:lnTo>
                  <a:lnTo>
                    <a:pt x="599351" y="1293634"/>
                  </a:lnTo>
                  <a:lnTo>
                    <a:pt x="647700" y="1295400"/>
                  </a:lnTo>
                  <a:lnTo>
                    <a:pt x="696036" y="1293634"/>
                  </a:lnTo>
                  <a:lnTo>
                    <a:pt x="743419" y="1288389"/>
                  </a:lnTo>
                  <a:lnTo>
                    <a:pt x="789698" y="1279791"/>
                  </a:lnTo>
                  <a:lnTo>
                    <a:pt x="834771" y="1267980"/>
                  </a:lnTo>
                  <a:lnTo>
                    <a:pt x="878509" y="1253083"/>
                  </a:lnTo>
                  <a:lnTo>
                    <a:pt x="920762" y="1235214"/>
                  </a:lnTo>
                  <a:lnTo>
                    <a:pt x="961440" y="1214501"/>
                  </a:lnTo>
                  <a:lnTo>
                    <a:pt x="1000391" y="1191069"/>
                  </a:lnTo>
                  <a:lnTo>
                    <a:pt x="1037501" y="1165047"/>
                  </a:lnTo>
                  <a:lnTo>
                    <a:pt x="1072654" y="1136548"/>
                  </a:lnTo>
                  <a:lnTo>
                    <a:pt x="1105700" y="1105712"/>
                  </a:lnTo>
                  <a:lnTo>
                    <a:pt x="1136535" y="1072667"/>
                  </a:lnTo>
                  <a:lnTo>
                    <a:pt x="1165034" y="1037513"/>
                  </a:lnTo>
                  <a:lnTo>
                    <a:pt x="1191056" y="1000404"/>
                  </a:lnTo>
                  <a:lnTo>
                    <a:pt x="1214488" y="961453"/>
                  </a:lnTo>
                  <a:lnTo>
                    <a:pt x="1235202" y="920775"/>
                  </a:lnTo>
                  <a:lnTo>
                    <a:pt x="1253070" y="878522"/>
                  </a:lnTo>
                  <a:lnTo>
                    <a:pt x="1267968" y="834783"/>
                  </a:lnTo>
                  <a:lnTo>
                    <a:pt x="1279779" y="789711"/>
                  </a:lnTo>
                  <a:lnTo>
                    <a:pt x="1288376" y="743432"/>
                  </a:lnTo>
                  <a:lnTo>
                    <a:pt x="1293622" y="696048"/>
                  </a:lnTo>
                  <a:lnTo>
                    <a:pt x="1295400" y="647700"/>
                  </a:lnTo>
                  <a:close/>
                </a:path>
                <a:path w="1341755" h="2079625">
                  <a:moveTo>
                    <a:pt x="1341501" y="1758442"/>
                  </a:moveTo>
                  <a:lnTo>
                    <a:pt x="1338021" y="1711045"/>
                  </a:lnTo>
                  <a:lnTo>
                    <a:pt x="1327912" y="1665808"/>
                  </a:lnTo>
                  <a:lnTo>
                    <a:pt x="1311681" y="1623237"/>
                  </a:lnTo>
                  <a:lnTo>
                    <a:pt x="1289812" y="1583804"/>
                  </a:lnTo>
                  <a:lnTo>
                    <a:pt x="1262799" y="1548041"/>
                  </a:lnTo>
                  <a:lnTo>
                    <a:pt x="1231163" y="1516405"/>
                  </a:lnTo>
                  <a:lnTo>
                    <a:pt x="1195374" y="1489417"/>
                  </a:lnTo>
                  <a:lnTo>
                    <a:pt x="1155928" y="1467573"/>
                  </a:lnTo>
                  <a:lnTo>
                    <a:pt x="1113345" y="1451343"/>
                  </a:lnTo>
                  <a:lnTo>
                    <a:pt x="1068095" y="1441246"/>
                  </a:lnTo>
                  <a:lnTo>
                    <a:pt x="1020699" y="1437767"/>
                  </a:lnTo>
                  <a:lnTo>
                    <a:pt x="973315" y="1441246"/>
                  </a:lnTo>
                  <a:lnTo>
                    <a:pt x="928103" y="1451343"/>
                  </a:lnTo>
                  <a:lnTo>
                    <a:pt x="885532" y="1467573"/>
                  </a:lnTo>
                  <a:lnTo>
                    <a:pt x="846112" y="1489417"/>
                  </a:lnTo>
                  <a:lnTo>
                    <a:pt x="810336" y="1516405"/>
                  </a:lnTo>
                  <a:lnTo>
                    <a:pt x="778700" y="1548041"/>
                  </a:lnTo>
                  <a:lnTo>
                    <a:pt x="751700" y="1583804"/>
                  </a:lnTo>
                  <a:lnTo>
                    <a:pt x="729830" y="1623237"/>
                  </a:lnTo>
                  <a:lnTo>
                    <a:pt x="713600" y="1665808"/>
                  </a:lnTo>
                  <a:lnTo>
                    <a:pt x="703491" y="1711045"/>
                  </a:lnTo>
                  <a:lnTo>
                    <a:pt x="700024" y="1758442"/>
                  </a:lnTo>
                  <a:lnTo>
                    <a:pt x="703491" y="1805851"/>
                  </a:lnTo>
                  <a:lnTo>
                    <a:pt x="713600" y="1851088"/>
                  </a:lnTo>
                  <a:lnTo>
                    <a:pt x="729830" y="1893658"/>
                  </a:lnTo>
                  <a:lnTo>
                    <a:pt x="751700" y="1933092"/>
                  </a:lnTo>
                  <a:lnTo>
                    <a:pt x="778700" y="1968855"/>
                  </a:lnTo>
                  <a:lnTo>
                    <a:pt x="810336" y="2000491"/>
                  </a:lnTo>
                  <a:lnTo>
                    <a:pt x="846112" y="2027478"/>
                  </a:lnTo>
                  <a:lnTo>
                    <a:pt x="885532" y="2049322"/>
                  </a:lnTo>
                  <a:lnTo>
                    <a:pt x="928103" y="2065553"/>
                  </a:lnTo>
                  <a:lnTo>
                    <a:pt x="973315" y="2075649"/>
                  </a:lnTo>
                  <a:lnTo>
                    <a:pt x="1020699" y="2079117"/>
                  </a:lnTo>
                  <a:lnTo>
                    <a:pt x="1068095" y="2075649"/>
                  </a:lnTo>
                  <a:lnTo>
                    <a:pt x="1113345" y="2065553"/>
                  </a:lnTo>
                  <a:lnTo>
                    <a:pt x="1155928" y="2049322"/>
                  </a:lnTo>
                  <a:lnTo>
                    <a:pt x="1195374" y="2027478"/>
                  </a:lnTo>
                  <a:lnTo>
                    <a:pt x="1231163" y="2000491"/>
                  </a:lnTo>
                  <a:lnTo>
                    <a:pt x="1262799" y="1968855"/>
                  </a:lnTo>
                  <a:lnTo>
                    <a:pt x="1289812" y="1933092"/>
                  </a:lnTo>
                  <a:lnTo>
                    <a:pt x="1311681" y="1893658"/>
                  </a:lnTo>
                  <a:lnTo>
                    <a:pt x="1327912" y="1851088"/>
                  </a:lnTo>
                  <a:lnTo>
                    <a:pt x="1338021" y="1805851"/>
                  </a:lnTo>
                  <a:lnTo>
                    <a:pt x="1341501" y="1758442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082" y="5500623"/>
              <a:ext cx="137159" cy="13717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64195" y="4495799"/>
              <a:ext cx="607060" cy="1567180"/>
            </a:xfrm>
            <a:custGeom>
              <a:avLst/>
              <a:gdLst/>
              <a:ahLst/>
              <a:cxnLst/>
              <a:rect l="l" t="t" r="r" b="b"/>
              <a:pathLst>
                <a:path w="607060" h="1567179">
                  <a:moveTo>
                    <a:pt x="274332" y="1429512"/>
                  </a:moveTo>
                  <a:lnTo>
                    <a:pt x="267322" y="1386166"/>
                  </a:lnTo>
                  <a:lnTo>
                    <a:pt x="247840" y="1348511"/>
                  </a:lnTo>
                  <a:lnTo>
                    <a:pt x="218147" y="1318818"/>
                  </a:lnTo>
                  <a:lnTo>
                    <a:pt x="180492" y="1299349"/>
                  </a:lnTo>
                  <a:lnTo>
                    <a:pt x="137172" y="1292352"/>
                  </a:lnTo>
                  <a:lnTo>
                    <a:pt x="93840" y="1299349"/>
                  </a:lnTo>
                  <a:lnTo>
                    <a:pt x="56184" y="1318818"/>
                  </a:lnTo>
                  <a:lnTo>
                    <a:pt x="26492" y="1348511"/>
                  </a:lnTo>
                  <a:lnTo>
                    <a:pt x="7010" y="1386166"/>
                  </a:lnTo>
                  <a:lnTo>
                    <a:pt x="0" y="1429512"/>
                  </a:lnTo>
                  <a:lnTo>
                    <a:pt x="7010" y="1472869"/>
                  </a:lnTo>
                  <a:lnTo>
                    <a:pt x="26492" y="1510525"/>
                  </a:lnTo>
                  <a:lnTo>
                    <a:pt x="56184" y="1540217"/>
                  </a:lnTo>
                  <a:lnTo>
                    <a:pt x="93840" y="1559687"/>
                  </a:lnTo>
                  <a:lnTo>
                    <a:pt x="137172" y="1566672"/>
                  </a:lnTo>
                  <a:lnTo>
                    <a:pt x="180492" y="1559687"/>
                  </a:lnTo>
                  <a:lnTo>
                    <a:pt x="218147" y="1540217"/>
                  </a:lnTo>
                  <a:lnTo>
                    <a:pt x="247840" y="1510525"/>
                  </a:lnTo>
                  <a:lnTo>
                    <a:pt x="267322" y="1472869"/>
                  </a:lnTo>
                  <a:lnTo>
                    <a:pt x="274332" y="1429512"/>
                  </a:lnTo>
                  <a:close/>
                </a:path>
                <a:path w="607060" h="1567179">
                  <a:moveTo>
                    <a:pt x="606564" y="182880"/>
                  </a:moveTo>
                  <a:lnTo>
                    <a:pt x="600024" y="134277"/>
                  </a:lnTo>
                  <a:lnTo>
                    <a:pt x="581583" y="90601"/>
                  </a:lnTo>
                  <a:lnTo>
                    <a:pt x="552983" y="53581"/>
                  </a:lnTo>
                  <a:lnTo>
                    <a:pt x="515962" y="24980"/>
                  </a:lnTo>
                  <a:lnTo>
                    <a:pt x="472287" y="6540"/>
                  </a:lnTo>
                  <a:lnTo>
                    <a:pt x="423684" y="0"/>
                  </a:lnTo>
                  <a:lnTo>
                    <a:pt x="375069" y="6540"/>
                  </a:lnTo>
                  <a:lnTo>
                    <a:pt x="331393" y="24980"/>
                  </a:lnTo>
                  <a:lnTo>
                    <a:pt x="294373" y="53581"/>
                  </a:lnTo>
                  <a:lnTo>
                    <a:pt x="265772" y="90601"/>
                  </a:lnTo>
                  <a:lnTo>
                    <a:pt x="247332" y="134277"/>
                  </a:lnTo>
                  <a:lnTo>
                    <a:pt x="240804" y="182880"/>
                  </a:lnTo>
                  <a:lnTo>
                    <a:pt x="247332" y="231495"/>
                  </a:lnTo>
                  <a:lnTo>
                    <a:pt x="265772" y="275170"/>
                  </a:lnTo>
                  <a:lnTo>
                    <a:pt x="294373" y="312191"/>
                  </a:lnTo>
                  <a:lnTo>
                    <a:pt x="331393" y="340791"/>
                  </a:lnTo>
                  <a:lnTo>
                    <a:pt x="375069" y="359232"/>
                  </a:lnTo>
                  <a:lnTo>
                    <a:pt x="423684" y="365760"/>
                  </a:lnTo>
                  <a:lnTo>
                    <a:pt x="472287" y="359232"/>
                  </a:lnTo>
                  <a:lnTo>
                    <a:pt x="515962" y="340791"/>
                  </a:lnTo>
                  <a:lnTo>
                    <a:pt x="552983" y="312191"/>
                  </a:lnTo>
                  <a:lnTo>
                    <a:pt x="581583" y="275170"/>
                  </a:lnTo>
                  <a:lnTo>
                    <a:pt x="600024" y="231495"/>
                  </a:lnTo>
                  <a:lnTo>
                    <a:pt x="606564" y="18288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364994" y="3565017"/>
            <a:ext cx="3949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6075" algn="l"/>
              </a:tabLst>
            </a:pPr>
            <a:r>
              <a:rPr sz="3600" b="1" cap="small" spc="405" dirty="0">
                <a:latin typeface="Cambria"/>
                <a:cs typeface="Cambria"/>
              </a:rPr>
              <a:t>Event</a:t>
            </a:r>
            <a:r>
              <a:rPr sz="3600" b="1" cap="small" dirty="0">
                <a:latin typeface="Cambria"/>
                <a:cs typeface="Cambria"/>
              </a:rPr>
              <a:t>	</a:t>
            </a:r>
            <a:r>
              <a:rPr sz="3600" b="1" cap="small" spc="350" dirty="0">
                <a:latin typeface="Cambria"/>
                <a:cs typeface="Cambria"/>
              </a:rPr>
              <a:t>Handling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8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cap="small" spc="195" dirty="0">
                <a:latin typeface="Cambria"/>
                <a:cs typeface="Cambria"/>
              </a:rPr>
              <a:t>AWT</a:t>
            </a:r>
            <a:r>
              <a:rPr b="1" cap="small" spc="210" dirty="0">
                <a:latin typeface="Cambria"/>
                <a:cs typeface="Cambria"/>
              </a:rPr>
              <a:t> </a:t>
            </a:r>
            <a:r>
              <a:rPr b="1" cap="small" spc="295" dirty="0">
                <a:latin typeface="Cambria"/>
                <a:cs typeface="Cambria"/>
              </a:rPr>
              <a:t>Event-</a:t>
            </a:r>
            <a:r>
              <a:rPr b="1" cap="small" spc="325" dirty="0">
                <a:latin typeface="Cambria"/>
                <a:cs typeface="Cambria"/>
              </a:rPr>
              <a:t>Handling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ts val="2735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30" dirty="0"/>
              <a:t>Event</a:t>
            </a:r>
            <a:r>
              <a:rPr sz="2400" spc="170" dirty="0"/>
              <a:t> </a:t>
            </a:r>
            <a:r>
              <a:rPr sz="2400" spc="105" dirty="0"/>
              <a:t>handling</a:t>
            </a:r>
            <a:r>
              <a:rPr sz="2400" spc="140" dirty="0"/>
              <a:t> </a:t>
            </a:r>
            <a:r>
              <a:rPr sz="2400" spc="75" dirty="0"/>
              <a:t>is</a:t>
            </a:r>
            <a:r>
              <a:rPr sz="2400" spc="175" dirty="0"/>
              <a:t> </a:t>
            </a:r>
            <a:r>
              <a:rPr sz="2400" spc="150" dirty="0"/>
              <a:t>a</a:t>
            </a:r>
            <a:r>
              <a:rPr sz="2400" spc="160" dirty="0"/>
              <a:t> </a:t>
            </a:r>
            <a:r>
              <a:rPr sz="2400" spc="60" dirty="0"/>
              <a:t>basic</a:t>
            </a:r>
            <a:r>
              <a:rPr sz="2400" spc="155" dirty="0"/>
              <a:t> </a:t>
            </a:r>
            <a:r>
              <a:rPr sz="2400" dirty="0"/>
              <a:t>concept</a:t>
            </a:r>
            <a:r>
              <a:rPr sz="2400" spc="145" dirty="0"/>
              <a:t> </a:t>
            </a:r>
            <a:r>
              <a:rPr sz="2400" dirty="0"/>
              <a:t>of</a:t>
            </a:r>
            <a:r>
              <a:rPr sz="2400" spc="175" dirty="0"/>
              <a:t> </a:t>
            </a:r>
            <a:r>
              <a:rPr sz="2400" spc="70" dirty="0"/>
              <a:t>graphical</a:t>
            </a:r>
            <a:endParaRPr sz="2400"/>
          </a:p>
          <a:p>
            <a:pPr marL="286385">
              <a:lnSpc>
                <a:spcPts val="2735"/>
              </a:lnSpc>
            </a:pPr>
            <a:r>
              <a:rPr sz="2400" spc="75" dirty="0"/>
              <a:t>user</a:t>
            </a:r>
            <a:r>
              <a:rPr sz="2400" spc="135" dirty="0"/>
              <a:t> </a:t>
            </a:r>
            <a:r>
              <a:rPr sz="2400" spc="70" dirty="0"/>
              <a:t>interfaces.</a:t>
            </a:r>
            <a:endParaRPr sz="2400"/>
          </a:p>
          <a:p>
            <a:pPr marL="286385" indent="-273685">
              <a:lnSpc>
                <a:spcPct val="100000"/>
              </a:lnSpc>
              <a:spcBef>
                <a:spcPts val="31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55" dirty="0"/>
              <a:t>In</a:t>
            </a:r>
            <a:r>
              <a:rPr sz="2400" spc="140" dirty="0"/>
              <a:t> </a:t>
            </a:r>
            <a:r>
              <a:rPr sz="2400" spc="55" dirty="0"/>
              <a:t>event-</a:t>
            </a:r>
            <a:r>
              <a:rPr sz="2400" spc="65" dirty="0"/>
              <a:t>driven</a:t>
            </a:r>
            <a:r>
              <a:rPr sz="2400" spc="130" dirty="0"/>
              <a:t> </a:t>
            </a:r>
            <a:r>
              <a:rPr sz="2400" spc="75" dirty="0"/>
              <a:t>programming,</a:t>
            </a:r>
            <a:endParaRPr sz="2400"/>
          </a:p>
          <a:p>
            <a:pPr marL="652780" marR="32384" lvl="1" indent="-274955">
              <a:lnSpc>
                <a:spcPts val="2270"/>
              </a:lnSpc>
              <a:spcBef>
                <a:spcPts val="53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spc="130" dirty="0">
                <a:latin typeface="Cambria"/>
                <a:cs typeface="Cambria"/>
              </a:rPr>
              <a:t>a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piece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of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event-</a:t>
            </a:r>
            <a:r>
              <a:rPr sz="2100" spc="85" dirty="0">
                <a:latin typeface="Cambria"/>
                <a:cs typeface="Cambria"/>
              </a:rPr>
              <a:t>handling</a:t>
            </a:r>
            <a:r>
              <a:rPr sz="2100" spc="140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codes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is</a:t>
            </a:r>
            <a:r>
              <a:rPr sz="2100" spc="145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executed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(or</a:t>
            </a:r>
            <a:r>
              <a:rPr sz="2100" spc="145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called </a:t>
            </a:r>
            <a:r>
              <a:rPr sz="2100" spc="65" dirty="0">
                <a:latin typeface="Cambria"/>
                <a:cs typeface="Cambria"/>
              </a:rPr>
              <a:t>back</a:t>
            </a:r>
            <a:r>
              <a:rPr sz="2100" spc="150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by</a:t>
            </a:r>
            <a:r>
              <a:rPr sz="2100" spc="145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the</a:t>
            </a:r>
            <a:r>
              <a:rPr sz="2100" spc="145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graphics</a:t>
            </a:r>
            <a:r>
              <a:rPr sz="2100" spc="155" dirty="0">
                <a:latin typeface="Cambria"/>
                <a:cs typeface="Cambria"/>
              </a:rPr>
              <a:t> </a:t>
            </a:r>
            <a:r>
              <a:rPr sz="2100" spc="-10" dirty="0">
                <a:latin typeface="Cambria"/>
                <a:cs typeface="Cambria"/>
              </a:rPr>
              <a:t>subsystem)</a:t>
            </a:r>
            <a:endParaRPr sz="21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21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spc="60" dirty="0">
                <a:latin typeface="Cambria"/>
                <a:cs typeface="Cambria"/>
              </a:rPr>
              <a:t>when</a:t>
            </a:r>
            <a:r>
              <a:rPr sz="2100" spc="170" dirty="0">
                <a:latin typeface="Cambria"/>
                <a:cs typeface="Cambria"/>
              </a:rPr>
              <a:t> </a:t>
            </a:r>
            <a:r>
              <a:rPr sz="2100" spc="120" dirty="0">
                <a:latin typeface="Cambria"/>
                <a:cs typeface="Cambria"/>
              </a:rPr>
              <a:t>an</a:t>
            </a:r>
            <a:r>
              <a:rPr sz="2100" spc="170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event</a:t>
            </a:r>
            <a:r>
              <a:rPr sz="2100" spc="140" dirty="0">
                <a:latin typeface="Cambria"/>
                <a:cs typeface="Cambria"/>
              </a:rPr>
              <a:t> </a:t>
            </a:r>
            <a:r>
              <a:rPr sz="2100" spc="100" dirty="0">
                <a:latin typeface="Cambria"/>
                <a:cs typeface="Cambria"/>
              </a:rPr>
              <a:t>has</a:t>
            </a:r>
            <a:r>
              <a:rPr sz="2100" spc="170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been</a:t>
            </a:r>
            <a:r>
              <a:rPr sz="2100" spc="160" dirty="0">
                <a:latin typeface="Cambria"/>
                <a:cs typeface="Cambria"/>
              </a:rPr>
              <a:t> </a:t>
            </a:r>
            <a:r>
              <a:rPr sz="2100" spc="-20" dirty="0">
                <a:latin typeface="Cambria"/>
                <a:cs typeface="Cambria"/>
              </a:rPr>
              <a:t>fired</a:t>
            </a:r>
            <a:endParaRPr sz="21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254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spc="85" dirty="0">
                <a:latin typeface="Cambria"/>
                <a:cs typeface="Cambria"/>
              </a:rPr>
              <a:t>in</a:t>
            </a:r>
            <a:r>
              <a:rPr sz="2100" spc="200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response</a:t>
            </a:r>
            <a:r>
              <a:rPr sz="2100" spc="204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to</a:t>
            </a:r>
            <a:r>
              <a:rPr sz="2100" spc="195" dirty="0">
                <a:latin typeface="Cambria"/>
                <a:cs typeface="Cambria"/>
              </a:rPr>
              <a:t> </a:t>
            </a:r>
            <a:r>
              <a:rPr sz="2100" spc="120" dirty="0">
                <a:latin typeface="Cambria"/>
                <a:cs typeface="Cambria"/>
              </a:rPr>
              <a:t>an</a:t>
            </a:r>
            <a:r>
              <a:rPr sz="2100" spc="20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user</a:t>
            </a:r>
            <a:r>
              <a:rPr sz="2100" spc="225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input</a:t>
            </a:r>
            <a:endParaRPr sz="21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250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spc="90" dirty="0">
                <a:latin typeface="Cambria"/>
                <a:cs typeface="Cambria"/>
              </a:rPr>
              <a:t>Example:</a:t>
            </a:r>
            <a:endParaRPr sz="2100">
              <a:latin typeface="Cambria"/>
              <a:cs typeface="Cambria"/>
            </a:endParaRPr>
          </a:p>
          <a:p>
            <a:pPr marL="926465" lvl="2" indent="-182245">
              <a:lnSpc>
                <a:spcPct val="100000"/>
              </a:lnSpc>
              <a:spcBef>
                <a:spcPts val="229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6465" algn="l"/>
              </a:tabLst>
            </a:pPr>
            <a:r>
              <a:rPr sz="1800" dirty="0">
                <a:latin typeface="Cambria"/>
                <a:cs typeface="Cambria"/>
              </a:rPr>
              <a:t>mouse</a:t>
            </a:r>
            <a:r>
              <a:rPr sz="1800" spc="27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clicks</a:t>
            </a:r>
            <a:endParaRPr sz="1800">
              <a:latin typeface="Cambria"/>
              <a:cs typeface="Cambria"/>
            </a:endParaRPr>
          </a:p>
          <a:p>
            <a:pPr marL="926465" lvl="2" indent="-182245">
              <a:lnSpc>
                <a:spcPct val="100000"/>
              </a:lnSpc>
              <a:spcBef>
                <a:spcPts val="219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6465" algn="l"/>
              </a:tabLst>
            </a:pPr>
            <a:r>
              <a:rPr sz="1800" dirty="0">
                <a:latin typeface="Cambria"/>
                <a:cs typeface="Cambria"/>
              </a:rPr>
              <a:t>keyboard</a:t>
            </a:r>
            <a:r>
              <a:rPr sz="1800" spc="409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entries</a:t>
            </a:r>
            <a:endParaRPr sz="1800">
              <a:latin typeface="Cambria"/>
              <a:cs typeface="Cambria"/>
            </a:endParaRPr>
          </a:p>
          <a:p>
            <a:pPr marL="926465" lvl="2" indent="-182245">
              <a:lnSpc>
                <a:spcPct val="100000"/>
              </a:lnSpc>
              <a:spcBef>
                <a:spcPts val="215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6465" algn="l"/>
              </a:tabLst>
            </a:pPr>
            <a:r>
              <a:rPr sz="1800" spc="60" dirty="0">
                <a:latin typeface="Cambria"/>
                <a:cs typeface="Cambria"/>
              </a:rPr>
              <a:t>time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intervals</a:t>
            </a:r>
            <a:endParaRPr sz="1800">
              <a:latin typeface="Cambria"/>
              <a:cs typeface="Cambria"/>
            </a:endParaRPr>
          </a:p>
          <a:p>
            <a:pPr marL="926465" lvl="2" indent="-182245">
              <a:lnSpc>
                <a:spcPct val="100000"/>
              </a:lnSpc>
              <a:spcBef>
                <a:spcPts val="215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6465" algn="l"/>
              </a:tabLst>
            </a:pPr>
            <a:r>
              <a:rPr sz="1800" spc="75" dirty="0">
                <a:latin typeface="Cambria"/>
                <a:cs typeface="Cambria"/>
              </a:rPr>
              <a:t>Button</a:t>
            </a:r>
            <a:r>
              <a:rPr sz="1800" spc="135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click</a:t>
            </a:r>
            <a:endParaRPr sz="1800">
              <a:latin typeface="Cambria"/>
              <a:cs typeface="Cambria"/>
            </a:endParaRPr>
          </a:p>
          <a:p>
            <a:pPr marL="286385" marR="5080" indent="-274320">
              <a:lnSpc>
                <a:spcPts val="2590"/>
              </a:lnSpc>
              <a:spcBef>
                <a:spcPts val="63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10" dirty="0"/>
              <a:t>This</a:t>
            </a:r>
            <a:r>
              <a:rPr sz="2400" spc="140" dirty="0"/>
              <a:t> </a:t>
            </a:r>
            <a:r>
              <a:rPr sz="2400" spc="75" dirty="0"/>
              <a:t>is</a:t>
            </a:r>
            <a:r>
              <a:rPr sz="2400" spc="135" dirty="0"/>
              <a:t> </a:t>
            </a:r>
            <a:r>
              <a:rPr sz="2400" spc="105" dirty="0"/>
              <a:t>unlike</a:t>
            </a:r>
            <a:r>
              <a:rPr sz="2400" spc="130" dirty="0"/>
              <a:t> </a:t>
            </a:r>
            <a:r>
              <a:rPr sz="2400" spc="85" dirty="0"/>
              <a:t>the</a:t>
            </a:r>
            <a:r>
              <a:rPr sz="2400" spc="140" dirty="0"/>
              <a:t> </a:t>
            </a:r>
            <a:r>
              <a:rPr sz="2400" spc="50" dirty="0"/>
              <a:t>procedural</a:t>
            </a:r>
            <a:r>
              <a:rPr sz="2400" spc="120" dirty="0"/>
              <a:t> </a:t>
            </a:r>
            <a:r>
              <a:rPr sz="2400" spc="55" dirty="0"/>
              <a:t>model,</a:t>
            </a:r>
            <a:r>
              <a:rPr sz="2400" spc="130" dirty="0"/>
              <a:t> </a:t>
            </a:r>
            <a:r>
              <a:rPr sz="2400" spc="50" dirty="0"/>
              <a:t>where</a:t>
            </a:r>
            <a:r>
              <a:rPr sz="2400" spc="130" dirty="0"/>
              <a:t> </a:t>
            </a:r>
            <a:r>
              <a:rPr sz="2400" spc="-10" dirty="0"/>
              <a:t>codes </a:t>
            </a:r>
            <a:r>
              <a:rPr sz="2400" spc="75" dirty="0"/>
              <a:t>are</a:t>
            </a:r>
            <a:r>
              <a:rPr sz="2400" spc="145" dirty="0"/>
              <a:t> </a:t>
            </a:r>
            <a:r>
              <a:rPr sz="2400" spc="50" dirty="0"/>
              <a:t>executed</a:t>
            </a:r>
            <a:r>
              <a:rPr sz="2400" spc="150" dirty="0"/>
              <a:t> </a:t>
            </a:r>
            <a:r>
              <a:rPr sz="2400" spc="110" dirty="0"/>
              <a:t>in</a:t>
            </a:r>
            <a:r>
              <a:rPr sz="2400" spc="125" dirty="0"/>
              <a:t> </a:t>
            </a:r>
            <a:r>
              <a:rPr sz="2400" spc="150" dirty="0"/>
              <a:t>a</a:t>
            </a:r>
            <a:r>
              <a:rPr sz="2400" spc="155" dirty="0"/>
              <a:t> </a:t>
            </a:r>
            <a:r>
              <a:rPr sz="2400" spc="80" dirty="0"/>
              <a:t>sequential</a:t>
            </a:r>
            <a:r>
              <a:rPr sz="2400" spc="145" dirty="0"/>
              <a:t> </a:t>
            </a:r>
            <a:r>
              <a:rPr sz="2400" spc="95" dirty="0"/>
              <a:t>manner.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0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275" dirty="0"/>
              <a:t>Main</a:t>
            </a:r>
            <a:r>
              <a:rPr cap="small" spc="320" dirty="0"/>
              <a:t> </a:t>
            </a:r>
            <a:r>
              <a:rPr cap="small" spc="265" dirty="0"/>
              <a:t>Components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6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75" dirty="0"/>
              <a:t>Three</a:t>
            </a:r>
            <a:r>
              <a:rPr sz="2400" spc="170" dirty="0"/>
              <a:t> </a:t>
            </a:r>
            <a:r>
              <a:rPr sz="2400" dirty="0"/>
              <a:t>objects</a:t>
            </a:r>
            <a:r>
              <a:rPr sz="2400" spc="180" dirty="0"/>
              <a:t> </a:t>
            </a:r>
            <a:r>
              <a:rPr sz="2400" spc="75" dirty="0"/>
              <a:t>are</a:t>
            </a:r>
            <a:r>
              <a:rPr sz="2400" spc="185" dirty="0"/>
              <a:t> </a:t>
            </a:r>
            <a:r>
              <a:rPr sz="2400" spc="45" dirty="0"/>
              <a:t>involved</a:t>
            </a:r>
            <a:r>
              <a:rPr sz="2400" spc="160" dirty="0"/>
              <a:t> </a:t>
            </a:r>
            <a:r>
              <a:rPr sz="2400" spc="110" dirty="0"/>
              <a:t>in</a:t>
            </a:r>
            <a:r>
              <a:rPr sz="2400" spc="160" dirty="0"/>
              <a:t> </a:t>
            </a:r>
            <a:r>
              <a:rPr sz="2400" spc="85" dirty="0"/>
              <a:t>the</a:t>
            </a:r>
            <a:r>
              <a:rPr sz="2400" spc="185" dirty="0"/>
              <a:t> </a:t>
            </a:r>
            <a:r>
              <a:rPr sz="2400" spc="50" dirty="0"/>
              <a:t>event-</a:t>
            </a:r>
            <a:r>
              <a:rPr sz="2400" spc="85" dirty="0"/>
              <a:t>handling:</a:t>
            </a:r>
            <a:endParaRPr sz="2400"/>
          </a:p>
          <a:p>
            <a:pPr marL="652780" lvl="1" indent="-27495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spc="130" dirty="0">
                <a:latin typeface="Cambria"/>
                <a:cs typeface="Cambria"/>
              </a:rPr>
              <a:t>a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i="1" spc="50" dirty="0">
                <a:latin typeface="Cambria"/>
                <a:cs typeface="Cambria"/>
              </a:rPr>
              <a:t>source</a:t>
            </a:r>
            <a:r>
              <a:rPr sz="2100" i="1" spc="140" dirty="0">
                <a:latin typeface="Cambria"/>
                <a:cs typeface="Cambria"/>
              </a:rPr>
              <a:t> </a:t>
            </a:r>
            <a:r>
              <a:rPr sz="2100" i="1" spc="220" dirty="0">
                <a:latin typeface="Trebuchet MS"/>
                <a:cs typeface="Trebuchet MS"/>
              </a:rPr>
              <a:t>–</a:t>
            </a:r>
            <a:endParaRPr sz="2100">
              <a:latin typeface="Trebuchet MS"/>
              <a:cs typeface="Trebuchet MS"/>
            </a:endParaRPr>
          </a:p>
          <a:p>
            <a:pPr marL="926465" lvl="2" indent="-182245">
              <a:lnSpc>
                <a:spcPct val="100000"/>
              </a:lnSpc>
              <a:spcBef>
                <a:spcPts val="434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6465" algn="l"/>
              </a:tabLst>
            </a:pPr>
            <a:r>
              <a:rPr sz="1800" i="1" spc="270" dirty="0">
                <a:latin typeface="Cambria"/>
                <a:cs typeface="Cambria"/>
              </a:rPr>
              <a:t>GUI</a:t>
            </a:r>
            <a:r>
              <a:rPr sz="1800" i="1" spc="105" dirty="0">
                <a:latin typeface="Cambria"/>
                <a:cs typeface="Cambria"/>
              </a:rPr>
              <a:t> </a:t>
            </a:r>
            <a:r>
              <a:rPr sz="1800" i="1" spc="50" dirty="0">
                <a:latin typeface="Cambria"/>
                <a:cs typeface="Cambria"/>
              </a:rPr>
              <a:t>component</a:t>
            </a:r>
            <a:r>
              <a:rPr sz="1800" i="1" spc="105" dirty="0">
                <a:latin typeface="Cambria"/>
                <a:cs typeface="Cambria"/>
              </a:rPr>
              <a:t> </a:t>
            </a:r>
            <a:r>
              <a:rPr sz="1800" i="1" spc="80" dirty="0">
                <a:latin typeface="Cambria"/>
                <a:cs typeface="Cambria"/>
              </a:rPr>
              <a:t>with</a:t>
            </a:r>
            <a:r>
              <a:rPr sz="1800" i="1" spc="110" dirty="0">
                <a:latin typeface="Cambria"/>
                <a:cs typeface="Cambria"/>
              </a:rPr>
              <a:t> </a:t>
            </a:r>
            <a:r>
              <a:rPr sz="1800" i="1" spc="100" dirty="0">
                <a:latin typeface="Cambria"/>
                <a:cs typeface="Cambria"/>
              </a:rPr>
              <a:t>which</a:t>
            </a:r>
            <a:r>
              <a:rPr sz="1800" i="1" spc="90" dirty="0">
                <a:latin typeface="Cambria"/>
                <a:cs typeface="Cambria"/>
              </a:rPr>
              <a:t> </a:t>
            </a:r>
            <a:r>
              <a:rPr sz="1800" i="1" spc="70" dirty="0">
                <a:latin typeface="Cambria"/>
                <a:cs typeface="Cambria"/>
              </a:rPr>
              <a:t>user</a:t>
            </a:r>
            <a:r>
              <a:rPr sz="1800" i="1" spc="110" dirty="0">
                <a:latin typeface="Cambria"/>
                <a:cs typeface="Cambria"/>
              </a:rPr>
              <a:t> </a:t>
            </a:r>
            <a:r>
              <a:rPr sz="1800" i="1" spc="45" dirty="0">
                <a:latin typeface="Cambria"/>
                <a:cs typeface="Cambria"/>
              </a:rPr>
              <a:t>interact.</a:t>
            </a:r>
            <a:endParaRPr sz="1800">
              <a:latin typeface="Cambria"/>
              <a:cs typeface="Cambria"/>
            </a:endParaRPr>
          </a:p>
          <a:p>
            <a:pPr marL="926465" lvl="2" indent="-182245">
              <a:lnSpc>
                <a:spcPct val="100000"/>
              </a:lnSpc>
              <a:spcBef>
                <a:spcPts val="440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6465" algn="l"/>
              </a:tabLst>
            </a:pPr>
            <a:r>
              <a:rPr sz="1800" spc="55" dirty="0">
                <a:latin typeface="Cambria"/>
                <a:cs typeface="Cambria"/>
              </a:rPr>
              <a:t>generates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an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event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sends</a:t>
            </a:r>
            <a:r>
              <a:rPr sz="1800" spc="14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it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to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one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or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more</a:t>
            </a:r>
            <a:r>
              <a:rPr sz="1800" spc="135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listeners.</a:t>
            </a:r>
            <a:endParaRPr sz="18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49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2014855" algn="l"/>
              </a:tabLst>
            </a:pPr>
            <a:r>
              <a:rPr sz="2100" i="1" spc="-10" dirty="0">
                <a:latin typeface="Cambria"/>
                <a:cs typeface="Cambria"/>
              </a:rPr>
              <a:t>listener</a:t>
            </a:r>
            <a:r>
              <a:rPr sz="2100" spc="-10" dirty="0">
                <a:latin typeface="Cambria"/>
                <a:cs typeface="Cambria"/>
              </a:rPr>
              <a:t>(s)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-50" dirty="0">
                <a:latin typeface="Cambria"/>
                <a:cs typeface="Cambria"/>
              </a:rPr>
              <a:t>-</a:t>
            </a:r>
            <a:endParaRPr sz="2100">
              <a:latin typeface="Cambria"/>
              <a:cs typeface="Cambria"/>
            </a:endParaRPr>
          </a:p>
          <a:p>
            <a:pPr marL="926465" lvl="2" indent="-182245">
              <a:lnSpc>
                <a:spcPct val="100000"/>
              </a:lnSpc>
              <a:spcBef>
                <a:spcPts val="445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6465" algn="l"/>
              </a:tabLst>
            </a:pPr>
            <a:r>
              <a:rPr sz="1800" spc="50" dirty="0">
                <a:latin typeface="Cambria"/>
                <a:cs typeface="Cambria"/>
              </a:rPr>
              <a:t>simply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waits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until</a:t>
            </a:r>
            <a:r>
              <a:rPr sz="1800" spc="14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it</a:t>
            </a:r>
            <a:r>
              <a:rPr sz="1800" spc="15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receives</a:t>
            </a:r>
            <a:r>
              <a:rPr sz="1800" spc="140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an</a:t>
            </a:r>
            <a:r>
              <a:rPr sz="1800" spc="15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event.</a:t>
            </a:r>
            <a:endParaRPr sz="1800">
              <a:latin typeface="Cambria"/>
              <a:cs typeface="Cambria"/>
            </a:endParaRPr>
          </a:p>
          <a:p>
            <a:pPr marL="927100" marR="1245870" lvl="2" indent="-182880">
              <a:lnSpc>
                <a:spcPct val="100000"/>
              </a:lnSpc>
              <a:spcBef>
                <a:spcPts val="430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50" dirty="0">
                <a:latin typeface="Cambria"/>
                <a:cs typeface="Cambria"/>
              </a:rPr>
              <a:t>Receives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event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object</a:t>
            </a:r>
            <a:r>
              <a:rPr sz="1800" spc="145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when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notified,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then </a:t>
            </a:r>
            <a:r>
              <a:rPr sz="1800" dirty="0">
                <a:latin typeface="Cambria"/>
                <a:cs typeface="Cambria"/>
              </a:rPr>
              <a:t>responds(processes</a:t>
            </a:r>
            <a:r>
              <a:rPr sz="1800" spc="23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the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event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then</a:t>
            </a:r>
            <a:r>
              <a:rPr sz="1800" spc="21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returns)</a:t>
            </a:r>
            <a:endParaRPr sz="18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49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spc="120" dirty="0">
                <a:latin typeface="Cambria"/>
                <a:cs typeface="Cambria"/>
              </a:rPr>
              <a:t>an</a:t>
            </a:r>
            <a:r>
              <a:rPr sz="2100" spc="295" dirty="0">
                <a:latin typeface="Cambria"/>
                <a:cs typeface="Cambria"/>
              </a:rPr>
              <a:t> </a:t>
            </a:r>
            <a:r>
              <a:rPr sz="2100" i="1" dirty="0">
                <a:latin typeface="Cambria"/>
                <a:cs typeface="Cambria"/>
              </a:rPr>
              <a:t>event</a:t>
            </a:r>
            <a:r>
              <a:rPr sz="2100" i="1" spc="315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object.</a:t>
            </a:r>
            <a:r>
              <a:rPr sz="2100" spc="285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–</a:t>
            </a:r>
            <a:endParaRPr sz="2100">
              <a:latin typeface="Cambria"/>
              <a:cs typeface="Cambria"/>
            </a:endParaRPr>
          </a:p>
          <a:p>
            <a:pPr marL="926465" lvl="2" indent="-182245">
              <a:lnSpc>
                <a:spcPct val="100000"/>
              </a:lnSpc>
              <a:spcBef>
                <a:spcPts val="445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6465" algn="l"/>
              </a:tabLst>
            </a:pPr>
            <a:r>
              <a:rPr sz="1800" spc="80" dirty="0">
                <a:latin typeface="Cambria"/>
                <a:cs typeface="Cambria"/>
              </a:rPr>
              <a:t>Encapsulates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information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about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event</a:t>
            </a:r>
            <a:r>
              <a:rPr sz="1800" spc="145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that</a:t>
            </a:r>
            <a:r>
              <a:rPr sz="1800" spc="15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occurred</a:t>
            </a:r>
            <a:endParaRPr sz="1800">
              <a:latin typeface="Cambria"/>
              <a:cs typeface="Cambria"/>
            </a:endParaRPr>
          </a:p>
          <a:p>
            <a:pPr marL="926465" lvl="2" indent="-182245">
              <a:lnSpc>
                <a:spcPct val="100000"/>
              </a:lnSpc>
              <a:spcBef>
                <a:spcPts val="434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6465" algn="l"/>
              </a:tabLst>
            </a:pPr>
            <a:r>
              <a:rPr sz="1800" spc="50" dirty="0">
                <a:latin typeface="Cambria"/>
                <a:cs typeface="Cambria"/>
              </a:rPr>
              <a:t>Describe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the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state</a:t>
            </a:r>
            <a:r>
              <a:rPr sz="1800" spc="13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change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a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source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0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254" dirty="0"/>
              <a:t>Programmer’s</a:t>
            </a:r>
            <a:r>
              <a:rPr cap="small" spc="340" dirty="0"/>
              <a:t> </a:t>
            </a:r>
            <a:r>
              <a:rPr cap="small" spc="240" dirty="0"/>
              <a:t>responsibility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3043"/>
            <a:ext cx="6525895" cy="178244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775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86385" algn="l"/>
              </a:tabLst>
            </a:pPr>
            <a:r>
              <a:rPr sz="2800" spc="95" dirty="0">
                <a:latin typeface="Cambria"/>
                <a:cs typeface="Cambria"/>
              </a:rPr>
              <a:t>Programmer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30" dirty="0">
                <a:latin typeface="Cambria"/>
                <a:cs typeface="Cambria"/>
              </a:rPr>
              <a:t>must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perform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two</a:t>
            </a:r>
            <a:r>
              <a:rPr sz="2800" spc="185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tasks</a:t>
            </a:r>
            <a:endParaRPr sz="28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580"/>
              </a:spcBef>
              <a:buClr>
                <a:srgbClr val="FD8537"/>
              </a:buClr>
              <a:buSzPct val="79166"/>
              <a:buFont typeface="Segoe UI Symbol"/>
              <a:buChar char="⚫"/>
              <a:tabLst>
                <a:tab pos="652780" algn="l"/>
              </a:tabLst>
            </a:pPr>
            <a:r>
              <a:rPr sz="2400" spc="85" dirty="0">
                <a:latin typeface="Cambria"/>
                <a:cs typeface="Cambria"/>
              </a:rPr>
              <a:t>Register</a:t>
            </a:r>
            <a:r>
              <a:rPr sz="2400" spc="17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event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listener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for</a:t>
            </a:r>
            <a:r>
              <a:rPr sz="2400" spc="17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event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source</a:t>
            </a:r>
            <a:endParaRPr sz="2400">
              <a:latin typeface="Cambria"/>
              <a:cs typeface="Cambria"/>
            </a:endParaRPr>
          </a:p>
          <a:p>
            <a:pPr marL="652780" marR="5080" lvl="1" indent="-274955">
              <a:lnSpc>
                <a:spcPct val="100000"/>
              </a:lnSpc>
              <a:spcBef>
                <a:spcPts val="575"/>
              </a:spcBef>
              <a:buClr>
                <a:srgbClr val="FD8537"/>
              </a:buClr>
              <a:buSzPct val="79166"/>
              <a:buFont typeface="Segoe UI Symbol"/>
              <a:buChar char="⚫"/>
              <a:tabLst>
                <a:tab pos="652780" algn="l"/>
              </a:tabLst>
            </a:pPr>
            <a:r>
              <a:rPr sz="2400" spc="95" dirty="0">
                <a:latin typeface="Cambria"/>
                <a:cs typeface="Cambria"/>
              </a:rPr>
              <a:t>Implement</a:t>
            </a:r>
            <a:r>
              <a:rPr sz="2400" spc="24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event-</a:t>
            </a:r>
            <a:r>
              <a:rPr sz="2400" spc="105" dirty="0">
                <a:latin typeface="Cambria"/>
                <a:cs typeface="Cambria"/>
              </a:rPr>
              <a:t>handling</a:t>
            </a:r>
            <a:r>
              <a:rPr sz="2400" spc="2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method</a:t>
            </a:r>
            <a:r>
              <a:rPr sz="2400" spc="24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(event </a:t>
            </a:r>
            <a:r>
              <a:rPr sz="2400" spc="55" dirty="0">
                <a:latin typeface="Cambria"/>
                <a:cs typeface="Cambria"/>
              </a:rPr>
              <a:t>handler)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0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265" dirty="0"/>
              <a:t>Events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indent="-273685">
              <a:lnSpc>
                <a:spcPts val="2045"/>
              </a:lnSpc>
              <a:spcBef>
                <a:spcPts val="95"/>
              </a:spcBef>
              <a:buClr>
                <a:srgbClr val="FD8537"/>
              </a:buClr>
              <a:buSzPct val="68421"/>
              <a:buFont typeface="Wingdings"/>
              <a:buChar char=""/>
              <a:tabLst>
                <a:tab pos="286385" algn="l"/>
              </a:tabLst>
            </a:pPr>
            <a:r>
              <a:rPr spc="125" dirty="0"/>
              <a:t>In</a:t>
            </a:r>
            <a:r>
              <a:rPr spc="175" dirty="0"/>
              <a:t> </a:t>
            </a:r>
            <a:r>
              <a:rPr spc="65" dirty="0"/>
              <a:t>the</a:t>
            </a:r>
            <a:r>
              <a:rPr spc="175" dirty="0"/>
              <a:t> </a:t>
            </a:r>
            <a:r>
              <a:rPr spc="50" dirty="0"/>
              <a:t>delegation</a:t>
            </a:r>
            <a:r>
              <a:rPr spc="210" dirty="0"/>
              <a:t> </a:t>
            </a:r>
            <a:r>
              <a:rPr dirty="0"/>
              <a:t>model,</a:t>
            </a:r>
            <a:r>
              <a:rPr spc="175" dirty="0"/>
              <a:t> </a:t>
            </a:r>
            <a:r>
              <a:rPr spc="105" dirty="0"/>
              <a:t>an</a:t>
            </a:r>
            <a:r>
              <a:rPr spc="185" dirty="0"/>
              <a:t> </a:t>
            </a:r>
            <a:r>
              <a:rPr spc="50" dirty="0"/>
              <a:t>event</a:t>
            </a:r>
            <a:r>
              <a:rPr spc="185" dirty="0"/>
              <a:t> </a:t>
            </a:r>
            <a:r>
              <a:rPr spc="65" dirty="0"/>
              <a:t>is</a:t>
            </a:r>
            <a:r>
              <a:rPr spc="160" dirty="0"/>
              <a:t> </a:t>
            </a:r>
            <a:r>
              <a:rPr spc="105" dirty="0"/>
              <a:t>an</a:t>
            </a:r>
            <a:r>
              <a:rPr spc="195" dirty="0"/>
              <a:t> </a:t>
            </a:r>
            <a:r>
              <a:rPr dirty="0"/>
              <a:t>object</a:t>
            </a:r>
            <a:r>
              <a:rPr spc="165" dirty="0"/>
              <a:t> </a:t>
            </a:r>
            <a:r>
              <a:rPr spc="100" dirty="0"/>
              <a:t>that</a:t>
            </a:r>
            <a:r>
              <a:rPr spc="185" dirty="0"/>
              <a:t> </a:t>
            </a:r>
            <a:r>
              <a:rPr dirty="0"/>
              <a:t>describes</a:t>
            </a:r>
            <a:r>
              <a:rPr spc="175" dirty="0"/>
              <a:t> </a:t>
            </a:r>
            <a:r>
              <a:rPr spc="75" dirty="0"/>
              <a:t>a</a:t>
            </a:r>
          </a:p>
          <a:p>
            <a:pPr marL="286385">
              <a:lnSpc>
                <a:spcPts val="2045"/>
              </a:lnSpc>
            </a:pPr>
            <a:r>
              <a:rPr b="1" spc="90" dirty="0">
                <a:latin typeface="Cambria"/>
                <a:cs typeface="Cambria"/>
              </a:rPr>
              <a:t>state</a:t>
            </a:r>
            <a:r>
              <a:rPr b="1" spc="145" dirty="0">
                <a:latin typeface="Cambria"/>
                <a:cs typeface="Cambria"/>
              </a:rPr>
              <a:t> </a:t>
            </a:r>
            <a:r>
              <a:rPr b="1" spc="130" dirty="0">
                <a:latin typeface="Cambria"/>
                <a:cs typeface="Cambria"/>
              </a:rPr>
              <a:t>chang</a:t>
            </a:r>
            <a:r>
              <a:rPr spc="130" dirty="0"/>
              <a:t>e </a:t>
            </a:r>
            <a:r>
              <a:rPr spc="75" dirty="0"/>
              <a:t>in</a:t>
            </a:r>
            <a:r>
              <a:rPr spc="110" dirty="0"/>
              <a:t> </a:t>
            </a:r>
            <a:r>
              <a:rPr spc="120" dirty="0"/>
              <a:t>a</a:t>
            </a:r>
            <a:r>
              <a:rPr spc="130" dirty="0"/>
              <a:t> </a:t>
            </a:r>
            <a:r>
              <a:rPr spc="-10" dirty="0"/>
              <a:t>source.</a:t>
            </a:r>
          </a:p>
          <a:p>
            <a:pPr marL="12700">
              <a:lnSpc>
                <a:spcPts val="1385"/>
              </a:lnSpc>
              <a:spcBef>
                <a:spcPts val="760"/>
              </a:spcBef>
            </a:pPr>
            <a:r>
              <a:rPr sz="1300" spc="-50" dirty="0">
                <a:solidFill>
                  <a:srgbClr val="FD8537"/>
                </a:solidFill>
                <a:latin typeface="Wingdings"/>
                <a:cs typeface="Wingdings"/>
              </a:rPr>
              <a:t></a:t>
            </a:r>
            <a:endParaRPr sz="1300">
              <a:latin typeface="Wingdings"/>
              <a:cs typeface="Wingdings"/>
            </a:endParaRPr>
          </a:p>
          <a:p>
            <a:pPr marL="286385" marR="130810">
              <a:lnSpc>
                <a:spcPct val="80000"/>
              </a:lnSpc>
              <a:spcBef>
                <a:spcPts val="280"/>
              </a:spcBef>
            </a:pPr>
            <a:r>
              <a:rPr spc="105" dirty="0"/>
              <a:t>an</a:t>
            </a:r>
            <a:r>
              <a:rPr spc="120" dirty="0"/>
              <a:t> </a:t>
            </a:r>
            <a:r>
              <a:rPr spc="55" dirty="0"/>
              <a:t>event</a:t>
            </a:r>
            <a:r>
              <a:rPr spc="125" dirty="0"/>
              <a:t> </a:t>
            </a:r>
            <a:r>
              <a:rPr spc="75" dirty="0"/>
              <a:t>can</a:t>
            </a:r>
            <a:r>
              <a:rPr spc="120" dirty="0"/>
              <a:t> </a:t>
            </a:r>
            <a:r>
              <a:rPr dirty="0"/>
              <a:t>be</a:t>
            </a:r>
            <a:r>
              <a:rPr spc="130" dirty="0"/>
              <a:t> </a:t>
            </a:r>
            <a:r>
              <a:rPr b="1" spc="105" dirty="0">
                <a:latin typeface="Cambria"/>
                <a:cs typeface="Cambria"/>
              </a:rPr>
              <a:t>generated</a:t>
            </a:r>
            <a:r>
              <a:rPr b="1" spc="135" dirty="0">
                <a:latin typeface="Cambria"/>
                <a:cs typeface="Cambria"/>
              </a:rPr>
              <a:t> </a:t>
            </a:r>
            <a:r>
              <a:rPr b="1" spc="105" dirty="0">
                <a:latin typeface="Cambria"/>
                <a:cs typeface="Cambria"/>
              </a:rPr>
              <a:t>as</a:t>
            </a:r>
            <a:r>
              <a:rPr b="1" spc="145" dirty="0">
                <a:latin typeface="Cambria"/>
                <a:cs typeface="Cambria"/>
              </a:rPr>
              <a:t> </a:t>
            </a:r>
            <a:r>
              <a:rPr b="1" spc="140" dirty="0">
                <a:latin typeface="Cambria"/>
                <a:cs typeface="Cambria"/>
              </a:rPr>
              <a:t>a</a:t>
            </a:r>
            <a:r>
              <a:rPr b="1" spc="145" dirty="0">
                <a:latin typeface="Cambria"/>
                <a:cs typeface="Cambria"/>
              </a:rPr>
              <a:t> </a:t>
            </a:r>
            <a:r>
              <a:rPr b="1" spc="105" dirty="0">
                <a:latin typeface="Cambria"/>
                <a:cs typeface="Cambria"/>
              </a:rPr>
              <a:t>consequence</a:t>
            </a:r>
            <a:r>
              <a:rPr b="1" spc="160" dirty="0">
                <a:latin typeface="Cambria"/>
                <a:cs typeface="Cambria"/>
              </a:rPr>
              <a:t> </a:t>
            </a:r>
            <a:r>
              <a:rPr b="1" spc="80" dirty="0">
                <a:latin typeface="Cambria"/>
                <a:cs typeface="Cambria"/>
              </a:rPr>
              <a:t>of</a:t>
            </a:r>
            <a:r>
              <a:rPr b="1" spc="145" dirty="0">
                <a:latin typeface="Cambria"/>
                <a:cs typeface="Cambria"/>
              </a:rPr>
              <a:t> </a:t>
            </a:r>
            <a:r>
              <a:rPr b="1" spc="140" dirty="0">
                <a:latin typeface="Cambria"/>
                <a:cs typeface="Cambria"/>
              </a:rPr>
              <a:t>a</a:t>
            </a:r>
            <a:r>
              <a:rPr b="1" spc="145" dirty="0">
                <a:latin typeface="Cambria"/>
                <a:cs typeface="Cambria"/>
              </a:rPr>
              <a:t> </a:t>
            </a:r>
            <a:r>
              <a:rPr b="1" spc="75" dirty="0">
                <a:latin typeface="Cambria"/>
                <a:cs typeface="Cambria"/>
              </a:rPr>
              <a:t>person </a:t>
            </a:r>
            <a:r>
              <a:rPr b="1" spc="114" dirty="0">
                <a:latin typeface="Cambria"/>
                <a:cs typeface="Cambria"/>
              </a:rPr>
              <a:t>interacting</a:t>
            </a:r>
            <a:r>
              <a:rPr b="1" spc="185" dirty="0">
                <a:latin typeface="Cambria"/>
                <a:cs typeface="Cambria"/>
              </a:rPr>
              <a:t> </a:t>
            </a:r>
            <a:r>
              <a:rPr spc="60" dirty="0"/>
              <a:t>with</a:t>
            </a:r>
            <a:r>
              <a:rPr spc="114" dirty="0"/>
              <a:t> </a:t>
            </a:r>
            <a:r>
              <a:rPr spc="65" dirty="0"/>
              <a:t>the</a:t>
            </a:r>
            <a:r>
              <a:rPr spc="114" dirty="0"/>
              <a:t> </a:t>
            </a:r>
            <a:r>
              <a:rPr spc="65" dirty="0"/>
              <a:t>elements</a:t>
            </a:r>
            <a:r>
              <a:rPr spc="120" dirty="0"/>
              <a:t> </a:t>
            </a:r>
            <a:r>
              <a:rPr spc="75" dirty="0"/>
              <a:t>in</a:t>
            </a:r>
            <a:r>
              <a:rPr spc="125" dirty="0"/>
              <a:t> </a:t>
            </a:r>
            <a:r>
              <a:rPr spc="120" dirty="0"/>
              <a:t>a</a:t>
            </a:r>
            <a:r>
              <a:rPr spc="114" dirty="0"/>
              <a:t> </a:t>
            </a:r>
            <a:r>
              <a:rPr spc="70" dirty="0"/>
              <a:t>graphical</a:t>
            </a:r>
            <a:r>
              <a:rPr spc="114" dirty="0"/>
              <a:t> </a:t>
            </a:r>
            <a:r>
              <a:rPr spc="55" dirty="0"/>
              <a:t>user</a:t>
            </a:r>
            <a:r>
              <a:rPr spc="114" dirty="0"/>
              <a:t> </a:t>
            </a:r>
            <a:r>
              <a:rPr spc="45" dirty="0"/>
              <a:t>interface</a:t>
            </a:r>
          </a:p>
          <a:p>
            <a:pPr marL="286385" indent="-273685">
              <a:lnSpc>
                <a:spcPct val="100000"/>
              </a:lnSpc>
              <a:spcBef>
                <a:spcPts val="160"/>
              </a:spcBef>
              <a:buClr>
                <a:srgbClr val="FD8537"/>
              </a:buClr>
              <a:buSzPct val="68421"/>
              <a:buFont typeface="Wingdings"/>
              <a:buChar char=""/>
              <a:tabLst>
                <a:tab pos="286385" algn="l"/>
              </a:tabLst>
            </a:pPr>
            <a:r>
              <a:rPr spc="80" dirty="0"/>
              <a:t>Example:</a:t>
            </a:r>
          </a:p>
          <a:p>
            <a:pPr marL="652780" lvl="1" indent="-274955">
              <a:lnSpc>
                <a:spcPct val="100000"/>
              </a:lnSpc>
              <a:buClr>
                <a:srgbClr val="FD8537"/>
              </a:buClr>
              <a:buSzPct val="78125"/>
              <a:buFont typeface="Segoe UI Symbol"/>
              <a:buChar char="⚫"/>
              <a:tabLst>
                <a:tab pos="652780" algn="l"/>
              </a:tabLst>
            </a:pPr>
            <a:r>
              <a:rPr sz="1600" dirty="0">
                <a:latin typeface="Cambria"/>
                <a:cs typeface="Cambria"/>
              </a:rPr>
              <a:t>pressing</a:t>
            </a:r>
            <a:r>
              <a:rPr sz="1600" spc="270" dirty="0">
                <a:latin typeface="Cambria"/>
                <a:cs typeface="Cambria"/>
              </a:rPr>
              <a:t> </a:t>
            </a:r>
            <a:r>
              <a:rPr sz="1600" spc="90" dirty="0">
                <a:latin typeface="Cambria"/>
                <a:cs typeface="Cambria"/>
              </a:rPr>
              <a:t>a</a:t>
            </a:r>
            <a:r>
              <a:rPr sz="1600" spc="280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button,</a:t>
            </a:r>
            <a:endParaRPr sz="16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buClr>
                <a:srgbClr val="FD8537"/>
              </a:buClr>
              <a:buSzPct val="78125"/>
              <a:buFont typeface="Segoe UI Symbol"/>
              <a:buChar char="⚫"/>
              <a:tabLst>
                <a:tab pos="652780" algn="l"/>
              </a:tabLst>
            </a:pPr>
            <a:r>
              <a:rPr sz="1600" spc="50" dirty="0">
                <a:latin typeface="Cambria"/>
                <a:cs typeface="Cambria"/>
              </a:rPr>
              <a:t>entering</a:t>
            </a:r>
            <a:r>
              <a:rPr sz="1600" spc="185" dirty="0">
                <a:latin typeface="Cambria"/>
                <a:cs typeface="Cambria"/>
              </a:rPr>
              <a:t> </a:t>
            </a:r>
            <a:r>
              <a:rPr sz="1600" spc="90" dirty="0">
                <a:latin typeface="Cambria"/>
                <a:cs typeface="Cambria"/>
              </a:rPr>
              <a:t>a</a:t>
            </a:r>
            <a:r>
              <a:rPr sz="1600" spc="204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character</a:t>
            </a:r>
            <a:r>
              <a:rPr sz="1600" spc="210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via</a:t>
            </a:r>
            <a:r>
              <a:rPr sz="1600" spc="204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the</a:t>
            </a:r>
            <a:r>
              <a:rPr sz="1600" spc="19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keyboard,</a:t>
            </a:r>
            <a:endParaRPr sz="16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buClr>
                <a:srgbClr val="FD8537"/>
              </a:buClr>
              <a:buSzPct val="78125"/>
              <a:buFont typeface="Segoe UI Symbol"/>
              <a:buChar char="⚫"/>
              <a:tabLst>
                <a:tab pos="652780" algn="l"/>
              </a:tabLst>
            </a:pPr>
            <a:r>
              <a:rPr sz="1600" dirty="0">
                <a:latin typeface="Cambria"/>
                <a:cs typeface="Cambria"/>
              </a:rPr>
              <a:t>selecting</a:t>
            </a:r>
            <a:r>
              <a:rPr sz="1600" spc="160" dirty="0">
                <a:latin typeface="Cambria"/>
                <a:cs typeface="Cambria"/>
              </a:rPr>
              <a:t> </a:t>
            </a:r>
            <a:r>
              <a:rPr sz="1600" spc="90" dirty="0">
                <a:latin typeface="Cambria"/>
                <a:cs typeface="Cambria"/>
              </a:rPr>
              <a:t>an</a:t>
            </a:r>
            <a:r>
              <a:rPr sz="1600" spc="165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item</a:t>
            </a:r>
            <a:r>
              <a:rPr sz="1600" spc="170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in</a:t>
            </a:r>
            <a:r>
              <a:rPr sz="1600" spc="160" dirty="0">
                <a:latin typeface="Cambria"/>
                <a:cs typeface="Cambria"/>
              </a:rPr>
              <a:t> </a:t>
            </a:r>
            <a:r>
              <a:rPr sz="1600" spc="90" dirty="0">
                <a:latin typeface="Cambria"/>
                <a:cs typeface="Cambria"/>
              </a:rPr>
              <a:t>a</a:t>
            </a:r>
            <a:r>
              <a:rPr sz="1600" spc="160" dirty="0">
                <a:latin typeface="Cambria"/>
                <a:cs typeface="Cambria"/>
              </a:rPr>
              <a:t> </a:t>
            </a:r>
            <a:r>
              <a:rPr sz="1600" spc="70" dirty="0">
                <a:latin typeface="Cambria"/>
                <a:cs typeface="Cambria"/>
              </a:rPr>
              <a:t>list,</a:t>
            </a:r>
            <a:r>
              <a:rPr sz="1600" spc="160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and</a:t>
            </a:r>
            <a:endParaRPr sz="16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buClr>
                <a:srgbClr val="FD8537"/>
              </a:buClr>
              <a:buSzPct val="78125"/>
              <a:buFont typeface="Segoe UI Symbol"/>
              <a:buChar char="⚫"/>
              <a:tabLst>
                <a:tab pos="652780" algn="l"/>
              </a:tabLst>
            </a:pPr>
            <a:r>
              <a:rPr sz="1600" dirty="0">
                <a:latin typeface="Cambria"/>
                <a:cs typeface="Cambria"/>
              </a:rPr>
              <a:t>clicking</a:t>
            </a:r>
            <a:r>
              <a:rPr sz="1600" spc="310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the</a:t>
            </a:r>
            <a:r>
              <a:rPr sz="1600" spc="29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mouse.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ts val="1390"/>
              </a:lnSpc>
              <a:spcBef>
                <a:spcPts val="745"/>
              </a:spcBef>
            </a:pPr>
            <a:r>
              <a:rPr sz="1300" spc="-50" dirty="0">
                <a:solidFill>
                  <a:srgbClr val="FD8537"/>
                </a:solidFill>
                <a:latin typeface="Wingdings"/>
                <a:cs typeface="Wingdings"/>
              </a:rPr>
              <a:t></a:t>
            </a:r>
            <a:endParaRPr sz="1300">
              <a:latin typeface="Wingdings"/>
              <a:cs typeface="Wingdings"/>
            </a:endParaRPr>
          </a:p>
          <a:p>
            <a:pPr marL="286385" marR="6985">
              <a:lnSpc>
                <a:spcPts val="1820"/>
              </a:lnSpc>
              <a:spcBef>
                <a:spcPts val="275"/>
              </a:spcBef>
            </a:pPr>
            <a:r>
              <a:rPr spc="100" dirty="0"/>
              <a:t>Events</a:t>
            </a:r>
            <a:r>
              <a:rPr spc="160" dirty="0"/>
              <a:t> </a:t>
            </a:r>
            <a:r>
              <a:rPr spc="85" dirty="0"/>
              <a:t>may</a:t>
            </a:r>
            <a:r>
              <a:rPr spc="165" dirty="0"/>
              <a:t> </a:t>
            </a:r>
            <a:r>
              <a:rPr dirty="0"/>
              <a:t>also</a:t>
            </a:r>
            <a:r>
              <a:rPr spc="170" dirty="0"/>
              <a:t> </a:t>
            </a:r>
            <a:r>
              <a:rPr dirty="0"/>
              <a:t>occur</a:t>
            </a:r>
            <a:r>
              <a:rPr spc="145" dirty="0"/>
              <a:t> </a:t>
            </a:r>
            <a:r>
              <a:rPr spc="100" dirty="0"/>
              <a:t>that</a:t>
            </a:r>
            <a:r>
              <a:rPr spc="165" dirty="0"/>
              <a:t> </a:t>
            </a:r>
            <a:r>
              <a:rPr spc="60" dirty="0"/>
              <a:t>are</a:t>
            </a:r>
            <a:r>
              <a:rPr spc="155" dirty="0"/>
              <a:t> </a:t>
            </a:r>
            <a:r>
              <a:rPr dirty="0"/>
              <a:t>not</a:t>
            </a:r>
            <a:r>
              <a:rPr spc="160" dirty="0"/>
              <a:t> </a:t>
            </a:r>
            <a:r>
              <a:rPr spc="45" dirty="0"/>
              <a:t>directly</a:t>
            </a:r>
            <a:r>
              <a:rPr spc="155" dirty="0"/>
              <a:t> </a:t>
            </a:r>
            <a:r>
              <a:rPr spc="55" dirty="0"/>
              <a:t>caused</a:t>
            </a:r>
            <a:r>
              <a:rPr spc="145" dirty="0"/>
              <a:t> </a:t>
            </a:r>
            <a:r>
              <a:rPr spc="-25" dirty="0"/>
              <a:t>by </a:t>
            </a:r>
            <a:r>
              <a:rPr spc="55" dirty="0"/>
              <a:t>interactions</a:t>
            </a:r>
            <a:r>
              <a:rPr spc="130" dirty="0"/>
              <a:t> </a:t>
            </a:r>
            <a:r>
              <a:rPr spc="60" dirty="0"/>
              <a:t>with</a:t>
            </a:r>
            <a:r>
              <a:rPr spc="120" dirty="0"/>
              <a:t> a </a:t>
            </a:r>
            <a:r>
              <a:rPr spc="55" dirty="0"/>
              <a:t>user</a:t>
            </a:r>
            <a:r>
              <a:rPr spc="120" dirty="0"/>
              <a:t> </a:t>
            </a:r>
            <a:r>
              <a:rPr spc="65" dirty="0"/>
              <a:t>interface.</a:t>
            </a:r>
            <a:r>
              <a:rPr spc="114" dirty="0"/>
              <a:t> </a:t>
            </a:r>
            <a:r>
              <a:rPr spc="75" dirty="0"/>
              <a:t>For</a:t>
            </a:r>
            <a:r>
              <a:rPr spc="120" dirty="0"/>
              <a:t> </a:t>
            </a:r>
            <a:r>
              <a:rPr spc="70" dirty="0"/>
              <a:t>example,</a:t>
            </a:r>
            <a:r>
              <a:rPr spc="135" dirty="0"/>
              <a:t> </a:t>
            </a:r>
            <a:r>
              <a:rPr spc="105" dirty="0"/>
              <a:t>an</a:t>
            </a:r>
            <a:r>
              <a:rPr spc="120" dirty="0"/>
              <a:t> </a:t>
            </a:r>
            <a:r>
              <a:rPr spc="55" dirty="0"/>
              <a:t>event</a:t>
            </a:r>
            <a:r>
              <a:rPr spc="125" dirty="0"/>
              <a:t> </a:t>
            </a:r>
            <a:r>
              <a:rPr spc="60" dirty="0"/>
              <a:t>may </a:t>
            </a:r>
            <a:r>
              <a:rPr dirty="0"/>
              <a:t>be</a:t>
            </a:r>
            <a:r>
              <a:rPr spc="135" dirty="0"/>
              <a:t> </a:t>
            </a:r>
            <a:r>
              <a:rPr spc="55" dirty="0"/>
              <a:t>generated</a:t>
            </a:r>
            <a:r>
              <a:rPr spc="150" dirty="0"/>
              <a:t> </a:t>
            </a:r>
            <a:r>
              <a:rPr spc="30" dirty="0"/>
              <a:t>when</a:t>
            </a:r>
          </a:p>
          <a:p>
            <a:pPr marL="652780" lvl="1" indent="-274955">
              <a:lnSpc>
                <a:spcPct val="100000"/>
              </a:lnSpc>
              <a:spcBef>
                <a:spcPts val="25"/>
              </a:spcBef>
              <a:buClr>
                <a:srgbClr val="FD8537"/>
              </a:buClr>
              <a:buSzPct val="78125"/>
              <a:buFont typeface="Segoe UI Symbol"/>
              <a:buChar char="⚫"/>
              <a:tabLst>
                <a:tab pos="652780" algn="l"/>
              </a:tabLst>
            </a:pPr>
            <a:r>
              <a:rPr sz="1600" spc="90" dirty="0">
                <a:latin typeface="Cambria"/>
                <a:cs typeface="Cambria"/>
              </a:rPr>
              <a:t>a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timer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expires,</a:t>
            </a:r>
            <a:endParaRPr sz="16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buClr>
                <a:srgbClr val="FD8537"/>
              </a:buClr>
              <a:buSzPct val="78125"/>
              <a:buFont typeface="Segoe UI Symbol"/>
              <a:buChar char="⚫"/>
              <a:tabLst>
                <a:tab pos="652780" algn="l"/>
              </a:tabLst>
            </a:pPr>
            <a:r>
              <a:rPr sz="1600" spc="90" dirty="0">
                <a:latin typeface="Cambria"/>
                <a:cs typeface="Cambria"/>
              </a:rPr>
              <a:t>a</a:t>
            </a:r>
            <a:r>
              <a:rPr sz="1600" spc="204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counter</a:t>
            </a:r>
            <a:r>
              <a:rPr sz="1600" spc="2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exceeds</a:t>
            </a:r>
            <a:r>
              <a:rPr sz="1600" spc="225" dirty="0">
                <a:latin typeface="Cambria"/>
                <a:cs typeface="Cambria"/>
              </a:rPr>
              <a:t> </a:t>
            </a:r>
            <a:r>
              <a:rPr sz="1600" spc="90" dirty="0">
                <a:latin typeface="Cambria"/>
                <a:cs typeface="Cambria"/>
              </a:rPr>
              <a:t>a</a:t>
            </a:r>
            <a:r>
              <a:rPr sz="1600" spc="210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value,</a:t>
            </a:r>
            <a:endParaRPr sz="16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buClr>
                <a:srgbClr val="FD8537"/>
              </a:buClr>
              <a:buSzPct val="78125"/>
              <a:buFont typeface="Segoe UI Symbol"/>
              <a:buChar char="⚫"/>
              <a:tabLst>
                <a:tab pos="652780" algn="l"/>
              </a:tabLst>
            </a:pPr>
            <a:r>
              <a:rPr sz="1600" spc="90" dirty="0">
                <a:latin typeface="Cambria"/>
                <a:cs typeface="Cambria"/>
              </a:rPr>
              <a:t>a</a:t>
            </a:r>
            <a:r>
              <a:rPr sz="1600" spc="21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software</a:t>
            </a:r>
            <a:r>
              <a:rPr sz="1600" spc="2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or</a:t>
            </a:r>
            <a:r>
              <a:rPr sz="1600" spc="2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hardware</a:t>
            </a:r>
            <a:r>
              <a:rPr sz="1600" spc="260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failure</a:t>
            </a:r>
            <a:r>
              <a:rPr sz="1600" spc="22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occurs,</a:t>
            </a:r>
            <a:endParaRPr sz="16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buClr>
                <a:srgbClr val="FD8537"/>
              </a:buClr>
              <a:buSzPct val="78125"/>
              <a:buFont typeface="Segoe UI Symbol"/>
              <a:buChar char="⚫"/>
              <a:tabLst>
                <a:tab pos="652780" algn="l"/>
              </a:tabLst>
            </a:pPr>
            <a:r>
              <a:rPr sz="1600" dirty="0">
                <a:latin typeface="Cambria"/>
                <a:cs typeface="Cambria"/>
              </a:rPr>
              <a:t>or</a:t>
            </a:r>
            <a:r>
              <a:rPr sz="1600" spc="175" dirty="0">
                <a:latin typeface="Cambria"/>
                <a:cs typeface="Cambria"/>
              </a:rPr>
              <a:t> </a:t>
            </a:r>
            <a:r>
              <a:rPr sz="1600" spc="90" dirty="0">
                <a:latin typeface="Cambria"/>
                <a:cs typeface="Cambria"/>
              </a:rPr>
              <a:t>an</a:t>
            </a:r>
            <a:r>
              <a:rPr sz="1600" spc="16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operation</a:t>
            </a:r>
            <a:r>
              <a:rPr sz="1600" spc="170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is</a:t>
            </a:r>
            <a:r>
              <a:rPr sz="1600" spc="17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completed.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0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285" dirty="0"/>
              <a:t>Graphical</a:t>
            </a:r>
            <a:r>
              <a:rPr cap="small" spc="345" dirty="0"/>
              <a:t> </a:t>
            </a:r>
            <a:r>
              <a:rPr cap="small" spc="380" dirty="0"/>
              <a:t>Use</a:t>
            </a:r>
            <a:r>
              <a:rPr cap="small" spc="320" dirty="0"/>
              <a:t> </a:t>
            </a:r>
            <a:r>
              <a:rPr cap="small" spc="250" dirty="0"/>
              <a:t>Interface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538" y="1675295"/>
            <a:ext cx="6262155" cy="4963791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0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305" dirty="0"/>
              <a:t>Event</a:t>
            </a:r>
            <a:r>
              <a:rPr cap="small" spc="310" dirty="0"/>
              <a:t> </a:t>
            </a:r>
            <a:r>
              <a:rPr cap="small" spc="275" dirty="0"/>
              <a:t>Source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799"/>
            <a:ext cx="7206615" cy="46736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414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225" dirty="0">
                <a:latin typeface="Cambria"/>
                <a:cs typeface="Cambria"/>
              </a:rPr>
              <a:t>A</a:t>
            </a:r>
            <a:r>
              <a:rPr sz="2400" spc="18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source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is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spc="135" dirty="0">
                <a:latin typeface="Cambria"/>
                <a:cs typeface="Cambria"/>
              </a:rPr>
              <a:t>an</a:t>
            </a:r>
            <a:r>
              <a:rPr sz="2400" spc="18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object</a:t>
            </a:r>
            <a:r>
              <a:rPr sz="2400" spc="180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</a:t>
            </a:r>
            <a:r>
              <a:rPr sz="2400" spc="17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generates</a:t>
            </a:r>
            <a:r>
              <a:rPr sz="2400" spc="185" dirty="0">
                <a:latin typeface="Cambria"/>
                <a:cs typeface="Cambria"/>
              </a:rPr>
              <a:t> </a:t>
            </a:r>
            <a:r>
              <a:rPr sz="2400" spc="135" dirty="0">
                <a:latin typeface="Cambria"/>
                <a:cs typeface="Cambria"/>
              </a:rPr>
              <a:t>an</a:t>
            </a:r>
            <a:r>
              <a:rPr sz="2400" spc="17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event.</a:t>
            </a:r>
            <a:endParaRPr sz="2400">
              <a:latin typeface="Cambria"/>
              <a:cs typeface="Cambria"/>
            </a:endParaRPr>
          </a:p>
          <a:p>
            <a:pPr marL="286385" marR="5080" indent="-274320">
              <a:lnSpc>
                <a:spcPts val="2590"/>
              </a:lnSpc>
              <a:spcBef>
                <a:spcPts val="64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10" dirty="0">
                <a:latin typeface="Cambria"/>
                <a:cs typeface="Cambria"/>
              </a:rPr>
              <a:t>This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occurs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when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the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internal</a:t>
            </a:r>
            <a:r>
              <a:rPr sz="2400" spc="15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state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17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object </a:t>
            </a:r>
            <a:r>
              <a:rPr sz="2400" spc="75" dirty="0">
                <a:latin typeface="Cambria"/>
                <a:cs typeface="Cambria"/>
              </a:rPr>
              <a:t>changes</a:t>
            </a:r>
            <a:r>
              <a:rPr sz="2400" spc="185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in</a:t>
            </a:r>
            <a:r>
              <a:rPr sz="2400" spc="18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some</a:t>
            </a:r>
            <a:r>
              <a:rPr sz="2400" spc="18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way.</a:t>
            </a:r>
            <a:endParaRPr sz="2400">
              <a:latin typeface="Cambria"/>
              <a:cs typeface="Cambria"/>
            </a:endParaRPr>
          </a:p>
          <a:p>
            <a:pPr marL="286385" marR="666750" indent="-274320">
              <a:lnSpc>
                <a:spcPts val="259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80" dirty="0">
                <a:latin typeface="Cambria"/>
                <a:cs typeface="Cambria"/>
              </a:rPr>
              <a:t>Sources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may</a:t>
            </a:r>
            <a:r>
              <a:rPr sz="2400" spc="17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generate</a:t>
            </a:r>
            <a:r>
              <a:rPr sz="2400" spc="17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more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than</a:t>
            </a:r>
            <a:r>
              <a:rPr sz="2400" spc="17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one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type</a:t>
            </a:r>
            <a:r>
              <a:rPr sz="2400" spc="17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of </a:t>
            </a:r>
            <a:r>
              <a:rPr sz="2400" spc="75" dirty="0">
                <a:latin typeface="Cambria"/>
                <a:cs typeface="Cambria"/>
              </a:rPr>
              <a:t>event.</a:t>
            </a:r>
            <a:endParaRPr sz="2400">
              <a:latin typeface="Cambria"/>
              <a:cs typeface="Cambria"/>
            </a:endParaRPr>
          </a:p>
          <a:p>
            <a:pPr marL="652780" marR="38735" lvl="1" indent="-274955">
              <a:lnSpc>
                <a:spcPts val="227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spc="195" dirty="0">
                <a:latin typeface="Cambria"/>
                <a:cs typeface="Cambria"/>
              </a:rPr>
              <a:t>A</a:t>
            </a:r>
            <a:r>
              <a:rPr sz="2100" spc="175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source</a:t>
            </a:r>
            <a:r>
              <a:rPr sz="2100" spc="185" dirty="0">
                <a:latin typeface="Cambria"/>
                <a:cs typeface="Cambria"/>
              </a:rPr>
              <a:t> </a:t>
            </a:r>
            <a:r>
              <a:rPr sz="2100" spc="95" dirty="0">
                <a:latin typeface="Cambria"/>
                <a:cs typeface="Cambria"/>
              </a:rPr>
              <a:t>must</a:t>
            </a:r>
            <a:r>
              <a:rPr sz="2100" spc="180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register</a:t>
            </a:r>
            <a:r>
              <a:rPr sz="2100" spc="175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listeners</a:t>
            </a:r>
            <a:r>
              <a:rPr sz="2100" spc="185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in</a:t>
            </a:r>
            <a:r>
              <a:rPr sz="2100" spc="190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order</a:t>
            </a:r>
            <a:r>
              <a:rPr sz="2100" spc="180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for</a:t>
            </a:r>
            <a:r>
              <a:rPr sz="2100" spc="190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the </a:t>
            </a:r>
            <a:r>
              <a:rPr sz="2100" spc="65" dirty="0">
                <a:latin typeface="Cambria"/>
                <a:cs typeface="Cambria"/>
              </a:rPr>
              <a:t>listeners</a:t>
            </a:r>
            <a:r>
              <a:rPr sz="2100" spc="225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to</a:t>
            </a:r>
            <a:r>
              <a:rPr sz="2100" spc="220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receive</a:t>
            </a:r>
            <a:r>
              <a:rPr sz="2100" spc="220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notifications</a:t>
            </a:r>
            <a:r>
              <a:rPr sz="2100" spc="240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about</a:t>
            </a:r>
            <a:r>
              <a:rPr sz="2100" spc="210" dirty="0">
                <a:latin typeface="Cambria"/>
                <a:cs typeface="Cambria"/>
              </a:rPr>
              <a:t> </a:t>
            </a:r>
            <a:r>
              <a:rPr sz="2100" spc="130" dirty="0">
                <a:latin typeface="Cambria"/>
                <a:cs typeface="Cambria"/>
              </a:rPr>
              <a:t>a</a:t>
            </a:r>
            <a:r>
              <a:rPr sz="2100" spc="220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specific</a:t>
            </a:r>
            <a:r>
              <a:rPr sz="2100" spc="240" dirty="0">
                <a:latin typeface="Cambria"/>
                <a:cs typeface="Cambria"/>
              </a:rPr>
              <a:t> </a:t>
            </a:r>
            <a:r>
              <a:rPr sz="2100" spc="35" dirty="0">
                <a:latin typeface="Cambria"/>
                <a:cs typeface="Cambria"/>
              </a:rPr>
              <a:t>type </a:t>
            </a:r>
            <a:r>
              <a:rPr sz="2100" dirty="0">
                <a:latin typeface="Cambria"/>
                <a:cs typeface="Cambria"/>
              </a:rPr>
              <a:t>of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event.</a:t>
            </a:r>
            <a:endParaRPr sz="21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21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spc="130" dirty="0">
                <a:latin typeface="Cambria"/>
                <a:cs typeface="Cambria"/>
              </a:rPr>
              <a:t>Each</a:t>
            </a:r>
            <a:r>
              <a:rPr sz="2100" spc="140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type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of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event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100" dirty="0">
                <a:latin typeface="Cambria"/>
                <a:cs typeface="Cambria"/>
              </a:rPr>
              <a:t>has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its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own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registration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method.</a:t>
            </a:r>
            <a:endParaRPr sz="21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254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spc="100" dirty="0">
                <a:latin typeface="Cambria"/>
                <a:cs typeface="Cambria"/>
              </a:rPr>
              <a:t>Here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is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the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general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-10" dirty="0">
                <a:latin typeface="Cambria"/>
                <a:cs typeface="Cambria"/>
              </a:rPr>
              <a:t>form:</a:t>
            </a:r>
            <a:endParaRPr sz="2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2100">
              <a:latin typeface="Cambria"/>
              <a:cs typeface="Cambria"/>
            </a:endParaRPr>
          </a:p>
          <a:p>
            <a:pPr marL="720725" algn="ctr">
              <a:lnSpc>
                <a:spcPts val="2735"/>
              </a:lnSpc>
            </a:pPr>
            <a:r>
              <a:rPr sz="2400" spc="55" dirty="0">
                <a:solidFill>
                  <a:srgbClr val="FF0000"/>
                </a:solidFill>
                <a:latin typeface="Cambria"/>
                <a:cs typeface="Cambria"/>
              </a:rPr>
              <a:t>public</a:t>
            </a:r>
            <a:r>
              <a:rPr sz="2400" spc="14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void</a:t>
            </a:r>
            <a:r>
              <a:rPr sz="2400" spc="16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FF0000"/>
                </a:solidFill>
                <a:latin typeface="Cambria"/>
                <a:cs typeface="Cambria"/>
              </a:rPr>
              <a:t>addTypeListener</a:t>
            </a:r>
            <a:r>
              <a:rPr sz="2400" spc="1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FF0000"/>
                </a:solidFill>
                <a:latin typeface="Cambria"/>
                <a:cs typeface="Cambria"/>
              </a:rPr>
              <a:t>(TypeListener</a:t>
            </a:r>
            <a:endParaRPr sz="2400">
              <a:latin typeface="Cambria"/>
              <a:cs typeface="Cambria"/>
            </a:endParaRPr>
          </a:p>
          <a:p>
            <a:pPr marR="6738620" algn="ctr">
              <a:lnSpc>
                <a:spcPts val="2735"/>
              </a:lnSpc>
            </a:pPr>
            <a:r>
              <a:rPr sz="2400" spc="60" dirty="0">
                <a:solidFill>
                  <a:srgbClr val="FF0000"/>
                </a:solidFill>
                <a:latin typeface="Cambria"/>
                <a:cs typeface="Cambria"/>
              </a:rPr>
              <a:t>el</a:t>
            </a:r>
            <a:r>
              <a:rPr sz="2400" spc="1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50" dirty="0">
                <a:solidFill>
                  <a:srgbClr val="FF0000"/>
                </a:solidFill>
                <a:latin typeface="Cambria"/>
                <a:cs typeface="Cambria"/>
              </a:rPr>
              <a:t>)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8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cap="small" spc="360" dirty="0">
                <a:latin typeface="Cambria"/>
                <a:cs typeface="Cambria"/>
              </a:rPr>
              <a:t>Event</a:t>
            </a:r>
            <a:r>
              <a:rPr b="1" cap="small" spc="345" dirty="0">
                <a:latin typeface="Cambria"/>
                <a:cs typeface="Cambria"/>
              </a:rPr>
              <a:t> </a:t>
            </a:r>
            <a:r>
              <a:rPr b="1" cap="small" spc="310" dirty="0">
                <a:latin typeface="Cambria"/>
                <a:cs typeface="Cambria"/>
              </a:rPr>
              <a:t>Listeners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7298055" cy="4753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z="2200" spc="204" dirty="0">
                <a:latin typeface="Cambria"/>
                <a:cs typeface="Cambria"/>
              </a:rPr>
              <a:t>A</a:t>
            </a:r>
            <a:r>
              <a:rPr sz="2200" spc="145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listener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is</a:t>
            </a:r>
            <a:r>
              <a:rPr sz="2200" spc="145" dirty="0">
                <a:latin typeface="Cambria"/>
                <a:cs typeface="Cambria"/>
              </a:rPr>
              <a:t> </a:t>
            </a:r>
            <a:r>
              <a:rPr sz="2200" spc="125" dirty="0">
                <a:latin typeface="Cambria"/>
                <a:cs typeface="Cambria"/>
              </a:rPr>
              <a:t>an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object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that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is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notified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when</a:t>
            </a:r>
            <a:r>
              <a:rPr sz="2200" spc="170" dirty="0">
                <a:latin typeface="Cambria"/>
                <a:cs typeface="Cambria"/>
              </a:rPr>
              <a:t> </a:t>
            </a:r>
            <a:r>
              <a:rPr sz="2200" spc="125" dirty="0">
                <a:latin typeface="Cambria"/>
                <a:cs typeface="Cambria"/>
              </a:rPr>
              <a:t>an</a:t>
            </a:r>
            <a:r>
              <a:rPr sz="2200" spc="150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event</a:t>
            </a:r>
            <a:endParaRPr sz="2200">
              <a:latin typeface="Cambria"/>
              <a:cs typeface="Cambria"/>
            </a:endParaRPr>
          </a:p>
          <a:p>
            <a:pPr marL="286385">
              <a:lnSpc>
                <a:spcPct val="100000"/>
              </a:lnSpc>
            </a:pPr>
            <a:r>
              <a:rPr sz="2200" dirty="0">
                <a:latin typeface="Cambria"/>
                <a:cs typeface="Cambria"/>
              </a:rPr>
              <a:t>occurs.</a:t>
            </a:r>
            <a:r>
              <a:rPr sz="2200" spc="200" dirty="0">
                <a:latin typeface="Cambria"/>
                <a:cs typeface="Cambria"/>
              </a:rPr>
              <a:t> </a:t>
            </a:r>
            <a:r>
              <a:rPr sz="2200" spc="140" dirty="0">
                <a:latin typeface="Cambria"/>
                <a:cs typeface="Cambria"/>
              </a:rPr>
              <a:t>It</a:t>
            </a:r>
            <a:r>
              <a:rPr sz="2200" spc="200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has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two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major</a:t>
            </a:r>
            <a:r>
              <a:rPr sz="2200" spc="190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requirements.</a:t>
            </a:r>
            <a:endParaRPr sz="2200">
              <a:latin typeface="Cambria"/>
              <a:cs typeface="Cambria"/>
            </a:endParaRPr>
          </a:p>
          <a:p>
            <a:pPr marL="652780" marR="427355" lvl="1" indent="-274955">
              <a:lnSpc>
                <a:spcPct val="100299"/>
              </a:lnSpc>
              <a:spcBef>
                <a:spcPts val="450"/>
              </a:spcBef>
              <a:buClr>
                <a:srgbClr val="FD8537"/>
              </a:buClr>
              <a:buSzPct val="78947"/>
              <a:buFont typeface="Segoe UI Symbol"/>
              <a:buChar char="⚫"/>
              <a:tabLst>
                <a:tab pos="652780" algn="l"/>
              </a:tabLst>
            </a:pPr>
            <a:r>
              <a:rPr sz="1900" spc="95" dirty="0">
                <a:latin typeface="Cambria"/>
                <a:cs typeface="Cambria"/>
              </a:rPr>
              <a:t>First</a:t>
            </a:r>
            <a:r>
              <a:rPr sz="1900" b="1" spc="95" dirty="0">
                <a:latin typeface="Cambria"/>
                <a:cs typeface="Cambria"/>
              </a:rPr>
              <a:t>,</a:t>
            </a:r>
            <a:r>
              <a:rPr sz="1900" b="1" spc="140" dirty="0">
                <a:latin typeface="Cambria"/>
                <a:cs typeface="Cambria"/>
              </a:rPr>
              <a:t> </a:t>
            </a:r>
            <a:r>
              <a:rPr sz="1900" b="1" spc="100" dirty="0">
                <a:latin typeface="Cambria"/>
                <a:cs typeface="Cambria"/>
              </a:rPr>
              <a:t>it</a:t>
            </a:r>
            <a:r>
              <a:rPr sz="1900" b="1" spc="140" dirty="0">
                <a:latin typeface="Cambria"/>
                <a:cs typeface="Cambria"/>
              </a:rPr>
              <a:t> </a:t>
            </a:r>
            <a:r>
              <a:rPr sz="1900" b="1" spc="110" dirty="0">
                <a:latin typeface="Cambria"/>
                <a:cs typeface="Cambria"/>
              </a:rPr>
              <a:t>must</a:t>
            </a:r>
            <a:r>
              <a:rPr sz="1900" b="1" spc="145" dirty="0">
                <a:latin typeface="Cambria"/>
                <a:cs typeface="Cambria"/>
              </a:rPr>
              <a:t> </a:t>
            </a:r>
            <a:r>
              <a:rPr sz="1900" b="1" spc="125" dirty="0">
                <a:latin typeface="Cambria"/>
                <a:cs typeface="Cambria"/>
              </a:rPr>
              <a:t>have</a:t>
            </a:r>
            <a:r>
              <a:rPr sz="1900" b="1" spc="145" dirty="0">
                <a:latin typeface="Cambria"/>
                <a:cs typeface="Cambria"/>
              </a:rPr>
              <a:t> </a:t>
            </a:r>
            <a:r>
              <a:rPr sz="1900" b="1" spc="90" dirty="0">
                <a:latin typeface="Cambria"/>
                <a:cs typeface="Cambria"/>
              </a:rPr>
              <a:t>been</a:t>
            </a:r>
            <a:r>
              <a:rPr sz="1900" b="1" spc="135" dirty="0">
                <a:latin typeface="Cambria"/>
                <a:cs typeface="Cambria"/>
              </a:rPr>
              <a:t> </a:t>
            </a:r>
            <a:r>
              <a:rPr sz="1900" b="1" spc="100" dirty="0">
                <a:latin typeface="Cambria"/>
                <a:cs typeface="Cambria"/>
              </a:rPr>
              <a:t>registered</a:t>
            </a:r>
            <a:r>
              <a:rPr sz="1900" b="1" spc="165" dirty="0">
                <a:latin typeface="Cambria"/>
                <a:cs typeface="Cambria"/>
              </a:rPr>
              <a:t> </a:t>
            </a:r>
            <a:r>
              <a:rPr sz="1900" spc="60" dirty="0">
                <a:latin typeface="Cambria"/>
                <a:cs typeface="Cambria"/>
              </a:rPr>
              <a:t>with</a:t>
            </a:r>
            <a:r>
              <a:rPr sz="1900" spc="114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one</a:t>
            </a:r>
            <a:r>
              <a:rPr sz="1900" spc="114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or</a:t>
            </a:r>
            <a:r>
              <a:rPr sz="1900" spc="110" dirty="0">
                <a:latin typeface="Cambria"/>
                <a:cs typeface="Cambria"/>
              </a:rPr>
              <a:t> </a:t>
            </a:r>
            <a:r>
              <a:rPr sz="1900" spc="-20" dirty="0">
                <a:latin typeface="Cambria"/>
                <a:cs typeface="Cambria"/>
              </a:rPr>
              <a:t>more </a:t>
            </a:r>
            <a:r>
              <a:rPr sz="1900" b="1" spc="95" dirty="0">
                <a:latin typeface="Cambria"/>
                <a:cs typeface="Cambria"/>
              </a:rPr>
              <a:t>sources</a:t>
            </a:r>
            <a:r>
              <a:rPr sz="1900" b="1" spc="21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to</a:t>
            </a:r>
            <a:r>
              <a:rPr sz="1900" spc="19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receive</a:t>
            </a:r>
            <a:r>
              <a:rPr sz="1900" spc="190" dirty="0">
                <a:latin typeface="Cambria"/>
                <a:cs typeface="Cambria"/>
              </a:rPr>
              <a:t> </a:t>
            </a:r>
            <a:r>
              <a:rPr sz="1900" spc="50" dirty="0">
                <a:latin typeface="Cambria"/>
                <a:cs typeface="Cambria"/>
              </a:rPr>
              <a:t>notifications</a:t>
            </a:r>
            <a:r>
              <a:rPr sz="1900" spc="215" dirty="0">
                <a:latin typeface="Cambria"/>
                <a:cs typeface="Cambria"/>
              </a:rPr>
              <a:t> </a:t>
            </a:r>
            <a:r>
              <a:rPr sz="1900" spc="50" dirty="0">
                <a:latin typeface="Cambria"/>
                <a:cs typeface="Cambria"/>
              </a:rPr>
              <a:t>about</a:t>
            </a:r>
            <a:r>
              <a:rPr sz="1900" spc="19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specific</a:t>
            </a:r>
            <a:r>
              <a:rPr sz="1900" spc="180" dirty="0">
                <a:latin typeface="Cambria"/>
                <a:cs typeface="Cambria"/>
              </a:rPr>
              <a:t> </a:t>
            </a:r>
            <a:r>
              <a:rPr sz="1900" spc="50" dirty="0">
                <a:latin typeface="Cambria"/>
                <a:cs typeface="Cambria"/>
              </a:rPr>
              <a:t>types</a:t>
            </a:r>
            <a:r>
              <a:rPr sz="1900" spc="190" dirty="0">
                <a:latin typeface="Cambria"/>
                <a:cs typeface="Cambria"/>
              </a:rPr>
              <a:t> </a:t>
            </a:r>
            <a:r>
              <a:rPr sz="1900" spc="-25" dirty="0">
                <a:latin typeface="Cambria"/>
                <a:cs typeface="Cambria"/>
              </a:rPr>
              <a:t>of </a:t>
            </a:r>
            <a:r>
              <a:rPr sz="1900" spc="50" dirty="0">
                <a:latin typeface="Cambria"/>
                <a:cs typeface="Cambria"/>
              </a:rPr>
              <a:t>events.</a:t>
            </a:r>
            <a:endParaRPr sz="1900">
              <a:latin typeface="Cambria"/>
              <a:cs typeface="Cambria"/>
            </a:endParaRPr>
          </a:p>
          <a:p>
            <a:pPr marL="927100" marR="243840" lvl="2" indent="-182880" algn="just">
              <a:lnSpc>
                <a:spcPct val="100000"/>
              </a:lnSpc>
              <a:spcBef>
                <a:spcPts val="405"/>
              </a:spcBef>
              <a:buClr>
                <a:srgbClr val="DF752E"/>
              </a:buClr>
              <a:buSzPct val="58823"/>
              <a:buFont typeface="Wingdings"/>
              <a:buChar char=""/>
              <a:tabLst>
                <a:tab pos="927100" algn="l"/>
              </a:tabLst>
            </a:pPr>
            <a:r>
              <a:rPr sz="1700" spc="75" dirty="0">
                <a:latin typeface="Cambria"/>
                <a:cs typeface="Cambria"/>
              </a:rPr>
              <a:t>For</a:t>
            </a:r>
            <a:r>
              <a:rPr sz="1700" spc="125" dirty="0">
                <a:latin typeface="Cambria"/>
                <a:cs typeface="Cambria"/>
              </a:rPr>
              <a:t> </a:t>
            </a:r>
            <a:r>
              <a:rPr sz="1700" spc="114" dirty="0">
                <a:latin typeface="Cambria"/>
                <a:cs typeface="Cambria"/>
              </a:rPr>
              <a:t>a</a:t>
            </a:r>
            <a:r>
              <a:rPr sz="1700" spc="120" dirty="0">
                <a:latin typeface="Cambria"/>
                <a:cs typeface="Cambria"/>
              </a:rPr>
              <a:t> </a:t>
            </a:r>
            <a:r>
              <a:rPr sz="1700" spc="45" dirty="0">
                <a:latin typeface="Cambria"/>
                <a:cs typeface="Cambria"/>
              </a:rPr>
              <a:t>program</a:t>
            </a:r>
            <a:r>
              <a:rPr sz="1700" spc="10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to</a:t>
            </a:r>
            <a:r>
              <a:rPr sz="1700" spc="13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respond</a:t>
            </a:r>
            <a:r>
              <a:rPr sz="1700" spc="9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to</a:t>
            </a:r>
            <a:r>
              <a:rPr sz="1700" spc="125" dirty="0">
                <a:latin typeface="Cambria"/>
                <a:cs typeface="Cambria"/>
              </a:rPr>
              <a:t> </a:t>
            </a:r>
            <a:r>
              <a:rPr sz="1700" spc="105" dirty="0">
                <a:latin typeface="Cambria"/>
                <a:cs typeface="Cambria"/>
              </a:rPr>
              <a:t>an</a:t>
            </a:r>
            <a:r>
              <a:rPr sz="1700" spc="125" dirty="0">
                <a:latin typeface="Cambria"/>
                <a:cs typeface="Cambria"/>
              </a:rPr>
              <a:t> </a:t>
            </a:r>
            <a:r>
              <a:rPr sz="1700" spc="50" dirty="0">
                <a:latin typeface="Cambria"/>
                <a:cs typeface="Cambria"/>
              </a:rPr>
              <a:t>event</a:t>
            </a:r>
            <a:r>
              <a:rPr sz="1700" spc="125" dirty="0">
                <a:latin typeface="Cambria"/>
                <a:cs typeface="Cambria"/>
              </a:rPr>
              <a:t> </a:t>
            </a:r>
            <a:r>
              <a:rPr sz="1700" spc="50" dirty="0">
                <a:latin typeface="Cambria"/>
                <a:cs typeface="Cambria"/>
              </a:rPr>
              <a:t>there</a:t>
            </a:r>
            <a:r>
              <a:rPr sz="1700" spc="120" dirty="0">
                <a:latin typeface="Cambria"/>
                <a:cs typeface="Cambria"/>
              </a:rPr>
              <a:t> </a:t>
            </a:r>
            <a:r>
              <a:rPr sz="1700" spc="75" dirty="0">
                <a:latin typeface="Cambria"/>
                <a:cs typeface="Cambria"/>
              </a:rPr>
              <a:t>must</a:t>
            </a:r>
            <a:r>
              <a:rPr sz="1700" spc="11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be</a:t>
            </a:r>
            <a:r>
              <a:rPr sz="1700" spc="135" dirty="0">
                <a:latin typeface="Cambria"/>
                <a:cs typeface="Cambria"/>
              </a:rPr>
              <a:t> </a:t>
            </a:r>
            <a:r>
              <a:rPr sz="1700" spc="105" dirty="0">
                <a:latin typeface="Cambria"/>
                <a:cs typeface="Cambria"/>
              </a:rPr>
              <a:t>an</a:t>
            </a:r>
            <a:r>
              <a:rPr sz="1700" spc="125" dirty="0">
                <a:latin typeface="Cambria"/>
                <a:cs typeface="Cambria"/>
              </a:rPr>
              <a:t> </a:t>
            </a:r>
            <a:r>
              <a:rPr sz="1700" spc="-10" dirty="0">
                <a:latin typeface="Cambria"/>
                <a:cs typeface="Cambria"/>
              </a:rPr>
              <a:t>event </a:t>
            </a:r>
            <a:r>
              <a:rPr sz="1700" spc="55" dirty="0">
                <a:latin typeface="Cambria"/>
                <a:cs typeface="Cambria"/>
              </a:rPr>
              <a:t>listener</a:t>
            </a:r>
            <a:r>
              <a:rPr sz="1700" spc="114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object</a:t>
            </a:r>
            <a:r>
              <a:rPr sz="1700" spc="110" dirty="0">
                <a:latin typeface="Cambria"/>
                <a:cs typeface="Cambria"/>
              </a:rPr>
              <a:t> </a:t>
            </a:r>
            <a:r>
              <a:rPr sz="1700" spc="70" dirty="0">
                <a:latin typeface="Cambria"/>
                <a:cs typeface="Cambria"/>
              </a:rPr>
              <a:t>in</a:t>
            </a:r>
            <a:r>
              <a:rPr sz="1700" spc="130" dirty="0">
                <a:latin typeface="Cambria"/>
                <a:cs typeface="Cambria"/>
              </a:rPr>
              <a:t> </a:t>
            </a:r>
            <a:r>
              <a:rPr sz="1700" spc="70" dirty="0">
                <a:latin typeface="Cambria"/>
                <a:cs typeface="Cambria"/>
              </a:rPr>
              <a:t>the</a:t>
            </a:r>
            <a:r>
              <a:rPr sz="1700" spc="125" dirty="0">
                <a:latin typeface="Cambria"/>
                <a:cs typeface="Cambria"/>
              </a:rPr>
              <a:t> </a:t>
            </a:r>
            <a:r>
              <a:rPr sz="1700" spc="229" dirty="0">
                <a:latin typeface="Cambria"/>
                <a:cs typeface="Cambria"/>
              </a:rPr>
              <a:t>GUI</a:t>
            </a:r>
            <a:r>
              <a:rPr sz="1700" spc="135" dirty="0">
                <a:latin typeface="Cambria"/>
                <a:cs typeface="Cambria"/>
              </a:rPr>
              <a:t> </a:t>
            </a:r>
            <a:r>
              <a:rPr sz="1700" spc="45" dirty="0">
                <a:latin typeface="Cambria"/>
                <a:cs typeface="Cambria"/>
              </a:rPr>
              <a:t>program</a:t>
            </a:r>
            <a:r>
              <a:rPr sz="1700" spc="110" dirty="0">
                <a:latin typeface="Cambria"/>
                <a:cs typeface="Cambria"/>
              </a:rPr>
              <a:t> </a:t>
            </a:r>
            <a:r>
              <a:rPr sz="1700" spc="90" dirty="0">
                <a:latin typeface="Cambria"/>
                <a:cs typeface="Cambria"/>
              </a:rPr>
              <a:t>that</a:t>
            </a:r>
            <a:r>
              <a:rPr sz="1700" spc="130" dirty="0">
                <a:latin typeface="Cambria"/>
                <a:cs typeface="Cambria"/>
              </a:rPr>
              <a:t> </a:t>
            </a:r>
            <a:r>
              <a:rPr sz="1700" spc="60" dirty="0">
                <a:latin typeface="Cambria"/>
                <a:cs typeface="Cambria"/>
              </a:rPr>
              <a:t>listens</a:t>
            </a:r>
            <a:r>
              <a:rPr sz="1700" spc="114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to</a:t>
            </a:r>
            <a:r>
              <a:rPr sz="1700" spc="130" dirty="0">
                <a:latin typeface="Cambria"/>
                <a:cs typeface="Cambria"/>
              </a:rPr>
              <a:t> </a:t>
            </a:r>
            <a:r>
              <a:rPr sz="1700" spc="90" dirty="0">
                <a:latin typeface="Cambria"/>
                <a:cs typeface="Cambria"/>
              </a:rPr>
              <a:t>that</a:t>
            </a:r>
            <a:r>
              <a:rPr sz="1700" spc="13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type</a:t>
            </a:r>
            <a:r>
              <a:rPr sz="1700" spc="130" dirty="0">
                <a:latin typeface="Cambria"/>
                <a:cs typeface="Cambria"/>
              </a:rPr>
              <a:t> </a:t>
            </a:r>
            <a:r>
              <a:rPr sz="1700" spc="-25" dirty="0">
                <a:latin typeface="Cambria"/>
                <a:cs typeface="Cambria"/>
              </a:rPr>
              <a:t>of </a:t>
            </a:r>
            <a:r>
              <a:rPr sz="1700" spc="40" dirty="0">
                <a:latin typeface="Cambria"/>
                <a:cs typeface="Cambria"/>
              </a:rPr>
              <a:t>event</a:t>
            </a:r>
            <a:endParaRPr sz="1700">
              <a:latin typeface="Cambria"/>
              <a:cs typeface="Cambria"/>
            </a:endParaRPr>
          </a:p>
          <a:p>
            <a:pPr marL="652780" lvl="1" indent="-274955" algn="just">
              <a:lnSpc>
                <a:spcPct val="100000"/>
              </a:lnSpc>
              <a:spcBef>
                <a:spcPts val="450"/>
              </a:spcBef>
              <a:buClr>
                <a:srgbClr val="FD8537"/>
              </a:buClr>
              <a:buSzPct val="78947"/>
              <a:buFont typeface="Segoe UI Symbol"/>
              <a:buChar char="⚫"/>
              <a:tabLst>
                <a:tab pos="652780" algn="l"/>
              </a:tabLst>
            </a:pPr>
            <a:r>
              <a:rPr sz="1900" spc="65" dirty="0">
                <a:latin typeface="Cambria"/>
                <a:cs typeface="Cambria"/>
              </a:rPr>
              <a:t>Second,</a:t>
            </a:r>
            <a:r>
              <a:rPr sz="1900" spc="135" dirty="0">
                <a:latin typeface="Cambria"/>
                <a:cs typeface="Cambria"/>
              </a:rPr>
              <a:t> </a:t>
            </a:r>
            <a:r>
              <a:rPr sz="1900" spc="75" dirty="0">
                <a:latin typeface="Cambria"/>
                <a:cs typeface="Cambria"/>
              </a:rPr>
              <a:t>it</a:t>
            </a:r>
            <a:r>
              <a:rPr sz="1900" spc="145" dirty="0">
                <a:latin typeface="Cambria"/>
                <a:cs typeface="Cambria"/>
              </a:rPr>
              <a:t> </a:t>
            </a:r>
            <a:r>
              <a:rPr sz="1900" b="1" spc="110" dirty="0">
                <a:latin typeface="Cambria"/>
                <a:cs typeface="Cambria"/>
              </a:rPr>
              <a:t>must</a:t>
            </a:r>
            <a:r>
              <a:rPr sz="1900" b="1" spc="180" dirty="0">
                <a:latin typeface="Cambria"/>
                <a:cs typeface="Cambria"/>
              </a:rPr>
              <a:t> </a:t>
            </a:r>
            <a:r>
              <a:rPr sz="1900" b="1" spc="100" dirty="0">
                <a:latin typeface="Cambria"/>
                <a:cs typeface="Cambria"/>
              </a:rPr>
              <a:t>implement</a:t>
            </a:r>
            <a:r>
              <a:rPr sz="1900" b="1" spc="195" dirty="0">
                <a:latin typeface="Cambria"/>
                <a:cs typeface="Cambria"/>
              </a:rPr>
              <a:t> </a:t>
            </a:r>
            <a:r>
              <a:rPr sz="1900" b="1" spc="95" dirty="0">
                <a:latin typeface="Cambria"/>
                <a:cs typeface="Cambria"/>
              </a:rPr>
              <a:t>methods</a:t>
            </a:r>
            <a:r>
              <a:rPr sz="1900" b="1" spc="18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to</a:t>
            </a:r>
            <a:r>
              <a:rPr sz="1900" spc="16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receive</a:t>
            </a:r>
            <a:r>
              <a:rPr sz="1900" spc="145" dirty="0">
                <a:latin typeface="Cambria"/>
                <a:cs typeface="Cambria"/>
              </a:rPr>
              <a:t> </a:t>
            </a:r>
            <a:r>
              <a:rPr sz="1900" spc="50" dirty="0">
                <a:latin typeface="Cambria"/>
                <a:cs typeface="Cambria"/>
              </a:rPr>
              <a:t>and</a:t>
            </a:r>
            <a:endParaRPr sz="1900">
              <a:latin typeface="Cambria"/>
              <a:cs typeface="Cambria"/>
            </a:endParaRPr>
          </a:p>
          <a:p>
            <a:pPr marL="652780" algn="just">
              <a:lnSpc>
                <a:spcPct val="100000"/>
              </a:lnSpc>
              <a:spcBef>
                <a:spcPts val="15"/>
              </a:spcBef>
            </a:pPr>
            <a:r>
              <a:rPr sz="1900" dirty="0">
                <a:latin typeface="Cambria"/>
                <a:cs typeface="Cambria"/>
              </a:rPr>
              <a:t>process</a:t>
            </a:r>
            <a:r>
              <a:rPr sz="1900" spc="150" dirty="0">
                <a:latin typeface="Cambria"/>
                <a:cs typeface="Cambria"/>
              </a:rPr>
              <a:t> </a:t>
            </a:r>
            <a:r>
              <a:rPr sz="1900" spc="60" dirty="0">
                <a:latin typeface="Cambria"/>
                <a:cs typeface="Cambria"/>
              </a:rPr>
              <a:t>these</a:t>
            </a:r>
            <a:r>
              <a:rPr sz="1900" spc="170" dirty="0">
                <a:latin typeface="Cambria"/>
                <a:cs typeface="Cambria"/>
              </a:rPr>
              <a:t> </a:t>
            </a:r>
            <a:r>
              <a:rPr sz="1900" spc="45" dirty="0">
                <a:latin typeface="Cambria"/>
                <a:cs typeface="Cambria"/>
              </a:rPr>
              <a:t>notifications.</a:t>
            </a:r>
            <a:endParaRPr sz="1900">
              <a:latin typeface="Cambria"/>
              <a:cs typeface="Cambria"/>
            </a:endParaRPr>
          </a:p>
          <a:p>
            <a:pPr marL="927100" marR="5080" lvl="2" indent="-182880" algn="just">
              <a:lnSpc>
                <a:spcPct val="100000"/>
              </a:lnSpc>
              <a:spcBef>
                <a:spcPts val="400"/>
              </a:spcBef>
              <a:buClr>
                <a:srgbClr val="DF752E"/>
              </a:buClr>
              <a:buSzPct val="58823"/>
              <a:buFont typeface="Wingdings"/>
              <a:buChar char=""/>
              <a:tabLst>
                <a:tab pos="927100" algn="l"/>
              </a:tabLst>
            </a:pPr>
            <a:r>
              <a:rPr sz="1700" spc="70" dirty="0">
                <a:latin typeface="Cambria"/>
                <a:cs typeface="Cambria"/>
              </a:rPr>
              <a:t>When</a:t>
            </a:r>
            <a:r>
              <a:rPr sz="1700" spc="140" dirty="0">
                <a:latin typeface="Cambria"/>
                <a:cs typeface="Cambria"/>
              </a:rPr>
              <a:t> </a:t>
            </a:r>
            <a:r>
              <a:rPr sz="1700" spc="105" dirty="0">
                <a:latin typeface="Cambria"/>
                <a:cs typeface="Cambria"/>
              </a:rPr>
              <a:t>an</a:t>
            </a:r>
            <a:r>
              <a:rPr sz="1700" spc="16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event</a:t>
            </a:r>
            <a:r>
              <a:rPr sz="1700" spc="155" dirty="0">
                <a:latin typeface="Cambria"/>
                <a:cs typeface="Cambria"/>
              </a:rPr>
              <a:t> </a:t>
            </a:r>
            <a:r>
              <a:rPr sz="1700" spc="60" dirty="0">
                <a:latin typeface="Cambria"/>
                <a:cs typeface="Cambria"/>
              </a:rPr>
              <a:t>is</a:t>
            </a:r>
            <a:r>
              <a:rPr sz="1700" spc="160" dirty="0">
                <a:latin typeface="Cambria"/>
                <a:cs typeface="Cambria"/>
              </a:rPr>
              <a:t> </a:t>
            </a:r>
            <a:r>
              <a:rPr sz="1700" spc="50" dirty="0">
                <a:latin typeface="Cambria"/>
                <a:cs typeface="Cambria"/>
              </a:rPr>
              <a:t>generated</a:t>
            </a:r>
            <a:r>
              <a:rPr sz="1700" spc="14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by</a:t>
            </a:r>
            <a:r>
              <a:rPr sz="1700" spc="165" dirty="0">
                <a:latin typeface="Cambria"/>
                <a:cs typeface="Cambria"/>
              </a:rPr>
              <a:t> </a:t>
            </a:r>
            <a:r>
              <a:rPr sz="1700" spc="70" dirty="0">
                <a:latin typeface="Cambria"/>
                <a:cs typeface="Cambria"/>
              </a:rPr>
              <a:t>the</a:t>
            </a:r>
            <a:r>
              <a:rPr sz="1700" spc="160" dirty="0">
                <a:latin typeface="Cambria"/>
                <a:cs typeface="Cambria"/>
              </a:rPr>
              <a:t> </a:t>
            </a:r>
            <a:r>
              <a:rPr sz="1700" spc="229" dirty="0">
                <a:latin typeface="Cambria"/>
                <a:cs typeface="Cambria"/>
              </a:rPr>
              <a:t>GUI</a:t>
            </a:r>
            <a:r>
              <a:rPr sz="1700" spc="17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component</a:t>
            </a:r>
            <a:r>
              <a:rPr sz="1700" spc="130" dirty="0">
                <a:latin typeface="Cambria"/>
                <a:cs typeface="Cambria"/>
              </a:rPr>
              <a:t> </a:t>
            </a:r>
            <a:r>
              <a:rPr sz="1700" spc="70" dirty="0">
                <a:latin typeface="Cambria"/>
                <a:cs typeface="Cambria"/>
              </a:rPr>
              <a:t>this</a:t>
            </a:r>
            <a:r>
              <a:rPr sz="1700" spc="150" dirty="0">
                <a:latin typeface="Cambria"/>
                <a:cs typeface="Cambria"/>
              </a:rPr>
              <a:t> </a:t>
            </a:r>
            <a:r>
              <a:rPr sz="1700" spc="-10" dirty="0">
                <a:latin typeface="Cambria"/>
                <a:cs typeface="Cambria"/>
              </a:rPr>
              <a:t>method </a:t>
            </a:r>
            <a:r>
              <a:rPr sz="1700" spc="70" dirty="0">
                <a:latin typeface="Cambria"/>
                <a:cs typeface="Cambria"/>
              </a:rPr>
              <a:t>in</a:t>
            </a:r>
            <a:r>
              <a:rPr sz="1700" spc="165" dirty="0">
                <a:latin typeface="Cambria"/>
                <a:cs typeface="Cambria"/>
              </a:rPr>
              <a:t> </a:t>
            </a:r>
            <a:r>
              <a:rPr sz="1700" spc="70" dirty="0">
                <a:latin typeface="Cambria"/>
                <a:cs typeface="Cambria"/>
              </a:rPr>
              <a:t>the</a:t>
            </a:r>
            <a:r>
              <a:rPr sz="1700" spc="160" dirty="0">
                <a:latin typeface="Cambria"/>
                <a:cs typeface="Cambria"/>
              </a:rPr>
              <a:t> </a:t>
            </a:r>
            <a:r>
              <a:rPr sz="1700" spc="55" dirty="0">
                <a:latin typeface="Cambria"/>
                <a:cs typeface="Cambria"/>
              </a:rPr>
              <a:t>listener</a:t>
            </a:r>
            <a:r>
              <a:rPr sz="1700" spc="15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object</a:t>
            </a:r>
            <a:r>
              <a:rPr sz="1700" spc="145" dirty="0">
                <a:latin typeface="Cambria"/>
                <a:cs typeface="Cambria"/>
              </a:rPr>
              <a:t> </a:t>
            </a:r>
            <a:r>
              <a:rPr sz="1700" spc="60" dirty="0">
                <a:latin typeface="Cambria"/>
                <a:cs typeface="Cambria"/>
              </a:rPr>
              <a:t>is</a:t>
            </a:r>
            <a:r>
              <a:rPr sz="1700" spc="16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invoked</a:t>
            </a:r>
            <a:r>
              <a:rPr sz="1700" spc="17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to</a:t>
            </a:r>
            <a:r>
              <a:rPr sz="1700" spc="16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respond</a:t>
            </a:r>
            <a:r>
              <a:rPr sz="1700" spc="12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to</a:t>
            </a:r>
            <a:r>
              <a:rPr sz="1700" spc="170" dirty="0">
                <a:latin typeface="Cambria"/>
                <a:cs typeface="Cambria"/>
              </a:rPr>
              <a:t> </a:t>
            </a:r>
            <a:r>
              <a:rPr sz="1700" spc="70" dirty="0">
                <a:latin typeface="Cambria"/>
                <a:cs typeface="Cambria"/>
              </a:rPr>
              <a:t>the</a:t>
            </a:r>
            <a:r>
              <a:rPr sz="1700" spc="165" dirty="0">
                <a:latin typeface="Cambria"/>
                <a:cs typeface="Cambria"/>
              </a:rPr>
              <a:t> </a:t>
            </a:r>
            <a:r>
              <a:rPr sz="1700" spc="-10" dirty="0">
                <a:latin typeface="Cambria"/>
                <a:cs typeface="Cambria"/>
              </a:rPr>
              <a:t>event</a:t>
            </a:r>
            <a:endParaRPr sz="1700">
              <a:latin typeface="Cambria"/>
              <a:cs typeface="Cambria"/>
            </a:endParaRPr>
          </a:p>
          <a:p>
            <a:pPr lvl="2">
              <a:lnSpc>
                <a:spcPct val="100000"/>
              </a:lnSpc>
              <a:spcBef>
                <a:spcPts val="1340"/>
              </a:spcBef>
              <a:buClr>
                <a:srgbClr val="DF752E"/>
              </a:buClr>
              <a:buFont typeface="Wingdings"/>
              <a:buChar char=""/>
            </a:pPr>
            <a:endParaRPr sz="1700">
              <a:latin typeface="Cambria"/>
              <a:cs typeface="Cambria"/>
            </a:endParaRPr>
          </a:p>
          <a:p>
            <a:pPr marL="286385" marR="731520" indent="-274320">
              <a:lnSpc>
                <a:spcPct val="100000"/>
              </a:lnSpc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z="2200" spc="95" dirty="0">
                <a:latin typeface="Cambria"/>
                <a:cs typeface="Cambria"/>
              </a:rPr>
              <a:t>The</a:t>
            </a:r>
            <a:r>
              <a:rPr sz="2200" spc="200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methods</a:t>
            </a:r>
            <a:r>
              <a:rPr sz="2200" spc="180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that</a:t>
            </a:r>
            <a:r>
              <a:rPr sz="2200" spc="19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receive</a:t>
            </a:r>
            <a:r>
              <a:rPr sz="2200" spc="195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and</a:t>
            </a:r>
            <a:r>
              <a:rPr sz="2200" spc="204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process</a:t>
            </a:r>
            <a:r>
              <a:rPr sz="2200" spc="175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events</a:t>
            </a:r>
            <a:r>
              <a:rPr sz="2200" spc="190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are </a:t>
            </a:r>
            <a:r>
              <a:rPr sz="2200" spc="50" dirty="0">
                <a:latin typeface="Cambria"/>
                <a:cs typeface="Cambria"/>
              </a:rPr>
              <a:t>defined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in</a:t>
            </a:r>
            <a:r>
              <a:rPr sz="2200" spc="135" dirty="0">
                <a:latin typeface="Cambria"/>
                <a:cs typeface="Cambria"/>
              </a:rPr>
              <a:t> a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set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interfaces.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0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220" dirty="0"/>
              <a:t>What</a:t>
            </a:r>
            <a:r>
              <a:rPr cap="small" spc="305" dirty="0"/>
              <a:t> </a:t>
            </a:r>
            <a:r>
              <a:rPr cap="small" spc="275" dirty="0"/>
              <a:t>If</a:t>
            </a:r>
            <a:r>
              <a:rPr cap="small" spc="325" dirty="0"/>
              <a:t> </a:t>
            </a:r>
            <a:r>
              <a:rPr cap="small" spc="215" dirty="0"/>
              <a:t>…?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5822"/>
            <a:ext cx="6939280" cy="15532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6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05" dirty="0">
                <a:latin typeface="Cambria"/>
                <a:cs typeface="Cambria"/>
              </a:rPr>
              <a:t>When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there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is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no</a:t>
            </a:r>
            <a:r>
              <a:rPr sz="2400" spc="15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event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listener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for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135" dirty="0">
                <a:latin typeface="Cambria"/>
                <a:cs typeface="Cambria"/>
              </a:rPr>
              <a:t>an</a:t>
            </a:r>
            <a:r>
              <a:rPr sz="2400" spc="15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event</a:t>
            </a:r>
            <a:endParaRPr sz="24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spc="195" dirty="0">
                <a:latin typeface="Cambria"/>
                <a:cs typeface="Cambria"/>
              </a:rPr>
              <a:t>A</a:t>
            </a:r>
            <a:r>
              <a:rPr sz="2100" spc="200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program</a:t>
            </a:r>
            <a:r>
              <a:rPr sz="2100" spc="19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can</a:t>
            </a:r>
            <a:r>
              <a:rPr sz="2100" spc="204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ignore</a:t>
            </a:r>
            <a:r>
              <a:rPr sz="2100" spc="204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events</a:t>
            </a:r>
            <a:endParaRPr sz="2100">
              <a:latin typeface="Cambria"/>
              <a:cs typeface="Cambria"/>
            </a:endParaRPr>
          </a:p>
          <a:p>
            <a:pPr marL="652780" marR="5080" lvl="1" indent="-27495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spc="114" dirty="0">
                <a:latin typeface="Cambria"/>
                <a:cs typeface="Cambria"/>
              </a:rPr>
              <a:t>If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there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is</a:t>
            </a:r>
            <a:r>
              <a:rPr sz="2100" spc="145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no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listener</a:t>
            </a:r>
            <a:r>
              <a:rPr sz="2100" spc="140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for</a:t>
            </a:r>
            <a:r>
              <a:rPr sz="2100" spc="140" dirty="0">
                <a:latin typeface="Cambria"/>
                <a:cs typeface="Cambria"/>
              </a:rPr>
              <a:t> </a:t>
            </a:r>
            <a:r>
              <a:rPr sz="2100" spc="120" dirty="0">
                <a:latin typeface="Cambria"/>
                <a:cs typeface="Cambria"/>
              </a:rPr>
              <a:t>an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event,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the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event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is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just </a:t>
            </a:r>
            <a:r>
              <a:rPr sz="2100" spc="-10" dirty="0">
                <a:latin typeface="Cambria"/>
                <a:cs typeface="Cambria"/>
              </a:rPr>
              <a:t>ignored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cap="small" spc="300" dirty="0"/>
              <a:t>The</a:t>
            </a:r>
            <a:r>
              <a:rPr cap="small" spc="315" dirty="0"/>
              <a:t> </a:t>
            </a:r>
            <a:r>
              <a:rPr cap="small" spc="335" dirty="0"/>
              <a:t>sequence</a:t>
            </a:r>
            <a:r>
              <a:rPr cap="small" spc="320" dirty="0"/>
              <a:t> </a:t>
            </a:r>
            <a:r>
              <a:rPr cap="small" spc="295" dirty="0"/>
              <a:t>of</a:t>
            </a:r>
            <a:r>
              <a:rPr cap="small" spc="305" dirty="0"/>
              <a:t> </a:t>
            </a:r>
            <a:r>
              <a:rPr cap="small" spc="270" dirty="0"/>
              <a:t>steps</a:t>
            </a:r>
            <a:r>
              <a:rPr cap="small" spc="345" dirty="0"/>
              <a:t> </a:t>
            </a:r>
            <a:r>
              <a:rPr cap="small" spc="245" dirty="0"/>
              <a:t>in</a:t>
            </a:r>
            <a:r>
              <a:rPr cap="small" spc="310" dirty="0"/>
              <a:t> </a:t>
            </a:r>
            <a:r>
              <a:rPr cap="small" spc="250" dirty="0"/>
              <a:t>Event </a:t>
            </a:r>
            <a:r>
              <a:rPr cap="small" spc="285" dirty="0"/>
              <a:t>Handling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275" y="2266950"/>
            <a:ext cx="6524625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7575" y="4450842"/>
            <a:ext cx="1855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75" dirty="0">
                <a:solidFill>
                  <a:srgbClr val="FF0000"/>
                </a:solidFill>
                <a:latin typeface="Cambria"/>
                <a:cs typeface="Cambria"/>
              </a:rPr>
              <a:t>Register</a:t>
            </a:r>
            <a:r>
              <a:rPr sz="1200" b="1" spc="1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b="1" spc="75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200" b="1" spc="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b="1" spc="55" dirty="0">
                <a:solidFill>
                  <a:srgbClr val="FF0000"/>
                </a:solidFill>
                <a:latin typeface="Cambria"/>
                <a:cs typeface="Cambria"/>
              </a:rPr>
              <a:t>listener</a:t>
            </a:r>
            <a:r>
              <a:rPr sz="1200" b="1" spc="1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b="1" spc="30" dirty="0">
                <a:solidFill>
                  <a:srgbClr val="FF0000"/>
                </a:solidFill>
                <a:latin typeface="Cambria"/>
                <a:cs typeface="Cambria"/>
              </a:rPr>
              <a:t>to </a:t>
            </a:r>
            <a:r>
              <a:rPr sz="1200" b="1" spc="75" dirty="0">
                <a:solidFill>
                  <a:srgbClr val="FF0000"/>
                </a:solidFill>
                <a:latin typeface="Cambria"/>
                <a:cs typeface="Cambria"/>
              </a:rPr>
              <a:t>the </a:t>
            </a:r>
            <a:r>
              <a:rPr sz="1200" b="1" spc="55" dirty="0">
                <a:solidFill>
                  <a:srgbClr val="FF0000"/>
                </a:solidFill>
                <a:latin typeface="Cambria"/>
                <a:cs typeface="Cambria"/>
              </a:rPr>
              <a:t>source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3628" y="5912611"/>
            <a:ext cx="1897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70" dirty="0">
                <a:solidFill>
                  <a:srgbClr val="FF0000"/>
                </a:solidFill>
                <a:latin typeface="Cambria"/>
                <a:cs typeface="Cambria"/>
              </a:rPr>
              <a:t>Implement</a:t>
            </a:r>
            <a:r>
              <a:rPr sz="1200" b="1" spc="1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b="1" spc="75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200" b="1" spc="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b="1" spc="65" dirty="0">
                <a:solidFill>
                  <a:srgbClr val="FF0000"/>
                </a:solidFill>
                <a:latin typeface="Cambria"/>
                <a:cs typeface="Cambria"/>
              </a:rPr>
              <a:t>Listener </a:t>
            </a:r>
            <a:r>
              <a:rPr sz="1200" b="1" spc="80" dirty="0">
                <a:solidFill>
                  <a:srgbClr val="FF0000"/>
                </a:solidFill>
                <a:latin typeface="Cambria"/>
                <a:cs typeface="Cambria"/>
              </a:rPr>
              <a:t>Inner</a:t>
            </a:r>
            <a:r>
              <a:rPr sz="1200" b="1" spc="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b="1" spc="85" dirty="0">
                <a:solidFill>
                  <a:srgbClr val="FF0000"/>
                </a:solidFill>
                <a:latin typeface="Cambria"/>
                <a:cs typeface="Cambria"/>
              </a:rPr>
              <a:t>Class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478026"/>
            <a:ext cx="4404995" cy="2876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640965">
              <a:lnSpc>
                <a:spcPct val="100000"/>
              </a:lnSpc>
              <a:spcBef>
                <a:spcPts val="105"/>
              </a:spcBef>
            </a:pPr>
            <a:r>
              <a:rPr sz="1100" b="1" spc="60" dirty="0">
                <a:latin typeface="Cambria"/>
                <a:cs typeface="Cambria"/>
              </a:rPr>
              <a:t>import</a:t>
            </a:r>
            <a:r>
              <a:rPr sz="1100" b="1" spc="85" dirty="0">
                <a:latin typeface="Cambria"/>
                <a:cs typeface="Cambria"/>
              </a:rPr>
              <a:t> </a:t>
            </a:r>
            <a:r>
              <a:rPr sz="1100" b="1" spc="50" dirty="0">
                <a:latin typeface="Cambria"/>
                <a:cs typeface="Cambria"/>
              </a:rPr>
              <a:t>java.awt.*; </a:t>
            </a:r>
            <a:r>
              <a:rPr sz="1100" b="1" spc="60" dirty="0">
                <a:latin typeface="Cambria"/>
                <a:cs typeface="Cambria"/>
              </a:rPr>
              <a:t>import</a:t>
            </a:r>
            <a:r>
              <a:rPr sz="1100" b="1" spc="90" dirty="0">
                <a:latin typeface="Cambria"/>
                <a:cs typeface="Cambria"/>
              </a:rPr>
              <a:t> </a:t>
            </a:r>
            <a:r>
              <a:rPr sz="1100" b="1" spc="50" dirty="0">
                <a:latin typeface="Cambria"/>
                <a:cs typeface="Cambria"/>
              </a:rPr>
              <a:t>java.awt.event.*; </a:t>
            </a:r>
            <a:r>
              <a:rPr sz="1100" b="1" spc="60" dirty="0">
                <a:latin typeface="Cambria"/>
                <a:cs typeface="Cambria"/>
              </a:rPr>
              <a:t>import</a:t>
            </a:r>
            <a:r>
              <a:rPr sz="1100" b="1" spc="90" dirty="0">
                <a:latin typeface="Cambria"/>
                <a:cs typeface="Cambria"/>
              </a:rPr>
              <a:t> </a:t>
            </a:r>
            <a:r>
              <a:rPr sz="1100" b="1" spc="50" dirty="0">
                <a:latin typeface="Cambria"/>
                <a:cs typeface="Cambria"/>
              </a:rPr>
              <a:t>javax.swing.*; </a:t>
            </a:r>
            <a:r>
              <a:rPr sz="1100" b="1" spc="70" dirty="0">
                <a:latin typeface="Cambria"/>
                <a:cs typeface="Cambria"/>
              </a:rPr>
              <a:t>public</a:t>
            </a:r>
            <a:r>
              <a:rPr sz="1100" b="1" spc="75" dirty="0">
                <a:latin typeface="Cambria"/>
                <a:cs typeface="Cambria"/>
              </a:rPr>
              <a:t> </a:t>
            </a:r>
            <a:r>
              <a:rPr sz="1100" b="1" spc="60" dirty="0">
                <a:latin typeface="Cambria"/>
                <a:cs typeface="Cambria"/>
              </a:rPr>
              <a:t>class</a:t>
            </a:r>
            <a:r>
              <a:rPr sz="1100" b="1" spc="75" dirty="0">
                <a:latin typeface="Cambria"/>
                <a:cs typeface="Cambria"/>
              </a:rPr>
              <a:t> </a:t>
            </a:r>
            <a:r>
              <a:rPr sz="1100" b="1" spc="65" dirty="0">
                <a:latin typeface="Cambria"/>
                <a:cs typeface="Cambria"/>
              </a:rPr>
              <a:t>Counter{</a:t>
            </a:r>
            <a:endParaRPr sz="1100">
              <a:latin typeface="Cambria"/>
              <a:cs typeface="Cambria"/>
            </a:endParaRPr>
          </a:p>
          <a:p>
            <a:pPr marL="377825" marR="2755265">
              <a:lnSpc>
                <a:spcPct val="100000"/>
              </a:lnSpc>
            </a:pPr>
            <a:r>
              <a:rPr sz="1100" spc="100" dirty="0">
                <a:latin typeface="Cambria"/>
                <a:cs typeface="Cambria"/>
              </a:rPr>
              <a:t>JFrame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f; </a:t>
            </a:r>
            <a:r>
              <a:rPr sz="1100" spc="70" dirty="0">
                <a:latin typeface="Cambria"/>
                <a:cs typeface="Cambria"/>
              </a:rPr>
              <a:t>JTextField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tf; </a:t>
            </a:r>
            <a:r>
              <a:rPr sz="1100" b="1" spc="70" dirty="0">
                <a:latin typeface="Cambria"/>
                <a:cs typeface="Cambria"/>
              </a:rPr>
              <a:t>public</a:t>
            </a:r>
            <a:r>
              <a:rPr sz="1100" b="1" spc="65" dirty="0">
                <a:latin typeface="Cambria"/>
                <a:cs typeface="Cambria"/>
              </a:rPr>
              <a:t> </a:t>
            </a:r>
            <a:r>
              <a:rPr sz="1100" b="1" spc="45" dirty="0">
                <a:latin typeface="Cambria"/>
                <a:cs typeface="Cambria"/>
              </a:rPr>
              <a:t>Counter(){</a:t>
            </a:r>
            <a:endParaRPr sz="1100">
              <a:latin typeface="Cambria"/>
              <a:cs typeface="Cambria"/>
            </a:endParaRPr>
          </a:p>
          <a:p>
            <a:pPr marL="744220" marR="1461770">
              <a:lnSpc>
                <a:spcPct val="100000"/>
              </a:lnSpc>
            </a:pPr>
            <a:r>
              <a:rPr sz="1100" dirty="0">
                <a:latin typeface="Cambria"/>
                <a:cs typeface="Cambria"/>
              </a:rPr>
              <a:t>f</a:t>
            </a:r>
            <a:r>
              <a:rPr sz="1100" spc="55" dirty="0">
                <a:latin typeface="Cambria"/>
                <a:cs typeface="Cambria"/>
              </a:rPr>
              <a:t> =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b="1" spc="70" dirty="0">
                <a:latin typeface="Cambria"/>
                <a:cs typeface="Cambria"/>
              </a:rPr>
              <a:t>new</a:t>
            </a:r>
            <a:r>
              <a:rPr sz="1100" b="1" spc="75" dirty="0">
                <a:latin typeface="Cambria"/>
                <a:cs typeface="Cambria"/>
              </a:rPr>
              <a:t> </a:t>
            </a:r>
            <a:r>
              <a:rPr sz="1100" b="1" spc="50" dirty="0">
                <a:latin typeface="Cambria"/>
                <a:cs typeface="Cambria"/>
              </a:rPr>
              <a:t>JFrame("Counter"); </a:t>
            </a:r>
            <a:r>
              <a:rPr sz="1100" spc="30" dirty="0">
                <a:latin typeface="Cambria"/>
                <a:cs typeface="Cambria"/>
              </a:rPr>
              <a:t>f.setLayout(</a:t>
            </a:r>
            <a:r>
              <a:rPr sz="1100" b="1" spc="30" dirty="0">
                <a:latin typeface="Cambria"/>
                <a:cs typeface="Cambria"/>
              </a:rPr>
              <a:t>new</a:t>
            </a:r>
            <a:r>
              <a:rPr sz="1100" b="1" spc="235" dirty="0">
                <a:latin typeface="Cambria"/>
                <a:cs typeface="Cambria"/>
              </a:rPr>
              <a:t> </a:t>
            </a:r>
            <a:r>
              <a:rPr sz="1100" b="1" spc="45" dirty="0">
                <a:latin typeface="Cambria"/>
                <a:cs typeface="Cambria"/>
              </a:rPr>
              <a:t>FlowLayout()); </a:t>
            </a:r>
            <a:r>
              <a:rPr sz="1100" spc="20" dirty="0">
                <a:latin typeface="Cambria"/>
                <a:cs typeface="Cambria"/>
              </a:rPr>
              <a:t>f.setSize(200,</a:t>
            </a:r>
            <a:r>
              <a:rPr sz="1100" spc="155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100);</a:t>
            </a:r>
            <a:endParaRPr sz="1100">
              <a:latin typeface="Cambria"/>
              <a:cs typeface="Cambria"/>
            </a:endParaRPr>
          </a:p>
          <a:p>
            <a:pPr marL="744220" marR="5080">
              <a:lnSpc>
                <a:spcPct val="100000"/>
              </a:lnSpc>
            </a:pPr>
            <a:r>
              <a:rPr sz="1100" spc="60" dirty="0">
                <a:latin typeface="Cambria"/>
                <a:cs typeface="Cambria"/>
              </a:rPr>
              <a:t>f.setDefaultCloseOperation(JFrame.EXIT_ON_CLOSE); </a:t>
            </a:r>
            <a:r>
              <a:rPr sz="1100" spc="20" dirty="0">
                <a:latin typeface="Cambria"/>
                <a:cs typeface="Cambria"/>
              </a:rPr>
              <a:t>f.add(</a:t>
            </a:r>
            <a:r>
              <a:rPr sz="1100" b="1" spc="20" dirty="0">
                <a:latin typeface="Cambria"/>
                <a:cs typeface="Cambria"/>
              </a:rPr>
              <a:t>new</a:t>
            </a:r>
            <a:r>
              <a:rPr sz="1100" b="1" spc="220" dirty="0">
                <a:latin typeface="Cambria"/>
                <a:cs typeface="Cambria"/>
              </a:rPr>
              <a:t> </a:t>
            </a:r>
            <a:r>
              <a:rPr sz="1100" b="1" spc="45" dirty="0">
                <a:latin typeface="Cambria"/>
                <a:cs typeface="Cambria"/>
              </a:rPr>
              <a:t>JLabel("Counter"));</a:t>
            </a:r>
            <a:endParaRPr sz="11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100" dirty="0">
                <a:latin typeface="Cambria"/>
                <a:cs typeface="Cambria"/>
              </a:rPr>
              <a:t>tf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=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b="1" spc="70" dirty="0">
                <a:latin typeface="Cambria"/>
                <a:cs typeface="Cambria"/>
              </a:rPr>
              <a:t>new</a:t>
            </a:r>
            <a:r>
              <a:rPr sz="1100" b="1" spc="90" dirty="0">
                <a:latin typeface="Cambria"/>
                <a:cs typeface="Cambria"/>
              </a:rPr>
              <a:t> </a:t>
            </a:r>
            <a:r>
              <a:rPr sz="1100" b="1" spc="45" dirty="0">
                <a:latin typeface="Cambria"/>
                <a:cs typeface="Cambria"/>
              </a:rPr>
              <a:t>JTextField(10);</a:t>
            </a:r>
            <a:endParaRPr sz="1100">
              <a:latin typeface="Cambria"/>
              <a:cs typeface="Cambria"/>
            </a:endParaRPr>
          </a:p>
          <a:p>
            <a:pPr marL="744220" marR="2710815">
              <a:lnSpc>
                <a:spcPct val="100000"/>
              </a:lnSpc>
            </a:pPr>
            <a:r>
              <a:rPr sz="1100" spc="-10" dirty="0">
                <a:latin typeface="Cambria"/>
                <a:cs typeface="Cambria"/>
              </a:rPr>
              <a:t>f.add(tf); tf.setText("0");</a:t>
            </a:r>
            <a:endParaRPr sz="11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100" spc="75" dirty="0">
                <a:latin typeface="Cambria"/>
                <a:cs typeface="Cambria"/>
              </a:rPr>
              <a:t>JButton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b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= </a:t>
            </a:r>
            <a:r>
              <a:rPr sz="1100" b="1" spc="70" dirty="0">
                <a:latin typeface="Cambria"/>
                <a:cs typeface="Cambria"/>
              </a:rPr>
              <a:t>new</a:t>
            </a:r>
            <a:r>
              <a:rPr sz="1100" b="1" spc="80" dirty="0">
                <a:latin typeface="Cambria"/>
                <a:cs typeface="Cambria"/>
              </a:rPr>
              <a:t> </a:t>
            </a:r>
            <a:r>
              <a:rPr sz="1100" b="1" spc="50" dirty="0">
                <a:latin typeface="Cambria"/>
                <a:cs typeface="Cambria"/>
              </a:rPr>
              <a:t>JButton("Count");</a:t>
            </a:r>
            <a:endParaRPr sz="11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100" spc="-10" dirty="0">
                <a:latin typeface="Cambria"/>
                <a:cs typeface="Cambria"/>
              </a:rPr>
              <a:t>f.add(b);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1557" y="4447285"/>
            <a:ext cx="3124200" cy="304800"/>
          </a:xfrm>
          <a:prstGeom prst="rect">
            <a:avLst/>
          </a:prstGeom>
          <a:solidFill>
            <a:srgbClr val="92D050"/>
          </a:solidFill>
          <a:ln w="25400">
            <a:solidFill>
              <a:srgbClr val="BA6025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90"/>
              </a:spcBef>
            </a:pPr>
            <a:r>
              <a:rPr sz="1100" spc="30" dirty="0">
                <a:latin typeface="Cambria"/>
                <a:cs typeface="Cambria"/>
              </a:rPr>
              <a:t>b.addActionListener(</a:t>
            </a:r>
            <a:r>
              <a:rPr sz="1100" b="1" spc="30" dirty="0">
                <a:latin typeface="Cambria"/>
                <a:cs typeface="Cambria"/>
              </a:rPr>
              <a:t>new</a:t>
            </a:r>
            <a:r>
              <a:rPr sz="1100" b="1" spc="300" dirty="0">
                <a:latin typeface="Cambria"/>
                <a:cs typeface="Cambria"/>
              </a:rPr>
              <a:t> </a:t>
            </a:r>
            <a:r>
              <a:rPr sz="1100" b="1" spc="45" dirty="0">
                <a:latin typeface="Cambria"/>
                <a:cs typeface="Cambria"/>
              </a:rPr>
              <a:t>CounterAction());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4831841"/>
            <a:ext cx="281686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ambria"/>
                <a:cs typeface="Cambria"/>
              </a:rPr>
              <a:t>f.setVisible(</a:t>
            </a:r>
            <a:r>
              <a:rPr sz="1100" b="1" spc="-10" dirty="0">
                <a:latin typeface="Cambria"/>
                <a:cs typeface="Cambria"/>
              </a:rPr>
              <a:t>true);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100" spc="-50" dirty="0">
                <a:latin typeface="Cambria"/>
                <a:cs typeface="Cambria"/>
              </a:rPr>
              <a:t>}</a:t>
            </a:r>
            <a:endParaRPr sz="1100">
              <a:latin typeface="Cambria"/>
              <a:cs typeface="Cambria"/>
            </a:endParaRPr>
          </a:p>
          <a:p>
            <a:pPr marL="287020" marR="5080" indent="-274955">
              <a:lnSpc>
                <a:spcPct val="100000"/>
              </a:lnSpc>
              <a:spcBef>
                <a:spcPts val="5"/>
              </a:spcBef>
            </a:pPr>
            <a:r>
              <a:rPr sz="1100" b="1" spc="70" dirty="0">
                <a:latin typeface="Cambria"/>
                <a:cs typeface="Cambria"/>
              </a:rPr>
              <a:t>public static</a:t>
            </a:r>
            <a:r>
              <a:rPr sz="1100" b="1" spc="75" dirty="0">
                <a:latin typeface="Cambria"/>
                <a:cs typeface="Cambria"/>
              </a:rPr>
              <a:t> </a:t>
            </a:r>
            <a:r>
              <a:rPr sz="1100" b="1" spc="60" dirty="0">
                <a:latin typeface="Cambria"/>
                <a:cs typeface="Cambria"/>
              </a:rPr>
              <a:t>void</a:t>
            </a:r>
            <a:r>
              <a:rPr sz="1100" b="1" spc="85" dirty="0">
                <a:latin typeface="Cambria"/>
                <a:cs typeface="Cambria"/>
              </a:rPr>
              <a:t> </a:t>
            </a:r>
            <a:r>
              <a:rPr sz="1100" b="1" spc="65" dirty="0">
                <a:latin typeface="Cambria"/>
                <a:cs typeface="Cambria"/>
              </a:rPr>
              <a:t>main(String[] </a:t>
            </a:r>
            <a:r>
              <a:rPr sz="1100" b="1" spc="50" dirty="0">
                <a:latin typeface="Cambria"/>
                <a:cs typeface="Cambria"/>
              </a:rPr>
              <a:t>args)</a:t>
            </a:r>
            <a:r>
              <a:rPr sz="1100" b="1" spc="80" dirty="0">
                <a:latin typeface="Cambria"/>
                <a:cs typeface="Cambria"/>
              </a:rPr>
              <a:t> </a:t>
            </a:r>
            <a:r>
              <a:rPr sz="1100" b="1" spc="-50" dirty="0">
                <a:latin typeface="Cambria"/>
                <a:cs typeface="Cambria"/>
              </a:rPr>
              <a:t>{</a:t>
            </a:r>
            <a:r>
              <a:rPr sz="1100" b="1" spc="70" dirty="0">
                <a:latin typeface="Cambria"/>
                <a:cs typeface="Cambria"/>
              </a:rPr>
              <a:t> new </a:t>
            </a:r>
            <a:r>
              <a:rPr sz="1100" b="1" spc="45" dirty="0">
                <a:latin typeface="Cambria"/>
                <a:cs typeface="Cambria"/>
              </a:rPr>
              <a:t>Counter();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100" spc="-50" dirty="0">
                <a:latin typeface="Cambria"/>
                <a:cs typeface="Cambria"/>
              </a:rPr>
              <a:t>}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200" y="5853544"/>
            <a:ext cx="4343400" cy="838200"/>
          </a:xfrm>
          <a:prstGeom prst="rect">
            <a:avLst/>
          </a:prstGeom>
          <a:solidFill>
            <a:srgbClr val="92D050"/>
          </a:solidFill>
          <a:ln w="25400">
            <a:solidFill>
              <a:srgbClr val="BA6025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441959" marR="180975" indent="-366395">
              <a:lnSpc>
                <a:spcPts val="1320"/>
              </a:lnSpc>
              <a:spcBef>
                <a:spcPts val="25"/>
              </a:spcBef>
            </a:pPr>
            <a:r>
              <a:rPr sz="1100" b="1" spc="70" dirty="0">
                <a:latin typeface="Cambria"/>
                <a:cs typeface="Cambria"/>
              </a:rPr>
              <a:t>public</a:t>
            </a:r>
            <a:r>
              <a:rPr sz="1100" b="1" spc="90" dirty="0">
                <a:latin typeface="Cambria"/>
                <a:cs typeface="Cambria"/>
              </a:rPr>
              <a:t> </a:t>
            </a:r>
            <a:r>
              <a:rPr sz="1100" b="1" spc="60" dirty="0">
                <a:latin typeface="Cambria"/>
                <a:cs typeface="Cambria"/>
              </a:rPr>
              <a:t>class</a:t>
            </a:r>
            <a:r>
              <a:rPr sz="1100" b="1" spc="90" dirty="0">
                <a:latin typeface="Cambria"/>
                <a:cs typeface="Cambria"/>
              </a:rPr>
              <a:t> </a:t>
            </a:r>
            <a:r>
              <a:rPr sz="1100" b="1" spc="80" dirty="0">
                <a:latin typeface="Cambria"/>
                <a:cs typeface="Cambria"/>
              </a:rPr>
              <a:t>CounterAction</a:t>
            </a:r>
            <a:r>
              <a:rPr sz="1100" b="1" spc="70" dirty="0">
                <a:latin typeface="Cambria"/>
                <a:cs typeface="Cambria"/>
              </a:rPr>
              <a:t> </a:t>
            </a:r>
            <a:r>
              <a:rPr sz="1100" b="1" spc="60" dirty="0">
                <a:latin typeface="Cambria"/>
                <a:cs typeface="Cambria"/>
              </a:rPr>
              <a:t>implements</a:t>
            </a:r>
            <a:r>
              <a:rPr sz="1100" b="1" spc="85" dirty="0">
                <a:latin typeface="Cambria"/>
                <a:cs typeface="Cambria"/>
              </a:rPr>
              <a:t> </a:t>
            </a:r>
            <a:r>
              <a:rPr sz="1100" b="1" spc="75" dirty="0">
                <a:latin typeface="Cambria"/>
                <a:cs typeface="Cambria"/>
              </a:rPr>
              <a:t>ActionListener</a:t>
            </a:r>
            <a:r>
              <a:rPr sz="1100" b="1" spc="95" dirty="0">
                <a:latin typeface="Cambria"/>
                <a:cs typeface="Cambria"/>
              </a:rPr>
              <a:t> </a:t>
            </a:r>
            <a:r>
              <a:rPr sz="1100" b="1" spc="-50" dirty="0">
                <a:latin typeface="Cambria"/>
                <a:cs typeface="Cambria"/>
              </a:rPr>
              <a:t>{</a:t>
            </a:r>
            <a:r>
              <a:rPr sz="1100" b="1" spc="70" dirty="0">
                <a:latin typeface="Cambria"/>
                <a:cs typeface="Cambria"/>
              </a:rPr>
              <a:t> public</a:t>
            </a:r>
            <a:r>
              <a:rPr sz="1100" b="1" spc="85" dirty="0">
                <a:latin typeface="Cambria"/>
                <a:cs typeface="Cambria"/>
              </a:rPr>
              <a:t> </a:t>
            </a:r>
            <a:r>
              <a:rPr sz="1100" b="1" spc="60" dirty="0">
                <a:latin typeface="Cambria"/>
                <a:cs typeface="Cambria"/>
              </a:rPr>
              <a:t>void</a:t>
            </a:r>
            <a:r>
              <a:rPr sz="1100" b="1" spc="100" dirty="0">
                <a:latin typeface="Cambria"/>
                <a:cs typeface="Cambria"/>
              </a:rPr>
              <a:t> </a:t>
            </a:r>
            <a:r>
              <a:rPr sz="1100" b="1" spc="70" dirty="0">
                <a:latin typeface="Cambria"/>
                <a:cs typeface="Cambria"/>
              </a:rPr>
              <a:t>actionPerformed(ActionEvent</a:t>
            </a:r>
            <a:r>
              <a:rPr sz="1100" b="1" spc="65" dirty="0">
                <a:latin typeface="Cambria"/>
                <a:cs typeface="Cambria"/>
              </a:rPr>
              <a:t> </a:t>
            </a:r>
            <a:r>
              <a:rPr sz="1100" b="1" dirty="0">
                <a:latin typeface="Cambria"/>
                <a:cs typeface="Cambria"/>
              </a:rPr>
              <a:t>e)</a:t>
            </a:r>
            <a:r>
              <a:rPr sz="1100" b="1" spc="95" dirty="0">
                <a:latin typeface="Cambria"/>
                <a:cs typeface="Cambria"/>
              </a:rPr>
              <a:t> </a:t>
            </a:r>
            <a:r>
              <a:rPr sz="1100" b="1" spc="-50" dirty="0">
                <a:latin typeface="Cambria"/>
                <a:cs typeface="Cambria"/>
              </a:rPr>
              <a:t>{</a:t>
            </a:r>
            <a:endParaRPr sz="1100">
              <a:latin typeface="Cambria"/>
              <a:cs typeface="Cambria"/>
            </a:endParaRPr>
          </a:p>
          <a:p>
            <a:pPr marL="624840">
              <a:lnSpc>
                <a:spcPts val="1275"/>
              </a:lnSpc>
            </a:pPr>
            <a:r>
              <a:rPr sz="1100" spc="30" dirty="0">
                <a:latin typeface="Cambria"/>
                <a:cs typeface="Cambria"/>
              </a:rPr>
              <a:t>tf.setText(Integer.parseInt(tf.getText())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+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1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+"");</a:t>
            </a:r>
            <a:endParaRPr sz="1100">
              <a:latin typeface="Cambria"/>
              <a:cs typeface="Cambria"/>
            </a:endParaRPr>
          </a:p>
          <a:p>
            <a:pPr marL="441959">
              <a:lnSpc>
                <a:spcPct val="100000"/>
              </a:lnSpc>
            </a:pPr>
            <a:r>
              <a:rPr sz="1100" spc="-50" dirty="0">
                <a:latin typeface="Cambria"/>
                <a:cs typeface="Cambria"/>
              </a:rPr>
              <a:t>}</a:t>
            </a:r>
            <a:endParaRPr sz="1100">
              <a:latin typeface="Cambria"/>
              <a:cs typeface="Cambria"/>
            </a:endParaRPr>
          </a:p>
          <a:p>
            <a:pPr marL="76200">
              <a:lnSpc>
                <a:spcPct val="100000"/>
              </a:lnSpc>
            </a:pPr>
            <a:r>
              <a:rPr sz="1100" spc="-25" dirty="0">
                <a:latin typeface="Cambria"/>
                <a:cs typeface="Cambria"/>
              </a:rPr>
              <a:t>}}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0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280" dirty="0"/>
              <a:t>Implement</a:t>
            </a:r>
            <a:r>
              <a:rPr cap="small" spc="315" dirty="0"/>
              <a:t> </a:t>
            </a:r>
            <a:r>
              <a:rPr cap="small" spc="285" dirty="0"/>
              <a:t>Listener</a:t>
            </a:r>
            <a:r>
              <a:rPr cap="small" spc="340" dirty="0"/>
              <a:t> </a:t>
            </a:r>
            <a:r>
              <a:rPr cap="small" spc="250" dirty="0"/>
              <a:t>in</a:t>
            </a:r>
            <a:r>
              <a:rPr cap="small" spc="310" dirty="0"/>
              <a:t> </a:t>
            </a:r>
            <a:r>
              <a:rPr cap="small" spc="290" dirty="0"/>
              <a:t>Inner</a:t>
            </a:r>
            <a:r>
              <a:rPr cap="small" spc="305" dirty="0"/>
              <a:t> </a:t>
            </a:r>
            <a:r>
              <a:rPr cap="small" spc="280" dirty="0"/>
              <a:t>Class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1375" y="5543194"/>
            <a:ext cx="1830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70" dirty="0">
                <a:solidFill>
                  <a:srgbClr val="FF0000"/>
                </a:solidFill>
                <a:latin typeface="Cambria"/>
                <a:cs typeface="Cambria"/>
              </a:rPr>
              <a:t>Implement</a:t>
            </a:r>
            <a:r>
              <a:rPr sz="1200" b="1" spc="1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b="1" spc="75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200" b="1" spc="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b="1" spc="60" dirty="0">
                <a:solidFill>
                  <a:srgbClr val="FF0000"/>
                </a:solidFill>
                <a:latin typeface="Cambria"/>
                <a:cs typeface="Cambria"/>
              </a:rPr>
              <a:t>method </a:t>
            </a:r>
            <a:r>
              <a:rPr sz="1200" b="1" spc="55" dirty="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sz="1200" b="1" spc="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b="1" spc="75" dirty="0">
                <a:solidFill>
                  <a:srgbClr val="FF0000"/>
                </a:solidFill>
                <a:latin typeface="Cambria"/>
                <a:cs typeface="Cambria"/>
              </a:rPr>
              <a:t>handle</a:t>
            </a:r>
            <a:r>
              <a:rPr sz="1200" b="1" spc="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b="1" spc="75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200" b="1" spc="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b="1" spc="55" dirty="0">
                <a:solidFill>
                  <a:srgbClr val="FF0000"/>
                </a:solidFill>
                <a:latin typeface="Cambria"/>
                <a:cs typeface="Cambria"/>
              </a:rPr>
              <a:t>event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8828" y="5742685"/>
            <a:ext cx="233172" cy="23531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61561" y="4543170"/>
            <a:ext cx="185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75" dirty="0">
                <a:solidFill>
                  <a:srgbClr val="FF0000"/>
                </a:solidFill>
                <a:latin typeface="Cambria"/>
                <a:cs typeface="Cambria"/>
              </a:rPr>
              <a:t>Register</a:t>
            </a:r>
            <a:r>
              <a:rPr sz="1200" b="1" spc="1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b="1" spc="75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200" b="1" spc="1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b="1" spc="55" dirty="0">
                <a:solidFill>
                  <a:srgbClr val="FF0000"/>
                </a:solidFill>
                <a:latin typeface="Cambria"/>
                <a:cs typeface="Cambria"/>
              </a:rPr>
              <a:t>listener</a:t>
            </a:r>
            <a:r>
              <a:rPr sz="1200" b="1" spc="1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b="1" spc="30" dirty="0">
                <a:solidFill>
                  <a:srgbClr val="FF0000"/>
                </a:solidFill>
                <a:latin typeface="Cambria"/>
                <a:cs typeface="Cambria"/>
              </a:rPr>
              <a:t>to </a:t>
            </a:r>
            <a:r>
              <a:rPr sz="1200" b="1" spc="75" dirty="0">
                <a:solidFill>
                  <a:srgbClr val="FF0000"/>
                </a:solidFill>
                <a:latin typeface="Cambria"/>
                <a:cs typeface="Cambria"/>
              </a:rPr>
              <a:t>the </a:t>
            </a:r>
            <a:r>
              <a:rPr sz="1200" b="1" spc="55" dirty="0">
                <a:solidFill>
                  <a:srgbClr val="FF0000"/>
                </a:solidFill>
                <a:latin typeface="Cambria"/>
                <a:cs typeface="Cambria"/>
              </a:rPr>
              <a:t>source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6729" y="4643501"/>
            <a:ext cx="735965" cy="191770"/>
          </a:xfrm>
          <a:custGeom>
            <a:avLst/>
            <a:gdLst/>
            <a:ahLst/>
            <a:cxnLst/>
            <a:rect l="l" t="t" r="r" b="b"/>
            <a:pathLst>
              <a:path w="735964" h="191770">
                <a:moveTo>
                  <a:pt x="698834" y="33763"/>
                </a:moveTo>
                <a:lnTo>
                  <a:pt x="0" y="178816"/>
                </a:lnTo>
                <a:lnTo>
                  <a:pt x="2539" y="191262"/>
                </a:lnTo>
                <a:lnTo>
                  <a:pt x="701526" y="46177"/>
                </a:lnTo>
                <a:lnTo>
                  <a:pt x="710836" y="37788"/>
                </a:lnTo>
                <a:lnTo>
                  <a:pt x="698834" y="33763"/>
                </a:lnTo>
                <a:close/>
              </a:path>
              <a:path w="735964" h="191770">
                <a:moveTo>
                  <a:pt x="724594" y="28956"/>
                </a:moveTo>
                <a:lnTo>
                  <a:pt x="721994" y="28956"/>
                </a:lnTo>
                <a:lnTo>
                  <a:pt x="724534" y="41401"/>
                </a:lnTo>
                <a:lnTo>
                  <a:pt x="701526" y="46177"/>
                </a:lnTo>
                <a:lnTo>
                  <a:pt x="650874" y="91821"/>
                </a:lnTo>
                <a:lnTo>
                  <a:pt x="650620" y="95885"/>
                </a:lnTo>
                <a:lnTo>
                  <a:pt x="655319" y="101092"/>
                </a:lnTo>
                <a:lnTo>
                  <a:pt x="659257" y="101218"/>
                </a:lnTo>
                <a:lnTo>
                  <a:pt x="661923" y="98932"/>
                </a:lnTo>
                <a:lnTo>
                  <a:pt x="735583" y="32638"/>
                </a:lnTo>
                <a:lnTo>
                  <a:pt x="724594" y="28956"/>
                </a:lnTo>
                <a:close/>
              </a:path>
              <a:path w="735964" h="191770">
                <a:moveTo>
                  <a:pt x="710836" y="37788"/>
                </a:moveTo>
                <a:lnTo>
                  <a:pt x="701526" y="46177"/>
                </a:lnTo>
                <a:lnTo>
                  <a:pt x="724534" y="41401"/>
                </a:lnTo>
                <a:lnTo>
                  <a:pt x="721232" y="41275"/>
                </a:lnTo>
                <a:lnTo>
                  <a:pt x="710836" y="37788"/>
                </a:lnTo>
                <a:close/>
              </a:path>
              <a:path w="735964" h="191770">
                <a:moveTo>
                  <a:pt x="718946" y="30480"/>
                </a:moveTo>
                <a:lnTo>
                  <a:pt x="710836" y="37788"/>
                </a:lnTo>
                <a:lnTo>
                  <a:pt x="721232" y="41275"/>
                </a:lnTo>
                <a:lnTo>
                  <a:pt x="718946" y="30480"/>
                </a:lnTo>
                <a:close/>
              </a:path>
              <a:path w="735964" h="191770">
                <a:moveTo>
                  <a:pt x="722306" y="30480"/>
                </a:moveTo>
                <a:lnTo>
                  <a:pt x="718946" y="30480"/>
                </a:lnTo>
                <a:lnTo>
                  <a:pt x="721232" y="41275"/>
                </a:lnTo>
                <a:lnTo>
                  <a:pt x="724509" y="41275"/>
                </a:lnTo>
                <a:lnTo>
                  <a:pt x="722306" y="30480"/>
                </a:lnTo>
                <a:close/>
              </a:path>
              <a:path w="735964" h="191770">
                <a:moveTo>
                  <a:pt x="721994" y="28956"/>
                </a:moveTo>
                <a:lnTo>
                  <a:pt x="698834" y="33763"/>
                </a:lnTo>
                <a:lnTo>
                  <a:pt x="710836" y="37788"/>
                </a:lnTo>
                <a:lnTo>
                  <a:pt x="718946" y="30480"/>
                </a:lnTo>
                <a:lnTo>
                  <a:pt x="722306" y="30480"/>
                </a:lnTo>
                <a:lnTo>
                  <a:pt x="721994" y="28956"/>
                </a:lnTo>
                <a:close/>
              </a:path>
              <a:path w="735964" h="191770">
                <a:moveTo>
                  <a:pt x="638302" y="0"/>
                </a:moveTo>
                <a:lnTo>
                  <a:pt x="634745" y="1778"/>
                </a:lnTo>
                <a:lnTo>
                  <a:pt x="633603" y="5080"/>
                </a:lnTo>
                <a:lnTo>
                  <a:pt x="632459" y="8509"/>
                </a:lnTo>
                <a:lnTo>
                  <a:pt x="634237" y="12065"/>
                </a:lnTo>
                <a:lnTo>
                  <a:pt x="637540" y="13207"/>
                </a:lnTo>
                <a:lnTo>
                  <a:pt x="698834" y="33763"/>
                </a:lnTo>
                <a:lnTo>
                  <a:pt x="721994" y="28956"/>
                </a:lnTo>
                <a:lnTo>
                  <a:pt x="724594" y="28956"/>
                </a:lnTo>
                <a:lnTo>
                  <a:pt x="641604" y="1143"/>
                </a:lnTo>
                <a:lnTo>
                  <a:pt x="638302" y="0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023872" y="2026920"/>
            <a:ext cx="1374140" cy="320675"/>
            <a:chOff x="2023872" y="2026920"/>
            <a:chExt cx="1374140" cy="320675"/>
          </a:xfrm>
        </p:grpSpPr>
        <p:sp>
          <p:nvSpPr>
            <p:cNvPr id="7" name="object 7"/>
            <p:cNvSpPr/>
            <p:nvPr/>
          </p:nvSpPr>
          <p:spPr>
            <a:xfrm>
              <a:off x="2036572" y="2182114"/>
              <a:ext cx="960755" cy="152400"/>
            </a:xfrm>
            <a:custGeom>
              <a:avLst/>
              <a:gdLst/>
              <a:ahLst/>
              <a:cxnLst/>
              <a:rect l="l" t="t" r="r" b="b"/>
              <a:pathLst>
                <a:path w="960755" h="152400">
                  <a:moveTo>
                    <a:pt x="960577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960577" y="152400"/>
                  </a:lnTo>
                  <a:lnTo>
                    <a:pt x="96057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36572" y="2182114"/>
              <a:ext cx="960755" cy="152400"/>
            </a:xfrm>
            <a:custGeom>
              <a:avLst/>
              <a:gdLst/>
              <a:ahLst/>
              <a:cxnLst/>
              <a:rect l="l" t="t" r="r" b="b"/>
              <a:pathLst>
                <a:path w="960755" h="152400">
                  <a:moveTo>
                    <a:pt x="0" y="152400"/>
                  </a:moveTo>
                  <a:lnTo>
                    <a:pt x="960577" y="152400"/>
                  </a:lnTo>
                  <a:lnTo>
                    <a:pt x="960577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94025" y="2026920"/>
              <a:ext cx="403860" cy="236854"/>
            </a:xfrm>
            <a:custGeom>
              <a:avLst/>
              <a:gdLst/>
              <a:ahLst/>
              <a:cxnLst/>
              <a:rect l="l" t="t" r="r" b="b"/>
              <a:pathLst>
                <a:path w="403860" h="236855">
                  <a:moveTo>
                    <a:pt x="368926" y="13071"/>
                  </a:moveTo>
                  <a:lnTo>
                    <a:pt x="0" y="225932"/>
                  </a:lnTo>
                  <a:lnTo>
                    <a:pt x="6350" y="236854"/>
                  </a:lnTo>
                  <a:lnTo>
                    <a:pt x="375280" y="24112"/>
                  </a:lnTo>
                  <a:lnTo>
                    <a:pt x="381555" y="13144"/>
                  </a:lnTo>
                  <a:lnTo>
                    <a:pt x="368926" y="13071"/>
                  </a:lnTo>
                  <a:close/>
                </a:path>
                <a:path w="403860" h="236855">
                  <a:moveTo>
                    <a:pt x="403042" y="1269"/>
                  </a:moveTo>
                  <a:lnTo>
                    <a:pt x="389382" y="1269"/>
                  </a:lnTo>
                  <a:lnTo>
                    <a:pt x="395732" y="12318"/>
                  </a:lnTo>
                  <a:lnTo>
                    <a:pt x="375280" y="24112"/>
                  </a:lnTo>
                  <a:lnTo>
                    <a:pt x="343153" y="80263"/>
                  </a:lnTo>
                  <a:lnTo>
                    <a:pt x="341502" y="83312"/>
                  </a:lnTo>
                  <a:lnTo>
                    <a:pt x="342519" y="87121"/>
                  </a:lnTo>
                  <a:lnTo>
                    <a:pt x="348614" y="90677"/>
                  </a:lnTo>
                  <a:lnTo>
                    <a:pt x="352551" y="89534"/>
                  </a:lnTo>
                  <a:lnTo>
                    <a:pt x="354202" y="86487"/>
                  </a:lnTo>
                  <a:lnTo>
                    <a:pt x="403042" y="1269"/>
                  </a:lnTo>
                  <a:close/>
                </a:path>
                <a:path w="403860" h="236855">
                  <a:moveTo>
                    <a:pt x="390768" y="3682"/>
                  </a:moveTo>
                  <a:lnTo>
                    <a:pt x="386969" y="3682"/>
                  </a:lnTo>
                  <a:lnTo>
                    <a:pt x="392557" y="13207"/>
                  </a:lnTo>
                  <a:lnTo>
                    <a:pt x="381519" y="13207"/>
                  </a:lnTo>
                  <a:lnTo>
                    <a:pt x="375280" y="24112"/>
                  </a:lnTo>
                  <a:lnTo>
                    <a:pt x="394190" y="13207"/>
                  </a:lnTo>
                  <a:lnTo>
                    <a:pt x="392557" y="13207"/>
                  </a:lnTo>
                  <a:lnTo>
                    <a:pt x="394300" y="13144"/>
                  </a:lnTo>
                  <a:lnTo>
                    <a:pt x="395732" y="12318"/>
                  </a:lnTo>
                  <a:lnTo>
                    <a:pt x="390768" y="3682"/>
                  </a:lnTo>
                  <a:close/>
                </a:path>
                <a:path w="403860" h="236855">
                  <a:moveTo>
                    <a:pt x="386969" y="3682"/>
                  </a:moveTo>
                  <a:lnTo>
                    <a:pt x="381555" y="13144"/>
                  </a:lnTo>
                  <a:lnTo>
                    <a:pt x="392557" y="13207"/>
                  </a:lnTo>
                  <a:lnTo>
                    <a:pt x="386969" y="3682"/>
                  </a:lnTo>
                  <a:close/>
                </a:path>
                <a:path w="403860" h="236855">
                  <a:moveTo>
                    <a:pt x="389382" y="1269"/>
                  </a:moveTo>
                  <a:lnTo>
                    <a:pt x="368926" y="13071"/>
                  </a:lnTo>
                  <a:lnTo>
                    <a:pt x="381555" y="13144"/>
                  </a:lnTo>
                  <a:lnTo>
                    <a:pt x="386969" y="3682"/>
                  </a:lnTo>
                  <a:lnTo>
                    <a:pt x="390768" y="3682"/>
                  </a:lnTo>
                  <a:lnTo>
                    <a:pt x="389382" y="1269"/>
                  </a:lnTo>
                  <a:close/>
                </a:path>
                <a:path w="403860" h="236855">
                  <a:moveTo>
                    <a:pt x="304291" y="0"/>
                  </a:moveTo>
                  <a:lnTo>
                    <a:pt x="300863" y="0"/>
                  </a:lnTo>
                  <a:lnTo>
                    <a:pt x="297941" y="2793"/>
                  </a:lnTo>
                  <a:lnTo>
                    <a:pt x="297941" y="9905"/>
                  </a:lnTo>
                  <a:lnTo>
                    <a:pt x="300736" y="12700"/>
                  </a:lnTo>
                  <a:lnTo>
                    <a:pt x="368926" y="13071"/>
                  </a:lnTo>
                  <a:lnTo>
                    <a:pt x="389382" y="1269"/>
                  </a:lnTo>
                  <a:lnTo>
                    <a:pt x="403042" y="1269"/>
                  </a:lnTo>
                  <a:lnTo>
                    <a:pt x="403478" y="507"/>
                  </a:lnTo>
                  <a:lnTo>
                    <a:pt x="304291" y="0"/>
                  </a:lnTo>
                  <a:close/>
                </a:path>
              </a:pathLst>
            </a:custGeom>
            <a:solidFill>
              <a:srgbClr val="FF69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476625" y="1782902"/>
            <a:ext cx="18415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65" dirty="0">
                <a:solidFill>
                  <a:srgbClr val="FF0000"/>
                </a:solidFill>
                <a:latin typeface="Cambria"/>
                <a:cs typeface="Cambria"/>
              </a:rPr>
              <a:t>Implement</a:t>
            </a:r>
            <a:r>
              <a:rPr sz="1200" b="1" spc="1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b="1" spc="75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200" b="1" spc="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b="1" spc="45" dirty="0">
                <a:solidFill>
                  <a:srgbClr val="FF0000"/>
                </a:solidFill>
                <a:latin typeface="Cambria"/>
                <a:cs typeface="Cambria"/>
              </a:rPr>
              <a:t>listener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1630426"/>
            <a:ext cx="132651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60" dirty="0">
                <a:latin typeface="Cambria"/>
                <a:cs typeface="Cambria"/>
              </a:rPr>
              <a:t>import</a:t>
            </a:r>
            <a:r>
              <a:rPr sz="1100" b="1" spc="85" dirty="0">
                <a:latin typeface="Cambria"/>
                <a:cs typeface="Cambria"/>
              </a:rPr>
              <a:t> </a:t>
            </a:r>
            <a:r>
              <a:rPr sz="1100" b="1" spc="50" dirty="0">
                <a:latin typeface="Cambria"/>
                <a:cs typeface="Cambria"/>
              </a:rPr>
              <a:t>java.awt.*;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1798142"/>
            <a:ext cx="176911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60" dirty="0">
                <a:latin typeface="Cambria"/>
                <a:cs typeface="Cambria"/>
              </a:rPr>
              <a:t>import</a:t>
            </a:r>
            <a:r>
              <a:rPr sz="1100" b="1" spc="95" dirty="0">
                <a:latin typeface="Cambria"/>
                <a:cs typeface="Cambria"/>
              </a:rPr>
              <a:t> </a:t>
            </a:r>
            <a:r>
              <a:rPr sz="1100" b="1" spc="50" dirty="0">
                <a:latin typeface="Cambria"/>
                <a:cs typeface="Cambria"/>
              </a:rPr>
              <a:t>java.awt.event.*;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40" y="1966087"/>
            <a:ext cx="4473575" cy="2541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60" dirty="0">
                <a:latin typeface="Cambria"/>
                <a:cs typeface="Cambria"/>
              </a:rPr>
              <a:t>import</a:t>
            </a:r>
            <a:r>
              <a:rPr sz="1100" b="1" spc="90" dirty="0">
                <a:latin typeface="Cambria"/>
                <a:cs typeface="Cambria"/>
              </a:rPr>
              <a:t> </a:t>
            </a:r>
            <a:r>
              <a:rPr sz="1100" b="1" spc="50" dirty="0">
                <a:latin typeface="Cambria"/>
                <a:cs typeface="Cambria"/>
              </a:rPr>
              <a:t>javax.swing.*;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100" b="1" spc="70" dirty="0">
                <a:latin typeface="Cambria"/>
                <a:cs typeface="Cambria"/>
              </a:rPr>
              <a:t>public</a:t>
            </a:r>
            <a:r>
              <a:rPr sz="1100" b="1" spc="90" dirty="0">
                <a:latin typeface="Cambria"/>
                <a:cs typeface="Cambria"/>
              </a:rPr>
              <a:t> </a:t>
            </a:r>
            <a:r>
              <a:rPr sz="1100" b="1" spc="60" dirty="0">
                <a:latin typeface="Cambria"/>
                <a:cs typeface="Cambria"/>
              </a:rPr>
              <a:t>class</a:t>
            </a:r>
            <a:r>
              <a:rPr sz="1100" b="1" spc="90" dirty="0">
                <a:latin typeface="Cambria"/>
                <a:cs typeface="Cambria"/>
              </a:rPr>
              <a:t> </a:t>
            </a:r>
            <a:r>
              <a:rPr sz="1100" b="1" spc="85" dirty="0">
                <a:latin typeface="Cambria"/>
                <a:cs typeface="Cambria"/>
              </a:rPr>
              <a:t>Counter</a:t>
            </a:r>
            <a:r>
              <a:rPr sz="1100" b="1" spc="70" dirty="0">
                <a:latin typeface="Cambria"/>
                <a:cs typeface="Cambria"/>
              </a:rPr>
              <a:t> </a:t>
            </a:r>
            <a:r>
              <a:rPr sz="1100" b="1" spc="60" dirty="0">
                <a:latin typeface="Cambria"/>
                <a:cs typeface="Cambria"/>
              </a:rPr>
              <a:t>implements</a:t>
            </a:r>
            <a:r>
              <a:rPr sz="1100" b="1" spc="85" dirty="0">
                <a:latin typeface="Cambria"/>
                <a:cs typeface="Cambria"/>
              </a:rPr>
              <a:t> </a:t>
            </a:r>
            <a:r>
              <a:rPr sz="1100" b="1" spc="55" dirty="0">
                <a:latin typeface="Cambria"/>
                <a:cs typeface="Cambria"/>
              </a:rPr>
              <a:t>ActionListener{</a:t>
            </a:r>
            <a:endParaRPr sz="1100">
              <a:latin typeface="Cambria"/>
              <a:cs typeface="Cambria"/>
            </a:endParaRPr>
          </a:p>
          <a:p>
            <a:pPr marL="377825" marR="2823845">
              <a:lnSpc>
                <a:spcPct val="100000"/>
              </a:lnSpc>
            </a:pPr>
            <a:r>
              <a:rPr sz="1100" spc="100" dirty="0">
                <a:latin typeface="Cambria"/>
                <a:cs typeface="Cambria"/>
              </a:rPr>
              <a:t>JFrame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f; </a:t>
            </a:r>
            <a:r>
              <a:rPr sz="1100" spc="70" dirty="0">
                <a:latin typeface="Cambria"/>
                <a:cs typeface="Cambria"/>
              </a:rPr>
              <a:t>JTextField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tf; </a:t>
            </a:r>
            <a:r>
              <a:rPr sz="1100" b="1" spc="70" dirty="0">
                <a:latin typeface="Cambria"/>
                <a:cs typeface="Cambria"/>
              </a:rPr>
              <a:t>public</a:t>
            </a:r>
            <a:r>
              <a:rPr sz="1100" b="1" spc="65" dirty="0">
                <a:latin typeface="Cambria"/>
                <a:cs typeface="Cambria"/>
              </a:rPr>
              <a:t> </a:t>
            </a:r>
            <a:r>
              <a:rPr sz="1100" b="1" spc="45" dirty="0">
                <a:latin typeface="Cambria"/>
                <a:cs typeface="Cambria"/>
              </a:rPr>
              <a:t>Counter(){</a:t>
            </a:r>
            <a:endParaRPr sz="1100">
              <a:latin typeface="Cambria"/>
              <a:cs typeface="Cambria"/>
            </a:endParaRPr>
          </a:p>
          <a:p>
            <a:pPr marL="744220" marR="1530350">
              <a:lnSpc>
                <a:spcPct val="100000"/>
              </a:lnSpc>
            </a:pPr>
            <a:r>
              <a:rPr sz="1100" dirty="0">
                <a:latin typeface="Cambria"/>
                <a:cs typeface="Cambria"/>
              </a:rPr>
              <a:t>f</a:t>
            </a:r>
            <a:r>
              <a:rPr sz="1100" spc="55" dirty="0">
                <a:latin typeface="Cambria"/>
                <a:cs typeface="Cambria"/>
              </a:rPr>
              <a:t> =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b="1" spc="70" dirty="0">
                <a:latin typeface="Cambria"/>
                <a:cs typeface="Cambria"/>
              </a:rPr>
              <a:t>new</a:t>
            </a:r>
            <a:r>
              <a:rPr sz="1100" b="1" spc="75" dirty="0">
                <a:latin typeface="Cambria"/>
                <a:cs typeface="Cambria"/>
              </a:rPr>
              <a:t> </a:t>
            </a:r>
            <a:r>
              <a:rPr sz="1100" b="1" spc="50" dirty="0">
                <a:latin typeface="Cambria"/>
                <a:cs typeface="Cambria"/>
              </a:rPr>
              <a:t>JFrame("Counter"); </a:t>
            </a:r>
            <a:r>
              <a:rPr sz="1100" spc="30" dirty="0">
                <a:latin typeface="Cambria"/>
                <a:cs typeface="Cambria"/>
              </a:rPr>
              <a:t>f.setLayout(</a:t>
            </a:r>
            <a:r>
              <a:rPr sz="1100" b="1" spc="30" dirty="0">
                <a:latin typeface="Cambria"/>
                <a:cs typeface="Cambria"/>
              </a:rPr>
              <a:t>new</a:t>
            </a:r>
            <a:r>
              <a:rPr sz="1100" b="1" spc="240" dirty="0">
                <a:latin typeface="Cambria"/>
                <a:cs typeface="Cambria"/>
              </a:rPr>
              <a:t> </a:t>
            </a:r>
            <a:r>
              <a:rPr sz="1100" b="1" spc="45" dirty="0">
                <a:latin typeface="Cambria"/>
                <a:cs typeface="Cambria"/>
              </a:rPr>
              <a:t>FlowLayout()); </a:t>
            </a:r>
            <a:r>
              <a:rPr sz="1100" spc="20" dirty="0">
                <a:latin typeface="Cambria"/>
                <a:cs typeface="Cambria"/>
              </a:rPr>
              <a:t>f.setSize(200,</a:t>
            </a:r>
            <a:r>
              <a:rPr sz="1100" spc="15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100);</a:t>
            </a:r>
            <a:endParaRPr sz="1100">
              <a:latin typeface="Cambria"/>
              <a:cs typeface="Cambria"/>
            </a:endParaRPr>
          </a:p>
          <a:p>
            <a:pPr marL="744220" marR="5080">
              <a:lnSpc>
                <a:spcPct val="100000"/>
              </a:lnSpc>
            </a:pPr>
            <a:r>
              <a:rPr sz="1100" spc="70" dirty="0">
                <a:latin typeface="Cambria"/>
                <a:cs typeface="Cambria"/>
              </a:rPr>
              <a:t>f.setDefaultCloseOperation(JFrame.</a:t>
            </a:r>
            <a:r>
              <a:rPr sz="1100" b="1" i="1" spc="70" dirty="0">
                <a:latin typeface="Cambria"/>
                <a:cs typeface="Cambria"/>
              </a:rPr>
              <a:t>EXIT_ON_CLOSE); </a:t>
            </a:r>
            <a:r>
              <a:rPr sz="1100" spc="20" dirty="0">
                <a:latin typeface="Cambria"/>
                <a:cs typeface="Cambria"/>
              </a:rPr>
              <a:t>f.add(</a:t>
            </a:r>
            <a:r>
              <a:rPr sz="1100" b="1" spc="20" dirty="0">
                <a:latin typeface="Cambria"/>
                <a:cs typeface="Cambria"/>
              </a:rPr>
              <a:t>new</a:t>
            </a:r>
            <a:r>
              <a:rPr sz="1100" b="1" spc="220" dirty="0">
                <a:latin typeface="Cambria"/>
                <a:cs typeface="Cambria"/>
              </a:rPr>
              <a:t> </a:t>
            </a:r>
            <a:r>
              <a:rPr sz="1100" b="1" spc="45" dirty="0">
                <a:latin typeface="Cambria"/>
                <a:cs typeface="Cambria"/>
              </a:rPr>
              <a:t>JLabel("Counter"));</a:t>
            </a:r>
            <a:endParaRPr sz="11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100" dirty="0">
                <a:latin typeface="Cambria"/>
                <a:cs typeface="Cambria"/>
              </a:rPr>
              <a:t>tf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=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b="1" spc="70" dirty="0">
                <a:latin typeface="Cambria"/>
                <a:cs typeface="Cambria"/>
              </a:rPr>
              <a:t>new</a:t>
            </a:r>
            <a:r>
              <a:rPr sz="1100" b="1" spc="90" dirty="0">
                <a:latin typeface="Cambria"/>
                <a:cs typeface="Cambria"/>
              </a:rPr>
              <a:t> </a:t>
            </a:r>
            <a:r>
              <a:rPr sz="1100" b="1" spc="45" dirty="0">
                <a:latin typeface="Cambria"/>
                <a:cs typeface="Cambria"/>
              </a:rPr>
              <a:t>JTextField(10);</a:t>
            </a:r>
            <a:endParaRPr sz="1100">
              <a:latin typeface="Cambria"/>
              <a:cs typeface="Cambria"/>
            </a:endParaRPr>
          </a:p>
          <a:p>
            <a:pPr marL="744220" marR="2779395">
              <a:lnSpc>
                <a:spcPct val="100000"/>
              </a:lnSpc>
            </a:pPr>
            <a:r>
              <a:rPr sz="1100" spc="-10" dirty="0">
                <a:latin typeface="Cambria"/>
                <a:cs typeface="Cambria"/>
              </a:rPr>
              <a:t>f.add(tf); tf.setText("0");</a:t>
            </a:r>
            <a:endParaRPr sz="11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100" spc="75" dirty="0">
                <a:latin typeface="Cambria"/>
                <a:cs typeface="Cambria"/>
              </a:rPr>
              <a:t>JButton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b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= </a:t>
            </a:r>
            <a:r>
              <a:rPr sz="1100" b="1" spc="70" dirty="0">
                <a:latin typeface="Cambria"/>
                <a:cs typeface="Cambria"/>
              </a:rPr>
              <a:t>new</a:t>
            </a:r>
            <a:r>
              <a:rPr sz="1100" b="1" spc="80" dirty="0">
                <a:latin typeface="Cambria"/>
                <a:cs typeface="Cambria"/>
              </a:rPr>
              <a:t> </a:t>
            </a:r>
            <a:r>
              <a:rPr sz="1100" b="1" spc="50" dirty="0">
                <a:latin typeface="Cambria"/>
                <a:cs typeface="Cambria"/>
              </a:rPr>
              <a:t>JButton("Count");</a:t>
            </a:r>
            <a:endParaRPr sz="11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100" spc="-10" dirty="0">
                <a:latin typeface="Cambria"/>
                <a:cs typeface="Cambria"/>
              </a:rPr>
              <a:t>f.add(b);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67688" y="4608893"/>
            <a:ext cx="1780539" cy="316865"/>
          </a:xfrm>
          <a:prstGeom prst="rect">
            <a:avLst/>
          </a:prstGeom>
          <a:solidFill>
            <a:srgbClr val="FFFF00"/>
          </a:solidFill>
          <a:ln w="25400">
            <a:solidFill>
              <a:srgbClr val="BA6025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00" spc="-10" dirty="0">
                <a:latin typeface="Cambria"/>
                <a:cs typeface="Cambria"/>
              </a:rPr>
              <a:t>b.addActionListener(</a:t>
            </a:r>
            <a:r>
              <a:rPr sz="1100" b="1" spc="-10" dirty="0">
                <a:latin typeface="Cambria"/>
                <a:cs typeface="Cambria"/>
              </a:rPr>
              <a:t>this);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1700" y="4984241"/>
            <a:ext cx="156464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ambria"/>
                <a:cs typeface="Cambria"/>
              </a:rPr>
              <a:t>f.setVisible(</a:t>
            </a:r>
            <a:r>
              <a:rPr sz="1100" b="1" spc="-10" dirty="0">
                <a:latin typeface="Cambria"/>
                <a:cs typeface="Cambria"/>
              </a:rPr>
              <a:t>true);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100" spc="-50" dirty="0">
                <a:latin typeface="Cambria"/>
                <a:cs typeface="Cambria"/>
              </a:rPr>
              <a:t>}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8200" y="5437911"/>
            <a:ext cx="3467100" cy="609600"/>
          </a:xfrm>
          <a:prstGeom prst="rect">
            <a:avLst/>
          </a:prstGeom>
          <a:solidFill>
            <a:srgbClr val="FFFF00"/>
          </a:solidFill>
          <a:ln w="25400">
            <a:solidFill>
              <a:srgbClr val="BA6025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R="61594" algn="r">
              <a:lnSpc>
                <a:spcPct val="100000"/>
              </a:lnSpc>
              <a:spcBef>
                <a:spcPts val="490"/>
              </a:spcBef>
            </a:pPr>
            <a:r>
              <a:rPr sz="1100" b="1" spc="65" dirty="0">
                <a:latin typeface="Cambria"/>
                <a:cs typeface="Cambria"/>
              </a:rPr>
              <a:t>public</a:t>
            </a:r>
            <a:r>
              <a:rPr sz="1100" b="1" spc="90" dirty="0">
                <a:latin typeface="Cambria"/>
                <a:cs typeface="Cambria"/>
              </a:rPr>
              <a:t> </a:t>
            </a:r>
            <a:r>
              <a:rPr sz="1100" b="1" spc="60" dirty="0">
                <a:latin typeface="Cambria"/>
                <a:cs typeface="Cambria"/>
              </a:rPr>
              <a:t>void</a:t>
            </a:r>
            <a:r>
              <a:rPr sz="1100" b="1" spc="100" dirty="0">
                <a:latin typeface="Cambria"/>
                <a:cs typeface="Cambria"/>
              </a:rPr>
              <a:t> </a:t>
            </a:r>
            <a:r>
              <a:rPr sz="1100" b="1" spc="70" dirty="0">
                <a:latin typeface="Cambria"/>
                <a:cs typeface="Cambria"/>
              </a:rPr>
              <a:t>actionPerformed(ActionEvent</a:t>
            </a:r>
            <a:r>
              <a:rPr sz="1100" b="1" spc="65" dirty="0">
                <a:latin typeface="Cambria"/>
                <a:cs typeface="Cambria"/>
              </a:rPr>
              <a:t> </a:t>
            </a:r>
            <a:r>
              <a:rPr sz="1100" b="1" dirty="0">
                <a:latin typeface="Cambria"/>
                <a:cs typeface="Cambria"/>
              </a:rPr>
              <a:t>e)</a:t>
            </a:r>
            <a:r>
              <a:rPr sz="1100" b="1" spc="105" dirty="0">
                <a:latin typeface="Cambria"/>
                <a:cs typeface="Cambria"/>
              </a:rPr>
              <a:t> </a:t>
            </a:r>
            <a:r>
              <a:rPr sz="1100" b="1" spc="-60" dirty="0">
                <a:latin typeface="Cambria"/>
                <a:cs typeface="Cambria"/>
              </a:rPr>
              <a:t>{</a:t>
            </a:r>
            <a:endParaRPr sz="1100">
              <a:latin typeface="Cambria"/>
              <a:cs typeface="Cambria"/>
            </a:endParaRPr>
          </a:p>
          <a:p>
            <a:pPr marR="52069" algn="r">
              <a:lnSpc>
                <a:spcPct val="100000"/>
              </a:lnSpc>
            </a:pPr>
            <a:r>
              <a:rPr sz="1100" spc="30" dirty="0">
                <a:latin typeface="Cambria"/>
                <a:cs typeface="Cambria"/>
              </a:rPr>
              <a:t>tf.setText(Integer.</a:t>
            </a:r>
            <a:r>
              <a:rPr sz="1100" i="1" spc="30" dirty="0">
                <a:latin typeface="Cambria"/>
                <a:cs typeface="Cambria"/>
              </a:rPr>
              <a:t>parseInt(tf.getText())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i="1" spc="90" dirty="0">
                <a:latin typeface="Cambria"/>
                <a:cs typeface="Cambria"/>
              </a:rPr>
              <a:t>+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i="1" spc="30" dirty="0">
                <a:latin typeface="Cambria"/>
                <a:cs typeface="Cambria"/>
              </a:rPr>
              <a:t>1</a:t>
            </a:r>
            <a:r>
              <a:rPr sz="1100" i="1" spc="35" dirty="0">
                <a:latin typeface="Cambria"/>
                <a:cs typeface="Cambria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+"");</a:t>
            </a:r>
            <a:endParaRPr sz="1100">
              <a:latin typeface="Cambria"/>
              <a:cs typeface="Cambria"/>
            </a:endParaRPr>
          </a:p>
          <a:p>
            <a:pPr marL="76200">
              <a:lnSpc>
                <a:spcPct val="100000"/>
              </a:lnSpc>
            </a:pPr>
            <a:r>
              <a:rPr sz="1100" spc="-50" dirty="0">
                <a:latin typeface="Cambria"/>
                <a:cs typeface="Cambria"/>
              </a:rPr>
              <a:t>}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5940" y="6157976"/>
            <a:ext cx="31826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2780" marR="5080" indent="-274955">
              <a:lnSpc>
                <a:spcPct val="100000"/>
              </a:lnSpc>
              <a:spcBef>
                <a:spcPts val="100"/>
              </a:spcBef>
            </a:pPr>
            <a:r>
              <a:rPr sz="1100" b="1" spc="70" dirty="0">
                <a:latin typeface="Cambria"/>
                <a:cs typeface="Cambria"/>
              </a:rPr>
              <a:t>public static</a:t>
            </a:r>
            <a:r>
              <a:rPr sz="1100" b="1" spc="75" dirty="0">
                <a:latin typeface="Cambria"/>
                <a:cs typeface="Cambria"/>
              </a:rPr>
              <a:t> </a:t>
            </a:r>
            <a:r>
              <a:rPr sz="1100" b="1" spc="60" dirty="0">
                <a:latin typeface="Cambria"/>
                <a:cs typeface="Cambria"/>
              </a:rPr>
              <a:t>void</a:t>
            </a:r>
            <a:r>
              <a:rPr sz="1100" b="1" spc="85" dirty="0">
                <a:latin typeface="Cambria"/>
                <a:cs typeface="Cambria"/>
              </a:rPr>
              <a:t> </a:t>
            </a:r>
            <a:r>
              <a:rPr sz="1100" b="1" spc="65" dirty="0">
                <a:latin typeface="Cambria"/>
                <a:cs typeface="Cambria"/>
              </a:rPr>
              <a:t>main(String[] </a:t>
            </a:r>
            <a:r>
              <a:rPr sz="1100" b="1" spc="50" dirty="0">
                <a:latin typeface="Cambria"/>
                <a:cs typeface="Cambria"/>
              </a:rPr>
              <a:t>args)</a:t>
            </a:r>
            <a:r>
              <a:rPr sz="1100" b="1" spc="80" dirty="0">
                <a:latin typeface="Cambria"/>
                <a:cs typeface="Cambria"/>
              </a:rPr>
              <a:t> </a:t>
            </a:r>
            <a:r>
              <a:rPr sz="1100" b="1" spc="-50" dirty="0">
                <a:latin typeface="Cambria"/>
                <a:cs typeface="Cambria"/>
              </a:rPr>
              <a:t>{</a:t>
            </a:r>
            <a:r>
              <a:rPr sz="1100" b="1" spc="70" dirty="0">
                <a:latin typeface="Cambria"/>
                <a:cs typeface="Cambria"/>
              </a:rPr>
              <a:t> new </a:t>
            </a:r>
            <a:r>
              <a:rPr sz="1100" b="1" spc="45" dirty="0">
                <a:latin typeface="Cambria"/>
                <a:cs typeface="Cambria"/>
              </a:rPr>
              <a:t>Counter();</a:t>
            </a:r>
            <a:endParaRPr sz="1100">
              <a:latin typeface="Cambria"/>
              <a:cs typeface="Cambria"/>
            </a:endParaRPr>
          </a:p>
          <a:p>
            <a:pPr marL="377825">
              <a:lnSpc>
                <a:spcPct val="100000"/>
              </a:lnSpc>
              <a:spcBef>
                <a:spcPts val="5"/>
              </a:spcBef>
            </a:pPr>
            <a:r>
              <a:rPr sz="1100" spc="-50" dirty="0">
                <a:latin typeface="Cambria"/>
                <a:cs typeface="Cambria"/>
              </a:rPr>
              <a:t>}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100" spc="-50" dirty="0">
                <a:latin typeface="Cambria"/>
                <a:cs typeface="Cambria"/>
              </a:rPr>
              <a:t>}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0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280" dirty="0"/>
              <a:t>Implement</a:t>
            </a:r>
            <a:r>
              <a:rPr cap="small" spc="315" dirty="0"/>
              <a:t> </a:t>
            </a:r>
            <a:r>
              <a:rPr cap="small" spc="285" dirty="0"/>
              <a:t>Listener</a:t>
            </a:r>
            <a:r>
              <a:rPr cap="small" spc="335" dirty="0"/>
              <a:t> </a:t>
            </a:r>
            <a:r>
              <a:rPr cap="small" spc="250" dirty="0"/>
              <a:t>in</a:t>
            </a:r>
            <a:r>
              <a:rPr cap="small" spc="310" dirty="0"/>
              <a:t> </a:t>
            </a:r>
            <a:r>
              <a:rPr cap="small" spc="254" dirty="0"/>
              <a:t>Own</a:t>
            </a:r>
            <a:r>
              <a:rPr cap="small" spc="305" dirty="0"/>
              <a:t> </a:t>
            </a:r>
            <a:r>
              <a:rPr cap="small" spc="285" dirty="0"/>
              <a:t>Class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61228" y="4754371"/>
            <a:ext cx="19507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75" dirty="0">
                <a:solidFill>
                  <a:srgbClr val="FF0000"/>
                </a:solidFill>
                <a:latin typeface="Cambria"/>
                <a:cs typeface="Cambria"/>
              </a:rPr>
              <a:t>Register</a:t>
            </a:r>
            <a:r>
              <a:rPr sz="1200" b="1" spc="1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b="1" spc="75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200" b="1" spc="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b="1" spc="65" dirty="0">
                <a:solidFill>
                  <a:srgbClr val="FF0000"/>
                </a:solidFill>
                <a:latin typeface="Cambria"/>
                <a:cs typeface="Cambria"/>
              </a:rPr>
              <a:t>anonymous </a:t>
            </a:r>
            <a:r>
              <a:rPr sz="1200" b="1" spc="55" dirty="0">
                <a:solidFill>
                  <a:srgbClr val="FF0000"/>
                </a:solidFill>
                <a:latin typeface="Cambria"/>
                <a:cs typeface="Cambria"/>
              </a:rPr>
              <a:t>listener</a:t>
            </a:r>
            <a:r>
              <a:rPr sz="1200" b="1" spc="1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b="1" spc="60" dirty="0">
                <a:solidFill>
                  <a:srgbClr val="FF0000"/>
                </a:solidFill>
                <a:latin typeface="Cambria"/>
                <a:cs typeface="Cambria"/>
              </a:rPr>
              <a:t>object</a:t>
            </a:r>
            <a:r>
              <a:rPr sz="1200" b="1" spc="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b="1" spc="55" dirty="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sz="1200" b="1" spc="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b="1" spc="50" dirty="0">
                <a:solidFill>
                  <a:srgbClr val="FF0000"/>
                </a:solidFill>
                <a:latin typeface="Cambria"/>
                <a:cs typeface="Cambria"/>
              </a:rPr>
              <a:t>the </a:t>
            </a:r>
            <a:r>
              <a:rPr sz="1200" b="1" spc="55" dirty="0">
                <a:solidFill>
                  <a:srgbClr val="FF0000"/>
                </a:solidFill>
                <a:latin typeface="Cambria"/>
                <a:cs typeface="Cambria"/>
              </a:rPr>
              <a:t>source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78026"/>
            <a:ext cx="4812030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93695">
              <a:lnSpc>
                <a:spcPct val="100000"/>
              </a:lnSpc>
              <a:spcBef>
                <a:spcPts val="100"/>
              </a:spcBef>
            </a:pPr>
            <a:r>
              <a:rPr sz="1200" b="1" spc="70" dirty="0">
                <a:latin typeface="Cambria"/>
                <a:cs typeface="Cambria"/>
              </a:rPr>
              <a:t>import</a:t>
            </a:r>
            <a:r>
              <a:rPr sz="1200" b="1" spc="80" dirty="0">
                <a:latin typeface="Cambria"/>
                <a:cs typeface="Cambria"/>
              </a:rPr>
              <a:t> </a:t>
            </a:r>
            <a:r>
              <a:rPr sz="1200" b="1" spc="55" dirty="0">
                <a:latin typeface="Cambria"/>
                <a:cs typeface="Cambria"/>
              </a:rPr>
              <a:t>java.awt.*; </a:t>
            </a:r>
            <a:r>
              <a:rPr sz="1200" b="1" spc="70" dirty="0">
                <a:latin typeface="Cambria"/>
                <a:cs typeface="Cambria"/>
              </a:rPr>
              <a:t>import</a:t>
            </a:r>
            <a:r>
              <a:rPr sz="1200" b="1" spc="90" dirty="0">
                <a:latin typeface="Cambria"/>
                <a:cs typeface="Cambria"/>
              </a:rPr>
              <a:t> </a:t>
            </a:r>
            <a:r>
              <a:rPr sz="1200" b="1" spc="55" dirty="0">
                <a:latin typeface="Cambria"/>
                <a:cs typeface="Cambria"/>
              </a:rPr>
              <a:t>java.awt.event.*; </a:t>
            </a:r>
            <a:r>
              <a:rPr sz="1200" b="1" spc="70" dirty="0">
                <a:latin typeface="Cambria"/>
                <a:cs typeface="Cambria"/>
              </a:rPr>
              <a:t>import</a:t>
            </a:r>
            <a:r>
              <a:rPr sz="1200" b="1" spc="90" dirty="0">
                <a:latin typeface="Cambria"/>
                <a:cs typeface="Cambria"/>
              </a:rPr>
              <a:t> </a:t>
            </a:r>
            <a:r>
              <a:rPr sz="1200" b="1" spc="60" dirty="0">
                <a:latin typeface="Cambria"/>
                <a:cs typeface="Cambria"/>
              </a:rPr>
              <a:t>javax.swing.*; </a:t>
            </a:r>
            <a:r>
              <a:rPr sz="1200" b="1" spc="75" dirty="0">
                <a:latin typeface="Cambria"/>
                <a:cs typeface="Cambria"/>
              </a:rPr>
              <a:t>public</a:t>
            </a:r>
            <a:r>
              <a:rPr sz="1200" b="1" spc="80" dirty="0">
                <a:latin typeface="Cambria"/>
                <a:cs typeface="Cambria"/>
              </a:rPr>
              <a:t> </a:t>
            </a:r>
            <a:r>
              <a:rPr sz="1200" b="1" spc="65" dirty="0">
                <a:latin typeface="Cambria"/>
                <a:cs typeface="Cambria"/>
              </a:rPr>
              <a:t>class</a:t>
            </a:r>
            <a:r>
              <a:rPr sz="1200" b="1" spc="100" dirty="0">
                <a:latin typeface="Cambria"/>
                <a:cs typeface="Cambria"/>
              </a:rPr>
              <a:t> </a:t>
            </a:r>
            <a:r>
              <a:rPr sz="1200" b="1" spc="70" dirty="0">
                <a:latin typeface="Cambria"/>
                <a:cs typeface="Cambria"/>
              </a:rPr>
              <a:t>Counter{</a:t>
            </a:r>
            <a:endParaRPr sz="1200">
              <a:latin typeface="Cambria"/>
              <a:cs typeface="Cambria"/>
            </a:endParaRPr>
          </a:p>
          <a:p>
            <a:pPr marL="377825" marR="3050540">
              <a:lnSpc>
                <a:spcPct val="100000"/>
              </a:lnSpc>
            </a:pPr>
            <a:r>
              <a:rPr sz="1200" spc="105" dirty="0">
                <a:latin typeface="Cambria"/>
                <a:cs typeface="Cambria"/>
              </a:rPr>
              <a:t>JFrame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spc="-25" dirty="0">
                <a:latin typeface="Cambria"/>
                <a:cs typeface="Cambria"/>
              </a:rPr>
              <a:t>f; </a:t>
            </a:r>
            <a:r>
              <a:rPr sz="1200" spc="80" dirty="0">
                <a:latin typeface="Cambria"/>
                <a:cs typeface="Cambria"/>
              </a:rPr>
              <a:t>JTextField</a:t>
            </a:r>
            <a:r>
              <a:rPr sz="1200" spc="35" dirty="0">
                <a:latin typeface="Cambria"/>
                <a:cs typeface="Cambria"/>
              </a:rPr>
              <a:t> </a:t>
            </a:r>
            <a:r>
              <a:rPr sz="1200" spc="-25" dirty="0">
                <a:latin typeface="Cambria"/>
                <a:cs typeface="Cambria"/>
              </a:rPr>
              <a:t>tf; </a:t>
            </a:r>
            <a:r>
              <a:rPr sz="1200" b="1" spc="75" dirty="0">
                <a:latin typeface="Cambria"/>
                <a:cs typeface="Cambria"/>
              </a:rPr>
              <a:t>public</a:t>
            </a:r>
            <a:r>
              <a:rPr sz="1200" b="1" spc="85" dirty="0">
                <a:latin typeface="Cambria"/>
                <a:cs typeface="Cambria"/>
              </a:rPr>
              <a:t> </a:t>
            </a:r>
            <a:r>
              <a:rPr sz="1200" b="1" spc="50" dirty="0">
                <a:latin typeface="Cambria"/>
                <a:cs typeface="Cambria"/>
              </a:rPr>
              <a:t>Counter(){</a:t>
            </a:r>
            <a:endParaRPr sz="1200">
              <a:latin typeface="Cambria"/>
              <a:cs typeface="Cambria"/>
            </a:endParaRPr>
          </a:p>
          <a:p>
            <a:pPr marL="744220" marR="1669414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f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=</a:t>
            </a:r>
            <a:r>
              <a:rPr sz="1200" spc="90" dirty="0">
                <a:latin typeface="Cambria"/>
                <a:cs typeface="Cambria"/>
              </a:rPr>
              <a:t> </a:t>
            </a:r>
            <a:r>
              <a:rPr sz="1200" b="1" spc="75" dirty="0">
                <a:latin typeface="Cambria"/>
                <a:cs typeface="Cambria"/>
              </a:rPr>
              <a:t>new</a:t>
            </a:r>
            <a:r>
              <a:rPr sz="1200" b="1" spc="100" dirty="0">
                <a:latin typeface="Cambria"/>
                <a:cs typeface="Cambria"/>
              </a:rPr>
              <a:t> </a:t>
            </a:r>
            <a:r>
              <a:rPr sz="1200" b="1" spc="55" dirty="0">
                <a:latin typeface="Cambria"/>
                <a:cs typeface="Cambria"/>
              </a:rPr>
              <a:t>JFrame("Counter"); </a:t>
            </a:r>
            <a:r>
              <a:rPr sz="1200" spc="45" dirty="0">
                <a:latin typeface="Cambria"/>
                <a:cs typeface="Cambria"/>
              </a:rPr>
              <a:t>f.setLayout(</a:t>
            </a:r>
            <a:r>
              <a:rPr sz="1200" b="1" spc="45" dirty="0">
                <a:latin typeface="Cambria"/>
                <a:cs typeface="Cambria"/>
              </a:rPr>
              <a:t>new</a:t>
            </a:r>
            <a:r>
              <a:rPr sz="1200" b="1" spc="130" dirty="0">
                <a:latin typeface="Cambria"/>
                <a:cs typeface="Cambria"/>
              </a:rPr>
              <a:t> </a:t>
            </a:r>
            <a:r>
              <a:rPr sz="1200" b="1" spc="55" dirty="0">
                <a:latin typeface="Cambria"/>
                <a:cs typeface="Cambria"/>
              </a:rPr>
              <a:t>FlowLayout()); </a:t>
            </a:r>
            <a:r>
              <a:rPr sz="1200" spc="20" dirty="0">
                <a:latin typeface="Cambria"/>
                <a:cs typeface="Cambria"/>
              </a:rPr>
              <a:t>f.setSize(200,</a:t>
            </a:r>
            <a:r>
              <a:rPr sz="1200" spc="235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100);</a:t>
            </a:r>
            <a:endParaRPr sz="1200">
              <a:latin typeface="Cambria"/>
              <a:cs typeface="Cambria"/>
            </a:endParaRPr>
          </a:p>
          <a:p>
            <a:pPr marL="744220" marR="5080">
              <a:lnSpc>
                <a:spcPct val="100000"/>
              </a:lnSpc>
              <a:spcBef>
                <a:spcPts val="5"/>
              </a:spcBef>
            </a:pPr>
            <a:r>
              <a:rPr sz="1200" spc="75" dirty="0">
                <a:latin typeface="Cambria"/>
                <a:cs typeface="Cambria"/>
              </a:rPr>
              <a:t>f.setDefaultCloseOperation(JFrame.</a:t>
            </a:r>
            <a:r>
              <a:rPr sz="1200" b="1" i="1" spc="75" dirty="0">
                <a:latin typeface="Cambria"/>
                <a:cs typeface="Cambria"/>
              </a:rPr>
              <a:t>EXIT_ON_CLOSE); </a:t>
            </a:r>
            <a:r>
              <a:rPr sz="1200" spc="10" dirty="0">
                <a:latin typeface="Cambria"/>
                <a:cs typeface="Cambria"/>
              </a:rPr>
              <a:t>f.add(</a:t>
            </a:r>
            <a:r>
              <a:rPr sz="1200" b="1" spc="10" dirty="0">
                <a:latin typeface="Cambria"/>
                <a:cs typeface="Cambria"/>
              </a:rPr>
              <a:t>new</a:t>
            </a:r>
            <a:r>
              <a:rPr sz="1200" b="1" spc="375" dirty="0">
                <a:latin typeface="Cambria"/>
                <a:cs typeface="Cambria"/>
              </a:rPr>
              <a:t> </a:t>
            </a:r>
            <a:r>
              <a:rPr sz="1200" b="1" spc="45" dirty="0">
                <a:latin typeface="Cambria"/>
                <a:cs typeface="Cambria"/>
              </a:rPr>
              <a:t>JLabel("Counter"));</a:t>
            </a:r>
            <a:endParaRPr sz="12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tf</a:t>
            </a:r>
            <a:r>
              <a:rPr sz="1200" spc="10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=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b="1" spc="75" dirty="0">
                <a:latin typeface="Cambria"/>
                <a:cs typeface="Cambria"/>
              </a:rPr>
              <a:t>new</a:t>
            </a:r>
            <a:r>
              <a:rPr sz="1200" b="1" spc="110" dirty="0">
                <a:latin typeface="Cambria"/>
                <a:cs typeface="Cambria"/>
              </a:rPr>
              <a:t> </a:t>
            </a:r>
            <a:r>
              <a:rPr sz="1200" b="1" spc="55" dirty="0">
                <a:latin typeface="Cambria"/>
                <a:cs typeface="Cambria"/>
              </a:rPr>
              <a:t>JTextField(10);</a:t>
            </a:r>
            <a:endParaRPr sz="12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200" spc="-10" dirty="0">
                <a:latin typeface="Cambria"/>
                <a:cs typeface="Cambria"/>
              </a:rPr>
              <a:t>tf.setText("0");</a:t>
            </a:r>
            <a:endParaRPr sz="12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200" spc="90" dirty="0">
                <a:latin typeface="Cambria"/>
                <a:cs typeface="Cambria"/>
              </a:rPr>
              <a:t>JButton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b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=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b="1" spc="75" dirty="0">
                <a:latin typeface="Cambria"/>
                <a:cs typeface="Cambria"/>
              </a:rPr>
              <a:t>new</a:t>
            </a:r>
            <a:r>
              <a:rPr sz="1200" b="1" spc="95" dirty="0">
                <a:latin typeface="Cambria"/>
                <a:cs typeface="Cambria"/>
              </a:rPr>
              <a:t> </a:t>
            </a:r>
            <a:r>
              <a:rPr sz="1200" b="1" spc="55" dirty="0">
                <a:latin typeface="Cambria"/>
                <a:cs typeface="Cambria"/>
              </a:rPr>
              <a:t>JButton("Count");</a:t>
            </a:r>
            <a:endParaRPr sz="12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f.add(tf);</a:t>
            </a:r>
            <a:r>
              <a:rPr sz="1200" spc="280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f.add(b);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4572050"/>
            <a:ext cx="3886200" cy="949325"/>
          </a:xfrm>
          <a:prstGeom prst="rect">
            <a:avLst/>
          </a:prstGeom>
          <a:solidFill>
            <a:srgbClr val="00AFEF"/>
          </a:solidFill>
          <a:ln w="25400">
            <a:solidFill>
              <a:srgbClr val="BA6025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137160" marR="116839">
              <a:lnSpc>
                <a:spcPts val="1440"/>
              </a:lnSpc>
              <a:spcBef>
                <a:spcPts val="30"/>
              </a:spcBef>
            </a:pPr>
            <a:r>
              <a:rPr sz="1200" spc="30" dirty="0">
                <a:latin typeface="Cambria"/>
                <a:cs typeface="Cambria"/>
              </a:rPr>
              <a:t>b.addActionListener(</a:t>
            </a:r>
            <a:r>
              <a:rPr sz="1200" b="1" spc="30" dirty="0">
                <a:latin typeface="Cambria"/>
                <a:cs typeface="Cambria"/>
              </a:rPr>
              <a:t>new</a:t>
            </a:r>
            <a:r>
              <a:rPr sz="1200" b="1" spc="370" dirty="0">
                <a:latin typeface="Cambria"/>
                <a:cs typeface="Cambria"/>
              </a:rPr>
              <a:t> </a:t>
            </a:r>
            <a:r>
              <a:rPr sz="1200" b="1" spc="50" dirty="0">
                <a:latin typeface="Cambria"/>
                <a:cs typeface="Cambria"/>
              </a:rPr>
              <a:t>ActionListener(){ </a:t>
            </a:r>
            <a:r>
              <a:rPr sz="1200" b="1" spc="75" dirty="0">
                <a:latin typeface="Cambria"/>
                <a:cs typeface="Cambria"/>
              </a:rPr>
              <a:t>public</a:t>
            </a:r>
            <a:r>
              <a:rPr sz="1200" b="1" spc="95" dirty="0">
                <a:latin typeface="Cambria"/>
                <a:cs typeface="Cambria"/>
              </a:rPr>
              <a:t> </a:t>
            </a:r>
            <a:r>
              <a:rPr sz="1200" b="1" spc="70" dirty="0">
                <a:latin typeface="Cambria"/>
                <a:cs typeface="Cambria"/>
              </a:rPr>
              <a:t>void</a:t>
            </a:r>
            <a:r>
              <a:rPr sz="1200" b="1" spc="130" dirty="0">
                <a:latin typeface="Cambria"/>
                <a:cs typeface="Cambria"/>
              </a:rPr>
              <a:t> </a:t>
            </a:r>
            <a:r>
              <a:rPr sz="1200" b="1" spc="75" dirty="0">
                <a:latin typeface="Cambria"/>
                <a:cs typeface="Cambria"/>
              </a:rPr>
              <a:t>actionPerformed(ActionEvent</a:t>
            </a:r>
            <a:r>
              <a:rPr sz="1200" b="1" spc="120" dirty="0">
                <a:latin typeface="Cambria"/>
                <a:cs typeface="Cambria"/>
              </a:rPr>
              <a:t> </a:t>
            </a:r>
            <a:r>
              <a:rPr sz="1200" b="1" dirty="0">
                <a:latin typeface="Cambria"/>
                <a:cs typeface="Cambria"/>
              </a:rPr>
              <a:t>e)</a:t>
            </a:r>
            <a:r>
              <a:rPr sz="1200" b="1" spc="100" dirty="0">
                <a:latin typeface="Cambria"/>
                <a:cs typeface="Cambria"/>
              </a:rPr>
              <a:t> </a:t>
            </a:r>
            <a:r>
              <a:rPr sz="1200" b="1" spc="-50" dirty="0">
                <a:latin typeface="Cambria"/>
                <a:cs typeface="Cambria"/>
              </a:rPr>
              <a:t>{</a:t>
            </a:r>
            <a:endParaRPr sz="1200">
              <a:latin typeface="Cambria"/>
              <a:cs typeface="Cambria"/>
            </a:endParaRPr>
          </a:p>
          <a:p>
            <a:pPr marL="320040">
              <a:lnSpc>
                <a:spcPts val="1390"/>
              </a:lnSpc>
            </a:pPr>
            <a:r>
              <a:rPr sz="1200" spc="30" dirty="0">
                <a:latin typeface="Cambria"/>
                <a:cs typeface="Cambria"/>
              </a:rPr>
              <a:t>tf.setText(Integer.</a:t>
            </a:r>
            <a:r>
              <a:rPr sz="1200" i="1" spc="30" dirty="0">
                <a:latin typeface="Cambria"/>
                <a:cs typeface="Cambria"/>
              </a:rPr>
              <a:t>parseInt(tf.getText())</a:t>
            </a:r>
            <a:r>
              <a:rPr sz="1200" i="1" spc="150" dirty="0">
                <a:latin typeface="Cambria"/>
                <a:cs typeface="Cambria"/>
              </a:rPr>
              <a:t> </a:t>
            </a:r>
            <a:r>
              <a:rPr sz="1200" i="1" spc="85" dirty="0">
                <a:latin typeface="Cambria"/>
                <a:cs typeface="Cambria"/>
              </a:rPr>
              <a:t>+ </a:t>
            </a:r>
            <a:r>
              <a:rPr sz="1200" i="1" spc="30" dirty="0">
                <a:latin typeface="Cambria"/>
                <a:cs typeface="Cambria"/>
              </a:rPr>
              <a:t>1</a:t>
            </a:r>
            <a:r>
              <a:rPr sz="1200" i="1" spc="95" dirty="0">
                <a:latin typeface="Cambria"/>
                <a:cs typeface="Cambria"/>
              </a:rPr>
              <a:t> </a:t>
            </a:r>
            <a:r>
              <a:rPr sz="1200" i="1" spc="-10" dirty="0">
                <a:latin typeface="Cambria"/>
                <a:cs typeface="Cambria"/>
              </a:rPr>
              <a:t>+"");</a:t>
            </a:r>
            <a:endParaRPr sz="1200">
              <a:latin typeface="Cambria"/>
              <a:cs typeface="Cambria"/>
            </a:endParaRPr>
          </a:p>
          <a:p>
            <a:pPr marL="320040">
              <a:lnSpc>
                <a:spcPct val="100000"/>
              </a:lnSpc>
            </a:pPr>
            <a:r>
              <a:rPr sz="1200" spc="-50" dirty="0">
                <a:latin typeface="Cambria"/>
                <a:cs typeface="Cambria"/>
              </a:rPr>
              <a:t>}</a:t>
            </a:r>
            <a:endParaRPr sz="1200">
              <a:latin typeface="Cambria"/>
              <a:cs typeface="Cambria"/>
            </a:endParaRPr>
          </a:p>
          <a:p>
            <a:pPr marL="137160">
              <a:lnSpc>
                <a:spcPct val="100000"/>
              </a:lnSpc>
            </a:pPr>
            <a:r>
              <a:rPr sz="1200" spc="-25" dirty="0">
                <a:latin typeface="Cambria"/>
                <a:cs typeface="Cambria"/>
              </a:rPr>
              <a:t>});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5624576"/>
            <a:ext cx="34429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422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mbria"/>
                <a:cs typeface="Cambria"/>
              </a:rPr>
              <a:t>f.setVisible(</a:t>
            </a:r>
            <a:r>
              <a:rPr sz="1200" b="1" spc="-10" dirty="0">
                <a:latin typeface="Cambria"/>
                <a:cs typeface="Cambria"/>
              </a:rPr>
              <a:t>true);</a:t>
            </a:r>
            <a:endParaRPr sz="1200">
              <a:latin typeface="Cambria"/>
              <a:cs typeface="Cambria"/>
            </a:endParaRPr>
          </a:p>
          <a:p>
            <a:pPr marL="377825">
              <a:lnSpc>
                <a:spcPct val="100000"/>
              </a:lnSpc>
            </a:pPr>
            <a:r>
              <a:rPr sz="1200" spc="-50" dirty="0">
                <a:latin typeface="Cambria"/>
                <a:cs typeface="Cambria"/>
              </a:rPr>
              <a:t>}</a:t>
            </a:r>
            <a:endParaRPr sz="1200">
              <a:latin typeface="Cambria"/>
              <a:cs typeface="Cambria"/>
            </a:endParaRPr>
          </a:p>
          <a:p>
            <a:pPr marL="377825" marR="5080">
              <a:lnSpc>
                <a:spcPct val="100000"/>
              </a:lnSpc>
            </a:pPr>
            <a:r>
              <a:rPr sz="1200" b="1" spc="75" dirty="0">
                <a:latin typeface="Cambria"/>
                <a:cs typeface="Cambria"/>
              </a:rPr>
              <a:t>public</a:t>
            </a:r>
            <a:r>
              <a:rPr sz="1200" b="1" spc="90" dirty="0">
                <a:latin typeface="Cambria"/>
                <a:cs typeface="Cambria"/>
              </a:rPr>
              <a:t> </a:t>
            </a:r>
            <a:r>
              <a:rPr sz="1200" b="1" spc="70" dirty="0">
                <a:latin typeface="Cambria"/>
                <a:cs typeface="Cambria"/>
              </a:rPr>
              <a:t>static</a:t>
            </a:r>
            <a:r>
              <a:rPr sz="1200" b="1" spc="100" dirty="0">
                <a:latin typeface="Cambria"/>
                <a:cs typeface="Cambria"/>
              </a:rPr>
              <a:t> </a:t>
            </a:r>
            <a:r>
              <a:rPr sz="1200" b="1" spc="70" dirty="0">
                <a:latin typeface="Cambria"/>
                <a:cs typeface="Cambria"/>
              </a:rPr>
              <a:t>void</a:t>
            </a:r>
            <a:r>
              <a:rPr sz="1200" b="1" spc="114" dirty="0">
                <a:latin typeface="Cambria"/>
                <a:cs typeface="Cambria"/>
              </a:rPr>
              <a:t> </a:t>
            </a:r>
            <a:r>
              <a:rPr sz="1200" b="1" spc="70" dirty="0">
                <a:latin typeface="Cambria"/>
                <a:cs typeface="Cambria"/>
              </a:rPr>
              <a:t>main(String[]</a:t>
            </a:r>
            <a:r>
              <a:rPr sz="1200" b="1" spc="120" dirty="0">
                <a:latin typeface="Cambria"/>
                <a:cs typeface="Cambria"/>
              </a:rPr>
              <a:t> </a:t>
            </a:r>
            <a:r>
              <a:rPr sz="1200" b="1" spc="55" dirty="0">
                <a:latin typeface="Cambria"/>
                <a:cs typeface="Cambria"/>
              </a:rPr>
              <a:t>args)</a:t>
            </a:r>
            <a:r>
              <a:rPr sz="1200" b="1" spc="110" dirty="0">
                <a:latin typeface="Cambria"/>
                <a:cs typeface="Cambria"/>
              </a:rPr>
              <a:t> </a:t>
            </a:r>
            <a:r>
              <a:rPr sz="1200" b="1" spc="-50" dirty="0">
                <a:latin typeface="Cambria"/>
                <a:cs typeface="Cambria"/>
              </a:rPr>
              <a:t>{ </a:t>
            </a:r>
            <a:r>
              <a:rPr sz="1200" b="1" spc="75" dirty="0">
                <a:latin typeface="Cambria"/>
                <a:cs typeface="Cambria"/>
              </a:rPr>
              <a:t>new</a:t>
            </a:r>
            <a:r>
              <a:rPr sz="1200" b="1" spc="85" dirty="0">
                <a:latin typeface="Cambria"/>
                <a:cs typeface="Cambria"/>
              </a:rPr>
              <a:t> </a:t>
            </a:r>
            <a:r>
              <a:rPr sz="1200" b="1" spc="50" dirty="0">
                <a:latin typeface="Cambria"/>
                <a:cs typeface="Cambria"/>
              </a:rPr>
              <a:t>Counter();</a:t>
            </a:r>
            <a:endParaRPr sz="1200">
              <a:latin typeface="Cambria"/>
              <a:cs typeface="Cambria"/>
            </a:endParaRPr>
          </a:p>
          <a:p>
            <a:pPr marL="377825">
              <a:lnSpc>
                <a:spcPct val="100000"/>
              </a:lnSpc>
            </a:pPr>
            <a:r>
              <a:rPr sz="1200" spc="-50" dirty="0">
                <a:latin typeface="Cambria"/>
                <a:cs typeface="Cambria"/>
              </a:rPr>
              <a:t>}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200" spc="-50" dirty="0">
                <a:latin typeface="Cambria"/>
                <a:cs typeface="Cambria"/>
              </a:rPr>
              <a:t>}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cap="small" spc="275" dirty="0"/>
              <a:t>Implement</a:t>
            </a:r>
            <a:r>
              <a:rPr cap="small" spc="325" dirty="0"/>
              <a:t> </a:t>
            </a:r>
            <a:r>
              <a:rPr cap="small" spc="285" dirty="0"/>
              <a:t>Listener</a:t>
            </a:r>
            <a:r>
              <a:rPr cap="small" spc="340" dirty="0"/>
              <a:t> </a:t>
            </a:r>
            <a:r>
              <a:rPr cap="small" spc="245" dirty="0"/>
              <a:t>in</a:t>
            </a:r>
            <a:r>
              <a:rPr cap="small" spc="325" dirty="0"/>
              <a:t> </a:t>
            </a:r>
            <a:r>
              <a:rPr cap="small" spc="275" dirty="0"/>
              <a:t>Anonymous </a:t>
            </a:r>
            <a:r>
              <a:rPr cap="small" spc="315" dirty="0"/>
              <a:t>Class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85028" y="5517591"/>
            <a:ext cx="22586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75" dirty="0">
                <a:solidFill>
                  <a:srgbClr val="FF0000"/>
                </a:solidFill>
                <a:latin typeface="Cambria"/>
                <a:cs typeface="Cambria"/>
              </a:rPr>
              <a:t>Identify</a:t>
            </a:r>
            <a:r>
              <a:rPr sz="1200" b="1" spc="1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b="1" spc="75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200" b="1" spc="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b="1" spc="65" dirty="0">
                <a:solidFill>
                  <a:srgbClr val="FF0000"/>
                </a:solidFill>
                <a:latin typeface="Cambria"/>
                <a:cs typeface="Cambria"/>
              </a:rPr>
              <a:t>source</a:t>
            </a:r>
            <a:r>
              <a:rPr sz="1200" b="1" spc="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b="1" spc="65" dirty="0">
                <a:solidFill>
                  <a:srgbClr val="FF0000"/>
                </a:solidFill>
                <a:latin typeface="Cambria"/>
                <a:cs typeface="Cambria"/>
              </a:rPr>
              <a:t>first</a:t>
            </a:r>
            <a:r>
              <a:rPr sz="1200" b="1" spc="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b="1" spc="65" dirty="0">
                <a:solidFill>
                  <a:srgbClr val="FF0000"/>
                </a:solidFill>
                <a:latin typeface="Cambria"/>
                <a:cs typeface="Cambria"/>
              </a:rPr>
              <a:t>and </a:t>
            </a:r>
            <a:r>
              <a:rPr sz="1200" b="1" spc="75" dirty="0">
                <a:solidFill>
                  <a:srgbClr val="FF0000"/>
                </a:solidFill>
                <a:latin typeface="Cambria"/>
                <a:cs typeface="Cambria"/>
              </a:rPr>
              <a:t>then</a:t>
            </a:r>
            <a:r>
              <a:rPr sz="1200" b="1" spc="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b="1" spc="65" dirty="0">
                <a:solidFill>
                  <a:srgbClr val="FF0000"/>
                </a:solidFill>
                <a:latin typeface="Cambria"/>
                <a:cs typeface="Cambria"/>
              </a:rPr>
              <a:t>implement</a:t>
            </a:r>
            <a:r>
              <a:rPr sz="1200" b="1" spc="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b="1" spc="75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200" b="1" spc="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b="1" spc="55" dirty="0">
                <a:solidFill>
                  <a:srgbClr val="FF0000"/>
                </a:solidFill>
                <a:latin typeface="Cambria"/>
                <a:cs typeface="Cambria"/>
              </a:rPr>
              <a:t>logic </a:t>
            </a:r>
            <a:r>
              <a:rPr sz="1200" b="1" spc="75" dirty="0">
                <a:solidFill>
                  <a:srgbClr val="FF0000"/>
                </a:solidFill>
                <a:latin typeface="Cambria"/>
                <a:cs typeface="Cambria"/>
              </a:rPr>
              <a:t>depending</a:t>
            </a:r>
            <a:r>
              <a:rPr sz="1200" b="1" spc="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b="1" spc="65" dirty="0">
                <a:solidFill>
                  <a:srgbClr val="FF0000"/>
                </a:solidFill>
                <a:latin typeface="Cambria"/>
                <a:cs typeface="Cambria"/>
              </a:rPr>
              <a:t>on</a:t>
            </a:r>
            <a:r>
              <a:rPr sz="1200" b="1" spc="1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b="1" spc="75" dirty="0">
                <a:solidFill>
                  <a:srgbClr val="FF0000"/>
                </a:solidFill>
                <a:latin typeface="Cambria"/>
                <a:cs typeface="Cambria"/>
              </a:rPr>
              <a:t>the </a:t>
            </a:r>
            <a:r>
              <a:rPr sz="1200" b="1" spc="55" dirty="0">
                <a:solidFill>
                  <a:srgbClr val="FF0000"/>
                </a:solidFill>
                <a:latin typeface="Cambria"/>
                <a:cs typeface="Cambria"/>
              </a:rPr>
              <a:t>source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0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285" dirty="0"/>
              <a:t>Multiple</a:t>
            </a:r>
            <a:r>
              <a:rPr cap="small" spc="325" dirty="0"/>
              <a:t> </a:t>
            </a:r>
            <a:r>
              <a:rPr cap="small" spc="220" dirty="0"/>
              <a:t>buttons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9800" y="2133600"/>
            <a:ext cx="1905000" cy="9525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630426"/>
            <a:ext cx="4270375" cy="3380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682875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mbria"/>
                <a:cs typeface="Cambria"/>
              </a:rPr>
              <a:t>import</a:t>
            </a:r>
            <a:r>
              <a:rPr sz="1100" spc="19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java.awt.*; </a:t>
            </a:r>
            <a:r>
              <a:rPr sz="1100" dirty="0">
                <a:latin typeface="Cambria"/>
                <a:cs typeface="Cambria"/>
              </a:rPr>
              <a:t>import</a:t>
            </a:r>
            <a:r>
              <a:rPr sz="1100" spc="20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java.awt.event.*; </a:t>
            </a:r>
            <a:r>
              <a:rPr sz="1100" dirty="0">
                <a:latin typeface="Cambria"/>
                <a:cs typeface="Cambria"/>
              </a:rPr>
              <a:t>import</a:t>
            </a:r>
            <a:r>
              <a:rPr sz="1100" spc="19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javax.swing.*;</a:t>
            </a:r>
            <a:endParaRPr sz="1100">
              <a:latin typeface="Cambria"/>
              <a:cs typeface="Cambria"/>
            </a:endParaRPr>
          </a:p>
          <a:p>
            <a:pPr marL="377825" marR="5080" indent="-365760">
              <a:lnSpc>
                <a:spcPct val="100000"/>
              </a:lnSpc>
            </a:pPr>
            <a:r>
              <a:rPr sz="1100" spc="20" dirty="0">
                <a:latin typeface="Cambria"/>
                <a:cs typeface="Cambria"/>
              </a:rPr>
              <a:t>public</a:t>
            </a:r>
            <a:r>
              <a:rPr sz="1100" spc="12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class</a:t>
            </a:r>
            <a:r>
              <a:rPr sz="1100" spc="14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Counter</a:t>
            </a:r>
            <a:r>
              <a:rPr sz="1100" spc="114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extends</a:t>
            </a:r>
            <a:r>
              <a:rPr sz="1100" spc="145" dirty="0">
                <a:latin typeface="Cambria"/>
                <a:cs typeface="Cambria"/>
              </a:rPr>
              <a:t> </a:t>
            </a:r>
            <a:r>
              <a:rPr sz="1100" spc="100" dirty="0">
                <a:latin typeface="Cambria"/>
                <a:cs typeface="Cambria"/>
              </a:rPr>
              <a:t>JFrame</a:t>
            </a:r>
            <a:r>
              <a:rPr sz="1100" spc="114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implements</a:t>
            </a:r>
            <a:r>
              <a:rPr sz="1100" spc="11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ActionListener{ </a:t>
            </a:r>
            <a:r>
              <a:rPr sz="1100" spc="70" dirty="0">
                <a:latin typeface="Cambria"/>
                <a:cs typeface="Cambria"/>
              </a:rPr>
              <a:t>JTextField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tf;</a:t>
            </a:r>
            <a:endParaRPr sz="1100">
              <a:latin typeface="Cambria"/>
              <a:cs typeface="Cambria"/>
            </a:endParaRPr>
          </a:p>
          <a:p>
            <a:pPr marL="377825" marR="2780665">
              <a:lnSpc>
                <a:spcPct val="100000"/>
              </a:lnSpc>
            </a:pPr>
            <a:r>
              <a:rPr sz="1100" spc="75" dirty="0">
                <a:latin typeface="Cambria"/>
                <a:cs typeface="Cambria"/>
              </a:rPr>
              <a:t>JButton</a:t>
            </a:r>
            <a:r>
              <a:rPr sz="1100" spc="114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b,</a:t>
            </a:r>
            <a:r>
              <a:rPr sz="1100" spc="110" dirty="0">
                <a:latin typeface="Cambria"/>
                <a:cs typeface="Cambria"/>
              </a:rPr>
              <a:t> </a:t>
            </a:r>
            <a:r>
              <a:rPr sz="1100" spc="-35" dirty="0">
                <a:latin typeface="Cambria"/>
                <a:cs typeface="Cambria"/>
              </a:rPr>
              <a:t>r; </a:t>
            </a:r>
            <a:r>
              <a:rPr sz="1100" dirty="0">
                <a:latin typeface="Cambria"/>
                <a:cs typeface="Cambria"/>
              </a:rPr>
              <a:t>public</a:t>
            </a:r>
            <a:r>
              <a:rPr sz="1100" spc="22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Counter(){</a:t>
            </a:r>
            <a:endParaRPr sz="11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</a:pPr>
            <a:r>
              <a:rPr sz="1100" spc="10" dirty="0">
                <a:latin typeface="Cambria"/>
                <a:cs typeface="Cambria"/>
              </a:rPr>
              <a:t>super("Counter");</a:t>
            </a:r>
            <a:r>
              <a:rPr sz="1100" spc="22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setSize(200,</a:t>
            </a:r>
            <a:r>
              <a:rPr sz="1100" spc="22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100);</a:t>
            </a:r>
            <a:endParaRPr sz="1100">
              <a:latin typeface="Cambria"/>
              <a:cs typeface="Cambria"/>
            </a:endParaRPr>
          </a:p>
          <a:p>
            <a:pPr marL="652780" marR="39370">
              <a:lnSpc>
                <a:spcPct val="100000"/>
              </a:lnSpc>
            </a:pPr>
            <a:r>
              <a:rPr sz="1100" spc="20" dirty="0">
                <a:latin typeface="Cambria"/>
                <a:cs typeface="Cambria"/>
              </a:rPr>
              <a:t>setLayout(new</a:t>
            </a:r>
            <a:r>
              <a:rPr sz="1100" spc="18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FlowLayout()); </a:t>
            </a:r>
            <a:r>
              <a:rPr sz="1100" spc="65" dirty="0">
                <a:latin typeface="Cambria"/>
                <a:cs typeface="Cambria"/>
              </a:rPr>
              <a:t>setDefaultCloseOperation(JFrame.</a:t>
            </a:r>
            <a:r>
              <a:rPr sz="1100" i="1" spc="65" dirty="0">
                <a:latin typeface="Cambria"/>
                <a:cs typeface="Cambria"/>
              </a:rPr>
              <a:t>EXIT_ON_CLOSE); </a:t>
            </a:r>
            <a:r>
              <a:rPr sz="1100" dirty="0">
                <a:latin typeface="Cambria"/>
                <a:cs typeface="Cambria"/>
              </a:rPr>
              <a:t>add(new</a:t>
            </a:r>
            <a:r>
              <a:rPr sz="1100" spc="16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JLabel("Counter"));</a:t>
            </a:r>
            <a:endParaRPr sz="1100">
              <a:latin typeface="Cambria"/>
              <a:cs typeface="Cambria"/>
            </a:endParaRPr>
          </a:p>
          <a:p>
            <a:pPr marL="652780" marR="1794510">
              <a:lnSpc>
                <a:spcPct val="100000"/>
              </a:lnSpc>
            </a:pPr>
            <a:r>
              <a:rPr sz="1100" spc="40" dirty="0">
                <a:latin typeface="Cambria"/>
                <a:cs typeface="Cambria"/>
              </a:rPr>
              <a:t>tf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=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new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JTextField("0“,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10); </a:t>
            </a:r>
            <a:r>
              <a:rPr sz="1100" dirty="0">
                <a:latin typeface="Cambria"/>
                <a:cs typeface="Cambria"/>
              </a:rPr>
              <a:t>b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=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new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JButton("Count");</a:t>
            </a:r>
            <a:endParaRPr sz="1100">
              <a:latin typeface="Cambria"/>
              <a:cs typeface="Cambria"/>
            </a:endParaRPr>
          </a:p>
          <a:p>
            <a:pPr marL="652780" marR="1953260">
              <a:lnSpc>
                <a:spcPct val="100000"/>
              </a:lnSpc>
            </a:pPr>
            <a:r>
              <a:rPr sz="1100" dirty="0">
                <a:latin typeface="Cambria"/>
                <a:cs typeface="Cambria"/>
              </a:rPr>
              <a:t>r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=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new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JButton("Reset"); add(tf);add(b);add(r); setVisible(true);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Cambria"/>
              <a:cs typeface="Cambria"/>
            </a:endParaRPr>
          </a:p>
          <a:p>
            <a:pPr marL="652780" marR="1906270">
              <a:lnSpc>
                <a:spcPct val="100000"/>
              </a:lnSpc>
            </a:pPr>
            <a:r>
              <a:rPr sz="1100" spc="-10" dirty="0">
                <a:latin typeface="Cambria"/>
                <a:cs typeface="Cambria"/>
              </a:rPr>
              <a:t>b.addActionListener(this);</a:t>
            </a:r>
            <a:r>
              <a:rPr sz="1100" spc="50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r.addActionListener(this);</a:t>
            </a:r>
            <a:endParaRPr sz="1100">
              <a:latin typeface="Cambria"/>
              <a:cs typeface="Cambria"/>
            </a:endParaRPr>
          </a:p>
          <a:p>
            <a:pPr marL="377825">
              <a:lnSpc>
                <a:spcPct val="100000"/>
              </a:lnSpc>
            </a:pPr>
            <a:r>
              <a:rPr sz="1100" spc="-50" dirty="0">
                <a:latin typeface="Cambria"/>
                <a:cs typeface="Cambria"/>
              </a:rPr>
              <a:t>}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5105400"/>
            <a:ext cx="4191000" cy="1219200"/>
          </a:xfrm>
          <a:prstGeom prst="rect">
            <a:avLst/>
          </a:prstGeom>
          <a:solidFill>
            <a:srgbClr val="F8CFC7"/>
          </a:solidFill>
          <a:ln w="25400">
            <a:solidFill>
              <a:srgbClr val="BA6025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350520" marR="1205230" indent="-274955">
              <a:lnSpc>
                <a:spcPct val="100000"/>
              </a:lnSpc>
              <a:spcBef>
                <a:spcPts val="470"/>
              </a:spcBef>
            </a:pPr>
            <a:r>
              <a:rPr sz="1100" spc="30" dirty="0">
                <a:latin typeface="Cambria"/>
                <a:cs typeface="Cambria"/>
              </a:rPr>
              <a:t>public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void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actionPerformed(ActionEvent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e)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-50" dirty="0">
                <a:latin typeface="Cambria"/>
                <a:cs typeface="Cambria"/>
              </a:rPr>
              <a:t>{</a:t>
            </a:r>
            <a:r>
              <a:rPr sz="1100" dirty="0">
                <a:latin typeface="Cambria"/>
                <a:cs typeface="Cambria"/>
              </a:rPr>
              <a:t> Object</a:t>
            </a:r>
            <a:r>
              <a:rPr sz="1100" spc="114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obj</a:t>
            </a:r>
            <a:r>
              <a:rPr sz="1100" spc="140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=</a:t>
            </a:r>
            <a:r>
              <a:rPr sz="1100" spc="13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e.getSource();</a:t>
            </a:r>
            <a:endParaRPr sz="1100">
              <a:latin typeface="Cambria"/>
              <a:cs typeface="Cambria"/>
            </a:endParaRPr>
          </a:p>
          <a:p>
            <a:pPr marL="350520">
              <a:lnSpc>
                <a:spcPct val="100000"/>
              </a:lnSpc>
            </a:pPr>
            <a:r>
              <a:rPr sz="1100" dirty="0">
                <a:latin typeface="Cambria"/>
                <a:cs typeface="Cambria"/>
              </a:rPr>
              <a:t>if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(obj</a:t>
            </a:r>
            <a:r>
              <a:rPr sz="1100" spc="55" dirty="0">
                <a:latin typeface="Cambria"/>
                <a:cs typeface="Cambria"/>
              </a:rPr>
              <a:t> ==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b)</a:t>
            </a:r>
            <a:endParaRPr sz="1100">
              <a:latin typeface="Cambria"/>
              <a:cs typeface="Cambria"/>
            </a:endParaRPr>
          </a:p>
          <a:p>
            <a:pPr marL="624840">
              <a:lnSpc>
                <a:spcPct val="100000"/>
              </a:lnSpc>
            </a:pPr>
            <a:r>
              <a:rPr sz="1100" spc="30" dirty="0">
                <a:latin typeface="Cambria"/>
                <a:cs typeface="Cambria"/>
              </a:rPr>
              <a:t>tf.setText(Integer.</a:t>
            </a:r>
            <a:r>
              <a:rPr sz="1100" i="1" spc="30" dirty="0">
                <a:latin typeface="Cambria"/>
                <a:cs typeface="Cambria"/>
              </a:rPr>
              <a:t>parseInt(tf.getText())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i="1" spc="90" dirty="0">
                <a:latin typeface="Cambria"/>
                <a:cs typeface="Cambria"/>
              </a:rPr>
              <a:t>+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i="1" spc="30" dirty="0">
                <a:latin typeface="Cambria"/>
                <a:cs typeface="Cambria"/>
              </a:rPr>
              <a:t>1</a:t>
            </a:r>
            <a:r>
              <a:rPr sz="1100" i="1" spc="35" dirty="0">
                <a:latin typeface="Cambria"/>
                <a:cs typeface="Cambria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+"");</a:t>
            </a:r>
            <a:endParaRPr sz="1100">
              <a:latin typeface="Cambria"/>
              <a:cs typeface="Cambria"/>
            </a:endParaRPr>
          </a:p>
          <a:p>
            <a:pPr marL="624840" marR="2616835" indent="-274320">
              <a:lnSpc>
                <a:spcPct val="100000"/>
              </a:lnSpc>
            </a:pPr>
            <a:r>
              <a:rPr sz="1100" dirty="0">
                <a:latin typeface="Cambria"/>
                <a:cs typeface="Cambria"/>
              </a:rPr>
              <a:t>else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if(obj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==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r) </a:t>
            </a:r>
            <a:r>
              <a:rPr sz="1100" spc="-10" dirty="0">
                <a:latin typeface="Cambria"/>
                <a:cs typeface="Cambria"/>
              </a:rPr>
              <a:t>tf.setText("0");</a:t>
            </a:r>
            <a:endParaRPr sz="1100">
              <a:latin typeface="Cambria"/>
              <a:cs typeface="Cambria"/>
            </a:endParaRPr>
          </a:p>
          <a:p>
            <a:pPr marL="76200">
              <a:lnSpc>
                <a:spcPts val="1210"/>
              </a:lnSpc>
            </a:pPr>
            <a:r>
              <a:rPr sz="1100" spc="-50" dirty="0">
                <a:latin typeface="Cambria"/>
                <a:cs typeface="Cambria"/>
              </a:rPr>
              <a:t>}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6325615"/>
            <a:ext cx="390461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sz="1100" spc="20" dirty="0">
                <a:latin typeface="Cambria"/>
                <a:cs typeface="Cambria"/>
              </a:rPr>
              <a:t>public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static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void</a:t>
            </a:r>
            <a:r>
              <a:rPr sz="1100" spc="11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main(String[]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args)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{</a:t>
            </a:r>
            <a:r>
              <a:rPr sz="1100" spc="11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new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Counter();}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100" spc="-50" dirty="0">
                <a:latin typeface="Cambria"/>
                <a:cs typeface="Cambria"/>
              </a:rPr>
              <a:t>}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839200" y="0"/>
            <a:ext cx="304800" cy="6858000"/>
            <a:chOff x="8839200" y="0"/>
            <a:chExt cx="304800" cy="6858000"/>
          </a:xfrm>
        </p:grpSpPr>
        <p:sp>
          <p:nvSpPr>
            <p:cNvPr id="5" name="object 5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9525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156447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08" y="4419"/>
                </a:lnTo>
                <a:lnTo>
                  <a:pt x="178597" y="17162"/>
                </a:lnTo>
                <a:lnTo>
                  <a:pt x="135861" y="37453"/>
                </a:lnTo>
                <a:lnTo>
                  <a:pt x="97575" y="64518"/>
                </a:lnTo>
                <a:lnTo>
                  <a:pt x="64513" y="97580"/>
                </a:lnTo>
                <a:lnTo>
                  <a:pt x="37450" y="135867"/>
                </a:lnTo>
                <a:lnTo>
                  <a:pt x="17161" y="178602"/>
                </a:lnTo>
                <a:lnTo>
                  <a:pt x="4419" y="225011"/>
                </a:lnTo>
                <a:lnTo>
                  <a:pt x="0" y="274319"/>
                </a:lnTo>
                <a:lnTo>
                  <a:pt x="4419" y="323628"/>
                </a:lnTo>
                <a:lnTo>
                  <a:pt x="17161" y="370037"/>
                </a:lnTo>
                <a:lnTo>
                  <a:pt x="37450" y="412772"/>
                </a:lnTo>
                <a:lnTo>
                  <a:pt x="64513" y="451059"/>
                </a:lnTo>
                <a:lnTo>
                  <a:pt x="97575" y="484121"/>
                </a:lnTo>
                <a:lnTo>
                  <a:pt x="135861" y="511186"/>
                </a:lnTo>
                <a:lnTo>
                  <a:pt x="178597" y="531477"/>
                </a:lnTo>
                <a:lnTo>
                  <a:pt x="225008" y="544220"/>
                </a:lnTo>
                <a:lnTo>
                  <a:pt x="274320" y="548640"/>
                </a:lnTo>
                <a:lnTo>
                  <a:pt x="323631" y="544220"/>
                </a:lnTo>
                <a:lnTo>
                  <a:pt x="370042" y="531477"/>
                </a:lnTo>
                <a:lnTo>
                  <a:pt x="412778" y="511186"/>
                </a:lnTo>
                <a:lnTo>
                  <a:pt x="451064" y="484121"/>
                </a:lnTo>
                <a:lnTo>
                  <a:pt x="484126" y="451059"/>
                </a:lnTo>
                <a:lnTo>
                  <a:pt x="511189" y="412772"/>
                </a:lnTo>
                <a:lnTo>
                  <a:pt x="531478" y="370037"/>
                </a:lnTo>
                <a:lnTo>
                  <a:pt x="544220" y="323628"/>
                </a:lnTo>
                <a:lnTo>
                  <a:pt x="548640" y="274319"/>
                </a:lnTo>
                <a:lnTo>
                  <a:pt x="544220" y="225011"/>
                </a:lnTo>
                <a:lnTo>
                  <a:pt x="531478" y="178602"/>
                </a:lnTo>
                <a:lnTo>
                  <a:pt x="511189" y="135867"/>
                </a:lnTo>
                <a:lnTo>
                  <a:pt x="484126" y="97580"/>
                </a:lnTo>
                <a:lnTo>
                  <a:pt x="451064" y="64518"/>
                </a:lnTo>
                <a:lnTo>
                  <a:pt x="412778" y="37453"/>
                </a:lnTo>
                <a:lnTo>
                  <a:pt x="370042" y="17162"/>
                </a:lnTo>
                <a:lnTo>
                  <a:pt x="323631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260" dirty="0"/>
              <a:t>List</a:t>
            </a:r>
            <a:r>
              <a:rPr cap="small" spc="310" dirty="0"/>
              <a:t> </a:t>
            </a:r>
            <a:r>
              <a:rPr cap="small" spc="295" dirty="0"/>
              <a:t>of</a:t>
            </a:r>
            <a:r>
              <a:rPr cap="small" spc="300" dirty="0"/>
              <a:t> </a:t>
            </a:r>
            <a:r>
              <a:rPr cap="small" spc="325" dirty="0"/>
              <a:t>Some</a:t>
            </a:r>
            <a:r>
              <a:rPr cap="small" spc="320" dirty="0"/>
              <a:t> </a:t>
            </a:r>
            <a:r>
              <a:rPr cap="small" spc="315" dirty="0"/>
              <a:t>common</a:t>
            </a:r>
            <a:r>
              <a:rPr cap="small" spc="290" dirty="0"/>
              <a:t> </a:t>
            </a:r>
            <a:r>
              <a:rPr cap="small" spc="320" dirty="0"/>
              <a:t>Source,</a:t>
            </a:r>
            <a:r>
              <a:rPr cap="small" spc="210" dirty="0"/>
              <a:t> </a:t>
            </a:r>
            <a:r>
              <a:rPr cap="small" spc="295" dirty="0"/>
              <a:t>Event</a:t>
            </a:r>
          </a:p>
          <a:p>
            <a:pPr marL="12700">
              <a:lnSpc>
                <a:spcPct val="100000"/>
              </a:lnSpc>
            </a:pPr>
            <a:r>
              <a:rPr cap="small" spc="265" dirty="0"/>
              <a:t>and</a:t>
            </a:r>
            <a:r>
              <a:rPr cap="small" spc="300" dirty="0"/>
              <a:t> </a:t>
            </a:r>
            <a:r>
              <a:rPr cap="small" spc="275" dirty="0"/>
              <a:t>Listener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54025" y="1673225"/>
          <a:ext cx="8227694" cy="5060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6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Source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Event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Interface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Methods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085">
                <a:tc>
                  <a:txBody>
                    <a:bodyPr/>
                    <a:lstStyle/>
                    <a:p>
                      <a:pPr marL="9525" algn="just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Button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(Click)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9525" marR="594995" algn="just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List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(Double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clicked)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MenuItem</a:t>
                      </a:r>
                      <a:r>
                        <a:rPr sz="11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(Clicked) Timer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ActionEvent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ActionListener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actionPerformed(ActionEvent</a:t>
                      </a:r>
                      <a:r>
                        <a:rPr sz="11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ae)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CheckBox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ItemEvent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ItemListener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itemStateChanged(ItemEvent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ie)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92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Frame(via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Keyboard)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KeyEvent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KeyListener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marR="1967864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keyPressed(KeyEvent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ke)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keyReleased(KeyEvent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ke)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keyTyped(KeyEvent</a:t>
                      </a:r>
                      <a:r>
                        <a:rPr sz="11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ke)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83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Frame(Mouse</a:t>
                      </a:r>
                      <a:r>
                        <a:rPr sz="11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action)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MouseEvent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MouseListener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marR="15525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mouseClicked(MouseEvent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me)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mouseEntered(MouseEvent</a:t>
                      </a:r>
                      <a:r>
                        <a:rPr sz="11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me)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mouseExited(MouseEvent</a:t>
                      </a:r>
                      <a:r>
                        <a:rPr sz="11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me)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mousePressed(MouseEvent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me)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mouseReleased(MouseEvent</a:t>
                      </a:r>
                      <a:r>
                        <a:rPr sz="11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me)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Frame(Mouse</a:t>
                      </a:r>
                      <a:r>
                        <a:rPr sz="11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Move)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MouseEvent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MouseMotionListener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marR="15906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mouseDragged(MouseEvent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me)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mouseMoved(MouseEvent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me)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170">
                <a:tc>
                  <a:txBody>
                    <a:bodyPr/>
                    <a:lstStyle/>
                    <a:p>
                      <a:pPr marL="9525" marR="9525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TextField/TextArea(changing text)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TextEvent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TextListener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textValueChanged(TextEvent</a:t>
                      </a:r>
                      <a:r>
                        <a:rPr sz="11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te)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812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Window/Frame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WindowEvent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WindowListener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marR="138303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windowActivated(WindowEvent</a:t>
                      </a:r>
                      <a:r>
                        <a:rPr sz="11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we)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windowClosed(WindowEvent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we)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windowClosing(WindowEvent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we)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10160" marR="12407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windowDeactivated(WindowEvent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we)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windowDeiconified(WindowEvent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we)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windowIconified(WindowEvent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we)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windowOpened(WindowEvent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we)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0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250" dirty="0"/>
              <a:t>Adapter</a:t>
            </a:r>
            <a:r>
              <a:rPr cap="small" spc="310" dirty="0"/>
              <a:t> </a:t>
            </a:r>
            <a:r>
              <a:rPr cap="small" spc="275" dirty="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95449"/>
            <a:ext cx="7243445" cy="4662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indent="-273685">
              <a:lnSpc>
                <a:spcPts val="2455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z="2200" spc="65" dirty="0">
                <a:latin typeface="Cambria"/>
                <a:cs typeface="Cambria"/>
              </a:rPr>
              <a:t>Suppose</a:t>
            </a:r>
            <a:r>
              <a:rPr sz="2200" spc="17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your</a:t>
            </a:r>
            <a:r>
              <a:rPr sz="2200" spc="190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class</a:t>
            </a:r>
            <a:r>
              <a:rPr sz="2200" spc="150" dirty="0">
                <a:latin typeface="Cambria"/>
                <a:cs typeface="Cambria"/>
              </a:rPr>
              <a:t> </a:t>
            </a:r>
            <a:r>
              <a:rPr sz="2200" spc="50" dirty="0">
                <a:latin typeface="Cambria"/>
                <a:cs typeface="Cambria"/>
              </a:rPr>
              <a:t>directly</a:t>
            </a:r>
            <a:r>
              <a:rPr sz="2200" spc="175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implements</a:t>
            </a:r>
            <a:endParaRPr sz="2200">
              <a:latin typeface="Cambria"/>
              <a:cs typeface="Cambria"/>
            </a:endParaRPr>
          </a:p>
          <a:p>
            <a:pPr marL="286385">
              <a:lnSpc>
                <a:spcPts val="2455"/>
              </a:lnSpc>
            </a:pPr>
            <a:r>
              <a:rPr sz="2200" spc="-10" dirty="0">
                <a:latin typeface="Cambria"/>
                <a:cs typeface="Cambria"/>
              </a:rPr>
              <a:t>M</a:t>
            </a:r>
            <a:r>
              <a:rPr sz="2200" b="1" spc="-10" dirty="0">
                <a:latin typeface="Courier New"/>
                <a:cs typeface="Courier New"/>
              </a:rPr>
              <a:t>ouseListener</a:t>
            </a:r>
            <a:endParaRPr sz="2200">
              <a:latin typeface="Courier New"/>
              <a:cs typeface="Courier New"/>
            </a:endParaRPr>
          </a:p>
          <a:p>
            <a:pPr marL="652780" lvl="1" indent="-274955">
              <a:lnSpc>
                <a:spcPts val="2220"/>
              </a:lnSpc>
              <a:spcBef>
                <a:spcPts val="240"/>
              </a:spcBef>
              <a:buClr>
                <a:srgbClr val="FD8537"/>
              </a:buClr>
              <a:buSzPct val="78947"/>
              <a:buFont typeface="Segoe UI Symbol"/>
              <a:buChar char="⚫"/>
              <a:tabLst>
                <a:tab pos="652780" algn="l"/>
              </a:tabLst>
            </a:pPr>
            <a:r>
              <a:rPr sz="1900" spc="80" dirty="0">
                <a:latin typeface="Cambria"/>
                <a:cs typeface="Cambria"/>
              </a:rPr>
              <a:t>Then</a:t>
            </a:r>
            <a:r>
              <a:rPr sz="1900" spc="13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you</a:t>
            </a:r>
            <a:r>
              <a:rPr sz="1900" spc="135" dirty="0">
                <a:latin typeface="Cambria"/>
                <a:cs typeface="Cambria"/>
              </a:rPr>
              <a:t> </a:t>
            </a:r>
            <a:r>
              <a:rPr sz="1900" spc="85" dirty="0">
                <a:latin typeface="Cambria"/>
                <a:cs typeface="Cambria"/>
              </a:rPr>
              <a:t>must</a:t>
            </a:r>
            <a:r>
              <a:rPr sz="1900" spc="135" dirty="0">
                <a:latin typeface="Cambria"/>
                <a:cs typeface="Cambria"/>
              </a:rPr>
              <a:t> </a:t>
            </a:r>
            <a:r>
              <a:rPr sz="1900" spc="60" dirty="0">
                <a:latin typeface="Cambria"/>
                <a:cs typeface="Cambria"/>
              </a:rPr>
              <a:t>implement</a:t>
            </a:r>
            <a:r>
              <a:rPr sz="1900" spc="145" dirty="0">
                <a:latin typeface="Cambria"/>
                <a:cs typeface="Cambria"/>
              </a:rPr>
              <a:t> </a:t>
            </a:r>
            <a:r>
              <a:rPr sz="1900" spc="95" dirty="0">
                <a:latin typeface="Cambria"/>
                <a:cs typeface="Cambria"/>
              </a:rPr>
              <a:t>all</a:t>
            </a:r>
            <a:r>
              <a:rPr sz="1900" spc="135" dirty="0">
                <a:latin typeface="Cambria"/>
                <a:cs typeface="Cambria"/>
              </a:rPr>
              <a:t> </a:t>
            </a:r>
            <a:r>
              <a:rPr sz="1900" spc="50" dirty="0">
                <a:latin typeface="Cambria"/>
                <a:cs typeface="Cambria"/>
              </a:rPr>
              <a:t>five</a:t>
            </a:r>
            <a:r>
              <a:rPr sz="1900" spc="170" dirty="0">
                <a:latin typeface="Cambria"/>
                <a:cs typeface="Cambria"/>
              </a:rPr>
              <a:t> </a:t>
            </a:r>
            <a:r>
              <a:rPr sz="1900" b="1" spc="-10" dirty="0">
                <a:latin typeface="Courier New"/>
                <a:cs typeface="Courier New"/>
              </a:rPr>
              <a:t>MouseListener</a:t>
            </a:r>
            <a:endParaRPr sz="1900">
              <a:latin typeface="Courier New"/>
              <a:cs typeface="Courier New"/>
            </a:endParaRPr>
          </a:p>
          <a:p>
            <a:pPr marL="652780">
              <a:lnSpc>
                <a:spcPts val="2220"/>
              </a:lnSpc>
            </a:pPr>
            <a:r>
              <a:rPr sz="1900" spc="45" dirty="0">
                <a:latin typeface="Cambria"/>
                <a:cs typeface="Cambria"/>
              </a:rPr>
              <a:t>methods.</a:t>
            </a:r>
            <a:endParaRPr sz="19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229"/>
              </a:spcBef>
              <a:buClr>
                <a:srgbClr val="FD8537"/>
              </a:buClr>
              <a:buSzPct val="78947"/>
              <a:buFont typeface="Segoe UI Symbol"/>
              <a:buChar char="⚫"/>
              <a:tabLst>
                <a:tab pos="652780" algn="l"/>
              </a:tabLst>
            </a:pPr>
            <a:r>
              <a:rPr sz="1900" spc="110" dirty="0">
                <a:latin typeface="Cambria"/>
                <a:cs typeface="Cambria"/>
              </a:rPr>
              <a:t>Even</a:t>
            </a:r>
            <a:r>
              <a:rPr sz="1900" spc="185" dirty="0">
                <a:latin typeface="Cambria"/>
                <a:cs typeface="Cambria"/>
              </a:rPr>
              <a:t> </a:t>
            </a:r>
            <a:r>
              <a:rPr sz="1900" spc="60" dirty="0">
                <a:latin typeface="Cambria"/>
                <a:cs typeface="Cambria"/>
              </a:rPr>
              <a:t>if</a:t>
            </a:r>
            <a:r>
              <a:rPr sz="1900" spc="17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you</a:t>
            </a:r>
            <a:r>
              <a:rPr sz="1900" spc="170" dirty="0">
                <a:latin typeface="Cambria"/>
                <a:cs typeface="Cambria"/>
              </a:rPr>
              <a:t> </a:t>
            </a:r>
            <a:r>
              <a:rPr sz="1900" spc="50" dirty="0">
                <a:latin typeface="Cambria"/>
                <a:cs typeface="Cambria"/>
              </a:rPr>
              <a:t>care</a:t>
            </a:r>
            <a:r>
              <a:rPr sz="1900" spc="17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only</a:t>
            </a:r>
            <a:r>
              <a:rPr sz="1900" spc="170" dirty="0">
                <a:latin typeface="Cambria"/>
                <a:cs typeface="Cambria"/>
              </a:rPr>
              <a:t> </a:t>
            </a:r>
            <a:r>
              <a:rPr sz="1900" spc="50" dirty="0">
                <a:latin typeface="Cambria"/>
                <a:cs typeface="Cambria"/>
              </a:rPr>
              <a:t>about</a:t>
            </a:r>
            <a:r>
              <a:rPr sz="1900" spc="17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mouse</a:t>
            </a:r>
            <a:r>
              <a:rPr sz="1900" spc="180" dirty="0">
                <a:latin typeface="Cambria"/>
                <a:cs typeface="Cambria"/>
              </a:rPr>
              <a:t> </a:t>
            </a:r>
            <a:r>
              <a:rPr sz="1900" spc="40" dirty="0">
                <a:latin typeface="Cambria"/>
                <a:cs typeface="Cambria"/>
              </a:rPr>
              <a:t>clicks</a:t>
            </a:r>
            <a:endParaRPr sz="1900">
              <a:latin typeface="Cambria"/>
              <a:cs typeface="Cambria"/>
            </a:endParaRPr>
          </a:p>
          <a:p>
            <a:pPr marL="286385" marR="514350" indent="-274320">
              <a:lnSpc>
                <a:spcPts val="2380"/>
              </a:lnSpc>
              <a:spcBef>
                <a:spcPts val="62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z="2200" spc="75" dirty="0">
                <a:latin typeface="Cambria"/>
                <a:cs typeface="Cambria"/>
              </a:rPr>
              <a:t>Methods</a:t>
            </a:r>
            <a:r>
              <a:rPr sz="2200" spc="18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for</a:t>
            </a:r>
            <a:r>
              <a:rPr sz="2200" spc="204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those</a:t>
            </a:r>
            <a:r>
              <a:rPr sz="2200" spc="190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events</a:t>
            </a:r>
            <a:r>
              <a:rPr sz="2200" spc="20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you</a:t>
            </a:r>
            <a:r>
              <a:rPr sz="2200" spc="204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don't</a:t>
            </a:r>
            <a:r>
              <a:rPr sz="2200" spc="200" dirty="0">
                <a:latin typeface="Cambria"/>
                <a:cs typeface="Cambria"/>
              </a:rPr>
              <a:t> </a:t>
            </a:r>
            <a:r>
              <a:rPr sz="2200" spc="50" dirty="0">
                <a:latin typeface="Cambria"/>
                <a:cs typeface="Cambria"/>
              </a:rPr>
              <a:t>care</a:t>
            </a:r>
            <a:r>
              <a:rPr sz="2200" spc="190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about</a:t>
            </a:r>
            <a:r>
              <a:rPr sz="2200" spc="195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can </a:t>
            </a:r>
            <a:r>
              <a:rPr sz="2200" spc="85" dirty="0">
                <a:latin typeface="Cambria"/>
                <a:cs typeface="Cambria"/>
              </a:rPr>
              <a:t>have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empty</a:t>
            </a:r>
            <a:r>
              <a:rPr sz="2200" spc="14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bodies.</a:t>
            </a:r>
            <a:endParaRPr sz="2200">
              <a:latin typeface="Cambria"/>
              <a:cs typeface="Cambria"/>
            </a:endParaRPr>
          </a:p>
          <a:p>
            <a:pPr marL="652780" lvl="1" indent="-274955">
              <a:lnSpc>
                <a:spcPts val="2170"/>
              </a:lnSpc>
              <a:spcBef>
                <a:spcPts val="200"/>
              </a:spcBef>
              <a:buClr>
                <a:srgbClr val="FD8537"/>
              </a:buClr>
              <a:buSzPct val="78947"/>
              <a:buFont typeface="Segoe UI Symbol"/>
              <a:buChar char="⚫"/>
              <a:tabLst>
                <a:tab pos="652780" algn="l"/>
              </a:tabLst>
            </a:pPr>
            <a:r>
              <a:rPr sz="1900" spc="90" dirty="0">
                <a:latin typeface="Cambria"/>
                <a:cs typeface="Cambria"/>
              </a:rPr>
              <a:t>Resulting</a:t>
            </a:r>
            <a:r>
              <a:rPr sz="1900" spc="204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collection</a:t>
            </a:r>
            <a:r>
              <a:rPr sz="1900" spc="19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of</a:t>
            </a:r>
            <a:r>
              <a:rPr sz="1900" spc="204" dirty="0">
                <a:latin typeface="Cambria"/>
                <a:cs typeface="Cambria"/>
              </a:rPr>
              <a:t> </a:t>
            </a:r>
            <a:r>
              <a:rPr sz="1900" spc="55" dirty="0">
                <a:latin typeface="Cambria"/>
                <a:cs typeface="Cambria"/>
              </a:rPr>
              <a:t>empty</a:t>
            </a:r>
            <a:r>
              <a:rPr sz="1900" spc="204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method</a:t>
            </a:r>
            <a:r>
              <a:rPr sz="1900" spc="21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bodies</a:t>
            </a:r>
            <a:r>
              <a:rPr sz="1900" spc="190" dirty="0">
                <a:latin typeface="Cambria"/>
                <a:cs typeface="Cambria"/>
              </a:rPr>
              <a:t> </a:t>
            </a:r>
            <a:r>
              <a:rPr sz="1900" spc="75" dirty="0">
                <a:latin typeface="Cambria"/>
                <a:cs typeface="Cambria"/>
              </a:rPr>
              <a:t>can</a:t>
            </a:r>
            <a:r>
              <a:rPr sz="1900" spc="190" dirty="0">
                <a:latin typeface="Cambria"/>
                <a:cs typeface="Cambria"/>
              </a:rPr>
              <a:t> </a:t>
            </a:r>
            <a:r>
              <a:rPr sz="1900" spc="85" dirty="0">
                <a:latin typeface="Cambria"/>
                <a:cs typeface="Cambria"/>
              </a:rPr>
              <a:t>make</a:t>
            </a:r>
            <a:r>
              <a:rPr sz="1900" spc="215" dirty="0">
                <a:latin typeface="Cambria"/>
                <a:cs typeface="Cambria"/>
              </a:rPr>
              <a:t> </a:t>
            </a:r>
            <a:r>
              <a:rPr sz="1900" spc="-20" dirty="0">
                <a:latin typeface="Cambria"/>
                <a:cs typeface="Cambria"/>
              </a:rPr>
              <a:t>code</a:t>
            </a:r>
            <a:endParaRPr sz="1900">
              <a:latin typeface="Cambria"/>
              <a:cs typeface="Cambria"/>
            </a:endParaRPr>
          </a:p>
          <a:p>
            <a:pPr marL="652780">
              <a:lnSpc>
                <a:spcPts val="2170"/>
              </a:lnSpc>
            </a:pPr>
            <a:r>
              <a:rPr sz="1900" spc="60" dirty="0">
                <a:latin typeface="Cambria"/>
                <a:cs typeface="Cambria"/>
              </a:rPr>
              <a:t>harder</a:t>
            </a:r>
            <a:r>
              <a:rPr sz="1900" spc="114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to</a:t>
            </a:r>
            <a:r>
              <a:rPr sz="1900" spc="120" dirty="0">
                <a:latin typeface="Cambria"/>
                <a:cs typeface="Cambria"/>
              </a:rPr>
              <a:t> </a:t>
            </a:r>
            <a:r>
              <a:rPr sz="1900" spc="50" dirty="0">
                <a:latin typeface="Cambria"/>
                <a:cs typeface="Cambria"/>
              </a:rPr>
              <a:t>read</a:t>
            </a:r>
            <a:r>
              <a:rPr sz="1900" spc="120" dirty="0">
                <a:latin typeface="Cambria"/>
                <a:cs typeface="Cambria"/>
              </a:rPr>
              <a:t> </a:t>
            </a:r>
            <a:r>
              <a:rPr sz="1900" spc="75" dirty="0">
                <a:latin typeface="Cambria"/>
                <a:cs typeface="Cambria"/>
              </a:rPr>
              <a:t>and</a:t>
            </a:r>
            <a:r>
              <a:rPr sz="1900" spc="120" dirty="0">
                <a:latin typeface="Cambria"/>
                <a:cs typeface="Cambria"/>
              </a:rPr>
              <a:t> </a:t>
            </a:r>
            <a:r>
              <a:rPr sz="1900" spc="85" dirty="0">
                <a:latin typeface="Cambria"/>
                <a:cs typeface="Cambria"/>
              </a:rPr>
              <a:t>maintain</a:t>
            </a:r>
            <a:endParaRPr sz="19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32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z="2200" spc="70" dirty="0">
                <a:latin typeface="Cambria"/>
                <a:cs typeface="Cambria"/>
              </a:rPr>
              <a:t>How</a:t>
            </a:r>
            <a:r>
              <a:rPr sz="2200" spc="16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to</a:t>
            </a:r>
            <a:r>
              <a:rPr sz="2200" spc="14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avoid?</a:t>
            </a:r>
            <a:endParaRPr sz="22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240"/>
              </a:spcBef>
              <a:buClr>
                <a:srgbClr val="FD8537"/>
              </a:buClr>
              <a:buSzPct val="78947"/>
              <a:buFont typeface="Segoe UI Symbol"/>
              <a:buChar char="⚫"/>
              <a:tabLst>
                <a:tab pos="652780" algn="l"/>
              </a:tabLst>
            </a:pPr>
            <a:r>
              <a:rPr sz="1900" spc="125" dirty="0">
                <a:latin typeface="Cambria"/>
                <a:cs typeface="Cambria"/>
              </a:rPr>
              <a:t>Use</a:t>
            </a:r>
            <a:r>
              <a:rPr sz="1900" spc="114" dirty="0">
                <a:latin typeface="Cambria"/>
                <a:cs typeface="Cambria"/>
              </a:rPr>
              <a:t> </a:t>
            </a:r>
            <a:r>
              <a:rPr sz="1900" spc="65" dirty="0">
                <a:latin typeface="Cambria"/>
                <a:cs typeface="Cambria"/>
              </a:rPr>
              <a:t>adapter</a:t>
            </a:r>
            <a:r>
              <a:rPr sz="1900" spc="110" dirty="0">
                <a:latin typeface="Cambria"/>
                <a:cs typeface="Cambria"/>
              </a:rPr>
              <a:t> </a:t>
            </a:r>
            <a:r>
              <a:rPr sz="1900" spc="45" dirty="0">
                <a:latin typeface="Cambria"/>
                <a:cs typeface="Cambria"/>
              </a:rPr>
              <a:t>classes</a:t>
            </a:r>
            <a:endParaRPr sz="1900">
              <a:latin typeface="Cambria"/>
              <a:cs typeface="Cambria"/>
            </a:endParaRPr>
          </a:p>
          <a:p>
            <a:pPr marL="652780" lvl="1" indent="-274955">
              <a:lnSpc>
                <a:spcPts val="2165"/>
              </a:lnSpc>
              <a:spcBef>
                <a:spcPts val="229"/>
              </a:spcBef>
              <a:buClr>
                <a:srgbClr val="FD8537"/>
              </a:buClr>
              <a:buSzPct val="78947"/>
              <a:buFont typeface="Segoe UI Symbol"/>
              <a:buChar char="⚫"/>
              <a:tabLst>
                <a:tab pos="652780" algn="l"/>
              </a:tabLst>
            </a:pPr>
            <a:r>
              <a:rPr sz="1900" spc="135" dirty="0">
                <a:latin typeface="Cambria"/>
                <a:cs typeface="Cambria"/>
              </a:rPr>
              <a:t>An</a:t>
            </a:r>
            <a:r>
              <a:rPr sz="1900" spc="150" dirty="0">
                <a:latin typeface="Cambria"/>
                <a:cs typeface="Cambria"/>
              </a:rPr>
              <a:t> </a:t>
            </a:r>
            <a:r>
              <a:rPr sz="1900" spc="65" dirty="0">
                <a:latin typeface="Cambria"/>
                <a:cs typeface="Cambria"/>
              </a:rPr>
              <a:t>adapter</a:t>
            </a:r>
            <a:r>
              <a:rPr sz="1900" spc="160" dirty="0">
                <a:latin typeface="Cambria"/>
                <a:cs typeface="Cambria"/>
              </a:rPr>
              <a:t> </a:t>
            </a:r>
            <a:r>
              <a:rPr sz="1900" spc="60" dirty="0">
                <a:latin typeface="Cambria"/>
                <a:cs typeface="Cambria"/>
              </a:rPr>
              <a:t>class</a:t>
            </a:r>
            <a:r>
              <a:rPr sz="1900" spc="145" dirty="0">
                <a:latin typeface="Cambria"/>
                <a:cs typeface="Cambria"/>
              </a:rPr>
              <a:t> </a:t>
            </a:r>
            <a:r>
              <a:rPr sz="1900" spc="65" dirty="0">
                <a:latin typeface="Cambria"/>
                <a:cs typeface="Cambria"/>
              </a:rPr>
              <a:t>implements</a:t>
            </a:r>
            <a:r>
              <a:rPr sz="1900" spc="160" dirty="0">
                <a:latin typeface="Cambria"/>
                <a:cs typeface="Cambria"/>
              </a:rPr>
              <a:t> </a:t>
            </a:r>
            <a:r>
              <a:rPr sz="1900" spc="55" dirty="0">
                <a:latin typeface="Cambria"/>
                <a:cs typeface="Cambria"/>
              </a:rPr>
              <a:t>empty</a:t>
            </a:r>
            <a:r>
              <a:rPr sz="1900" spc="16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versions</a:t>
            </a:r>
            <a:r>
              <a:rPr sz="1900" spc="14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of</a:t>
            </a:r>
            <a:r>
              <a:rPr sz="1900" spc="145" dirty="0">
                <a:latin typeface="Cambria"/>
                <a:cs typeface="Cambria"/>
              </a:rPr>
              <a:t> </a:t>
            </a:r>
            <a:r>
              <a:rPr sz="1900" spc="90" dirty="0">
                <a:latin typeface="Cambria"/>
                <a:cs typeface="Cambria"/>
              </a:rPr>
              <a:t>all</a:t>
            </a:r>
            <a:r>
              <a:rPr sz="1900" spc="155" dirty="0">
                <a:latin typeface="Cambria"/>
                <a:cs typeface="Cambria"/>
              </a:rPr>
              <a:t> </a:t>
            </a:r>
            <a:r>
              <a:rPr sz="1900" spc="50" dirty="0">
                <a:latin typeface="Cambria"/>
                <a:cs typeface="Cambria"/>
              </a:rPr>
              <a:t>its</a:t>
            </a:r>
            <a:endParaRPr sz="1900">
              <a:latin typeface="Cambria"/>
              <a:cs typeface="Cambria"/>
            </a:endParaRPr>
          </a:p>
          <a:p>
            <a:pPr marL="652780">
              <a:lnSpc>
                <a:spcPts val="2165"/>
              </a:lnSpc>
            </a:pPr>
            <a:r>
              <a:rPr sz="1900" dirty="0">
                <a:latin typeface="Cambria"/>
                <a:cs typeface="Cambria"/>
              </a:rPr>
              <a:t>interface's</a:t>
            </a:r>
            <a:r>
              <a:rPr sz="1900" spc="90" dirty="0">
                <a:latin typeface="Cambria"/>
                <a:cs typeface="Cambria"/>
              </a:rPr>
              <a:t>  </a:t>
            </a:r>
            <a:r>
              <a:rPr sz="1900" spc="45" dirty="0">
                <a:latin typeface="Cambria"/>
                <a:cs typeface="Cambria"/>
              </a:rPr>
              <a:t>methods.</a:t>
            </a:r>
            <a:endParaRPr sz="1900">
              <a:latin typeface="Cambria"/>
              <a:cs typeface="Cambria"/>
            </a:endParaRPr>
          </a:p>
          <a:p>
            <a:pPr marL="652780" lvl="1" indent="-274955">
              <a:lnSpc>
                <a:spcPts val="2165"/>
              </a:lnSpc>
              <a:spcBef>
                <a:spcPts val="120"/>
              </a:spcBef>
              <a:buClr>
                <a:srgbClr val="FD8537"/>
              </a:buClr>
              <a:buSzPct val="78947"/>
              <a:buFont typeface="Segoe UI Symbol"/>
              <a:buChar char="⚫"/>
              <a:tabLst>
                <a:tab pos="652780" algn="l"/>
              </a:tabLst>
            </a:pPr>
            <a:r>
              <a:rPr sz="1900" spc="75" dirty="0">
                <a:latin typeface="Cambria"/>
                <a:cs typeface="Cambria"/>
              </a:rPr>
              <a:t>For</a:t>
            </a:r>
            <a:r>
              <a:rPr sz="1900" spc="105" dirty="0">
                <a:latin typeface="Cambria"/>
                <a:cs typeface="Cambria"/>
              </a:rPr>
              <a:t> </a:t>
            </a:r>
            <a:r>
              <a:rPr sz="1900" spc="70" dirty="0">
                <a:latin typeface="Cambria"/>
                <a:cs typeface="Cambria"/>
              </a:rPr>
              <a:t>example,</a:t>
            </a:r>
            <a:r>
              <a:rPr sz="1900" spc="130" dirty="0">
                <a:latin typeface="Cambria"/>
                <a:cs typeface="Cambria"/>
              </a:rPr>
              <a:t> </a:t>
            </a:r>
            <a:r>
              <a:rPr sz="1900" spc="65" dirty="0">
                <a:latin typeface="Cambria"/>
                <a:cs typeface="Cambria"/>
              </a:rPr>
              <a:t>the</a:t>
            </a:r>
            <a:r>
              <a:rPr sz="1900" spc="120" dirty="0">
                <a:latin typeface="Cambria"/>
                <a:cs typeface="Cambria"/>
              </a:rPr>
              <a:t> </a:t>
            </a:r>
            <a:r>
              <a:rPr sz="1900" b="1" dirty="0">
                <a:latin typeface="Courier New"/>
                <a:cs typeface="Courier New"/>
              </a:rPr>
              <a:t>MouseAdapter </a:t>
            </a:r>
            <a:r>
              <a:rPr sz="1900" spc="60" dirty="0">
                <a:latin typeface="Cambria"/>
                <a:cs typeface="Cambria"/>
              </a:rPr>
              <a:t>class</a:t>
            </a:r>
            <a:r>
              <a:rPr sz="1900" spc="105" dirty="0">
                <a:latin typeface="Cambria"/>
                <a:cs typeface="Cambria"/>
              </a:rPr>
              <a:t> </a:t>
            </a:r>
            <a:r>
              <a:rPr sz="1900" spc="65" dirty="0">
                <a:latin typeface="Cambria"/>
                <a:cs typeface="Cambria"/>
              </a:rPr>
              <a:t>implements</a:t>
            </a:r>
            <a:r>
              <a:rPr sz="1900" spc="135" dirty="0">
                <a:latin typeface="Cambria"/>
                <a:cs typeface="Cambria"/>
              </a:rPr>
              <a:t> </a:t>
            </a:r>
            <a:r>
              <a:rPr sz="1900" spc="40" dirty="0">
                <a:latin typeface="Cambria"/>
                <a:cs typeface="Cambria"/>
              </a:rPr>
              <a:t>the</a:t>
            </a:r>
            <a:endParaRPr sz="1900">
              <a:latin typeface="Cambria"/>
              <a:cs typeface="Cambria"/>
            </a:endParaRPr>
          </a:p>
          <a:p>
            <a:pPr marL="652780">
              <a:lnSpc>
                <a:spcPts val="2165"/>
              </a:lnSpc>
            </a:pPr>
            <a:r>
              <a:rPr sz="1900" b="1" dirty="0">
                <a:latin typeface="Courier New"/>
                <a:cs typeface="Courier New"/>
              </a:rPr>
              <a:t>MouseListener</a:t>
            </a:r>
            <a:r>
              <a:rPr sz="1900" b="1" spc="-35" dirty="0">
                <a:latin typeface="Courier New"/>
                <a:cs typeface="Courier New"/>
              </a:rPr>
              <a:t> </a:t>
            </a:r>
            <a:r>
              <a:rPr sz="1900" spc="50" dirty="0">
                <a:latin typeface="Cambria"/>
                <a:cs typeface="Cambria"/>
              </a:rPr>
              <a:t>interface.</a:t>
            </a:r>
            <a:endParaRPr sz="19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7234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75" dirty="0"/>
              <a:t>Top-</a:t>
            </a:r>
            <a:r>
              <a:rPr cap="small" spc="325" dirty="0"/>
              <a:t>Level</a:t>
            </a:r>
            <a:r>
              <a:rPr cap="small" spc="335" dirty="0"/>
              <a:t> </a:t>
            </a:r>
            <a:r>
              <a:rPr cap="small" spc="265" dirty="0"/>
              <a:t>and</a:t>
            </a:r>
            <a:r>
              <a:rPr cap="small" spc="305" dirty="0"/>
              <a:t> Secondary</a:t>
            </a:r>
            <a:r>
              <a:rPr cap="small" spc="340" dirty="0"/>
              <a:t> </a:t>
            </a:r>
            <a:r>
              <a:rPr cap="small" spc="270" dirty="0"/>
              <a:t>Containers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9191" y="1998188"/>
            <a:ext cx="4713465" cy="2970371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38734"/>
            <a:ext cx="640651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405" dirty="0"/>
              <a:t>GUI</a:t>
            </a:r>
            <a:r>
              <a:rPr cap="small" spc="185" dirty="0"/>
              <a:t> </a:t>
            </a:r>
            <a:r>
              <a:rPr cap="small" spc="305" dirty="0"/>
              <a:t>Example</a:t>
            </a:r>
            <a:r>
              <a:rPr cap="small" spc="300" dirty="0"/>
              <a:t> </a:t>
            </a:r>
            <a:r>
              <a:rPr cap="small" spc="165" dirty="0"/>
              <a:t>–</a:t>
            </a:r>
            <a:r>
              <a:rPr cap="small" spc="180" dirty="0"/>
              <a:t> </a:t>
            </a:r>
            <a:r>
              <a:rPr cap="small" spc="340" dirty="0"/>
              <a:t>Mouse</a:t>
            </a:r>
            <a:r>
              <a:rPr cap="small" spc="295" dirty="0"/>
              <a:t> </a:t>
            </a:r>
            <a:r>
              <a:rPr cap="small" spc="285" dirty="0"/>
              <a:t>event</a:t>
            </a:r>
            <a:r>
              <a:rPr cap="small" spc="330" dirty="0"/>
              <a:t> </a:t>
            </a:r>
            <a:r>
              <a:rPr cap="small" spc="185" dirty="0"/>
              <a:t>with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72439"/>
            <a:ext cx="5488305" cy="580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29" dirty="0">
                <a:solidFill>
                  <a:srgbClr val="565F6C"/>
                </a:solidFill>
                <a:latin typeface="Cambria"/>
                <a:cs typeface="Cambria"/>
              </a:rPr>
              <a:t>ADAPTER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305"/>
              </a:spcBef>
            </a:pPr>
            <a:r>
              <a:rPr sz="1400" b="1" dirty="0">
                <a:latin typeface="Cambria"/>
                <a:cs typeface="Cambria"/>
              </a:rPr>
              <a:t>i</a:t>
            </a:r>
            <a:r>
              <a:rPr sz="1400" dirty="0">
                <a:latin typeface="Cambria"/>
                <a:cs typeface="Cambria"/>
              </a:rPr>
              <a:t>mport</a:t>
            </a:r>
            <a:r>
              <a:rPr sz="1400" spc="310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java.awt.FlowLayout;</a:t>
            </a:r>
            <a:endParaRPr sz="1400">
              <a:latin typeface="Cambria"/>
              <a:cs typeface="Cambria"/>
            </a:endParaRPr>
          </a:p>
          <a:p>
            <a:pPr marL="12700" marR="2355850">
              <a:lnSpc>
                <a:spcPct val="100000"/>
              </a:lnSpc>
            </a:pPr>
            <a:r>
              <a:rPr sz="1400" dirty="0">
                <a:latin typeface="Cambria"/>
                <a:cs typeface="Cambria"/>
              </a:rPr>
              <a:t>import</a:t>
            </a:r>
            <a:r>
              <a:rPr sz="1400" spc="300" dirty="0">
                <a:latin typeface="Cambria"/>
                <a:cs typeface="Cambria"/>
              </a:rPr>
              <a:t> </a:t>
            </a:r>
            <a:r>
              <a:rPr sz="1400" spc="45" dirty="0">
                <a:latin typeface="Cambria"/>
                <a:cs typeface="Cambria"/>
              </a:rPr>
              <a:t>java.awt.event.MouseAdapter; </a:t>
            </a:r>
            <a:r>
              <a:rPr sz="1400" dirty="0">
                <a:latin typeface="Cambria"/>
                <a:cs typeface="Cambria"/>
              </a:rPr>
              <a:t>import</a:t>
            </a:r>
            <a:r>
              <a:rPr sz="1400" spc="300" dirty="0">
                <a:latin typeface="Cambria"/>
                <a:cs typeface="Cambria"/>
              </a:rPr>
              <a:t> </a:t>
            </a:r>
            <a:r>
              <a:rPr sz="1400" spc="45" dirty="0">
                <a:latin typeface="Cambria"/>
                <a:cs typeface="Cambria"/>
              </a:rPr>
              <a:t>java.awt.event.MouseEvent; </a:t>
            </a:r>
            <a:r>
              <a:rPr sz="1400" dirty="0">
                <a:latin typeface="Cambria"/>
                <a:cs typeface="Cambria"/>
              </a:rPr>
              <a:t>import</a:t>
            </a:r>
            <a:r>
              <a:rPr sz="1400" spc="300" dirty="0">
                <a:latin typeface="Cambria"/>
                <a:cs typeface="Cambria"/>
              </a:rPr>
              <a:t> </a:t>
            </a:r>
            <a:r>
              <a:rPr sz="1400" spc="65" dirty="0">
                <a:latin typeface="Cambria"/>
                <a:cs typeface="Cambria"/>
              </a:rPr>
              <a:t>javax.swing.JFrame;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mbria"/>
                <a:cs typeface="Cambria"/>
              </a:rPr>
              <a:t>import</a:t>
            </a:r>
            <a:r>
              <a:rPr sz="1400" spc="300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javax.swing.JTextField;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12700">
              <a:lnSpc>
                <a:spcPts val="1675"/>
              </a:lnSpc>
            </a:pPr>
            <a:r>
              <a:rPr sz="1400" b="1" spc="85" dirty="0">
                <a:latin typeface="Cambria"/>
                <a:cs typeface="Cambria"/>
              </a:rPr>
              <a:t>public</a:t>
            </a:r>
            <a:r>
              <a:rPr sz="1400" b="1" spc="110" dirty="0">
                <a:latin typeface="Cambria"/>
                <a:cs typeface="Cambria"/>
              </a:rPr>
              <a:t> </a:t>
            </a:r>
            <a:r>
              <a:rPr sz="1400" b="1" spc="75" dirty="0">
                <a:latin typeface="Cambria"/>
                <a:cs typeface="Cambria"/>
              </a:rPr>
              <a:t>class</a:t>
            </a:r>
            <a:r>
              <a:rPr sz="1400" b="1" spc="100" dirty="0">
                <a:latin typeface="Cambria"/>
                <a:cs typeface="Cambria"/>
              </a:rPr>
              <a:t> </a:t>
            </a:r>
            <a:r>
              <a:rPr sz="1400" b="1" spc="95" dirty="0">
                <a:latin typeface="Cambria"/>
                <a:cs typeface="Cambria"/>
              </a:rPr>
              <a:t>TestMouseEvent</a:t>
            </a:r>
            <a:r>
              <a:rPr sz="1400" b="1" spc="75" dirty="0">
                <a:latin typeface="Cambria"/>
                <a:cs typeface="Cambria"/>
              </a:rPr>
              <a:t> </a:t>
            </a:r>
            <a:r>
              <a:rPr sz="1400" b="1" spc="-50" dirty="0">
                <a:latin typeface="Cambria"/>
                <a:cs typeface="Cambria"/>
              </a:rPr>
              <a:t>{</a:t>
            </a:r>
            <a:endParaRPr sz="1400">
              <a:latin typeface="Cambria"/>
              <a:cs typeface="Cambria"/>
            </a:endParaRPr>
          </a:p>
          <a:p>
            <a:pPr marL="377825">
              <a:lnSpc>
                <a:spcPts val="1675"/>
              </a:lnSpc>
            </a:pPr>
            <a:r>
              <a:rPr sz="1400" b="1" spc="85" dirty="0">
                <a:latin typeface="Cambria"/>
                <a:cs typeface="Cambria"/>
              </a:rPr>
              <a:t>public</a:t>
            </a:r>
            <a:r>
              <a:rPr sz="1400" b="1" spc="100" dirty="0">
                <a:latin typeface="Cambria"/>
                <a:cs typeface="Cambria"/>
              </a:rPr>
              <a:t> </a:t>
            </a:r>
            <a:r>
              <a:rPr sz="1400" b="1" spc="80" dirty="0">
                <a:latin typeface="Cambria"/>
                <a:cs typeface="Cambria"/>
              </a:rPr>
              <a:t>static</a:t>
            </a:r>
            <a:r>
              <a:rPr sz="1400" b="1" spc="75" dirty="0">
                <a:latin typeface="Cambria"/>
                <a:cs typeface="Cambria"/>
              </a:rPr>
              <a:t> </a:t>
            </a:r>
            <a:r>
              <a:rPr sz="1400" b="1" spc="80" dirty="0">
                <a:latin typeface="Cambria"/>
                <a:cs typeface="Cambria"/>
              </a:rPr>
              <a:t>void</a:t>
            </a:r>
            <a:r>
              <a:rPr sz="1400" b="1" spc="95" dirty="0">
                <a:latin typeface="Cambria"/>
                <a:cs typeface="Cambria"/>
              </a:rPr>
              <a:t> </a:t>
            </a:r>
            <a:r>
              <a:rPr sz="1400" b="1" spc="80" dirty="0">
                <a:latin typeface="Cambria"/>
                <a:cs typeface="Cambria"/>
              </a:rPr>
              <a:t>main(String[]</a:t>
            </a:r>
            <a:r>
              <a:rPr sz="1400" b="1" spc="110" dirty="0">
                <a:latin typeface="Cambria"/>
                <a:cs typeface="Cambria"/>
              </a:rPr>
              <a:t> </a:t>
            </a:r>
            <a:r>
              <a:rPr sz="1400" b="1" spc="65" dirty="0">
                <a:latin typeface="Cambria"/>
                <a:cs typeface="Cambria"/>
              </a:rPr>
              <a:t>args)</a:t>
            </a:r>
            <a:r>
              <a:rPr sz="1400" b="1" spc="80" dirty="0">
                <a:latin typeface="Cambria"/>
                <a:cs typeface="Cambria"/>
              </a:rPr>
              <a:t> </a:t>
            </a:r>
            <a:r>
              <a:rPr sz="1400" b="1" spc="-50" dirty="0">
                <a:latin typeface="Cambria"/>
                <a:cs typeface="Cambria"/>
              </a:rPr>
              <a:t>{</a:t>
            </a:r>
            <a:endParaRPr sz="1400">
              <a:latin typeface="Cambria"/>
              <a:cs typeface="Cambria"/>
            </a:endParaRPr>
          </a:p>
          <a:p>
            <a:pPr marL="744220" marR="1946275">
              <a:lnSpc>
                <a:spcPct val="100000"/>
              </a:lnSpc>
              <a:spcBef>
                <a:spcPts val="15"/>
              </a:spcBef>
            </a:pPr>
            <a:r>
              <a:rPr sz="1400" spc="125" dirty="0">
                <a:latin typeface="Cambria"/>
                <a:cs typeface="Cambria"/>
              </a:rPr>
              <a:t>JFrame</a:t>
            </a:r>
            <a:r>
              <a:rPr sz="1400" spc="8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f</a:t>
            </a:r>
            <a:r>
              <a:rPr sz="1400" spc="95" dirty="0">
                <a:latin typeface="Cambria"/>
                <a:cs typeface="Cambria"/>
              </a:rPr>
              <a:t> </a:t>
            </a:r>
            <a:r>
              <a:rPr sz="1400" spc="65" dirty="0">
                <a:latin typeface="Cambria"/>
                <a:cs typeface="Cambria"/>
              </a:rPr>
              <a:t>=</a:t>
            </a:r>
            <a:r>
              <a:rPr sz="1400" spc="90" dirty="0">
                <a:latin typeface="Cambria"/>
                <a:cs typeface="Cambria"/>
              </a:rPr>
              <a:t> </a:t>
            </a:r>
            <a:r>
              <a:rPr sz="1400" b="1" spc="95" dirty="0">
                <a:latin typeface="Cambria"/>
                <a:cs typeface="Cambria"/>
              </a:rPr>
              <a:t>new</a:t>
            </a:r>
            <a:r>
              <a:rPr sz="1400" b="1" spc="100" dirty="0">
                <a:latin typeface="Cambria"/>
                <a:cs typeface="Cambria"/>
              </a:rPr>
              <a:t> </a:t>
            </a:r>
            <a:r>
              <a:rPr sz="1400" b="1" spc="95" dirty="0">
                <a:latin typeface="Cambria"/>
                <a:cs typeface="Cambria"/>
              </a:rPr>
              <a:t>JFrame(); </a:t>
            </a:r>
            <a:r>
              <a:rPr sz="1400" spc="55" dirty="0">
                <a:latin typeface="Cambria"/>
                <a:cs typeface="Cambria"/>
              </a:rPr>
              <a:t>f.setLayout(</a:t>
            </a:r>
            <a:r>
              <a:rPr sz="1400" b="1" spc="55" dirty="0">
                <a:latin typeface="Cambria"/>
                <a:cs typeface="Cambria"/>
              </a:rPr>
              <a:t>new</a:t>
            </a:r>
            <a:r>
              <a:rPr sz="1400" b="1" spc="114" dirty="0">
                <a:latin typeface="Cambria"/>
                <a:cs typeface="Cambria"/>
              </a:rPr>
              <a:t> </a:t>
            </a:r>
            <a:r>
              <a:rPr sz="1400" b="1" spc="65" dirty="0">
                <a:latin typeface="Cambria"/>
                <a:cs typeface="Cambria"/>
              </a:rPr>
              <a:t>FlowLayout()); </a:t>
            </a:r>
            <a:r>
              <a:rPr sz="1400" spc="20" dirty="0">
                <a:latin typeface="Cambria"/>
                <a:cs typeface="Cambria"/>
              </a:rPr>
              <a:t>f.setSize(200,</a:t>
            </a:r>
            <a:r>
              <a:rPr sz="1400" spc="28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200);</a:t>
            </a:r>
            <a:endParaRPr sz="14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400" spc="95" dirty="0">
                <a:latin typeface="Cambria"/>
                <a:cs typeface="Cambria"/>
              </a:rPr>
              <a:t>f.setDefaultCloseOperation(JFrame.</a:t>
            </a:r>
            <a:r>
              <a:rPr sz="1400" b="1" i="1" spc="95" dirty="0">
                <a:latin typeface="Cambria"/>
                <a:cs typeface="Cambria"/>
              </a:rPr>
              <a:t>EXIT_ON_CLOSE);</a:t>
            </a:r>
            <a:endParaRPr sz="14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400" spc="90" dirty="0">
                <a:latin typeface="Cambria"/>
                <a:cs typeface="Cambria"/>
              </a:rPr>
              <a:t>JTextField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tf</a:t>
            </a:r>
            <a:r>
              <a:rPr sz="1400" spc="75" dirty="0">
                <a:latin typeface="Cambria"/>
                <a:cs typeface="Cambria"/>
              </a:rPr>
              <a:t> </a:t>
            </a:r>
            <a:r>
              <a:rPr sz="1400" spc="65" dirty="0">
                <a:latin typeface="Cambria"/>
                <a:cs typeface="Cambria"/>
              </a:rPr>
              <a:t>=</a:t>
            </a:r>
            <a:r>
              <a:rPr sz="1400" spc="95" dirty="0">
                <a:latin typeface="Cambria"/>
                <a:cs typeface="Cambria"/>
              </a:rPr>
              <a:t> </a:t>
            </a:r>
            <a:r>
              <a:rPr sz="1400" b="1" spc="95" dirty="0">
                <a:latin typeface="Cambria"/>
                <a:cs typeface="Cambria"/>
              </a:rPr>
              <a:t>new</a:t>
            </a:r>
            <a:r>
              <a:rPr sz="1400" b="1" spc="110" dirty="0">
                <a:latin typeface="Cambria"/>
                <a:cs typeface="Cambria"/>
              </a:rPr>
              <a:t> </a:t>
            </a:r>
            <a:r>
              <a:rPr sz="1400" b="1" spc="65" dirty="0">
                <a:latin typeface="Cambria"/>
                <a:cs typeface="Cambria"/>
              </a:rPr>
              <a:t>JTextField(15);</a:t>
            </a:r>
            <a:endParaRPr sz="14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400" spc="-10" dirty="0">
                <a:latin typeface="Cambria"/>
                <a:cs typeface="Cambria"/>
              </a:rPr>
              <a:t>f.add(tf);</a:t>
            </a:r>
            <a:endParaRPr sz="14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400" spc="50" dirty="0">
                <a:latin typeface="Cambria"/>
                <a:cs typeface="Cambria"/>
              </a:rPr>
              <a:t>f.addMouseListener(</a:t>
            </a:r>
            <a:r>
              <a:rPr sz="1400" b="1" spc="50" dirty="0">
                <a:latin typeface="Cambria"/>
                <a:cs typeface="Cambria"/>
              </a:rPr>
              <a:t>new</a:t>
            </a:r>
            <a:r>
              <a:rPr sz="1400" b="1" spc="135" dirty="0">
                <a:latin typeface="Cambria"/>
                <a:cs typeface="Cambria"/>
              </a:rPr>
              <a:t> </a:t>
            </a:r>
            <a:r>
              <a:rPr sz="1400" b="1" spc="75" dirty="0">
                <a:latin typeface="Cambria"/>
                <a:cs typeface="Cambria"/>
              </a:rPr>
              <a:t>MouseAdapter()</a:t>
            </a:r>
            <a:r>
              <a:rPr sz="1400" b="1" spc="120" dirty="0">
                <a:latin typeface="Cambria"/>
                <a:cs typeface="Cambria"/>
              </a:rPr>
              <a:t> </a:t>
            </a:r>
            <a:r>
              <a:rPr sz="1400" b="1" spc="-50" dirty="0">
                <a:latin typeface="Cambria"/>
                <a:cs typeface="Cambria"/>
              </a:rPr>
              <a:t>{</a:t>
            </a:r>
            <a:endParaRPr sz="1400">
              <a:latin typeface="Cambria"/>
              <a:cs typeface="Cambria"/>
            </a:endParaRPr>
          </a:p>
          <a:p>
            <a:pPr marL="1018540">
              <a:lnSpc>
                <a:spcPts val="1675"/>
              </a:lnSpc>
            </a:pPr>
            <a:r>
              <a:rPr sz="1400" spc="-10" dirty="0">
                <a:latin typeface="Cambria"/>
                <a:cs typeface="Cambria"/>
              </a:rPr>
              <a:t>@Override</a:t>
            </a:r>
            <a:endParaRPr sz="1400">
              <a:latin typeface="Cambria"/>
              <a:cs typeface="Cambria"/>
            </a:endParaRPr>
          </a:p>
          <a:p>
            <a:pPr marL="1018540">
              <a:lnSpc>
                <a:spcPts val="1675"/>
              </a:lnSpc>
            </a:pPr>
            <a:r>
              <a:rPr sz="1400" b="1" spc="85" dirty="0">
                <a:latin typeface="Cambria"/>
                <a:cs typeface="Cambria"/>
              </a:rPr>
              <a:t>public</a:t>
            </a:r>
            <a:r>
              <a:rPr sz="1400" b="1" spc="100" dirty="0">
                <a:latin typeface="Cambria"/>
                <a:cs typeface="Cambria"/>
              </a:rPr>
              <a:t> </a:t>
            </a:r>
            <a:r>
              <a:rPr sz="1400" b="1" spc="80" dirty="0">
                <a:latin typeface="Cambria"/>
                <a:cs typeface="Cambria"/>
              </a:rPr>
              <a:t>void</a:t>
            </a:r>
            <a:r>
              <a:rPr sz="1400" b="1" spc="85" dirty="0">
                <a:latin typeface="Cambria"/>
                <a:cs typeface="Cambria"/>
              </a:rPr>
              <a:t> </a:t>
            </a:r>
            <a:r>
              <a:rPr sz="1400" b="1" spc="95" dirty="0">
                <a:latin typeface="Cambria"/>
                <a:cs typeface="Cambria"/>
              </a:rPr>
              <a:t>mouseClicked(MouseEvent</a:t>
            </a:r>
            <a:r>
              <a:rPr sz="1400" b="1" spc="75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e)</a:t>
            </a:r>
            <a:r>
              <a:rPr sz="1400" b="1" spc="90" dirty="0">
                <a:latin typeface="Cambria"/>
                <a:cs typeface="Cambria"/>
              </a:rPr>
              <a:t> </a:t>
            </a:r>
            <a:r>
              <a:rPr sz="1400" b="1" spc="-50" dirty="0">
                <a:latin typeface="Cambria"/>
                <a:cs typeface="Cambria"/>
              </a:rPr>
              <a:t>{</a:t>
            </a:r>
            <a:endParaRPr sz="1400">
              <a:latin typeface="Cambria"/>
              <a:cs typeface="Cambria"/>
            </a:endParaRPr>
          </a:p>
          <a:p>
            <a:pPr marL="1018540">
              <a:lnSpc>
                <a:spcPct val="100000"/>
              </a:lnSpc>
              <a:spcBef>
                <a:spcPts val="15"/>
              </a:spcBef>
            </a:pPr>
            <a:r>
              <a:rPr sz="1400" spc="50" dirty="0">
                <a:latin typeface="Cambria"/>
                <a:cs typeface="Cambria"/>
              </a:rPr>
              <a:t>tf.setText("Clicked</a:t>
            </a:r>
            <a:r>
              <a:rPr sz="1400" spc="125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at</a:t>
            </a:r>
            <a:r>
              <a:rPr sz="1400" spc="165" dirty="0">
                <a:latin typeface="Cambria"/>
                <a:cs typeface="Cambria"/>
              </a:rPr>
              <a:t> </a:t>
            </a:r>
            <a:r>
              <a:rPr sz="1400" spc="20" dirty="0">
                <a:latin typeface="Cambria"/>
                <a:cs typeface="Cambria"/>
              </a:rPr>
              <a:t>x:"+e.getX()+",</a:t>
            </a:r>
            <a:r>
              <a:rPr sz="1400" spc="14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y:"+e.getY());</a:t>
            </a:r>
            <a:endParaRPr sz="1400">
              <a:latin typeface="Cambria"/>
              <a:cs typeface="Cambria"/>
            </a:endParaRPr>
          </a:p>
          <a:p>
            <a:pPr marL="1018540">
              <a:lnSpc>
                <a:spcPct val="100000"/>
              </a:lnSpc>
            </a:pPr>
            <a:r>
              <a:rPr sz="1400" spc="-50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400" spc="-25" dirty="0">
                <a:latin typeface="Cambria"/>
                <a:cs typeface="Cambria"/>
              </a:rPr>
              <a:t>});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400" spc="-10" dirty="0">
                <a:latin typeface="Cambria"/>
                <a:cs typeface="Cambria"/>
              </a:rPr>
              <a:t>f.setVisible(</a:t>
            </a:r>
            <a:r>
              <a:rPr sz="1400" b="1" spc="-10" dirty="0">
                <a:latin typeface="Cambria"/>
                <a:cs typeface="Cambria"/>
              </a:rPr>
              <a:t>true);</a:t>
            </a:r>
            <a:endParaRPr sz="1400">
              <a:latin typeface="Cambria"/>
              <a:cs typeface="Cambria"/>
            </a:endParaRPr>
          </a:p>
          <a:p>
            <a:pPr marL="377825">
              <a:lnSpc>
                <a:spcPct val="100000"/>
              </a:lnSpc>
            </a:pPr>
            <a:r>
              <a:rPr sz="1400" spc="-50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0" y="160020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405" dirty="0"/>
              <a:t>GUI</a:t>
            </a:r>
            <a:r>
              <a:rPr cap="small" spc="185" dirty="0"/>
              <a:t> </a:t>
            </a:r>
            <a:r>
              <a:rPr cap="small" spc="305" dirty="0"/>
              <a:t>Example</a:t>
            </a:r>
            <a:r>
              <a:rPr cap="small" spc="300" dirty="0"/>
              <a:t> </a:t>
            </a:r>
            <a:r>
              <a:rPr cap="small" spc="165" dirty="0"/>
              <a:t>–</a:t>
            </a:r>
            <a:r>
              <a:rPr cap="small" spc="180" dirty="0"/>
              <a:t> </a:t>
            </a:r>
            <a:r>
              <a:rPr cap="small" spc="340" dirty="0"/>
              <a:t>Mouse</a:t>
            </a:r>
            <a:r>
              <a:rPr cap="small" spc="295" dirty="0"/>
              <a:t> </a:t>
            </a:r>
            <a:r>
              <a:rPr cap="small" spc="285" dirty="0"/>
              <a:t>event</a:t>
            </a:r>
            <a:r>
              <a:rPr cap="small" spc="330" dirty="0"/>
              <a:t> </a:t>
            </a:r>
            <a:r>
              <a:rPr cap="small" spc="185" dirty="0"/>
              <a:t>with</a:t>
            </a:r>
          </a:p>
          <a:p>
            <a:pPr marL="12700">
              <a:lnSpc>
                <a:spcPct val="100000"/>
              </a:lnSpc>
            </a:pPr>
            <a:r>
              <a:rPr cap="small" spc="275" dirty="0"/>
              <a:t>listener</a:t>
            </a:r>
            <a:r>
              <a:rPr cap="small" spc="350" dirty="0"/>
              <a:t> </a:t>
            </a:r>
            <a:r>
              <a:rPr cap="small" spc="370" dirty="0"/>
              <a:t>&amp;</a:t>
            </a:r>
            <a:r>
              <a:rPr cap="small" spc="195" dirty="0"/>
              <a:t> </a:t>
            </a:r>
            <a:r>
              <a:rPr cap="small" spc="310" dirty="0"/>
              <a:t>Annonymous</a:t>
            </a:r>
            <a:r>
              <a:rPr cap="small" spc="295" dirty="0"/>
              <a:t> </a:t>
            </a:r>
            <a:r>
              <a:rPr cap="small" spc="315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0426"/>
            <a:ext cx="5403850" cy="5147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81559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mbria"/>
                <a:cs typeface="Cambria"/>
              </a:rPr>
              <a:t>import</a:t>
            </a:r>
            <a:r>
              <a:rPr sz="1400" spc="300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java.awt.FlowLayout; </a:t>
            </a:r>
            <a:r>
              <a:rPr sz="1400" dirty="0">
                <a:latin typeface="Cambria"/>
                <a:cs typeface="Cambria"/>
              </a:rPr>
              <a:t>import</a:t>
            </a:r>
            <a:r>
              <a:rPr sz="1400" spc="300" dirty="0">
                <a:latin typeface="Cambria"/>
                <a:cs typeface="Cambria"/>
              </a:rPr>
              <a:t> </a:t>
            </a:r>
            <a:r>
              <a:rPr sz="1400" spc="45" dirty="0">
                <a:latin typeface="Cambria"/>
                <a:cs typeface="Cambria"/>
              </a:rPr>
              <a:t>java.awt.event.*;</a:t>
            </a:r>
            <a:r>
              <a:rPr sz="1400" spc="500" dirty="0">
                <a:latin typeface="Cambria"/>
                <a:cs typeface="Cambria"/>
              </a:rPr>
              <a:t>  </a:t>
            </a:r>
            <a:r>
              <a:rPr sz="1400" dirty="0">
                <a:latin typeface="Cambria"/>
                <a:cs typeface="Cambria"/>
              </a:rPr>
              <a:t>import</a:t>
            </a:r>
            <a:r>
              <a:rPr sz="1400" spc="300" dirty="0">
                <a:latin typeface="Cambria"/>
                <a:cs typeface="Cambria"/>
              </a:rPr>
              <a:t> </a:t>
            </a:r>
            <a:r>
              <a:rPr sz="1400" spc="65" dirty="0">
                <a:latin typeface="Cambria"/>
                <a:cs typeface="Cambria"/>
              </a:rPr>
              <a:t>javax.swing.JFrame; </a:t>
            </a:r>
            <a:r>
              <a:rPr sz="1400" dirty="0">
                <a:latin typeface="Cambria"/>
                <a:cs typeface="Cambria"/>
              </a:rPr>
              <a:t>import</a:t>
            </a:r>
            <a:r>
              <a:rPr sz="1400" spc="300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javax.swing.JTextField;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mbria"/>
                <a:cs typeface="Cambria"/>
              </a:rPr>
              <a:t>public</a:t>
            </a:r>
            <a:r>
              <a:rPr sz="1400" spc="180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class</a:t>
            </a:r>
            <a:r>
              <a:rPr sz="1400" spc="200" dirty="0">
                <a:latin typeface="Cambria"/>
                <a:cs typeface="Cambria"/>
              </a:rPr>
              <a:t> </a:t>
            </a:r>
            <a:r>
              <a:rPr sz="1400" spc="40" dirty="0">
                <a:latin typeface="Cambria"/>
                <a:cs typeface="Cambria"/>
              </a:rPr>
              <a:t>TestMouseListener{</a:t>
            </a:r>
            <a:endParaRPr sz="1400">
              <a:latin typeface="Cambria"/>
              <a:cs typeface="Cambria"/>
            </a:endParaRPr>
          </a:p>
          <a:p>
            <a:pPr marL="744220" marR="1883410" indent="-366395">
              <a:lnSpc>
                <a:spcPct val="100000"/>
              </a:lnSpc>
            </a:pPr>
            <a:r>
              <a:rPr sz="1400" dirty="0">
                <a:latin typeface="Cambria"/>
                <a:cs typeface="Cambria"/>
              </a:rPr>
              <a:t>public</a:t>
            </a:r>
            <a:r>
              <a:rPr sz="1400" spc="170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static</a:t>
            </a:r>
            <a:r>
              <a:rPr sz="1400" spc="204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void</a:t>
            </a:r>
            <a:r>
              <a:rPr sz="1400" spc="160" dirty="0">
                <a:latin typeface="Cambria"/>
                <a:cs typeface="Cambria"/>
              </a:rPr>
              <a:t> </a:t>
            </a:r>
            <a:r>
              <a:rPr sz="1400" spc="45" dirty="0">
                <a:latin typeface="Cambria"/>
                <a:cs typeface="Cambria"/>
              </a:rPr>
              <a:t>main(String[]</a:t>
            </a:r>
            <a:r>
              <a:rPr sz="1400" spc="16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args)</a:t>
            </a:r>
            <a:r>
              <a:rPr sz="1400" spc="180" dirty="0">
                <a:latin typeface="Cambria"/>
                <a:cs typeface="Cambria"/>
              </a:rPr>
              <a:t> </a:t>
            </a:r>
            <a:r>
              <a:rPr sz="1400" spc="-50" dirty="0">
                <a:latin typeface="Cambria"/>
                <a:cs typeface="Cambria"/>
              </a:rPr>
              <a:t>{ </a:t>
            </a:r>
            <a:r>
              <a:rPr sz="1400" spc="120" dirty="0">
                <a:latin typeface="Cambria"/>
                <a:cs typeface="Cambria"/>
              </a:rPr>
              <a:t>JFrame</a:t>
            </a:r>
            <a:r>
              <a:rPr sz="1400" spc="10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f</a:t>
            </a:r>
            <a:r>
              <a:rPr sz="1400" spc="110" dirty="0">
                <a:latin typeface="Cambria"/>
                <a:cs typeface="Cambria"/>
              </a:rPr>
              <a:t> </a:t>
            </a:r>
            <a:r>
              <a:rPr sz="1400" spc="65" dirty="0">
                <a:latin typeface="Cambria"/>
                <a:cs typeface="Cambria"/>
              </a:rPr>
              <a:t>=</a:t>
            </a:r>
            <a:r>
              <a:rPr sz="1400" spc="11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new</a:t>
            </a:r>
            <a:r>
              <a:rPr sz="1400" spc="95" dirty="0">
                <a:latin typeface="Cambria"/>
                <a:cs typeface="Cambria"/>
              </a:rPr>
              <a:t> </a:t>
            </a:r>
            <a:r>
              <a:rPr sz="1400" spc="55" dirty="0">
                <a:latin typeface="Cambria"/>
                <a:cs typeface="Cambria"/>
              </a:rPr>
              <a:t>JFrame(); </a:t>
            </a:r>
            <a:r>
              <a:rPr sz="1400" spc="45" dirty="0">
                <a:latin typeface="Cambria"/>
                <a:cs typeface="Cambria"/>
              </a:rPr>
              <a:t>f.setLayout(new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FlowLayout()); </a:t>
            </a:r>
            <a:r>
              <a:rPr sz="1400" spc="20" dirty="0">
                <a:latin typeface="Cambria"/>
                <a:cs typeface="Cambria"/>
              </a:rPr>
              <a:t>f.setSize(200,</a:t>
            </a:r>
            <a:r>
              <a:rPr sz="1400" spc="28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200);</a:t>
            </a:r>
            <a:endParaRPr sz="1400">
              <a:latin typeface="Cambria"/>
              <a:cs typeface="Cambria"/>
            </a:endParaRPr>
          </a:p>
          <a:p>
            <a:pPr marL="744220" marR="5080">
              <a:lnSpc>
                <a:spcPct val="100000"/>
              </a:lnSpc>
            </a:pPr>
            <a:r>
              <a:rPr sz="1400" spc="85" dirty="0">
                <a:latin typeface="Cambria"/>
                <a:cs typeface="Cambria"/>
              </a:rPr>
              <a:t>f.setDefaultCloseOperation(JFrame.</a:t>
            </a:r>
            <a:r>
              <a:rPr sz="1400" i="1" spc="85" dirty="0">
                <a:latin typeface="Cambria"/>
                <a:cs typeface="Cambria"/>
              </a:rPr>
              <a:t>EXIT_ON_CLOSE); </a:t>
            </a:r>
            <a:r>
              <a:rPr sz="1400" spc="95" dirty="0">
                <a:latin typeface="Cambria"/>
                <a:cs typeface="Cambria"/>
              </a:rPr>
              <a:t>JTextField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55" dirty="0">
                <a:latin typeface="Cambria"/>
                <a:cs typeface="Cambria"/>
              </a:rPr>
              <a:t>tf</a:t>
            </a:r>
            <a:r>
              <a:rPr sz="1400" spc="80" dirty="0">
                <a:latin typeface="Cambria"/>
                <a:cs typeface="Cambria"/>
              </a:rPr>
              <a:t> </a:t>
            </a:r>
            <a:r>
              <a:rPr sz="1400" spc="65" dirty="0">
                <a:latin typeface="Cambria"/>
                <a:cs typeface="Cambria"/>
              </a:rPr>
              <a:t>=</a:t>
            </a:r>
            <a:r>
              <a:rPr sz="1400" spc="9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new</a:t>
            </a:r>
            <a:r>
              <a:rPr sz="1400" spc="100" dirty="0">
                <a:latin typeface="Cambria"/>
                <a:cs typeface="Cambria"/>
              </a:rPr>
              <a:t> </a:t>
            </a:r>
            <a:r>
              <a:rPr sz="1400" spc="40" dirty="0">
                <a:latin typeface="Cambria"/>
                <a:cs typeface="Cambria"/>
              </a:rPr>
              <a:t>JTextField(15);</a:t>
            </a:r>
            <a:endParaRPr sz="14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400" spc="-10" dirty="0">
                <a:latin typeface="Cambria"/>
                <a:cs typeface="Cambria"/>
              </a:rPr>
              <a:t>f.add(tf);</a:t>
            </a:r>
            <a:endParaRPr sz="1400">
              <a:latin typeface="Cambria"/>
              <a:cs typeface="Cambria"/>
            </a:endParaRPr>
          </a:p>
          <a:p>
            <a:pPr marL="1018540" marR="727075" indent="-274320">
              <a:lnSpc>
                <a:spcPct val="100000"/>
              </a:lnSpc>
              <a:spcBef>
                <a:spcPts val="5"/>
              </a:spcBef>
            </a:pPr>
            <a:r>
              <a:rPr sz="1400" spc="30" dirty="0">
                <a:latin typeface="Cambria"/>
                <a:cs typeface="Cambria"/>
              </a:rPr>
              <a:t>f.addMouseListener(new</a:t>
            </a:r>
            <a:r>
              <a:rPr sz="1400" spc="270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MouseListener()</a:t>
            </a:r>
            <a:r>
              <a:rPr sz="1400" spc="265" dirty="0">
                <a:latin typeface="Cambria"/>
                <a:cs typeface="Cambria"/>
              </a:rPr>
              <a:t> </a:t>
            </a:r>
            <a:r>
              <a:rPr sz="1400" spc="-50" dirty="0">
                <a:latin typeface="Cambria"/>
                <a:cs typeface="Cambria"/>
              </a:rPr>
              <a:t>{ </a:t>
            </a:r>
            <a:r>
              <a:rPr sz="1400" spc="30" dirty="0">
                <a:latin typeface="Cambria"/>
                <a:cs typeface="Cambria"/>
              </a:rPr>
              <a:t>public</a:t>
            </a:r>
            <a:r>
              <a:rPr sz="1400" spc="125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void</a:t>
            </a:r>
            <a:r>
              <a:rPr sz="1400" spc="130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mouseReleased(MouseEvent</a:t>
            </a:r>
            <a:r>
              <a:rPr sz="1400" spc="130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e)</a:t>
            </a:r>
            <a:r>
              <a:rPr sz="1400" spc="135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{} </a:t>
            </a:r>
            <a:r>
              <a:rPr sz="1400" spc="30" dirty="0">
                <a:latin typeface="Cambria"/>
                <a:cs typeface="Cambria"/>
              </a:rPr>
              <a:t>public</a:t>
            </a:r>
            <a:r>
              <a:rPr sz="1400" spc="114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void</a:t>
            </a:r>
            <a:r>
              <a:rPr sz="1400" spc="120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mousePressed(MouseEvent</a:t>
            </a:r>
            <a:r>
              <a:rPr sz="1400" spc="105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e)</a:t>
            </a:r>
            <a:r>
              <a:rPr sz="1400" spc="120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{} </a:t>
            </a:r>
            <a:r>
              <a:rPr sz="1400" dirty="0">
                <a:latin typeface="Cambria"/>
                <a:cs typeface="Cambria"/>
              </a:rPr>
              <a:t>public</a:t>
            </a:r>
            <a:r>
              <a:rPr sz="1400" spc="14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void</a:t>
            </a:r>
            <a:r>
              <a:rPr sz="1400" spc="145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mouseExited(MouseEvent</a:t>
            </a:r>
            <a:r>
              <a:rPr sz="1400" spc="13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e)</a:t>
            </a:r>
            <a:r>
              <a:rPr sz="1400" spc="165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{} </a:t>
            </a:r>
            <a:r>
              <a:rPr sz="1400" spc="40" dirty="0">
                <a:latin typeface="Cambria"/>
                <a:cs typeface="Cambria"/>
              </a:rPr>
              <a:t>public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40" dirty="0">
                <a:latin typeface="Cambria"/>
                <a:cs typeface="Cambria"/>
              </a:rPr>
              <a:t>void</a:t>
            </a:r>
            <a:r>
              <a:rPr sz="1400" spc="70" dirty="0">
                <a:latin typeface="Cambria"/>
                <a:cs typeface="Cambria"/>
              </a:rPr>
              <a:t> </a:t>
            </a:r>
            <a:r>
              <a:rPr sz="1400" spc="40" dirty="0">
                <a:latin typeface="Cambria"/>
                <a:cs typeface="Cambria"/>
              </a:rPr>
              <a:t>mouseEntered(MouseEvent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e)</a:t>
            </a:r>
            <a:r>
              <a:rPr sz="1400" spc="75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{} </a:t>
            </a:r>
            <a:r>
              <a:rPr sz="1400" spc="40" dirty="0">
                <a:latin typeface="Cambria"/>
                <a:cs typeface="Cambria"/>
              </a:rPr>
              <a:t>public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40" dirty="0">
                <a:latin typeface="Cambria"/>
                <a:cs typeface="Cambria"/>
              </a:rPr>
              <a:t>void</a:t>
            </a:r>
            <a:r>
              <a:rPr sz="1400" spc="70" dirty="0">
                <a:latin typeface="Cambria"/>
                <a:cs typeface="Cambria"/>
              </a:rPr>
              <a:t> </a:t>
            </a:r>
            <a:r>
              <a:rPr sz="1400" spc="40" dirty="0">
                <a:latin typeface="Cambria"/>
                <a:cs typeface="Cambria"/>
              </a:rPr>
              <a:t>mouseClicked(MouseEvent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e)</a:t>
            </a:r>
            <a:r>
              <a:rPr sz="1400" spc="85" dirty="0">
                <a:latin typeface="Cambria"/>
                <a:cs typeface="Cambria"/>
              </a:rPr>
              <a:t> </a:t>
            </a:r>
            <a:r>
              <a:rPr sz="1400" spc="-50" dirty="0">
                <a:latin typeface="Cambria"/>
                <a:cs typeface="Cambria"/>
              </a:rPr>
              <a:t>{</a:t>
            </a:r>
            <a:endParaRPr sz="1400">
              <a:latin typeface="Cambria"/>
              <a:cs typeface="Cambria"/>
            </a:endParaRPr>
          </a:p>
          <a:p>
            <a:pPr marL="1018540">
              <a:lnSpc>
                <a:spcPct val="100000"/>
              </a:lnSpc>
            </a:pPr>
            <a:r>
              <a:rPr sz="1400" spc="50" dirty="0">
                <a:latin typeface="Cambria"/>
                <a:cs typeface="Cambria"/>
              </a:rPr>
              <a:t>tf.setText("Clicked</a:t>
            </a:r>
            <a:r>
              <a:rPr sz="1400" spc="140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at</a:t>
            </a:r>
            <a:r>
              <a:rPr sz="1400" spc="175" dirty="0">
                <a:latin typeface="Cambria"/>
                <a:cs typeface="Cambria"/>
              </a:rPr>
              <a:t> </a:t>
            </a:r>
            <a:r>
              <a:rPr sz="1400" spc="20" dirty="0">
                <a:latin typeface="Cambria"/>
                <a:cs typeface="Cambria"/>
              </a:rPr>
              <a:t>x:"+e.getX()+",</a:t>
            </a:r>
            <a:r>
              <a:rPr sz="1400" spc="15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y:"+e.getY());</a:t>
            </a:r>
            <a:endParaRPr sz="1400">
              <a:latin typeface="Cambria"/>
              <a:cs typeface="Cambria"/>
            </a:endParaRPr>
          </a:p>
          <a:p>
            <a:pPr marL="1018540">
              <a:lnSpc>
                <a:spcPct val="100000"/>
              </a:lnSpc>
            </a:pPr>
            <a:r>
              <a:rPr sz="1400" spc="-50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400" spc="-25" dirty="0">
                <a:latin typeface="Cambria"/>
                <a:cs typeface="Cambria"/>
              </a:rPr>
              <a:t>});</a:t>
            </a:r>
            <a:endParaRPr sz="14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400" spc="-10" dirty="0">
                <a:latin typeface="Cambria"/>
                <a:cs typeface="Cambria"/>
              </a:rPr>
              <a:t>f.setVisible(true);</a:t>
            </a:r>
            <a:endParaRPr sz="1400">
              <a:latin typeface="Cambria"/>
              <a:cs typeface="Cambria"/>
            </a:endParaRPr>
          </a:p>
          <a:p>
            <a:pPr marL="377825">
              <a:lnSpc>
                <a:spcPct val="100000"/>
              </a:lnSpc>
            </a:pPr>
            <a:r>
              <a:rPr sz="1400" spc="-50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38734"/>
            <a:ext cx="640651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405" dirty="0"/>
              <a:t>GUI</a:t>
            </a:r>
            <a:r>
              <a:rPr cap="small" spc="185" dirty="0"/>
              <a:t> </a:t>
            </a:r>
            <a:r>
              <a:rPr cap="small" spc="305" dirty="0"/>
              <a:t>Example</a:t>
            </a:r>
            <a:r>
              <a:rPr cap="small" spc="300" dirty="0"/>
              <a:t> </a:t>
            </a:r>
            <a:r>
              <a:rPr cap="small" spc="165" dirty="0"/>
              <a:t>–</a:t>
            </a:r>
            <a:r>
              <a:rPr cap="small" spc="180" dirty="0"/>
              <a:t> </a:t>
            </a:r>
            <a:r>
              <a:rPr cap="small" spc="340" dirty="0"/>
              <a:t>Mouse</a:t>
            </a:r>
            <a:r>
              <a:rPr cap="small" spc="295" dirty="0"/>
              <a:t> </a:t>
            </a:r>
            <a:r>
              <a:rPr cap="small" spc="285" dirty="0"/>
              <a:t>event</a:t>
            </a:r>
            <a:r>
              <a:rPr cap="small" spc="330" dirty="0"/>
              <a:t> </a:t>
            </a:r>
            <a:r>
              <a:rPr cap="small" spc="185" dirty="0"/>
              <a:t>with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72439"/>
            <a:ext cx="4911725" cy="5805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>
                <a:solidFill>
                  <a:srgbClr val="565F6C"/>
                </a:solidFill>
                <a:latin typeface="Cambria"/>
                <a:cs typeface="Cambria"/>
              </a:rPr>
              <a:t>LISTENER</a:t>
            </a:r>
            <a:endParaRPr sz="2400">
              <a:latin typeface="Cambria"/>
              <a:cs typeface="Cambria"/>
            </a:endParaRPr>
          </a:p>
          <a:p>
            <a:pPr marL="12700" marR="2688590">
              <a:lnSpc>
                <a:spcPct val="100000"/>
              </a:lnSpc>
              <a:spcBef>
                <a:spcPts val="2300"/>
              </a:spcBef>
            </a:pPr>
            <a:r>
              <a:rPr sz="1200" dirty="0">
                <a:latin typeface="Cambria"/>
                <a:cs typeface="Cambria"/>
              </a:rPr>
              <a:t>import</a:t>
            </a:r>
            <a:r>
              <a:rPr sz="1200" spc="229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java.awt.FlowLayout; </a:t>
            </a:r>
            <a:r>
              <a:rPr sz="1200" dirty="0">
                <a:latin typeface="Cambria"/>
                <a:cs typeface="Cambria"/>
              </a:rPr>
              <a:t>import;</a:t>
            </a:r>
            <a:r>
              <a:rPr sz="1200" spc="250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java.awt.event.*;</a:t>
            </a:r>
            <a:r>
              <a:rPr sz="1200" spc="50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import</a:t>
            </a:r>
            <a:r>
              <a:rPr sz="1200" spc="229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javax.swing.JFrame; </a:t>
            </a:r>
            <a:r>
              <a:rPr sz="1200" dirty="0">
                <a:latin typeface="Cambria"/>
                <a:cs typeface="Cambria"/>
              </a:rPr>
              <a:t>import</a:t>
            </a:r>
            <a:r>
              <a:rPr sz="1200" spc="229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javax.swing.JTextField;</a:t>
            </a:r>
            <a:endParaRPr sz="1200">
              <a:latin typeface="Cambria"/>
              <a:cs typeface="Cambria"/>
            </a:endParaRPr>
          </a:p>
          <a:p>
            <a:pPr marL="286385" marR="662305" indent="-274320">
              <a:lnSpc>
                <a:spcPct val="100000"/>
              </a:lnSpc>
              <a:spcBef>
                <a:spcPts val="5"/>
              </a:spcBef>
            </a:pPr>
            <a:r>
              <a:rPr sz="1200" spc="10" dirty="0">
                <a:latin typeface="Cambria"/>
                <a:cs typeface="Cambria"/>
              </a:rPr>
              <a:t>public</a:t>
            </a:r>
            <a:r>
              <a:rPr sz="1200" spc="210" dirty="0">
                <a:latin typeface="Cambria"/>
                <a:cs typeface="Cambria"/>
              </a:rPr>
              <a:t> </a:t>
            </a:r>
            <a:r>
              <a:rPr sz="1200" spc="10" dirty="0">
                <a:latin typeface="Cambria"/>
                <a:cs typeface="Cambria"/>
              </a:rPr>
              <a:t>class</a:t>
            </a:r>
            <a:r>
              <a:rPr sz="1200" spc="210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TestMouseListener</a:t>
            </a:r>
            <a:r>
              <a:rPr sz="1200" spc="225" dirty="0">
                <a:latin typeface="Cambria"/>
                <a:cs typeface="Cambria"/>
              </a:rPr>
              <a:t> </a:t>
            </a:r>
            <a:r>
              <a:rPr sz="1200" spc="10" dirty="0">
                <a:latin typeface="Cambria"/>
                <a:cs typeface="Cambria"/>
              </a:rPr>
              <a:t>implements</a:t>
            </a:r>
            <a:r>
              <a:rPr sz="1200" spc="204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MouseListener{ </a:t>
            </a:r>
            <a:r>
              <a:rPr sz="1200" spc="80" dirty="0">
                <a:latin typeface="Cambria"/>
                <a:cs typeface="Cambria"/>
              </a:rPr>
              <a:t>JTextField </a:t>
            </a:r>
            <a:r>
              <a:rPr sz="1200" dirty="0">
                <a:latin typeface="Cambria"/>
                <a:cs typeface="Cambria"/>
              </a:rPr>
              <a:t>tf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-50" dirty="0">
                <a:latin typeface="Cambria"/>
                <a:cs typeface="Cambria"/>
              </a:rPr>
              <a:t>;</a:t>
            </a:r>
            <a:endParaRPr sz="1200">
              <a:latin typeface="Cambria"/>
              <a:cs typeface="Cambria"/>
            </a:endParaRPr>
          </a:p>
          <a:p>
            <a:pPr marL="927100" marR="1760855" indent="-640715">
              <a:lnSpc>
                <a:spcPct val="100000"/>
              </a:lnSpc>
              <a:tabLst>
                <a:tab pos="2755900" algn="l"/>
              </a:tabLst>
            </a:pPr>
            <a:r>
              <a:rPr sz="1200" dirty="0">
                <a:latin typeface="Cambria"/>
                <a:cs typeface="Cambria"/>
              </a:rPr>
              <a:t>public</a:t>
            </a:r>
            <a:r>
              <a:rPr sz="1200" spc="229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TestMouseListener()</a:t>
            </a:r>
            <a:r>
              <a:rPr sz="1200" dirty="0">
                <a:latin typeface="Cambria"/>
                <a:cs typeface="Cambria"/>
              </a:rPr>
              <a:t>	</a:t>
            </a:r>
            <a:r>
              <a:rPr sz="1200" spc="-50" dirty="0">
                <a:latin typeface="Cambria"/>
                <a:cs typeface="Cambria"/>
              </a:rPr>
              <a:t>{ </a:t>
            </a:r>
            <a:r>
              <a:rPr sz="1200" spc="105" dirty="0">
                <a:latin typeface="Cambria"/>
                <a:cs typeface="Cambria"/>
              </a:rPr>
              <a:t>JFrame</a:t>
            </a:r>
            <a:r>
              <a:rPr sz="1200" spc="8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f</a:t>
            </a:r>
            <a:r>
              <a:rPr sz="1200" spc="9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=</a:t>
            </a:r>
            <a:r>
              <a:rPr sz="1200" spc="10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new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JFrame(); </a:t>
            </a:r>
            <a:r>
              <a:rPr sz="1200" spc="20" dirty="0">
                <a:latin typeface="Cambria"/>
                <a:cs typeface="Cambria"/>
              </a:rPr>
              <a:t>f.setLayout(new</a:t>
            </a:r>
            <a:r>
              <a:rPr sz="1200" spc="340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FlowLayout()); </a:t>
            </a:r>
            <a:r>
              <a:rPr sz="1200" spc="20" dirty="0">
                <a:latin typeface="Cambria"/>
                <a:cs typeface="Cambria"/>
              </a:rPr>
              <a:t>f.setSize(200,</a:t>
            </a:r>
            <a:r>
              <a:rPr sz="1200" spc="235" dirty="0">
                <a:latin typeface="Cambria"/>
                <a:cs typeface="Cambria"/>
              </a:rPr>
              <a:t> </a:t>
            </a:r>
            <a:r>
              <a:rPr sz="1200" spc="-20" dirty="0">
                <a:latin typeface="Cambria"/>
                <a:cs typeface="Cambria"/>
              </a:rPr>
              <a:t>200);</a:t>
            </a:r>
            <a:endParaRPr sz="1200">
              <a:latin typeface="Cambria"/>
              <a:cs typeface="Cambria"/>
            </a:endParaRPr>
          </a:p>
          <a:p>
            <a:pPr marL="927100" marR="5080">
              <a:lnSpc>
                <a:spcPct val="100000"/>
              </a:lnSpc>
            </a:pPr>
            <a:r>
              <a:rPr sz="1200" spc="65" dirty="0">
                <a:latin typeface="Cambria"/>
                <a:cs typeface="Cambria"/>
              </a:rPr>
              <a:t>f.setDefaultCloseOperation(JFrame.EXIT_ON_CLOSE); </a:t>
            </a:r>
            <a:r>
              <a:rPr sz="1200" dirty="0">
                <a:latin typeface="Cambria"/>
                <a:cs typeface="Cambria"/>
              </a:rPr>
              <a:t>tf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=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new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JTextField(15);</a:t>
            </a:r>
            <a:endParaRPr sz="1200">
              <a:latin typeface="Cambria"/>
              <a:cs typeface="Cambria"/>
            </a:endParaRPr>
          </a:p>
          <a:p>
            <a:pPr marL="927100" marR="2158365">
              <a:lnSpc>
                <a:spcPct val="100000"/>
              </a:lnSpc>
            </a:pPr>
            <a:r>
              <a:rPr sz="1200" spc="-10" dirty="0">
                <a:latin typeface="Cambria"/>
                <a:cs typeface="Cambria"/>
              </a:rPr>
              <a:t>f.add(tf); f.addMouseListener(this);</a:t>
            </a:r>
            <a:r>
              <a:rPr sz="1200" spc="500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f.setVisible(true);</a:t>
            </a:r>
            <a:endParaRPr sz="1200">
              <a:latin typeface="Cambria"/>
              <a:cs typeface="Cambria"/>
            </a:endParaRPr>
          </a:p>
          <a:p>
            <a:pPr marL="286385">
              <a:lnSpc>
                <a:spcPct val="100000"/>
              </a:lnSpc>
            </a:pPr>
            <a:r>
              <a:rPr sz="1200" spc="-50" dirty="0">
                <a:latin typeface="Cambria"/>
                <a:cs typeface="Cambria"/>
              </a:rPr>
              <a:t>}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ambria"/>
              <a:cs typeface="Cambria"/>
            </a:endParaRPr>
          </a:p>
          <a:p>
            <a:pPr marL="927100" marR="1927225" indent="-640715">
              <a:lnSpc>
                <a:spcPct val="100000"/>
              </a:lnSpc>
            </a:pPr>
            <a:r>
              <a:rPr sz="1200" spc="20" dirty="0">
                <a:latin typeface="Cambria"/>
                <a:cs typeface="Cambria"/>
              </a:rPr>
              <a:t>public</a:t>
            </a:r>
            <a:r>
              <a:rPr sz="1200" spc="145" dirty="0">
                <a:latin typeface="Cambria"/>
                <a:cs typeface="Cambria"/>
              </a:rPr>
              <a:t> </a:t>
            </a:r>
            <a:r>
              <a:rPr sz="1200" spc="20" dirty="0">
                <a:latin typeface="Cambria"/>
                <a:cs typeface="Cambria"/>
              </a:rPr>
              <a:t>static</a:t>
            </a:r>
            <a:r>
              <a:rPr sz="1200" spc="150" dirty="0">
                <a:latin typeface="Cambria"/>
                <a:cs typeface="Cambria"/>
              </a:rPr>
              <a:t> </a:t>
            </a:r>
            <a:r>
              <a:rPr sz="1200" spc="20" dirty="0">
                <a:latin typeface="Cambria"/>
                <a:cs typeface="Cambria"/>
              </a:rPr>
              <a:t>void</a:t>
            </a:r>
            <a:r>
              <a:rPr sz="1200" spc="140" dirty="0">
                <a:latin typeface="Cambria"/>
                <a:cs typeface="Cambria"/>
              </a:rPr>
              <a:t> </a:t>
            </a:r>
            <a:r>
              <a:rPr sz="1200" spc="20" dirty="0">
                <a:latin typeface="Cambria"/>
                <a:cs typeface="Cambria"/>
              </a:rPr>
              <a:t>main(String[]</a:t>
            </a:r>
            <a:r>
              <a:rPr sz="1200" spc="185" dirty="0">
                <a:latin typeface="Cambria"/>
                <a:cs typeface="Cambria"/>
              </a:rPr>
              <a:t> </a:t>
            </a:r>
            <a:r>
              <a:rPr sz="1200" spc="20" dirty="0">
                <a:latin typeface="Cambria"/>
                <a:cs typeface="Cambria"/>
              </a:rPr>
              <a:t>args)</a:t>
            </a:r>
            <a:r>
              <a:rPr sz="1200" spc="160" dirty="0">
                <a:latin typeface="Cambria"/>
                <a:cs typeface="Cambria"/>
              </a:rPr>
              <a:t> </a:t>
            </a:r>
            <a:r>
              <a:rPr sz="1200" spc="-50" dirty="0">
                <a:latin typeface="Cambria"/>
                <a:cs typeface="Cambria"/>
              </a:rPr>
              <a:t>{ </a:t>
            </a:r>
            <a:r>
              <a:rPr sz="1200" dirty="0">
                <a:latin typeface="Cambria"/>
                <a:cs typeface="Cambria"/>
              </a:rPr>
              <a:t>new</a:t>
            </a:r>
            <a:r>
              <a:rPr sz="1200" spc="145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TestMouseListener();</a:t>
            </a:r>
            <a:endParaRPr sz="1200">
              <a:latin typeface="Cambria"/>
              <a:cs typeface="Cambria"/>
            </a:endParaRPr>
          </a:p>
          <a:p>
            <a:pPr marL="286385">
              <a:lnSpc>
                <a:spcPct val="100000"/>
              </a:lnSpc>
            </a:pPr>
            <a:r>
              <a:rPr sz="1200" spc="-50" dirty="0">
                <a:latin typeface="Cambria"/>
                <a:cs typeface="Cambria"/>
              </a:rPr>
              <a:t>}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ambria"/>
              <a:cs typeface="Cambria"/>
            </a:endParaRPr>
          </a:p>
          <a:p>
            <a:pPr marL="286385">
              <a:lnSpc>
                <a:spcPct val="100000"/>
              </a:lnSpc>
            </a:pPr>
            <a:r>
              <a:rPr sz="1200" spc="30" dirty="0">
                <a:latin typeface="Cambria"/>
                <a:cs typeface="Cambria"/>
              </a:rPr>
              <a:t>public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void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mouseClicked(MouseEvent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e)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-50" dirty="0">
                <a:latin typeface="Cambria"/>
                <a:cs typeface="Cambria"/>
              </a:rPr>
              <a:t>{</a:t>
            </a:r>
            <a:endParaRPr sz="1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1200" spc="30" dirty="0">
                <a:latin typeface="Cambria"/>
                <a:cs typeface="Cambria"/>
              </a:rPr>
              <a:t>tf.setText("Clicked</a:t>
            </a:r>
            <a:r>
              <a:rPr sz="1200" spc="14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at</a:t>
            </a:r>
            <a:r>
              <a:rPr sz="1200" spc="140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x:"+e.getX()+",</a:t>
            </a:r>
            <a:r>
              <a:rPr sz="1200" spc="170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y:"+e.getY());</a:t>
            </a:r>
            <a:endParaRPr sz="1200">
              <a:latin typeface="Cambria"/>
              <a:cs typeface="Cambria"/>
            </a:endParaRPr>
          </a:p>
          <a:p>
            <a:pPr marL="286385">
              <a:lnSpc>
                <a:spcPct val="100000"/>
              </a:lnSpc>
            </a:pPr>
            <a:r>
              <a:rPr sz="1200" spc="-50" dirty="0">
                <a:latin typeface="Cambria"/>
                <a:cs typeface="Cambria"/>
              </a:rPr>
              <a:t>}</a:t>
            </a:r>
            <a:endParaRPr sz="1200">
              <a:latin typeface="Cambria"/>
              <a:cs typeface="Cambria"/>
            </a:endParaRPr>
          </a:p>
          <a:p>
            <a:pPr marL="286385" marR="1440815">
              <a:lnSpc>
                <a:spcPct val="100000"/>
              </a:lnSpc>
            </a:pPr>
            <a:r>
              <a:rPr sz="1200" spc="30" dirty="0">
                <a:latin typeface="Cambria"/>
                <a:cs typeface="Cambria"/>
              </a:rPr>
              <a:t>public</a:t>
            </a:r>
            <a:r>
              <a:rPr sz="1200" spc="35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void</a:t>
            </a:r>
            <a:r>
              <a:rPr sz="1200" spc="55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mousePressed(MouseEvent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e)</a:t>
            </a:r>
            <a:r>
              <a:rPr sz="1200" spc="55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{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spc="-50" dirty="0">
                <a:latin typeface="Cambria"/>
                <a:cs typeface="Cambria"/>
              </a:rPr>
              <a:t>} </a:t>
            </a:r>
            <a:r>
              <a:rPr sz="1200" spc="30" dirty="0">
                <a:latin typeface="Cambria"/>
                <a:cs typeface="Cambria"/>
              </a:rPr>
              <a:t>public</a:t>
            </a:r>
            <a:r>
              <a:rPr sz="1200" spc="40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void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mouseReleased(MouseEvent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e)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{</a:t>
            </a:r>
            <a:r>
              <a:rPr sz="1200" spc="55" dirty="0">
                <a:latin typeface="Cambria"/>
                <a:cs typeface="Cambria"/>
              </a:rPr>
              <a:t> </a:t>
            </a:r>
            <a:r>
              <a:rPr sz="1200" spc="-50" dirty="0">
                <a:latin typeface="Cambria"/>
                <a:cs typeface="Cambria"/>
              </a:rPr>
              <a:t>} </a:t>
            </a:r>
            <a:r>
              <a:rPr sz="1200" spc="30" dirty="0">
                <a:latin typeface="Cambria"/>
                <a:cs typeface="Cambria"/>
              </a:rPr>
              <a:t>public</a:t>
            </a:r>
            <a:r>
              <a:rPr sz="1200" spc="55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void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mouseEntered(MouseEvent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e)</a:t>
            </a:r>
            <a:r>
              <a:rPr sz="1200" spc="70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{</a:t>
            </a:r>
            <a:r>
              <a:rPr sz="1200" spc="85" dirty="0">
                <a:latin typeface="Cambria"/>
                <a:cs typeface="Cambria"/>
              </a:rPr>
              <a:t> </a:t>
            </a:r>
            <a:r>
              <a:rPr sz="1200" spc="-50" dirty="0">
                <a:latin typeface="Cambria"/>
                <a:cs typeface="Cambria"/>
              </a:rPr>
              <a:t>} </a:t>
            </a:r>
            <a:r>
              <a:rPr sz="1200" spc="30" dirty="0">
                <a:latin typeface="Cambria"/>
                <a:cs typeface="Cambria"/>
              </a:rPr>
              <a:t>public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void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mouseExited(MouseEvent</a:t>
            </a:r>
            <a:r>
              <a:rPr sz="1200" spc="95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e)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{</a:t>
            </a:r>
            <a:r>
              <a:rPr sz="1200" spc="434" dirty="0">
                <a:latin typeface="Cambria"/>
                <a:cs typeface="Cambria"/>
              </a:rPr>
              <a:t> </a:t>
            </a:r>
            <a:r>
              <a:rPr sz="1200" spc="-50" dirty="0">
                <a:latin typeface="Cambria"/>
                <a:cs typeface="Cambria"/>
              </a:rPr>
              <a:t>}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0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275" dirty="0"/>
              <a:t>Reference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763"/>
            <a:ext cx="7191375" cy="9099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95" dirty="0">
                <a:latin typeface="Cambria"/>
                <a:cs typeface="Cambria"/>
              </a:rPr>
              <a:t>Java: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Complete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Reference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-</a:t>
            </a:r>
            <a:r>
              <a:rPr sz="2400" spc="150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Chapter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24-</a:t>
            </a:r>
            <a:r>
              <a:rPr sz="2400" spc="50" dirty="0">
                <a:latin typeface="Cambria"/>
                <a:cs typeface="Cambria"/>
              </a:rPr>
              <a:t>26,</a:t>
            </a:r>
            <a:r>
              <a:rPr sz="2400" spc="15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31-</a:t>
            </a:r>
            <a:r>
              <a:rPr sz="2400" spc="-25" dirty="0">
                <a:latin typeface="Cambria"/>
                <a:cs typeface="Cambria"/>
              </a:rPr>
              <a:t>33</a:t>
            </a:r>
            <a:endParaRPr sz="24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90" dirty="0">
                <a:latin typeface="Cambria"/>
                <a:cs typeface="Cambria"/>
              </a:rPr>
              <a:t>Java: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How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to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Program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–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Chapter</a:t>
            </a:r>
            <a:r>
              <a:rPr sz="2400" spc="15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12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035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cap="small" spc="315" dirty="0"/>
              <a:t>Three</a:t>
            </a:r>
            <a:r>
              <a:rPr sz="3200" cap="small" spc="355" dirty="0"/>
              <a:t> </a:t>
            </a:r>
            <a:r>
              <a:rPr sz="3200" cap="small" spc="260" dirty="0"/>
              <a:t>Parts</a:t>
            </a:r>
            <a:r>
              <a:rPr sz="3200" cap="small" spc="350" dirty="0"/>
              <a:t> </a:t>
            </a:r>
            <a:r>
              <a:rPr sz="3200" cap="small" spc="330" dirty="0"/>
              <a:t>of</a:t>
            </a:r>
            <a:r>
              <a:rPr sz="3200" cap="small" spc="340" dirty="0"/>
              <a:t> </a:t>
            </a:r>
            <a:r>
              <a:rPr sz="3200" cap="small" spc="250" dirty="0"/>
              <a:t>a</a:t>
            </a:r>
            <a:r>
              <a:rPr sz="3200" cap="small" spc="335" dirty="0"/>
              <a:t> </a:t>
            </a:r>
            <a:r>
              <a:rPr sz="3200" cap="small" spc="434" dirty="0"/>
              <a:t>GUI</a:t>
            </a:r>
            <a:r>
              <a:rPr sz="3200" cap="small" spc="170" dirty="0"/>
              <a:t> </a:t>
            </a:r>
            <a:r>
              <a:rPr sz="3200" cap="small" spc="260" dirty="0"/>
              <a:t>Application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7082155" cy="2372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75" dirty="0">
                <a:latin typeface="Cambria"/>
                <a:cs typeface="Cambria"/>
              </a:rPr>
              <a:t>Components</a:t>
            </a:r>
            <a:r>
              <a:rPr sz="2400" spc="150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that</a:t>
            </a:r>
            <a:r>
              <a:rPr sz="2400" spc="150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make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up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the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Graphical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User</a:t>
            </a:r>
            <a:endParaRPr sz="2400">
              <a:latin typeface="Cambria"/>
              <a:cs typeface="Cambria"/>
            </a:endParaRPr>
          </a:p>
          <a:p>
            <a:pPr marL="286385">
              <a:lnSpc>
                <a:spcPct val="100000"/>
              </a:lnSpc>
            </a:pPr>
            <a:r>
              <a:rPr sz="2400" spc="75" dirty="0">
                <a:latin typeface="Cambria"/>
                <a:cs typeface="Cambria"/>
              </a:rPr>
              <a:t>Interface</a:t>
            </a:r>
            <a:endParaRPr sz="2400">
              <a:latin typeface="Cambria"/>
              <a:cs typeface="Cambri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95" dirty="0">
                <a:latin typeface="Cambria"/>
                <a:cs typeface="Cambria"/>
              </a:rPr>
              <a:t>Listeners</a:t>
            </a:r>
            <a:r>
              <a:rPr sz="2400" spc="200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</a:t>
            </a:r>
            <a:r>
              <a:rPr sz="2400" spc="2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receive</a:t>
            </a:r>
            <a:r>
              <a:rPr sz="2400" spc="19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the</a:t>
            </a:r>
            <a:r>
              <a:rPr sz="2400" spc="21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events</a:t>
            </a:r>
            <a:r>
              <a:rPr sz="2400" spc="22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and</a:t>
            </a:r>
            <a:r>
              <a:rPr sz="2400" spc="204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respond</a:t>
            </a:r>
            <a:r>
              <a:rPr sz="2400" spc="204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to </a:t>
            </a:r>
            <a:r>
              <a:rPr sz="2400" spc="65" dirty="0">
                <a:latin typeface="Cambria"/>
                <a:cs typeface="Cambria"/>
              </a:rPr>
              <a:t>them</a:t>
            </a:r>
            <a:endParaRPr sz="2400">
              <a:latin typeface="Cambria"/>
              <a:cs typeface="Cambria"/>
            </a:endParaRPr>
          </a:p>
          <a:p>
            <a:pPr marL="286385" marR="339725" indent="-274320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75" dirty="0">
                <a:latin typeface="Cambria"/>
                <a:cs typeface="Cambria"/>
              </a:rPr>
              <a:t>Application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code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</a:t>
            </a:r>
            <a:r>
              <a:rPr sz="2400" spc="17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does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useful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work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for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the </a:t>
            </a:r>
            <a:r>
              <a:rPr sz="2400" spc="55" dirty="0">
                <a:latin typeface="Cambria"/>
                <a:cs typeface="Cambria"/>
              </a:rPr>
              <a:t>user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0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 dirty="0"/>
              <a:t>AWT</a:t>
            </a:r>
            <a:r>
              <a:rPr spc="165" dirty="0"/>
              <a:t> </a:t>
            </a:r>
            <a:r>
              <a:rPr spc="370" dirty="0"/>
              <a:t>&amp;</a:t>
            </a:r>
            <a:r>
              <a:rPr spc="180" dirty="0"/>
              <a:t> </a:t>
            </a:r>
            <a:r>
              <a:rPr spc="270" dirty="0"/>
              <a:t>S</a:t>
            </a:r>
            <a:r>
              <a:rPr sz="2400" spc="270" dirty="0"/>
              <a:t>WING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0" y="1559472"/>
            <a:ext cx="7291705" cy="48615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38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  <a:tab pos="1181100" algn="l"/>
              </a:tabLst>
            </a:pPr>
            <a:r>
              <a:rPr sz="2200" spc="110" dirty="0">
                <a:latin typeface="Cambria"/>
                <a:cs typeface="Cambria"/>
              </a:rPr>
              <a:t>AWT: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80" dirty="0">
                <a:latin typeface="Cambria"/>
                <a:cs typeface="Cambria"/>
              </a:rPr>
              <a:t>Abstract</a:t>
            </a:r>
            <a:r>
              <a:rPr sz="2200" spc="150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Windowing</a:t>
            </a:r>
            <a:r>
              <a:rPr sz="2200" spc="165" dirty="0">
                <a:latin typeface="Cambria"/>
                <a:cs typeface="Cambria"/>
              </a:rPr>
              <a:t> </a:t>
            </a:r>
            <a:r>
              <a:rPr sz="2200" spc="50" dirty="0">
                <a:latin typeface="Cambria"/>
                <a:cs typeface="Cambria"/>
              </a:rPr>
              <a:t>Toolkit</a:t>
            </a:r>
            <a:endParaRPr sz="2200">
              <a:latin typeface="Cambria"/>
              <a:cs typeface="Cambria"/>
            </a:endParaRPr>
          </a:p>
          <a:p>
            <a:pPr marL="652780" marR="496570" lvl="1" indent="-274955">
              <a:lnSpc>
                <a:spcPts val="2050"/>
              </a:lnSpc>
              <a:spcBef>
                <a:spcPts val="500"/>
              </a:spcBef>
              <a:buClr>
                <a:srgbClr val="FD8537"/>
              </a:buClr>
              <a:buSzPct val="78947"/>
              <a:buFont typeface="Segoe UI Symbol"/>
              <a:buChar char="⚫"/>
              <a:tabLst>
                <a:tab pos="652780" algn="l"/>
              </a:tabLst>
            </a:pPr>
            <a:r>
              <a:rPr sz="1900" spc="90" dirty="0">
                <a:solidFill>
                  <a:srgbClr val="252525"/>
                </a:solidFill>
                <a:latin typeface="Cambria"/>
                <a:cs typeface="Cambria"/>
              </a:rPr>
              <a:t>Sun's</a:t>
            </a:r>
            <a:r>
              <a:rPr sz="1900" spc="17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900" spc="85" dirty="0">
                <a:solidFill>
                  <a:srgbClr val="252525"/>
                </a:solidFill>
                <a:latin typeface="Cambria"/>
                <a:cs typeface="Cambria"/>
              </a:rPr>
              <a:t>initial</a:t>
            </a:r>
            <a:r>
              <a:rPr sz="1900" spc="17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252525"/>
                </a:solidFill>
                <a:latin typeface="Cambria"/>
                <a:cs typeface="Cambria"/>
              </a:rPr>
              <a:t>effort</a:t>
            </a:r>
            <a:r>
              <a:rPr sz="1900" spc="18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252525"/>
                </a:solidFill>
                <a:latin typeface="Cambria"/>
                <a:cs typeface="Cambria"/>
              </a:rPr>
              <a:t>to</a:t>
            </a:r>
            <a:r>
              <a:rPr sz="1900" spc="18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252525"/>
                </a:solidFill>
                <a:latin typeface="Cambria"/>
                <a:cs typeface="Cambria"/>
              </a:rPr>
              <a:t>create</a:t>
            </a:r>
            <a:r>
              <a:rPr sz="1900" spc="18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900" spc="120" dirty="0">
                <a:solidFill>
                  <a:srgbClr val="252525"/>
                </a:solidFill>
                <a:latin typeface="Cambria"/>
                <a:cs typeface="Cambria"/>
              </a:rPr>
              <a:t>a</a:t>
            </a:r>
            <a:r>
              <a:rPr sz="1900" spc="17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900" spc="50" dirty="0">
                <a:solidFill>
                  <a:srgbClr val="252525"/>
                </a:solidFill>
                <a:latin typeface="Cambria"/>
                <a:cs typeface="Cambria"/>
              </a:rPr>
              <a:t>set</a:t>
            </a:r>
            <a:r>
              <a:rPr sz="1900" spc="18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252525"/>
                </a:solidFill>
                <a:latin typeface="Cambria"/>
                <a:cs typeface="Cambria"/>
              </a:rPr>
              <a:t>of</a:t>
            </a:r>
            <a:r>
              <a:rPr sz="1900" spc="17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252525"/>
                </a:solidFill>
                <a:latin typeface="Cambria"/>
                <a:cs typeface="Cambria"/>
              </a:rPr>
              <a:t>cross-</a:t>
            </a:r>
            <a:r>
              <a:rPr sz="1900" spc="55" dirty="0">
                <a:solidFill>
                  <a:srgbClr val="252525"/>
                </a:solidFill>
                <a:latin typeface="Cambria"/>
                <a:cs typeface="Cambria"/>
              </a:rPr>
              <a:t>platform</a:t>
            </a:r>
            <a:r>
              <a:rPr sz="1900" spc="17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900" spc="229" dirty="0">
                <a:solidFill>
                  <a:srgbClr val="252525"/>
                </a:solidFill>
                <a:latin typeface="Cambria"/>
                <a:cs typeface="Cambria"/>
              </a:rPr>
              <a:t>GUI </a:t>
            </a:r>
            <a:r>
              <a:rPr sz="1900" spc="65" dirty="0">
                <a:solidFill>
                  <a:srgbClr val="252525"/>
                </a:solidFill>
                <a:latin typeface="Cambria"/>
                <a:cs typeface="Cambria"/>
              </a:rPr>
              <a:t>classes.</a:t>
            </a:r>
            <a:r>
              <a:rPr sz="1900" spc="12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900" i="1" spc="254" dirty="0">
                <a:solidFill>
                  <a:srgbClr val="252525"/>
                </a:solidFill>
                <a:latin typeface="Cambria"/>
                <a:cs typeface="Cambria"/>
              </a:rPr>
              <a:t>(JDK</a:t>
            </a:r>
            <a:r>
              <a:rPr sz="1900" i="1" spc="114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900" i="1" spc="75" dirty="0">
                <a:solidFill>
                  <a:srgbClr val="252525"/>
                </a:solidFill>
                <a:latin typeface="Cambria"/>
                <a:cs typeface="Cambria"/>
              </a:rPr>
              <a:t>1.0</a:t>
            </a:r>
            <a:r>
              <a:rPr sz="1900" i="1" spc="14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900" i="1" dirty="0">
                <a:solidFill>
                  <a:srgbClr val="252525"/>
                </a:solidFill>
                <a:latin typeface="Cambria"/>
                <a:cs typeface="Cambria"/>
              </a:rPr>
              <a:t>-</a:t>
            </a:r>
            <a:r>
              <a:rPr sz="1900" i="1" spc="12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900" i="1" spc="-20" dirty="0">
                <a:solidFill>
                  <a:srgbClr val="252525"/>
                </a:solidFill>
                <a:latin typeface="Cambria"/>
                <a:cs typeface="Cambria"/>
              </a:rPr>
              <a:t>1.1)</a:t>
            </a:r>
            <a:endParaRPr sz="1900">
              <a:latin typeface="Cambria"/>
              <a:cs typeface="Cambria"/>
            </a:endParaRPr>
          </a:p>
          <a:p>
            <a:pPr marL="652780" lvl="1" indent="-274955">
              <a:lnSpc>
                <a:spcPts val="2165"/>
              </a:lnSpc>
              <a:spcBef>
                <a:spcPts val="200"/>
              </a:spcBef>
              <a:buClr>
                <a:srgbClr val="FD8537"/>
              </a:buClr>
              <a:buSzPct val="78947"/>
              <a:buFont typeface="Segoe UI Symbol"/>
              <a:buChar char="⚫"/>
              <a:tabLst>
                <a:tab pos="652780" algn="l"/>
              </a:tabLst>
            </a:pPr>
            <a:r>
              <a:rPr sz="1900" spc="105" dirty="0">
                <a:solidFill>
                  <a:srgbClr val="404040"/>
                </a:solidFill>
                <a:latin typeface="Cambria"/>
                <a:cs typeface="Cambria"/>
              </a:rPr>
              <a:t>Maps</a:t>
            </a:r>
            <a:r>
              <a:rPr sz="19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900" spc="65" dirty="0">
                <a:solidFill>
                  <a:srgbClr val="404040"/>
                </a:solidFill>
                <a:latin typeface="Cambria"/>
                <a:cs typeface="Cambria"/>
              </a:rPr>
              <a:t>general</a:t>
            </a:r>
            <a:r>
              <a:rPr sz="1900" spc="1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900" spc="180" dirty="0">
                <a:solidFill>
                  <a:srgbClr val="404040"/>
                </a:solidFill>
                <a:latin typeface="Cambria"/>
                <a:cs typeface="Cambria"/>
              </a:rPr>
              <a:t>Java</a:t>
            </a:r>
            <a:r>
              <a:rPr sz="1900" spc="1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"/>
                <a:cs typeface="Cambria"/>
              </a:rPr>
              <a:t>code</a:t>
            </a:r>
            <a:r>
              <a:rPr sz="19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"/>
                <a:cs typeface="Cambria"/>
              </a:rPr>
              <a:t>to</a:t>
            </a:r>
            <a:r>
              <a:rPr sz="19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900" spc="65" dirty="0">
                <a:solidFill>
                  <a:srgbClr val="404040"/>
                </a:solidFill>
                <a:latin typeface="Cambria"/>
                <a:cs typeface="Cambria"/>
              </a:rPr>
              <a:t>each</a:t>
            </a:r>
            <a:r>
              <a:rPr sz="1900" spc="16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900" spc="50" dirty="0">
                <a:solidFill>
                  <a:srgbClr val="404040"/>
                </a:solidFill>
                <a:latin typeface="Cambria"/>
                <a:cs typeface="Cambria"/>
              </a:rPr>
              <a:t>operating</a:t>
            </a:r>
            <a:r>
              <a:rPr sz="1900" spc="1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"/>
                <a:cs typeface="Cambria"/>
              </a:rPr>
              <a:t>system's</a:t>
            </a:r>
            <a:r>
              <a:rPr sz="1900" spc="1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900" spc="50" dirty="0">
                <a:solidFill>
                  <a:srgbClr val="404040"/>
                </a:solidFill>
                <a:latin typeface="Cambria"/>
                <a:cs typeface="Cambria"/>
              </a:rPr>
              <a:t>real</a:t>
            </a:r>
            <a:endParaRPr sz="1900">
              <a:latin typeface="Cambria"/>
              <a:cs typeface="Cambria"/>
            </a:endParaRPr>
          </a:p>
          <a:p>
            <a:pPr marL="652780">
              <a:lnSpc>
                <a:spcPts val="2165"/>
              </a:lnSpc>
            </a:pPr>
            <a:r>
              <a:rPr sz="1900" spc="254" dirty="0">
                <a:solidFill>
                  <a:srgbClr val="404040"/>
                </a:solidFill>
                <a:latin typeface="Cambria"/>
                <a:cs typeface="Cambria"/>
              </a:rPr>
              <a:t>GUI</a:t>
            </a:r>
            <a:r>
              <a:rPr sz="1900" spc="10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900" spc="60" dirty="0">
                <a:solidFill>
                  <a:srgbClr val="404040"/>
                </a:solidFill>
                <a:latin typeface="Cambria"/>
                <a:cs typeface="Cambria"/>
              </a:rPr>
              <a:t>system.</a:t>
            </a:r>
            <a:endParaRPr sz="19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229"/>
              </a:spcBef>
              <a:buClr>
                <a:srgbClr val="FD8537"/>
              </a:buClr>
              <a:buSzPct val="78947"/>
              <a:buFont typeface="Segoe UI Symbol"/>
              <a:buChar char="⚫"/>
              <a:tabLst>
                <a:tab pos="652780" algn="l"/>
              </a:tabLst>
            </a:pPr>
            <a:r>
              <a:rPr sz="1900" spc="50" dirty="0">
                <a:latin typeface="Cambria"/>
                <a:cs typeface="Cambria"/>
              </a:rPr>
              <a:t>Does</a:t>
            </a:r>
            <a:r>
              <a:rPr sz="1900" spc="204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not</a:t>
            </a:r>
            <a:r>
              <a:rPr sz="1900" spc="21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provide</a:t>
            </a:r>
            <a:r>
              <a:rPr sz="1900" spc="210" dirty="0">
                <a:latin typeface="Cambria"/>
                <a:cs typeface="Cambria"/>
              </a:rPr>
              <a:t> </a:t>
            </a:r>
            <a:r>
              <a:rPr sz="1900" spc="55" dirty="0">
                <a:latin typeface="Cambria"/>
                <a:cs typeface="Cambria"/>
              </a:rPr>
              <a:t>consistent,</a:t>
            </a:r>
            <a:r>
              <a:rPr sz="1900" spc="21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cross-</a:t>
            </a:r>
            <a:r>
              <a:rPr sz="1900" spc="55" dirty="0">
                <a:latin typeface="Cambria"/>
                <a:cs typeface="Cambria"/>
              </a:rPr>
              <a:t>platform</a:t>
            </a:r>
            <a:r>
              <a:rPr sz="1900" spc="21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look-</a:t>
            </a:r>
            <a:r>
              <a:rPr sz="1900" spc="65" dirty="0">
                <a:latin typeface="Cambria"/>
                <a:cs typeface="Cambria"/>
              </a:rPr>
              <a:t>and-</a:t>
            </a:r>
            <a:r>
              <a:rPr sz="1900" spc="-20" dirty="0">
                <a:latin typeface="Cambria"/>
                <a:cs typeface="Cambria"/>
              </a:rPr>
              <a:t>feel</a:t>
            </a:r>
            <a:endParaRPr sz="19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229"/>
              </a:spcBef>
              <a:buClr>
                <a:srgbClr val="FD8537"/>
              </a:buClr>
              <a:buSzPct val="78947"/>
              <a:buFont typeface="Segoe UI Symbol"/>
              <a:buChar char="⚫"/>
              <a:tabLst>
                <a:tab pos="652780" algn="l"/>
              </a:tabLst>
            </a:pPr>
            <a:r>
              <a:rPr sz="1900" dirty="0">
                <a:latin typeface="Cambria"/>
                <a:cs typeface="Cambria"/>
              </a:rPr>
              <a:t>import</a:t>
            </a:r>
            <a:r>
              <a:rPr sz="1900" spc="355" dirty="0">
                <a:latin typeface="Cambria"/>
                <a:cs typeface="Cambria"/>
              </a:rPr>
              <a:t> </a:t>
            </a:r>
            <a:r>
              <a:rPr sz="1900" spc="85" dirty="0">
                <a:latin typeface="Cambria"/>
                <a:cs typeface="Cambria"/>
              </a:rPr>
              <a:t>java.awt.*</a:t>
            </a:r>
            <a:endParaRPr sz="19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32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  <a:tab pos="1322705" algn="l"/>
              </a:tabLst>
            </a:pPr>
            <a:r>
              <a:rPr sz="2200" spc="85" dirty="0">
                <a:latin typeface="Cambria"/>
                <a:cs typeface="Cambria"/>
              </a:rPr>
              <a:t>Swing:</a:t>
            </a:r>
            <a:r>
              <a:rPr sz="2200" dirty="0">
                <a:latin typeface="Cambria"/>
                <a:cs typeface="Cambria"/>
              </a:rPr>
              <a:t>	new</a:t>
            </a:r>
            <a:r>
              <a:rPr sz="2200" spc="204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with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160" dirty="0">
                <a:latin typeface="Cambria"/>
                <a:cs typeface="Cambria"/>
              </a:rPr>
              <a:t>Java2</a:t>
            </a:r>
            <a:endParaRPr sz="2200">
              <a:latin typeface="Cambria"/>
              <a:cs typeface="Cambria"/>
            </a:endParaRPr>
          </a:p>
          <a:p>
            <a:pPr marL="652780" marR="5080" lvl="1" indent="-274955">
              <a:lnSpc>
                <a:spcPct val="90000"/>
              </a:lnSpc>
              <a:spcBef>
                <a:spcPts val="475"/>
              </a:spcBef>
              <a:buClr>
                <a:srgbClr val="FD8537"/>
              </a:buClr>
              <a:buSzPct val="78947"/>
              <a:buFont typeface="Segoe UI Symbol"/>
              <a:buChar char="⚫"/>
              <a:tabLst>
                <a:tab pos="652780" algn="l"/>
              </a:tabLst>
            </a:pPr>
            <a:r>
              <a:rPr sz="1900" spc="175" dirty="0">
                <a:solidFill>
                  <a:srgbClr val="252525"/>
                </a:solidFill>
                <a:latin typeface="Cambria"/>
                <a:cs typeface="Cambria"/>
              </a:rPr>
              <a:t>A</a:t>
            </a:r>
            <a:r>
              <a:rPr sz="1900" spc="17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252525"/>
                </a:solidFill>
                <a:latin typeface="Cambria"/>
                <a:cs typeface="Cambria"/>
              </a:rPr>
              <a:t>newer</a:t>
            </a:r>
            <a:r>
              <a:rPr sz="1900" spc="17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900" spc="254" dirty="0">
                <a:solidFill>
                  <a:srgbClr val="252525"/>
                </a:solidFill>
                <a:latin typeface="Cambria"/>
                <a:cs typeface="Cambria"/>
              </a:rPr>
              <a:t>GUI</a:t>
            </a:r>
            <a:r>
              <a:rPr sz="1900" spc="17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900" spc="55" dirty="0">
                <a:solidFill>
                  <a:srgbClr val="252525"/>
                </a:solidFill>
                <a:latin typeface="Cambria"/>
                <a:cs typeface="Cambria"/>
              </a:rPr>
              <a:t>library</a:t>
            </a:r>
            <a:r>
              <a:rPr sz="1900" spc="19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900" spc="55" dirty="0">
                <a:solidFill>
                  <a:srgbClr val="252525"/>
                </a:solidFill>
                <a:latin typeface="Cambria"/>
                <a:cs typeface="Cambria"/>
              </a:rPr>
              <a:t>written</a:t>
            </a:r>
            <a:r>
              <a:rPr sz="1900" spc="19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252525"/>
                </a:solidFill>
                <a:latin typeface="Cambria"/>
                <a:cs typeface="Cambria"/>
              </a:rPr>
              <a:t>from</a:t>
            </a:r>
            <a:r>
              <a:rPr sz="1900" spc="17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900" spc="65" dirty="0">
                <a:solidFill>
                  <a:srgbClr val="252525"/>
                </a:solidFill>
                <a:latin typeface="Cambria"/>
                <a:cs typeface="Cambria"/>
              </a:rPr>
              <a:t>the</a:t>
            </a:r>
            <a:r>
              <a:rPr sz="1900" spc="17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252525"/>
                </a:solidFill>
                <a:latin typeface="Cambria"/>
                <a:cs typeface="Cambria"/>
              </a:rPr>
              <a:t>ground</a:t>
            </a:r>
            <a:r>
              <a:rPr sz="1900" spc="17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900" spc="60" dirty="0">
                <a:solidFill>
                  <a:srgbClr val="252525"/>
                </a:solidFill>
                <a:latin typeface="Cambria"/>
                <a:cs typeface="Cambria"/>
              </a:rPr>
              <a:t>up</a:t>
            </a:r>
            <a:r>
              <a:rPr sz="1900" spc="16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900" spc="80" dirty="0">
                <a:solidFill>
                  <a:srgbClr val="252525"/>
                </a:solidFill>
                <a:latin typeface="Cambria"/>
                <a:cs typeface="Cambria"/>
              </a:rPr>
              <a:t>that</a:t>
            </a:r>
            <a:r>
              <a:rPr sz="1900" spc="50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252525"/>
                </a:solidFill>
                <a:latin typeface="Cambria"/>
                <a:cs typeface="Cambria"/>
              </a:rPr>
              <a:t>allows</a:t>
            </a:r>
            <a:r>
              <a:rPr sz="1900" spc="20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900" spc="75" dirty="0">
                <a:solidFill>
                  <a:srgbClr val="252525"/>
                </a:solidFill>
                <a:latin typeface="Cambria"/>
                <a:cs typeface="Cambria"/>
              </a:rPr>
              <a:t>much</a:t>
            </a:r>
            <a:r>
              <a:rPr sz="1900" spc="204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252525"/>
                </a:solidFill>
                <a:latin typeface="Cambria"/>
                <a:cs typeface="Cambria"/>
              </a:rPr>
              <a:t>more</a:t>
            </a:r>
            <a:r>
              <a:rPr sz="1900" spc="21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252525"/>
                </a:solidFill>
                <a:latin typeface="Cambria"/>
                <a:cs typeface="Cambria"/>
              </a:rPr>
              <a:t>powerful</a:t>
            </a:r>
            <a:r>
              <a:rPr sz="1900" spc="20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900" spc="60" dirty="0">
                <a:solidFill>
                  <a:srgbClr val="252525"/>
                </a:solidFill>
                <a:latin typeface="Cambria"/>
                <a:cs typeface="Cambria"/>
              </a:rPr>
              <a:t>graphics</a:t>
            </a:r>
            <a:r>
              <a:rPr sz="1900" spc="20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900" spc="85" dirty="0">
                <a:solidFill>
                  <a:srgbClr val="252525"/>
                </a:solidFill>
                <a:latin typeface="Cambria"/>
                <a:cs typeface="Cambria"/>
              </a:rPr>
              <a:t>and</a:t>
            </a:r>
            <a:r>
              <a:rPr sz="1900" spc="204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900" spc="260" dirty="0">
                <a:solidFill>
                  <a:srgbClr val="252525"/>
                </a:solidFill>
                <a:latin typeface="Cambria"/>
                <a:cs typeface="Cambria"/>
              </a:rPr>
              <a:t>GUI</a:t>
            </a:r>
            <a:r>
              <a:rPr sz="1900" spc="204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Cambria"/>
                <a:cs typeface="Cambria"/>
              </a:rPr>
              <a:t>construction. </a:t>
            </a:r>
            <a:r>
              <a:rPr sz="1700" i="1" spc="225" dirty="0">
                <a:solidFill>
                  <a:srgbClr val="252525"/>
                </a:solidFill>
                <a:latin typeface="Cambria"/>
                <a:cs typeface="Cambria"/>
              </a:rPr>
              <a:t>(JDK</a:t>
            </a:r>
            <a:r>
              <a:rPr sz="1700" i="1" spc="9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700" i="1" spc="40" dirty="0">
                <a:solidFill>
                  <a:srgbClr val="252525"/>
                </a:solidFill>
                <a:latin typeface="Cambria"/>
                <a:cs typeface="Cambria"/>
              </a:rPr>
              <a:t>1.2+)</a:t>
            </a:r>
            <a:endParaRPr sz="1700">
              <a:latin typeface="Cambria"/>
              <a:cs typeface="Cambria"/>
            </a:endParaRPr>
          </a:p>
          <a:p>
            <a:pPr marL="652780" marR="841375" lvl="1" indent="-274955">
              <a:lnSpc>
                <a:spcPts val="2050"/>
              </a:lnSpc>
              <a:spcBef>
                <a:spcPts val="490"/>
              </a:spcBef>
              <a:buClr>
                <a:srgbClr val="FD8537"/>
              </a:buClr>
              <a:buSzPct val="78947"/>
              <a:buFont typeface="Segoe UI Symbol"/>
              <a:buChar char="⚫"/>
              <a:tabLst>
                <a:tab pos="652780" algn="l"/>
              </a:tabLst>
            </a:pPr>
            <a:r>
              <a:rPr sz="1900" spc="100" dirty="0">
                <a:solidFill>
                  <a:srgbClr val="404040"/>
                </a:solidFill>
                <a:latin typeface="Cambria"/>
                <a:cs typeface="Cambria"/>
              </a:rPr>
              <a:t>Paints</a:t>
            </a:r>
            <a:r>
              <a:rPr sz="1900" spc="18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900" spc="254" dirty="0">
                <a:solidFill>
                  <a:srgbClr val="404040"/>
                </a:solidFill>
                <a:latin typeface="Cambria"/>
                <a:cs typeface="Cambria"/>
              </a:rPr>
              <a:t>GUI</a:t>
            </a:r>
            <a:r>
              <a:rPr sz="1900" spc="1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"/>
                <a:cs typeface="Cambria"/>
              </a:rPr>
              <a:t>controls</a:t>
            </a:r>
            <a:r>
              <a:rPr sz="1900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900" spc="65" dirty="0">
                <a:solidFill>
                  <a:srgbClr val="404040"/>
                </a:solidFill>
                <a:latin typeface="Cambria"/>
                <a:cs typeface="Cambria"/>
              </a:rPr>
              <a:t>itself</a:t>
            </a:r>
            <a:r>
              <a:rPr sz="1900" spc="19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900" spc="50" dirty="0">
                <a:solidFill>
                  <a:srgbClr val="404040"/>
                </a:solidFill>
                <a:latin typeface="Cambria"/>
                <a:cs typeface="Cambria"/>
              </a:rPr>
              <a:t>pixel-</a:t>
            </a:r>
            <a:r>
              <a:rPr sz="1900" dirty="0">
                <a:solidFill>
                  <a:srgbClr val="404040"/>
                </a:solidFill>
                <a:latin typeface="Cambria"/>
                <a:cs typeface="Cambria"/>
              </a:rPr>
              <a:t>by-</a:t>
            </a:r>
            <a:r>
              <a:rPr sz="1900" spc="60" dirty="0">
                <a:solidFill>
                  <a:srgbClr val="404040"/>
                </a:solidFill>
                <a:latin typeface="Cambria"/>
                <a:cs typeface="Cambria"/>
              </a:rPr>
              <a:t>pixel</a:t>
            </a:r>
            <a:r>
              <a:rPr sz="1900" spc="18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900" spc="75" dirty="0">
                <a:solidFill>
                  <a:srgbClr val="404040"/>
                </a:solidFill>
                <a:latin typeface="Cambria"/>
                <a:cs typeface="Cambria"/>
              </a:rPr>
              <a:t>rather</a:t>
            </a:r>
            <a:r>
              <a:rPr sz="1900" spc="1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900" spc="80" dirty="0">
                <a:solidFill>
                  <a:srgbClr val="404040"/>
                </a:solidFill>
                <a:latin typeface="Cambria"/>
                <a:cs typeface="Cambria"/>
              </a:rPr>
              <a:t>than </a:t>
            </a:r>
            <a:r>
              <a:rPr sz="1900" spc="85" dirty="0">
                <a:solidFill>
                  <a:srgbClr val="404040"/>
                </a:solidFill>
                <a:latin typeface="Cambria"/>
                <a:cs typeface="Cambria"/>
              </a:rPr>
              <a:t>handing</a:t>
            </a:r>
            <a:r>
              <a:rPr sz="1900" spc="13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"/>
                <a:cs typeface="Cambria"/>
              </a:rPr>
              <a:t>off</a:t>
            </a:r>
            <a:r>
              <a:rPr sz="1900" spc="13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"/>
                <a:cs typeface="Cambria"/>
              </a:rPr>
              <a:t>to</a:t>
            </a:r>
            <a:r>
              <a:rPr sz="19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900" spc="175" dirty="0">
                <a:solidFill>
                  <a:srgbClr val="404040"/>
                </a:solidFill>
                <a:latin typeface="Cambria"/>
                <a:cs typeface="Cambria"/>
              </a:rPr>
              <a:t>OS.</a:t>
            </a:r>
            <a:endParaRPr sz="1900">
              <a:latin typeface="Cambria"/>
              <a:cs typeface="Cambria"/>
            </a:endParaRPr>
          </a:p>
          <a:p>
            <a:pPr marL="652780" lvl="1" indent="-274955">
              <a:lnSpc>
                <a:spcPts val="2165"/>
              </a:lnSpc>
              <a:spcBef>
                <a:spcPts val="200"/>
              </a:spcBef>
              <a:buClr>
                <a:srgbClr val="FD8537"/>
              </a:buClr>
              <a:buSzPct val="78947"/>
              <a:buFont typeface="Segoe UI Symbol"/>
              <a:buChar char="⚫"/>
              <a:tabLst>
                <a:tab pos="652780" algn="l"/>
                <a:tab pos="1742439" algn="l"/>
              </a:tabLst>
            </a:pPr>
            <a:r>
              <a:rPr sz="1900" i="1" spc="65" dirty="0">
                <a:solidFill>
                  <a:srgbClr val="404040"/>
                </a:solidFill>
                <a:latin typeface="Cambria"/>
                <a:cs typeface="Cambria"/>
              </a:rPr>
              <a:t>Benefits:</a:t>
            </a:r>
            <a:r>
              <a:rPr sz="1900" i="1" dirty="0">
                <a:solidFill>
                  <a:srgbClr val="404040"/>
                </a:solidFill>
                <a:latin typeface="Cambria"/>
                <a:cs typeface="Cambria"/>
              </a:rPr>
              <a:t>	</a:t>
            </a:r>
            <a:r>
              <a:rPr sz="1900" spc="85" dirty="0">
                <a:solidFill>
                  <a:srgbClr val="404040"/>
                </a:solidFill>
                <a:latin typeface="Cambria"/>
                <a:cs typeface="Cambria"/>
              </a:rPr>
              <a:t>light</a:t>
            </a:r>
            <a:r>
              <a:rPr sz="1900" spc="13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900" spc="65" dirty="0">
                <a:solidFill>
                  <a:srgbClr val="404040"/>
                </a:solidFill>
                <a:latin typeface="Cambria"/>
                <a:cs typeface="Cambria"/>
              </a:rPr>
              <a:t>weight,</a:t>
            </a:r>
            <a:r>
              <a:rPr sz="1900" spc="13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"/>
                <a:cs typeface="Cambria"/>
              </a:rPr>
              <a:t>new</a:t>
            </a:r>
            <a:r>
              <a:rPr sz="1900" spc="13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900" spc="60" dirty="0">
                <a:solidFill>
                  <a:srgbClr val="404040"/>
                </a:solidFill>
                <a:latin typeface="Cambria"/>
                <a:cs typeface="Cambria"/>
              </a:rPr>
              <a:t>features;</a:t>
            </a:r>
            <a:r>
              <a:rPr sz="19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900" spc="50" dirty="0">
                <a:solidFill>
                  <a:srgbClr val="404040"/>
                </a:solidFill>
                <a:latin typeface="Cambria"/>
                <a:cs typeface="Cambria"/>
              </a:rPr>
              <a:t>compatibility;</a:t>
            </a:r>
            <a:r>
              <a:rPr sz="1900" spc="16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900" spc="50" dirty="0">
                <a:solidFill>
                  <a:srgbClr val="404040"/>
                </a:solidFill>
                <a:latin typeface="Cambria"/>
                <a:cs typeface="Cambria"/>
              </a:rPr>
              <a:t>same</a:t>
            </a:r>
            <a:endParaRPr sz="1900">
              <a:latin typeface="Cambria"/>
              <a:cs typeface="Cambria"/>
            </a:endParaRPr>
          </a:p>
          <a:p>
            <a:pPr marL="652780">
              <a:lnSpc>
                <a:spcPts val="2165"/>
              </a:lnSpc>
            </a:pPr>
            <a:r>
              <a:rPr sz="1900" dirty="0">
                <a:solidFill>
                  <a:srgbClr val="404040"/>
                </a:solidFill>
                <a:latin typeface="Cambria"/>
                <a:cs typeface="Cambria"/>
              </a:rPr>
              <a:t>look</a:t>
            </a:r>
            <a:r>
              <a:rPr sz="1900" spc="204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900" spc="220" dirty="0">
                <a:solidFill>
                  <a:srgbClr val="404040"/>
                </a:solidFill>
                <a:latin typeface="Cambria"/>
                <a:cs typeface="Cambria"/>
              </a:rPr>
              <a:t>&amp;</a:t>
            </a:r>
            <a:r>
              <a:rPr sz="1900" spc="20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"/>
                <a:cs typeface="Cambria"/>
              </a:rPr>
              <a:t>feel</a:t>
            </a:r>
            <a:r>
              <a:rPr sz="1900" spc="20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"/>
                <a:cs typeface="Cambria"/>
              </a:rPr>
              <a:t>across</a:t>
            </a:r>
            <a:r>
              <a:rPr sz="1900" spc="20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900" spc="50" dirty="0">
                <a:solidFill>
                  <a:srgbClr val="404040"/>
                </a:solidFill>
                <a:latin typeface="Cambria"/>
                <a:cs typeface="Cambria"/>
              </a:rPr>
              <a:t>different</a:t>
            </a:r>
            <a:r>
              <a:rPr sz="1900" spc="20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900" spc="55" dirty="0">
                <a:solidFill>
                  <a:srgbClr val="404040"/>
                </a:solidFill>
                <a:latin typeface="Cambria"/>
                <a:cs typeface="Cambria"/>
              </a:rPr>
              <a:t>platform.</a:t>
            </a:r>
            <a:endParaRPr sz="19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229"/>
              </a:spcBef>
              <a:buClr>
                <a:srgbClr val="FD8537"/>
              </a:buClr>
              <a:buSzPct val="78947"/>
              <a:buFont typeface="Segoe UI Symbol"/>
              <a:buChar char="⚫"/>
              <a:tabLst>
                <a:tab pos="652780" algn="l"/>
              </a:tabLst>
            </a:pPr>
            <a:r>
              <a:rPr sz="1900" dirty="0">
                <a:latin typeface="Cambria"/>
                <a:cs typeface="Cambria"/>
              </a:rPr>
              <a:t>import</a:t>
            </a:r>
            <a:r>
              <a:rPr sz="1900" spc="355" dirty="0">
                <a:latin typeface="Cambria"/>
                <a:cs typeface="Cambria"/>
              </a:rPr>
              <a:t> </a:t>
            </a:r>
            <a:r>
              <a:rPr sz="1900" spc="75" dirty="0">
                <a:latin typeface="Cambria"/>
                <a:cs typeface="Cambria"/>
              </a:rPr>
              <a:t>javax.swing.*</a:t>
            </a:r>
            <a:endParaRPr sz="19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0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390" dirty="0"/>
              <a:t>GUI</a:t>
            </a:r>
            <a:r>
              <a:rPr cap="small" spc="195" dirty="0"/>
              <a:t> </a:t>
            </a:r>
            <a:r>
              <a:rPr cap="small" spc="270" dirty="0"/>
              <a:t>Hierarchy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403" y="1793408"/>
            <a:ext cx="6546441" cy="39100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0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240" dirty="0"/>
              <a:t>Containers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0719"/>
            <a:ext cx="6941820" cy="319913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86385" algn="l"/>
              </a:tabLst>
            </a:pPr>
            <a:r>
              <a:rPr sz="2800" dirty="0">
                <a:latin typeface="Arial MT"/>
                <a:cs typeface="Arial MT"/>
              </a:rPr>
              <a:t>There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are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three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basic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i="1" spc="-20" dirty="0">
                <a:latin typeface="Arial"/>
                <a:cs typeface="Arial"/>
              </a:rPr>
              <a:t>top-</a:t>
            </a:r>
            <a:r>
              <a:rPr sz="2800" i="1" dirty="0">
                <a:latin typeface="Arial"/>
                <a:cs typeface="Arial"/>
              </a:rPr>
              <a:t>level</a:t>
            </a:r>
            <a:r>
              <a:rPr sz="2800" i="1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 MT"/>
                <a:cs typeface="Arial MT"/>
              </a:rPr>
              <a:t>containers</a:t>
            </a:r>
            <a:endParaRPr sz="2800">
              <a:latin typeface="Arial MT"/>
              <a:cs typeface="Arial MT"/>
            </a:endParaRPr>
          </a:p>
          <a:p>
            <a:pPr marL="652780" lvl="1" indent="-274955">
              <a:lnSpc>
                <a:spcPct val="100000"/>
              </a:lnSpc>
              <a:spcBef>
                <a:spcPts val="37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b="1" dirty="0">
                <a:latin typeface="Courier New"/>
                <a:cs typeface="Courier New"/>
              </a:rPr>
              <a:t>JWindow</a:t>
            </a:r>
            <a:r>
              <a:rPr sz="2100" dirty="0">
                <a:latin typeface="Arial MT"/>
                <a:cs typeface="Arial MT"/>
              </a:rPr>
              <a:t>: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top-</a:t>
            </a:r>
            <a:r>
              <a:rPr sz="2100" dirty="0">
                <a:latin typeface="Arial MT"/>
                <a:cs typeface="Arial MT"/>
              </a:rPr>
              <a:t>level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window</a:t>
            </a:r>
            <a:r>
              <a:rPr sz="2100" spc="-5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with</a:t>
            </a:r>
            <a:r>
              <a:rPr sz="2100" spc="-5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no</a:t>
            </a:r>
            <a:r>
              <a:rPr sz="2100" spc="-4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border</a:t>
            </a:r>
            <a:endParaRPr sz="2100">
              <a:latin typeface="Arial MT"/>
              <a:cs typeface="Arial MT"/>
            </a:endParaRPr>
          </a:p>
          <a:p>
            <a:pPr marL="652780" lvl="1" indent="-27495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b="1" dirty="0">
                <a:latin typeface="Courier New"/>
                <a:cs typeface="Courier New"/>
              </a:rPr>
              <a:t>JFrame</a:t>
            </a:r>
            <a:r>
              <a:rPr sz="2100" dirty="0">
                <a:latin typeface="Arial MT"/>
                <a:cs typeface="Arial MT"/>
              </a:rPr>
              <a:t>: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top-</a:t>
            </a:r>
            <a:r>
              <a:rPr sz="2100" dirty="0">
                <a:latin typeface="Arial MT"/>
                <a:cs typeface="Arial MT"/>
              </a:rPr>
              <a:t>level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window</a:t>
            </a:r>
            <a:r>
              <a:rPr sz="2100" spc="-5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with</a:t>
            </a:r>
            <a:r>
              <a:rPr sz="2100" spc="-4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border</a:t>
            </a:r>
            <a:r>
              <a:rPr sz="2100" spc="-4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and</a:t>
            </a:r>
            <a:r>
              <a:rPr sz="2100" spc="-4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(optional)</a:t>
            </a:r>
            <a:endParaRPr sz="2100">
              <a:latin typeface="Arial MT"/>
              <a:cs typeface="Arial MT"/>
            </a:endParaRPr>
          </a:p>
          <a:p>
            <a:pPr marL="652780">
              <a:lnSpc>
                <a:spcPct val="100000"/>
              </a:lnSpc>
              <a:spcBef>
                <a:spcPts val="145"/>
              </a:spcBef>
            </a:pPr>
            <a:r>
              <a:rPr sz="2100" dirty="0">
                <a:latin typeface="Arial MT"/>
                <a:cs typeface="Arial MT"/>
              </a:rPr>
              <a:t>menu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spc="-25" dirty="0">
                <a:latin typeface="Arial MT"/>
                <a:cs typeface="Arial MT"/>
              </a:rPr>
              <a:t>bar</a:t>
            </a:r>
            <a:endParaRPr sz="2100">
              <a:latin typeface="Arial MT"/>
              <a:cs typeface="Arial MT"/>
            </a:endParaRPr>
          </a:p>
          <a:p>
            <a:pPr marL="652780" lvl="1" indent="-274955">
              <a:lnSpc>
                <a:spcPct val="100000"/>
              </a:lnSpc>
              <a:spcBef>
                <a:spcPts val="360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b="1" dirty="0">
                <a:latin typeface="Courier New"/>
                <a:cs typeface="Courier New"/>
              </a:rPr>
              <a:t>JDialog</a:t>
            </a:r>
            <a:r>
              <a:rPr sz="2100" dirty="0">
                <a:latin typeface="Arial MT"/>
                <a:cs typeface="Arial MT"/>
              </a:rPr>
              <a:t>: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used</a:t>
            </a:r>
            <a:r>
              <a:rPr sz="2100" spc="-6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for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dialog</a:t>
            </a:r>
            <a:r>
              <a:rPr sz="2100" spc="-6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windows</a:t>
            </a:r>
            <a:endParaRPr sz="2100">
              <a:latin typeface="Arial MT"/>
              <a:cs typeface="Arial MT"/>
            </a:endParaRPr>
          </a:p>
          <a:p>
            <a:pPr marL="286385" indent="-273685">
              <a:lnSpc>
                <a:spcPct val="100000"/>
              </a:lnSpc>
              <a:spcBef>
                <a:spcPts val="725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86385" algn="l"/>
              </a:tabLst>
            </a:pPr>
            <a:r>
              <a:rPr sz="2800" dirty="0">
                <a:latin typeface="Arial MT"/>
                <a:cs typeface="Arial MT"/>
              </a:rPr>
              <a:t>Another</a:t>
            </a:r>
            <a:r>
              <a:rPr sz="2800" spc="-1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important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container</a:t>
            </a:r>
            <a:endParaRPr sz="2800">
              <a:latin typeface="Arial MT"/>
              <a:cs typeface="Arial MT"/>
            </a:endParaRPr>
          </a:p>
          <a:p>
            <a:pPr marL="652780" marR="5080" lvl="1" indent="-274955">
              <a:lnSpc>
                <a:spcPct val="106300"/>
              </a:lnSpc>
              <a:spcBef>
                <a:spcPts val="220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b="1" dirty="0">
                <a:latin typeface="Courier New"/>
                <a:cs typeface="Courier New"/>
              </a:rPr>
              <a:t>JPanel</a:t>
            </a:r>
            <a:r>
              <a:rPr sz="2100" dirty="0">
                <a:latin typeface="Arial MT"/>
                <a:cs typeface="Arial MT"/>
              </a:rPr>
              <a:t>: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used</a:t>
            </a:r>
            <a:r>
              <a:rPr sz="2100" spc="-4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mostly</a:t>
            </a:r>
            <a:r>
              <a:rPr sz="2100" spc="-5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to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organize</a:t>
            </a:r>
            <a:r>
              <a:rPr sz="2100" spc="-4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objects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within</a:t>
            </a:r>
            <a:r>
              <a:rPr sz="2100" spc="-4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other containers</a:t>
            </a:r>
            <a:endParaRPr sz="2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4325" y="4848225"/>
            <a:ext cx="5946759" cy="1685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4841</Words>
  <Application>Microsoft Office PowerPoint</Application>
  <PresentationFormat>On-screen Show (4:3)</PresentationFormat>
  <Paragraphs>611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Arial</vt:lpstr>
      <vt:lpstr>Arial MT</vt:lpstr>
      <vt:lpstr>Calibri</vt:lpstr>
      <vt:lpstr>Cambria</vt:lpstr>
      <vt:lpstr>Courier New</vt:lpstr>
      <vt:lpstr>Segoe UI Symbol</vt:lpstr>
      <vt:lpstr>Times New Roman</vt:lpstr>
      <vt:lpstr>Trebuchet MS</vt:lpstr>
      <vt:lpstr>Wingdings</vt:lpstr>
      <vt:lpstr>Office Theme</vt:lpstr>
      <vt:lpstr>PowerPoint Presentation</vt:lpstr>
      <vt:lpstr>Graphical Use Interface</vt:lpstr>
      <vt:lpstr>Graphical Use Interface</vt:lpstr>
      <vt:lpstr>Graphical Use Interface</vt:lpstr>
      <vt:lpstr>Top-Level and Secondary Containers</vt:lpstr>
      <vt:lpstr>Three Parts of a GUI Application</vt:lpstr>
      <vt:lpstr>AWT &amp; SWING</vt:lpstr>
      <vt:lpstr>GUI Hierarchy</vt:lpstr>
      <vt:lpstr>Containers</vt:lpstr>
      <vt:lpstr>GUI Component API</vt:lpstr>
      <vt:lpstr>Steps to create GUI–Basic Workflow</vt:lpstr>
      <vt:lpstr>Steps to create GUI – Adding Components</vt:lpstr>
      <vt:lpstr>GUI Example</vt:lpstr>
      <vt:lpstr>GUI Example</vt:lpstr>
      <vt:lpstr>GUI Example</vt:lpstr>
      <vt:lpstr>Steps to create GUI</vt:lpstr>
      <vt:lpstr>JFrame</vt:lpstr>
      <vt:lpstr>JFrame</vt:lpstr>
      <vt:lpstr>Some components</vt:lpstr>
      <vt:lpstr>Some components</vt:lpstr>
      <vt:lpstr>Example - with Menu</vt:lpstr>
      <vt:lpstr>Example - with Menu</vt:lpstr>
      <vt:lpstr>Example - with Menu</vt:lpstr>
      <vt:lpstr>Example – with scrollbar</vt:lpstr>
      <vt:lpstr>Example – with scrollbar</vt:lpstr>
      <vt:lpstr>Layout</vt:lpstr>
      <vt:lpstr>What is Layout</vt:lpstr>
      <vt:lpstr>What is Layout</vt:lpstr>
      <vt:lpstr>Flow Layout</vt:lpstr>
      <vt:lpstr>Flow Layout</vt:lpstr>
      <vt:lpstr>Border Layout</vt:lpstr>
      <vt:lpstr>Grid Layout</vt:lpstr>
      <vt:lpstr>No Layout</vt:lpstr>
      <vt:lpstr>Layouts - Summary FlowLayout</vt:lpstr>
      <vt:lpstr>Event Handling</vt:lpstr>
      <vt:lpstr>AWT Event-Handling</vt:lpstr>
      <vt:lpstr>Main Components</vt:lpstr>
      <vt:lpstr>Programmer’s responsibility</vt:lpstr>
      <vt:lpstr>Events</vt:lpstr>
      <vt:lpstr>Event Source</vt:lpstr>
      <vt:lpstr>Event Listeners</vt:lpstr>
      <vt:lpstr>What If …?</vt:lpstr>
      <vt:lpstr>The sequence of steps in Event Handling</vt:lpstr>
      <vt:lpstr>Implement Listener in Inner Class</vt:lpstr>
      <vt:lpstr>Implement Listener in Own Class</vt:lpstr>
      <vt:lpstr>Implement Listener in Anonymous Class</vt:lpstr>
      <vt:lpstr>Multiple buttons</vt:lpstr>
      <vt:lpstr>List of Some common Source, Event and Listener</vt:lpstr>
      <vt:lpstr>Adapter Classes</vt:lpstr>
      <vt:lpstr>GUI Example – Mouse event with</vt:lpstr>
      <vt:lpstr>GUI Example – Mouse event with listener &amp; Annonymous Class</vt:lpstr>
      <vt:lpstr>GUI Example – Mouse event with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Tanjina Helaly</dc:creator>
  <cp:lastModifiedBy>UIU</cp:lastModifiedBy>
  <cp:revision>2</cp:revision>
  <dcterms:created xsi:type="dcterms:W3CDTF">2024-09-28T08:01:42Z</dcterms:created>
  <dcterms:modified xsi:type="dcterms:W3CDTF">2024-09-28T09:03:38Z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2017-10-08T00:00:00Z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2024-09-28T00:00:00Z</vt:filetime>
  </property>
  <property fmtid="{D5CDD505-2E9C-101B-9397-08002B2CF9AE}" pid="5" name="Producer">
    <vt:lpwstr>Microsoft® PowerPoint® 2010</vt:lpwstr>
  </property>
</Properties>
</file>