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8"/>
            <a:ext cx="4384675" cy="176466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nsolas"/>
                <a:cs typeface="Consolas"/>
              </a:rPr>
              <a:t>ArrayList</a:t>
            </a:r>
            <a:endParaRPr sz="2000">
              <a:latin typeface="Consolas"/>
              <a:cs typeface="Consolas"/>
            </a:endParaRPr>
          </a:p>
          <a:p>
            <a:pPr marL="12700" marR="2100580">
              <a:lnSpc>
                <a:spcPct val="195000"/>
              </a:lnSpc>
              <a:spcBef>
                <a:spcPts val="45"/>
              </a:spcBef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import</a:t>
            </a:r>
            <a:r>
              <a:rPr dirty="0" sz="1200" spc="-10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D84B5"/>
                </a:solidFill>
                <a:latin typeface="Consolas"/>
                <a:cs typeface="Consolas"/>
              </a:rPr>
              <a:t>java.util.ArrayList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; </a:t>
            </a:r>
            <a:r>
              <a:rPr dirty="0" sz="1200" spc="-6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public</a:t>
            </a:r>
            <a:r>
              <a:rPr dirty="0" sz="1200" spc="-1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class</a:t>
            </a:r>
            <a:r>
              <a:rPr dirty="0" sz="1200" spc="-1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BA0066"/>
                </a:solidFill>
                <a:latin typeface="Consolas"/>
                <a:cs typeface="Consolas"/>
              </a:rPr>
              <a:t>Test</a:t>
            </a:r>
            <a:r>
              <a:rPr dirty="0" sz="1200" spc="-10" b="1">
                <a:solidFill>
                  <a:srgbClr val="BA0066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682625" marR="5080" indent="-335280">
              <a:lnSpc>
                <a:spcPts val="1400"/>
              </a:lnSpc>
              <a:spcBef>
                <a:spcPts val="55"/>
              </a:spcBef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public</a:t>
            </a:r>
            <a:r>
              <a:rPr dirty="0" sz="1200" spc="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static</a:t>
            </a:r>
            <a:r>
              <a:rPr dirty="0" sz="1200" spc="1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void</a:t>
            </a:r>
            <a:r>
              <a:rPr dirty="0" sz="1200" spc="5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66BA"/>
                </a:solidFill>
                <a:latin typeface="Consolas"/>
                <a:cs typeface="Consolas"/>
              </a:rPr>
              <a:t>main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(String[]</a:t>
            </a:r>
            <a:r>
              <a:rPr dirty="0" sz="1200" spc="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args){ </a:t>
            </a:r>
            <a:r>
              <a:rPr dirty="0" sz="1200" spc="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ArrayList</a:t>
            </a:r>
            <a:r>
              <a:rPr dirty="0" sz="1200" spc="-2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&lt;String&gt;</a:t>
            </a:r>
            <a:r>
              <a:rPr dirty="0" sz="1200" spc="-2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list</a:t>
            </a:r>
            <a:r>
              <a:rPr dirty="0" sz="1200" spc="-2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new</a:t>
            </a:r>
            <a:r>
              <a:rPr dirty="0" sz="1200" spc="-2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ArrayList&lt;&gt;();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nsolas"/>
              <a:cs typeface="Consolas"/>
            </a:endParaRPr>
          </a:p>
          <a:p>
            <a:pPr marL="682625">
              <a:lnSpc>
                <a:spcPct val="10000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Adding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items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to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arraylist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9975" y="2639822"/>
            <a:ext cx="850900" cy="192405"/>
          </a:xfrm>
          <a:prstGeom prst="rect">
            <a:avLst/>
          </a:prstGeom>
          <a:solidFill>
            <a:srgbClr val="FFEFE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"String</a:t>
            </a:r>
            <a:r>
              <a:rPr dirty="0" sz="1200" spc="-8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1"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9975" y="2832200"/>
            <a:ext cx="850900" cy="179070"/>
          </a:xfrm>
          <a:prstGeom prst="rect">
            <a:avLst/>
          </a:prstGeom>
          <a:solidFill>
            <a:srgbClr val="FFEFE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3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"String</a:t>
            </a:r>
            <a:r>
              <a:rPr dirty="0" sz="1200" spc="-8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2"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2513" y="2614930"/>
            <a:ext cx="779780" cy="56578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12700" marR="5080">
              <a:lnSpc>
                <a:spcPct val="97600"/>
              </a:lnSpc>
              <a:spcBef>
                <a:spcPts val="135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add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  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add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  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add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39975" y="3010698"/>
            <a:ext cx="850900" cy="164465"/>
          </a:xfrm>
          <a:prstGeom prst="rect">
            <a:avLst/>
          </a:prstGeom>
          <a:solidFill>
            <a:srgbClr val="FFEFE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3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"String</a:t>
            </a:r>
            <a:r>
              <a:rPr dirty="0" sz="1200" spc="-8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3"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5475" y="2614930"/>
            <a:ext cx="193040" cy="565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0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2513" y="3328543"/>
            <a:ext cx="2037714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4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Access</a:t>
            </a:r>
            <a:r>
              <a:rPr dirty="0" sz="1200" spc="-4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items</a:t>
            </a:r>
            <a:endParaRPr sz="1200">
              <a:latin typeface="Consolas"/>
              <a:cs typeface="Consolas"/>
            </a:endParaRPr>
          </a:p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String</a:t>
            </a:r>
            <a:r>
              <a:rPr dirty="0" sz="1200" spc="-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s1</a:t>
            </a:r>
            <a:r>
              <a:rPr dirty="0" sz="1200" spc="-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3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get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); </a:t>
            </a:r>
            <a:r>
              <a:rPr dirty="0" sz="1200" spc="-6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String</a:t>
            </a:r>
            <a:r>
              <a:rPr dirty="0" sz="1200" spc="-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s2</a:t>
            </a:r>
            <a:r>
              <a:rPr dirty="0" sz="1200" spc="-3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3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get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2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6289" y="3506851"/>
            <a:ext cx="1534795" cy="386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s1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1"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s2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3"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91435" y="5494909"/>
            <a:ext cx="838200" cy="178435"/>
          </a:xfrm>
          <a:custGeom>
            <a:avLst/>
            <a:gdLst/>
            <a:ahLst/>
            <a:cxnLst/>
            <a:rect l="l" t="t" r="r" b="b"/>
            <a:pathLst>
              <a:path w="838200" h="178435">
                <a:moveTo>
                  <a:pt x="838200" y="0"/>
                </a:moveTo>
                <a:lnTo>
                  <a:pt x="0" y="0"/>
                </a:lnTo>
                <a:lnTo>
                  <a:pt x="0" y="178308"/>
                </a:lnTo>
                <a:lnTo>
                  <a:pt x="838200" y="178308"/>
                </a:lnTo>
                <a:lnTo>
                  <a:pt x="838200" y="0"/>
                </a:lnTo>
                <a:close/>
              </a:path>
            </a:pathLst>
          </a:custGeom>
          <a:solidFill>
            <a:srgbClr val="F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591435" y="6209665"/>
            <a:ext cx="838200" cy="178435"/>
          </a:xfrm>
          <a:custGeom>
            <a:avLst/>
            <a:gdLst/>
            <a:ahLst/>
            <a:cxnLst/>
            <a:rect l="l" t="t" r="r" b="b"/>
            <a:pathLst>
              <a:path w="838200" h="178435">
                <a:moveTo>
                  <a:pt x="838200" y="0"/>
                </a:moveTo>
                <a:lnTo>
                  <a:pt x="0" y="0"/>
                </a:lnTo>
                <a:lnTo>
                  <a:pt x="0" y="178308"/>
                </a:lnTo>
                <a:lnTo>
                  <a:pt x="838200" y="178308"/>
                </a:lnTo>
                <a:lnTo>
                  <a:pt x="838200" y="0"/>
                </a:lnTo>
                <a:close/>
              </a:path>
            </a:pathLst>
          </a:custGeom>
          <a:solidFill>
            <a:srgbClr val="F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572513" y="4043298"/>
            <a:ext cx="4637405" cy="306324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176530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Passing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arraylist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to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function </a:t>
            </a:r>
            <a:r>
              <a:rPr dirty="0" sz="1200" spc="-64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printList(list);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>
              <a:latin typeface="Consolas"/>
              <a:cs typeface="Consolas"/>
            </a:endParaRPr>
          </a:p>
          <a:p>
            <a:pPr marL="12700" marR="2687955">
              <a:lnSpc>
                <a:spcPts val="140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3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Remove</a:t>
            </a:r>
            <a:r>
              <a:rPr dirty="0" sz="1200" spc="-3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specific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878787"/>
                </a:solidFill>
                <a:latin typeface="Consolas"/>
                <a:cs typeface="Consolas"/>
              </a:rPr>
              <a:t>item </a:t>
            </a:r>
            <a:r>
              <a:rPr dirty="0" sz="1200" spc="-64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remove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2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1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After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remove,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list</a:t>
            </a:r>
            <a:r>
              <a:rPr dirty="0" sz="1200" spc="-1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1",</a:t>
            </a:r>
            <a:r>
              <a:rPr dirty="0" sz="1200" spc="-1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2"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/>
              <a:cs typeface="Consolas"/>
            </a:endParaRPr>
          </a:p>
          <a:p>
            <a:pPr marL="12700" marR="2604135">
              <a:lnSpc>
                <a:spcPts val="140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Add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to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specific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index </a:t>
            </a:r>
            <a:r>
              <a:rPr dirty="0" sz="1200" spc="-64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add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200" spc="-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"String</a:t>
            </a:r>
            <a:r>
              <a:rPr dirty="0" sz="1200" spc="-4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4");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After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add,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list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1",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4",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2"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>
              <a:latin typeface="Consolas"/>
              <a:cs typeface="Consolas"/>
            </a:endParaRPr>
          </a:p>
          <a:p>
            <a:pPr marL="12700" marR="1932939">
              <a:lnSpc>
                <a:spcPts val="140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Chance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item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at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specific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index </a:t>
            </a:r>
            <a:r>
              <a:rPr dirty="0" sz="1200" spc="-64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set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,</a:t>
            </a:r>
            <a:r>
              <a:rPr dirty="0" sz="12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"String</a:t>
            </a:r>
            <a:r>
              <a:rPr dirty="0" sz="12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5");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After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set,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list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1",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5",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"String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2"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3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Size</a:t>
            </a:r>
            <a:r>
              <a:rPr dirty="0" sz="1200" spc="-3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of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arraylist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  <a:tabLst>
                <a:tab pos="2108200" algn="l"/>
              </a:tabLst>
            </a:pP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int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size = 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size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();	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3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size</a:t>
            </a:r>
            <a:r>
              <a:rPr dirty="0" sz="1200" spc="-3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3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72513" y="7255002"/>
            <a:ext cx="2708910" cy="56515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126238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3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Clear</a:t>
            </a:r>
            <a:r>
              <a:rPr dirty="0" sz="1200" spc="-3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the</a:t>
            </a:r>
            <a:r>
              <a:rPr dirty="0" sz="1200" spc="-3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list </a:t>
            </a:r>
            <a:r>
              <a:rPr dirty="0" sz="1200" spc="-64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clear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37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System.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out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println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(list.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size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());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3028" y="7611617"/>
            <a:ext cx="948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5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prints</a:t>
            </a:r>
            <a:r>
              <a:rPr dirty="0" sz="1200" spc="-4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0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004" y="7789926"/>
            <a:ext cx="4888230" cy="1280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nsolas"/>
              <a:cs typeface="Consolas"/>
            </a:endParaRPr>
          </a:p>
          <a:p>
            <a:pPr marL="347980">
              <a:lnSpc>
                <a:spcPts val="1420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public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static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void</a:t>
            </a:r>
            <a:r>
              <a:rPr dirty="0" sz="1200" spc="-25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66BA"/>
                </a:solidFill>
                <a:latin typeface="Consolas"/>
                <a:cs typeface="Consolas"/>
              </a:rPr>
              <a:t>printList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(ArrayList&lt;String&gt;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mList){</a:t>
            </a:r>
            <a:endParaRPr sz="1200">
              <a:latin typeface="Consolas"/>
              <a:cs typeface="Consolas"/>
            </a:endParaRPr>
          </a:p>
          <a:p>
            <a:pPr marL="1017905" marR="2016760" indent="-335280">
              <a:lnSpc>
                <a:spcPts val="1400"/>
              </a:lnSpc>
              <a:spcBef>
                <a:spcPts val="65"/>
              </a:spcBef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for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(String </a:t>
            </a:r>
            <a:r>
              <a:rPr dirty="0" sz="1200" b="1">
                <a:solidFill>
                  <a:srgbClr val="997700"/>
                </a:solidFill>
                <a:latin typeface="Consolas"/>
                <a:cs typeface="Consolas"/>
              </a:rPr>
              <a:t>s: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mList) </a:t>
            </a:r>
            <a:r>
              <a:rPr dirty="0" sz="1200" spc="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System.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out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println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(s);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5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8"/>
            <a:ext cx="4636770" cy="459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nsolas"/>
                <a:cs typeface="Consolas"/>
              </a:rPr>
              <a:t>HashSet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200" b="1">
                <a:solidFill>
                  <a:srgbClr val="000080"/>
                </a:solidFill>
                <a:latin typeface="Consolas"/>
                <a:cs typeface="Consolas"/>
              </a:rPr>
              <a:t>import</a:t>
            </a:r>
            <a:r>
              <a:rPr dirty="0" sz="1200" spc="-70" b="1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java.util.HashSet;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  <a:spcBef>
                <a:spcPts val="5"/>
              </a:spcBef>
            </a:pPr>
            <a:r>
              <a:rPr dirty="0" sz="1200" b="1">
                <a:solidFill>
                  <a:srgbClr val="000080"/>
                </a:solidFill>
                <a:latin typeface="Consolas"/>
                <a:cs typeface="Consolas"/>
              </a:rPr>
              <a:t>public</a:t>
            </a:r>
            <a:r>
              <a:rPr dirty="0" sz="1200" spc="-30" b="1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0080"/>
                </a:solidFill>
                <a:latin typeface="Consolas"/>
                <a:cs typeface="Consolas"/>
              </a:rPr>
              <a:t>class</a:t>
            </a:r>
            <a:r>
              <a:rPr dirty="0" sz="1200" spc="-35" b="1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Test</a:t>
            </a:r>
            <a:r>
              <a:rPr dirty="0" sz="1200" spc="-2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682625" marR="675640" indent="-335280">
              <a:lnSpc>
                <a:spcPts val="1400"/>
              </a:lnSpc>
              <a:spcBef>
                <a:spcPts val="60"/>
              </a:spcBef>
            </a:pPr>
            <a:r>
              <a:rPr dirty="0" sz="1200" b="1">
                <a:solidFill>
                  <a:srgbClr val="000080"/>
                </a:solidFill>
                <a:latin typeface="Consolas"/>
                <a:cs typeface="Consolas"/>
              </a:rPr>
              <a:t>public static void </a:t>
            </a:r>
            <a:r>
              <a:rPr dirty="0" sz="1200">
                <a:latin typeface="Consolas"/>
                <a:cs typeface="Consolas"/>
              </a:rPr>
              <a:t>main(String[] args){ </a:t>
            </a:r>
            <a:r>
              <a:rPr dirty="0" sz="1200" spc="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HashSet</a:t>
            </a:r>
            <a:r>
              <a:rPr dirty="0" sz="1200" spc="-2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&lt;String&gt;</a:t>
            </a:r>
            <a:r>
              <a:rPr dirty="0" sz="1200" spc="-2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set</a:t>
            </a:r>
            <a:r>
              <a:rPr dirty="0" sz="1200" spc="-20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=</a:t>
            </a:r>
            <a:r>
              <a:rPr dirty="0" sz="1200" spc="-25"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0080"/>
                </a:solidFill>
                <a:latin typeface="Consolas"/>
                <a:cs typeface="Consolas"/>
              </a:rPr>
              <a:t>new</a:t>
            </a:r>
            <a:r>
              <a:rPr dirty="0" sz="1200" spc="-20" b="1">
                <a:solidFill>
                  <a:srgbClr val="000080"/>
                </a:solidFill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HashSet&lt;&gt;();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</a:pP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dirty="0" sz="1200" spc="-3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Add</a:t>
            </a:r>
            <a:r>
              <a:rPr dirty="0" sz="1200" spc="-3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to</a:t>
            </a:r>
            <a:r>
              <a:rPr dirty="0" sz="1200" spc="-2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hashset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05"/>
              </a:lnSpc>
            </a:pPr>
            <a:r>
              <a:rPr dirty="0" sz="1200">
                <a:latin typeface="Consolas"/>
                <a:cs typeface="Consolas"/>
              </a:rPr>
              <a:t>set.add(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"String</a:t>
            </a:r>
            <a:r>
              <a:rPr dirty="0" sz="1200" spc="-10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1"</a:t>
            </a:r>
            <a:r>
              <a:rPr dirty="0" sz="120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05"/>
              </a:lnSpc>
            </a:pPr>
            <a:r>
              <a:rPr dirty="0" sz="1200">
                <a:latin typeface="Consolas"/>
                <a:cs typeface="Consolas"/>
              </a:rPr>
              <a:t>set.add(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"String</a:t>
            </a:r>
            <a:r>
              <a:rPr dirty="0" sz="1200" spc="-10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2"</a:t>
            </a:r>
            <a:r>
              <a:rPr dirty="0" sz="120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25"/>
              </a:lnSpc>
            </a:pPr>
            <a:r>
              <a:rPr dirty="0" sz="1200">
                <a:latin typeface="Consolas"/>
                <a:cs typeface="Consolas"/>
              </a:rPr>
              <a:t>set.add(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"String</a:t>
            </a:r>
            <a:r>
              <a:rPr dirty="0" sz="1200" spc="-10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3"</a:t>
            </a:r>
            <a:r>
              <a:rPr dirty="0" sz="120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</a:pP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dirty="0" sz="1200" spc="-2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Print</a:t>
            </a:r>
            <a:r>
              <a:rPr dirty="0" sz="1200" spc="-2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size</a:t>
            </a:r>
            <a:r>
              <a:rPr dirty="0" sz="1200" spc="-2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of</a:t>
            </a:r>
            <a:r>
              <a:rPr dirty="0" sz="1200" spc="-2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hashset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  <a:tabLst>
                <a:tab pos="3449320" algn="l"/>
              </a:tabLst>
            </a:pPr>
            <a:r>
              <a:rPr dirty="0" sz="1200">
                <a:latin typeface="Consolas"/>
                <a:cs typeface="Consolas"/>
              </a:rPr>
              <a:t>System.</a:t>
            </a:r>
            <a:r>
              <a:rPr dirty="0" sz="1200" b="1" i="1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dirty="0" sz="1200">
                <a:latin typeface="Consolas"/>
                <a:cs typeface="Consolas"/>
              </a:rPr>
              <a:t>.println(set.size());	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dirty="0" sz="1200" spc="-4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prints</a:t>
            </a:r>
            <a:r>
              <a:rPr dirty="0" sz="1200" spc="-4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3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/>
              <a:cs typeface="Consolas"/>
            </a:endParaRPr>
          </a:p>
          <a:p>
            <a:pPr marL="682625" marR="340360">
              <a:lnSpc>
                <a:spcPts val="1400"/>
              </a:lnSpc>
            </a:pP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// Duplicate adding not allowed </a:t>
            </a:r>
            <a:r>
              <a:rPr dirty="0" sz="1200" spc="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set.add(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"String 1"</a:t>
            </a:r>
            <a:r>
              <a:rPr dirty="0" sz="1200">
                <a:latin typeface="Consolas"/>
                <a:cs typeface="Consolas"/>
              </a:rPr>
              <a:t>); </a:t>
            </a:r>
            <a:r>
              <a:rPr dirty="0" sz="1200" spc="5">
                <a:latin typeface="Consolas"/>
                <a:cs typeface="Consolas"/>
              </a:rPr>
              <a:t> </a:t>
            </a:r>
            <a:r>
              <a:rPr dirty="0" sz="1200">
                <a:latin typeface="Consolas"/>
                <a:cs typeface="Consolas"/>
              </a:rPr>
              <a:t>System.</a:t>
            </a:r>
            <a:r>
              <a:rPr dirty="0" sz="1200" b="1" i="1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dirty="0" sz="1200">
                <a:latin typeface="Consolas"/>
                <a:cs typeface="Consolas"/>
              </a:rPr>
              <a:t>.println(set.size());</a:t>
            </a:r>
            <a:r>
              <a:rPr dirty="0" sz="1200" spc="-40"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dirty="0" sz="1200" spc="-3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prints</a:t>
            </a:r>
            <a:r>
              <a:rPr dirty="0" sz="1200" spc="-3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3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  <a:spcBef>
                <a:spcPts val="5"/>
              </a:spcBef>
            </a:pP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dirty="0" sz="1200" spc="-2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remove</a:t>
            </a:r>
            <a:r>
              <a:rPr dirty="0" sz="1200" spc="-2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an</a:t>
            </a:r>
            <a:r>
              <a:rPr dirty="0" sz="1200" spc="-1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item</a:t>
            </a:r>
            <a:r>
              <a:rPr dirty="0" sz="1200" spc="-2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from</a:t>
            </a:r>
            <a:r>
              <a:rPr dirty="0" sz="1200" spc="-1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hashset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</a:pPr>
            <a:r>
              <a:rPr dirty="0" sz="1200">
                <a:latin typeface="Consolas"/>
                <a:cs typeface="Consolas"/>
              </a:rPr>
              <a:t>set.remove(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"Stirng</a:t>
            </a:r>
            <a:r>
              <a:rPr dirty="0" sz="1200" spc="-5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 spc="-5" b="1">
                <a:solidFill>
                  <a:srgbClr val="008000"/>
                </a:solidFill>
                <a:latin typeface="Consolas"/>
                <a:cs typeface="Consolas"/>
              </a:rPr>
              <a:t>2"</a:t>
            </a:r>
            <a:r>
              <a:rPr dirty="0" sz="1200" spc="-5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682625">
              <a:lnSpc>
                <a:spcPts val="1430"/>
              </a:lnSpc>
            </a:pP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dirty="0" sz="1200" spc="-1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Check</a:t>
            </a:r>
            <a:r>
              <a:rPr dirty="0" sz="1200" spc="-1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if</a:t>
            </a:r>
            <a:r>
              <a:rPr dirty="0" sz="1200" spc="-1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hashset</a:t>
            </a:r>
            <a:r>
              <a:rPr dirty="0" sz="1200" spc="-1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contains</a:t>
            </a:r>
            <a:r>
              <a:rPr dirty="0" sz="1200" spc="-1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a</a:t>
            </a:r>
            <a:r>
              <a:rPr dirty="0" sz="1200" spc="-1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specific</a:t>
            </a:r>
            <a:r>
              <a:rPr dirty="0" sz="1200" spc="-1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30"/>
              </a:lnSpc>
            </a:pPr>
            <a:r>
              <a:rPr dirty="0" sz="1200" b="1">
                <a:solidFill>
                  <a:srgbClr val="000080"/>
                </a:solidFill>
                <a:latin typeface="Consolas"/>
                <a:cs typeface="Consolas"/>
              </a:rPr>
              <a:t>if</a:t>
            </a:r>
            <a:r>
              <a:rPr dirty="0" sz="1200">
                <a:latin typeface="Consolas"/>
                <a:cs typeface="Consolas"/>
              </a:rPr>
              <a:t>(set.contains(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"String</a:t>
            </a:r>
            <a:r>
              <a:rPr dirty="0" sz="1200" spc="-55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 spc="-5" b="1">
                <a:solidFill>
                  <a:srgbClr val="008000"/>
                </a:solidFill>
                <a:latin typeface="Consolas"/>
                <a:cs typeface="Consolas"/>
              </a:rPr>
              <a:t>3"</a:t>
            </a:r>
            <a:r>
              <a:rPr dirty="0" sz="1200" spc="-5">
                <a:latin typeface="Consolas"/>
                <a:cs typeface="Consolas"/>
              </a:rPr>
              <a:t>))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74489" y="5448680"/>
            <a:ext cx="12833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//</a:t>
            </a:r>
            <a:r>
              <a:rPr dirty="0" sz="1200" spc="-50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Prints</a:t>
            </a:r>
            <a:r>
              <a:rPr dirty="0" sz="1200" spc="-45" i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200" i="1">
                <a:solidFill>
                  <a:srgbClr val="808080"/>
                </a:solidFill>
                <a:latin typeface="Consolas"/>
                <a:cs typeface="Consolas"/>
              </a:rPr>
              <a:t>Found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2513" y="5448680"/>
            <a:ext cx="3043555" cy="56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latin typeface="Consolas"/>
                <a:cs typeface="Consolas"/>
              </a:rPr>
              <a:t>System.</a:t>
            </a:r>
            <a:r>
              <a:rPr dirty="0" sz="1200" b="1" i="1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dirty="0" sz="1200">
                <a:latin typeface="Consolas"/>
                <a:cs typeface="Consolas"/>
              </a:rPr>
              <a:t>.println(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"Found"</a:t>
            </a:r>
            <a:r>
              <a:rPr dirty="0" sz="120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05"/>
              </a:lnSpc>
            </a:pPr>
            <a:r>
              <a:rPr dirty="0" sz="1200" b="1">
                <a:solidFill>
                  <a:srgbClr val="000080"/>
                </a:solidFill>
                <a:latin typeface="Consolas"/>
                <a:cs typeface="Consolas"/>
              </a:rPr>
              <a:t>else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420"/>
              </a:lnSpc>
            </a:pPr>
            <a:r>
              <a:rPr dirty="0" sz="1200">
                <a:latin typeface="Consolas"/>
                <a:cs typeface="Consolas"/>
              </a:rPr>
              <a:t>System.</a:t>
            </a:r>
            <a:r>
              <a:rPr dirty="0" sz="1200" b="1" i="1">
                <a:solidFill>
                  <a:srgbClr val="660D79"/>
                </a:solidFill>
                <a:latin typeface="Consolas"/>
                <a:cs typeface="Consolas"/>
              </a:rPr>
              <a:t>out</a:t>
            </a:r>
            <a:r>
              <a:rPr dirty="0" sz="1200">
                <a:latin typeface="Consolas"/>
                <a:cs typeface="Consolas"/>
              </a:rPr>
              <a:t>.println(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"Not</a:t>
            </a:r>
            <a:r>
              <a:rPr dirty="0" sz="1200" spc="-90" b="1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000"/>
                </a:solidFill>
                <a:latin typeface="Consolas"/>
                <a:cs typeface="Consolas"/>
              </a:rPr>
              <a:t>Found"</a:t>
            </a:r>
            <a:r>
              <a:rPr dirty="0" sz="1200"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983604"/>
            <a:ext cx="444500" cy="386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0618"/>
            <a:ext cx="24015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onsolas"/>
                <a:cs typeface="Consolas"/>
              </a:rPr>
              <a:t>Sorting</a:t>
            </a:r>
            <a:r>
              <a:rPr dirty="0" sz="2000" spc="-95" b="1">
                <a:latin typeface="Consolas"/>
                <a:cs typeface="Consolas"/>
              </a:rPr>
              <a:t> </a:t>
            </a:r>
            <a:r>
              <a:rPr dirty="0" sz="2000" b="1">
                <a:latin typeface="Consolas"/>
                <a:cs typeface="Consolas"/>
              </a:rPr>
              <a:t>Arraylist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9548" y="6512941"/>
            <a:ext cx="1174115" cy="178435"/>
          </a:xfrm>
          <a:custGeom>
            <a:avLst/>
            <a:gdLst/>
            <a:ahLst/>
            <a:cxnLst/>
            <a:rect l="l" t="t" r="r" b="b"/>
            <a:pathLst>
              <a:path w="1174114" h="178434">
                <a:moveTo>
                  <a:pt x="1173784" y="0"/>
                </a:moveTo>
                <a:lnTo>
                  <a:pt x="0" y="0"/>
                </a:lnTo>
                <a:lnTo>
                  <a:pt x="0" y="178308"/>
                </a:lnTo>
                <a:lnTo>
                  <a:pt x="1173784" y="178308"/>
                </a:lnTo>
                <a:lnTo>
                  <a:pt x="1173784" y="0"/>
                </a:lnTo>
                <a:close/>
              </a:path>
            </a:pathLst>
          </a:custGeom>
          <a:solidFill>
            <a:srgbClr val="F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87189" y="7583169"/>
            <a:ext cx="251460" cy="178435"/>
          </a:xfrm>
          <a:custGeom>
            <a:avLst/>
            <a:gdLst/>
            <a:ahLst/>
            <a:cxnLst/>
            <a:rect l="l" t="t" r="r" b="b"/>
            <a:pathLst>
              <a:path w="251460" h="178434">
                <a:moveTo>
                  <a:pt x="251460" y="0"/>
                </a:moveTo>
                <a:lnTo>
                  <a:pt x="0" y="0"/>
                </a:lnTo>
                <a:lnTo>
                  <a:pt x="0" y="178307"/>
                </a:lnTo>
                <a:lnTo>
                  <a:pt x="251460" y="178307"/>
                </a:lnTo>
                <a:lnTo>
                  <a:pt x="251460" y="0"/>
                </a:lnTo>
                <a:close/>
              </a:path>
            </a:pathLst>
          </a:custGeom>
          <a:solidFill>
            <a:srgbClr val="FFEF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2004" y="1490218"/>
            <a:ext cx="5055235" cy="7526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2519680">
              <a:lnSpc>
                <a:spcPct val="97700"/>
              </a:lnSpc>
              <a:spcBef>
                <a:spcPts val="130"/>
              </a:spcBef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import</a:t>
            </a:r>
            <a:r>
              <a:rPr dirty="0" sz="1200" spc="-10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D84B5"/>
                </a:solidFill>
                <a:latin typeface="Consolas"/>
                <a:cs typeface="Consolas"/>
              </a:rPr>
              <a:t>java.io.BufferedReader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; </a:t>
            </a:r>
            <a:r>
              <a:rPr dirty="0" sz="1200" spc="-6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import </a:t>
            </a:r>
            <a:r>
              <a:rPr dirty="0" sz="1200" b="1">
                <a:solidFill>
                  <a:srgbClr val="0D84B5"/>
                </a:solidFill>
                <a:latin typeface="Consolas"/>
                <a:cs typeface="Consolas"/>
              </a:rPr>
              <a:t>java.io.FileReader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; </a:t>
            </a:r>
            <a:r>
              <a:rPr dirty="0" sz="1200" spc="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import </a:t>
            </a:r>
            <a:r>
              <a:rPr dirty="0" sz="1200" b="1">
                <a:solidFill>
                  <a:srgbClr val="0D84B5"/>
                </a:solidFill>
                <a:latin typeface="Consolas"/>
                <a:cs typeface="Consolas"/>
              </a:rPr>
              <a:t>java.util.ArrayList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; </a:t>
            </a:r>
            <a:r>
              <a:rPr dirty="0" sz="1200" spc="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import </a:t>
            </a:r>
            <a:r>
              <a:rPr dirty="0" sz="1200" b="1">
                <a:solidFill>
                  <a:srgbClr val="0D84B5"/>
                </a:solidFill>
                <a:latin typeface="Consolas"/>
                <a:cs typeface="Consolas"/>
              </a:rPr>
              <a:t>java.util.Collections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; </a:t>
            </a:r>
            <a:r>
              <a:rPr dirty="0" sz="1200" spc="-6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import</a:t>
            </a:r>
            <a:r>
              <a:rPr dirty="0" sz="1200" spc="-3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D84B5"/>
                </a:solidFill>
                <a:latin typeface="Consolas"/>
                <a:cs typeface="Consolas"/>
              </a:rPr>
              <a:t>java.util.Comparator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/>
              <a:cs typeface="Consolas"/>
            </a:endParaRPr>
          </a:p>
          <a:p>
            <a:pPr marL="347980" marR="1262380" indent="-335280">
              <a:lnSpc>
                <a:spcPts val="1400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class</a:t>
            </a:r>
            <a:r>
              <a:rPr dirty="0" sz="1200" spc="-3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BA0066"/>
                </a:solidFill>
                <a:latin typeface="Consolas"/>
                <a:cs typeface="Consolas"/>
              </a:rPr>
              <a:t>Student</a:t>
            </a:r>
            <a:r>
              <a:rPr dirty="0" sz="1200" spc="-35" b="1">
                <a:solidFill>
                  <a:srgbClr val="BA0066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implements</a:t>
            </a:r>
            <a:r>
              <a:rPr dirty="0" sz="1200" spc="-3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Comparable&lt;Student&gt;{ </a:t>
            </a:r>
            <a:r>
              <a:rPr dirty="0" sz="1200" spc="-6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String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name;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355"/>
              </a:lnSpc>
            </a:pP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int</a:t>
            </a:r>
            <a:r>
              <a:rPr dirty="0" sz="1200" spc="-65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id;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420"/>
              </a:lnSpc>
            </a:pP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double</a:t>
            </a:r>
            <a:r>
              <a:rPr dirty="0" sz="1200" spc="-65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cgpa;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347980">
              <a:lnSpc>
                <a:spcPts val="1420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public</a:t>
            </a:r>
            <a:r>
              <a:rPr dirty="0" sz="1200" spc="-1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66BA"/>
                </a:solidFill>
                <a:latin typeface="Consolas"/>
                <a:cs typeface="Consolas"/>
              </a:rPr>
              <a:t>Student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(String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name,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int</a:t>
            </a:r>
            <a:r>
              <a:rPr dirty="0" sz="1200" spc="-15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id,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double</a:t>
            </a:r>
            <a:r>
              <a:rPr dirty="0" sz="1200" spc="-10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cgpa)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682625" marR="2938780">
              <a:lnSpc>
                <a:spcPct val="97900"/>
              </a:lnSpc>
              <a:spcBef>
                <a:spcPts val="15"/>
              </a:spcBef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this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name</a:t>
            </a:r>
            <a:r>
              <a:rPr dirty="0" sz="1200" spc="-5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5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name; </a:t>
            </a:r>
            <a:r>
              <a:rPr dirty="0" sz="1200" spc="-6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this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id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 id; </a:t>
            </a:r>
            <a:r>
              <a:rPr dirty="0" sz="1200" spc="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this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cgpa</a:t>
            </a:r>
            <a:r>
              <a:rPr dirty="0" sz="1200" spc="-5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5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cgpa;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40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347980">
              <a:lnSpc>
                <a:spcPts val="1420"/>
              </a:lnSpc>
            </a:pPr>
            <a:r>
              <a:rPr dirty="0" sz="1200" b="1">
                <a:solidFill>
                  <a:srgbClr val="545454"/>
                </a:solidFill>
                <a:latin typeface="Consolas"/>
                <a:cs typeface="Consolas"/>
              </a:rPr>
              <a:t>@Override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405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public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int</a:t>
            </a:r>
            <a:r>
              <a:rPr dirty="0" sz="1200" spc="-20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66BA"/>
                </a:solidFill>
                <a:latin typeface="Consolas"/>
                <a:cs typeface="Consolas"/>
              </a:rPr>
              <a:t>compareTo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(Student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o)</a:t>
            </a:r>
            <a:r>
              <a:rPr dirty="0" sz="1200" spc="-2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05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return</a:t>
            </a:r>
            <a:r>
              <a:rPr dirty="0" sz="1200" spc="-6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name.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compareTo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(o.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name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40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public</a:t>
            </a:r>
            <a:r>
              <a:rPr dirty="0" sz="1200" spc="-3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class</a:t>
            </a:r>
            <a:r>
              <a:rPr dirty="0" sz="1200" spc="-3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BA0066"/>
                </a:solidFill>
                <a:latin typeface="Consolas"/>
                <a:cs typeface="Consolas"/>
              </a:rPr>
              <a:t>Test</a:t>
            </a:r>
            <a:r>
              <a:rPr dirty="0" sz="1200" spc="-25" b="1">
                <a:solidFill>
                  <a:srgbClr val="BA0066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347980">
              <a:lnSpc>
                <a:spcPts val="1410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public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static</a:t>
            </a:r>
            <a:r>
              <a:rPr dirty="0" sz="1200" spc="-2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void</a:t>
            </a:r>
            <a:r>
              <a:rPr dirty="0" sz="1200" spc="-25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66BA"/>
                </a:solidFill>
                <a:latin typeface="Consolas"/>
                <a:cs typeface="Consolas"/>
              </a:rPr>
              <a:t>main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(String[]</a:t>
            </a:r>
            <a:r>
              <a:rPr dirty="0" sz="1200" spc="-2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args){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05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try</a:t>
            </a:r>
            <a:r>
              <a:rPr dirty="0" sz="1200" spc="-6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17905">
              <a:lnSpc>
                <a:spcPts val="142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ArrayList&lt;Student&gt;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students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3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new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ArrayList&lt;&gt;();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/>
              <a:cs typeface="Consolas"/>
            </a:endParaRPr>
          </a:p>
          <a:p>
            <a:pPr marL="1017905" marR="88265">
              <a:lnSpc>
                <a:spcPts val="140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FileReader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fr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new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FileReader("students.txt"); </a:t>
            </a:r>
            <a:r>
              <a:rPr dirty="0" sz="1200" spc="-6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BufferedReader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reader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new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BufferedReader(fr);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Consolas"/>
              <a:cs typeface="Consolas"/>
            </a:endParaRPr>
          </a:p>
          <a:p>
            <a:pPr marL="1017905" marR="926465">
              <a:lnSpc>
                <a:spcPts val="141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1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Read</a:t>
            </a:r>
            <a:r>
              <a:rPr dirty="0" sz="1200" spc="-1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the</a:t>
            </a:r>
            <a:r>
              <a:rPr dirty="0" sz="1200" spc="-1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students</a:t>
            </a:r>
            <a:r>
              <a:rPr dirty="0" sz="1200" spc="-1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data</a:t>
            </a:r>
            <a:r>
              <a:rPr dirty="0" sz="1200" spc="-1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from</a:t>
            </a:r>
            <a:r>
              <a:rPr dirty="0" sz="1200" spc="-1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</a:t>
            </a:r>
            <a:r>
              <a:rPr dirty="0" sz="1200" spc="-1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file </a:t>
            </a:r>
            <a:r>
              <a:rPr dirty="0" sz="1200" spc="-64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String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line;</a:t>
            </a:r>
            <a:endParaRPr sz="1200">
              <a:latin typeface="Consolas"/>
              <a:cs typeface="Consolas"/>
            </a:endParaRPr>
          </a:p>
          <a:p>
            <a:pPr marL="1353185" marR="423545" indent="-335280">
              <a:lnSpc>
                <a:spcPts val="1400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while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((line = 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reader.</a:t>
            </a:r>
            <a:r>
              <a:rPr dirty="0" sz="1200" spc="-5">
                <a:solidFill>
                  <a:srgbClr val="0000CC"/>
                </a:solidFill>
                <a:latin typeface="Consolas"/>
                <a:cs typeface="Consolas"/>
              </a:rPr>
              <a:t>readLine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())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!=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null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){ </a:t>
            </a:r>
            <a:r>
              <a:rPr dirty="0" sz="1200" spc="-6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String</a:t>
            </a:r>
            <a:r>
              <a:rPr dirty="0" sz="12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[]</a:t>
            </a:r>
            <a:r>
              <a:rPr dirty="0" sz="12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parts</a:t>
            </a:r>
            <a:r>
              <a:rPr dirty="0" sz="12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line.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split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("</a:t>
            </a:r>
            <a:r>
              <a:rPr dirty="0" sz="1200" spc="-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");</a:t>
            </a:r>
            <a:endParaRPr sz="1200">
              <a:latin typeface="Consolas"/>
              <a:cs typeface="Consolas"/>
            </a:endParaRPr>
          </a:p>
          <a:p>
            <a:pPr marL="1353185">
              <a:lnSpc>
                <a:spcPts val="136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String</a:t>
            </a:r>
            <a:r>
              <a:rPr dirty="0" sz="1200" spc="-3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name</a:t>
            </a:r>
            <a:r>
              <a:rPr dirty="0" sz="1200" spc="-3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parts[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];</a:t>
            </a:r>
            <a:endParaRPr sz="1200">
              <a:latin typeface="Consolas"/>
              <a:cs typeface="Consolas"/>
            </a:endParaRPr>
          </a:p>
          <a:p>
            <a:pPr marL="1353185">
              <a:lnSpc>
                <a:spcPts val="1405"/>
              </a:lnSpc>
            </a:pP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int</a:t>
            </a:r>
            <a:r>
              <a:rPr dirty="0" sz="1200" spc="5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id</a:t>
            </a:r>
            <a:r>
              <a:rPr dirty="0" sz="1200" spc="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1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Integer.</a:t>
            </a:r>
            <a:r>
              <a:rPr dirty="0" sz="1200" spc="-5">
                <a:solidFill>
                  <a:srgbClr val="0000CC"/>
                </a:solidFill>
                <a:latin typeface="Consolas"/>
                <a:cs typeface="Consolas"/>
              </a:rPr>
              <a:t>parseInt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(parts[</a:t>
            </a:r>
            <a:r>
              <a:rPr dirty="0" sz="1200" spc="-5" b="1">
                <a:solidFill>
                  <a:srgbClr val="0000DD"/>
                </a:solidFill>
                <a:latin typeface="Consolas"/>
                <a:cs typeface="Consolas"/>
              </a:rPr>
              <a:t>1</a:t>
            </a:r>
            <a:r>
              <a:rPr dirty="0" sz="1200" spc="-5">
                <a:solidFill>
                  <a:srgbClr val="333333"/>
                </a:solidFill>
                <a:latin typeface="Consolas"/>
                <a:cs typeface="Consolas"/>
              </a:rPr>
              <a:t>]);</a:t>
            </a:r>
            <a:endParaRPr sz="1200">
              <a:latin typeface="Consolas"/>
              <a:cs typeface="Consolas"/>
            </a:endParaRPr>
          </a:p>
          <a:p>
            <a:pPr marL="1353185">
              <a:lnSpc>
                <a:spcPts val="1420"/>
              </a:lnSpc>
            </a:pP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double</a:t>
            </a:r>
            <a:r>
              <a:rPr dirty="0" sz="1200" spc="-30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cgpa</a:t>
            </a:r>
            <a:r>
              <a:rPr dirty="0" sz="1200" spc="-3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Double.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parseDouble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(parts[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2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]);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Consolas"/>
              <a:cs typeface="Consolas"/>
            </a:endParaRPr>
          </a:p>
          <a:p>
            <a:pPr marL="1353185" marR="255904">
              <a:lnSpc>
                <a:spcPts val="140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Student</a:t>
            </a:r>
            <a:r>
              <a:rPr dirty="0" sz="1200" spc="-2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=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new</a:t>
            </a:r>
            <a:r>
              <a:rPr dirty="0" sz="1200" spc="-2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Student(name,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id,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cgpa); </a:t>
            </a:r>
            <a:r>
              <a:rPr dirty="0" sz="1200" spc="-64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students.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add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(st);</a:t>
            </a:r>
            <a:endParaRPr sz="1200">
              <a:latin typeface="Consolas"/>
              <a:cs typeface="Consolas"/>
            </a:endParaRPr>
          </a:p>
          <a:p>
            <a:pPr marL="1017905">
              <a:lnSpc>
                <a:spcPts val="137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37284" y="1068069"/>
            <a:ext cx="5558790" cy="502793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682625" marR="2603500">
              <a:lnSpc>
                <a:spcPts val="1400"/>
              </a:lnSpc>
              <a:spcBef>
                <a:spcPts val="180"/>
              </a:spcBef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 Sort according to name </a:t>
            </a:r>
            <a:r>
              <a:rPr dirty="0" sz="1200" spc="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Collections.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sort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(students);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37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6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printStudentData(students);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5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</a:pP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//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Sort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according</a:t>
            </a:r>
            <a:r>
              <a:rPr dirty="0" sz="1200" spc="-25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to</a:t>
            </a:r>
            <a:r>
              <a:rPr dirty="0" sz="1200" spc="-20">
                <a:solidFill>
                  <a:srgbClr val="878787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878787"/>
                </a:solidFill>
                <a:latin typeface="Consolas"/>
                <a:cs typeface="Consolas"/>
              </a:rPr>
              <a:t>cgpa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0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Collections.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sort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(students,</a:t>
            </a:r>
            <a:r>
              <a:rPr dirty="0" sz="1200" spc="-3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new</a:t>
            </a:r>
            <a:r>
              <a:rPr dirty="0" sz="1200" spc="-3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Comparator&lt;Student&gt;()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017905">
              <a:lnSpc>
                <a:spcPts val="1405"/>
              </a:lnSpc>
            </a:pPr>
            <a:r>
              <a:rPr dirty="0" sz="1200" b="1">
                <a:solidFill>
                  <a:srgbClr val="545454"/>
                </a:solidFill>
                <a:latin typeface="Consolas"/>
                <a:cs typeface="Consolas"/>
              </a:rPr>
              <a:t>@Override</a:t>
            </a:r>
            <a:endParaRPr sz="1200">
              <a:latin typeface="Consolas"/>
              <a:cs typeface="Consolas"/>
            </a:endParaRPr>
          </a:p>
          <a:p>
            <a:pPr marL="1017905">
              <a:lnSpc>
                <a:spcPts val="1405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public</a:t>
            </a:r>
            <a:r>
              <a:rPr dirty="0" sz="1200" spc="-20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int</a:t>
            </a:r>
            <a:r>
              <a:rPr dirty="0" sz="1200" spc="-15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66BA"/>
                </a:solidFill>
                <a:latin typeface="Consolas"/>
                <a:cs typeface="Consolas"/>
              </a:rPr>
              <a:t>compare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(Student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o1,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Student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o2)</a:t>
            </a:r>
            <a:r>
              <a:rPr dirty="0" sz="1200" spc="-1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{</a:t>
            </a:r>
            <a:endParaRPr sz="1200">
              <a:latin typeface="Consolas"/>
              <a:cs typeface="Consolas"/>
            </a:endParaRPr>
          </a:p>
          <a:p>
            <a:pPr marL="1353820">
              <a:lnSpc>
                <a:spcPts val="1405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if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(o1.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cgpa</a:t>
            </a:r>
            <a:r>
              <a:rPr dirty="0" sz="1200" spc="-40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&lt;</a:t>
            </a:r>
            <a:r>
              <a:rPr dirty="0" sz="1200" spc="-4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o2.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cgpa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1689100">
              <a:lnSpc>
                <a:spcPts val="1405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return</a:t>
            </a:r>
            <a:r>
              <a:rPr dirty="0" sz="1200" spc="-6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-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1353820">
              <a:lnSpc>
                <a:spcPts val="1405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else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66BA"/>
                </a:solidFill>
                <a:latin typeface="Consolas"/>
                <a:cs typeface="Consolas"/>
              </a:rPr>
              <a:t>if</a:t>
            </a:r>
            <a:r>
              <a:rPr dirty="0" sz="1200" spc="-20" b="1">
                <a:solidFill>
                  <a:srgbClr val="0066BA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(o1.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cgpa</a:t>
            </a:r>
            <a:r>
              <a:rPr dirty="0" sz="1200" spc="-25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&gt;</a:t>
            </a:r>
            <a:r>
              <a:rPr dirty="0" sz="1200" spc="-2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o2.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cgpa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</a:t>
            </a:r>
            <a:endParaRPr sz="1200">
              <a:latin typeface="Consolas"/>
              <a:cs typeface="Consolas"/>
            </a:endParaRPr>
          </a:p>
          <a:p>
            <a:pPr marL="1689100">
              <a:lnSpc>
                <a:spcPts val="1420"/>
              </a:lnSpc>
              <a:tabLst>
                <a:tab pos="2359660" algn="l"/>
              </a:tabLst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return	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1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353820">
              <a:lnSpc>
                <a:spcPts val="1420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return</a:t>
            </a:r>
            <a:r>
              <a:rPr dirty="0" sz="1200" spc="-6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00DD"/>
                </a:solidFill>
                <a:latin typeface="Consolas"/>
                <a:cs typeface="Consolas"/>
              </a:rPr>
              <a:t>0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;</a:t>
            </a:r>
            <a:endParaRPr sz="1200">
              <a:latin typeface="Consolas"/>
              <a:cs typeface="Consolas"/>
            </a:endParaRPr>
          </a:p>
          <a:p>
            <a:pPr marL="1017905">
              <a:lnSpc>
                <a:spcPts val="141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1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});</a:t>
            </a:r>
            <a:endParaRPr sz="120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printStudentData(students);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Consolas"/>
              <a:cs typeface="Consolas"/>
            </a:endParaRPr>
          </a:p>
          <a:p>
            <a:pPr marL="682625">
              <a:lnSpc>
                <a:spcPts val="142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reader.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close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();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40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682625" marR="3190240" indent="-335280">
              <a:lnSpc>
                <a:spcPts val="1410"/>
              </a:lnSpc>
              <a:spcBef>
                <a:spcPts val="55"/>
              </a:spcBef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catch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(Exception e){ </a:t>
            </a:r>
            <a:r>
              <a:rPr dirty="0" sz="1200" spc="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e.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printStackTrace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();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34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/>
              <a:cs typeface="Consolas"/>
            </a:endParaRPr>
          </a:p>
          <a:p>
            <a:pPr marL="12700">
              <a:lnSpc>
                <a:spcPts val="1430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public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static</a:t>
            </a:r>
            <a:r>
              <a:rPr dirty="0" sz="1200" spc="-25" b="1">
                <a:solidFill>
                  <a:srgbClr val="008700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333399"/>
                </a:solidFill>
                <a:latin typeface="Consolas"/>
                <a:cs typeface="Consolas"/>
              </a:rPr>
              <a:t>void</a:t>
            </a:r>
            <a:r>
              <a:rPr dirty="0" sz="1200" spc="-25" b="1">
                <a:solidFill>
                  <a:srgbClr val="333399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0066BA"/>
                </a:solidFill>
                <a:latin typeface="Consolas"/>
                <a:cs typeface="Consolas"/>
              </a:rPr>
              <a:t>printStudentData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(ArrayList&lt;Student&gt;</a:t>
            </a:r>
            <a:r>
              <a:rPr dirty="0" sz="1200" spc="-25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mStudents){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ts val="1430"/>
              </a:lnSpc>
            </a:pPr>
            <a:r>
              <a:rPr dirty="0" sz="1200" b="1">
                <a:solidFill>
                  <a:srgbClr val="008700"/>
                </a:solidFill>
                <a:latin typeface="Consolas"/>
                <a:cs typeface="Consolas"/>
              </a:rPr>
              <a:t>for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(Student</a:t>
            </a:r>
            <a:r>
              <a:rPr dirty="0" sz="1200" spc="-4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 b="1">
                <a:solidFill>
                  <a:srgbClr val="997700"/>
                </a:solidFill>
                <a:latin typeface="Consolas"/>
                <a:cs typeface="Consolas"/>
              </a:rPr>
              <a:t>s:</a:t>
            </a:r>
            <a:r>
              <a:rPr dirty="0" sz="1200" spc="-40" b="1">
                <a:solidFill>
                  <a:srgbClr val="997700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mStudents)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8089" y="6090792"/>
            <a:ext cx="264160" cy="178435"/>
          </a:xfrm>
          <a:prstGeom prst="rect">
            <a:avLst/>
          </a:prstGeom>
          <a:solidFill>
            <a:srgbClr val="FFEFE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dirty="0" sz="1200" spc="-8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794" y="6065901"/>
            <a:ext cx="33788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940" algn="l"/>
              </a:tabLst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System.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out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println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(s.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name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+	+</a:t>
            </a:r>
            <a:r>
              <a:rPr dirty="0" sz="1200" spc="-5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id</a:t>
            </a:r>
            <a:r>
              <a:rPr dirty="0" sz="1200" spc="-45">
                <a:solidFill>
                  <a:srgbClr val="0000CC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+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8129" y="6090792"/>
            <a:ext cx="264160" cy="178435"/>
          </a:xfrm>
          <a:prstGeom prst="rect">
            <a:avLst/>
          </a:prstGeom>
          <a:solidFill>
            <a:srgbClr val="FFEFE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345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r>
              <a:rPr dirty="0" sz="1200" spc="-8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"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0709" y="6065901"/>
            <a:ext cx="863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+</a:t>
            </a:r>
            <a:r>
              <a:rPr dirty="0" sz="1200" spc="-9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s.</a:t>
            </a:r>
            <a:r>
              <a:rPr dirty="0" sz="1200">
                <a:solidFill>
                  <a:srgbClr val="0000CC"/>
                </a:solidFill>
                <a:latin typeface="Consolas"/>
                <a:cs typeface="Consolas"/>
              </a:rPr>
              <a:t>cgpa</a:t>
            </a: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);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244209"/>
            <a:ext cx="444500" cy="386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47980">
              <a:lnSpc>
                <a:spcPts val="1420"/>
              </a:lnSpc>
              <a:spcBef>
                <a:spcPts val="100"/>
              </a:spcBef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ts val="1420"/>
              </a:lnSpc>
            </a:pPr>
            <a:r>
              <a:rPr dirty="0" sz="1200">
                <a:solidFill>
                  <a:srgbClr val="333333"/>
                </a:solidFill>
                <a:latin typeface="Consolas"/>
                <a:cs typeface="Consolas"/>
              </a:rPr>
              <a:t>}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Fahim Shahriar</dc:creator>
  <dcterms:created xsi:type="dcterms:W3CDTF">2024-04-20T06:58:35Z</dcterms:created>
  <dcterms:modified xsi:type="dcterms:W3CDTF">2024-04-20T06:58:35Z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2024-04-20T00:00:00Z</vt:filetime>
  </property>
</Properties>
</file>