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0"/>
            <a:ext cx="444500" cy="6858000"/>
          </a:xfrm>
          <a:custGeom>
            <a:avLst/>
            <a:gdLst/>
            <a:ahLst/>
            <a:cxnLst/>
            <a:rect l="l" t="t" r="r" b="b"/>
            <a:pathLst>
              <a:path w="444500" h="6858000">
                <a:moveTo>
                  <a:pt x="0" y="6858000"/>
                </a:moveTo>
                <a:lnTo>
                  <a:pt x="444500" y="6858000"/>
                </a:lnTo>
                <a:lnTo>
                  <a:pt x="444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82650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75" y="6858000"/>
                </a:lnTo>
                <a:lnTo>
                  <a:pt x="31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6225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775" y="0"/>
                </a:moveTo>
                <a:lnTo>
                  <a:pt x="0" y="0"/>
                </a:lnTo>
                <a:lnTo>
                  <a:pt x="0" y="6858000"/>
                </a:lnTo>
                <a:lnTo>
                  <a:pt x="104775" y="6858000"/>
                </a:lnTo>
                <a:lnTo>
                  <a:pt x="104775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060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562" y="0"/>
                </a:moveTo>
                <a:lnTo>
                  <a:pt x="0" y="0"/>
                </a:lnTo>
                <a:lnTo>
                  <a:pt x="0" y="6858000"/>
                </a:lnTo>
                <a:lnTo>
                  <a:pt x="182562" y="6858000"/>
                </a:lnTo>
                <a:lnTo>
                  <a:pt x="182562" y="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41412" y="0"/>
            <a:ext cx="230504" cy="6858000"/>
          </a:xfrm>
          <a:custGeom>
            <a:avLst/>
            <a:gdLst/>
            <a:ahLst/>
            <a:cxnLst/>
            <a:rect l="l" t="t" r="r" b="b"/>
            <a:pathLst>
              <a:path w="230505" h="6858000">
                <a:moveTo>
                  <a:pt x="230187" y="0"/>
                </a:moveTo>
                <a:lnTo>
                  <a:pt x="0" y="0"/>
                </a:lnTo>
                <a:lnTo>
                  <a:pt x="0" y="6858000"/>
                </a:lnTo>
                <a:lnTo>
                  <a:pt x="230187" y="6858000"/>
                </a:lnTo>
                <a:lnTo>
                  <a:pt x="230187" y="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636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4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50">
            <a:solidFill>
              <a:srgbClr val="FFEC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540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727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085199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1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FDC3AD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09600" y="3428999"/>
            <a:ext cx="1341755" cy="2079625"/>
          </a:xfrm>
          <a:custGeom>
            <a:avLst/>
            <a:gdLst/>
            <a:ahLst/>
            <a:cxnLst/>
            <a:rect l="l" t="t" r="r" b="b"/>
            <a:pathLst>
              <a:path w="1341755" h="2079625">
                <a:moveTo>
                  <a:pt x="1295400" y="647700"/>
                </a:moveTo>
                <a:lnTo>
                  <a:pt x="1293622" y="599363"/>
                </a:lnTo>
                <a:lnTo>
                  <a:pt x="1288376" y="551980"/>
                </a:lnTo>
                <a:lnTo>
                  <a:pt x="1279779" y="505701"/>
                </a:lnTo>
                <a:lnTo>
                  <a:pt x="1267968" y="460629"/>
                </a:lnTo>
                <a:lnTo>
                  <a:pt x="1253070" y="416890"/>
                </a:lnTo>
                <a:lnTo>
                  <a:pt x="1235202" y="374637"/>
                </a:lnTo>
                <a:lnTo>
                  <a:pt x="1214488" y="333959"/>
                </a:lnTo>
                <a:lnTo>
                  <a:pt x="1191056" y="295008"/>
                </a:lnTo>
                <a:lnTo>
                  <a:pt x="1165034" y="257898"/>
                </a:lnTo>
                <a:lnTo>
                  <a:pt x="1136535" y="222745"/>
                </a:lnTo>
                <a:lnTo>
                  <a:pt x="1105700" y="189699"/>
                </a:lnTo>
                <a:lnTo>
                  <a:pt x="1072654" y="158864"/>
                </a:lnTo>
                <a:lnTo>
                  <a:pt x="1037501" y="130365"/>
                </a:lnTo>
                <a:lnTo>
                  <a:pt x="1000391" y="104343"/>
                </a:lnTo>
                <a:lnTo>
                  <a:pt x="961440" y="80911"/>
                </a:lnTo>
                <a:lnTo>
                  <a:pt x="920762" y="60198"/>
                </a:lnTo>
                <a:lnTo>
                  <a:pt x="878509" y="42329"/>
                </a:lnTo>
                <a:lnTo>
                  <a:pt x="834771" y="27432"/>
                </a:lnTo>
                <a:lnTo>
                  <a:pt x="789698" y="15621"/>
                </a:lnTo>
                <a:lnTo>
                  <a:pt x="743419" y="7023"/>
                </a:lnTo>
                <a:lnTo>
                  <a:pt x="696036" y="1778"/>
                </a:lnTo>
                <a:lnTo>
                  <a:pt x="647700" y="0"/>
                </a:lnTo>
                <a:lnTo>
                  <a:pt x="599351" y="1778"/>
                </a:lnTo>
                <a:lnTo>
                  <a:pt x="551980" y="7023"/>
                </a:lnTo>
                <a:lnTo>
                  <a:pt x="505701" y="15621"/>
                </a:lnTo>
                <a:lnTo>
                  <a:pt x="460629" y="27432"/>
                </a:lnTo>
                <a:lnTo>
                  <a:pt x="416902" y="42329"/>
                </a:lnTo>
                <a:lnTo>
                  <a:pt x="374637" y="60198"/>
                </a:lnTo>
                <a:lnTo>
                  <a:pt x="333971" y="80911"/>
                </a:lnTo>
                <a:lnTo>
                  <a:pt x="295008" y="104343"/>
                </a:lnTo>
                <a:lnTo>
                  <a:pt x="257898" y="130365"/>
                </a:lnTo>
                <a:lnTo>
                  <a:pt x="222758" y="158864"/>
                </a:lnTo>
                <a:lnTo>
                  <a:pt x="189699" y="189699"/>
                </a:lnTo>
                <a:lnTo>
                  <a:pt x="158864" y="222745"/>
                </a:lnTo>
                <a:lnTo>
                  <a:pt x="130365" y="257898"/>
                </a:lnTo>
                <a:lnTo>
                  <a:pt x="104343" y="295008"/>
                </a:lnTo>
                <a:lnTo>
                  <a:pt x="80911" y="333959"/>
                </a:lnTo>
                <a:lnTo>
                  <a:pt x="60185" y="374637"/>
                </a:lnTo>
                <a:lnTo>
                  <a:pt x="42316" y="416890"/>
                </a:lnTo>
                <a:lnTo>
                  <a:pt x="27419" y="460629"/>
                </a:lnTo>
                <a:lnTo>
                  <a:pt x="15608" y="505701"/>
                </a:lnTo>
                <a:lnTo>
                  <a:pt x="7010" y="551980"/>
                </a:lnTo>
                <a:lnTo>
                  <a:pt x="1765" y="599363"/>
                </a:lnTo>
                <a:lnTo>
                  <a:pt x="0" y="647700"/>
                </a:lnTo>
                <a:lnTo>
                  <a:pt x="1765" y="696048"/>
                </a:lnTo>
                <a:lnTo>
                  <a:pt x="7010" y="743432"/>
                </a:lnTo>
                <a:lnTo>
                  <a:pt x="15608" y="789711"/>
                </a:lnTo>
                <a:lnTo>
                  <a:pt x="27419" y="834783"/>
                </a:lnTo>
                <a:lnTo>
                  <a:pt x="42316" y="878522"/>
                </a:lnTo>
                <a:lnTo>
                  <a:pt x="60185" y="920775"/>
                </a:lnTo>
                <a:lnTo>
                  <a:pt x="80911" y="961453"/>
                </a:lnTo>
                <a:lnTo>
                  <a:pt x="104343" y="1000404"/>
                </a:lnTo>
                <a:lnTo>
                  <a:pt x="130365" y="1037513"/>
                </a:lnTo>
                <a:lnTo>
                  <a:pt x="158864" y="1072667"/>
                </a:lnTo>
                <a:lnTo>
                  <a:pt x="189699" y="1105712"/>
                </a:lnTo>
                <a:lnTo>
                  <a:pt x="222758" y="1136548"/>
                </a:lnTo>
                <a:lnTo>
                  <a:pt x="257898" y="1165047"/>
                </a:lnTo>
                <a:lnTo>
                  <a:pt x="295008" y="1191069"/>
                </a:lnTo>
                <a:lnTo>
                  <a:pt x="333971" y="1214501"/>
                </a:lnTo>
                <a:lnTo>
                  <a:pt x="374637" y="1235214"/>
                </a:lnTo>
                <a:lnTo>
                  <a:pt x="416902" y="1253083"/>
                </a:lnTo>
                <a:lnTo>
                  <a:pt x="460629" y="1267980"/>
                </a:lnTo>
                <a:lnTo>
                  <a:pt x="505701" y="1279791"/>
                </a:lnTo>
                <a:lnTo>
                  <a:pt x="551980" y="1288389"/>
                </a:lnTo>
                <a:lnTo>
                  <a:pt x="599351" y="1293634"/>
                </a:lnTo>
                <a:lnTo>
                  <a:pt x="647700" y="1295400"/>
                </a:lnTo>
                <a:lnTo>
                  <a:pt x="696036" y="1293634"/>
                </a:lnTo>
                <a:lnTo>
                  <a:pt x="743419" y="1288389"/>
                </a:lnTo>
                <a:lnTo>
                  <a:pt x="789698" y="1279791"/>
                </a:lnTo>
                <a:lnTo>
                  <a:pt x="834771" y="1267980"/>
                </a:lnTo>
                <a:lnTo>
                  <a:pt x="878509" y="1253083"/>
                </a:lnTo>
                <a:lnTo>
                  <a:pt x="920762" y="1235214"/>
                </a:lnTo>
                <a:lnTo>
                  <a:pt x="961440" y="1214501"/>
                </a:lnTo>
                <a:lnTo>
                  <a:pt x="1000391" y="1191069"/>
                </a:lnTo>
                <a:lnTo>
                  <a:pt x="1037501" y="1165047"/>
                </a:lnTo>
                <a:lnTo>
                  <a:pt x="1072654" y="1136548"/>
                </a:lnTo>
                <a:lnTo>
                  <a:pt x="1105700" y="1105712"/>
                </a:lnTo>
                <a:lnTo>
                  <a:pt x="1136535" y="1072667"/>
                </a:lnTo>
                <a:lnTo>
                  <a:pt x="1165034" y="1037513"/>
                </a:lnTo>
                <a:lnTo>
                  <a:pt x="1191056" y="1000404"/>
                </a:lnTo>
                <a:lnTo>
                  <a:pt x="1214488" y="961453"/>
                </a:lnTo>
                <a:lnTo>
                  <a:pt x="1235202" y="920775"/>
                </a:lnTo>
                <a:lnTo>
                  <a:pt x="1253070" y="878522"/>
                </a:lnTo>
                <a:lnTo>
                  <a:pt x="1267968" y="834783"/>
                </a:lnTo>
                <a:lnTo>
                  <a:pt x="1279779" y="789711"/>
                </a:lnTo>
                <a:lnTo>
                  <a:pt x="1288376" y="743432"/>
                </a:lnTo>
                <a:lnTo>
                  <a:pt x="1293622" y="696048"/>
                </a:lnTo>
                <a:lnTo>
                  <a:pt x="1295400" y="647700"/>
                </a:lnTo>
                <a:close/>
              </a:path>
              <a:path w="1341755" h="2079625">
                <a:moveTo>
                  <a:pt x="1341501" y="1758950"/>
                </a:moveTo>
                <a:lnTo>
                  <a:pt x="1338021" y="1711553"/>
                </a:lnTo>
                <a:lnTo>
                  <a:pt x="1327912" y="1666316"/>
                </a:lnTo>
                <a:lnTo>
                  <a:pt x="1311681" y="1623745"/>
                </a:lnTo>
                <a:lnTo>
                  <a:pt x="1289812" y="1584312"/>
                </a:lnTo>
                <a:lnTo>
                  <a:pt x="1262811" y="1548549"/>
                </a:lnTo>
                <a:lnTo>
                  <a:pt x="1231176" y="1516913"/>
                </a:lnTo>
                <a:lnTo>
                  <a:pt x="1195400" y="1489925"/>
                </a:lnTo>
                <a:lnTo>
                  <a:pt x="1155979" y="1468081"/>
                </a:lnTo>
                <a:lnTo>
                  <a:pt x="1113409" y="1451851"/>
                </a:lnTo>
                <a:lnTo>
                  <a:pt x="1068197" y="1441754"/>
                </a:lnTo>
                <a:lnTo>
                  <a:pt x="1020826" y="1438275"/>
                </a:lnTo>
                <a:lnTo>
                  <a:pt x="973416" y="1441754"/>
                </a:lnTo>
                <a:lnTo>
                  <a:pt x="928179" y="1451851"/>
                </a:lnTo>
                <a:lnTo>
                  <a:pt x="885609" y="1468081"/>
                </a:lnTo>
                <a:lnTo>
                  <a:pt x="846175" y="1489925"/>
                </a:lnTo>
                <a:lnTo>
                  <a:pt x="810412" y="1516913"/>
                </a:lnTo>
                <a:lnTo>
                  <a:pt x="778776" y="1548549"/>
                </a:lnTo>
                <a:lnTo>
                  <a:pt x="751789" y="1584312"/>
                </a:lnTo>
                <a:lnTo>
                  <a:pt x="729945" y="1623745"/>
                </a:lnTo>
                <a:lnTo>
                  <a:pt x="713714" y="1666316"/>
                </a:lnTo>
                <a:lnTo>
                  <a:pt x="703618" y="1711553"/>
                </a:lnTo>
                <a:lnTo>
                  <a:pt x="700151" y="1758950"/>
                </a:lnTo>
                <a:lnTo>
                  <a:pt x="703618" y="1806359"/>
                </a:lnTo>
                <a:lnTo>
                  <a:pt x="713714" y="1851596"/>
                </a:lnTo>
                <a:lnTo>
                  <a:pt x="729945" y="1894166"/>
                </a:lnTo>
                <a:lnTo>
                  <a:pt x="751789" y="1933600"/>
                </a:lnTo>
                <a:lnTo>
                  <a:pt x="778776" y="1969363"/>
                </a:lnTo>
                <a:lnTo>
                  <a:pt x="810412" y="2000999"/>
                </a:lnTo>
                <a:lnTo>
                  <a:pt x="846175" y="2027986"/>
                </a:lnTo>
                <a:lnTo>
                  <a:pt x="885609" y="2049830"/>
                </a:lnTo>
                <a:lnTo>
                  <a:pt x="928179" y="2066061"/>
                </a:lnTo>
                <a:lnTo>
                  <a:pt x="973416" y="2076157"/>
                </a:lnTo>
                <a:lnTo>
                  <a:pt x="1020826" y="2079625"/>
                </a:lnTo>
                <a:lnTo>
                  <a:pt x="1068197" y="2076157"/>
                </a:lnTo>
                <a:lnTo>
                  <a:pt x="1113409" y="2066061"/>
                </a:lnTo>
                <a:lnTo>
                  <a:pt x="1155979" y="2049830"/>
                </a:lnTo>
                <a:lnTo>
                  <a:pt x="1195400" y="2027986"/>
                </a:lnTo>
                <a:lnTo>
                  <a:pt x="1231176" y="2000999"/>
                </a:lnTo>
                <a:lnTo>
                  <a:pt x="1262811" y="1969363"/>
                </a:lnTo>
                <a:lnTo>
                  <a:pt x="1289812" y="1933600"/>
                </a:lnTo>
                <a:lnTo>
                  <a:pt x="1311681" y="1894166"/>
                </a:lnTo>
                <a:lnTo>
                  <a:pt x="1327912" y="1851596"/>
                </a:lnTo>
                <a:lnTo>
                  <a:pt x="1338021" y="1806359"/>
                </a:lnTo>
                <a:lnTo>
                  <a:pt x="1341501" y="175895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612" y="5500750"/>
            <a:ext cx="138112" cy="136461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1663700" y="4495799"/>
            <a:ext cx="606425" cy="1567180"/>
          </a:xfrm>
          <a:custGeom>
            <a:avLst/>
            <a:gdLst/>
            <a:ahLst/>
            <a:cxnLst/>
            <a:rect l="l" t="t" r="r" b="b"/>
            <a:pathLst>
              <a:path w="606425" h="1567179">
                <a:moveTo>
                  <a:pt x="274701" y="1429537"/>
                </a:moveTo>
                <a:lnTo>
                  <a:pt x="267677" y="1386141"/>
                </a:lnTo>
                <a:lnTo>
                  <a:pt x="248158" y="1348447"/>
                </a:lnTo>
                <a:lnTo>
                  <a:pt x="218401" y="1318729"/>
                </a:lnTo>
                <a:lnTo>
                  <a:pt x="180682" y="1299235"/>
                </a:lnTo>
                <a:lnTo>
                  <a:pt x="137287" y="1292225"/>
                </a:lnTo>
                <a:lnTo>
                  <a:pt x="93891" y="1299235"/>
                </a:lnTo>
                <a:lnTo>
                  <a:pt x="56197" y="1318729"/>
                </a:lnTo>
                <a:lnTo>
                  <a:pt x="26479" y="1348447"/>
                </a:lnTo>
                <a:lnTo>
                  <a:pt x="6997" y="1386141"/>
                </a:lnTo>
                <a:lnTo>
                  <a:pt x="0" y="1429537"/>
                </a:lnTo>
                <a:lnTo>
                  <a:pt x="6997" y="1472946"/>
                </a:lnTo>
                <a:lnTo>
                  <a:pt x="26479" y="1510652"/>
                </a:lnTo>
                <a:lnTo>
                  <a:pt x="56197" y="1540370"/>
                </a:lnTo>
                <a:lnTo>
                  <a:pt x="93891" y="1559864"/>
                </a:lnTo>
                <a:lnTo>
                  <a:pt x="137287" y="1566862"/>
                </a:lnTo>
                <a:lnTo>
                  <a:pt x="180682" y="1559864"/>
                </a:lnTo>
                <a:lnTo>
                  <a:pt x="218401" y="1540370"/>
                </a:lnTo>
                <a:lnTo>
                  <a:pt x="248158" y="1510652"/>
                </a:lnTo>
                <a:lnTo>
                  <a:pt x="267677" y="1472946"/>
                </a:lnTo>
                <a:lnTo>
                  <a:pt x="274701" y="1429537"/>
                </a:lnTo>
                <a:close/>
              </a:path>
              <a:path w="606425" h="1567179">
                <a:moveTo>
                  <a:pt x="606425" y="182499"/>
                </a:moveTo>
                <a:lnTo>
                  <a:pt x="599897" y="134023"/>
                </a:lnTo>
                <a:lnTo>
                  <a:pt x="581482" y="90424"/>
                </a:lnTo>
                <a:lnTo>
                  <a:pt x="552932" y="53492"/>
                </a:lnTo>
                <a:lnTo>
                  <a:pt x="516001" y="24942"/>
                </a:lnTo>
                <a:lnTo>
                  <a:pt x="472401" y="6527"/>
                </a:lnTo>
                <a:lnTo>
                  <a:pt x="423926" y="0"/>
                </a:lnTo>
                <a:lnTo>
                  <a:pt x="375373" y="6527"/>
                </a:lnTo>
                <a:lnTo>
                  <a:pt x="331749" y="24942"/>
                </a:lnTo>
                <a:lnTo>
                  <a:pt x="294792" y="53492"/>
                </a:lnTo>
                <a:lnTo>
                  <a:pt x="266230" y="90424"/>
                </a:lnTo>
                <a:lnTo>
                  <a:pt x="247815" y="134023"/>
                </a:lnTo>
                <a:lnTo>
                  <a:pt x="241300" y="182499"/>
                </a:lnTo>
                <a:lnTo>
                  <a:pt x="247815" y="231051"/>
                </a:lnTo>
                <a:lnTo>
                  <a:pt x="266230" y="274675"/>
                </a:lnTo>
                <a:lnTo>
                  <a:pt x="294792" y="311632"/>
                </a:lnTo>
                <a:lnTo>
                  <a:pt x="331749" y="340194"/>
                </a:lnTo>
                <a:lnTo>
                  <a:pt x="375373" y="358609"/>
                </a:lnTo>
                <a:lnTo>
                  <a:pt x="423926" y="365125"/>
                </a:lnTo>
                <a:lnTo>
                  <a:pt x="472401" y="358609"/>
                </a:lnTo>
                <a:lnTo>
                  <a:pt x="516001" y="340194"/>
                </a:lnTo>
                <a:lnTo>
                  <a:pt x="552932" y="311632"/>
                </a:lnTo>
                <a:lnTo>
                  <a:pt x="581482" y="274675"/>
                </a:lnTo>
                <a:lnTo>
                  <a:pt x="599897" y="231051"/>
                </a:lnTo>
                <a:lnTo>
                  <a:pt x="606425" y="18249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3255" y="3733927"/>
            <a:ext cx="6317488" cy="791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13255" y="3733927"/>
            <a:ext cx="6317488" cy="791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575" y="5715000"/>
            <a:ext cx="549275" cy="549275"/>
          </a:xfrm>
          <a:custGeom>
            <a:avLst/>
            <a:gdLst/>
            <a:ahLst/>
            <a:cxnLst/>
            <a:rect l="l" t="t" r="r" b="b"/>
            <a:pathLst>
              <a:path w="549275" h="549275">
                <a:moveTo>
                  <a:pt x="274700" y="0"/>
                </a:moveTo>
                <a:lnTo>
                  <a:pt x="225309" y="4424"/>
                </a:lnTo>
                <a:lnTo>
                  <a:pt x="178828" y="17182"/>
                </a:lnTo>
                <a:lnTo>
                  <a:pt x="136031" y="37496"/>
                </a:lnTo>
                <a:lnTo>
                  <a:pt x="97693" y="64591"/>
                </a:lnTo>
                <a:lnTo>
                  <a:pt x="64589" y="97692"/>
                </a:lnTo>
                <a:lnTo>
                  <a:pt x="37493" y="136023"/>
                </a:lnTo>
                <a:lnTo>
                  <a:pt x="17180" y="178808"/>
                </a:lnTo>
                <a:lnTo>
                  <a:pt x="4424" y="225271"/>
                </a:lnTo>
                <a:lnTo>
                  <a:pt x="0" y="274637"/>
                </a:lnTo>
                <a:lnTo>
                  <a:pt x="4424" y="324003"/>
                </a:lnTo>
                <a:lnTo>
                  <a:pt x="17180" y="370466"/>
                </a:lnTo>
                <a:lnTo>
                  <a:pt x="37493" y="413251"/>
                </a:lnTo>
                <a:lnTo>
                  <a:pt x="64589" y="451582"/>
                </a:lnTo>
                <a:lnTo>
                  <a:pt x="97693" y="484683"/>
                </a:lnTo>
                <a:lnTo>
                  <a:pt x="136031" y="511778"/>
                </a:lnTo>
                <a:lnTo>
                  <a:pt x="178828" y="532092"/>
                </a:lnTo>
                <a:lnTo>
                  <a:pt x="225309" y="544850"/>
                </a:lnTo>
                <a:lnTo>
                  <a:pt x="274700" y="549275"/>
                </a:lnTo>
                <a:lnTo>
                  <a:pt x="324054" y="544850"/>
                </a:lnTo>
                <a:lnTo>
                  <a:pt x="370506" y="532092"/>
                </a:lnTo>
                <a:lnTo>
                  <a:pt x="413281" y="511778"/>
                </a:lnTo>
                <a:lnTo>
                  <a:pt x="451603" y="484683"/>
                </a:lnTo>
                <a:lnTo>
                  <a:pt x="484696" y="451582"/>
                </a:lnTo>
                <a:lnTo>
                  <a:pt x="511786" y="413251"/>
                </a:lnTo>
                <a:lnTo>
                  <a:pt x="532096" y="370466"/>
                </a:lnTo>
                <a:lnTo>
                  <a:pt x="544851" y="324003"/>
                </a:lnTo>
                <a:lnTo>
                  <a:pt x="549275" y="274637"/>
                </a:lnTo>
                <a:lnTo>
                  <a:pt x="544851" y="225271"/>
                </a:lnTo>
                <a:lnTo>
                  <a:pt x="532096" y="178808"/>
                </a:lnTo>
                <a:lnTo>
                  <a:pt x="511786" y="136023"/>
                </a:lnTo>
                <a:lnTo>
                  <a:pt x="484696" y="97692"/>
                </a:lnTo>
                <a:lnTo>
                  <a:pt x="451603" y="64591"/>
                </a:lnTo>
                <a:lnTo>
                  <a:pt x="413281" y="37496"/>
                </a:lnTo>
                <a:lnTo>
                  <a:pt x="370506" y="17182"/>
                </a:lnTo>
                <a:lnTo>
                  <a:pt x="324054" y="4424"/>
                </a:lnTo>
                <a:lnTo>
                  <a:pt x="274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896239"/>
            <a:ext cx="807211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3224" y="1844167"/>
            <a:ext cx="4595495" cy="322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ava/java_exceptions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3930">
              <a:lnSpc>
                <a:spcPct val="100000"/>
              </a:lnSpc>
              <a:spcBef>
                <a:spcPts val="100"/>
              </a:spcBef>
            </a:pPr>
            <a:r>
              <a:rPr sz="3000" spc="350" dirty="0"/>
              <a:t>E</a:t>
            </a:r>
            <a:r>
              <a:rPr spc="350" dirty="0"/>
              <a:t>XCEPTION</a:t>
            </a:r>
            <a:endParaRPr sz="3000"/>
          </a:p>
          <a:p>
            <a:pPr marL="963930">
              <a:lnSpc>
                <a:spcPct val="100000"/>
              </a:lnSpc>
              <a:spcBef>
                <a:spcPts val="25"/>
              </a:spcBef>
            </a:pPr>
            <a:r>
              <a:rPr sz="2000" spc="300" dirty="0"/>
              <a:t>CSI</a:t>
            </a:r>
            <a:r>
              <a:rPr sz="2000" spc="100" dirty="0"/>
              <a:t> </a:t>
            </a:r>
            <a:r>
              <a:rPr sz="2000" spc="-30" dirty="0"/>
              <a:t>211:</a:t>
            </a:r>
            <a:r>
              <a:rPr sz="2000" spc="120" dirty="0"/>
              <a:t> </a:t>
            </a:r>
            <a:r>
              <a:rPr sz="2000" spc="280" dirty="0"/>
              <a:t>O</a:t>
            </a:r>
            <a:r>
              <a:rPr sz="1600" spc="280" dirty="0"/>
              <a:t>BJECT</a:t>
            </a:r>
            <a:r>
              <a:rPr sz="1600" spc="235" dirty="0"/>
              <a:t> </a:t>
            </a:r>
            <a:r>
              <a:rPr sz="2000" spc="225" dirty="0"/>
              <a:t>O</a:t>
            </a:r>
            <a:r>
              <a:rPr sz="1600" spc="225" dirty="0"/>
              <a:t>RIENTED </a:t>
            </a:r>
            <a:r>
              <a:rPr sz="2000" spc="229" dirty="0"/>
              <a:t>P</a:t>
            </a:r>
            <a:r>
              <a:rPr sz="1600" spc="229" dirty="0"/>
              <a:t>ROGRAMMING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2364994" y="5033517"/>
            <a:ext cx="1784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5" dirty="0">
                <a:solidFill>
                  <a:srgbClr val="565F6C"/>
                </a:solidFill>
                <a:latin typeface="Cambria"/>
                <a:cs typeface="Cambria"/>
              </a:rPr>
              <a:t>Tanjina</a:t>
            </a:r>
            <a:r>
              <a:rPr sz="1800" b="1" spc="5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1800" b="1" spc="125" dirty="0">
                <a:solidFill>
                  <a:srgbClr val="565F6C"/>
                </a:solidFill>
                <a:latin typeface="Cambria"/>
                <a:cs typeface="Cambria"/>
              </a:rPr>
              <a:t>Helaly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908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H</a:t>
            </a:r>
            <a:r>
              <a:rPr spc="290" dirty="0"/>
              <a:t>OW </a:t>
            </a:r>
            <a:r>
              <a:rPr spc="235" dirty="0"/>
              <a:t>TO</a:t>
            </a:r>
            <a:r>
              <a:rPr spc="295" dirty="0"/>
              <a:t> </a:t>
            </a:r>
            <a:r>
              <a:rPr spc="305" dirty="0"/>
              <a:t>HANDLE</a:t>
            </a:r>
            <a:r>
              <a:rPr spc="310" dirty="0"/>
              <a:t> </a:t>
            </a:r>
            <a:r>
              <a:rPr spc="285" dirty="0"/>
              <a:t>EXCEPTION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224395" cy="4236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0" dirty="0">
                <a:latin typeface="Cambria"/>
                <a:cs typeface="Cambria"/>
              </a:rPr>
              <a:t>This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general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form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exception-handling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35" dirty="0">
                <a:latin typeface="Cambria"/>
                <a:cs typeface="Cambria"/>
              </a:rPr>
              <a:t>block:</a:t>
            </a:r>
            <a:endParaRPr sz="2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15"/>
              </a:spcBef>
            </a:pPr>
            <a:r>
              <a:rPr sz="1400" spc="55" dirty="0">
                <a:latin typeface="Cambria"/>
                <a:cs typeface="Cambria"/>
              </a:rPr>
              <a:t>try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75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bl</a:t>
            </a:r>
            <a:r>
              <a:rPr sz="1400" spc="15" dirty="0">
                <a:latin typeface="Cambria"/>
                <a:cs typeface="Cambria"/>
              </a:rPr>
              <a:t>o</a:t>
            </a:r>
            <a:r>
              <a:rPr sz="1400" spc="50" dirty="0">
                <a:latin typeface="Cambria"/>
                <a:cs typeface="Cambria"/>
              </a:rPr>
              <a:t>ck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45" dirty="0">
                <a:latin typeface="Cambria"/>
                <a:cs typeface="Cambria"/>
              </a:rPr>
              <a:t>o</a:t>
            </a:r>
            <a:r>
              <a:rPr sz="1400" spc="40" dirty="0">
                <a:latin typeface="Cambria"/>
                <a:cs typeface="Cambria"/>
              </a:rPr>
              <a:t>f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c</a:t>
            </a:r>
            <a:r>
              <a:rPr sz="1400" spc="-15" dirty="0">
                <a:latin typeface="Cambria"/>
                <a:cs typeface="Cambria"/>
              </a:rPr>
              <a:t>o</a:t>
            </a:r>
            <a:r>
              <a:rPr sz="1400" spc="20" dirty="0">
                <a:latin typeface="Cambria"/>
                <a:cs typeface="Cambria"/>
              </a:rPr>
              <a:t>de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70" dirty="0">
                <a:latin typeface="Cambria"/>
                <a:cs typeface="Cambria"/>
              </a:rPr>
              <a:t>t</a:t>
            </a:r>
            <a:r>
              <a:rPr sz="1400" spc="-45" dirty="0">
                <a:latin typeface="Cambria"/>
                <a:cs typeface="Cambria"/>
              </a:rPr>
              <a:t>o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m</a:t>
            </a:r>
            <a:r>
              <a:rPr sz="1400" spc="15" dirty="0">
                <a:latin typeface="Cambria"/>
                <a:cs typeface="Cambria"/>
              </a:rPr>
              <a:t>o</a:t>
            </a:r>
            <a:r>
              <a:rPr sz="1400" spc="65" dirty="0">
                <a:latin typeface="Cambria"/>
                <a:cs typeface="Cambria"/>
              </a:rPr>
              <a:t>n</a:t>
            </a:r>
            <a:r>
              <a:rPr sz="1400" spc="55" dirty="0">
                <a:latin typeface="Cambria"/>
                <a:cs typeface="Cambria"/>
              </a:rPr>
              <a:t>i</a:t>
            </a:r>
            <a:r>
              <a:rPr sz="1400" spc="70" dirty="0">
                <a:latin typeface="Cambria"/>
                <a:cs typeface="Cambria"/>
              </a:rPr>
              <a:t>t</a:t>
            </a:r>
            <a:r>
              <a:rPr sz="1400" spc="-45" dirty="0">
                <a:latin typeface="Cambria"/>
                <a:cs typeface="Cambria"/>
              </a:rPr>
              <a:t>o</a:t>
            </a:r>
            <a:r>
              <a:rPr sz="1400" spc="40" dirty="0">
                <a:latin typeface="Cambria"/>
                <a:cs typeface="Cambria"/>
              </a:rPr>
              <a:t>r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f</a:t>
            </a:r>
            <a:r>
              <a:rPr sz="1400" spc="5" dirty="0">
                <a:latin typeface="Cambria"/>
                <a:cs typeface="Cambria"/>
              </a:rPr>
              <a:t>o</a:t>
            </a:r>
            <a:r>
              <a:rPr sz="1400" spc="40" dirty="0">
                <a:latin typeface="Cambria"/>
                <a:cs typeface="Cambria"/>
              </a:rPr>
              <a:t>r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15" dirty="0">
                <a:latin typeface="Cambria"/>
                <a:cs typeface="Cambria"/>
              </a:rPr>
              <a:t>e</a:t>
            </a:r>
            <a:r>
              <a:rPr sz="1400" spc="10" dirty="0">
                <a:latin typeface="Cambria"/>
                <a:cs typeface="Cambria"/>
              </a:rPr>
              <a:t>rr</a:t>
            </a:r>
            <a:r>
              <a:rPr sz="1400" spc="20" dirty="0">
                <a:latin typeface="Cambria"/>
                <a:cs typeface="Cambria"/>
              </a:rPr>
              <a:t>o</a:t>
            </a:r>
            <a:r>
              <a:rPr sz="1400" spc="45" dirty="0">
                <a:latin typeface="Cambria"/>
                <a:cs typeface="Cambria"/>
              </a:rPr>
              <a:t>rs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5"/>
              </a:spcBef>
            </a:pPr>
            <a:r>
              <a:rPr sz="1400" spc="50" dirty="0">
                <a:latin typeface="Cambria"/>
                <a:cs typeface="Cambria"/>
              </a:rPr>
              <a:t>catch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(</a:t>
            </a:r>
            <a:r>
              <a:rPr sz="1400" i="1" spc="50" dirty="0">
                <a:latin typeface="Cambria"/>
                <a:cs typeface="Cambria"/>
              </a:rPr>
              <a:t>ExceptionType1</a:t>
            </a:r>
            <a:r>
              <a:rPr sz="1400" i="1" spc="25" dirty="0">
                <a:latin typeface="Cambria"/>
                <a:cs typeface="Cambria"/>
              </a:rPr>
              <a:t> </a:t>
            </a:r>
            <a:r>
              <a:rPr sz="1400" i="1" spc="50" dirty="0">
                <a:latin typeface="Cambria"/>
                <a:cs typeface="Cambria"/>
              </a:rPr>
              <a:t>exOb</a:t>
            </a:r>
            <a:r>
              <a:rPr sz="1400" spc="50" dirty="0">
                <a:latin typeface="Cambria"/>
                <a:cs typeface="Cambria"/>
              </a:rPr>
              <a:t>) </a:t>
            </a:r>
            <a:r>
              <a:rPr sz="1400" spc="-75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15" dirty="0">
                <a:latin typeface="Cambria"/>
                <a:cs typeface="Cambria"/>
              </a:rPr>
              <a:t>e</a:t>
            </a:r>
            <a:r>
              <a:rPr sz="1400" spc="25" dirty="0">
                <a:latin typeface="Cambria"/>
                <a:cs typeface="Cambria"/>
              </a:rPr>
              <a:t>xc</a:t>
            </a:r>
            <a:r>
              <a:rPr sz="1400" spc="40" dirty="0">
                <a:latin typeface="Cambria"/>
                <a:cs typeface="Cambria"/>
              </a:rPr>
              <a:t>e</a:t>
            </a:r>
            <a:r>
              <a:rPr sz="1400" spc="50" dirty="0">
                <a:latin typeface="Cambria"/>
                <a:cs typeface="Cambria"/>
              </a:rPr>
              <a:t>pt</a:t>
            </a:r>
            <a:r>
              <a:rPr sz="1400" spc="35" dirty="0">
                <a:latin typeface="Cambria"/>
                <a:cs typeface="Cambria"/>
              </a:rPr>
              <a:t>i</a:t>
            </a:r>
            <a:r>
              <a:rPr sz="1400" spc="-55" dirty="0">
                <a:latin typeface="Cambria"/>
                <a:cs typeface="Cambria"/>
              </a:rPr>
              <a:t>o</a:t>
            </a:r>
            <a:r>
              <a:rPr sz="1400" spc="75" dirty="0">
                <a:latin typeface="Cambria"/>
                <a:cs typeface="Cambria"/>
              </a:rPr>
              <a:t>n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ha</a:t>
            </a:r>
            <a:r>
              <a:rPr sz="1400" spc="80" dirty="0">
                <a:latin typeface="Cambria"/>
                <a:cs typeface="Cambria"/>
              </a:rPr>
              <a:t>n</a:t>
            </a:r>
            <a:r>
              <a:rPr sz="1400" spc="25" dirty="0">
                <a:latin typeface="Cambria"/>
                <a:cs typeface="Cambria"/>
              </a:rPr>
              <a:t>dl</a:t>
            </a:r>
            <a:r>
              <a:rPr sz="1400" spc="40" dirty="0">
                <a:latin typeface="Cambria"/>
                <a:cs typeface="Cambria"/>
              </a:rPr>
              <a:t>er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f</a:t>
            </a:r>
            <a:r>
              <a:rPr sz="1400" spc="5" dirty="0">
                <a:latin typeface="Cambria"/>
                <a:cs typeface="Cambria"/>
              </a:rPr>
              <a:t>o</a:t>
            </a:r>
            <a:r>
              <a:rPr sz="1400" spc="40" dirty="0">
                <a:latin typeface="Cambria"/>
                <a:cs typeface="Cambria"/>
              </a:rPr>
              <a:t>r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i="1" spc="204" dirty="0">
                <a:latin typeface="Cambria"/>
                <a:cs typeface="Cambria"/>
              </a:rPr>
              <a:t>E</a:t>
            </a:r>
            <a:r>
              <a:rPr sz="1400" i="1" spc="70" dirty="0">
                <a:latin typeface="Cambria"/>
                <a:cs typeface="Cambria"/>
              </a:rPr>
              <a:t>x</a:t>
            </a:r>
            <a:r>
              <a:rPr sz="1400" i="1" spc="45" dirty="0">
                <a:latin typeface="Cambria"/>
                <a:cs typeface="Cambria"/>
              </a:rPr>
              <a:t>ceptionType1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50" dirty="0">
                <a:latin typeface="Cambria"/>
                <a:cs typeface="Cambria"/>
              </a:rPr>
              <a:t>catch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(</a:t>
            </a:r>
            <a:r>
              <a:rPr sz="1400" i="1" spc="50" dirty="0">
                <a:latin typeface="Cambria"/>
                <a:cs typeface="Cambria"/>
              </a:rPr>
              <a:t>ExceptionType2</a:t>
            </a:r>
            <a:r>
              <a:rPr sz="1400" i="1" spc="25" dirty="0">
                <a:latin typeface="Cambria"/>
                <a:cs typeface="Cambria"/>
              </a:rPr>
              <a:t> </a:t>
            </a:r>
            <a:r>
              <a:rPr sz="1400" i="1" spc="50" dirty="0">
                <a:latin typeface="Cambria"/>
                <a:cs typeface="Cambria"/>
              </a:rPr>
              <a:t>exOb</a:t>
            </a:r>
            <a:r>
              <a:rPr sz="1400" spc="50" dirty="0">
                <a:latin typeface="Cambria"/>
                <a:cs typeface="Cambria"/>
              </a:rPr>
              <a:t>) </a:t>
            </a:r>
            <a:r>
              <a:rPr sz="1400" spc="-75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15" dirty="0">
                <a:latin typeface="Cambria"/>
                <a:cs typeface="Cambria"/>
              </a:rPr>
              <a:t>e</a:t>
            </a:r>
            <a:r>
              <a:rPr sz="1400" spc="25" dirty="0">
                <a:latin typeface="Cambria"/>
                <a:cs typeface="Cambria"/>
              </a:rPr>
              <a:t>xc</a:t>
            </a:r>
            <a:r>
              <a:rPr sz="1400" spc="40" dirty="0">
                <a:latin typeface="Cambria"/>
                <a:cs typeface="Cambria"/>
              </a:rPr>
              <a:t>e</a:t>
            </a:r>
            <a:r>
              <a:rPr sz="1400" spc="50" dirty="0">
                <a:latin typeface="Cambria"/>
                <a:cs typeface="Cambria"/>
              </a:rPr>
              <a:t>pt</a:t>
            </a:r>
            <a:r>
              <a:rPr sz="1400" spc="35" dirty="0">
                <a:latin typeface="Cambria"/>
                <a:cs typeface="Cambria"/>
              </a:rPr>
              <a:t>i</a:t>
            </a:r>
            <a:r>
              <a:rPr sz="1400" spc="-55" dirty="0">
                <a:latin typeface="Cambria"/>
                <a:cs typeface="Cambria"/>
              </a:rPr>
              <a:t>o</a:t>
            </a:r>
            <a:r>
              <a:rPr sz="1400" spc="75" dirty="0">
                <a:latin typeface="Cambria"/>
                <a:cs typeface="Cambria"/>
              </a:rPr>
              <a:t>n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ha</a:t>
            </a:r>
            <a:r>
              <a:rPr sz="1400" spc="80" dirty="0">
                <a:latin typeface="Cambria"/>
                <a:cs typeface="Cambria"/>
              </a:rPr>
              <a:t>n</a:t>
            </a:r>
            <a:r>
              <a:rPr sz="1400" spc="25" dirty="0">
                <a:latin typeface="Cambria"/>
                <a:cs typeface="Cambria"/>
              </a:rPr>
              <a:t>dl</a:t>
            </a:r>
            <a:r>
              <a:rPr sz="1400" spc="40" dirty="0">
                <a:latin typeface="Cambria"/>
                <a:cs typeface="Cambria"/>
              </a:rPr>
              <a:t>er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f</a:t>
            </a:r>
            <a:r>
              <a:rPr sz="1400" spc="5" dirty="0">
                <a:latin typeface="Cambria"/>
                <a:cs typeface="Cambria"/>
              </a:rPr>
              <a:t>o</a:t>
            </a:r>
            <a:r>
              <a:rPr sz="1400" spc="40" dirty="0">
                <a:latin typeface="Cambria"/>
                <a:cs typeface="Cambria"/>
              </a:rPr>
              <a:t>r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i="1" spc="204" dirty="0">
                <a:latin typeface="Cambria"/>
                <a:cs typeface="Cambria"/>
              </a:rPr>
              <a:t>E</a:t>
            </a:r>
            <a:r>
              <a:rPr sz="1400" i="1" spc="70" dirty="0">
                <a:latin typeface="Cambria"/>
                <a:cs typeface="Cambria"/>
              </a:rPr>
              <a:t>x</a:t>
            </a:r>
            <a:r>
              <a:rPr sz="1400" i="1" spc="45" dirty="0">
                <a:latin typeface="Cambria"/>
                <a:cs typeface="Cambria"/>
              </a:rPr>
              <a:t>ceptionType2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379730" marR="6200775">
              <a:lnSpc>
                <a:spcPct val="100000"/>
              </a:lnSpc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...  </a:t>
            </a:r>
            <a:r>
              <a:rPr sz="1400" spc="60" dirty="0">
                <a:latin typeface="Cambria"/>
                <a:cs typeface="Cambria"/>
              </a:rPr>
              <a:t>finally</a:t>
            </a:r>
            <a:r>
              <a:rPr sz="1400" spc="-40" dirty="0">
                <a:latin typeface="Cambria"/>
                <a:cs typeface="Cambria"/>
              </a:rPr>
              <a:t> </a:t>
            </a:r>
            <a:r>
              <a:rPr sz="1400" spc="-75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-285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block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of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code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15" dirty="0">
                <a:latin typeface="Cambria"/>
                <a:cs typeface="Cambria"/>
              </a:rPr>
              <a:t>to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10" dirty="0">
                <a:latin typeface="Cambria"/>
                <a:cs typeface="Cambria"/>
              </a:rPr>
              <a:t>be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35" dirty="0">
                <a:latin typeface="Cambria"/>
                <a:cs typeface="Cambria"/>
              </a:rPr>
              <a:t>executed </a:t>
            </a:r>
            <a:r>
              <a:rPr sz="1400" spc="50" dirty="0">
                <a:latin typeface="Cambria"/>
                <a:cs typeface="Cambria"/>
              </a:rPr>
              <a:t>after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try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block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35" dirty="0">
                <a:latin typeface="Cambria"/>
                <a:cs typeface="Cambria"/>
              </a:rPr>
              <a:t>ends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652780" marR="22860" lvl="1" indent="-273685">
              <a:lnSpc>
                <a:spcPct val="100000"/>
              </a:lnSpc>
              <a:spcBef>
                <a:spcPts val="49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14" dirty="0">
                <a:latin typeface="Cambria"/>
                <a:cs typeface="Cambria"/>
              </a:rPr>
              <a:t>Here,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i="1" spc="85" dirty="0">
                <a:latin typeface="Cambria"/>
                <a:cs typeface="Cambria"/>
              </a:rPr>
              <a:t>ExceptionType</a:t>
            </a:r>
            <a:r>
              <a:rPr sz="2100" i="1" spc="12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is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type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exception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14" dirty="0">
                <a:latin typeface="Cambria"/>
                <a:cs typeface="Cambria"/>
              </a:rPr>
              <a:t>that</a:t>
            </a:r>
            <a:r>
              <a:rPr sz="2100" spc="110" dirty="0">
                <a:latin typeface="Cambria"/>
                <a:cs typeface="Cambria"/>
              </a:rPr>
              <a:t> has </a:t>
            </a:r>
            <a:r>
              <a:rPr sz="2100" spc="-45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occurred.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1649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45" dirty="0"/>
              <a:t>E</a:t>
            </a:r>
            <a:r>
              <a:rPr spc="285" dirty="0"/>
              <a:t>XAMP</a:t>
            </a:r>
            <a:r>
              <a:rPr spc="229" dirty="0"/>
              <a:t>L</a:t>
            </a:r>
            <a:r>
              <a:rPr spc="350" dirty="0"/>
              <a:t>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0426"/>
            <a:ext cx="6673850" cy="444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0" dirty="0">
                <a:latin typeface="Cambria"/>
                <a:cs typeface="Cambria"/>
              </a:rPr>
              <a:t>class </a:t>
            </a:r>
            <a:r>
              <a:rPr sz="1400" spc="55" dirty="0">
                <a:latin typeface="Cambria"/>
                <a:cs typeface="Cambria"/>
              </a:rPr>
              <a:t>TestException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75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654050" marR="3151505" indent="-274955">
              <a:lnSpc>
                <a:spcPct val="100000"/>
              </a:lnSpc>
            </a:pPr>
            <a:r>
              <a:rPr sz="1400" spc="35" dirty="0">
                <a:latin typeface="Cambria"/>
                <a:cs typeface="Cambria"/>
              </a:rPr>
              <a:t>public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static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void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main(String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15" dirty="0">
                <a:latin typeface="Cambria"/>
                <a:cs typeface="Cambria"/>
              </a:rPr>
              <a:t>args[])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75" dirty="0">
                <a:latin typeface="Cambria"/>
                <a:cs typeface="Cambria"/>
              </a:rPr>
              <a:t>{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int</a:t>
            </a:r>
            <a:r>
              <a:rPr sz="1400" spc="60" dirty="0">
                <a:latin typeface="Cambria"/>
                <a:cs typeface="Cambria"/>
              </a:rPr>
              <a:t> d,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a;</a:t>
            </a:r>
            <a:endParaRPr sz="1400">
              <a:latin typeface="Cambria"/>
              <a:cs typeface="Cambria"/>
            </a:endParaRPr>
          </a:p>
          <a:p>
            <a:pPr marL="927100" marR="3534410" indent="-273050">
              <a:lnSpc>
                <a:spcPct val="100000"/>
              </a:lnSpc>
            </a:pPr>
            <a:r>
              <a:rPr sz="1400" spc="70" dirty="0">
                <a:latin typeface="Cambria"/>
                <a:cs typeface="Cambria"/>
              </a:rPr>
              <a:t>t</a:t>
            </a:r>
            <a:r>
              <a:rPr sz="1400" spc="45" dirty="0">
                <a:latin typeface="Cambria"/>
                <a:cs typeface="Cambria"/>
              </a:rPr>
              <a:t>ry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-75" dirty="0">
                <a:latin typeface="Cambria"/>
                <a:cs typeface="Cambria"/>
              </a:rPr>
              <a:t>{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m</a:t>
            </a:r>
            <a:r>
              <a:rPr sz="1400" spc="15" dirty="0">
                <a:latin typeface="Cambria"/>
                <a:cs typeface="Cambria"/>
              </a:rPr>
              <a:t>o</a:t>
            </a:r>
            <a:r>
              <a:rPr sz="1400" spc="65" dirty="0">
                <a:latin typeface="Cambria"/>
                <a:cs typeface="Cambria"/>
              </a:rPr>
              <a:t>n</a:t>
            </a:r>
            <a:r>
              <a:rPr sz="1400" spc="55" dirty="0">
                <a:latin typeface="Cambria"/>
                <a:cs typeface="Cambria"/>
              </a:rPr>
              <a:t>i</a:t>
            </a:r>
            <a:r>
              <a:rPr sz="1400" spc="70" dirty="0">
                <a:latin typeface="Cambria"/>
                <a:cs typeface="Cambria"/>
              </a:rPr>
              <a:t>t</a:t>
            </a:r>
            <a:r>
              <a:rPr sz="1400" spc="-45" dirty="0">
                <a:latin typeface="Cambria"/>
                <a:cs typeface="Cambria"/>
              </a:rPr>
              <a:t>o</a:t>
            </a:r>
            <a:r>
              <a:rPr sz="1400" spc="40" dirty="0">
                <a:latin typeface="Cambria"/>
                <a:cs typeface="Cambria"/>
              </a:rPr>
              <a:t>r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a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bl</a:t>
            </a:r>
            <a:r>
              <a:rPr sz="1400" spc="15" dirty="0">
                <a:latin typeface="Cambria"/>
                <a:cs typeface="Cambria"/>
              </a:rPr>
              <a:t>o</a:t>
            </a:r>
            <a:r>
              <a:rPr sz="1400" spc="50" dirty="0">
                <a:latin typeface="Cambria"/>
                <a:cs typeface="Cambria"/>
              </a:rPr>
              <a:t>ck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45" dirty="0">
                <a:latin typeface="Cambria"/>
                <a:cs typeface="Cambria"/>
              </a:rPr>
              <a:t>o</a:t>
            </a:r>
            <a:r>
              <a:rPr sz="1400" spc="40" dirty="0">
                <a:latin typeface="Cambria"/>
                <a:cs typeface="Cambria"/>
              </a:rPr>
              <a:t>f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c</a:t>
            </a:r>
            <a:r>
              <a:rPr sz="1400" spc="-15" dirty="0">
                <a:latin typeface="Cambria"/>
                <a:cs typeface="Cambria"/>
              </a:rPr>
              <a:t>o</a:t>
            </a:r>
            <a:r>
              <a:rPr sz="1400" spc="35" dirty="0">
                <a:latin typeface="Cambria"/>
                <a:cs typeface="Cambria"/>
              </a:rPr>
              <a:t>de.  </a:t>
            </a:r>
            <a:r>
              <a:rPr sz="1400" spc="25" dirty="0">
                <a:latin typeface="Cambria"/>
                <a:cs typeface="Cambria"/>
              </a:rPr>
              <a:t>d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 </a:t>
            </a:r>
            <a:r>
              <a:rPr sz="1400" spc="5" dirty="0">
                <a:latin typeface="Cambria"/>
                <a:cs typeface="Cambria"/>
              </a:rPr>
              <a:t>0;</a:t>
            </a: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400" spc="95" dirty="0">
                <a:latin typeface="Cambria"/>
                <a:cs typeface="Cambria"/>
              </a:rPr>
              <a:t>a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 </a:t>
            </a:r>
            <a:r>
              <a:rPr sz="1400" dirty="0">
                <a:latin typeface="Cambria"/>
                <a:cs typeface="Cambria"/>
              </a:rPr>
              <a:t>4</a:t>
            </a:r>
            <a:r>
              <a:rPr sz="1400" spc="5" dirty="0">
                <a:latin typeface="Cambria"/>
                <a:cs typeface="Cambria"/>
              </a:rPr>
              <a:t>2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300" dirty="0">
                <a:latin typeface="Cambria"/>
                <a:cs typeface="Cambria"/>
              </a:rPr>
              <a:t>/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d;</a:t>
            </a: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400" spc="55" dirty="0">
                <a:latin typeface="Cambria"/>
                <a:cs typeface="Cambria"/>
              </a:rPr>
              <a:t>System.out.println("This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will </a:t>
            </a:r>
            <a:r>
              <a:rPr sz="1400" spc="30" dirty="0">
                <a:latin typeface="Cambria"/>
                <a:cs typeface="Cambria"/>
              </a:rPr>
              <a:t>not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15" dirty="0">
                <a:latin typeface="Cambria"/>
                <a:cs typeface="Cambria"/>
              </a:rPr>
              <a:t>be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printed.");</a:t>
            </a:r>
            <a:endParaRPr sz="1400">
              <a:latin typeface="Cambria"/>
              <a:cs typeface="Cambria"/>
            </a:endParaRPr>
          </a:p>
          <a:p>
            <a:pPr marL="927100" marR="829944" indent="-27305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r>
              <a:rPr sz="1400" spc="-7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catch (ArithmeticException </a:t>
            </a:r>
            <a:r>
              <a:rPr sz="1400" spc="-25" dirty="0">
                <a:latin typeface="Cambria"/>
                <a:cs typeface="Cambria"/>
              </a:rPr>
              <a:t>e) </a:t>
            </a:r>
            <a:r>
              <a:rPr sz="1400" spc="-75" dirty="0">
                <a:latin typeface="Cambria"/>
                <a:cs typeface="Cambria"/>
              </a:rPr>
              <a:t>{</a:t>
            </a:r>
            <a:r>
              <a:rPr sz="1400" spc="-70" dirty="0">
                <a:latin typeface="Cambria"/>
                <a:cs typeface="Cambria"/>
              </a:rPr>
              <a:t> </a:t>
            </a: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catch </a:t>
            </a:r>
            <a:r>
              <a:rPr sz="1400" spc="20" dirty="0">
                <a:latin typeface="Cambria"/>
                <a:cs typeface="Cambria"/>
              </a:rPr>
              <a:t>divide-by-zero error 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System.out.println("Exception </a:t>
            </a:r>
            <a:r>
              <a:rPr sz="1400" spc="60" dirty="0">
                <a:latin typeface="Cambria"/>
                <a:cs typeface="Cambria"/>
              </a:rPr>
              <a:t>Message: </a:t>
            </a:r>
            <a:r>
              <a:rPr sz="1400" spc="50" dirty="0">
                <a:latin typeface="Cambria"/>
                <a:cs typeface="Cambria"/>
              </a:rPr>
              <a:t>"+</a:t>
            </a:r>
            <a:r>
              <a:rPr sz="1400" b="1" spc="50" dirty="0">
                <a:latin typeface="Cambria"/>
                <a:cs typeface="Cambria"/>
              </a:rPr>
              <a:t>e.getMessage</a:t>
            </a:r>
            <a:r>
              <a:rPr sz="1050" spc="50" dirty="0">
                <a:latin typeface="Cambria"/>
                <a:cs typeface="Cambria"/>
              </a:rPr>
              <a:t>()); </a:t>
            </a:r>
            <a:r>
              <a:rPr sz="1050" spc="-22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System.out.println("Division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by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10" dirty="0">
                <a:latin typeface="Cambria"/>
                <a:cs typeface="Cambria"/>
              </a:rPr>
              <a:t>zero.");</a:t>
            </a:r>
            <a:endParaRPr sz="1400">
              <a:latin typeface="Cambria"/>
              <a:cs typeface="Cambria"/>
            </a:endParaRPr>
          </a:p>
          <a:p>
            <a:pPr marL="65405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654050">
              <a:lnSpc>
                <a:spcPct val="100000"/>
              </a:lnSpc>
            </a:pPr>
            <a:r>
              <a:rPr sz="1400" spc="55" dirty="0">
                <a:latin typeface="Cambria"/>
                <a:cs typeface="Cambria"/>
              </a:rPr>
              <a:t>System.out.println("After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catch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statement.");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5"/>
              </a:spcBef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5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0" dirty="0">
                <a:latin typeface="Cambria"/>
                <a:cs typeface="Cambria"/>
              </a:rPr>
              <a:t>This </a:t>
            </a:r>
            <a:r>
              <a:rPr sz="2400" spc="65" dirty="0">
                <a:latin typeface="Cambria"/>
                <a:cs typeface="Cambria"/>
              </a:rPr>
              <a:t>program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generates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following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output:</a:t>
            </a:r>
            <a:endParaRPr sz="2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445"/>
              </a:spcBef>
            </a:pPr>
            <a:r>
              <a:rPr sz="1800" spc="120" dirty="0">
                <a:latin typeface="Cambria"/>
                <a:cs typeface="Cambria"/>
              </a:rPr>
              <a:t>Ex</a:t>
            </a:r>
            <a:r>
              <a:rPr sz="1800" spc="110" dirty="0">
                <a:latin typeface="Cambria"/>
                <a:cs typeface="Cambria"/>
              </a:rPr>
              <a:t>c</a:t>
            </a:r>
            <a:r>
              <a:rPr sz="1800" spc="55" dirty="0">
                <a:latin typeface="Cambria"/>
                <a:cs typeface="Cambria"/>
              </a:rPr>
              <a:t>ep</a:t>
            </a:r>
            <a:r>
              <a:rPr sz="1800" spc="25" dirty="0">
                <a:latin typeface="Cambria"/>
                <a:cs typeface="Cambria"/>
              </a:rPr>
              <a:t>t</a:t>
            </a:r>
            <a:r>
              <a:rPr sz="1800" spc="35" dirty="0">
                <a:latin typeface="Cambria"/>
                <a:cs typeface="Cambria"/>
              </a:rPr>
              <a:t>ion</a:t>
            </a:r>
            <a:r>
              <a:rPr sz="1800" spc="95" dirty="0">
                <a:latin typeface="Cambria"/>
                <a:cs typeface="Cambria"/>
              </a:rPr>
              <a:t> Mes</a:t>
            </a:r>
            <a:r>
              <a:rPr sz="1800" spc="60" dirty="0">
                <a:latin typeface="Cambria"/>
                <a:cs typeface="Cambria"/>
              </a:rPr>
              <a:t>sage</a:t>
            </a:r>
            <a:r>
              <a:rPr sz="1800" spc="35" dirty="0">
                <a:latin typeface="Cambria"/>
                <a:cs typeface="Cambria"/>
              </a:rPr>
              <a:t>: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-385" dirty="0">
                <a:latin typeface="Cambria"/>
                <a:cs typeface="Cambria"/>
              </a:rPr>
              <a:t>/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b</a:t>
            </a:r>
            <a:r>
              <a:rPr sz="1800" spc="35" dirty="0">
                <a:latin typeface="Cambria"/>
                <a:cs typeface="Cambria"/>
              </a:rPr>
              <a:t>y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zero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spc="70" dirty="0">
                <a:latin typeface="Cambria"/>
                <a:cs typeface="Cambria"/>
              </a:rPr>
              <a:t>Division </a:t>
            </a:r>
            <a:r>
              <a:rPr sz="1800" spc="30" dirty="0">
                <a:latin typeface="Cambria"/>
                <a:cs typeface="Cambria"/>
              </a:rPr>
              <a:t>by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zero.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spc="75" dirty="0">
                <a:latin typeface="Cambria"/>
                <a:cs typeface="Cambria"/>
              </a:rPr>
              <a:t>After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catch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statement.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473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10" dirty="0"/>
              <a:t>E</a:t>
            </a:r>
            <a:r>
              <a:rPr spc="310" dirty="0"/>
              <a:t>XAMPLE</a:t>
            </a:r>
            <a:r>
              <a:rPr spc="295" dirty="0"/>
              <a:t> </a:t>
            </a:r>
            <a:r>
              <a:rPr sz="3000" spc="165" dirty="0"/>
              <a:t>–</a:t>
            </a:r>
            <a:r>
              <a:rPr sz="3000" spc="160" dirty="0"/>
              <a:t> </a:t>
            </a:r>
            <a:r>
              <a:rPr sz="3000" spc="290" dirty="0"/>
              <a:t>M</a:t>
            </a:r>
            <a:r>
              <a:rPr spc="290" dirty="0"/>
              <a:t>ULTIPLE</a:t>
            </a:r>
            <a:r>
              <a:rPr spc="315" dirty="0"/>
              <a:t> </a:t>
            </a:r>
            <a:r>
              <a:rPr spc="310" dirty="0"/>
              <a:t>CATCHES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0426"/>
            <a:ext cx="491426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Cambria"/>
                <a:cs typeface="Cambria"/>
              </a:rPr>
              <a:t>import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java.util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.*;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spc="30" dirty="0">
                <a:latin typeface="Cambria"/>
                <a:cs typeface="Cambria"/>
              </a:rPr>
              <a:t>public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class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TestException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-65" dirty="0">
                <a:latin typeface="Cambria"/>
                <a:cs typeface="Cambria"/>
              </a:rPr>
              <a:t>{</a:t>
            </a:r>
            <a:endParaRPr sz="1200">
              <a:latin typeface="Cambria"/>
              <a:cs typeface="Cambria"/>
            </a:endParaRPr>
          </a:p>
          <a:p>
            <a:pPr marL="744220" marR="1286510" indent="-364490">
              <a:lnSpc>
                <a:spcPct val="100000"/>
              </a:lnSpc>
            </a:pPr>
            <a:r>
              <a:rPr sz="1200" spc="30" dirty="0">
                <a:latin typeface="Cambria"/>
                <a:cs typeface="Cambria"/>
              </a:rPr>
              <a:t>public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static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15" dirty="0">
                <a:latin typeface="Cambria"/>
                <a:cs typeface="Cambria"/>
              </a:rPr>
              <a:t>void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main(String[]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args)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-65" dirty="0">
                <a:latin typeface="Cambria"/>
                <a:cs typeface="Cambria"/>
              </a:rPr>
              <a:t>{ </a:t>
            </a:r>
            <a:r>
              <a:rPr sz="1200" spc="-6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Scanner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scan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new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Scanner(System.</a:t>
            </a:r>
            <a:r>
              <a:rPr sz="1200" i="1" spc="50" dirty="0">
                <a:latin typeface="Cambria"/>
                <a:cs typeface="Cambria"/>
              </a:rPr>
              <a:t>in); </a:t>
            </a:r>
            <a:r>
              <a:rPr sz="1200" i="1" spc="-250" dirty="0">
                <a:latin typeface="Cambria"/>
                <a:cs typeface="Cambria"/>
              </a:rPr>
              <a:t> </a:t>
            </a:r>
            <a:r>
              <a:rPr sz="1200" spc="20" dirty="0">
                <a:latin typeface="Cambria"/>
                <a:cs typeface="Cambria"/>
              </a:rPr>
              <a:t>boolean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successful</a:t>
            </a:r>
            <a:r>
              <a:rPr sz="1200" spc="9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 </a:t>
            </a:r>
            <a:r>
              <a:rPr sz="1200" spc="40" dirty="0">
                <a:latin typeface="Cambria"/>
                <a:cs typeface="Cambria"/>
              </a:rPr>
              <a:t>false; 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15" dirty="0">
                <a:latin typeface="Cambria"/>
                <a:cs typeface="Cambria"/>
              </a:rPr>
              <a:t>while(!successful){</a:t>
            </a:r>
            <a:endParaRPr sz="12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200" spc="50" dirty="0">
                <a:latin typeface="Cambria"/>
                <a:cs typeface="Cambria"/>
              </a:rPr>
              <a:t>System.</a:t>
            </a:r>
            <a:r>
              <a:rPr sz="1200" i="1" spc="50" dirty="0">
                <a:latin typeface="Cambria"/>
                <a:cs typeface="Cambria"/>
              </a:rPr>
              <a:t>out.println("Enter</a:t>
            </a:r>
            <a:r>
              <a:rPr sz="1200" i="1" spc="125" dirty="0">
                <a:latin typeface="Cambria"/>
                <a:cs typeface="Cambria"/>
              </a:rPr>
              <a:t> </a:t>
            </a:r>
            <a:r>
              <a:rPr sz="1200" i="1" spc="30" dirty="0">
                <a:latin typeface="Cambria"/>
                <a:cs typeface="Cambria"/>
              </a:rPr>
              <a:t>2</a:t>
            </a:r>
            <a:r>
              <a:rPr sz="1200" i="1" spc="75" dirty="0">
                <a:latin typeface="Cambria"/>
                <a:cs typeface="Cambria"/>
              </a:rPr>
              <a:t> </a:t>
            </a:r>
            <a:r>
              <a:rPr sz="1200" i="1" spc="25" dirty="0">
                <a:latin typeface="Cambria"/>
                <a:cs typeface="Cambria"/>
              </a:rPr>
              <a:t>integers.");</a:t>
            </a:r>
            <a:endParaRPr sz="12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200" spc="15" dirty="0">
                <a:latin typeface="Cambria"/>
                <a:cs typeface="Cambria"/>
              </a:rPr>
              <a:t>try{</a:t>
            </a:r>
            <a:endParaRPr sz="1200">
              <a:latin typeface="Cambria"/>
              <a:cs typeface="Cambria"/>
            </a:endParaRPr>
          </a:p>
          <a:p>
            <a:pPr marL="1292860">
              <a:lnSpc>
                <a:spcPct val="100000"/>
              </a:lnSpc>
              <a:spcBef>
                <a:spcPts val="5"/>
              </a:spcBef>
            </a:pPr>
            <a:r>
              <a:rPr sz="1200" spc="55" dirty="0">
                <a:latin typeface="Cambria"/>
                <a:cs typeface="Cambria"/>
              </a:rPr>
              <a:t>int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a</a:t>
            </a:r>
            <a:r>
              <a:rPr sz="1200" spc="60" dirty="0">
                <a:latin typeface="Cambria"/>
                <a:cs typeface="Cambria"/>
              </a:rPr>
              <a:t> =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scan.nextInt();</a:t>
            </a:r>
            <a:endParaRPr sz="1200">
              <a:latin typeface="Cambria"/>
              <a:cs typeface="Cambria"/>
            </a:endParaRPr>
          </a:p>
          <a:p>
            <a:pPr marL="1292860" marR="302895">
              <a:lnSpc>
                <a:spcPct val="100000"/>
              </a:lnSpc>
            </a:pPr>
            <a:r>
              <a:rPr sz="1200" spc="55" dirty="0">
                <a:latin typeface="Cambria"/>
                <a:cs typeface="Cambria"/>
              </a:rPr>
              <a:t>int </a:t>
            </a:r>
            <a:r>
              <a:rPr sz="1200" spc="10" dirty="0">
                <a:latin typeface="Cambria"/>
                <a:cs typeface="Cambria"/>
              </a:rPr>
              <a:t>b </a:t>
            </a:r>
            <a:r>
              <a:rPr sz="1200" spc="60" dirty="0">
                <a:latin typeface="Cambria"/>
                <a:cs typeface="Cambria"/>
              </a:rPr>
              <a:t>= </a:t>
            </a:r>
            <a:r>
              <a:rPr sz="1200" spc="40" dirty="0">
                <a:latin typeface="Cambria"/>
                <a:cs typeface="Cambria"/>
              </a:rPr>
              <a:t>Integer.</a:t>
            </a:r>
            <a:r>
              <a:rPr sz="1200" i="1" spc="40" dirty="0">
                <a:latin typeface="Cambria"/>
                <a:cs typeface="Cambria"/>
              </a:rPr>
              <a:t>parseInt(scan.nextLine().trim()); </a:t>
            </a:r>
            <a:r>
              <a:rPr sz="1200" i="1" spc="-25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int </a:t>
            </a:r>
            <a:r>
              <a:rPr sz="1200" dirty="0">
                <a:latin typeface="Cambria"/>
                <a:cs typeface="Cambria"/>
              </a:rPr>
              <a:t>c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-35" dirty="0">
                <a:latin typeface="Cambria"/>
                <a:cs typeface="Cambria"/>
              </a:rPr>
              <a:t>a/b;</a:t>
            </a:r>
            <a:endParaRPr sz="1200">
              <a:latin typeface="Cambria"/>
              <a:cs typeface="Cambria"/>
            </a:endParaRPr>
          </a:p>
          <a:p>
            <a:pPr marL="1292860">
              <a:lnSpc>
                <a:spcPct val="100000"/>
              </a:lnSpc>
            </a:pPr>
            <a:r>
              <a:rPr sz="1200" spc="50" dirty="0">
                <a:latin typeface="Cambria"/>
                <a:cs typeface="Cambria"/>
              </a:rPr>
              <a:t>System.</a:t>
            </a:r>
            <a:r>
              <a:rPr sz="1200" i="1" spc="50" dirty="0">
                <a:latin typeface="Cambria"/>
                <a:cs typeface="Cambria"/>
              </a:rPr>
              <a:t>out.println("Result:</a:t>
            </a:r>
            <a:r>
              <a:rPr sz="1200" i="1" spc="130" dirty="0">
                <a:latin typeface="Cambria"/>
                <a:cs typeface="Cambria"/>
              </a:rPr>
              <a:t> </a:t>
            </a:r>
            <a:r>
              <a:rPr sz="1200" i="1" spc="10" dirty="0">
                <a:latin typeface="Cambria"/>
                <a:cs typeface="Cambria"/>
              </a:rPr>
              <a:t>"</a:t>
            </a:r>
            <a:r>
              <a:rPr sz="1200" i="1" spc="65" dirty="0">
                <a:latin typeface="Cambria"/>
                <a:cs typeface="Cambria"/>
              </a:rPr>
              <a:t> </a:t>
            </a:r>
            <a:r>
              <a:rPr sz="1200" i="1" spc="90" dirty="0">
                <a:latin typeface="Cambria"/>
                <a:cs typeface="Cambria"/>
              </a:rPr>
              <a:t>+</a:t>
            </a:r>
            <a:r>
              <a:rPr sz="1200" i="1" spc="75" dirty="0">
                <a:latin typeface="Cambria"/>
                <a:cs typeface="Cambria"/>
              </a:rPr>
              <a:t> </a:t>
            </a:r>
            <a:r>
              <a:rPr sz="1200" i="1" spc="-10" dirty="0">
                <a:latin typeface="Cambria"/>
                <a:cs typeface="Cambria"/>
              </a:rPr>
              <a:t>c);</a:t>
            </a:r>
            <a:endParaRPr sz="1200">
              <a:latin typeface="Cambria"/>
              <a:cs typeface="Cambria"/>
            </a:endParaRPr>
          </a:p>
          <a:p>
            <a:pPr marL="1292860">
              <a:lnSpc>
                <a:spcPct val="100000"/>
              </a:lnSpc>
            </a:pPr>
            <a:r>
              <a:rPr sz="1200" spc="30" dirty="0">
                <a:latin typeface="Cambria"/>
                <a:cs typeface="Cambria"/>
              </a:rPr>
              <a:t>successful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true;</a:t>
            </a:r>
            <a:endParaRPr sz="12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200" spc="-65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 marL="1199515" marR="705485" indent="-182880">
              <a:lnSpc>
                <a:spcPct val="100000"/>
              </a:lnSpc>
            </a:pPr>
            <a:r>
              <a:rPr sz="1200" spc="70" dirty="0">
                <a:latin typeface="Cambria"/>
                <a:cs typeface="Cambria"/>
              </a:rPr>
              <a:t>catch(</a:t>
            </a:r>
            <a:r>
              <a:rPr sz="1200" b="1" spc="70" dirty="0">
                <a:latin typeface="Cambria"/>
                <a:cs typeface="Cambria"/>
              </a:rPr>
              <a:t>ArithmeticException</a:t>
            </a:r>
            <a:r>
              <a:rPr sz="1200" b="1" spc="90" dirty="0">
                <a:latin typeface="Cambria"/>
                <a:cs typeface="Cambria"/>
              </a:rPr>
              <a:t> </a:t>
            </a:r>
            <a:r>
              <a:rPr sz="1200" spc="-40" dirty="0">
                <a:latin typeface="Cambria"/>
                <a:cs typeface="Cambria"/>
              </a:rPr>
              <a:t>e){ 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System.</a:t>
            </a:r>
            <a:r>
              <a:rPr sz="1200" i="1" spc="60" dirty="0">
                <a:latin typeface="Cambria"/>
                <a:cs typeface="Cambria"/>
              </a:rPr>
              <a:t>out.println("Can</a:t>
            </a:r>
            <a:r>
              <a:rPr sz="1200" i="1" spc="85" dirty="0">
                <a:latin typeface="Cambria"/>
                <a:cs typeface="Cambria"/>
              </a:rPr>
              <a:t> </a:t>
            </a:r>
            <a:r>
              <a:rPr sz="1200" i="1" spc="30" dirty="0">
                <a:latin typeface="Cambria"/>
                <a:cs typeface="Cambria"/>
              </a:rPr>
              <a:t>not</a:t>
            </a:r>
            <a:r>
              <a:rPr sz="1200" i="1" spc="55" dirty="0">
                <a:latin typeface="Cambria"/>
                <a:cs typeface="Cambria"/>
              </a:rPr>
              <a:t> </a:t>
            </a:r>
            <a:r>
              <a:rPr sz="1200" i="1" spc="65" dirty="0">
                <a:latin typeface="Cambria"/>
                <a:cs typeface="Cambria"/>
              </a:rPr>
              <a:t>divide</a:t>
            </a:r>
            <a:r>
              <a:rPr sz="1200" i="1" spc="85" dirty="0">
                <a:latin typeface="Cambria"/>
                <a:cs typeface="Cambria"/>
              </a:rPr>
              <a:t> </a:t>
            </a:r>
            <a:r>
              <a:rPr sz="1200" i="1" spc="45" dirty="0">
                <a:latin typeface="Cambria"/>
                <a:cs typeface="Cambria"/>
              </a:rPr>
              <a:t>by</a:t>
            </a:r>
            <a:r>
              <a:rPr sz="1200" i="1" spc="40" dirty="0">
                <a:latin typeface="Cambria"/>
                <a:cs typeface="Cambria"/>
              </a:rPr>
              <a:t> </a:t>
            </a:r>
            <a:r>
              <a:rPr sz="1200" i="1" spc="20" dirty="0">
                <a:latin typeface="Cambria"/>
                <a:cs typeface="Cambria"/>
              </a:rPr>
              <a:t>0.");</a:t>
            </a:r>
            <a:endParaRPr sz="12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200" spc="-65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 marL="1292860" marR="5080" indent="-276225">
              <a:lnSpc>
                <a:spcPct val="100000"/>
              </a:lnSpc>
            </a:pPr>
            <a:r>
              <a:rPr sz="1200" spc="75" dirty="0">
                <a:latin typeface="Cambria"/>
                <a:cs typeface="Cambria"/>
              </a:rPr>
              <a:t>catch(</a:t>
            </a:r>
            <a:r>
              <a:rPr sz="1200" b="1" spc="75" dirty="0">
                <a:latin typeface="Cambria"/>
                <a:cs typeface="Cambria"/>
              </a:rPr>
              <a:t>InputMismatchException</a:t>
            </a:r>
            <a:r>
              <a:rPr sz="1200" b="1" spc="85" dirty="0">
                <a:latin typeface="Cambria"/>
                <a:cs typeface="Cambria"/>
              </a:rPr>
              <a:t> </a:t>
            </a:r>
            <a:r>
              <a:rPr sz="1200" spc="-40" dirty="0">
                <a:latin typeface="Cambria"/>
                <a:cs typeface="Cambria"/>
              </a:rPr>
              <a:t>e){ 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System.</a:t>
            </a:r>
            <a:r>
              <a:rPr sz="1200" i="1" spc="50" dirty="0">
                <a:latin typeface="Cambria"/>
                <a:cs typeface="Cambria"/>
              </a:rPr>
              <a:t>out.println("Need</a:t>
            </a:r>
            <a:r>
              <a:rPr sz="1200" i="1" spc="110" dirty="0">
                <a:latin typeface="Cambria"/>
                <a:cs typeface="Cambria"/>
              </a:rPr>
              <a:t> </a:t>
            </a:r>
            <a:r>
              <a:rPr sz="1200" i="1" spc="30" dirty="0">
                <a:latin typeface="Cambria"/>
                <a:cs typeface="Cambria"/>
              </a:rPr>
              <a:t>2</a:t>
            </a:r>
            <a:r>
              <a:rPr sz="1200" i="1" spc="60" dirty="0">
                <a:latin typeface="Cambria"/>
                <a:cs typeface="Cambria"/>
              </a:rPr>
              <a:t> numbers</a:t>
            </a:r>
            <a:r>
              <a:rPr sz="1200" i="1" spc="95" dirty="0">
                <a:latin typeface="Cambria"/>
                <a:cs typeface="Cambria"/>
              </a:rPr>
              <a:t> </a:t>
            </a:r>
            <a:r>
              <a:rPr sz="1200" i="1" spc="25" dirty="0">
                <a:latin typeface="Cambria"/>
                <a:cs typeface="Cambria"/>
              </a:rPr>
              <a:t>for</a:t>
            </a:r>
            <a:r>
              <a:rPr sz="1200" i="1" spc="70" dirty="0">
                <a:latin typeface="Cambria"/>
                <a:cs typeface="Cambria"/>
              </a:rPr>
              <a:t> </a:t>
            </a:r>
            <a:r>
              <a:rPr sz="1200" i="1" spc="50" dirty="0">
                <a:latin typeface="Cambria"/>
                <a:cs typeface="Cambria"/>
              </a:rPr>
              <a:t>division."); </a:t>
            </a:r>
            <a:r>
              <a:rPr sz="1200" i="1" spc="-25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if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(scan.hasNextLine())</a:t>
            </a:r>
            <a:endParaRPr sz="1200">
              <a:latin typeface="Cambria"/>
              <a:cs typeface="Cambria"/>
            </a:endParaRPr>
          </a:p>
          <a:p>
            <a:pPr marL="1475740">
              <a:lnSpc>
                <a:spcPct val="100000"/>
              </a:lnSpc>
            </a:pPr>
            <a:r>
              <a:rPr sz="1200" spc="35" dirty="0">
                <a:latin typeface="Cambria"/>
                <a:cs typeface="Cambria"/>
              </a:rPr>
              <a:t>scan.nextLine();</a:t>
            </a:r>
            <a:endParaRPr sz="12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 marL="1199515" marR="97790" indent="-182880">
              <a:lnSpc>
                <a:spcPct val="100000"/>
              </a:lnSpc>
            </a:pPr>
            <a:r>
              <a:rPr sz="1200" spc="75" dirty="0">
                <a:latin typeface="Cambria"/>
                <a:cs typeface="Cambria"/>
              </a:rPr>
              <a:t>catch(</a:t>
            </a:r>
            <a:r>
              <a:rPr sz="1200" b="1" spc="75" dirty="0">
                <a:latin typeface="Cambria"/>
                <a:cs typeface="Cambria"/>
              </a:rPr>
              <a:t>NumberFormatException</a:t>
            </a:r>
            <a:r>
              <a:rPr sz="1200" b="1" spc="100" dirty="0">
                <a:latin typeface="Cambria"/>
                <a:cs typeface="Cambria"/>
              </a:rPr>
              <a:t> </a:t>
            </a:r>
            <a:r>
              <a:rPr sz="1200" spc="-40" dirty="0">
                <a:latin typeface="Cambria"/>
                <a:cs typeface="Cambria"/>
              </a:rPr>
              <a:t>e){ 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System.</a:t>
            </a:r>
            <a:r>
              <a:rPr sz="1200" i="1" spc="50" dirty="0">
                <a:latin typeface="Cambria"/>
                <a:cs typeface="Cambria"/>
              </a:rPr>
              <a:t>out.println("Need</a:t>
            </a:r>
            <a:r>
              <a:rPr sz="1200" i="1" spc="110" dirty="0">
                <a:latin typeface="Cambria"/>
                <a:cs typeface="Cambria"/>
              </a:rPr>
              <a:t> </a:t>
            </a:r>
            <a:r>
              <a:rPr sz="1200" i="1" spc="30" dirty="0">
                <a:latin typeface="Cambria"/>
                <a:cs typeface="Cambria"/>
              </a:rPr>
              <a:t>2</a:t>
            </a:r>
            <a:r>
              <a:rPr sz="1200" i="1" spc="60" dirty="0">
                <a:latin typeface="Cambria"/>
                <a:cs typeface="Cambria"/>
              </a:rPr>
              <a:t> numbers</a:t>
            </a:r>
            <a:r>
              <a:rPr sz="1200" i="1" spc="95" dirty="0">
                <a:latin typeface="Cambria"/>
                <a:cs typeface="Cambria"/>
              </a:rPr>
              <a:t> </a:t>
            </a:r>
            <a:r>
              <a:rPr sz="1200" i="1" spc="25" dirty="0">
                <a:latin typeface="Cambria"/>
                <a:cs typeface="Cambria"/>
              </a:rPr>
              <a:t>for</a:t>
            </a:r>
            <a:r>
              <a:rPr sz="1200" i="1" spc="70" dirty="0">
                <a:latin typeface="Cambria"/>
                <a:cs typeface="Cambria"/>
              </a:rPr>
              <a:t> </a:t>
            </a:r>
            <a:r>
              <a:rPr sz="1200" i="1" spc="50" dirty="0">
                <a:latin typeface="Cambria"/>
                <a:cs typeface="Cambria"/>
              </a:rPr>
              <a:t>division.");</a:t>
            </a:r>
            <a:endParaRPr sz="12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200" spc="-65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200" spc="-65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200" spc="15" dirty="0">
                <a:latin typeface="Cambria"/>
                <a:cs typeface="Cambria"/>
              </a:rPr>
              <a:t>scan.close();</a:t>
            </a:r>
            <a:endParaRPr sz="12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200" spc="-65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9325" y="1704975"/>
            <a:ext cx="2552700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72439"/>
            <a:ext cx="143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THROWS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822"/>
            <a:ext cx="7239000" cy="46628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If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method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is</a:t>
            </a:r>
            <a:endParaRPr sz="2400">
              <a:latin typeface="Cambria"/>
              <a:cs typeface="Cambria"/>
            </a:endParaRPr>
          </a:p>
          <a:p>
            <a:pPr marL="652780" marR="75946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60" dirty="0">
                <a:latin typeface="Cambria"/>
                <a:cs typeface="Cambria"/>
              </a:rPr>
              <a:t>capable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causing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120" dirty="0">
                <a:latin typeface="Cambria"/>
                <a:cs typeface="Cambria"/>
              </a:rPr>
              <a:t>an </a:t>
            </a:r>
            <a:r>
              <a:rPr sz="2100" spc="45" dirty="0">
                <a:latin typeface="Cambria"/>
                <a:cs typeface="Cambria"/>
              </a:rPr>
              <a:t>exception</a:t>
            </a:r>
            <a:r>
              <a:rPr sz="2100" spc="114" dirty="0">
                <a:latin typeface="Cambria"/>
                <a:cs typeface="Cambria"/>
              </a:rPr>
              <a:t> that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does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not </a:t>
            </a:r>
            <a:r>
              <a:rPr sz="2100" spc="-450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handle,</a:t>
            </a:r>
            <a:endParaRPr sz="2100">
              <a:latin typeface="Cambria"/>
              <a:cs typeface="Cambria"/>
            </a:endParaRPr>
          </a:p>
          <a:p>
            <a:pPr marL="652780" marR="50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90" dirty="0">
                <a:latin typeface="Cambria"/>
                <a:cs typeface="Cambria"/>
              </a:rPr>
              <a:t>it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00" dirty="0">
                <a:latin typeface="Cambria"/>
                <a:cs typeface="Cambria"/>
              </a:rPr>
              <a:t>must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specify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this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behavior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so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14" dirty="0">
                <a:latin typeface="Cambria"/>
                <a:cs typeface="Cambria"/>
              </a:rPr>
              <a:t>that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callers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of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method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can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guard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themselves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00" dirty="0">
                <a:latin typeface="Cambria"/>
                <a:cs typeface="Cambria"/>
              </a:rPr>
              <a:t>against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114" dirty="0">
                <a:latin typeface="Cambria"/>
                <a:cs typeface="Cambria"/>
              </a:rPr>
              <a:t>that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exception.</a:t>
            </a:r>
            <a:endParaRPr sz="2100">
              <a:latin typeface="Cambria"/>
              <a:cs typeface="Cambria"/>
            </a:endParaRPr>
          </a:p>
          <a:p>
            <a:pPr marL="285115" marR="111760" indent="-273050">
              <a:lnSpc>
                <a:spcPct val="100400"/>
              </a:lnSpc>
              <a:spcBef>
                <a:spcPts val="5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0" dirty="0">
                <a:latin typeface="Cambria"/>
                <a:cs typeface="Cambria"/>
              </a:rPr>
              <a:t>This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done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including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b="1" spc="150" dirty="0">
                <a:latin typeface="Cambria"/>
                <a:cs typeface="Cambria"/>
              </a:rPr>
              <a:t>throws</a:t>
            </a:r>
            <a:r>
              <a:rPr sz="2400" b="1" spc="16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clause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method’s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declaration.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b="1" spc="150" dirty="0">
                <a:latin typeface="Cambria"/>
                <a:cs typeface="Cambria"/>
              </a:rPr>
              <a:t>throws</a:t>
            </a:r>
            <a:r>
              <a:rPr sz="2400" b="1" spc="16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clause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lists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all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types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exceptions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  <a:spcBef>
                <a:spcPts val="10"/>
              </a:spcBef>
            </a:pP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method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might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throw.</a:t>
            </a:r>
            <a:endParaRPr sz="2400">
              <a:latin typeface="Cambria"/>
              <a:cs typeface="Cambria"/>
            </a:endParaRPr>
          </a:p>
          <a:p>
            <a:pPr marL="285115" marR="16700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0" dirty="0">
                <a:latin typeface="Cambria"/>
                <a:cs typeface="Cambria"/>
              </a:rPr>
              <a:t>This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70" dirty="0">
                <a:latin typeface="Cambria"/>
                <a:cs typeface="Cambria"/>
              </a:rPr>
              <a:t>necessary </a:t>
            </a:r>
            <a:r>
              <a:rPr sz="2400" spc="20" dirty="0">
                <a:latin typeface="Cambria"/>
                <a:cs typeface="Cambria"/>
              </a:rPr>
              <a:t>for </a:t>
            </a:r>
            <a:r>
              <a:rPr sz="2400" spc="120" dirty="0">
                <a:latin typeface="Cambria"/>
                <a:cs typeface="Cambria"/>
              </a:rPr>
              <a:t>all </a:t>
            </a:r>
            <a:r>
              <a:rPr sz="2400" spc="65" dirty="0">
                <a:latin typeface="Cambria"/>
                <a:cs typeface="Cambria"/>
              </a:rPr>
              <a:t>exceptions, </a:t>
            </a:r>
            <a:r>
              <a:rPr sz="2400" spc="60" dirty="0">
                <a:latin typeface="Cambria"/>
                <a:cs typeface="Cambria"/>
              </a:rPr>
              <a:t>except </a:t>
            </a:r>
            <a:r>
              <a:rPr sz="2400" spc="50" dirty="0">
                <a:latin typeface="Cambria"/>
                <a:cs typeface="Cambria"/>
              </a:rPr>
              <a:t>those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 </a:t>
            </a:r>
            <a:r>
              <a:rPr sz="2400" spc="60" dirty="0">
                <a:latin typeface="Cambria"/>
                <a:cs typeface="Cambria"/>
              </a:rPr>
              <a:t>type </a:t>
            </a:r>
            <a:r>
              <a:rPr sz="2400" b="1" spc="190" dirty="0">
                <a:latin typeface="Cambria"/>
                <a:cs typeface="Cambria"/>
              </a:rPr>
              <a:t>Error </a:t>
            </a:r>
            <a:r>
              <a:rPr sz="2400" dirty="0">
                <a:latin typeface="Cambria"/>
                <a:cs typeface="Cambria"/>
              </a:rPr>
              <a:t>or </a:t>
            </a:r>
            <a:r>
              <a:rPr sz="2400" b="1" spc="185" dirty="0">
                <a:latin typeface="Cambria"/>
                <a:cs typeface="Cambria"/>
              </a:rPr>
              <a:t>RuntimeException</a:t>
            </a:r>
            <a:r>
              <a:rPr sz="2400" spc="185" dirty="0">
                <a:latin typeface="Cambria"/>
                <a:cs typeface="Cambria"/>
              </a:rPr>
              <a:t>, </a:t>
            </a:r>
            <a:r>
              <a:rPr sz="2400" dirty="0">
                <a:latin typeface="Cambria"/>
                <a:cs typeface="Cambria"/>
              </a:rPr>
              <a:t>or </a:t>
            </a:r>
            <a:r>
              <a:rPr sz="2400" spc="114" dirty="0">
                <a:latin typeface="Cambria"/>
                <a:cs typeface="Cambria"/>
              </a:rPr>
              <a:t>any </a:t>
            </a:r>
            <a:r>
              <a:rPr sz="2400" dirty="0">
                <a:latin typeface="Cambria"/>
                <a:cs typeface="Cambria"/>
              </a:rPr>
              <a:t>of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their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subclasses.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426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0" dirty="0"/>
              <a:t>T</a:t>
            </a:r>
            <a:r>
              <a:rPr spc="250" dirty="0"/>
              <a:t>HROW</a:t>
            </a:r>
            <a:r>
              <a:rPr spc="265" dirty="0"/>
              <a:t> </a:t>
            </a:r>
            <a:r>
              <a:rPr spc="270" dirty="0"/>
              <a:t>VS</a:t>
            </a:r>
            <a:r>
              <a:rPr sz="3000" spc="270" dirty="0"/>
              <a:t>.</a:t>
            </a:r>
            <a:r>
              <a:rPr sz="3000" spc="145" dirty="0"/>
              <a:t> </a:t>
            </a:r>
            <a:r>
              <a:rPr spc="254" dirty="0"/>
              <a:t>THROWS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274559" cy="4770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99800"/>
              </a:lnSpc>
              <a:spcBef>
                <a:spcPts val="1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0" dirty="0">
                <a:latin typeface="Cambria"/>
                <a:cs typeface="Cambria"/>
              </a:rPr>
              <a:t>System-generated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exceptions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automatically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thrown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45" dirty="0">
                <a:latin typeface="Cambria"/>
                <a:cs typeface="Cambria"/>
              </a:rPr>
              <a:t>Java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runtime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system.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manually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throw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exception,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keyword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b="1" spc="160" dirty="0">
                <a:latin typeface="Cambria"/>
                <a:cs typeface="Cambria"/>
              </a:rPr>
              <a:t>throw</a:t>
            </a:r>
            <a:r>
              <a:rPr sz="2400" spc="160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marL="285115" marR="504825" indent="-273050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40" dirty="0">
                <a:latin typeface="Cambria"/>
                <a:cs typeface="Cambria"/>
              </a:rPr>
              <a:t>Any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exception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thrown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out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method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must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specified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such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b="1" spc="150" dirty="0">
                <a:latin typeface="Cambria"/>
                <a:cs typeface="Cambria"/>
              </a:rPr>
              <a:t>throws</a:t>
            </a:r>
            <a:r>
              <a:rPr sz="2400" b="1" spc="17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clause.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Example</a:t>
            </a:r>
            <a:endParaRPr sz="2400">
              <a:latin typeface="Cambria"/>
              <a:cs typeface="Cambria"/>
            </a:endParaRPr>
          </a:p>
          <a:p>
            <a:pPr marL="413384">
              <a:lnSpc>
                <a:spcPct val="100000"/>
              </a:lnSpc>
              <a:spcBef>
                <a:spcPts val="395"/>
              </a:spcBef>
            </a:pPr>
            <a:r>
              <a:rPr sz="1600" spc="100" dirty="0">
                <a:latin typeface="Cambria"/>
                <a:cs typeface="Cambria"/>
              </a:rPr>
              <a:t>Class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TestException{</a:t>
            </a:r>
            <a:endParaRPr sz="1600">
              <a:latin typeface="Cambria"/>
              <a:cs typeface="Cambria"/>
            </a:endParaRPr>
          </a:p>
          <a:p>
            <a:pPr marL="698500">
              <a:lnSpc>
                <a:spcPct val="100000"/>
              </a:lnSpc>
              <a:spcBef>
                <a:spcPts val="385"/>
              </a:spcBef>
            </a:pPr>
            <a:r>
              <a:rPr sz="1600" spc="40" dirty="0">
                <a:latin typeface="Cambria"/>
                <a:cs typeface="Cambria"/>
              </a:rPr>
              <a:t>public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throwException()</a:t>
            </a:r>
            <a:r>
              <a:rPr sz="1600" spc="145" dirty="0">
                <a:latin typeface="Cambria"/>
                <a:cs typeface="Cambria"/>
              </a:rPr>
              <a:t> </a:t>
            </a:r>
            <a:r>
              <a:rPr sz="1600" b="1" spc="95" dirty="0">
                <a:latin typeface="Cambria"/>
                <a:cs typeface="Cambria"/>
              </a:rPr>
              <a:t>throws</a:t>
            </a:r>
            <a:r>
              <a:rPr sz="1600" b="1" spc="114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Exception{</a:t>
            </a:r>
            <a:endParaRPr sz="16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b="1" spc="105" dirty="0">
                <a:latin typeface="Cambria"/>
                <a:cs typeface="Cambria"/>
              </a:rPr>
              <a:t>throw</a:t>
            </a:r>
            <a:r>
              <a:rPr sz="1600" b="1" spc="10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new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25" dirty="0">
                <a:latin typeface="Cambria"/>
                <a:cs typeface="Cambria"/>
              </a:rPr>
              <a:t>Exception();</a:t>
            </a:r>
            <a:endParaRPr sz="16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384"/>
              </a:spcBef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684530">
              <a:lnSpc>
                <a:spcPct val="100000"/>
              </a:lnSpc>
              <a:spcBef>
                <a:spcPts val="600"/>
              </a:spcBef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throwSystemException()</a:t>
            </a:r>
            <a:r>
              <a:rPr sz="1600" spc="175" dirty="0">
                <a:latin typeface="Cambria"/>
                <a:cs typeface="Cambria"/>
              </a:rPr>
              <a:t> </a:t>
            </a:r>
            <a:r>
              <a:rPr sz="1600" b="1" spc="95" dirty="0">
                <a:latin typeface="Cambria"/>
                <a:cs typeface="Cambria"/>
              </a:rPr>
              <a:t>throws</a:t>
            </a:r>
            <a:r>
              <a:rPr sz="1600" b="1" spc="12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InterruptedException</a:t>
            </a:r>
            <a:r>
              <a:rPr sz="1600" spc="15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1600" spc="30" dirty="0">
                <a:latin typeface="Cambria"/>
                <a:cs typeface="Cambria"/>
              </a:rPr>
              <a:t>Thread.sleep(100);</a:t>
            </a:r>
            <a:endParaRPr sz="16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385"/>
              </a:spcBef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413384">
              <a:lnSpc>
                <a:spcPct val="100000"/>
              </a:lnSpc>
              <a:spcBef>
                <a:spcPts val="384"/>
              </a:spcBef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1332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5" dirty="0"/>
              <a:t>M</a:t>
            </a:r>
            <a:r>
              <a:rPr spc="305" dirty="0"/>
              <a:t>ETHODS</a:t>
            </a:r>
            <a:r>
              <a:rPr spc="290" dirty="0"/>
              <a:t> </a:t>
            </a:r>
            <a:r>
              <a:rPr spc="270" dirty="0"/>
              <a:t>ARE</a:t>
            </a:r>
            <a:r>
              <a:rPr spc="295" dirty="0"/>
              <a:t> STACKED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788275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5" dirty="0">
                <a:latin typeface="Cambria"/>
                <a:cs typeface="Cambria"/>
              </a:rPr>
              <a:t>When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you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call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method,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method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lands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top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call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stack.</a:t>
            </a:r>
            <a:endParaRPr sz="2400">
              <a:latin typeface="Cambria"/>
              <a:cs typeface="Cambria"/>
            </a:endParaRPr>
          </a:p>
          <a:p>
            <a:pPr marL="285115" marR="806450" indent="-273050">
              <a:lnSpc>
                <a:spcPct val="100400"/>
              </a:lnSpc>
              <a:spcBef>
                <a:spcPts val="5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method</a:t>
            </a:r>
            <a:r>
              <a:rPr sz="2400" spc="135" dirty="0">
                <a:latin typeface="Cambria"/>
                <a:cs typeface="Cambria"/>
              </a:rPr>
              <a:t> at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i="1" spc="30" dirty="0">
                <a:latin typeface="Cambria"/>
                <a:cs typeface="Cambria"/>
              </a:rPr>
              <a:t>top</a:t>
            </a:r>
            <a:r>
              <a:rPr sz="2400" i="1" spc="140" dirty="0">
                <a:latin typeface="Cambria"/>
                <a:cs typeface="Cambria"/>
              </a:rPr>
              <a:t> </a:t>
            </a:r>
            <a:r>
              <a:rPr sz="2400" i="1" spc="40" dirty="0">
                <a:latin typeface="Cambria"/>
                <a:cs typeface="Cambria"/>
              </a:rPr>
              <a:t>of</a:t>
            </a:r>
            <a:r>
              <a:rPr sz="2400" i="1" spc="140" dirty="0">
                <a:latin typeface="Cambria"/>
                <a:cs typeface="Cambria"/>
              </a:rPr>
              <a:t> </a:t>
            </a:r>
            <a:r>
              <a:rPr sz="2400" i="1" spc="50" dirty="0">
                <a:latin typeface="Cambria"/>
                <a:cs typeface="Cambria"/>
              </a:rPr>
              <a:t>the</a:t>
            </a:r>
            <a:r>
              <a:rPr sz="2400" i="1" spc="135" dirty="0">
                <a:latin typeface="Cambria"/>
                <a:cs typeface="Cambria"/>
              </a:rPr>
              <a:t> </a:t>
            </a:r>
            <a:r>
              <a:rPr sz="2400" i="1" spc="114" dirty="0">
                <a:latin typeface="Cambria"/>
                <a:cs typeface="Cambria"/>
              </a:rPr>
              <a:t>slack</a:t>
            </a:r>
            <a:r>
              <a:rPr sz="2400" i="1" spc="120" dirty="0">
                <a:latin typeface="Cambria"/>
                <a:cs typeface="Cambria"/>
              </a:rPr>
              <a:t> </a:t>
            </a:r>
            <a:r>
              <a:rPr sz="2400" i="1" spc="145" dirty="0">
                <a:latin typeface="Cambria"/>
                <a:cs typeface="Cambria"/>
              </a:rPr>
              <a:t>is</a:t>
            </a:r>
            <a:r>
              <a:rPr sz="2400" i="1" spc="140" dirty="0">
                <a:latin typeface="Cambria"/>
                <a:cs typeface="Cambria"/>
              </a:rPr>
              <a:t> </a:t>
            </a:r>
            <a:r>
              <a:rPr sz="2400" i="1" spc="120" dirty="0">
                <a:latin typeface="Cambria"/>
                <a:cs typeface="Cambria"/>
              </a:rPr>
              <a:t>always</a:t>
            </a:r>
            <a:r>
              <a:rPr sz="2400" i="1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currently-running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method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stack</a:t>
            </a:r>
            <a:endParaRPr sz="2400">
              <a:latin typeface="Cambria"/>
              <a:cs typeface="Cambria"/>
            </a:endParaRPr>
          </a:p>
          <a:p>
            <a:pPr marL="285115" marR="10795" indent="-27305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method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stays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stack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until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method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hits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its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closing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curly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brace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(which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means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method's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done).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If </a:t>
            </a:r>
            <a:r>
              <a:rPr sz="2400" spc="60" dirty="0">
                <a:latin typeface="Cambria"/>
                <a:cs typeface="Cambria"/>
              </a:rPr>
              <a:t>method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i="1" spc="75" dirty="0">
                <a:latin typeface="Cambria"/>
                <a:cs typeface="Cambria"/>
              </a:rPr>
              <a:t>main()</a:t>
            </a:r>
            <a:r>
              <a:rPr sz="2400" i="1" spc="125" dirty="0">
                <a:latin typeface="Cambria"/>
                <a:cs typeface="Cambria"/>
              </a:rPr>
              <a:t> </a:t>
            </a:r>
            <a:r>
              <a:rPr sz="2400" i="1" spc="120" dirty="0">
                <a:latin typeface="Cambria"/>
                <a:cs typeface="Cambria"/>
              </a:rPr>
              <a:t>calls</a:t>
            </a:r>
            <a:r>
              <a:rPr sz="2400" i="1" spc="110" dirty="0">
                <a:latin typeface="Cambria"/>
                <a:cs typeface="Cambria"/>
              </a:rPr>
              <a:t> </a:t>
            </a:r>
            <a:r>
              <a:rPr sz="2400" i="1" spc="90" dirty="0">
                <a:latin typeface="Cambria"/>
                <a:cs typeface="Cambria"/>
              </a:rPr>
              <a:t>method</a:t>
            </a:r>
            <a:r>
              <a:rPr sz="2400" i="1" spc="140" dirty="0">
                <a:latin typeface="Cambria"/>
                <a:cs typeface="Cambria"/>
              </a:rPr>
              <a:t> </a:t>
            </a:r>
            <a:r>
              <a:rPr sz="2400" i="1" spc="15" dirty="0">
                <a:latin typeface="Cambria"/>
                <a:cs typeface="Cambria"/>
              </a:rPr>
              <a:t>test(),</a:t>
            </a:r>
            <a:r>
              <a:rPr sz="2400" i="1" spc="130" dirty="0">
                <a:latin typeface="Cambria"/>
                <a:cs typeface="Cambria"/>
              </a:rPr>
              <a:t> </a:t>
            </a:r>
            <a:r>
              <a:rPr sz="2400" i="1" spc="90" dirty="0">
                <a:latin typeface="Cambria"/>
                <a:cs typeface="Cambria"/>
              </a:rPr>
              <a:t>method</a:t>
            </a:r>
            <a:r>
              <a:rPr sz="2400" i="1" spc="125" dirty="0">
                <a:latin typeface="Cambria"/>
                <a:cs typeface="Cambria"/>
              </a:rPr>
              <a:t> </a:t>
            </a:r>
            <a:r>
              <a:rPr sz="2400" i="1" spc="-10" dirty="0">
                <a:latin typeface="Cambria"/>
                <a:cs typeface="Cambria"/>
              </a:rPr>
              <a:t>test()</a:t>
            </a:r>
            <a:r>
              <a:rPr sz="2400" i="1" spc="150" dirty="0">
                <a:latin typeface="Cambria"/>
                <a:cs typeface="Cambria"/>
              </a:rPr>
              <a:t> </a:t>
            </a:r>
            <a:r>
              <a:rPr sz="2400" i="1" spc="145" dirty="0">
                <a:latin typeface="Cambria"/>
                <a:cs typeface="Cambria"/>
              </a:rPr>
              <a:t>is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85" dirty="0">
                <a:latin typeface="Cambria"/>
                <a:cs typeface="Cambria"/>
              </a:rPr>
              <a:t>stacked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top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method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i="1" spc="75" dirty="0">
                <a:latin typeface="Cambria"/>
                <a:cs typeface="Cambria"/>
              </a:rPr>
              <a:t>main()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525" y="5726112"/>
            <a:ext cx="1143000" cy="370205"/>
          </a:xfrm>
          <a:custGeom>
            <a:avLst/>
            <a:gdLst/>
            <a:ahLst/>
            <a:cxnLst/>
            <a:rect l="l" t="t" r="r" b="b"/>
            <a:pathLst>
              <a:path w="1143000" h="370204">
                <a:moveTo>
                  <a:pt x="0" y="369887"/>
                </a:moveTo>
                <a:lnTo>
                  <a:pt x="1143000" y="369887"/>
                </a:lnTo>
                <a:lnTo>
                  <a:pt x="1143000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24287" y="5725318"/>
            <a:ext cx="1133475" cy="36639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1910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9525" y="5345112"/>
            <a:ext cx="1143000" cy="370205"/>
          </a:xfrm>
          <a:custGeom>
            <a:avLst/>
            <a:gdLst/>
            <a:ahLst/>
            <a:cxnLst/>
            <a:rect l="l" t="t" r="r" b="b"/>
            <a:pathLst>
              <a:path w="1143000" h="370204">
                <a:moveTo>
                  <a:pt x="0" y="369887"/>
                </a:moveTo>
                <a:lnTo>
                  <a:pt x="1143000" y="369887"/>
                </a:lnTo>
                <a:lnTo>
                  <a:pt x="1143000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24287" y="5349875"/>
            <a:ext cx="1133475" cy="36639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619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285"/>
              </a:spcBef>
            </a:pPr>
            <a:r>
              <a:rPr sz="1800" dirty="0">
                <a:latin typeface="Arial MT"/>
                <a:cs typeface="Arial MT"/>
              </a:rPr>
              <a:t>test()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62525" y="5328665"/>
            <a:ext cx="308610" cy="202565"/>
          </a:xfrm>
          <a:custGeom>
            <a:avLst/>
            <a:gdLst/>
            <a:ahLst/>
            <a:cxnLst/>
            <a:rect l="l" t="t" r="r" b="b"/>
            <a:pathLst>
              <a:path w="308610" h="202564">
                <a:moveTo>
                  <a:pt x="50164" y="109474"/>
                </a:moveTo>
                <a:lnTo>
                  <a:pt x="46354" y="110744"/>
                </a:lnTo>
                <a:lnTo>
                  <a:pt x="44830" y="113792"/>
                </a:lnTo>
                <a:lnTo>
                  <a:pt x="0" y="202184"/>
                </a:lnTo>
                <a:lnTo>
                  <a:pt x="33919" y="200660"/>
                </a:lnTo>
                <a:lnTo>
                  <a:pt x="13970" y="200660"/>
                </a:lnTo>
                <a:lnTo>
                  <a:pt x="7112" y="189992"/>
                </a:lnTo>
                <a:lnTo>
                  <a:pt x="26910" y="177208"/>
                </a:lnTo>
                <a:lnTo>
                  <a:pt x="56134" y="119507"/>
                </a:lnTo>
                <a:lnTo>
                  <a:pt x="57658" y="116459"/>
                </a:lnTo>
                <a:lnTo>
                  <a:pt x="56514" y="112649"/>
                </a:lnTo>
                <a:lnTo>
                  <a:pt x="53339" y="110998"/>
                </a:lnTo>
                <a:lnTo>
                  <a:pt x="50164" y="109474"/>
                </a:lnTo>
                <a:close/>
              </a:path>
              <a:path w="308610" h="202564">
                <a:moveTo>
                  <a:pt x="26910" y="177208"/>
                </a:moveTo>
                <a:lnTo>
                  <a:pt x="7112" y="189992"/>
                </a:lnTo>
                <a:lnTo>
                  <a:pt x="13970" y="200660"/>
                </a:lnTo>
                <a:lnTo>
                  <a:pt x="17707" y="198247"/>
                </a:lnTo>
                <a:lnTo>
                  <a:pt x="16255" y="198247"/>
                </a:lnTo>
                <a:lnTo>
                  <a:pt x="10287" y="188976"/>
                </a:lnTo>
                <a:lnTo>
                  <a:pt x="21198" y="188488"/>
                </a:lnTo>
                <a:lnTo>
                  <a:pt x="26910" y="177208"/>
                </a:lnTo>
                <a:close/>
              </a:path>
              <a:path w="308610" h="202564">
                <a:moveTo>
                  <a:pt x="101853" y="184912"/>
                </a:moveTo>
                <a:lnTo>
                  <a:pt x="33684" y="187930"/>
                </a:lnTo>
                <a:lnTo>
                  <a:pt x="13970" y="200660"/>
                </a:lnTo>
                <a:lnTo>
                  <a:pt x="33919" y="200660"/>
                </a:lnTo>
                <a:lnTo>
                  <a:pt x="98933" y="197739"/>
                </a:lnTo>
                <a:lnTo>
                  <a:pt x="102488" y="197485"/>
                </a:lnTo>
                <a:lnTo>
                  <a:pt x="105155" y="194564"/>
                </a:lnTo>
                <a:lnTo>
                  <a:pt x="104901" y="187579"/>
                </a:lnTo>
                <a:lnTo>
                  <a:pt x="101853" y="184912"/>
                </a:lnTo>
                <a:close/>
              </a:path>
              <a:path w="308610" h="202564">
                <a:moveTo>
                  <a:pt x="21198" y="188488"/>
                </a:moveTo>
                <a:lnTo>
                  <a:pt x="10287" y="188976"/>
                </a:lnTo>
                <a:lnTo>
                  <a:pt x="16255" y="198247"/>
                </a:lnTo>
                <a:lnTo>
                  <a:pt x="21198" y="188488"/>
                </a:lnTo>
                <a:close/>
              </a:path>
              <a:path w="308610" h="202564">
                <a:moveTo>
                  <a:pt x="33684" y="187930"/>
                </a:moveTo>
                <a:lnTo>
                  <a:pt x="21198" y="188488"/>
                </a:lnTo>
                <a:lnTo>
                  <a:pt x="16255" y="198247"/>
                </a:lnTo>
                <a:lnTo>
                  <a:pt x="17707" y="198247"/>
                </a:lnTo>
                <a:lnTo>
                  <a:pt x="33684" y="187930"/>
                </a:lnTo>
                <a:close/>
              </a:path>
              <a:path w="308610" h="202564">
                <a:moveTo>
                  <a:pt x="301371" y="0"/>
                </a:moveTo>
                <a:lnTo>
                  <a:pt x="26910" y="177208"/>
                </a:lnTo>
                <a:lnTo>
                  <a:pt x="21198" y="188488"/>
                </a:lnTo>
                <a:lnTo>
                  <a:pt x="33684" y="187930"/>
                </a:lnTo>
                <a:lnTo>
                  <a:pt x="308228" y="10668"/>
                </a:lnTo>
                <a:lnTo>
                  <a:pt x="301371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47208" y="5133594"/>
            <a:ext cx="12693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6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op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stack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978"/>
            <a:ext cx="7280275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  <a:tab pos="1591310" algn="l"/>
              </a:tabLst>
            </a:pPr>
            <a:r>
              <a:rPr sz="2000" spc="75" dirty="0">
                <a:latin typeface="Cambria"/>
                <a:cs typeface="Cambria"/>
              </a:rPr>
              <a:t>Exception	</a:t>
            </a:r>
            <a:r>
              <a:rPr sz="2000" spc="95" dirty="0">
                <a:latin typeface="Cambria"/>
                <a:cs typeface="Cambria"/>
              </a:rPr>
              <a:t>must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be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handled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in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one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method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in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method</a:t>
            </a:r>
            <a:endParaRPr sz="2000" dirty="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000" spc="100" dirty="0">
                <a:latin typeface="Cambria"/>
                <a:cs typeface="Cambria"/>
              </a:rPr>
              <a:t>stack.</a:t>
            </a:r>
            <a:endParaRPr sz="2000" dirty="0">
              <a:latin typeface="Cambria"/>
              <a:cs typeface="Cambria"/>
            </a:endParaRPr>
          </a:p>
          <a:p>
            <a:pPr marL="285115" marR="76644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95" dirty="0">
                <a:latin typeface="Cambria"/>
                <a:cs typeface="Cambria"/>
              </a:rPr>
              <a:t>Once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an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exception</a:t>
            </a:r>
            <a:r>
              <a:rPr sz="2000" spc="70" dirty="0">
                <a:latin typeface="Cambria"/>
                <a:cs typeface="Cambria"/>
              </a:rPr>
              <a:t> is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handled,</a:t>
            </a:r>
            <a:r>
              <a:rPr sz="2000" spc="80" dirty="0">
                <a:latin typeface="Cambria"/>
                <a:cs typeface="Cambria"/>
              </a:rPr>
              <a:t> the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program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continues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normal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execution.</a:t>
            </a:r>
            <a:endParaRPr sz="20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10" dirty="0">
                <a:latin typeface="Cambria"/>
                <a:cs typeface="Cambria"/>
              </a:rPr>
              <a:t>If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you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handle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85" dirty="0">
                <a:latin typeface="Cambria"/>
                <a:cs typeface="Cambria"/>
              </a:rPr>
              <a:t> same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exception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in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multiple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level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only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endParaRPr sz="2000" dirty="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000" spc="35" smtClean="0">
                <a:latin typeface="Cambria"/>
                <a:cs typeface="Cambria"/>
              </a:rPr>
              <a:t>close</a:t>
            </a:r>
            <a:r>
              <a:rPr lang="en-US" sz="2000" spc="35" smtClean="0">
                <a:latin typeface="Cambria"/>
                <a:cs typeface="Cambria"/>
              </a:rPr>
              <a:t>s</a:t>
            </a:r>
            <a:r>
              <a:rPr sz="2000" spc="35" smtClean="0">
                <a:latin typeface="Cambria"/>
                <a:cs typeface="Cambria"/>
              </a:rPr>
              <a:t>t</a:t>
            </a:r>
            <a:r>
              <a:rPr sz="2000" spc="75" smtClean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one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will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be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used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handle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exception.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614" y="4099554"/>
            <a:ext cx="2451494" cy="21658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3613" y="4097827"/>
            <a:ext cx="3564020" cy="21658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579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5" dirty="0"/>
              <a:t>M</a:t>
            </a:r>
            <a:r>
              <a:rPr spc="305" dirty="0"/>
              <a:t>ETHOD</a:t>
            </a:r>
            <a:r>
              <a:rPr spc="295" dirty="0"/>
              <a:t> </a:t>
            </a:r>
            <a:r>
              <a:rPr spc="290" dirty="0"/>
              <a:t>STACK</a:t>
            </a:r>
            <a:r>
              <a:rPr spc="310" dirty="0"/>
              <a:t> </a:t>
            </a:r>
            <a:r>
              <a:rPr spc="275" dirty="0"/>
              <a:t>AND</a:t>
            </a:r>
            <a:r>
              <a:rPr spc="295" dirty="0"/>
              <a:t> </a:t>
            </a:r>
            <a:r>
              <a:rPr sz="3000" spc="295" dirty="0"/>
              <a:t>E</a:t>
            </a:r>
            <a:r>
              <a:rPr spc="295" dirty="0"/>
              <a:t>XCEPTION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579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5" dirty="0"/>
              <a:t>M</a:t>
            </a:r>
            <a:r>
              <a:rPr spc="305" dirty="0"/>
              <a:t>ETHOD</a:t>
            </a:r>
            <a:r>
              <a:rPr spc="295" dirty="0"/>
              <a:t> </a:t>
            </a:r>
            <a:r>
              <a:rPr spc="290" dirty="0"/>
              <a:t>STACK</a:t>
            </a:r>
            <a:r>
              <a:rPr spc="310" dirty="0"/>
              <a:t> </a:t>
            </a:r>
            <a:r>
              <a:rPr spc="275" dirty="0"/>
              <a:t>AND</a:t>
            </a:r>
            <a:r>
              <a:rPr spc="295" dirty="0"/>
              <a:t> </a:t>
            </a:r>
            <a:r>
              <a:rPr sz="3000" spc="295" dirty="0"/>
              <a:t>E</a:t>
            </a:r>
            <a:r>
              <a:rPr spc="295" dirty="0"/>
              <a:t>XCEPTION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0426"/>
            <a:ext cx="439293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80" dirty="0">
                <a:latin typeface="Cambria"/>
                <a:cs typeface="Cambria"/>
              </a:rPr>
              <a:t>public</a:t>
            </a:r>
            <a:r>
              <a:rPr sz="1200" b="1" spc="60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class</a:t>
            </a:r>
            <a:r>
              <a:rPr sz="1200" b="1" spc="80" dirty="0">
                <a:latin typeface="Cambria"/>
                <a:cs typeface="Cambria"/>
              </a:rPr>
              <a:t> TestException</a:t>
            </a:r>
            <a:r>
              <a:rPr sz="1200" b="1" spc="70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{</a:t>
            </a:r>
            <a:endParaRPr sz="12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200" b="1" spc="80" dirty="0">
                <a:latin typeface="Cambria"/>
                <a:cs typeface="Cambria"/>
              </a:rPr>
              <a:t>public</a:t>
            </a:r>
            <a:r>
              <a:rPr sz="1200" b="1" spc="65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static </a:t>
            </a:r>
            <a:r>
              <a:rPr sz="1200" b="1" spc="70" dirty="0">
                <a:latin typeface="Cambria"/>
                <a:cs typeface="Cambria"/>
              </a:rPr>
              <a:t>void</a:t>
            </a:r>
            <a:r>
              <a:rPr sz="1200" b="1" spc="90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main(String[] </a:t>
            </a:r>
            <a:r>
              <a:rPr sz="1200" b="1" spc="40" dirty="0">
                <a:latin typeface="Cambria"/>
                <a:cs typeface="Cambria"/>
              </a:rPr>
              <a:t>args)</a:t>
            </a:r>
            <a:r>
              <a:rPr sz="1200" spc="40" dirty="0">
                <a:latin typeface="Cambria"/>
                <a:cs typeface="Cambria"/>
              </a:rPr>
              <a:t>{</a:t>
            </a:r>
            <a:endParaRPr sz="12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200" i="1" spc="20" dirty="0">
                <a:latin typeface="Cambria"/>
                <a:cs typeface="Cambria"/>
              </a:rPr>
              <a:t>testSqrt(-1);</a:t>
            </a:r>
            <a:endParaRPr sz="12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200" spc="-65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 marL="744220" marR="1428115" indent="-364490">
              <a:lnSpc>
                <a:spcPct val="100000"/>
              </a:lnSpc>
            </a:pPr>
            <a:r>
              <a:rPr sz="1200" b="1" spc="80" dirty="0">
                <a:latin typeface="Cambria"/>
                <a:cs typeface="Cambria"/>
              </a:rPr>
              <a:t>public </a:t>
            </a:r>
            <a:r>
              <a:rPr sz="1200" b="1" spc="75" dirty="0">
                <a:latin typeface="Cambria"/>
                <a:cs typeface="Cambria"/>
              </a:rPr>
              <a:t>static </a:t>
            </a:r>
            <a:r>
              <a:rPr sz="1200" b="1" spc="70" dirty="0">
                <a:latin typeface="Cambria"/>
                <a:cs typeface="Cambria"/>
              </a:rPr>
              <a:t>void testSqrt(int </a:t>
            </a:r>
            <a:r>
              <a:rPr sz="1200" b="1" spc="-10" dirty="0">
                <a:latin typeface="Cambria"/>
                <a:cs typeface="Cambria"/>
              </a:rPr>
              <a:t>s)</a:t>
            </a:r>
            <a:r>
              <a:rPr sz="1200" spc="-10" dirty="0">
                <a:latin typeface="Cambria"/>
                <a:cs typeface="Cambria"/>
              </a:rPr>
              <a:t>{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try{</a:t>
            </a:r>
            <a:endParaRPr sz="1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200" spc="70" dirty="0">
                <a:latin typeface="Cambria"/>
                <a:cs typeface="Cambria"/>
              </a:rPr>
              <a:t>System.</a:t>
            </a:r>
            <a:r>
              <a:rPr sz="1200" b="1" i="1" spc="70" dirty="0">
                <a:latin typeface="Cambria"/>
                <a:cs typeface="Cambria"/>
              </a:rPr>
              <a:t>out.println(callSqr(s));</a:t>
            </a:r>
            <a:endParaRPr sz="1200">
              <a:latin typeface="Cambria"/>
              <a:cs typeface="Cambria"/>
            </a:endParaRPr>
          </a:p>
          <a:p>
            <a:pPr marL="927100" marR="732155" indent="-182880">
              <a:lnSpc>
                <a:spcPct val="100000"/>
              </a:lnSpc>
            </a:pPr>
            <a:r>
              <a:rPr sz="1200" spc="75" dirty="0">
                <a:latin typeface="Cambria"/>
                <a:cs typeface="Cambria"/>
              </a:rPr>
              <a:t>}</a:t>
            </a:r>
            <a:r>
              <a:rPr sz="1200" b="1" spc="75" dirty="0">
                <a:latin typeface="Cambria"/>
                <a:cs typeface="Cambria"/>
              </a:rPr>
              <a:t>catch(Exception </a:t>
            </a:r>
            <a:r>
              <a:rPr sz="1200" b="1" spc="5" dirty="0">
                <a:latin typeface="Cambria"/>
                <a:cs typeface="Cambria"/>
              </a:rPr>
              <a:t>e)</a:t>
            </a:r>
            <a:r>
              <a:rPr sz="1200" b="1" spc="10" dirty="0">
                <a:latin typeface="Cambria"/>
                <a:cs typeface="Cambria"/>
              </a:rPr>
              <a:t> </a:t>
            </a:r>
            <a:r>
              <a:rPr sz="1200" spc="-65" dirty="0">
                <a:latin typeface="Cambria"/>
                <a:cs typeface="Cambria"/>
              </a:rPr>
              <a:t>{ </a:t>
            </a:r>
            <a:r>
              <a:rPr sz="1200" spc="-6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System.</a:t>
            </a:r>
            <a:r>
              <a:rPr sz="1200" b="1" i="1" spc="60" dirty="0">
                <a:latin typeface="Cambria"/>
                <a:cs typeface="Cambria"/>
              </a:rPr>
              <a:t>out.println(</a:t>
            </a:r>
            <a:r>
              <a:rPr sz="1200" b="1" i="1" spc="60" dirty="0">
                <a:solidFill>
                  <a:srgbClr val="FF0000"/>
                </a:solidFill>
                <a:latin typeface="Cambria"/>
                <a:cs typeface="Cambria"/>
              </a:rPr>
              <a:t>e.getMessage())</a:t>
            </a:r>
            <a:r>
              <a:rPr sz="1200" b="1" i="1" spc="60" dirty="0">
                <a:latin typeface="Cambria"/>
                <a:cs typeface="Cambria"/>
              </a:rPr>
              <a:t>; </a:t>
            </a:r>
            <a:r>
              <a:rPr sz="1200" b="1" i="1" spc="-250" dirty="0">
                <a:latin typeface="Cambria"/>
                <a:cs typeface="Cambria"/>
              </a:rPr>
              <a:t> </a:t>
            </a:r>
            <a:r>
              <a:rPr sz="1200" b="1" i="1" spc="75" dirty="0">
                <a:solidFill>
                  <a:srgbClr val="FF0000"/>
                </a:solidFill>
                <a:latin typeface="Cambria"/>
                <a:cs typeface="Cambria"/>
              </a:rPr>
              <a:t>e.printStackTrace()</a:t>
            </a:r>
            <a:r>
              <a:rPr sz="1200" b="1" i="1" spc="75" dirty="0">
                <a:latin typeface="Cambria"/>
                <a:cs typeface="Cambria"/>
              </a:rPr>
              <a:t>;</a:t>
            </a:r>
            <a:r>
              <a:rPr sz="1200" spc="75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 marL="744220" marR="469265" indent="-364490">
              <a:lnSpc>
                <a:spcPct val="100000"/>
              </a:lnSpc>
            </a:pPr>
            <a:r>
              <a:rPr sz="1200" b="1" spc="80" dirty="0">
                <a:latin typeface="Cambria"/>
                <a:cs typeface="Cambria"/>
              </a:rPr>
              <a:t>public</a:t>
            </a:r>
            <a:r>
              <a:rPr sz="1200" b="1" spc="70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static</a:t>
            </a:r>
            <a:r>
              <a:rPr sz="1200" b="1" spc="80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int</a:t>
            </a:r>
            <a:r>
              <a:rPr sz="1200" b="1" spc="80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sqr(int</a:t>
            </a:r>
            <a:r>
              <a:rPr sz="1200" b="1" spc="80" dirty="0">
                <a:latin typeface="Cambria"/>
                <a:cs typeface="Cambria"/>
              </a:rPr>
              <a:t> </a:t>
            </a:r>
            <a:r>
              <a:rPr sz="1200" b="1" spc="30" dirty="0">
                <a:latin typeface="Cambria"/>
                <a:cs typeface="Cambria"/>
              </a:rPr>
              <a:t>a)</a:t>
            </a:r>
            <a:r>
              <a:rPr sz="1200" b="1" spc="75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throws </a:t>
            </a:r>
            <a:r>
              <a:rPr sz="1200" b="1" spc="75" dirty="0">
                <a:latin typeface="Cambria"/>
                <a:cs typeface="Cambria"/>
              </a:rPr>
              <a:t>Exception</a:t>
            </a:r>
            <a:r>
              <a:rPr sz="1200" spc="75" dirty="0">
                <a:latin typeface="Cambria"/>
                <a:cs typeface="Cambria"/>
              </a:rPr>
              <a:t>{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if</a:t>
            </a:r>
            <a:r>
              <a:rPr sz="1200" b="1" spc="75" dirty="0">
                <a:latin typeface="Cambria"/>
                <a:cs typeface="Cambria"/>
              </a:rPr>
              <a:t> </a:t>
            </a:r>
            <a:r>
              <a:rPr sz="1200" b="1" spc="30" dirty="0">
                <a:latin typeface="Cambria"/>
                <a:cs typeface="Cambria"/>
              </a:rPr>
              <a:t>(a</a:t>
            </a:r>
            <a:r>
              <a:rPr sz="1200" b="1" spc="80" dirty="0">
                <a:latin typeface="Cambria"/>
                <a:cs typeface="Cambria"/>
              </a:rPr>
              <a:t> </a:t>
            </a:r>
            <a:r>
              <a:rPr sz="1200" b="1" spc="15" dirty="0">
                <a:latin typeface="Cambria"/>
                <a:cs typeface="Cambria"/>
              </a:rPr>
              <a:t>&lt;</a:t>
            </a:r>
            <a:r>
              <a:rPr sz="1200" b="1" spc="80" dirty="0">
                <a:latin typeface="Cambria"/>
                <a:cs typeface="Cambria"/>
              </a:rPr>
              <a:t> </a:t>
            </a:r>
            <a:r>
              <a:rPr sz="1200" b="1" spc="-30" dirty="0">
                <a:latin typeface="Cambria"/>
                <a:cs typeface="Cambria"/>
              </a:rPr>
              <a:t>0)</a:t>
            </a:r>
            <a:endParaRPr sz="1200">
              <a:latin typeface="Cambria"/>
              <a:cs typeface="Cambria"/>
            </a:endParaRPr>
          </a:p>
          <a:p>
            <a:pPr marL="744220" marR="5080" indent="182880">
              <a:lnSpc>
                <a:spcPct val="100000"/>
              </a:lnSpc>
            </a:pPr>
            <a:r>
              <a:rPr sz="1200" b="1" spc="75" dirty="0">
                <a:latin typeface="Cambria"/>
                <a:cs typeface="Cambria"/>
              </a:rPr>
              <a:t>throw</a:t>
            </a:r>
            <a:r>
              <a:rPr sz="1200" b="1" spc="85" dirty="0">
                <a:latin typeface="Cambria"/>
                <a:cs typeface="Cambria"/>
              </a:rPr>
              <a:t> </a:t>
            </a:r>
            <a:r>
              <a:rPr sz="1200" b="1" spc="80" dirty="0">
                <a:latin typeface="Cambria"/>
                <a:cs typeface="Cambria"/>
              </a:rPr>
              <a:t>new</a:t>
            </a:r>
            <a:r>
              <a:rPr sz="1200" b="1" spc="75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Exception("can't</a:t>
            </a:r>
            <a:r>
              <a:rPr sz="1200" b="1" spc="85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be</a:t>
            </a:r>
            <a:r>
              <a:rPr sz="1200" b="1" spc="80" dirty="0">
                <a:latin typeface="Cambria"/>
                <a:cs typeface="Cambria"/>
              </a:rPr>
              <a:t> </a:t>
            </a:r>
            <a:r>
              <a:rPr sz="1200" b="1" spc="45" dirty="0">
                <a:latin typeface="Cambria"/>
                <a:cs typeface="Cambria"/>
              </a:rPr>
              <a:t>less</a:t>
            </a:r>
            <a:r>
              <a:rPr sz="1200" b="1" spc="100" dirty="0">
                <a:latin typeface="Cambria"/>
                <a:cs typeface="Cambria"/>
              </a:rPr>
              <a:t> </a:t>
            </a:r>
            <a:r>
              <a:rPr sz="1200" b="1" spc="90" dirty="0">
                <a:latin typeface="Cambria"/>
                <a:cs typeface="Cambria"/>
              </a:rPr>
              <a:t>than</a:t>
            </a:r>
            <a:r>
              <a:rPr sz="1200" b="1" spc="80" dirty="0">
                <a:latin typeface="Cambria"/>
                <a:cs typeface="Cambria"/>
              </a:rPr>
              <a:t> </a:t>
            </a:r>
            <a:r>
              <a:rPr sz="1200" b="1" spc="-45" dirty="0">
                <a:latin typeface="Cambria"/>
                <a:cs typeface="Cambria"/>
              </a:rPr>
              <a:t>0"); </a:t>
            </a:r>
            <a:r>
              <a:rPr sz="1200" b="1" spc="-250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return</a:t>
            </a:r>
            <a:r>
              <a:rPr sz="1200" b="1" spc="80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a*a;</a:t>
            </a:r>
            <a:endParaRPr sz="12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200" spc="-65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 marL="652780" marR="151765" indent="-273685">
              <a:lnSpc>
                <a:spcPct val="100000"/>
              </a:lnSpc>
            </a:pPr>
            <a:r>
              <a:rPr sz="1200" b="1" spc="80" dirty="0">
                <a:latin typeface="Cambria"/>
                <a:cs typeface="Cambria"/>
              </a:rPr>
              <a:t>public</a:t>
            </a:r>
            <a:r>
              <a:rPr sz="1200" b="1" spc="75" dirty="0">
                <a:latin typeface="Cambria"/>
                <a:cs typeface="Cambria"/>
              </a:rPr>
              <a:t> static</a:t>
            </a:r>
            <a:r>
              <a:rPr sz="1200" b="1" spc="85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int</a:t>
            </a:r>
            <a:r>
              <a:rPr sz="1200" b="1" spc="80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callSqr(int</a:t>
            </a:r>
            <a:r>
              <a:rPr sz="1200" b="1" spc="85" dirty="0">
                <a:latin typeface="Cambria"/>
                <a:cs typeface="Cambria"/>
              </a:rPr>
              <a:t> </a:t>
            </a:r>
            <a:r>
              <a:rPr sz="1200" b="1" spc="30" dirty="0">
                <a:latin typeface="Cambria"/>
                <a:cs typeface="Cambria"/>
              </a:rPr>
              <a:t>a)</a:t>
            </a:r>
            <a:r>
              <a:rPr sz="1200" b="1" spc="85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throws</a:t>
            </a:r>
            <a:r>
              <a:rPr sz="1200" b="1" spc="80" dirty="0">
                <a:latin typeface="Cambria"/>
                <a:cs typeface="Cambria"/>
              </a:rPr>
              <a:t> Exception{ </a:t>
            </a:r>
            <a:r>
              <a:rPr sz="1200" b="1" spc="-245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return</a:t>
            </a:r>
            <a:r>
              <a:rPr sz="1200" b="1" spc="85" dirty="0">
                <a:latin typeface="Cambria"/>
                <a:cs typeface="Cambria"/>
              </a:rPr>
              <a:t> </a:t>
            </a:r>
            <a:r>
              <a:rPr sz="1200" b="1" i="1" spc="50" dirty="0">
                <a:latin typeface="Cambria"/>
                <a:cs typeface="Cambria"/>
              </a:rPr>
              <a:t>sqr(a);</a:t>
            </a:r>
            <a:endParaRPr sz="12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200" spc="-65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spc="-65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470347"/>
            <a:ext cx="12236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10" dirty="0">
                <a:latin typeface="Cambria"/>
                <a:cs typeface="Cambria"/>
              </a:rPr>
              <a:t>Output: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1250" y="5514975"/>
            <a:ext cx="4333875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579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5" dirty="0"/>
              <a:t>M</a:t>
            </a:r>
            <a:r>
              <a:rPr spc="305" dirty="0"/>
              <a:t>ETHOD</a:t>
            </a:r>
            <a:r>
              <a:rPr spc="295" dirty="0"/>
              <a:t> </a:t>
            </a:r>
            <a:r>
              <a:rPr spc="290" dirty="0"/>
              <a:t>STACK</a:t>
            </a:r>
            <a:r>
              <a:rPr spc="310" dirty="0"/>
              <a:t> </a:t>
            </a:r>
            <a:r>
              <a:rPr spc="275" dirty="0"/>
              <a:t>AND</a:t>
            </a:r>
            <a:r>
              <a:rPr spc="295" dirty="0"/>
              <a:t> </a:t>
            </a:r>
            <a:r>
              <a:rPr sz="3000" spc="295" dirty="0"/>
              <a:t>E</a:t>
            </a:r>
            <a:r>
              <a:rPr spc="295" dirty="0"/>
              <a:t>XCEPTION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01"/>
            <a:ext cx="26047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90" dirty="0">
                <a:latin typeface="Cambria"/>
                <a:cs typeface="Cambria"/>
              </a:rPr>
              <a:t>public</a:t>
            </a:r>
            <a:r>
              <a:rPr sz="1400" b="1" spc="85" dirty="0">
                <a:latin typeface="Cambria"/>
                <a:cs typeface="Cambria"/>
              </a:rPr>
              <a:t> </a:t>
            </a:r>
            <a:r>
              <a:rPr sz="1400" b="1" spc="75" dirty="0">
                <a:latin typeface="Cambria"/>
                <a:cs typeface="Cambria"/>
              </a:rPr>
              <a:t>class</a:t>
            </a:r>
            <a:r>
              <a:rPr sz="1400" b="1" spc="70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TestException</a:t>
            </a:r>
            <a:r>
              <a:rPr sz="1400" b="1" spc="6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03224" y="1844167"/>
            <a:ext cx="4595495" cy="32656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public</a:t>
            </a:r>
            <a:r>
              <a:rPr spc="75" dirty="0"/>
              <a:t> </a:t>
            </a:r>
            <a:r>
              <a:rPr spc="85" dirty="0"/>
              <a:t>static</a:t>
            </a:r>
            <a:r>
              <a:rPr spc="55" dirty="0"/>
              <a:t> </a:t>
            </a:r>
            <a:r>
              <a:rPr spc="80" dirty="0"/>
              <a:t>void</a:t>
            </a:r>
            <a:r>
              <a:rPr spc="75" dirty="0"/>
              <a:t> </a:t>
            </a:r>
            <a:r>
              <a:rPr spc="85" dirty="0"/>
              <a:t>main(String[]</a:t>
            </a:r>
            <a:r>
              <a:rPr spc="70" dirty="0"/>
              <a:t> </a:t>
            </a:r>
            <a:r>
              <a:rPr spc="45" dirty="0"/>
              <a:t>args)</a:t>
            </a:r>
            <a:r>
              <a:rPr b="0" spc="45" dirty="0">
                <a:latin typeface="Cambria"/>
                <a:cs typeface="Cambria"/>
              </a:rPr>
              <a:t>{</a:t>
            </a:r>
          </a:p>
          <a:p>
            <a:pPr marL="376555">
              <a:lnSpc>
                <a:spcPct val="100000"/>
              </a:lnSpc>
            </a:pPr>
            <a:r>
              <a:rPr b="0" i="1" spc="30" dirty="0">
                <a:latin typeface="Cambria"/>
                <a:cs typeface="Cambria"/>
              </a:rPr>
              <a:t>testSqrt(-1);</a:t>
            </a:r>
          </a:p>
          <a:p>
            <a:pPr marL="12700">
              <a:lnSpc>
                <a:spcPct val="100000"/>
              </a:lnSpc>
            </a:pPr>
            <a:r>
              <a:rPr b="0" spc="-75" dirty="0">
                <a:latin typeface="Cambria"/>
                <a:cs typeface="Cambria"/>
              </a:rPr>
              <a:t>}</a:t>
            </a:r>
          </a:p>
          <a:p>
            <a:pPr marL="376555" marR="1576070" indent="-364490">
              <a:lnSpc>
                <a:spcPts val="1670"/>
              </a:lnSpc>
              <a:spcBef>
                <a:spcPts val="60"/>
              </a:spcBef>
            </a:pPr>
            <a:r>
              <a:rPr spc="90" dirty="0"/>
              <a:t>public </a:t>
            </a:r>
            <a:r>
              <a:rPr spc="85" dirty="0"/>
              <a:t>static </a:t>
            </a:r>
            <a:r>
              <a:rPr spc="80" dirty="0"/>
              <a:t>void testSqrt(int </a:t>
            </a:r>
            <a:r>
              <a:rPr spc="-15" dirty="0"/>
              <a:t>s)</a:t>
            </a:r>
            <a:r>
              <a:rPr b="0" spc="-15" dirty="0">
                <a:latin typeface="Cambria"/>
                <a:cs typeface="Cambria"/>
              </a:rPr>
              <a:t>{ </a:t>
            </a:r>
            <a:r>
              <a:rPr b="0" spc="-295" dirty="0">
                <a:latin typeface="Cambria"/>
                <a:cs typeface="Cambria"/>
              </a:rPr>
              <a:t> </a:t>
            </a:r>
            <a:r>
              <a:rPr spc="65" dirty="0"/>
              <a:t>try{</a:t>
            </a:r>
          </a:p>
          <a:p>
            <a:pPr marL="559435">
              <a:lnSpc>
                <a:spcPts val="1639"/>
              </a:lnSpc>
            </a:pPr>
            <a:r>
              <a:rPr b="0" spc="75" dirty="0" err="1" smtClean="0">
                <a:latin typeface="Cambria"/>
                <a:cs typeface="Cambria"/>
              </a:rPr>
              <a:t>System.</a:t>
            </a:r>
            <a:r>
              <a:rPr i="1" spc="75" dirty="0" err="1" smtClean="0">
                <a:latin typeface="Cambria"/>
                <a:cs typeface="Cambria"/>
              </a:rPr>
              <a:t>out.println</a:t>
            </a:r>
            <a:r>
              <a:rPr i="1" spc="75" dirty="0" smtClean="0">
                <a:latin typeface="Cambria"/>
                <a:cs typeface="Cambria"/>
              </a:rPr>
              <a:t>(</a:t>
            </a:r>
            <a:r>
              <a:rPr lang="en-US" i="1" spc="75" dirty="0" err="1"/>
              <a:t>c</a:t>
            </a:r>
            <a:r>
              <a:rPr lang="en-US" i="1" spc="75" dirty="0" err="1" smtClean="0">
                <a:latin typeface="Cambria"/>
                <a:cs typeface="Cambria"/>
              </a:rPr>
              <a:t>all</a:t>
            </a:r>
            <a:r>
              <a:rPr lang="en-US" i="1" spc="75" dirty="0" err="1" smtClean="0"/>
              <a:t>S</a:t>
            </a:r>
            <a:r>
              <a:rPr i="1" spc="75" dirty="0" err="1" smtClean="0">
                <a:latin typeface="Cambria"/>
                <a:cs typeface="Cambria"/>
              </a:rPr>
              <a:t>qr</a:t>
            </a:r>
            <a:r>
              <a:rPr i="1" spc="75" dirty="0" smtClean="0">
                <a:latin typeface="Cambria"/>
                <a:cs typeface="Cambria"/>
              </a:rPr>
              <a:t>(s</a:t>
            </a:r>
            <a:r>
              <a:rPr i="1" spc="75" dirty="0">
                <a:latin typeface="Cambria"/>
                <a:cs typeface="Cambria"/>
              </a:rPr>
              <a:t>));</a:t>
            </a:r>
          </a:p>
          <a:p>
            <a:pPr marL="559435" marR="844550" indent="-182880">
              <a:lnSpc>
                <a:spcPct val="100000"/>
              </a:lnSpc>
            </a:pPr>
            <a:r>
              <a:rPr b="0" spc="90" dirty="0">
                <a:latin typeface="Cambria"/>
                <a:cs typeface="Cambria"/>
              </a:rPr>
              <a:t>}</a:t>
            </a:r>
            <a:r>
              <a:rPr spc="90" dirty="0"/>
              <a:t>catch(Exception</a:t>
            </a:r>
            <a:r>
              <a:rPr spc="40" dirty="0"/>
              <a:t> </a:t>
            </a:r>
            <a:r>
              <a:rPr spc="15" dirty="0"/>
              <a:t>e)</a:t>
            </a:r>
            <a:r>
              <a:rPr spc="90" dirty="0"/>
              <a:t> </a:t>
            </a:r>
            <a:r>
              <a:rPr b="0" spc="-75" dirty="0">
                <a:latin typeface="Cambria"/>
                <a:cs typeface="Cambria"/>
              </a:rPr>
              <a:t>{ </a:t>
            </a:r>
            <a:r>
              <a:rPr b="0" spc="-70" dirty="0">
                <a:latin typeface="Cambria"/>
                <a:cs typeface="Cambria"/>
              </a:rPr>
              <a:t> </a:t>
            </a:r>
            <a:r>
              <a:rPr b="0" spc="70" dirty="0">
                <a:latin typeface="Cambria"/>
                <a:cs typeface="Cambria"/>
              </a:rPr>
              <a:t>System.</a:t>
            </a:r>
            <a:r>
              <a:rPr i="1" spc="70" dirty="0">
                <a:latin typeface="Cambria"/>
                <a:cs typeface="Cambria"/>
              </a:rPr>
              <a:t>out.println(e.getMessage());</a:t>
            </a:r>
          </a:p>
          <a:p>
            <a:pPr marL="376555">
              <a:lnSpc>
                <a:spcPct val="100000"/>
              </a:lnSpc>
            </a:pPr>
            <a:r>
              <a:rPr b="0" spc="-75" dirty="0">
                <a:latin typeface="Cambria"/>
                <a:cs typeface="Cambria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b="0" spc="-75" dirty="0">
                <a:latin typeface="Cambria"/>
                <a:cs typeface="Cambria"/>
              </a:rPr>
              <a:t>}</a:t>
            </a:r>
          </a:p>
          <a:p>
            <a:pPr marL="12700">
              <a:lnSpc>
                <a:spcPts val="1675"/>
              </a:lnSpc>
            </a:pPr>
            <a:r>
              <a:rPr spc="90" dirty="0"/>
              <a:t>public</a:t>
            </a:r>
            <a:r>
              <a:rPr spc="85" dirty="0"/>
              <a:t> static</a:t>
            </a:r>
            <a:r>
              <a:rPr spc="60" dirty="0"/>
              <a:t> </a:t>
            </a:r>
            <a:r>
              <a:rPr spc="85" dirty="0"/>
              <a:t>int</a:t>
            </a:r>
            <a:r>
              <a:rPr spc="100" dirty="0"/>
              <a:t> </a:t>
            </a:r>
            <a:r>
              <a:rPr spc="65" dirty="0"/>
              <a:t>sqr(int</a:t>
            </a:r>
            <a:r>
              <a:rPr spc="75" dirty="0"/>
              <a:t> </a:t>
            </a:r>
            <a:r>
              <a:rPr spc="35" dirty="0"/>
              <a:t>a)</a:t>
            </a:r>
            <a:r>
              <a:rPr spc="90" dirty="0"/>
              <a:t> throws</a:t>
            </a:r>
            <a:r>
              <a:rPr spc="75" dirty="0"/>
              <a:t> </a:t>
            </a:r>
            <a:r>
              <a:rPr spc="90" dirty="0"/>
              <a:t>Exception</a:t>
            </a:r>
            <a:r>
              <a:rPr b="0" spc="90" dirty="0">
                <a:latin typeface="Cambria"/>
                <a:cs typeface="Cambria"/>
              </a:rPr>
              <a:t>{</a:t>
            </a:r>
          </a:p>
          <a:p>
            <a:pPr marL="376555">
              <a:lnSpc>
                <a:spcPts val="1675"/>
              </a:lnSpc>
            </a:pPr>
            <a:r>
              <a:rPr spc="80" dirty="0"/>
              <a:t>if</a:t>
            </a:r>
            <a:r>
              <a:rPr spc="70" dirty="0"/>
              <a:t> </a:t>
            </a:r>
            <a:r>
              <a:rPr spc="40" dirty="0"/>
              <a:t>(a</a:t>
            </a:r>
            <a:r>
              <a:rPr spc="60" dirty="0"/>
              <a:t> </a:t>
            </a:r>
            <a:r>
              <a:rPr spc="20" dirty="0"/>
              <a:t>&lt;</a:t>
            </a:r>
            <a:r>
              <a:rPr spc="65" dirty="0"/>
              <a:t> </a:t>
            </a:r>
            <a:r>
              <a:rPr spc="-30" dirty="0"/>
              <a:t>0)</a:t>
            </a:r>
          </a:p>
          <a:p>
            <a:pPr marL="376555" marR="5080" indent="182880">
              <a:lnSpc>
                <a:spcPts val="1670"/>
              </a:lnSpc>
              <a:spcBef>
                <a:spcPts val="80"/>
              </a:spcBef>
            </a:pPr>
            <a:r>
              <a:rPr spc="95" dirty="0"/>
              <a:t>throw </a:t>
            </a:r>
            <a:r>
              <a:rPr spc="100" dirty="0"/>
              <a:t>new </a:t>
            </a:r>
            <a:r>
              <a:rPr spc="75" dirty="0"/>
              <a:t>Exception("can't </a:t>
            </a:r>
            <a:r>
              <a:rPr spc="70" dirty="0"/>
              <a:t>be </a:t>
            </a:r>
            <a:r>
              <a:rPr spc="55" dirty="0"/>
              <a:t>less </a:t>
            </a:r>
            <a:r>
              <a:rPr spc="105" dirty="0"/>
              <a:t>than </a:t>
            </a:r>
            <a:r>
              <a:rPr spc="-50" dirty="0"/>
              <a:t>0"); </a:t>
            </a:r>
            <a:r>
              <a:rPr spc="-295" dirty="0"/>
              <a:t> </a:t>
            </a:r>
            <a:r>
              <a:rPr spc="85" dirty="0"/>
              <a:t>return</a:t>
            </a:r>
            <a:r>
              <a:rPr spc="65" dirty="0"/>
              <a:t> a*a;</a:t>
            </a:r>
          </a:p>
          <a:p>
            <a:pPr marL="12700">
              <a:lnSpc>
                <a:spcPts val="1635"/>
              </a:lnSpc>
            </a:pPr>
            <a:r>
              <a:rPr b="0" spc="-75" dirty="0">
                <a:latin typeface="Cambria"/>
                <a:cs typeface="Cambria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5257038"/>
            <a:ext cx="4875530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100"/>
              </a:spcBef>
            </a:pPr>
            <a:r>
              <a:rPr sz="1400" b="1" spc="90" dirty="0">
                <a:latin typeface="Cambria"/>
                <a:cs typeface="Cambria"/>
              </a:rPr>
              <a:t>public</a:t>
            </a:r>
            <a:r>
              <a:rPr sz="1400" b="1" spc="85" dirty="0">
                <a:latin typeface="Cambria"/>
                <a:cs typeface="Cambria"/>
              </a:rPr>
              <a:t> static</a:t>
            </a:r>
            <a:r>
              <a:rPr sz="1400" b="1" spc="65" dirty="0">
                <a:latin typeface="Cambria"/>
                <a:cs typeface="Cambria"/>
              </a:rPr>
              <a:t> </a:t>
            </a:r>
            <a:r>
              <a:rPr sz="1400" b="1" spc="85" dirty="0">
                <a:latin typeface="Cambria"/>
                <a:cs typeface="Cambria"/>
              </a:rPr>
              <a:t>int</a:t>
            </a:r>
            <a:r>
              <a:rPr sz="1400" b="1" spc="105" dirty="0">
                <a:latin typeface="Cambria"/>
                <a:cs typeface="Cambria"/>
              </a:rPr>
              <a:t> </a:t>
            </a:r>
            <a:r>
              <a:rPr sz="1400" b="1" spc="85" dirty="0">
                <a:latin typeface="Cambria"/>
                <a:cs typeface="Cambria"/>
              </a:rPr>
              <a:t>callSqr(int</a:t>
            </a:r>
            <a:r>
              <a:rPr sz="1400" b="1" spc="65" dirty="0">
                <a:latin typeface="Cambria"/>
                <a:cs typeface="Cambria"/>
              </a:rPr>
              <a:t> </a:t>
            </a:r>
            <a:r>
              <a:rPr sz="1400" b="1" spc="35" dirty="0">
                <a:latin typeface="Cambria"/>
                <a:cs typeface="Cambria"/>
              </a:rPr>
              <a:t>a)</a:t>
            </a:r>
            <a:r>
              <a:rPr sz="1400" b="1" spc="95" dirty="0">
                <a:latin typeface="Cambria"/>
                <a:cs typeface="Cambria"/>
              </a:rPr>
              <a:t> </a:t>
            </a:r>
            <a:r>
              <a:rPr sz="1400" b="1" spc="90" dirty="0">
                <a:latin typeface="Cambria"/>
                <a:cs typeface="Cambria"/>
              </a:rPr>
              <a:t>throws</a:t>
            </a:r>
            <a:r>
              <a:rPr sz="1400" b="1" spc="80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Exception{</a:t>
            </a:r>
            <a:endParaRPr sz="14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15"/>
              </a:spcBef>
            </a:pPr>
            <a:r>
              <a:rPr sz="1400" b="1" spc="90" dirty="0">
                <a:latin typeface="Cambria"/>
                <a:cs typeface="Cambria"/>
              </a:rPr>
              <a:t>return</a:t>
            </a:r>
            <a:r>
              <a:rPr sz="1400" b="1" spc="35" dirty="0">
                <a:latin typeface="Cambria"/>
                <a:cs typeface="Cambria"/>
              </a:rPr>
              <a:t> </a:t>
            </a:r>
            <a:r>
              <a:rPr sz="1400" b="1" i="1" spc="60" dirty="0">
                <a:latin typeface="Cambria"/>
                <a:cs typeface="Cambria"/>
              </a:rPr>
              <a:t>sqr(a);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91237" y="2001951"/>
          <a:ext cx="1143000" cy="1498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sqr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07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callSqr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07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testSqrt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1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main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04228" y="1703654"/>
            <a:ext cx="597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Sta</a:t>
            </a:r>
            <a:r>
              <a:rPr sz="1800" spc="-10" dirty="0">
                <a:latin typeface="Arial MT"/>
                <a:cs typeface="Arial MT"/>
              </a:rPr>
              <a:t>c</a:t>
            </a:r>
            <a:r>
              <a:rPr sz="1800" dirty="0">
                <a:latin typeface="Arial MT"/>
                <a:cs typeface="Arial MT"/>
              </a:rPr>
              <a:t>k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579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5" dirty="0"/>
              <a:t>M</a:t>
            </a:r>
            <a:r>
              <a:rPr spc="305" dirty="0"/>
              <a:t>ETHOD</a:t>
            </a:r>
            <a:r>
              <a:rPr spc="295" dirty="0"/>
              <a:t> </a:t>
            </a:r>
            <a:r>
              <a:rPr spc="290" dirty="0"/>
              <a:t>STACK</a:t>
            </a:r>
            <a:r>
              <a:rPr spc="310" dirty="0"/>
              <a:t> </a:t>
            </a:r>
            <a:r>
              <a:rPr spc="275" dirty="0"/>
              <a:t>AND</a:t>
            </a:r>
            <a:r>
              <a:rPr spc="295" dirty="0"/>
              <a:t> </a:t>
            </a:r>
            <a:r>
              <a:rPr sz="3000" spc="295" dirty="0"/>
              <a:t>E</a:t>
            </a:r>
            <a:r>
              <a:rPr spc="295" dirty="0"/>
              <a:t>XCEPTION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2012" y="1609255"/>
          <a:ext cx="1143000" cy="1499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5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sqr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callSqr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2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testSqrt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main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209545" y="1792351"/>
            <a:ext cx="235585" cy="410209"/>
          </a:xfrm>
          <a:custGeom>
            <a:avLst/>
            <a:gdLst/>
            <a:ahLst/>
            <a:cxnLst/>
            <a:rect l="l" t="t" r="r" b="b"/>
            <a:pathLst>
              <a:path w="235585" h="410210">
                <a:moveTo>
                  <a:pt x="80391" y="335152"/>
                </a:moveTo>
                <a:lnTo>
                  <a:pt x="12954" y="387350"/>
                </a:lnTo>
                <a:lnTo>
                  <a:pt x="95123" y="409956"/>
                </a:lnTo>
                <a:lnTo>
                  <a:pt x="89470" y="381253"/>
                </a:lnTo>
                <a:lnTo>
                  <a:pt x="76835" y="381253"/>
                </a:lnTo>
                <a:lnTo>
                  <a:pt x="73787" y="368935"/>
                </a:lnTo>
                <a:lnTo>
                  <a:pt x="86430" y="365821"/>
                </a:lnTo>
                <a:lnTo>
                  <a:pt x="80391" y="335152"/>
                </a:lnTo>
                <a:close/>
              </a:path>
              <a:path w="235585" h="410210">
                <a:moveTo>
                  <a:pt x="86430" y="365821"/>
                </a:moveTo>
                <a:lnTo>
                  <a:pt x="73787" y="368935"/>
                </a:lnTo>
                <a:lnTo>
                  <a:pt x="76835" y="381253"/>
                </a:lnTo>
                <a:lnTo>
                  <a:pt x="88898" y="378351"/>
                </a:lnTo>
                <a:lnTo>
                  <a:pt x="86430" y="365821"/>
                </a:lnTo>
                <a:close/>
              </a:path>
              <a:path w="235585" h="410210">
                <a:moveTo>
                  <a:pt x="88898" y="378351"/>
                </a:moveTo>
                <a:lnTo>
                  <a:pt x="76835" y="381253"/>
                </a:lnTo>
                <a:lnTo>
                  <a:pt x="89470" y="381253"/>
                </a:lnTo>
                <a:lnTo>
                  <a:pt x="88898" y="378351"/>
                </a:lnTo>
                <a:close/>
              </a:path>
              <a:path w="235585" h="410210">
                <a:moveTo>
                  <a:pt x="90698" y="364770"/>
                </a:moveTo>
                <a:lnTo>
                  <a:pt x="86430" y="365821"/>
                </a:lnTo>
                <a:lnTo>
                  <a:pt x="88898" y="378351"/>
                </a:lnTo>
                <a:lnTo>
                  <a:pt x="93726" y="377189"/>
                </a:lnTo>
                <a:lnTo>
                  <a:pt x="94487" y="376936"/>
                </a:lnTo>
                <a:lnTo>
                  <a:pt x="94868" y="376682"/>
                </a:lnTo>
                <a:lnTo>
                  <a:pt x="113918" y="367919"/>
                </a:lnTo>
                <a:lnTo>
                  <a:pt x="118635" y="365251"/>
                </a:lnTo>
                <a:lnTo>
                  <a:pt x="89662" y="365251"/>
                </a:lnTo>
                <a:lnTo>
                  <a:pt x="90698" y="364770"/>
                </a:lnTo>
                <a:close/>
              </a:path>
              <a:path w="235585" h="410210">
                <a:moveTo>
                  <a:pt x="90805" y="364744"/>
                </a:moveTo>
                <a:lnTo>
                  <a:pt x="89662" y="365251"/>
                </a:lnTo>
                <a:lnTo>
                  <a:pt x="90805" y="364744"/>
                </a:lnTo>
                <a:close/>
              </a:path>
              <a:path w="235585" h="410210">
                <a:moveTo>
                  <a:pt x="119533" y="364744"/>
                </a:moveTo>
                <a:lnTo>
                  <a:pt x="90805" y="364744"/>
                </a:lnTo>
                <a:lnTo>
                  <a:pt x="89662" y="365251"/>
                </a:lnTo>
                <a:lnTo>
                  <a:pt x="118635" y="365251"/>
                </a:lnTo>
                <a:lnTo>
                  <a:pt x="119533" y="364744"/>
                </a:lnTo>
                <a:close/>
              </a:path>
              <a:path w="235585" h="410210">
                <a:moveTo>
                  <a:pt x="508" y="0"/>
                </a:moveTo>
                <a:lnTo>
                  <a:pt x="0" y="12700"/>
                </a:lnTo>
                <a:lnTo>
                  <a:pt x="21336" y="13715"/>
                </a:lnTo>
                <a:lnTo>
                  <a:pt x="41910" y="16890"/>
                </a:lnTo>
                <a:lnTo>
                  <a:pt x="82168" y="28701"/>
                </a:lnTo>
                <a:lnTo>
                  <a:pt x="119887" y="47116"/>
                </a:lnTo>
                <a:lnTo>
                  <a:pt x="153543" y="70865"/>
                </a:lnTo>
                <a:lnTo>
                  <a:pt x="181991" y="99060"/>
                </a:lnTo>
                <a:lnTo>
                  <a:pt x="203835" y="130301"/>
                </a:lnTo>
                <a:lnTo>
                  <a:pt x="219710" y="171703"/>
                </a:lnTo>
                <a:lnTo>
                  <a:pt x="222504" y="197103"/>
                </a:lnTo>
                <a:lnTo>
                  <a:pt x="222250" y="205612"/>
                </a:lnTo>
                <a:lnTo>
                  <a:pt x="212217" y="247776"/>
                </a:lnTo>
                <a:lnTo>
                  <a:pt x="183896" y="295148"/>
                </a:lnTo>
                <a:lnTo>
                  <a:pt x="156972" y="323214"/>
                </a:lnTo>
                <a:lnTo>
                  <a:pt x="125222" y="346963"/>
                </a:lnTo>
                <a:lnTo>
                  <a:pt x="90698" y="364770"/>
                </a:lnTo>
                <a:lnTo>
                  <a:pt x="119533" y="364744"/>
                </a:lnTo>
                <a:lnTo>
                  <a:pt x="132334" y="357504"/>
                </a:lnTo>
                <a:lnTo>
                  <a:pt x="165862" y="332359"/>
                </a:lnTo>
                <a:lnTo>
                  <a:pt x="194183" y="302768"/>
                </a:lnTo>
                <a:lnTo>
                  <a:pt x="216027" y="269494"/>
                </a:lnTo>
                <a:lnTo>
                  <a:pt x="230124" y="233807"/>
                </a:lnTo>
                <a:lnTo>
                  <a:pt x="235204" y="196596"/>
                </a:lnTo>
                <a:lnTo>
                  <a:pt x="234823" y="187198"/>
                </a:lnTo>
                <a:lnTo>
                  <a:pt x="223266" y="141097"/>
                </a:lnTo>
                <a:lnTo>
                  <a:pt x="203835" y="106552"/>
                </a:lnTo>
                <a:lnTo>
                  <a:pt x="177037" y="75057"/>
                </a:lnTo>
                <a:lnTo>
                  <a:pt x="144145" y="47625"/>
                </a:lnTo>
                <a:lnTo>
                  <a:pt x="106426" y="25526"/>
                </a:lnTo>
                <a:lnTo>
                  <a:pt x="65278" y="9651"/>
                </a:lnTo>
                <a:lnTo>
                  <a:pt x="21971" y="1015"/>
                </a:lnTo>
                <a:lnTo>
                  <a:pt x="508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00122" y="1843278"/>
            <a:ext cx="35229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sqr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throws</a:t>
            </a:r>
            <a:r>
              <a:rPr sz="1200" dirty="0">
                <a:latin typeface="Arial MT"/>
                <a:cs typeface="Arial MT"/>
              </a:rPr>
              <a:t> 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&amp; doesn’t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will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propagated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callSqr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method.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706" y="162737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86237" y="2892844"/>
          <a:ext cx="1143000" cy="1117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812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callSqr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9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testSqrt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main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333746" y="3030601"/>
            <a:ext cx="235585" cy="411480"/>
          </a:xfrm>
          <a:custGeom>
            <a:avLst/>
            <a:gdLst/>
            <a:ahLst/>
            <a:cxnLst/>
            <a:rect l="l" t="t" r="r" b="b"/>
            <a:pathLst>
              <a:path w="235585" h="411479">
                <a:moveTo>
                  <a:pt x="70103" y="336296"/>
                </a:moveTo>
                <a:lnTo>
                  <a:pt x="1904" y="387350"/>
                </a:lnTo>
                <a:lnTo>
                  <a:pt x="83565" y="411352"/>
                </a:lnTo>
                <a:lnTo>
                  <a:pt x="78349" y="382270"/>
                </a:lnTo>
                <a:lnTo>
                  <a:pt x="65912" y="382270"/>
                </a:lnTo>
                <a:lnTo>
                  <a:pt x="62864" y="369950"/>
                </a:lnTo>
                <a:lnTo>
                  <a:pt x="75570" y="366774"/>
                </a:lnTo>
                <a:lnTo>
                  <a:pt x="70103" y="336296"/>
                </a:lnTo>
                <a:close/>
              </a:path>
              <a:path w="235585" h="411479">
                <a:moveTo>
                  <a:pt x="75570" y="366774"/>
                </a:moveTo>
                <a:lnTo>
                  <a:pt x="62864" y="369950"/>
                </a:lnTo>
                <a:lnTo>
                  <a:pt x="65912" y="382270"/>
                </a:lnTo>
                <a:lnTo>
                  <a:pt x="77828" y="379363"/>
                </a:lnTo>
                <a:lnTo>
                  <a:pt x="75570" y="366774"/>
                </a:lnTo>
                <a:close/>
              </a:path>
              <a:path w="235585" h="411479">
                <a:moveTo>
                  <a:pt x="77828" y="379363"/>
                </a:moveTo>
                <a:lnTo>
                  <a:pt x="65912" y="382270"/>
                </a:lnTo>
                <a:lnTo>
                  <a:pt x="78349" y="382270"/>
                </a:lnTo>
                <a:lnTo>
                  <a:pt x="77828" y="379363"/>
                </a:lnTo>
                <a:close/>
              </a:path>
              <a:path w="235585" h="411479">
                <a:moveTo>
                  <a:pt x="83380" y="364822"/>
                </a:moveTo>
                <a:lnTo>
                  <a:pt x="75570" y="366774"/>
                </a:lnTo>
                <a:lnTo>
                  <a:pt x="77828" y="379363"/>
                </a:lnTo>
                <a:lnTo>
                  <a:pt x="86740" y="377189"/>
                </a:lnTo>
                <a:lnTo>
                  <a:pt x="87121" y="377063"/>
                </a:lnTo>
                <a:lnTo>
                  <a:pt x="87375" y="376936"/>
                </a:lnTo>
                <a:lnTo>
                  <a:pt x="87756" y="376809"/>
                </a:lnTo>
                <a:lnTo>
                  <a:pt x="107823" y="367919"/>
                </a:lnTo>
                <a:lnTo>
                  <a:pt x="113002" y="365125"/>
                </a:lnTo>
                <a:lnTo>
                  <a:pt x="82676" y="365125"/>
                </a:lnTo>
                <a:lnTo>
                  <a:pt x="83380" y="364822"/>
                </a:lnTo>
                <a:close/>
              </a:path>
              <a:path w="235585" h="411479">
                <a:moveTo>
                  <a:pt x="83692" y="364744"/>
                </a:moveTo>
                <a:lnTo>
                  <a:pt x="83380" y="364822"/>
                </a:lnTo>
                <a:lnTo>
                  <a:pt x="82676" y="365125"/>
                </a:lnTo>
                <a:lnTo>
                  <a:pt x="83692" y="364744"/>
                </a:lnTo>
                <a:close/>
              </a:path>
              <a:path w="235585" h="411479">
                <a:moveTo>
                  <a:pt x="113708" y="364744"/>
                </a:moveTo>
                <a:lnTo>
                  <a:pt x="83692" y="364744"/>
                </a:lnTo>
                <a:lnTo>
                  <a:pt x="82676" y="365125"/>
                </a:lnTo>
                <a:lnTo>
                  <a:pt x="113002" y="365125"/>
                </a:lnTo>
                <a:lnTo>
                  <a:pt x="113708" y="364744"/>
                </a:lnTo>
                <a:close/>
              </a:path>
              <a:path w="235585" h="411479">
                <a:moveTo>
                  <a:pt x="507" y="0"/>
                </a:moveTo>
                <a:lnTo>
                  <a:pt x="0" y="12700"/>
                </a:lnTo>
                <a:lnTo>
                  <a:pt x="21336" y="13715"/>
                </a:lnTo>
                <a:lnTo>
                  <a:pt x="41909" y="16890"/>
                </a:lnTo>
                <a:lnTo>
                  <a:pt x="82168" y="28701"/>
                </a:lnTo>
                <a:lnTo>
                  <a:pt x="119887" y="47116"/>
                </a:lnTo>
                <a:lnTo>
                  <a:pt x="153542" y="70865"/>
                </a:lnTo>
                <a:lnTo>
                  <a:pt x="181990" y="99060"/>
                </a:lnTo>
                <a:lnTo>
                  <a:pt x="203834" y="130301"/>
                </a:lnTo>
                <a:lnTo>
                  <a:pt x="219709" y="171703"/>
                </a:lnTo>
                <a:lnTo>
                  <a:pt x="222503" y="197103"/>
                </a:lnTo>
                <a:lnTo>
                  <a:pt x="222250" y="205612"/>
                </a:lnTo>
                <a:lnTo>
                  <a:pt x="211708" y="247523"/>
                </a:lnTo>
                <a:lnTo>
                  <a:pt x="181863" y="295021"/>
                </a:lnTo>
                <a:lnTo>
                  <a:pt x="153669" y="323088"/>
                </a:lnTo>
                <a:lnTo>
                  <a:pt x="120141" y="346837"/>
                </a:lnTo>
                <a:lnTo>
                  <a:pt x="83380" y="364822"/>
                </a:lnTo>
                <a:lnTo>
                  <a:pt x="83692" y="364744"/>
                </a:lnTo>
                <a:lnTo>
                  <a:pt x="113708" y="364744"/>
                </a:lnTo>
                <a:lnTo>
                  <a:pt x="127126" y="357504"/>
                </a:lnTo>
                <a:lnTo>
                  <a:pt x="162178" y="332486"/>
                </a:lnTo>
                <a:lnTo>
                  <a:pt x="192024" y="302768"/>
                </a:lnTo>
                <a:lnTo>
                  <a:pt x="215011" y="269494"/>
                </a:lnTo>
                <a:lnTo>
                  <a:pt x="229869" y="233934"/>
                </a:lnTo>
                <a:lnTo>
                  <a:pt x="235203" y="196596"/>
                </a:lnTo>
                <a:lnTo>
                  <a:pt x="234823" y="187198"/>
                </a:lnTo>
                <a:lnTo>
                  <a:pt x="223265" y="141097"/>
                </a:lnTo>
                <a:lnTo>
                  <a:pt x="203834" y="106552"/>
                </a:lnTo>
                <a:lnTo>
                  <a:pt x="177037" y="75057"/>
                </a:lnTo>
                <a:lnTo>
                  <a:pt x="144144" y="47625"/>
                </a:lnTo>
                <a:lnTo>
                  <a:pt x="106425" y="25526"/>
                </a:lnTo>
                <a:lnTo>
                  <a:pt x="65277" y="9651"/>
                </a:lnTo>
                <a:lnTo>
                  <a:pt x="21970" y="1015"/>
                </a:lnTo>
                <a:lnTo>
                  <a:pt x="507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24829" y="2984753"/>
            <a:ext cx="3218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callSqr doesn’t handle </a:t>
            </a:r>
            <a:r>
              <a:rPr sz="1200" dirty="0">
                <a:latin typeface="Arial MT"/>
                <a:cs typeface="Arial MT"/>
              </a:rPr>
              <a:t>the </a:t>
            </a:r>
            <a:r>
              <a:rPr sz="1200" spc="-5" dirty="0">
                <a:latin typeface="Arial MT"/>
                <a:cs typeface="Arial MT"/>
              </a:rPr>
              <a:t>exception. </a:t>
            </a:r>
            <a:r>
              <a:rPr sz="1200" dirty="0">
                <a:latin typeface="Arial MT"/>
                <a:cs typeface="Arial MT"/>
              </a:rPr>
              <a:t>And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throws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exception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calling </a:t>
            </a:r>
            <a:r>
              <a:rPr sz="1200" dirty="0">
                <a:latin typeface="Arial MT"/>
                <a:cs typeface="Arial MT"/>
              </a:rPr>
              <a:t>method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testSrqt.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7846" y="25421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8200" y="4583836"/>
            <a:ext cx="1143000" cy="369570"/>
          </a:xfrm>
          <a:custGeom>
            <a:avLst/>
            <a:gdLst/>
            <a:ahLst/>
            <a:cxnLst/>
            <a:rect l="l" t="t" r="r" b="b"/>
            <a:pathLst>
              <a:path w="1143000" h="369570">
                <a:moveTo>
                  <a:pt x="0" y="369163"/>
                </a:moveTo>
                <a:lnTo>
                  <a:pt x="1142911" y="369163"/>
                </a:lnTo>
                <a:lnTo>
                  <a:pt x="1142911" y="0"/>
                </a:lnTo>
                <a:lnTo>
                  <a:pt x="0" y="0"/>
                </a:lnTo>
                <a:lnTo>
                  <a:pt x="0" y="36916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2962" y="4612004"/>
            <a:ext cx="1133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8200" y="4202963"/>
            <a:ext cx="1143000" cy="369570"/>
          </a:xfrm>
          <a:custGeom>
            <a:avLst/>
            <a:gdLst/>
            <a:ahLst/>
            <a:cxnLst/>
            <a:rect l="l" t="t" r="r" b="b"/>
            <a:pathLst>
              <a:path w="1143000" h="369570">
                <a:moveTo>
                  <a:pt x="0" y="369163"/>
                </a:moveTo>
                <a:lnTo>
                  <a:pt x="1142911" y="369163"/>
                </a:lnTo>
                <a:lnTo>
                  <a:pt x="1142911" y="0"/>
                </a:lnTo>
                <a:lnTo>
                  <a:pt x="0" y="0"/>
                </a:lnTo>
                <a:lnTo>
                  <a:pt x="0" y="36916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2962" y="4231004"/>
            <a:ext cx="1133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testSqrt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94" y="4297171"/>
            <a:ext cx="3090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testSqrt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 </a:t>
            </a: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try/catch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4411" y="39377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1650" y="5334508"/>
            <a:ext cx="1143000" cy="3695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63897" y="5440476"/>
            <a:ext cx="3815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main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completes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5" dirty="0">
                <a:latin typeface="Arial MT"/>
                <a:cs typeface="Arial MT"/>
              </a:rPr>
              <a:t> execution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without any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unusual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error.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68115" y="50811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492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/>
              <a:t>W</a:t>
            </a:r>
            <a:r>
              <a:rPr spc="235" dirty="0"/>
              <a:t>HAT</a:t>
            </a:r>
            <a:r>
              <a:rPr spc="270" dirty="0"/>
              <a:t> </a:t>
            </a:r>
            <a:r>
              <a:rPr spc="254" dirty="0"/>
              <a:t>IS</a:t>
            </a:r>
            <a:r>
              <a:rPr spc="280" dirty="0"/>
              <a:t> </a:t>
            </a:r>
            <a:r>
              <a:rPr spc="285" dirty="0"/>
              <a:t>EXCEPTION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7454"/>
            <a:ext cx="7240270" cy="274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80" dirty="0">
                <a:latin typeface="Cambria"/>
                <a:cs typeface="Cambria"/>
              </a:rPr>
              <a:t>An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i="1" spc="55" dirty="0">
                <a:latin typeface="Cambria"/>
                <a:cs typeface="Cambria"/>
              </a:rPr>
              <a:t>exception</a:t>
            </a:r>
            <a:r>
              <a:rPr sz="2400" i="1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abnormal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condition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arises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  <a:spcBef>
                <a:spcPts val="15"/>
              </a:spcBef>
            </a:pP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code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sequence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at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run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time.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60" dirty="0">
                <a:latin typeface="Cambria"/>
                <a:cs typeface="Cambria"/>
              </a:rPr>
              <a:t>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other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words,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exception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runtime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error.</a:t>
            </a:r>
            <a:endParaRPr sz="2400">
              <a:latin typeface="Cambria"/>
              <a:cs typeface="Cambria"/>
            </a:endParaRPr>
          </a:p>
          <a:p>
            <a:pPr marL="285115" marR="217804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60" dirty="0">
                <a:latin typeface="Cambria"/>
                <a:cs typeface="Cambria"/>
              </a:rPr>
              <a:t>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computer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languages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-15" dirty="0">
                <a:latin typeface="Cambria"/>
                <a:cs typeface="Cambria"/>
              </a:rPr>
              <a:t>do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not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support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exception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handling,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errors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must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checked</a:t>
            </a:r>
            <a:r>
              <a:rPr sz="2400" spc="105" dirty="0">
                <a:latin typeface="Cambria"/>
                <a:cs typeface="Cambria"/>
              </a:rPr>
              <a:t> and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handled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manually—typically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through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error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codes,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on.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276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10" dirty="0"/>
              <a:t>E</a:t>
            </a:r>
            <a:r>
              <a:rPr spc="310" dirty="0"/>
              <a:t>XAMPLE</a:t>
            </a:r>
            <a:r>
              <a:rPr spc="295" dirty="0"/>
              <a:t> </a:t>
            </a:r>
            <a:r>
              <a:rPr sz="3000" dirty="0"/>
              <a:t>-</a:t>
            </a:r>
            <a:r>
              <a:rPr sz="3000" spc="175" dirty="0"/>
              <a:t> </a:t>
            </a:r>
            <a:r>
              <a:rPr spc="295" dirty="0"/>
              <a:t>NESTED</a:t>
            </a:r>
            <a:r>
              <a:rPr spc="305" dirty="0"/>
              <a:t> </a:t>
            </a:r>
            <a:r>
              <a:rPr spc="240" dirty="0"/>
              <a:t>TRY</a:t>
            </a:r>
            <a:r>
              <a:rPr spc="315" dirty="0"/>
              <a:t> </a:t>
            </a:r>
            <a:r>
              <a:rPr spc="295" dirty="0"/>
              <a:t>CATCH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6738620" cy="4906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sz="2200" spc="120" dirty="0">
                <a:latin typeface="Cambria"/>
                <a:cs typeface="Cambria"/>
              </a:rPr>
              <a:t>If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you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handle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same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exception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multiple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level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only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the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closet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one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will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15" dirty="0">
                <a:latin typeface="Cambria"/>
                <a:cs typeface="Cambria"/>
              </a:rPr>
              <a:t>be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used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15" dirty="0">
                <a:latin typeface="Cambria"/>
                <a:cs typeface="Cambria"/>
              </a:rPr>
              <a:t>to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handle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the 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exception.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1400" spc="35" dirty="0">
                <a:latin typeface="Cambria"/>
                <a:cs typeface="Cambria"/>
              </a:rPr>
              <a:t>public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class</a:t>
            </a:r>
            <a:r>
              <a:rPr sz="1400" spc="55" dirty="0">
                <a:latin typeface="Cambria"/>
                <a:cs typeface="Cambria"/>
              </a:rPr>
              <a:t> multilevel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75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744220" marR="3218180" indent="-364490">
              <a:lnSpc>
                <a:spcPct val="100000"/>
              </a:lnSpc>
              <a:spcBef>
                <a:spcPts val="5"/>
              </a:spcBef>
            </a:pPr>
            <a:r>
              <a:rPr sz="1400" spc="35" dirty="0">
                <a:latin typeface="Cambria"/>
                <a:cs typeface="Cambria"/>
              </a:rPr>
              <a:t>public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static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void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main(String[]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args)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75" dirty="0">
                <a:latin typeface="Cambria"/>
                <a:cs typeface="Cambria"/>
              </a:rPr>
              <a:t>{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int[]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course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 </a:t>
            </a:r>
            <a:r>
              <a:rPr sz="1400" spc="30" dirty="0">
                <a:latin typeface="Cambria"/>
                <a:cs typeface="Cambria"/>
              </a:rPr>
              <a:t>new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int[10];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20" dirty="0">
                <a:latin typeface="Cambria"/>
                <a:cs typeface="Cambria"/>
              </a:rPr>
              <a:t>try{</a:t>
            </a:r>
            <a:endParaRPr sz="14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400" spc="60" dirty="0">
                <a:latin typeface="Cambria"/>
                <a:cs typeface="Cambria"/>
              </a:rPr>
              <a:t>System.</a:t>
            </a:r>
            <a:r>
              <a:rPr sz="1400" i="1" spc="60" dirty="0">
                <a:latin typeface="Cambria"/>
                <a:cs typeface="Cambria"/>
              </a:rPr>
              <a:t>out.println("Outer</a:t>
            </a:r>
            <a:r>
              <a:rPr sz="1400" i="1" spc="15" dirty="0">
                <a:latin typeface="Cambria"/>
                <a:cs typeface="Cambria"/>
              </a:rPr>
              <a:t> try");</a:t>
            </a:r>
            <a:endParaRPr sz="14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400" spc="20" dirty="0">
                <a:latin typeface="Cambria"/>
                <a:cs typeface="Cambria"/>
              </a:rPr>
              <a:t>try{</a:t>
            </a:r>
            <a:endParaRPr sz="1400">
              <a:latin typeface="Cambria"/>
              <a:cs typeface="Cambria"/>
            </a:endParaRPr>
          </a:p>
          <a:p>
            <a:pPr marL="1292860">
              <a:lnSpc>
                <a:spcPct val="100000"/>
              </a:lnSpc>
            </a:pPr>
            <a:r>
              <a:rPr sz="1400" spc="60" dirty="0">
                <a:latin typeface="Cambria"/>
                <a:cs typeface="Cambria"/>
              </a:rPr>
              <a:t>System.</a:t>
            </a:r>
            <a:r>
              <a:rPr sz="1400" i="1" spc="60" dirty="0">
                <a:latin typeface="Cambria"/>
                <a:cs typeface="Cambria"/>
              </a:rPr>
              <a:t>out.println(</a:t>
            </a:r>
            <a:r>
              <a:rPr sz="1400" i="1" spc="25" dirty="0">
                <a:latin typeface="Cambria"/>
                <a:cs typeface="Cambria"/>
              </a:rPr>
              <a:t> </a:t>
            </a:r>
            <a:r>
              <a:rPr sz="1400" i="1" spc="70" dirty="0">
                <a:latin typeface="Cambria"/>
                <a:cs typeface="Cambria"/>
              </a:rPr>
              <a:t>"Start</a:t>
            </a:r>
            <a:r>
              <a:rPr sz="1400" i="1" spc="60" dirty="0">
                <a:latin typeface="Cambria"/>
                <a:cs typeface="Cambria"/>
              </a:rPr>
              <a:t> </a:t>
            </a:r>
            <a:r>
              <a:rPr sz="1400" i="1" spc="75" dirty="0">
                <a:latin typeface="Cambria"/>
                <a:cs typeface="Cambria"/>
              </a:rPr>
              <a:t>Change"</a:t>
            </a:r>
            <a:r>
              <a:rPr sz="1400" i="1" spc="60" dirty="0">
                <a:latin typeface="Cambria"/>
                <a:cs typeface="Cambria"/>
              </a:rPr>
              <a:t> </a:t>
            </a:r>
            <a:r>
              <a:rPr sz="1400" i="1" spc="-15" dirty="0">
                <a:latin typeface="Cambria"/>
                <a:cs typeface="Cambria"/>
              </a:rPr>
              <a:t>);</a:t>
            </a:r>
            <a:endParaRPr sz="1400">
              <a:latin typeface="Cambria"/>
              <a:cs typeface="Cambria"/>
            </a:endParaRPr>
          </a:p>
          <a:p>
            <a:pPr marL="1292860">
              <a:lnSpc>
                <a:spcPct val="100000"/>
              </a:lnSpc>
            </a:pPr>
            <a:r>
              <a:rPr sz="1400" spc="15" dirty="0">
                <a:latin typeface="Cambria"/>
                <a:cs typeface="Cambria"/>
              </a:rPr>
              <a:t>course[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10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]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1;</a:t>
            </a:r>
            <a:endParaRPr sz="1400">
              <a:latin typeface="Cambria"/>
              <a:cs typeface="Cambria"/>
            </a:endParaRPr>
          </a:p>
          <a:p>
            <a:pPr marL="1292860">
              <a:lnSpc>
                <a:spcPct val="100000"/>
              </a:lnSpc>
            </a:pPr>
            <a:r>
              <a:rPr sz="1400" spc="60" dirty="0">
                <a:latin typeface="Cambria"/>
                <a:cs typeface="Cambria"/>
              </a:rPr>
              <a:t>System.</a:t>
            </a:r>
            <a:r>
              <a:rPr sz="1400" i="1" spc="60" dirty="0">
                <a:latin typeface="Cambria"/>
                <a:cs typeface="Cambria"/>
              </a:rPr>
              <a:t>out.println(</a:t>
            </a:r>
            <a:r>
              <a:rPr sz="1400" i="1" spc="25" dirty="0">
                <a:latin typeface="Cambria"/>
                <a:cs typeface="Cambria"/>
              </a:rPr>
              <a:t> </a:t>
            </a:r>
            <a:r>
              <a:rPr sz="1400" i="1" spc="110" dirty="0">
                <a:latin typeface="Cambria"/>
                <a:cs typeface="Cambria"/>
              </a:rPr>
              <a:t>"End</a:t>
            </a:r>
            <a:r>
              <a:rPr sz="1400" i="1" spc="75" dirty="0">
                <a:latin typeface="Cambria"/>
                <a:cs typeface="Cambria"/>
              </a:rPr>
              <a:t> Change"</a:t>
            </a:r>
            <a:r>
              <a:rPr sz="1400" i="1" spc="55" dirty="0">
                <a:latin typeface="Cambria"/>
                <a:cs typeface="Cambria"/>
              </a:rPr>
              <a:t> </a:t>
            </a:r>
            <a:r>
              <a:rPr sz="1400" i="1" spc="-15" dirty="0">
                <a:latin typeface="Cambria"/>
                <a:cs typeface="Cambria"/>
              </a:rPr>
              <a:t>);</a:t>
            </a:r>
            <a:endParaRPr sz="1400">
              <a:latin typeface="Cambria"/>
              <a:cs typeface="Cambria"/>
            </a:endParaRPr>
          </a:p>
          <a:p>
            <a:pPr marL="1199515" marR="1179830" indent="-18288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r>
              <a:rPr sz="1400" spc="-70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catch(ArrayIndexOutOfBoundsException </a:t>
            </a:r>
            <a:r>
              <a:rPr sz="1400" spc="-25" dirty="0">
                <a:latin typeface="Cambria"/>
                <a:cs typeface="Cambria"/>
              </a:rPr>
              <a:t>e) </a:t>
            </a:r>
            <a:r>
              <a:rPr sz="1400" spc="-75" dirty="0">
                <a:latin typeface="Cambria"/>
                <a:cs typeface="Cambria"/>
              </a:rPr>
              <a:t>{ </a:t>
            </a:r>
            <a:r>
              <a:rPr sz="1400" spc="-7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System.</a:t>
            </a:r>
            <a:r>
              <a:rPr sz="1400" i="1" spc="60" dirty="0">
                <a:latin typeface="Cambria"/>
                <a:cs typeface="Cambria"/>
              </a:rPr>
              <a:t>out.println(</a:t>
            </a:r>
            <a:r>
              <a:rPr sz="1400" i="1" spc="30" dirty="0">
                <a:latin typeface="Cambria"/>
                <a:cs typeface="Cambria"/>
              </a:rPr>
              <a:t> </a:t>
            </a:r>
            <a:r>
              <a:rPr sz="1400" i="1" spc="60" dirty="0">
                <a:latin typeface="Cambria"/>
                <a:cs typeface="Cambria"/>
              </a:rPr>
              <a:t>"Inner</a:t>
            </a:r>
            <a:r>
              <a:rPr sz="1400" i="1" spc="75" dirty="0">
                <a:latin typeface="Cambria"/>
                <a:cs typeface="Cambria"/>
              </a:rPr>
              <a:t> Catch:</a:t>
            </a:r>
            <a:r>
              <a:rPr sz="1400" i="1" spc="60" dirty="0">
                <a:latin typeface="Cambria"/>
                <a:cs typeface="Cambria"/>
              </a:rPr>
              <a:t> </a:t>
            </a:r>
            <a:r>
              <a:rPr sz="1400" i="1" spc="15" dirty="0">
                <a:latin typeface="Cambria"/>
                <a:cs typeface="Cambria"/>
              </a:rPr>
              <a:t>"</a:t>
            </a:r>
            <a:r>
              <a:rPr sz="1400" i="1" spc="85" dirty="0">
                <a:latin typeface="Cambria"/>
                <a:cs typeface="Cambria"/>
              </a:rPr>
              <a:t> </a:t>
            </a:r>
            <a:r>
              <a:rPr sz="1400" i="1" spc="110" dirty="0">
                <a:latin typeface="Cambria"/>
                <a:cs typeface="Cambria"/>
              </a:rPr>
              <a:t>+</a:t>
            </a:r>
            <a:r>
              <a:rPr sz="1400" i="1" spc="70" dirty="0">
                <a:latin typeface="Cambria"/>
                <a:cs typeface="Cambria"/>
              </a:rPr>
              <a:t> </a:t>
            </a:r>
            <a:r>
              <a:rPr sz="1400" i="1" spc="25" dirty="0">
                <a:latin typeface="Cambria"/>
                <a:cs typeface="Cambria"/>
              </a:rPr>
              <a:t>e.getMessage());</a:t>
            </a:r>
            <a:endParaRPr sz="14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1400" spc="30" dirty="0">
                <a:latin typeface="Cambria"/>
                <a:cs typeface="Cambria"/>
              </a:rPr>
              <a:t>}catch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(ArrayIndexOutOfBoundsException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e)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75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400" spc="60" dirty="0">
                <a:latin typeface="Cambria"/>
                <a:cs typeface="Cambria"/>
              </a:rPr>
              <a:t>System.</a:t>
            </a:r>
            <a:r>
              <a:rPr sz="1400" i="1" spc="60" dirty="0">
                <a:latin typeface="Cambria"/>
                <a:cs typeface="Cambria"/>
              </a:rPr>
              <a:t>out.println(</a:t>
            </a:r>
            <a:r>
              <a:rPr sz="1400" i="1" spc="30" dirty="0">
                <a:latin typeface="Cambria"/>
                <a:cs typeface="Cambria"/>
              </a:rPr>
              <a:t> </a:t>
            </a:r>
            <a:r>
              <a:rPr sz="1400" i="1" spc="60" dirty="0">
                <a:latin typeface="Cambria"/>
                <a:cs typeface="Cambria"/>
              </a:rPr>
              <a:t>"Outer</a:t>
            </a:r>
            <a:r>
              <a:rPr sz="1400" i="1" spc="75" dirty="0">
                <a:latin typeface="Cambria"/>
                <a:cs typeface="Cambria"/>
              </a:rPr>
              <a:t> Catch:</a:t>
            </a:r>
            <a:r>
              <a:rPr sz="1400" i="1" spc="65" dirty="0">
                <a:latin typeface="Cambria"/>
                <a:cs typeface="Cambria"/>
              </a:rPr>
              <a:t> </a:t>
            </a:r>
            <a:r>
              <a:rPr sz="1400" i="1" spc="15" dirty="0">
                <a:latin typeface="Cambria"/>
                <a:cs typeface="Cambria"/>
              </a:rPr>
              <a:t>"</a:t>
            </a:r>
            <a:r>
              <a:rPr sz="1400" i="1" spc="80" dirty="0">
                <a:latin typeface="Cambria"/>
                <a:cs typeface="Cambria"/>
              </a:rPr>
              <a:t> </a:t>
            </a:r>
            <a:r>
              <a:rPr sz="1400" i="1" spc="110" dirty="0">
                <a:latin typeface="Cambria"/>
                <a:cs typeface="Cambria"/>
              </a:rPr>
              <a:t>+</a:t>
            </a:r>
            <a:r>
              <a:rPr sz="1400" i="1" spc="65" dirty="0">
                <a:latin typeface="Cambria"/>
                <a:cs typeface="Cambria"/>
              </a:rPr>
              <a:t> </a:t>
            </a:r>
            <a:r>
              <a:rPr sz="1400" i="1" spc="25" dirty="0">
                <a:latin typeface="Cambria"/>
                <a:cs typeface="Cambria"/>
              </a:rPr>
              <a:t>e.getMessage());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2790825"/>
            <a:ext cx="1724025" cy="101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276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10" dirty="0"/>
              <a:t>E</a:t>
            </a:r>
            <a:r>
              <a:rPr spc="310" dirty="0"/>
              <a:t>XAMPLE</a:t>
            </a:r>
            <a:r>
              <a:rPr spc="295" dirty="0"/>
              <a:t> </a:t>
            </a:r>
            <a:r>
              <a:rPr sz="3000" dirty="0"/>
              <a:t>-</a:t>
            </a:r>
            <a:r>
              <a:rPr sz="3000" spc="175" dirty="0"/>
              <a:t> </a:t>
            </a:r>
            <a:r>
              <a:rPr spc="295" dirty="0"/>
              <a:t>NESTED</a:t>
            </a:r>
            <a:r>
              <a:rPr spc="305" dirty="0"/>
              <a:t> </a:t>
            </a:r>
            <a:r>
              <a:rPr spc="240" dirty="0"/>
              <a:t>TRY</a:t>
            </a:r>
            <a:r>
              <a:rPr spc="315" dirty="0"/>
              <a:t> </a:t>
            </a:r>
            <a:r>
              <a:rPr spc="295" dirty="0"/>
              <a:t>CATCH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087870" cy="4570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sz="2200" spc="120" dirty="0">
                <a:latin typeface="Cambria"/>
                <a:cs typeface="Cambria"/>
              </a:rPr>
              <a:t>If </a:t>
            </a:r>
            <a:r>
              <a:rPr sz="2200" spc="130" dirty="0">
                <a:latin typeface="Cambria"/>
                <a:cs typeface="Cambria"/>
              </a:rPr>
              <a:t>an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exception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is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not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handled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inner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level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it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can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15" dirty="0">
                <a:latin typeface="Cambria"/>
                <a:cs typeface="Cambria"/>
              </a:rPr>
              <a:t>be</a:t>
            </a:r>
            <a:endParaRPr sz="22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200" spc="80" dirty="0">
                <a:latin typeface="Cambria"/>
                <a:cs typeface="Cambria"/>
              </a:rPr>
              <a:t>handled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by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outer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level.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1400" spc="35" dirty="0">
                <a:latin typeface="Cambria"/>
                <a:cs typeface="Cambria"/>
              </a:rPr>
              <a:t>public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class</a:t>
            </a:r>
            <a:r>
              <a:rPr sz="1400" spc="55" dirty="0">
                <a:latin typeface="Cambria"/>
                <a:cs typeface="Cambria"/>
              </a:rPr>
              <a:t> multilevel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75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35" dirty="0">
                <a:latin typeface="Cambria"/>
                <a:cs typeface="Cambria"/>
              </a:rPr>
              <a:t>public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static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void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main(String[]</a:t>
            </a:r>
            <a:r>
              <a:rPr sz="1400" spc="30" dirty="0">
                <a:latin typeface="Cambria"/>
                <a:cs typeface="Cambria"/>
              </a:rPr>
              <a:t> args)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75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1400" spc="30" dirty="0">
                <a:latin typeface="Cambria"/>
                <a:cs typeface="Cambria"/>
              </a:rPr>
              <a:t>int[]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course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new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int[10];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20" dirty="0">
                <a:latin typeface="Cambria"/>
                <a:cs typeface="Cambria"/>
              </a:rPr>
              <a:t>try{</a:t>
            </a:r>
            <a:endParaRPr sz="14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400" spc="60" dirty="0">
                <a:latin typeface="Cambria"/>
                <a:cs typeface="Cambria"/>
              </a:rPr>
              <a:t>System.</a:t>
            </a:r>
            <a:r>
              <a:rPr sz="1400" i="1" spc="60" dirty="0">
                <a:latin typeface="Cambria"/>
                <a:cs typeface="Cambria"/>
              </a:rPr>
              <a:t>out.println("Outer</a:t>
            </a:r>
            <a:r>
              <a:rPr sz="1400" i="1" spc="15" dirty="0">
                <a:latin typeface="Cambria"/>
                <a:cs typeface="Cambria"/>
              </a:rPr>
              <a:t> try");</a:t>
            </a:r>
            <a:endParaRPr sz="14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400" spc="20" dirty="0">
                <a:latin typeface="Cambria"/>
                <a:cs typeface="Cambria"/>
              </a:rPr>
              <a:t>try{</a:t>
            </a:r>
            <a:endParaRPr sz="1400">
              <a:latin typeface="Cambria"/>
              <a:cs typeface="Cambria"/>
            </a:endParaRPr>
          </a:p>
          <a:p>
            <a:pPr marL="1292860">
              <a:lnSpc>
                <a:spcPct val="100000"/>
              </a:lnSpc>
            </a:pPr>
            <a:r>
              <a:rPr sz="1400" spc="60" dirty="0">
                <a:latin typeface="Cambria"/>
                <a:cs typeface="Cambria"/>
              </a:rPr>
              <a:t>System.</a:t>
            </a:r>
            <a:r>
              <a:rPr sz="1400" i="1" spc="60" dirty="0">
                <a:latin typeface="Cambria"/>
                <a:cs typeface="Cambria"/>
              </a:rPr>
              <a:t>out.println(</a:t>
            </a:r>
            <a:r>
              <a:rPr sz="1400" i="1" spc="25" dirty="0">
                <a:latin typeface="Cambria"/>
                <a:cs typeface="Cambria"/>
              </a:rPr>
              <a:t> </a:t>
            </a:r>
            <a:r>
              <a:rPr sz="1400" i="1" spc="70" dirty="0">
                <a:latin typeface="Cambria"/>
                <a:cs typeface="Cambria"/>
              </a:rPr>
              <a:t>"Start</a:t>
            </a:r>
            <a:r>
              <a:rPr sz="1400" i="1" spc="55" dirty="0">
                <a:latin typeface="Cambria"/>
                <a:cs typeface="Cambria"/>
              </a:rPr>
              <a:t> </a:t>
            </a:r>
            <a:r>
              <a:rPr sz="1400" i="1" spc="75" dirty="0">
                <a:latin typeface="Cambria"/>
                <a:cs typeface="Cambria"/>
              </a:rPr>
              <a:t>Change"</a:t>
            </a:r>
            <a:r>
              <a:rPr sz="1400" i="1" spc="55" dirty="0">
                <a:latin typeface="Cambria"/>
                <a:cs typeface="Cambria"/>
              </a:rPr>
              <a:t> </a:t>
            </a:r>
            <a:r>
              <a:rPr sz="1400" i="1" spc="-15" dirty="0">
                <a:latin typeface="Cambria"/>
                <a:cs typeface="Cambria"/>
              </a:rPr>
              <a:t>);</a:t>
            </a:r>
            <a:endParaRPr sz="1400">
              <a:latin typeface="Cambria"/>
              <a:cs typeface="Cambria"/>
            </a:endParaRPr>
          </a:p>
          <a:p>
            <a:pPr marL="1292860">
              <a:lnSpc>
                <a:spcPct val="100000"/>
              </a:lnSpc>
            </a:pPr>
            <a:r>
              <a:rPr sz="1400" spc="15" dirty="0">
                <a:latin typeface="Cambria"/>
                <a:cs typeface="Cambria"/>
              </a:rPr>
              <a:t>course[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10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]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1;</a:t>
            </a:r>
            <a:endParaRPr sz="1400">
              <a:latin typeface="Cambria"/>
              <a:cs typeface="Cambria"/>
            </a:endParaRPr>
          </a:p>
          <a:p>
            <a:pPr marL="1292860">
              <a:lnSpc>
                <a:spcPct val="100000"/>
              </a:lnSpc>
            </a:pPr>
            <a:r>
              <a:rPr sz="1400" spc="60" dirty="0">
                <a:latin typeface="Cambria"/>
                <a:cs typeface="Cambria"/>
              </a:rPr>
              <a:t>System.</a:t>
            </a:r>
            <a:r>
              <a:rPr sz="1400" i="1" spc="60" dirty="0">
                <a:latin typeface="Cambria"/>
                <a:cs typeface="Cambria"/>
              </a:rPr>
              <a:t>out.println(</a:t>
            </a:r>
            <a:r>
              <a:rPr sz="1400" i="1" spc="30" dirty="0">
                <a:latin typeface="Cambria"/>
                <a:cs typeface="Cambria"/>
              </a:rPr>
              <a:t> </a:t>
            </a:r>
            <a:r>
              <a:rPr sz="1400" i="1" spc="110" dirty="0">
                <a:latin typeface="Cambria"/>
                <a:cs typeface="Cambria"/>
              </a:rPr>
              <a:t>"End</a:t>
            </a:r>
            <a:r>
              <a:rPr sz="1400" i="1" spc="70" dirty="0">
                <a:latin typeface="Cambria"/>
                <a:cs typeface="Cambria"/>
              </a:rPr>
              <a:t> </a:t>
            </a:r>
            <a:r>
              <a:rPr sz="1400" i="1" spc="75" dirty="0">
                <a:latin typeface="Cambria"/>
                <a:cs typeface="Cambria"/>
              </a:rPr>
              <a:t>Change"</a:t>
            </a:r>
            <a:r>
              <a:rPr sz="1400" i="1" spc="60" dirty="0">
                <a:latin typeface="Cambria"/>
                <a:cs typeface="Cambria"/>
              </a:rPr>
              <a:t> </a:t>
            </a:r>
            <a:r>
              <a:rPr sz="1400" i="1" spc="-15" dirty="0">
                <a:latin typeface="Cambria"/>
                <a:cs typeface="Cambria"/>
              </a:rPr>
              <a:t>);</a:t>
            </a:r>
            <a:endParaRPr sz="1400">
              <a:latin typeface="Cambria"/>
              <a:cs typeface="Cambria"/>
            </a:endParaRPr>
          </a:p>
          <a:p>
            <a:pPr marL="1199515" marR="1529715" indent="-18288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r>
              <a:rPr sz="1400" spc="-70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catch(NumberFormatException </a:t>
            </a:r>
            <a:r>
              <a:rPr sz="1400" spc="-25" dirty="0">
                <a:latin typeface="Cambria"/>
                <a:cs typeface="Cambria"/>
              </a:rPr>
              <a:t>e) </a:t>
            </a:r>
            <a:r>
              <a:rPr sz="1400" spc="-75" dirty="0">
                <a:latin typeface="Cambria"/>
                <a:cs typeface="Cambria"/>
              </a:rPr>
              <a:t>{ </a:t>
            </a:r>
            <a:r>
              <a:rPr sz="1400" spc="-7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System.</a:t>
            </a:r>
            <a:r>
              <a:rPr sz="1400" i="1" spc="60" dirty="0">
                <a:latin typeface="Cambria"/>
                <a:cs typeface="Cambria"/>
              </a:rPr>
              <a:t>out.println(</a:t>
            </a:r>
            <a:r>
              <a:rPr sz="1400" i="1" spc="30" dirty="0">
                <a:latin typeface="Cambria"/>
                <a:cs typeface="Cambria"/>
              </a:rPr>
              <a:t> </a:t>
            </a:r>
            <a:r>
              <a:rPr sz="1400" i="1" spc="60" dirty="0">
                <a:latin typeface="Cambria"/>
                <a:cs typeface="Cambria"/>
              </a:rPr>
              <a:t>"Inner</a:t>
            </a:r>
            <a:r>
              <a:rPr sz="1400" i="1" spc="75" dirty="0">
                <a:latin typeface="Cambria"/>
                <a:cs typeface="Cambria"/>
              </a:rPr>
              <a:t> Catch:</a:t>
            </a:r>
            <a:r>
              <a:rPr sz="1400" i="1" spc="60" dirty="0">
                <a:latin typeface="Cambria"/>
                <a:cs typeface="Cambria"/>
              </a:rPr>
              <a:t> </a:t>
            </a:r>
            <a:r>
              <a:rPr sz="1400" i="1" spc="15" dirty="0">
                <a:latin typeface="Cambria"/>
                <a:cs typeface="Cambria"/>
              </a:rPr>
              <a:t>"</a:t>
            </a:r>
            <a:r>
              <a:rPr sz="1400" i="1" spc="85" dirty="0">
                <a:latin typeface="Cambria"/>
                <a:cs typeface="Cambria"/>
              </a:rPr>
              <a:t> </a:t>
            </a:r>
            <a:r>
              <a:rPr sz="1400" i="1" spc="110" dirty="0">
                <a:latin typeface="Cambria"/>
                <a:cs typeface="Cambria"/>
              </a:rPr>
              <a:t>+</a:t>
            </a:r>
            <a:r>
              <a:rPr sz="1400" i="1" spc="70" dirty="0">
                <a:latin typeface="Cambria"/>
                <a:cs typeface="Cambria"/>
              </a:rPr>
              <a:t> </a:t>
            </a:r>
            <a:r>
              <a:rPr sz="1400" i="1" spc="25" dirty="0">
                <a:latin typeface="Cambria"/>
                <a:cs typeface="Cambria"/>
              </a:rPr>
              <a:t>e.getMessage());</a:t>
            </a:r>
            <a:endParaRPr sz="14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927100" marR="1783714" indent="-182880">
              <a:lnSpc>
                <a:spcPct val="100000"/>
              </a:lnSpc>
            </a:pPr>
            <a:r>
              <a:rPr sz="1400" spc="30" dirty="0">
                <a:latin typeface="Cambria"/>
                <a:cs typeface="Cambria"/>
              </a:rPr>
              <a:t>}catch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(ArrayIndexOutOfBoundsException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e)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75" dirty="0">
                <a:latin typeface="Cambria"/>
                <a:cs typeface="Cambria"/>
              </a:rPr>
              <a:t>{ </a:t>
            </a:r>
            <a:r>
              <a:rPr sz="1400" spc="-7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System.</a:t>
            </a:r>
            <a:r>
              <a:rPr sz="1400" i="1" spc="60" dirty="0">
                <a:latin typeface="Cambria"/>
                <a:cs typeface="Cambria"/>
              </a:rPr>
              <a:t>out.println(</a:t>
            </a:r>
            <a:r>
              <a:rPr sz="1400" i="1" spc="30" dirty="0">
                <a:latin typeface="Cambria"/>
                <a:cs typeface="Cambria"/>
              </a:rPr>
              <a:t> </a:t>
            </a:r>
            <a:r>
              <a:rPr sz="1400" i="1" spc="60" dirty="0">
                <a:latin typeface="Cambria"/>
                <a:cs typeface="Cambria"/>
              </a:rPr>
              <a:t>"Outer</a:t>
            </a:r>
            <a:r>
              <a:rPr sz="1400" i="1" spc="75" dirty="0">
                <a:latin typeface="Cambria"/>
                <a:cs typeface="Cambria"/>
              </a:rPr>
              <a:t> Catch:</a:t>
            </a:r>
            <a:r>
              <a:rPr sz="1400" i="1" spc="65" dirty="0">
                <a:latin typeface="Cambria"/>
                <a:cs typeface="Cambria"/>
              </a:rPr>
              <a:t> </a:t>
            </a:r>
            <a:r>
              <a:rPr sz="1400" i="1" spc="15" dirty="0">
                <a:latin typeface="Cambria"/>
                <a:cs typeface="Cambria"/>
              </a:rPr>
              <a:t>"</a:t>
            </a:r>
            <a:r>
              <a:rPr sz="1400" i="1" spc="75" dirty="0">
                <a:latin typeface="Cambria"/>
                <a:cs typeface="Cambria"/>
              </a:rPr>
              <a:t> </a:t>
            </a:r>
            <a:r>
              <a:rPr sz="1400" i="1" spc="110" dirty="0">
                <a:latin typeface="Cambria"/>
                <a:cs typeface="Cambria"/>
              </a:rPr>
              <a:t>+</a:t>
            </a:r>
            <a:r>
              <a:rPr sz="1400" i="1" spc="70" dirty="0">
                <a:latin typeface="Cambria"/>
                <a:cs typeface="Cambria"/>
              </a:rPr>
              <a:t> </a:t>
            </a:r>
            <a:r>
              <a:rPr sz="1400" i="1" spc="25" dirty="0">
                <a:latin typeface="Cambria"/>
                <a:cs typeface="Cambria"/>
              </a:rPr>
              <a:t>e.getMessage());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4100" y="2667000"/>
            <a:ext cx="2095500" cy="1009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7905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65" dirty="0"/>
              <a:t>E</a:t>
            </a:r>
            <a:r>
              <a:rPr spc="265" dirty="0"/>
              <a:t>XAMPLE</a:t>
            </a:r>
            <a:r>
              <a:rPr sz="3000" spc="265" dirty="0"/>
              <a:t>-</a:t>
            </a:r>
            <a:r>
              <a:rPr spc="265" dirty="0"/>
              <a:t>THROWING</a:t>
            </a:r>
            <a:r>
              <a:rPr spc="320" dirty="0"/>
              <a:t> </a:t>
            </a:r>
            <a:r>
              <a:rPr spc="235" dirty="0"/>
              <a:t>A</a:t>
            </a:r>
            <a:r>
              <a:rPr spc="320" dirty="0"/>
              <a:t> </a:t>
            </a:r>
            <a:r>
              <a:rPr spc="275" dirty="0"/>
              <a:t>DIFFERENT</a:t>
            </a:r>
            <a:r>
              <a:rPr spc="340" dirty="0"/>
              <a:t> </a:t>
            </a:r>
            <a:r>
              <a:rPr spc="285" dirty="0"/>
              <a:t>EXCEPTION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363459" cy="4981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30" dirty="0">
                <a:latin typeface="Cambria"/>
                <a:cs typeface="Cambria"/>
              </a:rPr>
              <a:t>It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is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possible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to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throw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different </a:t>
            </a:r>
            <a:r>
              <a:rPr sz="2000" spc="50" dirty="0">
                <a:latin typeface="Cambria"/>
                <a:cs typeface="Cambria"/>
              </a:rPr>
              <a:t>exception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after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catching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an</a:t>
            </a:r>
            <a:endParaRPr sz="20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000" spc="55" dirty="0">
                <a:latin typeface="Cambria"/>
                <a:cs typeface="Cambria"/>
              </a:rPr>
              <a:t>exception.</a:t>
            </a:r>
            <a:endParaRPr sz="2000">
              <a:latin typeface="Cambria"/>
              <a:cs typeface="Cambria"/>
            </a:endParaRPr>
          </a:p>
          <a:p>
            <a:pPr marL="285115" marR="3048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10" dirty="0">
                <a:latin typeface="Cambria"/>
                <a:cs typeface="Cambria"/>
              </a:rPr>
              <a:t>If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try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catch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block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has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b="1" spc="130" dirty="0">
                <a:latin typeface="Cambria"/>
                <a:cs typeface="Cambria"/>
              </a:rPr>
              <a:t>throw</a:t>
            </a:r>
            <a:r>
              <a:rPr sz="2000" b="1" spc="13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statement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and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it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not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handled,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finally</a:t>
            </a:r>
            <a:r>
              <a:rPr sz="2000" spc="65" dirty="0">
                <a:latin typeface="Cambria"/>
                <a:cs typeface="Cambria"/>
              </a:rPr>
              <a:t> will</a:t>
            </a:r>
            <a:r>
              <a:rPr sz="2000" spc="80" dirty="0">
                <a:latin typeface="Cambria"/>
                <a:cs typeface="Cambria"/>
              </a:rPr>
              <a:t> still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run</a:t>
            </a:r>
            <a:endParaRPr sz="20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80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75" dirty="0">
                <a:latin typeface="Cambria"/>
                <a:cs typeface="Cambria"/>
              </a:rPr>
              <a:t>Flow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jumps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lo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b="1" spc="125" dirty="0">
                <a:latin typeface="Cambria"/>
                <a:cs typeface="Cambria"/>
              </a:rPr>
              <a:t>finally</a:t>
            </a:r>
            <a:r>
              <a:rPr sz="2000" spc="125" dirty="0">
                <a:latin typeface="Cambria"/>
                <a:cs typeface="Cambria"/>
              </a:rPr>
              <a:t>,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then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b="1" spc="145" dirty="0">
                <a:latin typeface="Cambria"/>
                <a:cs typeface="Cambria"/>
              </a:rPr>
              <a:t>back</a:t>
            </a:r>
            <a:r>
              <a:rPr sz="2000" b="1" spc="130" dirty="0">
                <a:latin typeface="Cambria"/>
                <a:cs typeface="Cambria"/>
              </a:rPr>
              <a:t> </a:t>
            </a:r>
            <a:r>
              <a:rPr sz="2000" b="1" spc="100" dirty="0">
                <a:latin typeface="Cambria"/>
                <a:cs typeface="Cambria"/>
              </a:rPr>
              <a:t>to</a:t>
            </a:r>
            <a:r>
              <a:rPr sz="2000" b="1" spc="130" dirty="0">
                <a:latin typeface="Cambria"/>
                <a:cs typeface="Cambria"/>
              </a:rPr>
              <a:t> </a:t>
            </a:r>
            <a:r>
              <a:rPr sz="2000" b="1" spc="125" dirty="0">
                <a:latin typeface="Cambria"/>
                <a:cs typeface="Cambria"/>
              </a:rPr>
              <a:t>the</a:t>
            </a:r>
            <a:r>
              <a:rPr sz="2000" b="1" spc="130" dirty="0">
                <a:latin typeface="Cambria"/>
                <a:cs typeface="Cambria"/>
              </a:rPr>
              <a:t> throw</a:t>
            </a:r>
            <a:endParaRPr sz="20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  <a:spcBef>
                <a:spcPts val="1450"/>
              </a:spcBef>
            </a:pPr>
            <a:r>
              <a:rPr sz="1200" b="1" spc="80" dirty="0">
                <a:latin typeface="Cambria"/>
                <a:cs typeface="Cambria"/>
              </a:rPr>
              <a:t>public</a:t>
            </a:r>
            <a:r>
              <a:rPr sz="1200" b="1" spc="55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class</a:t>
            </a:r>
            <a:r>
              <a:rPr sz="1200" b="1" spc="75" dirty="0">
                <a:latin typeface="Cambria"/>
                <a:cs typeface="Cambria"/>
              </a:rPr>
              <a:t> </a:t>
            </a:r>
            <a:r>
              <a:rPr sz="1200" b="1" spc="80" dirty="0">
                <a:latin typeface="Cambria"/>
                <a:cs typeface="Cambria"/>
              </a:rPr>
              <a:t>TestFinally</a:t>
            </a:r>
            <a:r>
              <a:rPr sz="1200" b="1" spc="70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{</a:t>
            </a:r>
            <a:endParaRPr sz="1200">
              <a:latin typeface="Cambria"/>
              <a:cs typeface="Cambria"/>
            </a:endParaRPr>
          </a:p>
          <a:p>
            <a:pPr marL="744220" marR="3971925" indent="-364490">
              <a:lnSpc>
                <a:spcPct val="100000"/>
              </a:lnSpc>
            </a:pPr>
            <a:r>
              <a:rPr sz="1200" b="1" spc="80" dirty="0">
                <a:latin typeface="Cambria"/>
                <a:cs typeface="Cambria"/>
              </a:rPr>
              <a:t>public</a:t>
            </a:r>
            <a:r>
              <a:rPr sz="1200" b="1" spc="70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static </a:t>
            </a:r>
            <a:r>
              <a:rPr sz="1200" b="1" spc="70" dirty="0">
                <a:latin typeface="Cambria"/>
                <a:cs typeface="Cambria"/>
              </a:rPr>
              <a:t>void</a:t>
            </a:r>
            <a:r>
              <a:rPr sz="1200" b="1" spc="90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main(String[]</a:t>
            </a:r>
            <a:r>
              <a:rPr sz="1200" b="1" spc="75" dirty="0">
                <a:latin typeface="Cambria"/>
                <a:cs typeface="Cambria"/>
              </a:rPr>
              <a:t> </a:t>
            </a:r>
            <a:r>
              <a:rPr sz="1200" b="1" spc="45" dirty="0">
                <a:latin typeface="Cambria"/>
                <a:cs typeface="Cambria"/>
              </a:rPr>
              <a:t>args){ </a:t>
            </a:r>
            <a:r>
              <a:rPr sz="1200" b="1" spc="-250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try{</a:t>
            </a:r>
            <a:endParaRPr sz="1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200" i="1" spc="-5" dirty="0">
                <a:latin typeface="Cambria"/>
                <a:cs typeface="Cambria"/>
              </a:rPr>
              <a:t>test();</a:t>
            </a:r>
            <a:endParaRPr sz="12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1200" spc="75" dirty="0">
                <a:latin typeface="Cambria"/>
                <a:cs typeface="Cambria"/>
              </a:rPr>
              <a:t>}</a:t>
            </a:r>
            <a:r>
              <a:rPr sz="1200" b="1" spc="75" dirty="0">
                <a:latin typeface="Cambria"/>
                <a:cs typeface="Cambria"/>
              </a:rPr>
              <a:t>catch(Exception</a:t>
            </a:r>
            <a:r>
              <a:rPr sz="1200" b="1" spc="20" dirty="0">
                <a:latin typeface="Cambria"/>
                <a:cs typeface="Cambria"/>
              </a:rPr>
              <a:t> </a:t>
            </a:r>
            <a:r>
              <a:rPr sz="1200" b="1" dirty="0">
                <a:latin typeface="Cambria"/>
                <a:cs typeface="Cambria"/>
              </a:rPr>
              <a:t>e){</a:t>
            </a:r>
            <a:endParaRPr sz="1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200" spc="80" dirty="0">
                <a:latin typeface="Cambria"/>
                <a:cs typeface="Cambria"/>
              </a:rPr>
              <a:t>System.</a:t>
            </a:r>
            <a:r>
              <a:rPr sz="1200" b="1" i="1" spc="80" dirty="0">
                <a:latin typeface="Cambria"/>
                <a:cs typeface="Cambria"/>
              </a:rPr>
              <a:t>out.println("Catch</a:t>
            </a:r>
            <a:r>
              <a:rPr sz="1200" b="1" i="1" spc="60" dirty="0">
                <a:latin typeface="Cambria"/>
                <a:cs typeface="Cambria"/>
              </a:rPr>
              <a:t> </a:t>
            </a:r>
            <a:r>
              <a:rPr sz="1200" b="1" i="1" spc="65" dirty="0">
                <a:latin typeface="Cambria"/>
                <a:cs typeface="Cambria"/>
              </a:rPr>
              <a:t>from</a:t>
            </a:r>
            <a:r>
              <a:rPr sz="1200" b="1" i="1" spc="100" dirty="0">
                <a:latin typeface="Cambria"/>
                <a:cs typeface="Cambria"/>
              </a:rPr>
              <a:t> </a:t>
            </a:r>
            <a:r>
              <a:rPr sz="1200" b="1" i="1" spc="85" dirty="0">
                <a:latin typeface="Cambria"/>
                <a:cs typeface="Cambria"/>
              </a:rPr>
              <a:t>main:</a:t>
            </a:r>
            <a:r>
              <a:rPr sz="1200" b="1" i="1" spc="100" dirty="0">
                <a:latin typeface="Cambria"/>
                <a:cs typeface="Cambria"/>
              </a:rPr>
              <a:t> </a:t>
            </a:r>
            <a:r>
              <a:rPr sz="1200" b="1" i="1" spc="15" dirty="0">
                <a:latin typeface="Cambria"/>
                <a:cs typeface="Cambria"/>
              </a:rPr>
              <a:t>"+</a:t>
            </a:r>
            <a:r>
              <a:rPr sz="1200" b="1" i="1" spc="85" dirty="0">
                <a:latin typeface="Cambria"/>
                <a:cs typeface="Cambria"/>
              </a:rPr>
              <a:t> </a:t>
            </a:r>
            <a:r>
              <a:rPr sz="1200" b="1" i="1" spc="40" dirty="0">
                <a:latin typeface="Cambria"/>
                <a:cs typeface="Cambria"/>
              </a:rPr>
              <a:t>e.getMessage());</a:t>
            </a:r>
            <a:endParaRPr sz="12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200" spc="-70" dirty="0">
                <a:latin typeface="Cambria"/>
                <a:cs typeface="Cambria"/>
              </a:rPr>
              <a:t>}}</a:t>
            </a:r>
            <a:endParaRPr sz="1200">
              <a:latin typeface="Cambria"/>
              <a:cs typeface="Cambria"/>
            </a:endParaRPr>
          </a:p>
          <a:p>
            <a:pPr marL="744220" marR="5084445" indent="-364490">
              <a:lnSpc>
                <a:spcPct val="100000"/>
              </a:lnSpc>
            </a:pPr>
            <a:r>
              <a:rPr sz="1200" b="1" spc="80" dirty="0">
                <a:latin typeface="Cambria"/>
                <a:cs typeface="Cambria"/>
              </a:rPr>
              <a:t>public </a:t>
            </a:r>
            <a:r>
              <a:rPr sz="1200" b="1" spc="75" dirty="0">
                <a:latin typeface="Cambria"/>
                <a:cs typeface="Cambria"/>
              </a:rPr>
              <a:t>static </a:t>
            </a:r>
            <a:r>
              <a:rPr sz="1200" b="1" spc="70" dirty="0">
                <a:latin typeface="Cambria"/>
                <a:cs typeface="Cambria"/>
              </a:rPr>
              <a:t>void </a:t>
            </a:r>
            <a:r>
              <a:rPr sz="1200" b="1" spc="20" dirty="0">
                <a:latin typeface="Cambria"/>
                <a:cs typeface="Cambria"/>
              </a:rPr>
              <a:t>test(){ </a:t>
            </a:r>
            <a:r>
              <a:rPr sz="1200" b="1" spc="-250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try{</a:t>
            </a:r>
            <a:endParaRPr sz="1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200" spc="40" dirty="0">
                <a:latin typeface="Cambria"/>
                <a:cs typeface="Cambria"/>
              </a:rPr>
              <a:t>i</a:t>
            </a:r>
            <a:r>
              <a:rPr sz="1200" spc="60" dirty="0">
                <a:latin typeface="Cambria"/>
                <a:cs typeface="Cambria"/>
              </a:rPr>
              <a:t>nt </a:t>
            </a:r>
            <a:r>
              <a:rPr sz="1200" dirty="0">
                <a:latin typeface="Cambria"/>
                <a:cs typeface="Cambria"/>
              </a:rPr>
              <a:t>c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5" dirty="0">
                <a:latin typeface="Cambria"/>
                <a:cs typeface="Cambria"/>
              </a:rPr>
              <a:t>4</a:t>
            </a:r>
            <a:r>
              <a:rPr sz="1200" spc="-120" dirty="0">
                <a:latin typeface="Cambria"/>
                <a:cs typeface="Cambria"/>
              </a:rPr>
              <a:t>/</a:t>
            </a:r>
            <a:r>
              <a:rPr sz="1200" spc="-130" dirty="0">
                <a:latin typeface="Cambria"/>
                <a:cs typeface="Cambria"/>
              </a:rPr>
              <a:t>0</a:t>
            </a:r>
            <a:r>
              <a:rPr sz="1200" spc="15" dirty="0">
                <a:latin typeface="Cambria"/>
                <a:cs typeface="Cambria"/>
              </a:rPr>
              <a:t>;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-254" dirty="0">
                <a:latin typeface="Cambria"/>
                <a:cs typeface="Cambria"/>
              </a:rPr>
              <a:t>//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system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g</a:t>
            </a:r>
            <a:r>
              <a:rPr sz="1200" spc="30" dirty="0">
                <a:latin typeface="Cambria"/>
                <a:cs typeface="Cambria"/>
              </a:rPr>
              <a:t>ene</a:t>
            </a:r>
            <a:r>
              <a:rPr sz="1200" spc="15" dirty="0">
                <a:latin typeface="Cambria"/>
                <a:cs typeface="Cambria"/>
              </a:rPr>
              <a:t>r</a:t>
            </a:r>
            <a:r>
              <a:rPr sz="1200" spc="80" dirty="0">
                <a:latin typeface="Cambria"/>
                <a:cs typeface="Cambria"/>
              </a:rPr>
              <a:t>a</a:t>
            </a:r>
            <a:r>
              <a:rPr sz="1200" spc="20" dirty="0">
                <a:latin typeface="Cambria"/>
                <a:cs typeface="Cambria"/>
              </a:rPr>
              <a:t>te</a:t>
            </a:r>
            <a:r>
              <a:rPr sz="1200" spc="35" dirty="0">
                <a:latin typeface="Cambria"/>
                <a:cs typeface="Cambria"/>
              </a:rPr>
              <a:t>d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ex</a:t>
            </a:r>
            <a:r>
              <a:rPr sz="1200" spc="-5" dirty="0">
                <a:latin typeface="Cambria"/>
                <a:cs typeface="Cambria"/>
              </a:rPr>
              <a:t>c</a:t>
            </a:r>
            <a:r>
              <a:rPr sz="1200" spc="15" dirty="0">
                <a:latin typeface="Cambria"/>
                <a:cs typeface="Cambria"/>
              </a:rPr>
              <a:t>e</a:t>
            </a:r>
            <a:r>
              <a:rPr sz="1200" spc="10" dirty="0">
                <a:latin typeface="Cambria"/>
                <a:cs typeface="Cambria"/>
              </a:rPr>
              <a:t>p</a:t>
            </a:r>
            <a:r>
              <a:rPr sz="1200" spc="50" dirty="0">
                <a:latin typeface="Cambria"/>
                <a:cs typeface="Cambria"/>
              </a:rPr>
              <a:t>ti</a:t>
            </a:r>
            <a:r>
              <a:rPr sz="1200" spc="10" dirty="0">
                <a:latin typeface="Cambria"/>
                <a:cs typeface="Cambria"/>
              </a:rPr>
              <a:t>on</a:t>
            </a:r>
            <a:endParaRPr sz="12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200" spc="-65" dirty="0">
                <a:latin typeface="Cambria"/>
                <a:cs typeface="Cambria"/>
              </a:rPr>
              <a:t>}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b="1" spc="80" dirty="0">
                <a:latin typeface="Cambria"/>
                <a:cs typeface="Cambria"/>
              </a:rPr>
              <a:t>catch(ArithmeticException</a:t>
            </a:r>
            <a:r>
              <a:rPr sz="1200" b="1" spc="55" dirty="0">
                <a:latin typeface="Cambria"/>
                <a:cs typeface="Cambria"/>
              </a:rPr>
              <a:t> </a:t>
            </a:r>
            <a:r>
              <a:rPr sz="1200" b="1" dirty="0">
                <a:latin typeface="Cambria"/>
                <a:cs typeface="Cambria"/>
              </a:rPr>
              <a:t>e){</a:t>
            </a:r>
            <a:endParaRPr sz="12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200" spc="50" dirty="0">
                <a:latin typeface="Cambria"/>
                <a:cs typeface="Cambria"/>
              </a:rPr>
              <a:t>System.</a:t>
            </a:r>
            <a:r>
              <a:rPr sz="1200" i="1" spc="50" dirty="0">
                <a:latin typeface="Cambria"/>
                <a:cs typeface="Cambria"/>
              </a:rPr>
              <a:t>out.println("Catch</a:t>
            </a:r>
            <a:r>
              <a:rPr sz="1200" i="1" spc="145" dirty="0">
                <a:latin typeface="Cambria"/>
                <a:cs typeface="Cambria"/>
              </a:rPr>
              <a:t> </a:t>
            </a:r>
            <a:r>
              <a:rPr sz="1200" i="1" spc="45" dirty="0">
                <a:latin typeface="Cambria"/>
                <a:cs typeface="Cambria"/>
              </a:rPr>
              <a:t>from</a:t>
            </a:r>
            <a:r>
              <a:rPr sz="1200" i="1" spc="90" dirty="0">
                <a:latin typeface="Cambria"/>
                <a:cs typeface="Cambria"/>
              </a:rPr>
              <a:t> </a:t>
            </a:r>
            <a:r>
              <a:rPr sz="1200" i="1" spc="10" dirty="0">
                <a:latin typeface="Cambria"/>
                <a:cs typeface="Cambria"/>
              </a:rPr>
              <a:t>test:</a:t>
            </a:r>
            <a:r>
              <a:rPr sz="1200" i="1" spc="125" dirty="0">
                <a:latin typeface="Cambria"/>
                <a:cs typeface="Cambria"/>
              </a:rPr>
              <a:t> </a:t>
            </a:r>
            <a:r>
              <a:rPr sz="1200" i="1" spc="50" dirty="0">
                <a:latin typeface="Cambria"/>
                <a:cs typeface="Cambria"/>
              </a:rPr>
              <a:t>"+</a:t>
            </a:r>
            <a:r>
              <a:rPr sz="1200" i="1" spc="80" dirty="0">
                <a:latin typeface="Cambria"/>
                <a:cs typeface="Cambria"/>
              </a:rPr>
              <a:t> </a:t>
            </a:r>
            <a:r>
              <a:rPr sz="1200" i="1" spc="15" dirty="0">
                <a:latin typeface="Cambria"/>
                <a:cs typeface="Cambria"/>
              </a:rPr>
              <a:t>e.getMessage());</a:t>
            </a:r>
            <a:endParaRPr sz="12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200" spc="20" dirty="0">
                <a:latin typeface="Cambria"/>
                <a:cs typeface="Cambria"/>
              </a:rPr>
              <a:t>throw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new</a:t>
            </a:r>
            <a:r>
              <a:rPr sz="1200" spc="95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IllegalArgumentException("throwing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another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15" dirty="0">
                <a:latin typeface="Cambria"/>
                <a:cs typeface="Cambria"/>
              </a:rPr>
              <a:t>exception");</a:t>
            </a:r>
            <a:endParaRPr sz="12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200" spc="-65" dirty="0">
                <a:latin typeface="Cambria"/>
                <a:cs typeface="Cambria"/>
              </a:rPr>
              <a:t>}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finally{</a:t>
            </a:r>
            <a:endParaRPr sz="1200">
              <a:latin typeface="Cambria"/>
              <a:cs typeface="Cambria"/>
            </a:endParaRPr>
          </a:p>
          <a:p>
            <a:pPr marL="744220" marR="2476500" indent="182880">
              <a:lnSpc>
                <a:spcPct val="100000"/>
              </a:lnSpc>
            </a:pPr>
            <a:r>
              <a:rPr sz="1200" spc="80" dirty="0">
                <a:latin typeface="Cambria"/>
                <a:cs typeface="Cambria"/>
              </a:rPr>
              <a:t>System.</a:t>
            </a:r>
            <a:r>
              <a:rPr sz="1200" b="1" i="1" spc="80" dirty="0">
                <a:latin typeface="Cambria"/>
                <a:cs typeface="Cambria"/>
              </a:rPr>
              <a:t>out.println("Finally</a:t>
            </a:r>
            <a:r>
              <a:rPr sz="1200" b="1" i="1" spc="40" dirty="0">
                <a:latin typeface="Cambria"/>
                <a:cs typeface="Cambria"/>
              </a:rPr>
              <a:t> </a:t>
            </a:r>
            <a:r>
              <a:rPr sz="1200" b="1" i="1" spc="65" dirty="0">
                <a:latin typeface="Cambria"/>
                <a:cs typeface="Cambria"/>
              </a:rPr>
              <a:t>from</a:t>
            </a:r>
            <a:r>
              <a:rPr sz="1200" b="1" i="1" spc="80" dirty="0">
                <a:latin typeface="Cambria"/>
                <a:cs typeface="Cambria"/>
              </a:rPr>
              <a:t> </a:t>
            </a:r>
            <a:r>
              <a:rPr sz="1200" b="1" i="1" spc="40" dirty="0">
                <a:latin typeface="Cambria"/>
                <a:cs typeface="Cambria"/>
              </a:rPr>
              <a:t>test</a:t>
            </a:r>
            <a:r>
              <a:rPr sz="1200" b="1" i="1" spc="65" dirty="0">
                <a:latin typeface="Cambria"/>
                <a:cs typeface="Cambria"/>
              </a:rPr>
              <a:t> </a:t>
            </a:r>
            <a:r>
              <a:rPr sz="1200" b="1" i="1" spc="50" dirty="0">
                <a:latin typeface="Cambria"/>
                <a:cs typeface="Cambria"/>
              </a:rPr>
              <a:t>method.");</a:t>
            </a:r>
            <a:r>
              <a:rPr sz="1200" b="1" i="1" spc="105" dirty="0">
                <a:latin typeface="Cambria"/>
                <a:cs typeface="Cambria"/>
              </a:rPr>
              <a:t> </a:t>
            </a:r>
            <a:r>
              <a:rPr sz="1200" spc="-65" dirty="0">
                <a:latin typeface="Cambria"/>
                <a:cs typeface="Cambria"/>
              </a:rPr>
              <a:t>} </a:t>
            </a:r>
            <a:r>
              <a:rPr sz="1200" spc="-6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System.</a:t>
            </a:r>
            <a:r>
              <a:rPr sz="1200" b="1" i="1" spc="75" dirty="0">
                <a:latin typeface="Cambria"/>
                <a:cs typeface="Cambria"/>
              </a:rPr>
              <a:t>out.println(“After</a:t>
            </a:r>
            <a:r>
              <a:rPr sz="1200" b="1" i="1" spc="35" dirty="0">
                <a:latin typeface="Cambria"/>
                <a:cs typeface="Cambria"/>
              </a:rPr>
              <a:t> </a:t>
            </a:r>
            <a:r>
              <a:rPr sz="1200" b="1" i="1" spc="110" dirty="0">
                <a:latin typeface="Cambria"/>
                <a:cs typeface="Cambria"/>
              </a:rPr>
              <a:t>Finally</a:t>
            </a:r>
            <a:r>
              <a:rPr sz="1200" b="1" i="1" spc="65" dirty="0">
                <a:latin typeface="Cambria"/>
                <a:cs typeface="Cambria"/>
              </a:rPr>
              <a:t> </a:t>
            </a:r>
            <a:r>
              <a:rPr sz="1200" b="1" i="1" spc="70" dirty="0">
                <a:latin typeface="Cambria"/>
                <a:cs typeface="Cambria"/>
              </a:rPr>
              <a:t>from</a:t>
            </a:r>
            <a:r>
              <a:rPr sz="1200" b="1" i="1" spc="60" dirty="0">
                <a:latin typeface="Cambria"/>
                <a:cs typeface="Cambria"/>
              </a:rPr>
              <a:t> </a:t>
            </a:r>
            <a:r>
              <a:rPr sz="1200" b="1" i="1" spc="40" dirty="0">
                <a:latin typeface="Cambria"/>
                <a:cs typeface="Cambria"/>
              </a:rPr>
              <a:t>test</a:t>
            </a:r>
            <a:r>
              <a:rPr sz="1200" b="1" i="1" spc="75" dirty="0">
                <a:latin typeface="Cambria"/>
                <a:cs typeface="Cambria"/>
              </a:rPr>
              <a:t> </a:t>
            </a:r>
            <a:r>
              <a:rPr sz="1200" b="1" i="1" spc="50" dirty="0">
                <a:latin typeface="Cambria"/>
                <a:cs typeface="Cambria"/>
              </a:rPr>
              <a:t>method.");</a:t>
            </a:r>
            <a:endParaRPr sz="12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200" spc="-70" dirty="0">
                <a:latin typeface="Cambria"/>
                <a:cs typeface="Cambria"/>
              </a:rPr>
              <a:t>}}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3581400"/>
            <a:ext cx="3295650" cy="77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7905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65" dirty="0"/>
              <a:t>E</a:t>
            </a:r>
            <a:r>
              <a:rPr spc="265" dirty="0"/>
              <a:t>XAMPLE</a:t>
            </a:r>
            <a:r>
              <a:rPr sz="3000" spc="265" dirty="0"/>
              <a:t>-</a:t>
            </a:r>
            <a:r>
              <a:rPr spc="265" dirty="0"/>
              <a:t>THROWING</a:t>
            </a:r>
            <a:r>
              <a:rPr spc="320" dirty="0"/>
              <a:t> </a:t>
            </a:r>
            <a:r>
              <a:rPr spc="235" dirty="0"/>
              <a:t>A</a:t>
            </a:r>
            <a:r>
              <a:rPr spc="320" dirty="0"/>
              <a:t> </a:t>
            </a:r>
            <a:r>
              <a:rPr spc="275" dirty="0"/>
              <a:t>DIFFERENT</a:t>
            </a:r>
            <a:r>
              <a:rPr spc="340" dirty="0"/>
              <a:t> </a:t>
            </a:r>
            <a:r>
              <a:rPr spc="285" dirty="0"/>
              <a:t>EXCEPTION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363459" cy="4963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30" dirty="0">
                <a:latin typeface="Cambria"/>
                <a:cs typeface="Cambria"/>
              </a:rPr>
              <a:t>It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is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possible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to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throw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different </a:t>
            </a:r>
            <a:r>
              <a:rPr sz="2000" spc="50" dirty="0">
                <a:latin typeface="Cambria"/>
                <a:cs typeface="Cambria"/>
              </a:rPr>
              <a:t>exception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after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catching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an</a:t>
            </a:r>
            <a:endParaRPr sz="20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000" spc="55" dirty="0">
                <a:latin typeface="Cambria"/>
                <a:cs typeface="Cambria"/>
              </a:rPr>
              <a:t>exception.</a:t>
            </a:r>
            <a:endParaRPr sz="2000">
              <a:latin typeface="Cambria"/>
              <a:cs typeface="Cambria"/>
            </a:endParaRPr>
          </a:p>
          <a:p>
            <a:pPr marL="285115" marR="3048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10" dirty="0">
                <a:latin typeface="Cambria"/>
                <a:cs typeface="Cambria"/>
              </a:rPr>
              <a:t>If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try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catch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block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has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b="1" spc="130" dirty="0">
                <a:latin typeface="Cambria"/>
                <a:cs typeface="Cambria"/>
              </a:rPr>
              <a:t>throw</a:t>
            </a:r>
            <a:r>
              <a:rPr sz="2000" b="1" spc="13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statement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and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it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not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handled,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finally</a:t>
            </a:r>
            <a:r>
              <a:rPr sz="2000" spc="65" dirty="0">
                <a:latin typeface="Cambria"/>
                <a:cs typeface="Cambria"/>
              </a:rPr>
              <a:t> will</a:t>
            </a:r>
            <a:r>
              <a:rPr sz="2000" spc="80" dirty="0">
                <a:latin typeface="Cambria"/>
                <a:cs typeface="Cambria"/>
              </a:rPr>
              <a:t> still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run</a:t>
            </a:r>
            <a:endParaRPr sz="20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80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75" dirty="0">
                <a:latin typeface="Cambria"/>
                <a:cs typeface="Cambria"/>
              </a:rPr>
              <a:t>Flow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jumps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lo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b="1" spc="125" dirty="0">
                <a:latin typeface="Cambria"/>
                <a:cs typeface="Cambria"/>
              </a:rPr>
              <a:t>finally</a:t>
            </a:r>
            <a:r>
              <a:rPr sz="2000" spc="125" dirty="0">
                <a:latin typeface="Cambria"/>
                <a:cs typeface="Cambria"/>
              </a:rPr>
              <a:t>,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then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b="1" spc="145" dirty="0">
                <a:latin typeface="Cambria"/>
                <a:cs typeface="Cambria"/>
              </a:rPr>
              <a:t>back</a:t>
            </a:r>
            <a:r>
              <a:rPr sz="2000" b="1" spc="130" dirty="0">
                <a:latin typeface="Cambria"/>
                <a:cs typeface="Cambria"/>
              </a:rPr>
              <a:t> </a:t>
            </a:r>
            <a:r>
              <a:rPr sz="2000" b="1" spc="100" dirty="0">
                <a:latin typeface="Cambria"/>
                <a:cs typeface="Cambria"/>
              </a:rPr>
              <a:t>to</a:t>
            </a:r>
            <a:r>
              <a:rPr sz="2000" b="1" spc="130" dirty="0">
                <a:latin typeface="Cambria"/>
                <a:cs typeface="Cambria"/>
              </a:rPr>
              <a:t> </a:t>
            </a:r>
            <a:r>
              <a:rPr sz="2000" b="1" spc="125" dirty="0">
                <a:latin typeface="Cambria"/>
                <a:cs typeface="Cambria"/>
              </a:rPr>
              <a:t>the</a:t>
            </a:r>
            <a:r>
              <a:rPr sz="2000" b="1" spc="130" dirty="0">
                <a:latin typeface="Cambria"/>
                <a:cs typeface="Cambria"/>
              </a:rPr>
              <a:t> throw</a:t>
            </a:r>
            <a:endParaRPr sz="20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  <a:spcBef>
                <a:spcPts val="1305"/>
              </a:spcBef>
            </a:pPr>
            <a:r>
              <a:rPr sz="1200" b="1" spc="80" dirty="0">
                <a:latin typeface="Cambria"/>
                <a:cs typeface="Cambria"/>
              </a:rPr>
              <a:t>public</a:t>
            </a:r>
            <a:r>
              <a:rPr sz="1200" b="1" spc="55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class</a:t>
            </a:r>
            <a:r>
              <a:rPr sz="1200" b="1" spc="75" dirty="0">
                <a:latin typeface="Cambria"/>
                <a:cs typeface="Cambria"/>
              </a:rPr>
              <a:t> </a:t>
            </a:r>
            <a:r>
              <a:rPr sz="1200" b="1" spc="80" dirty="0">
                <a:latin typeface="Cambria"/>
                <a:cs typeface="Cambria"/>
              </a:rPr>
              <a:t>TestFinally</a:t>
            </a:r>
            <a:r>
              <a:rPr sz="1200" b="1" spc="70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{</a:t>
            </a:r>
            <a:endParaRPr sz="1200">
              <a:latin typeface="Cambria"/>
              <a:cs typeface="Cambria"/>
            </a:endParaRPr>
          </a:p>
          <a:p>
            <a:pPr marL="744220" marR="3971925" indent="-364490">
              <a:lnSpc>
                <a:spcPct val="100000"/>
              </a:lnSpc>
            </a:pPr>
            <a:r>
              <a:rPr sz="1200" b="1" spc="80" dirty="0">
                <a:latin typeface="Cambria"/>
                <a:cs typeface="Cambria"/>
              </a:rPr>
              <a:t>public</a:t>
            </a:r>
            <a:r>
              <a:rPr sz="1200" b="1" spc="70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static </a:t>
            </a:r>
            <a:r>
              <a:rPr sz="1200" b="1" spc="70" dirty="0">
                <a:latin typeface="Cambria"/>
                <a:cs typeface="Cambria"/>
              </a:rPr>
              <a:t>void</a:t>
            </a:r>
            <a:r>
              <a:rPr sz="1200" b="1" spc="90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main(String[]</a:t>
            </a:r>
            <a:r>
              <a:rPr sz="1200" b="1" spc="75" dirty="0">
                <a:latin typeface="Cambria"/>
                <a:cs typeface="Cambria"/>
              </a:rPr>
              <a:t> </a:t>
            </a:r>
            <a:r>
              <a:rPr sz="1200" b="1" spc="45" dirty="0">
                <a:latin typeface="Cambria"/>
                <a:cs typeface="Cambria"/>
              </a:rPr>
              <a:t>args){ </a:t>
            </a:r>
            <a:r>
              <a:rPr sz="1200" b="1" spc="-250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try{</a:t>
            </a:r>
            <a:endParaRPr sz="1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200" i="1" spc="-5" dirty="0">
                <a:latin typeface="Cambria"/>
                <a:cs typeface="Cambria"/>
              </a:rPr>
              <a:t>test();</a:t>
            </a:r>
            <a:endParaRPr sz="12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200" spc="75" dirty="0">
                <a:latin typeface="Cambria"/>
                <a:cs typeface="Cambria"/>
              </a:rPr>
              <a:t>}</a:t>
            </a:r>
            <a:r>
              <a:rPr sz="1200" b="1" spc="75" dirty="0">
                <a:latin typeface="Cambria"/>
                <a:cs typeface="Cambria"/>
              </a:rPr>
              <a:t>catch(Exception</a:t>
            </a:r>
            <a:r>
              <a:rPr sz="1200" b="1" spc="15" dirty="0">
                <a:latin typeface="Cambria"/>
                <a:cs typeface="Cambria"/>
              </a:rPr>
              <a:t> </a:t>
            </a:r>
            <a:r>
              <a:rPr sz="1200" b="1" dirty="0">
                <a:latin typeface="Cambria"/>
                <a:cs typeface="Cambria"/>
              </a:rPr>
              <a:t>e){</a:t>
            </a:r>
            <a:endParaRPr sz="1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200" spc="80" dirty="0">
                <a:latin typeface="Cambria"/>
                <a:cs typeface="Cambria"/>
              </a:rPr>
              <a:t>System.</a:t>
            </a:r>
            <a:r>
              <a:rPr sz="1200" b="1" i="1" spc="80" dirty="0">
                <a:latin typeface="Cambria"/>
                <a:cs typeface="Cambria"/>
              </a:rPr>
              <a:t>out.println("Catch</a:t>
            </a:r>
            <a:r>
              <a:rPr sz="1200" b="1" i="1" spc="60" dirty="0">
                <a:latin typeface="Cambria"/>
                <a:cs typeface="Cambria"/>
              </a:rPr>
              <a:t> </a:t>
            </a:r>
            <a:r>
              <a:rPr sz="1200" b="1" i="1" spc="65" dirty="0">
                <a:latin typeface="Cambria"/>
                <a:cs typeface="Cambria"/>
              </a:rPr>
              <a:t>from</a:t>
            </a:r>
            <a:r>
              <a:rPr sz="1200" b="1" i="1" spc="100" dirty="0">
                <a:latin typeface="Cambria"/>
                <a:cs typeface="Cambria"/>
              </a:rPr>
              <a:t> </a:t>
            </a:r>
            <a:r>
              <a:rPr sz="1200" b="1" i="1" spc="85" dirty="0">
                <a:latin typeface="Cambria"/>
                <a:cs typeface="Cambria"/>
              </a:rPr>
              <a:t>main:</a:t>
            </a:r>
            <a:r>
              <a:rPr sz="1200" b="1" i="1" spc="100" dirty="0">
                <a:latin typeface="Cambria"/>
                <a:cs typeface="Cambria"/>
              </a:rPr>
              <a:t> </a:t>
            </a:r>
            <a:r>
              <a:rPr sz="1200" b="1" i="1" spc="15" dirty="0">
                <a:latin typeface="Cambria"/>
                <a:cs typeface="Cambria"/>
              </a:rPr>
              <a:t>"+</a:t>
            </a:r>
            <a:r>
              <a:rPr sz="1200" b="1" i="1" spc="85" dirty="0">
                <a:latin typeface="Cambria"/>
                <a:cs typeface="Cambria"/>
              </a:rPr>
              <a:t> </a:t>
            </a:r>
            <a:r>
              <a:rPr sz="1200" b="1" i="1" spc="40" dirty="0">
                <a:latin typeface="Cambria"/>
                <a:cs typeface="Cambria"/>
              </a:rPr>
              <a:t>e.getMessage());</a:t>
            </a:r>
            <a:endParaRPr sz="12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200" spc="-70" dirty="0">
                <a:latin typeface="Cambria"/>
                <a:cs typeface="Cambria"/>
              </a:rPr>
              <a:t>}}</a:t>
            </a:r>
            <a:endParaRPr sz="1200">
              <a:latin typeface="Cambria"/>
              <a:cs typeface="Cambria"/>
            </a:endParaRPr>
          </a:p>
          <a:p>
            <a:pPr marL="744220" marR="5084445" indent="-364490">
              <a:lnSpc>
                <a:spcPct val="100000"/>
              </a:lnSpc>
            </a:pPr>
            <a:r>
              <a:rPr sz="1200" b="1" spc="80" dirty="0">
                <a:latin typeface="Cambria"/>
                <a:cs typeface="Cambria"/>
              </a:rPr>
              <a:t>public </a:t>
            </a:r>
            <a:r>
              <a:rPr sz="1200" b="1" spc="75" dirty="0">
                <a:latin typeface="Cambria"/>
                <a:cs typeface="Cambria"/>
              </a:rPr>
              <a:t>static </a:t>
            </a:r>
            <a:r>
              <a:rPr sz="1200" b="1" spc="70" dirty="0">
                <a:latin typeface="Cambria"/>
                <a:cs typeface="Cambria"/>
              </a:rPr>
              <a:t>void </a:t>
            </a:r>
            <a:r>
              <a:rPr sz="1200" b="1" spc="20" dirty="0">
                <a:latin typeface="Cambria"/>
                <a:cs typeface="Cambria"/>
              </a:rPr>
              <a:t>test(){ </a:t>
            </a:r>
            <a:r>
              <a:rPr sz="1200" b="1" spc="-250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try{</a:t>
            </a:r>
            <a:endParaRPr sz="1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200" b="1" spc="75" dirty="0">
                <a:latin typeface="Cambria"/>
                <a:cs typeface="Cambria"/>
              </a:rPr>
              <a:t>throw</a:t>
            </a:r>
            <a:r>
              <a:rPr sz="1200" b="1" spc="80" dirty="0">
                <a:latin typeface="Cambria"/>
                <a:cs typeface="Cambria"/>
              </a:rPr>
              <a:t> new</a:t>
            </a:r>
            <a:r>
              <a:rPr sz="1200" b="1" spc="70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IllegalArgumentException("throwing</a:t>
            </a:r>
            <a:r>
              <a:rPr sz="1200" b="1" spc="125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another</a:t>
            </a:r>
            <a:r>
              <a:rPr sz="1200" b="1" spc="95" dirty="0">
                <a:latin typeface="Cambria"/>
                <a:cs typeface="Cambria"/>
              </a:rPr>
              <a:t> </a:t>
            </a:r>
            <a:r>
              <a:rPr sz="1200" b="1" spc="40" dirty="0">
                <a:latin typeface="Cambria"/>
                <a:cs typeface="Cambria"/>
              </a:rPr>
              <a:t>exception");</a:t>
            </a:r>
            <a:endParaRPr sz="12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200" spc="-65" dirty="0">
                <a:latin typeface="Cambria"/>
                <a:cs typeface="Cambria"/>
              </a:rPr>
              <a:t>}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b="1" spc="80" dirty="0">
                <a:latin typeface="Cambria"/>
                <a:cs typeface="Cambria"/>
              </a:rPr>
              <a:t>catch(ArithmeticException</a:t>
            </a:r>
            <a:r>
              <a:rPr sz="1200" b="1" spc="55" dirty="0">
                <a:latin typeface="Cambria"/>
                <a:cs typeface="Cambria"/>
              </a:rPr>
              <a:t> </a:t>
            </a:r>
            <a:r>
              <a:rPr sz="1200" b="1" dirty="0">
                <a:latin typeface="Cambria"/>
                <a:cs typeface="Cambria"/>
              </a:rPr>
              <a:t>e){</a:t>
            </a:r>
            <a:endParaRPr sz="1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200" spc="80" dirty="0">
                <a:latin typeface="Cambria"/>
                <a:cs typeface="Cambria"/>
              </a:rPr>
              <a:t>System.</a:t>
            </a:r>
            <a:r>
              <a:rPr sz="1200" b="1" i="1" spc="80" dirty="0">
                <a:latin typeface="Cambria"/>
                <a:cs typeface="Cambria"/>
              </a:rPr>
              <a:t>out.println("Catch</a:t>
            </a:r>
            <a:r>
              <a:rPr sz="1200" b="1" i="1" spc="55" dirty="0">
                <a:latin typeface="Cambria"/>
                <a:cs typeface="Cambria"/>
              </a:rPr>
              <a:t> </a:t>
            </a:r>
            <a:r>
              <a:rPr sz="1200" b="1" i="1" spc="65" dirty="0">
                <a:latin typeface="Cambria"/>
                <a:cs typeface="Cambria"/>
              </a:rPr>
              <a:t>from</a:t>
            </a:r>
            <a:r>
              <a:rPr sz="1200" b="1" i="1" spc="90" dirty="0">
                <a:latin typeface="Cambria"/>
                <a:cs typeface="Cambria"/>
              </a:rPr>
              <a:t> </a:t>
            </a:r>
            <a:r>
              <a:rPr sz="1200" b="1" i="1" spc="35" dirty="0">
                <a:latin typeface="Cambria"/>
                <a:cs typeface="Cambria"/>
              </a:rPr>
              <a:t>test:</a:t>
            </a:r>
            <a:r>
              <a:rPr sz="1200" b="1" i="1" spc="95" dirty="0">
                <a:latin typeface="Cambria"/>
                <a:cs typeface="Cambria"/>
              </a:rPr>
              <a:t> </a:t>
            </a:r>
            <a:r>
              <a:rPr sz="1200" b="1" i="1" spc="20" dirty="0">
                <a:latin typeface="Cambria"/>
                <a:cs typeface="Cambria"/>
              </a:rPr>
              <a:t>"+</a:t>
            </a:r>
            <a:r>
              <a:rPr sz="1200" b="1" i="1" spc="75" dirty="0">
                <a:latin typeface="Cambria"/>
                <a:cs typeface="Cambria"/>
              </a:rPr>
              <a:t> </a:t>
            </a:r>
            <a:r>
              <a:rPr sz="1200" b="1" i="1" spc="40" dirty="0">
                <a:latin typeface="Cambria"/>
                <a:cs typeface="Cambria"/>
              </a:rPr>
              <a:t>e.getMessage());</a:t>
            </a:r>
            <a:endParaRPr sz="12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200" spc="-65" dirty="0">
                <a:latin typeface="Cambria"/>
                <a:cs typeface="Cambria"/>
              </a:rPr>
              <a:t>}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finally{</a:t>
            </a:r>
            <a:endParaRPr sz="1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200" spc="80" dirty="0">
                <a:latin typeface="Cambria"/>
                <a:cs typeface="Cambria"/>
              </a:rPr>
              <a:t>System.</a:t>
            </a:r>
            <a:r>
              <a:rPr sz="1200" b="1" i="1" spc="80" dirty="0">
                <a:latin typeface="Cambria"/>
                <a:cs typeface="Cambria"/>
              </a:rPr>
              <a:t>out.println("Finally</a:t>
            </a:r>
            <a:r>
              <a:rPr sz="1200" b="1" i="1" spc="40" dirty="0">
                <a:latin typeface="Cambria"/>
                <a:cs typeface="Cambria"/>
              </a:rPr>
              <a:t> </a:t>
            </a:r>
            <a:r>
              <a:rPr sz="1200" b="1" i="1" spc="65" dirty="0">
                <a:latin typeface="Cambria"/>
                <a:cs typeface="Cambria"/>
              </a:rPr>
              <a:t>from</a:t>
            </a:r>
            <a:r>
              <a:rPr sz="1200" b="1" i="1" spc="80" dirty="0">
                <a:latin typeface="Cambria"/>
                <a:cs typeface="Cambria"/>
              </a:rPr>
              <a:t> </a:t>
            </a:r>
            <a:r>
              <a:rPr sz="1200" b="1" i="1" spc="40" dirty="0">
                <a:latin typeface="Cambria"/>
                <a:cs typeface="Cambria"/>
              </a:rPr>
              <a:t>test</a:t>
            </a:r>
            <a:r>
              <a:rPr sz="1200" b="1" i="1" spc="65" dirty="0">
                <a:latin typeface="Cambria"/>
                <a:cs typeface="Cambria"/>
              </a:rPr>
              <a:t> </a:t>
            </a:r>
            <a:r>
              <a:rPr sz="1200" b="1" i="1" spc="50" dirty="0">
                <a:latin typeface="Cambria"/>
                <a:cs typeface="Cambria"/>
              </a:rPr>
              <a:t>method."); </a:t>
            </a:r>
            <a:r>
              <a:rPr sz="1200" b="1" i="1" spc="130" dirty="0">
                <a:latin typeface="Cambria"/>
                <a:cs typeface="Cambria"/>
              </a:rPr>
              <a:t> </a:t>
            </a:r>
            <a:r>
              <a:rPr sz="1200" spc="-65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200" spc="75" dirty="0">
                <a:latin typeface="Cambria"/>
                <a:cs typeface="Cambria"/>
              </a:rPr>
              <a:t>System.</a:t>
            </a:r>
            <a:r>
              <a:rPr sz="1200" b="1" i="1" spc="75" dirty="0">
                <a:latin typeface="Cambria"/>
                <a:cs typeface="Cambria"/>
              </a:rPr>
              <a:t>out.println(“After</a:t>
            </a:r>
            <a:r>
              <a:rPr sz="1200" b="1" i="1" spc="35" dirty="0">
                <a:latin typeface="Cambria"/>
                <a:cs typeface="Cambria"/>
              </a:rPr>
              <a:t> </a:t>
            </a:r>
            <a:r>
              <a:rPr sz="1200" b="1" i="1" spc="110" dirty="0">
                <a:latin typeface="Cambria"/>
                <a:cs typeface="Cambria"/>
              </a:rPr>
              <a:t>Finally</a:t>
            </a:r>
            <a:r>
              <a:rPr sz="1200" b="1" i="1" spc="70" dirty="0">
                <a:latin typeface="Cambria"/>
                <a:cs typeface="Cambria"/>
              </a:rPr>
              <a:t> from</a:t>
            </a:r>
            <a:r>
              <a:rPr sz="1200" b="1" i="1" spc="60" dirty="0">
                <a:latin typeface="Cambria"/>
                <a:cs typeface="Cambria"/>
              </a:rPr>
              <a:t> </a:t>
            </a:r>
            <a:r>
              <a:rPr sz="1200" b="1" i="1" spc="40" dirty="0">
                <a:latin typeface="Cambria"/>
                <a:cs typeface="Cambria"/>
              </a:rPr>
              <a:t>test</a:t>
            </a:r>
            <a:r>
              <a:rPr sz="1200" b="1" i="1" spc="75" dirty="0">
                <a:latin typeface="Cambria"/>
                <a:cs typeface="Cambria"/>
              </a:rPr>
              <a:t> </a:t>
            </a:r>
            <a:r>
              <a:rPr sz="1200" b="1" i="1" spc="50" dirty="0">
                <a:latin typeface="Cambria"/>
                <a:cs typeface="Cambria"/>
              </a:rPr>
              <a:t>method.");</a:t>
            </a:r>
            <a:endParaRPr sz="12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200" spc="-70" dirty="0">
                <a:latin typeface="Cambria"/>
                <a:cs typeface="Cambria"/>
              </a:rPr>
              <a:t>}}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3505200"/>
            <a:ext cx="34099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43484"/>
            <a:ext cx="7501890" cy="102044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000" spc="260" dirty="0"/>
              <a:t>E</a:t>
            </a:r>
            <a:r>
              <a:rPr spc="260" dirty="0"/>
              <a:t>XAMPLE</a:t>
            </a:r>
            <a:r>
              <a:rPr sz="3000" spc="260" dirty="0"/>
              <a:t>-</a:t>
            </a:r>
            <a:r>
              <a:rPr spc="260" dirty="0"/>
              <a:t>THROW</a:t>
            </a:r>
            <a:r>
              <a:rPr spc="310" dirty="0"/>
              <a:t> </a:t>
            </a:r>
            <a:r>
              <a:rPr spc="275" dirty="0"/>
              <a:t>AND</a:t>
            </a:r>
            <a:r>
              <a:rPr spc="295" dirty="0"/>
              <a:t> </a:t>
            </a:r>
            <a:r>
              <a:rPr spc="300" dirty="0"/>
              <a:t>CATCH</a:t>
            </a:r>
            <a:r>
              <a:rPr spc="325" dirty="0"/>
              <a:t> </a:t>
            </a:r>
            <a:r>
              <a:rPr spc="285" dirty="0"/>
              <a:t>EXCEPTION</a:t>
            </a:r>
            <a:r>
              <a:rPr spc="315" dirty="0"/>
              <a:t> </a:t>
            </a:r>
            <a:r>
              <a:rPr spc="250" dirty="0"/>
              <a:t>IN</a:t>
            </a:r>
            <a:endParaRPr sz="30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305" dirty="0"/>
              <a:t>SAME</a:t>
            </a:r>
            <a:r>
              <a:rPr spc="260" dirty="0"/>
              <a:t> </a:t>
            </a:r>
            <a:r>
              <a:rPr spc="320" dirty="0"/>
              <a:t>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98091"/>
            <a:ext cx="6312535" cy="4295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90" dirty="0">
                <a:latin typeface="Cambria"/>
                <a:cs typeface="Cambria"/>
              </a:rPr>
              <a:t>public</a:t>
            </a:r>
            <a:r>
              <a:rPr sz="1400" b="1" spc="70" dirty="0">
                <a:latin typeface="Cambria"/>
                <a:cs typeface="Cambria"/>
              </a:rPr>
              <a:t> </a:t>
            </a:r>
            <a:r>
              <a:rPr sz="1400" b="1" spc="75" dirty="0">
                <a:latin typeface="Cambria"/>
                <a:cs typeface="Cambria"/>
              </a:rPr>
              <a:t>class</a:t>
            </a:r>
            <a:r>
              <a:rPr sz="1400" b="1" spc="55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TestFinally</a:t>
            </a:r>
            <a:r>
              <a:rPr sz="1400" b="1" spc="6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b="1" spc="90" dirty="0">
                <a:latin typeface="Cambria"/>
                <a:cs typeface="Cambria"/>
              </a:rPr>
              <a:t>public</a:t>
            </a:r>
            <a:r>
              <a:rPr sz="1400" b="1" spc="75" dirty="0">
                <a:latin typeface="Cambria"/>
                <a:cs typeface="Cambria"/>
              </a:rPr>
              <a:t> </a:t>
            </a:r>
            <a:r>
              <a:rPr sz="1400" b="1" spc="85" dirty="0">
                <a:latin typeface="Cambria"/>
                <a:cs typeface="Cambria"/>
              </a:rPr>
              <a:t>static</a:t>
            </a:r>
            <a:r>
              <a:rPr sz="1400" b="1" spc="55" dirty="0">
                <a:latin typeface="Cambria"/>
                <a:cs typeface="Cambria"/>
              </a:rPr>
              <a:t> </a:t>
            </a:r>
            <a:r>
              <a:rPr sz="1400" b="1" spc="80" dirty="0">
                <a:latin typeface="Cambria"/>
                <a:cs typeface="Cambria"/>
              </a:rPr>
              <a:t>void</a:t>
            </a:r>
            <a:r>
              <a:rPr sz="1400" b="1" spc="75" dirty="0">
                <a:latin typeface="Cambria"/>
                <a:cs typeface="Cambria"/>
              </a:rPr>
              <a:t> </a:t>
            </a:r>
            <a:r>
              <a:rPr sz="1400" b="1" spc="85" dirty="0">
                <a:latin typeface="Cambria"/>
                <a:cs typeface="Cambria"/>
              </a:rPr>
              <a:t>main(String[]</a:t>
            </a:r>
            <a:r>
              <a:rPr sz="1400" b="1" spc="75" dirty="0">
                <a:latin typeface="Cambria"/>
                <a:cs typeface="Cambria"/>
              </a:rPr>
              <a:t> </a:t>
            </a:r>
            <a:r>
              <a:rPr sz="1400" b="1" spc="55" dirty="0">
                <a:latin typeface="Cambria"/>
                <a:cs typeface="Cambria"/>
              </a:rPr>
              <a:t>args){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b="1" spc="70" dirty="0">
                <a:latin typeface="Cambria"/>
                <a:cs typeface="Cambria"/>
              </a:rPr>
              <a:t>try{</a:t>
            </a: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1400" i="1" spc="-5" dirty="0">
                <a:latin typeface="Cambria"/>
                <a:cs typeface="Cambria"/>
              </a:rPr>
              <a:t>test();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90" dirty="0">
                <a:latin typeface="Cambria"/>
                <a:cs typeface="Cambria"/>
              </a:rPr>
              <a:t>}</a:t>
            </a:r>
            <a:r>
              <a:rPr sz="1400" b="1" spc="90" dirty="0">
                <a:latin typeface="Cambria"/>
                <a:cs typeface="Cambria"/>
              </a:rPr>
              <a:t>catch(Exception</a:t>
            </a:r>
            <a:r>
              <a:rPr sz="1400" b="1" spc="5" dirty="0">
                <a:latin typeface="Cambria"/>
                <a:cs typeface="Cambria"/>
              </a:rPr>
              <a:t> e){</a:t>
            </a: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400" spc="95" dirty="0">
                <a:latin typeface="Cambria"/>
                <a:cs typeface="Cambria"/>
              </a:rPr>
              <a:t>System.</a:t>
            </a:r>
            <a:r>
              <a:rPr sz="1400" b="1" i="1" spc="95" dirty="0">
                <a:latin typeface="Cambria"/>
                <a:cs typeface="Cambria"/>
              </a:rPr>
              <a:t>out.println("Catch</a:t>
            </a:r>
            <a:r>
              <a:rPr sz="1400" b="1" i="1" spc="50" dirty="0">
                <a:latin typeface="Cambria"/>
                <a:cs typeface="Cambria"/>
              </a:rPr>
              <a:t> </a:t>
            </a:r>
            <a:r>
              <a:rPr sz="1400" b="1" i="1" spc="85" dirty="0">
                <a:latin typeface="Cambria"/>
                <a:cs typeface="Cambria"/>
              </a:rPr>
              <a:t>from</a:t>
            </a:r>
            <a:r>
              <a:rPr sz="1400" b="1" i="1" spc="95" dirty="0">
                <a:latin typeface="Cambria"/>
                <a:cs typeface="Cambria"/>
              </a:rPr>
              <a:t> </a:t>
            </a:r>
            <a:r>
              <a:rPr sz="1400" b="1" i="1" spc="105" dirty="0">
                <a:latin typeface="Cambria"/>
                <a:cs typeface="Cambria"/>
              </a:rPr>
              <a:t>main:</a:t>
            </a:r>
            <a:r>
              <a:rPr sz="1400" b="1" i="1" spc="100" dirty="0">
                <a:latin typeface="Cambria"/>
                <a:cs typeface="Cambria"/>
              </a:rPr>
              <a:t> </a:t>
            </a:r>
            <a:r>
              <a:rPr sz="1400" b="1" i="1" spc="20" dirty="0">
                <a:latin typeface="Cambria"/>
                <a:cs typeface="Cambria"/>
              </a:rPr>
              <a:t>"+</a:t>
            </a:r>
            <a:r>
              <a:rPr sz="1400" b="1" i="1" spc="95" dirty="0">
                <a:latin typeface="Cambria"/>
                <a:cs typeface="Cambria"/>
              </a:rPr>
              <a:t> </a:t>
            </a:r>
            <a:r>
              <a:rPr sz="1400" b="1" i="1" spc="50" dirty="0">
                <a:latin typeface="Cambria"/>
                <a:cs typeface="Cambria"/>
              </a:rPr>
              <a:t>e.getMessage());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mbria"/>
              <a:cs typeface="Cambria"/>
            </a:endParaRPr>
          </a:p>
          <a:p>
            <a:pPr marL="744220" marR="3723640" indent="-364490">
              <a:lnSpc>
                <a:spcPct val="100000"/>
              </a:lnSpc>
            </a:pPr>
            <a:r>
              <a:rPr sz="1400" b="1" spc="90" dirty="0">
                <a:latin typeface="Cambria"/>
                <a:cs typeface="Cambria"/>
              </a:rPr>
              <a:t>public</a:t>
            </a:r>
            <a:r>
              <a:rPr sz="1400" b="1" spc="70" dirty="0">
                <a:latin typeface="Cambria"/>
                <a:cs typeface="Cambria"/>
              </a:rPr>
              <a:t> </a:t>
            </a:r>
            <a:r>
              <a:rPr sz="1400" b="1" spc="85" dirty="0">
                <a:latin typeface="Cambria"/>
                <a:cs typeface="Cambria"/>
              </a:rPr>
              <a:t>static</a:t>
            </a:r>
            <a:r>
              <a:rPr sz="1400" b="1" spc="50" dirty="0">
                <a:latin typeface="Cambria"/>
                <a:cs typeface="Cambria"/>
              </a:rPr>
              <a:t> </a:t>
            </a:r>
            <a:r>
              <a:rPr sz="1400" b="1" spc="80" dirty="0">
                <a:latin typeface="Cambria"/>
                <a:cs typeface="Cambria"/>
              </a:rPr>
              <a:t>void</a:t>
            </a:r>
            <a:r>
              <a:rPr sz="1400" b="1" spc="65" dirty="0">
                <a:latin typeface="Cambria"/>
                <a:cs typeface="Cambria"/>
              </a:rPr>
              <a:t> </a:t>
            </a:r>
            <a:r>
              <a:rPr sz="1400" b="1" spc="35" dirty="0">
                <a:latin typeface="Cambria"/>
                <a:cs typeface="Cambria"/>
              </a:rPr>
              <a:t>test(){ </a:t>
            </a:r>
            <a:r>
              <a:rPr sz="1400" b="1" spc="-290" dirty="0">
                <a:latin typeface="Cambria"/>
                <a:cs typeface="Cambria"/>
              </a:rPr>
              <a:t> </a:t>
            </a:r>
            <a:r>
              <a:rPr sz="1400" b="1" spc="65" dirty="0">
                <a:latin typeface="Cambria"/>
                <a:cs typeface="Cambria"/>
              </a:rPr>
              <a:t>try{</a:t>
            </a: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400" b="1" spc="95" dirty="0">
                <a:latin typeface="Cambria"/>
                <a:cs typeface="Cambria"/>
              </a:rPr>
              <a:t>throw</a:t>
            </a:r>
            <a:r>
              <a:rPr sz="1400" b="1" spc="80" dirty="0">
                <a:latin typeface="Cambria"/>
                <a:cs typeface="Cambria"/>
              </a:rPr>
              <a:t> </a:t>
            </a:r>
            <a:r>
              <a:rPr sz="1400" b="1" spc="100" dirty="0">
                <a:latin typeface="Cambria"/>
                <a:cs typeface="Cambria"/>
              </a:rPr>
              <a:t>new</a:t>
            </a:r>
            <a:r>
              <a:rPr sz="1400" b="1" spc="80" dirty="0">
                <a:latin typeface="Cambria"/>
                <a:cs typeface="Cambria"/>
              </a:rPr>
              <a:t> </a:t>
            </a:r>
            <a:r>
              <a:rPr sz="1400" b="1" spc="85" dirty="0">
                <a:latin typeface="Cambria"/>
                <a:cs typeface="Cambria"/>
              </a:rPr>
              <a:t>ArithmeticException("throwing</a:t>
            </a:r>
            <a:r>
              <a:rPr sz="1400" b="1" spc="40" dirty="0">
                <a:latin typeface="Cambria"/>
                <a:cs typeface="Cambria"/>
              </a:rPr>
              <a:t> </a:t>
            </a:r>
            <a:r>
              <a:rPr sz="1400" b="1" spc="105" dirty="0">
                <a:latin typeface="Cambria"/>
                <a:cs typeface="Cambria"/>
              </a:rPr>
              <a:t>an</a:t>
            </a:r>
            <a:r>
              <a:rPr sz="1400" b="1" spc="90" dirty="0">
                <a:latin typeface="Cambria"/>
                <a:cs typeface="Cambria"/>
              </a:rPr>
              <a:t> </a:t>
            </a:r>
            <a:r>
              <a:rPr sz="1400" b="1" spc="50" dirty="0">
                <a:latin typeface="Cambria"/>
                <a:cs typeface="Cambria"/>
              </a:rPr>
              <a:t>exception");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15"/>
              </a:spcBef>
            </a:pPr>
            <a:r>
              <a:rPr sz="1400" spc="-75" dirty="0">
                <a:latin typeface="Cambria"/>
                <a:cs typeface="Cambria"/>
              </a:rPr>
              <a:t>}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catch(ArithmeticException</a:t>
            </a:r>
            <a:r>
              <a:rPr sz="1400" b="1" spc="30" dirty="0">
                <a:latin typeface="Cambria"/>
                <a:cs typeface="Cambria"/>
              </a:rPr>
              <a:t> </a:t>
            </a:r>
            <a:r>
              <a:rPr sz="1400" b="1" spc="5" dirty="0">
                <a:latin typeface="Cambria"/>
                <a:cs typeface="Cambria"/>
              </a:rPr>
              <a:t>e){</a:t>
            </a: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400" spc="95" dirty="0">
                <a:latin typeface="Cambria"/>
                <a:cs typeface="Cambria"/>
              </a:rPr>
              <a:t>System.</a:t>
            </a:r>
            <a:r>
              <a:rPr sz="1400" b="1" i="1" spc="95" dirty="0">
                <a:latin typeface="Cambria"/>
                <a:cs typeface="Cambria"/>
              </a:rPr>
              <a:t>out.println("Catch</a:t>
            </a:r>
            <a:r>
              <a:rPr sz="1400" b="1" i="1" spc="50" dirty="0">
                <a:latin typeface="Cambria"/>
                <a:cs typeface="Cambria"/>
              </a:rPr>
              <a:t> </a:t>
            </a:r>
            <a:r>
              <a:rPr sz="1400" b="1" i="1" spc="85" dirty="0">
                <a:latin typeface="Cambria"/>
                <a:cs typeface="Cambria"/>
              </a:rPr>
              <a:t>from</a:t>
            </a:r>
            <a:r>
              <a:rPr sz="1400" b="1" i="1" spc="90" dirty="0">
                <a:latin typeface="Cambria"/>
                <a:cs typeface="Cambria"/>
              </a:rPr>
              <a:t> </a:t>
            </a:r>
            <a:r>
              <a:rPr sz="1400" b="1" i="1" spc="45" dirty="0">
                <a:latin typeface="Cambria"/>
                <a:cs typeface="Cambria"/>
              </a:rPr>
              <a:t>test:</a:t>
            </a:r>
            <a:r>
              <a:rPr sz="1400" b="1" i="1" spc="90" dirty="0">
                <a:latin typeface="Cambria"/>
                <a:cs typeface="Cambria"/>
              </a:rPr>
              <a:t> </a:t>
            </a:r>
            <a:r>
              <a:rPr sz="1400" b="1" i="1" spc="20" dirty="0">
                <a:latin typeface="Cambria"/>
                <a:cs typeface="Cambria"/>
              </a:rPr>
              <a:t>"+</a:t>
            </a:r>
            <a:r>
              <a:rPr sz="1400" b="1" i="1" spc="100" dirty="0">
                <a:latin typeface="Cambria"/>
                <a:cs typeface="Cambria"/>
              </a:rPr>
              <a:t> </a:t>
            </a:r>
            <a:r>
              <a:rPr sz="1400" b="1" i="1" spc="50" dirty="0">
                <a:latin typeface="Cambria"/>
                <a:cs typeface="Cambria"/>
              </a:rPr>
              <a:t>e.getMessage());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b="1" spc="70" dirty="0">
                <a:latin typeface="Cambria"/>
                <a:cs typeface="Cambria"/>
              </a:rPr>
              <a:t>finally{</a:t>
            </a: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400" spc="95" dirty="0">
                <a:latin typeface="Cambria"/>
                <a:cs typeface="Cambria"/>
              </a:rPr>
              <a:t>System.</a:t>
            </a:r>
            <a:r>
              <a:rPr sz="1400" b="1" i="1" spc="95" dirty="0">
                <a:latin typeface="Cambria"/>
                <a:cs typeface="Cambria"/>
              </a:rPr>
              <a:t>out.println("Finally</a:t>
            </a:r>
            <a:r>
              <a:rPr sz="1400" b="1" i="1" spc="55" dirty="0">
                <a:latin typeface="Cambria"/>
                <a:cs typeface="Cambria"/>
              </a:rPr>
              <a:t> </a:t>
            </a:r>
            <a:r>
              <a:rPr sz="1400" b="1" i="1" spc="85" dirty="0">
                <a:latin typeface="Cambria"/>
                <a:cs typeface="Cambria"/>
              </a:rPr>
              <a:t>from</a:t>
            </a:r>
            <a:r>
              <a:rPr sz="1400" b="1" i="1" spc="70" dirty="0">
                <a:latin typeface="Cambria"/>
                <a:cs typeface="Cambria"/>
              </a:rPr>
              <a:t> </a:t>
            </a:r>
            <a:r>
              <a:rPr sz="1400" b="1" i="1" spc="50" dirty="0">
                <a:latin typeface="Cambria"/>
                <a:cs typeface="Cambria"/>
              </a:rPr>
              <a:t>test</a:t>
            </a:r>
            <a:r>
              <a:rPr sz="1400" b="1" i="1" spc="90" dirty="0">
                <a:latin typeface="Cambria"/>
                <a:cs typeface="Cambria"/>
              </a:rPr>
              <a:t> </a:t>
            </a:r>
            <a:r>
              <a:rPr sz="1400" b="1" i="1" spc="60" dirty="0">
                <a:latin typeface="Cambria"/>
                <a:cs typeface="Cambria"/>
              </a:rPr>
              <a:t>method.");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90" dirty="0">
                <a:latin typeface="Cambria"/>
                <a:cs typeface="Cambria"/>
              </a:rPr>
              <a:t>System.</a:t>
            </a:r>
            <a:r>
              <a:rPr sz="1400" b="1" i="1" spc="90" dirty="0">
                <a:latin typeface="Cambria"/>
                <a:cs typeface="Cambria"/>
              </a:rPr>
              <a:t>out.println(“After</a:t>
            </a:r>
            <a:r>
              <a:rPr sz="1400" b="1" i="1" spc="35" dirty="0">
                <a:latin typeface="Cambria"/>
                <a:cs typeface="Cambria"/>
              </a:rPr>
              <a:t> </a:t>
            </a:r>
            <a:r>
              <a:rPr sz="1400" b="1" i="1" spc="130" dirty="0">
                <a:latin typeface="Cambria"/>
                <a:cs typeface="Cambria"/>
              </a:rPr>
              <a:t>Finally</a:t>
            </a:r>
            <a:r>
              <a:rPr sz="1400" b="1" i="1" spc="85" dirty="0">
                <a:latin typeface="Cambria"/>
                <a:cs typeface="Cambria"/>
              </a:rPr>
              <a:t> from</a:t>
            </a:r>
            <a:r>
              <a:rPr sz="1400" b="1" i="1" spc="75" dirty="0">
                <a:latin typeface="Cambria"/>
                <a:cs typeface="Cambria"/>
              </a:rPr>
              <a:t> </a:t>
            </a:r>
            <a:r>
              <a:rPr sz="1400" b="1" i="1" spc="50" dirty="0">
                <a:latin typeface="Cambria"/>
                <a:cs typeface="Cambria"/>
              </a:rPr>
              <a:t>test</a:t>
            </a:r>
            <a:r>
              <a:rPr sz="1400" b="1" i="1" spc="80" dirty="0">
                <a:latin typeface="Cambria"/>
                <a:cs typeface="Cambria"/>
              </a:rPr>
              <a:t> </a:t>
            </a:r>
            <a:r>
              <a:rPr sz="1400" b="1" i="1" spc="60" dirty="0">
                <a:latin typeface="Cambria"/>
                <a:cs typeface="Cambria"/>
              </a:rPr>
              <a:t>method.");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828800"/>
            <a:ext cx="38862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0214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5" dirty="0"/>
              <a:t>E</a:t>
            </a:r>
            <a:r>
              <a:rPr spc="295" dirty="0"/>
              <a:t>XCEPTION</a:t>
            </a:r>
            <a:r>
              <a:rPr spc="290" dirty="0"/>
              <a:t> HIERARCHY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438400"/>
            <a:ext cx="7561199" cy="3657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628978"/>
            <a:ext cx="7593330" cy="133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sz="2200" spc="130" dirty="0">
                <a:latin typeface="Cambria"/>
                <a:cs typeface="Cambria"/>
              </a:rPr>
              <a:t>All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exception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classes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are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subtypes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java.lang.Exception</a:t>
            </a:r>
            <a:endParaRPr sz="22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200" spc="90" dirty="0">
                <a:latin typeface="Cambria"/>
                <a:cs typeface="Cambria"/>
              </a:rPr>
              <a:t>class.</a:t>
            </a:r>
            <a:endParaRPr sz="2200">
              <a:latin typeface="Cambria"/>
              <a:cs typeface="Cambria"/>
            </a:endParaRPr>
          </a:p>
          <a:p>
            <a:pPr marL="3518535" marR="2863850">
              <a:lnSpc>
                <a:spcPct val="100000"/>
              </a:lnSpc>
              <a:spcBef>
                <a:spcPts val="725"/>
              </a:spcBef>
            </a:pPr>
            <a:r>
              <a:rPr sz="1200" spc="-5" dirty="0">
                <a:latin typeface="Arial MT"/>
                <a:cs typeface="Arial MT"/>
              </a:rPr>
              <a:t>2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useful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methods: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getMessage()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printStackTrace()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0214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5" dirty="0"/>
              <a:t>E</a:t>
            </a:r>
            <a:r>
              <a:rPr spc="295" dirty="0"/>
              <a:t>XCEPTION</a:t>
            </a:r>
            <a:r>
              <a:rPr spc="290" dirty="0"/>
              <a:t> HIERARCHY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5933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sz="2200" spc="130" dirty="0">
                <a:latin typeface="Cambria"/>
                <a:cs typeface="Cambria"/>
              </a:rPr>
              <a:t>All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exception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classes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are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subtypes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java.lang.Exception</a:t>
            </a:r>
            <a:endParaRPr sz="22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200" spc="90" dirty="0">
                <a:latin typeface="Cambria"/>
                <a:cs typeface="Cambria"/>
              </a:rPr>
              <a:t>class.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2590800"/>
            <a:ext cx="57150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651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85" dirty="0"/>
              <a:t>T</a:t>
            </a:r>
            <a:r>
              <a:rPr spc="285" dirty="0"/>
              <a:t>YPES</a:t>
            </a:r>
            <a:r>
              <a:rPr spc="280" dirty="0"/>
              <a:t> </a:t>
            </a:r>
            <a:r>
              <a:rPr spc="305" dirty="0"/>
              <a:t>OF</a:t>
            </a:r>
            <a:r>
              <a:rPr spc="285" dirty="0"/>
              <a:t> EXCEPTION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5822"/>
            <a:ext cx="2026285" cy="12331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5" dirty="0">
                <a:latin typeface="Cambria"/>
                <a:cs typeface="Cambria"/>
              </a:rPr>
              <a:t>2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types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95" dirty="0">
                <a:latin typeface="Cambria"/>
                <a:cs typeface="Cambria"/>
              </a:rPr>
              <a:t>Checked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90" dirty="0">
                <a:latin typeface="Cambria"/>
                <a:cs typeface="Cambria"/>
              </a:rPr>
              <a:t>Unchecked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739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65" dirty="0"/>
              <a:t>C</a:t>
            </a:r>
            <a:r>
              <a:rPr spc="365" dirty="0"/>
              <a:t>HECKED</a:t>
            </a:r>
            <a:r>
              <a:rPr spc="245" dirty="0"/>
              <a:t> </a:t>
            </a:r>
            <a:r>
              <a:rPr sz="3000" spc="295" dirty="0"/>
              <a:t>E</a:t>
            </a:r>
            <a:r>
              <a:rPr spc="295" dirty="0"/>
              <a:t>XCEPTION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7454"/>
            <a:ext cx="7226934" cy="435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0" dirty="0">
                <a:latin typeface="Cambria"/>
                <a:cs typeface="Cambria"/>
              </a:rPr>
              <a:t>Checked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exceptions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b="1" spc="165" dirty="0">
                <a:latin typeface="Cambria"/>
                <a:cs typeface="Cambria"/>
              </a:rPr>
              <a:t>checked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60" dirty="0">
                <a:latin typeface="Cambria"/>
                <a:cs typeface="Cambria"/>
              </a:rPr>
              <a:t>at</a:t>
            </a:r>
            <a:r>
              <a:rPr sz="2400" b="1" spc="155" dirty="0">
                <a:latin typeface="Cambria"/>
                <a:cs typeface="Cambria"/>
              </a:rPr>
              <a:t> </a:t>
            </a:r>
            <a:r>
              <a:rPr sz="2400" b="1" spc="120" dirty="0">
                <a:latin typeface="Cambria"/>
                <a:cs typeface="Cambria"/>
              </a:rPr>
              <a:t>compile-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b="1" spc="145" dirty="0">
                <a:latin typeface="Cambria"/>
                <a:cs typeface="Cambria"/>
              </a:rPr>
              <a:t>time</a:t>
            </a:r>
            <a:r>
              <a:rPr sz="2400" spc="145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marL="285115" marR="62865" indent="-273050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  <a:tab pos="2510790" algn="l"/>
              </a:tabLst>
            </a:pPr>
            <a:r>
              <a:rPr sz="2400" spc="155" dirty="0">
                <a:latin typeface="Cambria"/>
                <a:cs typeface="Cambria"/>
              </a:rPr>
              <a:t>It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means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method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throwing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checked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exception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then	</a:t>
            </a:r>
            <a:r>
              <a:rPr sz="2400" spc="20" dirty="0">
                <a:latin typeface="Cambria"/>
                <a:cs typeface="Cambria"/>
              </a:rPr>
              <a:t>we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cannot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ignore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at </a:t>
            </a:r>
            <a:r>
              <a:rPr sz="2400" spc="45" dirty="0">
                <a:latin typeface="Cambria"/>
                <a:cs typeface="Cambria"/>
              </a:rPr>
              <a:t>compile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time</a:t>
            </a:r>
            <a:endParaRPr sz="2400">
              <a:latin typeface="Cambria"/>
              <a:cs typeface="Cambria"/>
            </a:endParaRPr>
          </a:p>
          <a:p>
            <a:pPr marL="285115" marR="316230" indent="-273050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5" dirty="0">
                <a:latin typeface="Cambria"/>
                <a:cs typeface="Cambria"/>
              </a:rPr>
              <a:t>it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should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handle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exception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using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b="1" u="heavy" spc="1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try-catch </a:t>
            </a:r>
            <a:r>
              <a:rPr sz="2400" b="1" spc="-515" dirty="0">
                <a:latin typeface="Cambria"/>
                <a:cs typeface="Cambria"/>
              </a:rPr>
              <a:t> </a:t>
            </a:r>
            <a:r>
              <a:rPr sz="2400" b="1" u="heavy" spc="1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block</a:t>
            </a:r>
            <a:r>
              <a:rPr sz="2400" b="1" spc="1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should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declare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exception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105" dirty="0">
                <a:latin typeface="Cambria"/>
                <a:cs typeface="Cambria"/>
              </a:rPr>
              <a:t>using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b="1" u="heavy" spc="1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throws</a:t>
            </a:r>
            <a:r>
              <a:rPr sz="2400" b="1" u="heavy" spc="1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keyword</a:t>
            </a:r>
            <a:r>
              <a:rPr sz="2400" spc="155" dirty="0">
                <a:latin typeface="Cambria"/>
                <a:cs typeface="Cambria"/>
              </a:rPr>
              <a:t>,</a:t>
            </a:r>
            <a:endParaRPr sz="2400">
              <a:latin typeface="Cambria"/>
              <a:cs typeface="Cambria"/>
            </a:endParaRPr>
          </a:p>
          <a:p>
            <a:pPr marL="285115" marR="485775" indent="-273050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55" dirty="0">
                <a:latin typeface="Cambria"/>
                <a:cs typeface="Cambria"/>
              </a:rPr>
              <a:t>otherwise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program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will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give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compilation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error.</a:t>
            </a:r>
            <a:endParaRPr sz="240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55" dirty="0">
                <a:latin typeface="Cambria"/>
                <a:cs typeface="Cambria"/>
              </a:rPr>
              <a:t>It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named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b="1" i="1" spc="175" dirty="0">
                <a:latin typeface="Cambria"/>
                <a:cs typeface="Cambria"/>
              </a:rPr>
              <a:t>checked</a:t>
            </a:r>
            <a:r>
              <a:rPr sz="2400" b="1" i="1" spc="145" dirty="0">
                <a:latin typeface="Cambria"/>
                <a:cs typeface="Cambria"/>
              </a:rPr>
              <a:t> exception</a:t>
            </a:r>
            <a:r>
              <a:rPr sz="2400" b="1" i="1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because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these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exceptions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b="1" i="1" spc="175" dirty="0">
                <a:latin typeface="Cambria"/>
                <a:cs typeface="Cambria"/>
              </a:rPr>
              <a:t>checked</a:t>
            </a:r>
            <a:r>
              <a:rPr sz="2400" b="1" i="1" spc="140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at </a:t>
            </a:r>
            <a:r>
              <a:rPr sz="2400" spc="95" dirty="0">
                <a:latin typeface="Cambria"/>
                <a:cs typeface="Cambria"/>
              </a:rPr>
              <a:t>Compile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time.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246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60" dirty="0"/>
              <a:t>U</a:t>
            </a:r>
            <a:r>
              <a:rPr spc="360" dirty="0"/>
              <a:t>NCHECKED</a:t>
            </a:r>
            <a:r>
              <a:rPr spc="295" dirty="0"/>
              <a:t> </a:t>
            </a:r>
            <a:r>
              <a:rPr sz="3000" spc="295" dirty="0"/>
              <a:t>E</a:t>
            </a:r>
            <a:r>
              <a:rPr spc="295" dirty="0"/>
              <a:t>XCEPTION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7454"/>
            <a:ext cx="7252334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5" dirty="0">
                <a:latin typeface="Cambria"/>
                <a:cs typeface="Cambria"/>
              </a:rPr>
              <a:t>Unchecked </a:t>
            </a:r>
            <a:r>
              <a:rPr sz="2400" spc="55" dirty="0">
                <a:latin typeface="Cambria"/>
                <a:cs typeface="Cambria"/>
              </a:rPr>
              <a:t>exceptions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b="1" spc="140" dirty="0">
                <a:latin typeface="Cambria"/>
                <a:cs typeface="Cambria"/>
              </a:rPr>
              <a:t>not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65" dirty="0">
                <a:latin typeface="Cambria"/>
                <a:cs typeface="Cambria"/>
              </a:rPr>
              <a:t>checked</a:t>
            </a:r>
            <a:r>
              <a:rPr sz="2400" b="1" spc="160" dirty="0">
                <a:latin typeface="Cambria"/>
                <a:cs typeface="Cambria"/>
              </a:rPr>
              <a:t> at</a:t>
            </a:r>
            <a:endParaRPr sz="2400">
              <a:latin typeface="Cambria"/>
              <a:cs typeface="Cambria"/>
            </a:endParaRPr>
          </a:p>
          <a:p>
            <a:pPr marL="285115" algn="just">
              <a:lnSpc>
                <a:spcPct val="100000"/>
              </a:lnSpc>
            </a:pPr>
            <a:r>
              <a:rPr sz="2400" b="1" spc="135" dirty="0">
                <a:latin typeface="Cambria"/>
                <a:cs typeface="Cambria"/>
              </a:rPr>
              <a:t>compile</a:t>
            </a:r>
            <a:r>
              <a:rPr sz="2400" b="1" spc="130" dirty="0">
                <a:latin typeface="Cambria"/>
                <a:cs typeface="Cambria"/>
              </a:rPr>
              <a:t> </a:t>
            </a:r>
            <a:r>
              <a:rPr sz="2400" b="1" spc="145" dirty="0">
                <a:latin typeface="Cambria"/>
                <a:cs typeface="Cambria"/>
              </a:rPr>
              <a:t>time</a:t>
            </a:r>
            <a:r>
              <a:rPr sz="2400" spc="145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If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70" dirty="0">
                <a:latin typeface="Cambria"/>
                <a:cs typeface="Cambria"/>
              </a:rPr>
              <a:t>program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65" dirty="0">
                <a:latin typeface="Cambria"/>
                <a:cs typeface="Cambria"/>
              </a:rPr>
              <a:t>throwing </a:t>
            </a:r>
            <a:r>
              <a:rPr sz="2400" spc="140" dirty="0">
                <a:latin typeface="Cambria"/>
                <a:cs typeface="Cambria"/>
              </a:rPr>
              <a:t>an </a:t>
            </a:r>
            <a:r>
              <a:rPr sz="2400" spc="75" dirty="0">
                <a:latin typeface="Cambria"/>
                <a:cs typeface="Cambria"/>
              </a:rPr>
              <a:t>unchecked </a:t>
            </a:r>
            <a:r>
              <a:rPr sz="2400" spc="65" dirty="0">
                <a:latin typeface="Cambria"/>
                <a:cs typeface="Cambria"/>
              </a:rPr>
              <a:t>exception,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65" dirty="0">
                <a:latin typeface="Cambria"/>
                <a:cs typeface="Cambria"/>
              </a:rPr>
              <a:t>program </a:t>
            </a:r>
            <a:r>
              <a:rPr sz="2400" spc="25" dirty="0">
                <a:latin typeface="Cambria"/>
                <a:cs typeface="Cambria"/>
              </a:rPr>
              <a:t>won’t </a:t>
            </a:r>
            <a:r>
              <a:rPr sz="2400" spc="70" dirty="0">
                <a:latin typeface="Cambria"/>
                <a:cs typeface="Cambria"/>
              </a:rPr>
              <a:t>give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60" dirty="0">
                <a:latin typeface="Cambria"/>
                <a:cs typeface="Cambria"/>
              </a:rPr>
              <a:t>compilation </a:t>
            </a:r>
            <a:r>
              <a:rPr sz="2400" spc="30" dirty="0">
                <a:latin typeface="Cambria"/>
                <a:cs typeface="Cambria"/>
              </a:rPr>
              <a:t>error </a:t>
            </a:r>
            <a:r>
              <a:rPr sz="2400" spc="80" dirty="0">
                <a:latin typeface="Cambria"/>
                <a:cs typeface="Cambria"/>
              </a:rPr>
              <a:t>if </a:t>
            </a:r>
            <a:r>
              <a:rPr sz="2400" spc="45" dirty="0">
                <a:latin typeface="Cambria"/>
                <a:cs typeface="Cambria"/>
              </a:rPr>
              <a:t>you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didn’t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handle/declare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65" dirty="0">
                <a:latin typeface="Cambria"/>
                <a:cs typeface="Cambria"/>
              </a:rPr>
              <a:t>exception.</a:t>
            </a:r>
            <a:endParaRPr sz="2400">
              <a:latin typeface="Cambria"/>
              <a:cs typeface="Cambria"/>
            </a:endParaRPr>
          </a:p>
          <a:p>
            <a:pPr marL="28511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5" dirty="0">
                <a:latin typeface="Cambria"/>
                <a:cs typeface="Cambria"/>
              </a:rPr>
              <a:t>Most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time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these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exceptions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occur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due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to</a:t>
            </a:r>
            <a:endParaRPr sz="2400">
              <a:latin typeface="Cambria"/>
              <a:cs typeface="Cambria"/>
            </a:endParaRPr>
          </a:p>
          <a:p>
            <a:pPr marL="652780" marR="263525" lvl="1" indent="-273685" algn="just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3415" algn="l"/>
              </a:tabLst>
            </a:pPr>
            <a:r>
              <a:rPr sz="2100" spc="60" dirty="0">
                <a:latin typeface="Cambria"/>
                <a:cs typeface="Cambria"/>
              </a:rPr>
              <a:t>bad </a:t>
            </a:r>
            <a:r>
              <a:rPr sz="2100" spc="100" dirty="0">
                <a:latin typeface="Cambria"/>
                <a:cs typeface="Cambria"/>
              </a:rPr>
              <a:t>data </a:t>
            </a:r>
            <a:r>
              <a:rPr sz="2100" spc="30" dirty="0">
                <a:latin typeface="Cambria"/>
                <a:cs typeface="Cambria"/>
              </a:rPr>
              <a:t>provided </a:t>
            </a:r>
            <a:r>
              <a:rPr sz="2100" spc="40" dirty="0">
                <a:latin typeface="Cambria"/>
                <a:cs typeface="Cambria"/>
              </a:rPr>
              <a:t>by </a:t>
            </a:r>
            <a:r>
              <a:rPr sz="2100" spc="70" dirty="0">
                <a:latin typeface="Cambria"/>
                <a:cs typeface="Cambria"/>
              </a:rPr>
              <a:t>user </a:t>
            </a:r>
            <a:r>
              <a:rPr sz="2100" spc="80" dirty="0">
                <a:latin typeface="Cambria"/>
                <a:cs typeface="Cambria"/>
              </a:rPr>
              <a:t>during the </a:t>
            </a:r>
            <a:r>
              <a:rPr sz="2100" spc="60" dirty="0">
                <a:latin typeface="Cambria"/>
                <a:cs typeface="Cambria"/>
              </a:rPr>
              <a:t>user-program </a:t>
            </a:r>
            <a:r>
              <a:rPr sz="2100" spc="-45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interaction.</a:t>
            </a:r>
            <a:endParaRPr sz="2100">
              <a:latin typeface="Cambria"/>
              <a:cs typeface="Cambria"/>
            </a:endParaRPr>
          </a:p>
          <a:p>
            <a:pPr marL="652780" lvl="1" indent="-273685" algn="just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3415" algn="l"/>
              </a:tabLst>
            </a:pPr>
            <a:r>
              <a:rPr sz="2100" spc="85" dirty="0">
                <a:latin typeface="Cambria"/>
                <a:cs typeface="Cambria"/>
              </a:rPr>
              <a:t>Logical</a:t>
            </a:r>
            <a:r>
              <a:rPr sz="2100" spc="7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error.</a:t>
            </a:r>
            <a:endParaRPr sz="2100">
              <a:latin typeface="Cambria"/>
              <a:cs typeface="Cambria"/>
            </a:endParaRPr>
          </a:p>
          <a:p>
            <a:pPr marL="285115" marR="279400" indent="-273050" algn="just">
              <a:lnSpc>
                <a:spcPts val="2870"/>
              </a:lnSpc>
              <a:spcBef>
                <a:spcPts val="7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45" dirty="0">
                <a:latin typeface="Cambria"/>
                <a:cs typeface="Cambria"/>
              </a:rPr>
              <a:t>All </a:t>
            </a:r>
            <a:r>
              <a:rPr sz="2400" spc="105" dirty="0">
                <a:latin typeface="Cambria"/>
                <a:cs typeface="Cambria"/>
              </a:rPr>
              <a:t>Unchecked </a:t>
            </a:r>
            <a:r>
              <a:rPr sz="2400" spc="55" dirty="0">
                <a:latin typeface="Cambria"/>
                <a:cs typeface="Cambria"/>
              </a:rPr>
              <a:t>exceptions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55" dirty="0">
                <a:latin typeface="Cambria"/>
                <a:cs typeface="Cambria"/>
              </a:rPr>
              <a:t>direct </a:t>
            </a:r>
            <a:r>
              <a:rPr sz="2400" spc="80" dirty="0">
                <a:latin typeface="Cambria"/>
                <a:cs typeface="Cambria"/>
              </a:rPr>
              <a:t>sub </a:t>
            </a:r>
            <a:r>
              <a:rPr sz="2400" spc="75" dirty="0">
                <a:latin typeface="Cambria"/>
                <a:cs typeface="Cambria"/>
              </a:rPr>
              <a:t>classes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b="1" spc="185" dirty="0">
                <a:latin typeface="Cambria"/>
                <a:cs typeface="Cambria"/>
              </a:rPr>
              <a:t>RuntimeException</a:t>
            </a:r>
            <a:r>
              <a:rPr sz="2400" b="1" spc="1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class.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492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/>
              <a:t>W</a:t>
            </a:r>
            <a:r>
              <a:rPr spc="235" dirty="0"/>
              <a:t>HAT</a:t>
            </a:r>
            <a:r>
              <a:rPr spc="270" dirty="0"/>
              <a:t> </a:t>
            </a:r>
            <a:r>
              <a:rPr spc="254" dirty="0"/>
              <a:t>IS</a:t>
            </a:r>
            <a:r>
              <a:rPr spc="280" dirty="0"/>
              <a:t> </a:t>
            </a:r>
            <a:r>
              <a:rPr spc="285" dirty="0"/>
              <a:t>EXCEPTION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7454"/>
            <a:ext cx="7251065" cy="3405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200"/>
              </a:lnSpc>
              <a:spcBef>
                <a:spcPts val="9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0" dirty="0">
                <a:latin typeface="Cambria"/>
                <a:cs typeface="Cambria"/>
              </a:rPr>
              <a:t>Definition: </a:t>
            </a:r>
            <a:r>
              <a:rPr sz="2400" spc="180" dirty="0">
                <a:latin typeface="Cambria"/>
                <a:cs typeface="Cambria"/>
              </a:rPr>
              <a:t>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i="1" spc="55" dirty="0">
                <a:latin typeface="Cambria"/>
                <a:cs typeface="Cambria"/>
              </a:rPr>
              <a:t>exception</a:t>
            </a:r>
            <a:r>
              <a:rPr sz="2400" i="1" spc="1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event,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which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occurs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during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execution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program,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disrupts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normal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flow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program's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instructions.</a:t>
            </a:r>
            <a:endParaRPr sz="2400">
              <a:latin typeface="Cambria"/>
              <a:cs typeface="Cambria"/>
            </a:endParaRPr>
          </a:p>
          <a:p>
            <a:pPr marL="285115" marR="4000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75" dirty="0">
                <a:latin typeface="Cambria"/>
                <a:cs typeface="Cambria"/>
              </a:rPr>
              <a:t>Following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some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scenarios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where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exception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occurs.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204" dirty="0">
                <a:latin typeface="Cambria"/>
                <a:cs typeface="Cambria"/>
              </a:rPr>
              <a:t>A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user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10" dirty="0">
                <a:latin typeface="Cambria"/>
                <a:cs typeface="Cambria"/>
              </a:rPr>
              <a:t>has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entered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120" dirty="0">
                <a:latin typeface="Cambria"/>
                <a:cs typeface="Cambria"/>
              </a:rPr>
              <a:t>an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invalid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10" dirty="0">
                <a:latin typeface="Cambria"/>
                <a:cs typeface="Cambria"/>
              </a:rPr>
              <a:t>data.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204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file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14" dirty="0">
                <a:latin typeface="Cambria"/>
                <a:cs typeface="Cambria"/>
              </a:rPr>
              <a:t>that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needs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be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25" dirty="0">
                <a:latin typeface="Cambria"/>
                <a:cs typeface="Cambria"/>
              </a:rPr>
              <a:t>opened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cannot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be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found.</a:t>
            </a:r>
            <a:endParaRPr sz="2100">
              <a:latin typeface="Cambria"/>
              <a:cs typeface="Cambria"/>
            </a:endParaRPr>
          </a:p>
          <a:p>
            <a:pPr marL="652780" marR="155575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204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network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connection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10" dirty="0">
                <a:latin typeface="Cambria"/>
                <a:cs typeface="Cambria"/>
              </a:rPr>
              <a:t>has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been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lost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middle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 </a:t>
            </a:r>
            <a:r>
              <a:rPr sz="210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communications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or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340" dirty="0">
                <a:latin typeface="Cambria"/>
                <a:cs typeface="Cambria"/>
              </a:rPr>
              <a:t>JVM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10" dirty="0">
                <a:latin typeface="Cambria"/>
                <a:cs typeface="Cambria"/>
              </a:rPr>
              <a:t>has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run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out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of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memory.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1197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45" dirty="0"/>
              <a:t>E</a:t>
            </a:r>
            <a:r>
              <a:rPr spc="235" dirty="0"/>
              <a:t>R</a:t>
            </a:r>
            <a:r>
              <a:rPr spc="229" dirty="0"/>
              <a:t>R</a:t>
            </a:r>
            <a:r>
              <a:rPr spc="270" dirty="0"/>
              <a:t>OR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285990" cy="310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0" dirty="0">
                <a:latin typeface="Cambria"/>
                <a:cs typeface="Cambria"/>
              </a:rPr>
              <a:t>These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not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exceptions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all,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but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problems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arise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beyond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control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programmer.</a:t>
            </a:r>
            <a:endParaRPr sz="2400">
              <a:latin typeface="Cambria"/>
              <a:cs typeface="Cambria"/>
            </a:endParaRPr>
          </a:p>
          <a:p>
            <a:pPr marL="285115" marR="12128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0" dirty="0">
                <a:latin typeface="Cambria"/>
                <a:cs typeface="Cambria"/>
              </a:rPr>
              <a:t>Errors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typically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ignored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your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code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because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you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rarely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do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anything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about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 </a:t>
            </a:r>
            <a:r>
              <a:rPr sz="2400" spc="55" dirty="0">
                <a:latin typeface="Cambria"/>
                <a:cs typeface="Cambria"/>
              </a:rPr>
              <a:t>error.</a:t>
            </a:r>
            <a:endParaRPr sz="2400">
              <a:latin typeface="Cambria"/>
              <a:cs typeface="Cambria"/>
            </a:endParaRPr>
          </a:p>
          <a:p>
            <a:pPr marL="285115" marR="229870" indent="-27305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0" dirty="0">
                <a:latin typeface="Cambria"/>
                <a:cs typeface="Cambria"/>
              </a:rPr>
              <a:t>For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example,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stack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overflow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occurs,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 </a:t>
            </a:r>
            <a:r>
              <a:rPr sz="2400" spc="30" dirty="0">
                <a:latin typeface="Cambria"/>
                <a:cs typeface="Cambria"/>
              </a:rPr>
              <a:t>error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will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arise.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They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also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ignored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at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time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compilation.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597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15" dirty="0"/>
              <a:t>C</a:t>
            </a:r>
            <a:r>
              <a:rPr spc="315" dirty="0"/>
              <a:t>ATCHING</a:t>
            </a:r>
            <a:r>
              <a:rPr spc="295" dirty="0"/>
              <a:t> </a:t>
            </a:r>
            <a:r>
              <a:rPr spc="315" dirty="0"/>
              <a:t>SUBCLASS </a:t>
            </a:r>
            <a:r>
              <a:rPr spc="285" dirty="0"/>
              <a:t>EXCEPTION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305675" cy="472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5" dirty="0">
                <a:latin typeface="Cambria"/>
                <a:cs typeface="Cambria"/>
              </a:rPr>
              <a:t>You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not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catch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same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exception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twice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at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100" dirty="0">
                <a:latin typeface="Cambria"/>
                <a:cs typeface="Cambria"/>
              </a:rPr>
              <a:t>same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level.</a:t>
            </a:r>
            <a:endParaRPr sz="2400">
              <a:latin typeface="Cambria"/>
              <a:cs typeface="Cambria"/>
            </a:endParaRPr>
          </a:p>
          <a:p>
            <a:pPr marL="285115" marR="14224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If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catch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block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written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handle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super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class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exception,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will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catch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subclass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exception.</a:t>
            </a:r>
            <a:endParaRPr sz="2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20"/>
              </a:spcBef>
            </a:pPr>
            <a:r>
              <a:rPr sz="1400" spc="20" dirty="0">
                <a:latin typeface="Cambria"/>
                <a:cs typeface="Cambria"/>
              </a:rPr>
              <a:t>try{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25" dirty="0">
                <a:latin typeface="Cambria"/>
                <a:cs typeface="Cambria"/>
              </a:rPr>
              <a:t>}cat</a:t>
            </a:r>
            <a:r>
              <a:rPr sz="1400" spc="40" dirty="0">
                <a:latin typeface="Cambria"/>
                <a:cs typeface="Cambria"/>
              </a:rPr>
              <a:t>ch</a:t>
            </a:r>
            <a:r>
              <a:rPr sz="1400" spc="55" dirty="0">
                <a:latin typeface="Cambria"/>
                <a:cs typeface="Cambria"/>
              </a:rPr>
              <a:t>(</a:t>
            </a:r>
            <a:r>
              <a:rPr sz="1400" spc="75" dirty="0">
                <a:latin typeface="Cambria"/>
                <a:cs typeface="Cambria"/>
              </a:rPr>
              <a:t>E</a:t>
            </a:r>
            <a:r>
              <a:rPr sz="1400" spc="25" dirty="0">
                <a:latin typeface="Cambria"/>
                <a:cs typeface="Cambria"/>
              </a:rPr>
              <a:t>xc</a:t>
            </a:r>
            <a:r>
              <a:rPr sz="1400" spc="40" dirty="0">
                <a:latin typeface="Cambria"/>
                <a:cs typeface="Cambria"/>
              </a:rPr>
              <a:t>e</a:t>
            </a:r>
            <a:r>
              <a:rPr sz="1400" spc="50" dirty="0">
                <a:latin typeface="Cambria"/>
                <a:cs typeface="Cambria"/>
              </a:rPr>
              <a:t>pt</a:t>
            </a:r>
            <a:r>
              <a:rPr sz="1400" spc="35" dirty="0">
                <a:latin typeface="Cambria"/>
                <a:cs typeface="Cambria"/>
              </a:rPr>
              <a:t>i</a:t>
            </a:r>
            <a:r>
              <a:rPr sz="1400" spc="-55" dirty="0">
                <a:latin typeface="Cambria"/>
                <a:cs typeface="Cambria"/>
              </a:rPr>
              <a:t>o</a:t>
            </a:r>
            <a:r>
              <a:rPr sz="1400" spc="75" dirty="0">
                <a:latin typeface="Cambria"/>
                <a:cs typeface="Cambria"/>
              </a:rPr>
              <a:t>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5" dirty="0">
                <a:latin typeface="Cambria"/>
                <a:cs typeface="Cambria"/>
              </a:rPr>
              <a:t>e</a:t>
            </a:r>
            <a:r>
              <a:rPr sz="1400" spc="-75" dirty="0">
                <a:latin typeface="Cambria"/>
                <a:cs typeface="Cambria"/>
              </a:rPr>
              <a:t>){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ha</a:t>
            </a:r>
            <a:r>
              <a:rPr sz="1400" spc="80" dirty="0">
                <a:latin typeface="Cambria"/>
                <a:cs typeface="Cambria"/>
              </a:rPr>
              <a:t>n</a:t>
            </a:r>
            <a:r>
              <a:rPr sz="1400" spc="25" dirty="0">
                <a:latin typeface="Cambria"/>
                <a:cs typeface="Cambria"/>
              </a:rPr>
              <a:t>dl</a:t>
            </a:r>
            <a:r>
              <a:rPr sz="1400" spc="40" dirty="0">
                <a:latin typeface="Cambria"/>
                <a:cs typeface="Cambria"/>
              </a:rPr>
              <a:t>e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I</a:t>
            </a:r>
            <a:r>
              <a:rPr sz="1400" spc="204" dirty="0">
                <a:latin typeface="Cambria"/>
                <a:cs typeface="Cambria"/>
              </a:rPr>
              <a:t>O</a:t>
            </a:r>
            <a:r>
              <a:rPr sz="1400" spc="170" dirty="0">
                <a:latin typeface="Cambria"/>
                <a:cs typeface="Cambria"/>
              </a:rPr>
              <a:t>E</a:t>
            </a:r>
            <a:r>
              <a:rPr sz="1400" spc="25" dirty="0">
                <a:latin typeface="Cambria"/>
                <a:cs typeface="Cambria"/>
              </a:rPr>
              <a:t>xc</a:t>
            </a:r>
            <a:r>
              <a:rPr sz="1400" spc="40" dirty="0">
                <a:latin typeface="Cambria"/>
                <a:cs typeface="Cambria"/>
              </a:rPr>
              <a:t>e</a:t>
            </a:r>
            <a:r>
              <a:rPr sz="1400" spc="50" dirty="0">
                <a:latin typeface="Cambria"/>
                <a:cs typeface="Cambria"/>
              </a:rPr>
              <a:t>pt</a:t>
            </a:r>
            <a:r>
              <a:rPr sz="1400" spc="35" dirty="0">
                <a:latin typeface="Cambria"/>
                <a:cs typeface="Cambria"/>
              </a:rPr>
              <a:t>i</a:t>
            </a:r>
            <a:r>
              <a:rPr sz="1400" spc="-45" dirty="0">
                <a:latin typeface="Cambria"/>
                <a:cs typeface="Cambria"/>
              </a:rPr>
              <a:t>o</a:t>
            </a:r>
            <a:r>
              <a:rPr sz="1400" spc="75" dirty="0">
                <a:latin typeface="Cambria"/>
                <a:cs typeface="Cambria"/>
              </a:rPr>
              <a:t>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70" dirty="0">
                <a:latin typeface="Cambria"/>
                <a:cs typeface="Cambria"/>
              </a:rPr>
              <a:t>a</a:t>
            </a:r>
            <a:r>
              <a:rPr sz="1400" spc="65" dirty="0">
                <a:latin typeface="Cambria"/>
                <a:cs typeface="Cambria"/>
              </a:rPr>
              <a:t>s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10" dirty="0">
                <a:latin typeface="Cambria"/>
                <a:cs typeface="Cambria"/>
              </a:rPr>
              <a:t>we</a:t>
            </a:r>
            <a:r>
              <a:rPr sz="1400" spc="60" dirty="0">
                <a:latin typeface="Cambria"/>
                <a:cs typeface="Cambria"/>
              </a:rPr>
              <a:t>ll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5"/>
              </a:spcBef>
            </a:pPr>
            <a:r>
              <a:rPr sz="1400" spc="45" dirty="0">
                <a:latin typeface="Cambria"/>
                <a:cs typeface="Cambria"/>
              </a:rPr>
              <a:t>}catch(IOException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e)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75" dirty="0">
                <a:latin typeface="Cambria"/>
                <a:cs typeface="Cambria"/>
              </a:rPr>
              <a:t>{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-270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Compile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error: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Unreachable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catch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block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15" dirty="0">
                <a:latin typeface="Cambria"/>
                <a:cs typeface="Cambria"/>
              </a:rPr>
              <a:t>for</a:t>
            </a:r>
            <a:r>
              <a:rPr sz="1400" spc="70" dirty="0">
                <a:latin typeface="Cambria"/>
                <a:cs typeface="Cambria"/>
              </a:rPr>
              <a:t> IOException.</a:t>
            </a:r>
            <a:endParaRPr sz="14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400" spc="95" dirty="0">
                <a:latin typeface="Cambria"/>
                <a:cs typeface="Cambria"/>
              </a:rPr>
              <a:t>It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is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already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handled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by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the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catch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block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15" dirty="0">
                <a:latin typeface="Cambria"/>
                <a:cs typeface="Cambria"/>
              </a:rPr>
              <a:t>for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Exception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5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50" dirty="0">
                <a:latin typeface="Cambria"/>
                <a:cs typeface="Cambria"/>
              </a:rPr>
              <a:t>To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handle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subclass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separately,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must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appear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catch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block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before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parent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catch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block</a:t>
            </a:r>
            <a:endParaRPr sz="2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15"/>
              </a:spcBef>
            </a:pPr>
            <a:r>
              <a:rPr sz="1400" spc="20" dirty="0">
                <a:latin typeface="Cambria"/>
                <a:cs typeface="Cambria"/>
              </a:rPr>
              <a:t>try{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5"/>
              </a:spcBef>
            </a:pPr>
            <a:r>
              <a:rPr sz="1400" spc="45" dirty="0">
                <a:latin typeface="Cambria"/>
                <a:cs typeface="Cambria"/>
              </a:rPr>
              <a:t>}catch(IOException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40" dirty="0">
                <a:latin typeface="Cambria"/>
                <a:cs typeface="Cambria"/>
              </a:rPr>
              <a:t>e){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//OK,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35" dirty="0">
                <a:latin typeface="Cambria"/>
                <a:cs typeface="Cambria"/>
              </a:rPr>
              <a:t>}catch(Exception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e)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75" dirty="0">
                <a:latin typeface="Cambria"/>
                <a:cs typeface="Cambria"/>
              </a:rPr>
              <a:t>{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-285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All </a:t>
            </a:r>
            <a:r>
              <a:rPr sz="1400" spc="30" dirty="0">
                <a:latin typeface="Cambria"/>
                <a:cs typeface="Cambria"/>
              </a:rPr>
              <a:t>exception </a:t>
            </a:r>
            <a:r>
              <a:rPr sz="1400" spc="35" dirty="0">
                <a:latin typeface="Cambria"/>
                <a:cs typeface="Cambria"/>
              </a:rPr>
              <a:t>except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70" dirty="0">
                <a:latin typeface="Cambria"/>
                <a:cs typeface="Cambria"/>
              </a:rPr>
              <a:t>IOException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will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10" dirty="0">
                <a:latin typeface="Cambria"/>
                <a:cs typeface="Cambria"/>
              </a:rPr>
              <a:t>be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cathed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35" dirty="0">
                <a:latin typeface="Cambria"/>
                <a:cs typeface="Cambria"/>
              </a:rPr>
              <a:t>here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041" y="3289172"/>
            <a:ext cx="4677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50" dirty="0"/>
              <a:t>U</a:t>
            </a:r>
            <a:r>
              <a:rPr spc="350" dirty="0"/>
              <a:t>SER</a:t>
            </a:r>
            <a:r>
              <a:rPr spc="310" dirty="0"/>
              <a:t> </a:t>
            </a:r>
            <a:r>
              <a:rPr sz="3000" spc="300" dirty="0"/>
              <a:t>D</a:t>
            </a:r>
            <a:r>
              <a:rPr spc="300" dirty="0"/>
              <a:t>EFINED</a:t>
            </a:r>
            <a:r>
              <a:rPr spc="315" dirty="0"/>
              <a:t> </a:t>
            </a:r>
            <a:r>
              <a:rPr sz="3000" spc="295" dirty="0"/>
              <a:t>E</a:t>
            </a:r>
            <a:r>
              <a:rPr spc="295" dirty="0"/>
              <a:t>XCEPTION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559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50" dirty="0"/>
              <a:t>U</a:t>
            </a:r>
            <a:r>
              <a:rPr spc="350" dirty="0"/>
              <a:t>SER</a:t>
            </a:r>
            <a:r>
              <a:rPr spc="310" dirty="0"/>
              <a:t> </a:t>
            </a:r>
            <a:r>
              <a:rPr spc="295" dirty="0"/>
              <a:t>DEFINED</a:t>
            </a:r>
            <a:r>
              <a:rPr spc="285" dirty="0"/>
              <a:t> EXCEPTION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038340" cy="324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5" dirty="0">
                <a:latin typeface="Cambria"/>
                <a:cs typeface="Cambria"/>
              </a:rPr>
              <a:t>Sometimes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you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may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need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create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your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own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65" dirty="0">
                <a:latin typeface="Cambria"/>
                <a:cs typeface="Cambria"/>
              </a:rPr>
              <a:t>exception.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85" dirty="0">
                <a:latin typeface="Cambria"/>
                <a:cs typeface="Cambria"/>
              </a:rPr>
              <a:t>How?</a:t>
            </a:r>
            <a:endParaRPr sz="2400">
              <a:latin typeface="Cambria"/>
              <a:cs typeface="Cambria"/>
            </a:endParaRPr>
          </a:p>
          <a:p>
            <a:pPr marL="652780" marR="220345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90" dirty="0">
                <a:latin typeface="Cambria"/>
                <a:cs typeface="Cambria"/>
              </a:rPr>
              <a:t>just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define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subclass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b="1" spc="160" dirty="0">
                <a:latin typeface="Cambria"/>
                <a:cs typeface="Cambria"/>
              </a:rPr>
              <a:t>Exception</a:t>
            </a:r>
            <a:r>
              <a:rPr sz="2100" b="1" spc="130" dirty="0">
                <a:latin typeface="Cambria"/>
                <a:cs typeface="Cambria"/>
              </a:rPr>
              <a:t> (which</a:t>
            </a:r>
            <a:r>
              <a:rPr sz="2100" b="1" spc="114" dirty="0">
                <a:latin typeface="Cambria"/>
                <a:cs typeface="Cambria"/>
              </a:rPr>
              <a:t> </a:t>
            </a:r>
            <a:r>
              <a:rPr sz="2100" b="1" spc="95" dirty="0">
                <a:latin typeface="Cambria"/>
                <a:cs typeface="Cambria"/>
              </a:rPr>
              <a:t>is,</a:t>
            </a:r>
            <a:r>
              <a:rPr sz="2100" b="1" spc="135" dirty="0">
                <a:latin typeface="Cambria"/>
                <a:cs typeface="Cambria"/>
              </a:rPr>
              <a:t> </a:t>
            </a:r>
            <a:r>
              <a:rPr sz="2100" b="1" spc="105" dirty="0">
                <a:latin typeface="Cambria"/>
                <a:cs typeface="Cambria"/>
              </a:rPr>
              <a:t>of </a:t>
            </a:r>
            <a:r>
              <a:rPr sz="2100" b="1" spc="-445" dirty="0">
                <a:latin typeface="Cambria"/>
                <a:cs typeface="Cambria"/>
              </a:rPr>
              <a:t> </a:t>
            </a:r>
            <a:r>
              <a:rPr sz="2100" b="1" spc="114" dirty="0">
                <a:latin typeface="Cambria"/>
                <a:cs typeface="Cambria"/>
              </a:rPr>
              <a:t>course, </a:t>
            </a:r>
            <a:r>
              <a:rPr sz="2100" b="1" spc="155" dirty="0">
                <a:latin typeface="Cambria"/>
                <a:cs typeface="Cambria"/>
              </a:rPr>
              <a:t>a</a:t>
            </a:r>
            <a:r>
              <a:rPr sz="2100" b="1" spc="140" dirty="0">
                <a:latin typeface="Cambria"/>
                <a:cs typeface="Cambria"/>
              </a:rPr>
              <a:t> </a:t>
            </a:r>
            <a:r>
              <a:rPr sz="2100" b="1" spc="125" dirty="0">
                <a:latin typeface="Cambria"/>
                <a:cs typeface="Cambria"/>
              </a:rPr>
              <a:t>subclass</a:t>
            </a:r>
            <a:r>
              <a:rPr sz="2100" b="1" spc="130" dirty="0">
                <a:latin typeface="Cambria"/>
                <a:cs typeface="Cambria"/>
              </a:rPr>
              <a:t> </a:t>
            </a:r>
            <a:r>
              <a:rPr sz="2100" b="1" spc="105" dirty="0">
                <a:latin typeface="Cambria"/>
                <a:cs typeface="Cambria"/>
              </a:rPr>
              <a:t>of</a:t>
            </a:r>
            <a:r>
              <a:rPr sz="2100" b="1" spc="140" dirty="0">
                <a:latin typeface="Cambria"/>
                <a:cs typeface="Cambria"/>
              </a:rPr>
              <a:t> </a:t>
            </a:r>
            <a:r>
              <a:rPr sz="2100" b="1" spc="110" dirty="0">
                <a:latin typeface="Cambria"/>
                <a:cs typeface="Cambria"/>
              </a:rPr>
              <a:t>Throwable).</a:t>
            </a:r>
            <a:endParaRPr sz="2100">
              <a:latin typeface="Cambria"/>
              <a:cs typeface="Cambria"/>
            </a:endParaRPr>
          </a:p>
          <a:p>
            <a:pPr marL="652780" marR="50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b="1" spc="155" dirty="0">
                <a:latin typeface="Cambria"/>
                <a:cs typeface="Cambria"/>
              </a:rPr>
              <a:t>Your</a:t>
            </a:r>
            <a:r>
              <a:rPr sz="2100" b="1" spc="130" dirty="0">
                <a:latin typeface="Cambria"/>
                <a:cs typeface="Cambria"/>
              </a:rPr>
              <a:t> </a:t>
            </a:r>
            <a:r>
              <a:rPr sz="2100" b="1" spc="114" dirty="0">
                <a:latin typeface="Cambria"/>
                <a:cs typeface="Cambria"/>
              </a:rPr>
              <a:t>subclasses </a:t>
            </a:r>
            <a:r>
              <a:rPr sz="2100" b="1" spc="105" dirty="0">
                <a:latin typeface="Cambria"/>
                <a:cs typeface="Cambria"/>
              </a:rPr>
              <a:t>don’t</a:t>
            </a:r>
            <a:r>
              <a:rPr sz="2100" b="1" spc="140" dirty="0">
                <a:latin typeface="Cambria"/>
                <a:cs typeface="Cambria"/>
              </a:rPr>
              <a:t> </a:t>
            </a:r>
            <a:r>
              <a:rPr sz="2100" b="1" spc="120" dirty="0">
                <a:latin typeface="Cambria"/>
                <a:cs typeface="Cambria"/>
              </a:rPr>
              <a:t>need</a:t>
            </a:r>
            <a:r>
              <a:rPr sz="2100" b="1" spc="135" dirty="0">
                <a:latin typeface="Cambria"/>
                <a:cs typeface="Cambria"/>
              </a:rPr>
              <a:t> </a:t>
            </a:r>
            <a:r>
              <a:rPr sz="2100" b="1" spc="105" dirty="0">
                <a:latin typeface="Cambria"/>
                <a:cs typeface="Cambria"/>
              </a:rPr>
              <a:t>to</a:t>
            </a:r>
            <a:r>
              <a:rPr sz="2100" b="1" spc="135" dirty="0">
                <a:latin typeface="Cambria"/>
                <a:cs typeface="Cambria"/>
              </a:rPr>
              <a:t> </a:t>
            </a:r>
            <a:r>
              <a:rPr sz="2100" b="1" spc="145" dirty="0">
                <a:latin typeface="Cambria"/>
                <a:cs typeface="Cambria"/>
              </a:rPr>
              <a:t>actually </a:t>
            </a:r>
            <a:r>
              <a:rPr sz="2100" b="1" spc="150" dirty="0">
                <a:latin typeface="Cambria"/>
                <a:cs typeface="Cambria"/>
              </a:rPr>
              <a:t> </a:t>
            </a:r>
            <a:r>
              <a:rPr sz="2100" b="1" spc="125" dirty="0">
                <a:latin typeface="Cambria"/>
                <a:cs typeface="Cambria"/>
              </a:rPr>
              <a:t>implement</a:t>
            </a:r>
            <a:r>
              <a:rPr sz="2100" b="1" spc="110" dirty="0">
                <a:latin typeface="Cambria"/>
                <a:cs typeface="Cambria"/>
              </a:rPr>
              <a:t> </a:t>
            </a:r>
            <a:r>
              <a:rPr sz="2100" b="1" spc="135" dirty="0">
                <a:latin typeface="Cambria"/>
                <a:cs typeface="Cambria"/>
              </a:rPr>
              <a:t>anything—it </a:t>
            </a:r>
            <a:r>
              <a:rPr sz="2100" b="1" spc="95" dirty="0">
                <a:latin typeface="Cambria"/>
                <a:cs typeface="Cambria"/>
              </a:rPr>
              <a:t>is</a:t>
            </a:r>
            <a:r>
              <a:rPr sz="2100" b="1" spc="145" dirty="0">
                <a:latin typeface="Cambria"/>
                <a:cs typeface="Cambria"/>
              </a:rPr>
              <a:t> </a:t>
            </a:r>
            <a:r>
              <a:rPr sz="2100" b="1" spc="125" dirty="0">
                <a:latin typeface="Cambria"/>
                <a:cs typeface="Cambria"/>
              </a:rPr>
              <a:t>their</a:t>
            </a:r>
            <a:r>
              <a:rPr sz="2100" b="1" spc="13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existence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-450" dirty="0">
                <a:latin typeface="Cambria"/>
                <a:cs typeface="Cambria"/>
              </a:rPr>
              <a:t> </a:t>
            </a:r>
            <a:r>
              <a:rPr sz="2100" b="1" spc="130" dirty="0">
                <a:latin typeface="Cambria"/>
                <a:cs typeface="Cambria"/>
              </a:rPr>
              <a:t>type</a:t>
            </a:r>
            <a:r>
              <a:rPr sz="2100" b="1" spc="140" dirty="0">
                <a:latin typeface="Cambria"/>
                <a:cs typeface="Cambria"/>
              </a:rPr>
              <a:t> </a:t>
            </a:r>
            <a:r>
              <a:rPr sz="2100" b="1" spc="114" dirty="0">
                <a:latin typeface="Cambria"/>
                <a:cs typeface="Cambria"/>
              </a:rPr>
              <a:t>system </a:t>
            </a:r>
            <a:r>
              <a:rPr sz="2100" spc="114" dirty="0">
                <a:latin typeface="Cambria"/>
                <a:cs typeface="Cambria"/>
              </a:rPr>
              <a:t>that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allows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you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use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them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100" dirty="0">
                <a:latin typeface="Cambria"/>
                <a:cs typeface="Cambria"/>
              </a:rPr>
              <a:t>as 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exceptions.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559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50" dirty="0"/>
              <a:t>U</a:t>
            </a:r>
            <a:r>
              <a:rPr spc="350" dirty="0"/>
              <a:t>SER</a:t>
            </a:r>
            <a:r>
              <a:rPr spc="310" dirty="0"/>
              <a:t> </a:t>
            </a:r>
            <a:r>
              <a:rPr spc="295" dirty="0"/>
              <a:t>DEFINED</a:t>
            </a:r>
            <a:r>
              <a:rPr spc="285" dirty="0"/>
              <a:t> EXCEPTION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127875" cy="260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0" dirty="0">
                <a:latin typeface="Cambria"/>
                <a:cs typeface="Cambria"/>
              </a:rPr>
              <a:t>Exception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class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doesn’t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any </a:t>
            </a:r>
            <a:r>
              <a:rPr sz="2400" spc="75" dirty="0">
                <a:latin typeface="Cambria"/>
                <a:cs typeface="Cambria"/>
              </a:rPr>
              <a:t>method,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only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65" dirty="0">
                <a:latin typeface="Cambria"/>
                <a:cs typeface="Cambria"/>
              </a:rPr>
              <a:t>constructors.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00" dirty="0">
                <a:latin typeface="Cambria"/>
                <a:cs typeface="Cambria"/>
              </a:rPr>
              <a:t>The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most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commonly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used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constructors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are.</a:t>
            </a:r>
            <a:endParaRPr sz="2100">
              <a:latin typeface="Cambria"/>
              <a:cs typeface="Cambria"/>
            </a:endParaRPr>
          </a:p>
          <a:p>
            <a:pPr marL="927100" lvl="2" indent="-183515">
              <a:lnSpc>
                <a:spcPct val="100000"/>
              </a:lnSpc>
              <a:spcBef>
                <a:spcPts val="44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50" dirty="0">
                <a:latin typeface="Cambria"/>
                <a:cs typeface="Cambria"/>
              </a:rPr>
              <a:t>Exception(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spc="-90" dirty="0">
                <a:latin typeface="Cambria"/>
                <a:cs typeface="Cambria"/>
              </a:rPr>
              <a:t>)</a:t>
            </a:r>
            <a:endParaRPr sz="1800">
              <a:latin typeface="Cambria"/>
              <a:cs typeface="Cambria"/>
            </a:endParaRPr>
          </a:p>
          <a:p>
            <a:pPr marL="927100" lvl="2" indent="-183515">
              <a:lnSpc>
                <a:spcPct val="100000"/>
              </a:lnSpc>
              <a:spcBef>
                <a:spcPts val="42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70" dirty="0">
                <a:latin typeface="Cambria"/>
                <a:cs typeface="Cambria"/>
              </a:rPr>
              <a:t>Exception(String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i="1" spc="55" dirty="0">
                <a:latin typeface="Cambria"/>
                <a:cs typeface="Cambria"/>
              </a:rPr>
              <a:t>msg)</a:t>
            </a:r>
            <a:endParaRPr sz="18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Once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you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create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exception,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you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b="1" spc="160" dirty="0">
                <a:latin typeface="Cambria"/>
                <a:cs typeface="Cambria"/>
              </a:rPr>
              <a:t>throw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b="1" spc="185" dirty="0">
                <a:latin typeface="Cambria"/>
                <a:cs typeface="Cambria"/>
              </a:rPr>
              <a:t>catch</a:t>
            </a:r>
            <a:r>
              <a:rPr sz="2400" b="1" spc="16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exception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any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other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Exception.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524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10" dirty="0"/>
              <a:t>E</a:t>
            </a:r>
            <a:r>
              <a:rPr spc="310" dirty="0"/>
              <a:t>XAMPLE</a:t>
            </a:r>
            <a:r>
              <a:rPr spc="305" dirty="0"/>
              <a:t> </a:t>
            </a:r>
            <a:r>
              <a:rPr sz="3000" dirty="0"/>
              <a:t>-</a:t>
            </a:r>
            <a:r>
              <a:rPr sz="3000" spc="180" dirty="0"/>
              <a:t> </a:t>
            </a:r>
            <a:r>
              <a:rPr sz="3000" spc="350" dirty="0"/>
              <a:t>U</a:t>
            </a:r>
            <a:r>
              <a:rPr spc="350" dirty="0"/>
              <a:t>SER</a:t>
            </a:r>
            <a:r>
              <a:rPr spc="315" dirty="0"/>
              <a:t> </a:t>
            </a:r>
            <a:r>
              <a:rPr spc="295" dirty="0"/>
              <a:t>DEFINED</a:t>
            </a:r>
            <a:r>
              <a:rPr spc="305" dirty="0"/>
              <a:t> </a:t>
            </a:r>
            <a:r>
              <a:rPr spc="285" dirty="0"/>
              <a:t>EXCEPTION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0426"/>
            <a:ext cx="5258435" cy="308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"/>
                <a:cs typeface="Cambria"/>
              </a:rPr>
              <a:t>class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SuperHeroException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extends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Exception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-10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652780" marR="2207260" indent="-273685">
              <a:lnSpc>
                <a:spcPct val="100000"/>
              </a:lnSpc>
            </a:pPr>
            <a:r>
              <a:rPr sz="1500" spc="35" dirty="0">
                <a:latin typeface="Cambria"/>
                <a:cs typeface="Cambria"/>
              </a:rPr>
              <a:t>public</a:t>
            </a:r>
            <a:r>
              <a:rPr sz="1500" spc="60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SuperHeroException()</a:t>
            </a:r>
            <a:r>
              <a:rPr sz="1500" spc="50" dirty="0">
                <a:latin typeface="Cambria"/>
                <a:cs typeface="Cambria"/>
              </a:rPr>
              <a:t> </a:t>
            </a:r>
            <a:r>
              <a:rPr sz="1500" spc="-85" dirty="0">
                <a:latin typeface="Cambria"/>
                <a:cs typeface="Cambria"/>
              </a:rPr>
              <a:t>{ </a:t>
            </a:r>
            <a:r>
              <a:rPr sz="1500" spc="-315" dirty="0">
                <a:latin typeface="Cambria"/>
                <a:cs typeface="Cambria"/>
              </a:rPr>
              <a:t> </a:t>
            </a:r>
            <a:r>
              <a:rPr sz="1500" spc="10" dirty="0">
                <a:latin typeface="Cambria"/>
                <a:cs typeface="Cambria"/>
              </a:rPr>
              <a:t>super();</a:t>
            </a:r>
            <a:endParaRPr sz="15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500" spc="-85" dirty="0">
                <a:latin typeface="Cambria"/>
                <a:cs typeface="Cambria"/>
              </a:rPr>
              <a:t>}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mbria"/>
              <a:cs typeface="Cambria"/>
            </a:endParaRPr>
          </a:p>
          <a:p>
            <a:pPr marL="652780" marR="851535" indent="-273685">
              <a:lnSpc>
                <a:spcPct val="100000"/>
              </a:lnSpc>
              <a:spcBef>
                <a:spcPts val="5"/>
              </a:spcBef>
            </a:pPr>
            <a:r>
              <a:rPr sz="1500" spc="35" dirty="0">
                <a:latin typeface="Cambria"/>
                <a:cs typeface="Cambria"/>
              </a:rPr>
              <a:t>public</a:t>
            </a:r>
            <a:r>
              <a:rPr sz="1500" spc="70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SuperHeroException(String</a:t>
            </a:r>
            <a:r>
              <a:rPr sz="1500" spc="65" dirty="0">
                <a:latin typeface="Cambria"/>
                <a:cs typeface="Cambria"/>
              </a:rPr>
              <a:t> </a:t>
            </a:r>
            <a:r>
              <a:rPr sz="1500" spc="35" dirty="0">
                <a:latin typeface="Cambria"/>
                <a:cs typeface="Cambria"/>
              </a:rPr>
              <a:t>message)</a:t>
            </a:r>
            <a:r>
              <a:rPr sz="1500" spc="70" dirty="0">
                <a:latin typeface="Cambria"/>
                <a:cs typeface="Cambria"/>
              </a:rPr>
              <a:t> </a:t>
            </a:r>
            <a:r>
              <a:rPr sz="1500" spc="-85" dirty="0">
                <a:latin typeface="Cambria"/>
                <a:cs typeface="Cambria"/>
              </a:rPr>
              <a:t>{ </a:t>
            </a:r>
            <a:r>
              <a:rPr sz="1500" spc="-315" dirty="0">
                <a:latin typeface="Cambria"/>
                <a:cs typeface="Cambria"/>
              </a:rPr>
              <a:t> </a:t>
            </a:r>
            <a:r>
              <a:rPr sz="1500" spc="30" dirty="0">
                <a:latin typeface="Cambria"/>
                <a:cs typeface="Cambria"/>
              </a:rPr>
              <a:t>super(message);</a:t>
            </a:r>
            <a:endParaRPr sz="15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500" spc="-85" dirty="0">
                <a:latin typeface="Cambria"/>
                <a:cs typeface="Cambria"/>
              </a:rPr>
              <a:t>}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mbria"/>
              <a:cs typeface="Cambria"/>
            </a:endParaRPr>
          </a:p>
          <a:p>
            <a:pPr marL="652780" marR="5080" indent="-273685">
              <a:lnSpc>
                <a:spcPct val="100000"/>
              </a:lnSpc>
            </a:pPr>
            <a:r>
              <a:rPr sz="1500" spc="35" dirty="0">
                <a:latin typeface="Cambria"/>
                <a:cs typeface="Cambria"/>
              </a:rPr>
              <a:t>public</a:t>
            </a:r>
            <a:r>
              <a:rPr sz="1500" spc="75" dirty="0">
                <a:latin typeface="Cambria"/>
                <a:cs typeface="Cambria"/>
              </a:rPr>
              <a:t> </a:t>
            </a:r>
            <a:r>
              <a:rPr sz="1500" spc="55" dirty="0">
                <a:latin typeface="Cambria"/>
                <a:cs typeface="Cambria"/>
              </a:rPr>
              <a:t>SuperHeroException(int</a:t>
            </a:r>
            <a:r>
              <a:rPr sz="1500" spc="75" dirty="0">
                <a:latin typeface="Cambria"/>
                <a:cs typeface="Cambria"/>
              </a:rPr>
              <a:t> </a:t>
            </a:r>
            <a:r>
              <a:rPr sz="1500" spc="40" dirty="0">
                <a:latin typeface="Cambria"/>
                <a:cs typeface="Cambria"/>
              </a:rPr>
              <a:t>energyLevel)</a:t>
            </a:r>
            <a:r>
              <a:rPr sz="1500" spc="55" dirty="0">
                <a:latin typeface="Cambria"/>
                <a:cs typeface="Cambria"/>
              </a:rPr>
              <a:t> </a:t>
            </a:r>
            <a:r>
              <a:rPr sz="1500" spc="-85" dirty="0">
                <a:latin typeface="Cambria"/>
                <a:cs typeface="Cambria"/>
              </a:rPr>
              <a:t>{ </a:t>
            </a:r>
            <a:r>
              <a:rPr sz="1500" spc="-80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super("Energy</a:t>
            </a:r>
            <a:r>
              <a:rPr sz="1500" spc="60" dirty="0">
                <a:latin typeface="Cambria"/>
                <a:cs typeface="Cambria"/>
              </a:rPr>
              <a:t> </a:t>
            </a:r>
            <a:r>
              <a:rPr sz="1500" spc="40" dirty="0">
                <a:latin typeface="Cambria"/>
                <a:cs typeface="Cambria"/>
              </a:rPr>
              <a:t>level</a:t>
            </a:r>
            <a:r>
              <a:rPr sz="1500" spc="65" dirty="0">
                <a:latin typeface="Cambria"/>
                <a:cs typeface="Cambria"/>
              </a:rPr>
              <a:t> </a:t>
            </a:r>
            <a:r>
              <a:rPr sz="1500" spc="15" dirty="0">
                <a:latin typeface="Cambria"/>
                <a:cs typeface="Cambria"/>
              </a:rPr>
              <a:t>dropped</a:t>
            </a:r>
            <a:r>
              <a:rPr sz="1500" spc="6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below:"</a:t>
            </a:r>
            <a:r>
              <a:rPr sz="1500" spc="55" dirty="0">
                <a:latin typeface="Cambria"/>
                <a:cs typeface="Cambria"/>
              </a:rPr>
              <a:t> </a:t>
            </a:r>
            <a:r>
              <a:rPr sz="1500" spc="75" dirty="0">
                <a:latin typeface="Cambria"/>
                <a:cs typeface="Cambria"/>
              </a:rPr>
              <a:t>+ </a:t>
            </a:r>
            <a:r>
              <a:rPr sz="1500" spc="40" dirty="0">
                <a:latin typeface="Cambria"/>
                <a:cs typeface="Cambria"/>
              </a:rPr>
              <a:t>energyLevel);</a:t>
            </a:r>
            <a:endParaRPr sz="15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5"/>
              </a:spcBef>
            </a:pPr>
            <a:r>
              <a:rPr sz="1500" spc="-85" dirty="0">
                <a:latin typeface="Cambria"/>
                <a:cs typeface="Cambria"/>
              </a:rPr>
              <a:t>}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524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10" dirty="0"/>
              <a:t>E</a:t>
            </a:r>
            <a:r>
              <a:rPr spc="310" dirty="0"/>
              <a:t>XAMPLE</a:t>
            </a:r>
            <a:r>
              <a:rPr spc="305" dirty="0"/>
              <a:t> </a:t>
            </a:r>
            <a:r>
              <a:rPr sz="3000" dirty="0"/>
              <a:t>-</a:t>
            </a:r>
            <a:r>
              <a:rPr sz="3000" spc="180" dirty="0"/>
              <a:t> </a:t>
            </a:r>
            <a:r>
              <a:rPr sz="3000" spc="350" dirty="0"/>
              <a:t>U</a:t>
            </a:r>
            <a:r>
              <a:rPr spc="350" dirty="0"/>
              <a:t>SER</a:t>
            </a:r>
            <a:r>
              <a:rPr spc="315" dirty="0"/>
              <a:t> </a:t>
            </a:r>
            <a:r>
              <a:rPr spc="295" dirty="0"/>
              <a:t>DEFINED</a:t>
            </a:r>
            <a:r>
              <a:rPr spc="305" dirty="0"/>
              <a:t> </a:t>
            </a:r>
            <a:r>
              <a:rPr spc="285" dirty="0"/>
              <a:t>EXCEPTION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1949"/>
            <a:ext cx="4530725" cy="3989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730" marR="2647950" indent="-367665">
              <a:lnSpc>
                <a:spcPct val="100000"/>
              </a:lnSpc>
              <a:spcBef>
                <a:spcPts val="95"/>
              </a:spcBef>
            </a:pPr>
            <a:r>
              <a:rPr sz="1300" spc="30" dirty="0">
                <a:latin typeface="Cambria"/>
                <a:cs typeface="Cambria"/>
              </a:rPr>
              <a:t>public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45" dirty="0">
                <a:latin typeface="Cambria"/>
                <a:cs typeface="Cambria"/>
              </a:rPr>
              <a:t>class</a:t>
            </a:r>
            <a:r>
              <a:rPr sz="1300" spc="55" dirty="0">
                <a:latin typeface="Cambria"/>
                <a:cs typeface="Cambria"/>
              </a:rPr>
              <a:t> SuperHero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-75" dirty="0">
                <a:latin typeface="Cambria"/>
                <a:cs typeface="Cambria"/>
              </a:rPr>
              <a:t>{ </a:t>
            </a:r>
            <a:r>
              <a:rPr sz="1300" spc="-270" dirty="0">
                <a:latin typeface="Cambria"/>
                <a:cs typeface="Cambria"/>
              </a:rPr>
              <a:t> </a:t>
            </a:r>
            <a:r>
              <a:rPr sz="1300" spc="55" dirty="0">
                <a:latin typeface="Cambria"/>
                <a:cs typeface="Cambria"/>
              </a:rPr>
              <a:t>int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energyLevel;</a:t>
            </a:r>
            <a:endParaRPr sz="1300">
              <a:latin typeface="Cambria"/>
              <a:cs typeface="Cambria"/>
            </a:endParaRPr>
          </a:p>
          <a:p>
            <a:pPr marL="652780" marR="2275840" indent="-273685">
              <a:lnSpc>
                <a:spcPct val="100000"/>
              </a:lnSpc>
              <a:spcBef>
                <a:spcPts val="5"/>
              </a:spcBef>
            </a:pPr>
            <a:r>
              <a:rPr sz="1300" spc="30" dirty="0">
                <a:latin typeface="Cambria"/>
                <a:cs typeface="Cambria"/>
              </a:rPr>
              <a:t>public</a:t>
            </a:r>
            <a:r>
              <a:rPr sz="1300" spc="75" dirty="0">
                <a:latin typeface="Cambria"/>
                <a:cs typeface="Cambria"/>
              </a:rPr>
              <a:t> </a:t>
            </a:r>
            <a:r>
              <a:rPr sz="1300" spc="45" dirty="0">
                <a:latin typeface="Cambria"/>
                <a:cs typeface="Cambria"/>
              </a:rPr>
              <a:t>SuperHero(int</a:t>
            </a:r>
            <a:r>
              <a:rPr sz="1300" spc="105" dirty="0">
                <a:latin typeface="Cambria"/>
                <a:cs typeface="Cambria"/>
              </a:rPr>
              <a:t> </a:t>
            </a:r>
            <a:r>
              <a:rPr sz="1300" spc="-25" dirty="0">
                <a:latin typeface="Cambria"/>
                <a:cs typeface="Cambria"/>
              </a:rPr>
              <a:t>a){ </a:t>
            </a:r>
            <a:r>
              <a:rPr sz="1300" spc="-270" dirty="0">
                <a:latin typeface="Cambria"/>
                <a:cs typeface="Cambria"/>
              </a:rPr>
              <a:t> </a:t>
            </a:r>
            <a:r>
              <a:rPr sz="1300" spc="45" dirty="0">
                <a:latin typeface="Cambria"/>
                <a:cs typeface="Cambria"/>
              </a:rPr>
              <a:t>energyLevel</a:t>
            </a:r>
            <a:r>
              <a:rPr sz="1300" spc="95" dirty="0">
                <a:latin typeface="Cambria"/>
                <a:cs typeface="Cambria"/>
              </a:rPr>
              <a:t> </a:t>
            </a:r>
            <a:r>
              <a:rPr sz="1300" spc="65" dirty="0">
                <a:latin typeface="Cambria"/>
                <a:cs typeface="Cambria"/>
              </a:rPr>
              <a:t>= </a:t>
            </a:r>
            <a:r>
              <a:rPr sz="1300" spc="45" dirty="0">
                <a:latin typeface="Cambria"/>
                <a:cs typeface="Cambria"/>
              </a:rPr>
              <a:t>a;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5"/>
              </a:spcBef>
            </a:pPr>
            <a:r>
              <a:rPr sz="1300" spc="30" dirty="0">
                <a:latin typeface="Cambria"/>
                <a:cs typeface="Cambria"/>
              </a:rPr>
              <a:t>public</a:t>
            </a:r>
            <a:r>
              <a:rPr sz="1300" spc="95" dirty="0">
                <a:latin typeface="Cambria"/>
                <a:cs typeface="Cambria"/>
              </a:rPr>
              <a:t> </a:t>
            </a:r>
            <a:r>
              <a:rPr sz="1300" spc="10" dirty="0">
                <a:latin typeface="Cambria"/>
                <a:cs typeface="Cambria"/>
              </a:rPr>
              <a:t>void</a:t>
            </a:r>
            <a:r>
              <a:rPr sz="1300" spc="95" dirty="0">
                <a:latin typeface="Cambria"/>
                <a:cs typeface="Cambria"/>
              </a:rPr>
              <a:t> </a:t>
            </a:r>
            <a:r>
              <a:rPr sz="1300" spc="30" dirty="0">
                <a:latin typeface="Cambria"/>
                <a:cs typeface="Cambria"/>
              </a:rPr>
              <a:t>testEnergy()</a:t>
            </a:r>
            <a:r>
              <a:rPr sz="1300" spc="95" dirty="0">
                <a:latin typeface="Cambria"/>
                <a:cs typeface="Cambria"/>
              </a:rPr>
              <a:t> </a:t>
            </a:r>
            <a:r>
              <a:rPr sz="1300" spc="25" dirty="0">
                <a:latin typeface="Cambria"/>
                <a:cs typeface="Cambria"/>
              </a:rPr>
              <a:t>throws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50" dirty="0">
                <a:latin typeface="Cambria"/>
                <a:cs typeface="Cambria"/>
              </a:rPr>
              <a:t>SuperHeroException</a:t>
            </a:r>
            <a:r>
              <a:rPr sz="1300" spc="140" dirty="0">
                <a:latin typeface="Cambria"/>
                <a:cs typeface="Cambria"/>
              </a:rPr>
              <a:t> </a:t>
            </a:r>
            <a:r>
              <a:rPr sz="1300" spc="-75" dirty="0">
                <a:latin typeface="Cambria"/>
                <a:cs typeface="Cambria"/>
              </a:rPr>
              <a:t>{</a:t>
            </a:r>
            <a:endParaRPr sz="13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300" spc="30" dirty="0">
                <a:latin typeface="Cambria"/>
                <a:cs typeface="Cambria"/>
              </a:rPr>
              <a:t>if(energyLevel</a:t>
            </a:r>
            <a:r>
              <a:rPr sz="1300" spc="105" dirty="0">
                <a:latin typeface="Cambria"/>
                <a:cs typeface="Cambria"/>
              </a:rPr>
              <a:t> </a:t>
            </a:r>
            <a:r>
              <a:rPr sz="1300" spc="65" dirty="0">
                <a:latin typeface="Cambria"/>
                <a:cs typeface="Cambria"/>
              </a:rPr>
              <a:t>&lt; </a:t>
            </a:r>
            <a:r>
              <a:rPr sz="1300" spc="-25" dirty="0">
                <a:latin typeface="Cambria"/>
                <a:cs typeface="Cambria"/>
              </a:rPr>
              <a:t>50)</a:t>
            </a:r>
            <a:endParaRPr sz="13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300" spc="20" dirty="0">
                <a:latin typeface="Cambria"/>
                <a:cs typeface="Cambria"/>
              </a:rPr>
              <a:t>throw</a:t>
            </a:r>
            <a:r>
              <a:rPr sz="1300" spc="65" dirty="0">
                <a:latin typeface="Cambria"/>
                <a:cs typeface="Cambria"/>
              </a:rPr>
              <a:t> </a:t>
            </a:r>
            <a:r>
              <a:rPr sz="1300" spc="25" dirty="0">
                <a:latin typeface="Cambria"/>
                <a:cs typeface="Cambria"/>
              </a:rPr>
              <a:t>new</a:t>
            </a:r>
            <a:r>
              <a:rPr sz="1300" spc="65" dirty="0">
                <a:latin typeface="Cambria"/>
                <a:cs typeface="Cambria"/>
              </a:rPr>
              <a:t> </a:t>
            </a:r>
            <a:r>
              <a:rPr sz="1300" spc="35" dirty="0">
                <a:latin typeface="Cambria"/>
                <a:cs typeface="Cambria"/>
              </a:rPr>
              <a:t>SuperHeroException(50);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mbria"/>
              <a:cs typeface="Cambria"/>
            </a:endParaRPr>
          </a:p>
          <a:p>
            <a:pPr marL="744220" marR="840740" indent="-364490">
              <a:lnSpc>
                <a:spcPct val="100000"/>
              </a:lnSpc>
            </a:pPr>
            <a:r>
              <a:rPr sz="1300" spc="30" dirty="0">
                <a:latin typeface="Cambria"/>
                <a:cs typeface="Cambria"/>
              </a:rPr>
              <a:t>public</a:t>
            </a:r>
            <a:r>
              <a:rPr sz="1300" spc="90" dirty="0">
                <a:latin typeface="Cambria"/>
                <a:cs typeface="Cambria"/>
              </a:rPr>
              <a:t> </a:t>
            </a:r>
            <a:r>
              <a:rPr sz="1300" spc="50" dirty="0">
                <a:latin typeface="Cambria"/>
                <a:cs typeface="Cambria"/>
              </a:rPr>
              <a:t>static</a:t>
            </a:r>
            <a:r>
              <a:rPr sz="1300" spc="75" dirty="0">
                <a:latin typeface="Cambria"/>
                <a:cs typeface="Cambria"/>
              </a:rPr>
              <a:t> </a:t>
            </a:r>
            <a:r>
              <a:rPr sz="1300" spc="10" dirty="0">
                <a:latin typeface="Cambria"/>
                <a:cs typeface="Cambria"/>
              </a:rPr>
              <a:t>void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main(String[]</a:t>
            </a:r>
            <a:r>
              <a:rPr sz="1300" spc="125" dirty="0">
                <a:latin typeface="Cambria"/>
                <a:cs typeface="Cambria"/>
              </a:rPr>
              <a:t> </a:t>
            </a:r>
            <a:r>
              <a:rPr sz="1300" spc="5" dirty="0">
                <a:latin typeface="Cambria"/>
                <a:cs typeface="Cambria"/>
              </a:rPr>
              <a:t>args){ 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55" dirty="0">
                <a:latin typeface="Cambria"/>
                <a:cs typeface="Cambria"/>
              </a:rPr>
              <a:t>SuperHero</a:t>
            </a:r>
            <a:r>
              <a:rPr sz="1300" spc="105" dirty="0">
                <a:latin typeface="Cambria"/>
                <a:cs typeface="Cambria"/>
              </a:rPr>
              <a:t> </a:t>
            </a:r>
            <a:r>
              <a:rPr sz="1300" spc="20" dirty="0">
                <a:latin typeface="Cambria"/>
                <a:cs typeface="Cambria"/>
              </a:rPr>
              <a:t>hero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65" dirty="0">
                <a:latin typeface="Cambria"/>
                <a:cs typeface="Cambria"/>
              </a:rPr>
              <a:t>=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25" dirty="0">
                <a:latin typeface="Cambria"/>
                <a:cs typeface="Cambria"/>
              </a:rPr>
              <a:t>new</a:t>
            </a:r>
            <a:r>
              <a:rPr sz="1300" spc="75" dirty="0">
                <a:latin typeface="Cambria"/>
                <a:cs typeface="Cambria"/>
              </a:rPr>
              <a:t> </a:t>
            </a:r>
            <a:r>
              <a:rPr sz="1300" spc="25" dirty="0">
                <a:latin typeface="Cambria"/>
                <a:cs typeface="Cambria"/>
              </a:rPr>
              <a:t>SuperHero(40); </a:t>
            </a:r>
            <a:r>
              <a:rPr sz="1300" spc="-270" dirty="0">
                <a:latin typeface="Cambria"/>
                <a:cs typeface="Cambria"/>
              </a:rPr>
              <a:t> </a:t>
            </a:r>
            <a:r>
              <a:rPr sz="1300" spc="10" dirty="0">
                <a:latin typeface="Cambria"/>
                <a:cs typeface="Cambria"/>
              </a:rPr>
              <a:t>try{</a:t>
            </a:r>
            <a:endParaRPr sz="13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300" spc="35" dirty="0">
                <a:latin typeface="Cambria"/>
                <a:cs typeface="Cambria"/>
              </a:rPr>
              <a:t>hero.testEnergy();</a:t>
            </a:r>
            <a:endParaRPr sz="1300">
              <a:latin typeface="Cambria"/>
              <a:cs typeface="Cambria"/>
            </a:endParaRPr>
          </a:p>
          <a:p>
            <a:pPr marL="927100" marR="1433195" indent="-182880">
              <a:lnSpc>
                <a:spcPct val="100000"/>
              </a:lnSpc>
            </a:pPr>
            <a:r>
              <a:rPr sz="1300" spc="40" dirty="0">
                <a:latin typeface="Cambria"/>
                <a:cs typeface="Cambria"/>
              </a:rPr>
              <a:t>}catch(SuperHeroException</a:t>
            </a:r>
            <a:r>
              <a:rPr sz="1300" spc="100" dirty="0">
                <a:latin typeface="Cambria"/>
                <a:cs typeface="Cambria"/>
              </a:rPr>
              <a:t> </a:t>
            </a:r>
            <a:r>
              <a:rPr sz="1300" spc="-45" dirty="0">
                <a:latin typeface="Cambria"/>
                <a:cs typeface="Cambria"/>
              </a:rPr>
              <a:t>e){ </a:t>
            </a:r>
            <a:r>
              <a:rPr sz="1300" spc="-275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e.printStackTrace();</a:t>
            </a:r>
            <a:endParaRPr sz="13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790691"/>
            <a:ext cx="1321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45" dirty="0">
                <a:latin typeface="Cambria"/>
                <a:cs typeface="Cambria"/>
              </a:rPr>
              <a:t>Out</a:t>
            </a:r>
            <a:r>
              <a:rPr sz="2400" spc="165" dirty="0">
                <a:latin typeface="Cambria"/>
                <a:cs typeface="Cambria"/>
              </a:rPr>
              <a:t>p</a:t>
            </a:r>
            <a:r>
              <a:rPr sz="2400" spc="130" dirty="0">
                <a:latin typeface="Cambria"/>
                <a:cs typeface="Cambria"/>
              </a:rPr>
              <a:t>ut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5715000"/>
            <a:ext cx="5419725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524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10" dirty="0"/>
              <a:t>E</a:t>
            </a:r>
            <a:r>
              <a:rPr spc="310" dirty="0"/>
              <a:t>XAMPLE</a:t>
            </a:r>
            <a:r>
              <a:rPr spc="305" dirty="0"/>
              <a:t> </a:t>
            </a:r>
            <a:r>
              <a:rPr sz="3000" dirty="0"/>
              <a:t>-</a:t>
            </a:r>
            <a:r>
              <a:rPr sz="3000" spc="180" dirty="0"/>
              <a:t> </a:t>
            </a:r>
            <a:r>
              <a:rPr sz="3000" spc="350" dirty="0"/>
              <a:t>U</a:t>
            </a:r>
            <a:r>
              <a:rPr spc="350" dirty="0"/>
              <a:t>SER</a:t>
            </a:r>
            <a:r>
              <a:rPr spc="315" dirty="0"/>
              <a:t> </a:t>
            </a:r>
            <a:r>
              <a:rPr spc="295" dirty="0"/>
              <a:t>DEFINED</a:t>
            </a:r>
            <a:r>
              <a:rPr spc="305" dirty="0"/>
              <a:t> </a:t>
            </a:r>
            <a:r>
              <a:rPr spc="285" dirty="0"/>
              <a:t>EXCEPTION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0237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5" dirty="0">
                <a:latin typeface="Cambria"/>
                <a:cs typeface="Cambria"/>
              </a:rPr>
              <a:t>See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word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doc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another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example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related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114" dirty="0">
                <a:latin typeface="Cambria"/>
                <a:cs typeface="Cambria"/>
              </a:rPr>
              <a:t>BankAccount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070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5" dirty="0"/>
              <a:t>R</a:t>
            </a:r>
            <a:r>
              <a:rPr spc="335" dirty="0"/>
              <a:t>E</a:t>
            </a:r>
            <a:r>
              <a:rPr spc="310" dirty="0"/>
              <a:t>F</a:t>
            </a:r>
            <a:r>
              <a:rPr spc="280" dirty="0"/>
              <a:t>E</a:t>
            </a:r>
            <a:r>
              <a:rPr spc="295" dirty="0"/>
              <a:t>R</a:t>
            </a:r>
            <a:r>
              <a:rPr spc="360" dirty="0"/>
              <a:t>EN</a:t>
            </a:r>
            <a:r>
              <a:rPr spc="315" dirty="0"/>
              <a:t>C</a:t>
            </a:r>
            <a:r>
              <a:rPr spc="350" dirty="0"/>
              <a:t>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763"/>
            <a:ext cx="7219950" cy="20561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200" dirty="0">
                <a:latin typeface="Cambria"/>
                <a:cs typeface="Cambria"/>
              </a:rPr>
              <a:t>Java: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Complete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Reference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</a:t>
            </a:r>
            <a:r>
              <a:rPr sz="2400" spc="130" dirty="0">
                <a:latin typeface="Cambria"/>
                <a:cs typeface="Cambria"/>
              </a:rPr>
              <a:t> Chapter </a:t>
            </a:r>
            <a:r>
              <a:rPr sz="2400" dirty="0">
                <a:latin typeface="Cambria"/>
                <a:cs typeface="Cambria"/>
              </a:rPr>
              <a:t>10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200" dirty="0">
                <a:latin typeface="Cambria"/>
                <a:cs typeface="Cambria"/>
              </a:rPr>
              <a:t>Java: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How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Program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– Chapter </a:t>
            </a:r>
            <a:r>
              <a:rPr sz="2400" dirty="0">
                <a:latin typeface="Cambria"/>
                <a:cs typeface="Cambria"/>
              </a:rPr>
              <a:t>11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5" dirty="0">
                <a:latin typeface="Cambria"/>
                <a:cs typeface="Cambria"/>
              </a:rPr>
              <a:t>Online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Reference: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u="heavy" spc="3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  <a:hlinkClick r:id="rId2"/>
              </a:rPr>
              <a:t>http://www.tutorialspoint.com/java/java_exceptions.h</a:t>
            </a:r>
            <a:endParaRPr sz="21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2100" u="heavy" spc="10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  <a:hlinkClick r:id="rId2"/>
              </a:rPr>
              <a:t>tm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724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H</a:t>
            </a:r>
            <a:r>
              <a:rPr spc="290" dirty="0"/>
              <a:t>OW</a:t>
            </a:r>
            <a:r>
              <a:rPr spc="280" dirty="0"/>
              <a:t> </a:t>
            </a:r>
            <a:r>
              <a:rPr spc="310" dirty="0"/>
              <a:t>DOES</a:t>
            </a:r>
            <a:r>
              <a:rPr spc="280" dirty="0"/>
              <a:t> </a:t>
            </a:r>
            <a:r>
              <a:rPr spc="180" dirty="0"/>
              <a:t>IT</a:t>
            </a:r>
            <a:r>
              <a:rPr spc="305" dirty="0"/>
              <a:t> </a:t>
            </a:r>
            <a:r>
              <a:rPr spc="290" dirty="0"/>
              <a:t>OCCUR</a:t>
            </a:r>
            <a:r>
              <a:rPr sz="3000" spc="290" dirty="0"/>
              <a:t>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7454"/>
            <a:ext cx="6384925" cy="442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spc="65" dirty="0">
                <a:latin typeface="Cambria"/>
                <a:cs typeface="Cambria"/>
              </a:rPr>
              <a:t>a)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55" dirty="0">
                <a:latin typeface="Cambria"/>
                <a:cs typeface="Cambria"/>
              </a:rPr>
              <a:t>Implicitly</a:t>
            </a:r>
            <a:r>
              <a:rPr sz="2400" b="1" spc="175" dirty="0">
                <a:latin typeface="Cambria"/>
                <a:cs typeface="Cambria"/>
              </a:rPr>
              <a:t> </a:t>
            </a:r>
            <a:r>
              <a:rPr sz="2400" b="1" spc="165" dirty="0">
                <a:latin typeface="Cambria"/>
                <a:cs typeface="Cambria"/>
              </a:rPr>
              <a:t>by</a:t>
            </a:r>
            <a:r>
              <a:rPr sz="2400" b="1" spc="135" dirty="0">
                <a:latin typeface="Cambria"/>
                <a:cs typeface="Cambria"/>
              </a:rPr>
              <a:t> </a:t>
            </a:r>
            <a:r>
              <a:rPr sz="2400" b="1" spc="120" dirty="0">
                <a:latin typeface="Cambria"/>
                <a:cs typeface="Cambria"/>
              </a:rPr>
              <a:t>some</a:t>
            </a:r>
            <a:r>
              <a:rPr sz="2400" b="1" spc="135" dirty="0">
                <a:latin typeface="Cambria"/>
                <a:cs typeface="Cambria"/>
              </a:rPr>
              <a:t> </a:t>
            </a:r>
            <a:r>
              <a:rPr sz="2400" b="1" spc="120" dirty="0">
                <a:latin typeface="Cambria"/>
                <a:cs typeface="Cambria"/>
              </a:rPr>
              <a:t>error</a:t>
            </a:r>
            <a:r>
              <a:rPr sz="2400" b="1" spc="150" dirty="0">
                <a:latin typeface="Cambria"/>
                <a:cs typeface="Cambria"/>
              </a:rPr>
              <a:t> </a:t>
            </a:r>
            <a:r>
              <a:rPr sz="2400" b="1" spc="145" dirty="0">
                <a:latin typeface="Cambria"/>
                <a:cs typeface="Cambria"/>
              </a:rPr>
              <a:t>condition</a:t>
            </a:r>
            <a:r>
              <a:rPr sz="2400" b="1" spc="18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–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b="1" spc="105" dirty="0">
                <a:latin typeface="Cambria"/>
                <a:cs typeface="Cambria"/>
              </a:rPr>
              <a:t>(system</a:t>
            </a:r>
            <a:r>
              <a:rPr sz="2400" b="1" spc="130" dirty="0">
                <a:latin typeface="Cambria"/>
                <a:cs typeface="Cambria"/>
              </a:rPr>
              <a:t> </a:t>
            </a:r>
            <a:r>
              <a:rPr sz="2400" b="1" spc="150" dirty="0">
                <a:latin typeface="Cambria"/>
                <a:cs typeface="Cambria"/>
              </a:rPr>
              <a:t>generated</a:t>
            </a:r>
            <a:r>
              <a:rPr sz="2400" b="1" spc="125" dirty="0">
                <a:latin typeface="Cambria"/>
                <a:cs typeface="Cambria"/>
              </a:rPr>
              <a:t> exception)</a:t>
            </a:r>
            <a:endParaRPr sz="2400">
              <a:latin typeface="Cambria"/>
              <a:cs typeface="Cambria"/>
            </a:endParaRPr>
          </a:p>
          <a:p>
            <a:pPr marL="413384">
              <a:lnSpc>
                <a:spcPct val="100000"/>
              </a:lnSpc>
              <a:spcBef>
                <a:spcPts val="405"/>
              </a:spcBef>
            </a:pP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ImplicitlyRaisedException{</a:t>
            </a:r>
            <a:endParaRPr sz="16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385"/>
              </a:spcBef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main(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String[]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arguments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85" dirty="0">
                <a:latin typeface="Cambria"/>
                <a:cs typeface="Cambria"/>
              </a:rPr>
              <a:t>){</a:t>
            </a:r>
            <a:endParaRPr sz="16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  <a:spcBef>
                <a:spcPts val="385"/>
              </a:spcBef>
            </a:pPr>
            <a:r>
              <a:rPr sz="1600" spc="70" dirty="0">
                <a:latin typeface="Cambria"/>
                <a:cs typeface="Cambria"/>
              </a:rPr>
              <a:t>int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students[]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new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int[5];</a:t>
            </a:r>
            <a:endParaRPr sz="16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  <a:spcBef>
                <a:spcPts val="385"/>
              </a:spcBef>
            </a:pPr>
            <a:r>
              <a:rPr sz="1600" spc="50" dirty="0">
                <a:latin typeface="Cambria"/>
                <a:cs typeface="Cambria"/>
              </a:rPr>
              <a:t>s</a:t>
            </a:r>
            <a:r>
              <a:rPr sz="1600" spc="55" dirty="0">
                <a:latin typeface="Cambria"/>
                <a:cs typeface="Cambria"/>
              </a:rPr>
              <a:t>tudents</a:t>
            </a:r>
            <a:r>
              <a:rPr sz="1600" spc="-30" dirty="0">
                <a:latin typeface="Cambria"/>
                <a:cs typeface="Cambria"/>
              </a:rPr>
              <a:t>[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1</a:t>
            </a:r>
            <a:r>
              <a:rPr sz="1600" dirty="0">
                <a:latin typeface="Cambria"/>
                <a:cs typeface="Cambria"/>
              </a:rPr>
              <a:t>0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]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1</a:t>
            </a:r>
            <a:r>
              <a:rPr sz="1600" spc="5" dirty="0">
                <a:latin typeface="Cambria"/>
                <a:cs typeface="Cambria"/>
              </a:rPr>
              <a:t>;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165" dirty="0">
                <a:latin typeface="Cambria"/>
                <a:cs typeface="Cambria"/>
              </a:rPr>
              <a:t>E</a:t>
            </a:r>
            <a:r>
              <a:rPr sz="1600" spc="130" dirty="0">
                <a:latin typeface="Cambria"/>
                <a:cs typeface="Cambria"/>
              </a:rPr>
              <a:t>x</a:t>
            </a:r>
            <a:r>
              <a:rPr sz="1600" spc="10" dirty="0">
                <a:latin typeface="Cambria"/>
                <a:cs typeface="Cambria"/>
              </a:rPr>
              <a:t>ce</a:t>
            </a:r>
            <a:r>
              <a:rPr sz="1600" spc="20" dirty="0">
                <a:latin typeface="Cambria"/>
                <a:cs typeface="Cambria"/>
              </a:rPr>
              <a:t>pti</a:t>
            </a:r>
            <a:r>
              <a:rPr sz="1600" spc="35" dirty="0">
                <a:latin typeface="Cambria"/>
                <a:cs typeface="Cambria"/>
              </a:rPr>
              <a:t>o</a:t>
            </a:r>
            <a:r>
              <a:rPr sz="1600" spc="80" dirty="0">
                <a:latin typeface="Cambria"/>
                <a:cs typeface="Cambria"/>
              </a:rPr>
              <a:t>n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55" dirty="0">
                <a:latin typeface="Cambria"/>
                <a:cs typeface="Cambria"/>
              </a:rPr>
              <a:t>o</a:t>
            </a:r>
            <a:r>
              <a:rPr sz="1600" spc="35" dirty="0">
                <a:latin typeface="Cambria"/>
                <a:cs typeface="Cambria"/>
              </a:rPr>
              <a:t>ccu</a:t>
            </a:r>
            <a:r>
              <a:rPr sz="1600" spc="25" dirty="0">
                <a:latin typeface="Cambria"/>
                <a:cs typeface="Cambria"/>
              </a:rPr>
              <a:t>r</a:t>
            </a:r>
            <a:r>
              <a:rPr sz="1600" spc="50" dirty="0">
                <a:latin typeface="Cambria"/>
                <a:cs typeface="Cambria"/>
              </a:rPr>
              <a:t>s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here</a:t>
            </a:r>
            <a:endParaRPr sz="16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384"/>
              </a:spcBef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413384">
              <a:lnSpc>
                <a:spcPct val="100000"/>
              </a:lnSpc>
              <a:spcBef>
                <a:spcPts val="380"/>
              </a:spcBef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5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spc="45" dirty="0">
                <a:latin typeface="Cambria"/>
                <a:cs typeface="Cambria"/>
              </a:rPr>
              <a:t>b)</a:t>
            </a:r>
            <a:r>
              <a:rPr sz="2400" b="1" spc="155" dirty="0">
                <a:latin typeface="Cambria"/>
                <a:cs typeface="Cambria"/>
              </a:rPr>
              <a:t> </a:t>
            </a:r>
            <a:r>
              <a:rPr sz="2400" b="1" spc="175" dirty="0">
                <a:latin typeface="Cambria"/>
                <a:cs typeface="Cambria"/>
              </a:rPr>
              <a:t>Explicitly</a:t>
            </a:r>
            <a:r>
              <a:rPr sz="2400" b="1" spc="180" dirty="0">
                <a:latin typeface="Cambria"/>
                <a:cs typeface="Cambria"/>
              </a:rPr>
              <a:t> </a:t>
            </a:r>
            <a:r>
              <a:rPr sz="2400" b="1" spc="165" dirty="0">
                <a:latin typeface="Cambria"/>
                <a:cs typeface="Cambria"/>
              </a:rPr>
              <a:t>by</a:t>
            </a:r>
            <a:r>
              <a:rPr sz="2400" b="1" spc="135" dirty="0">
                <a:latin typeface="Cambria"/>
                <a:cs typeface="Cambria"/>
              </a:rPr>
              <a:t> </a:t>
            </a:r>
            <a:r>
              <a:rPr sz="2400" b="1" spc="155" dirty="0">
                <a:latin typeface="Cambria"/>
                <a:cs typeface="Cambria"/>
              </a:rPr>
              <a:t>the</a:t>
            </a:r>
            <a:r>
              <a:rPr sz="2400" b="1" spc="160" dirty="0">
                <a:latin typeface="Cambria"/>
                <a:cs typeface="Cambria"/>
              </a:rPr>
              <a:t> </a:t>
            </a:r>
            <a:r>
              <a:rPr sz="2400" b="1" spc="170" dirty="0">
                <a:latin typeface="Cambria"/>
                <a:cs typeface="Cambria"/>
              </a:rPr>
              <a:t>Programmer</a:t>
            </a:r>
            <a:endParaRPr sz="2400">
              <a:latin typeface="Cambria"/>
              <a:cs typeface="Cambria"/>
            </a:endParaRPr>
          </a:p>
          <a:p>
            <a:pPr marL="413384">
              <a:lnSpc>
                <a:spcPct val="100000"/>
              </a:lnSpc>
              <a:spcBef>
                <a:spcPts val="405"/>
              </a:spcBef>
            </a:pP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ExplicitlyRaisedException{</a:t>
            </a:r>
            <a:endParaRPr sz="1600">
              <a:latin typeface="Cambria"/>
              <a:cs typeface="Cambria"/>
            </a:endParaRPr>
          </a:p>
          <a:p>
            <a:pPr marL="927100" marR="900430" indent="-114300">
              <a:lnSpc>
                <a:spcPct val="120000"/>
              </a:lnSpc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main(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String[]</a:t>
            </a:r>
            <a:r>
              <a:rPr sz="1600" spc="13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arguments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85" dirty="0">
                <a:latin typeface="Cambria"/>
                <a:cs typeface="Cambria"/>
              </a:rPr>
              <a:t>){ 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throw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new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ArrayIndexOutOfBoundsException();</a:t>
            </a:r>
            <a:endParaRPr sz="16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385"/>
              </a:spcBef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413384">
              <a:lnSpc>
                <a:spcPct val="100000"/>
              </a:lnSpc>
              <a:spcBef>
                <a:spcPts val="385"/>
              </a:spcBef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7357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F</a:t>
            </a:r>
            <a:r>
              <a:rPr spc="290" dirty="0"/>
              <a:t>EW</a:t>
            </a:r>
            <a:r>
              <a:rPr spc="265" dirty="0"/>
              <a:t> </a:t>
            </a:r>
            <a:r>
              <a:rPr spc="300" dirty="0"/>
              <a:t>MORE</a:t>
            </a:r>
            <a:r>
              <a:rPr spc="265" dirty="0"/>
              <a:t> </a:t>
            </a:r>
            <a:r>
              <a:rPr spc="300" dirty="0"/>
              <a:t>EXAMPLES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4250" y="1822450"/>
          <a:ext cx="7010400" cy="4114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8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30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145" dirty="0">
                          <a:latin typeface="Cambria"/>
                          <a:cs typeface="Cambria"/>
                        </a:rPr>
                        <a:t>Example</a:t>
                      </a:r>
                      <a:r>
                        <a:rPr sz="1800" b="1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30" dirty="0">
                          <a:latin typeface="Cambria"/>
                          <a:cs typeface="Cambria"/>
                        </a:rPr>
                        <a:t>Method</a:t>
                      </a:r>
                      <a:r>
                        <a:rPr sz="1800" b="1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5" dirty="0">
                          <a:latin typeface="Cambria"/>
                          <a:cs typeface="Cambria"/>
                        </a:rPr>
                        <a:t>call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110" dirty="0">
                          <a:latin typeface="Cambria"/>
                          <a:cs typeface="Cambria"/>
                        </a:rPr>
                        <a:t>exception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854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100" dirty="0">
                          <a:latin typeface="Cambria"/>
                          <a:cs typeface="Cambria"/>
                        </a:rPr>
                        <a:t>scan.nextInt()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1800" b="1" spc="90" dirty="0">
                          <a:latin typeface="Cambria"/>
                          <a:cs typeface="Cambria"/>
                        </a:rPr>
                        <a:t> for</a:t>
                      </a:r>
                      <a:r>
                        <a:rPr sz="1800" b="1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40" dirty="0">
                          <a:latin typeface="Cambria"/>
                          <a:cs typeface="Cambria"/>
                        </a:rPr>
                        <a:t>any</a:t>
                      </a:r>
                      <a:r>
                        <a:rPr sz="1800" b="1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20" dirty="0">
                          <a:latin typeface="Cambria"/>
                          <a:cs typeface="Cambria"/>
                        </a:rPr>
                        <a:t>nonInteger</a:t>
                      </a:r>
                      <a:r>
                        <a:rPr sz="1800" b="1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25" dirty="0">
                          <a:latin typeface="Cambria"/>
                          <a:cs typeface="Cambria"/>
                        </a:rPr>
                        <a:t>input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80" dirty="0">
                          <a:latin typeface="Cambria"/>
                          <a:cs typeface="Cambria"/>
                        </a:rPr>
                        <a:t>InputMismatchException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17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105" dirty="0">
                          <a:latin typeface="Cambria"/>
                          <a:cs typeface="Cambria"/>
                        </a:rPr>
                        <a:t>Integer.parseInt(“abc”)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75" dirty="0">
                          <a:latin typeface="Cambria"/>
                          <a:cs typeface="Cambria"/>
                        </a:rPr>
                        <a:t>NumberFormatExcpetion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30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165" dirty="0">
                          <a:latin typeface="Cambria"/>
                          <a:cs typeface="Cambria"/>
                        </a:rPr>
                        <a:t>2/0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70" dirty="0">
                          <a:latin typeface="Cambria"/>
                          <a:cs typeface="Cambria"/>
                        </a:rPr>
                        <a:t>ArithmeticException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69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125" dirty="0">
                          <a:latin typeface="Cambria"/>
                          <a:cs typeface="Cambria"/>
                        </a:rPr>
                        <a:t>new</a:t>
                      </a:r>
                      <a:r>
                        <a:rPr sz="1800" b="1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20" dirty="0">
                          <a:latin typeface="Cambria"/>
                          <a:cs typeface="Cambria"/>
                        </a:rPr>
                        <a:t>FileReader(“C:\\temp.txt”)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75" dirty="0">
                          <a:latin typeface="Cambria"/>
                          <a:cs typeface="Cambria"/>
                        </a:rPr>
                        <a:t>Or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125" dirty="0">
                          <a:latin typeface="Cambria"/>
                          <a:cs typeface="Cambria"/>
                        </a:rPr>
                        <a:t>new</a:t>
                      </a:r>
                      <a:r>
                        <a:rPr sz="1800" b="1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10" dirty="0">
                          <a:latin typeface="Cambria"/>
                          <a:cs typeface="Cambria"/>
                        </a:rPr>
                        <a:t>FileWriter(“C:\\temp.txt”)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75" dirty="0">
                          <a:latin typeface="Cambria"/>
                          <a:cs typeface="Cambria"/>
                        </a:rPr>
                        <a:t>FileNotFoundException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854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70" dirty="0">
                          <a:latin typeface="Cambria"/>
                          <a:cs typeface="Cambria"/>
                        </a:rPr>
                        <a:t>obj.read()</a:t>
                      </a:r>
                      <a:r>
                        <a:rPr sz="1800" b="1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85" dirty="0">
                          <a:latin typeface="Cambria"/>
                          <a:cs typeface="Cambria"/>
                        </a:rPr>
                        <a:t>or</a:t>
                      </a:r>
                      <a:r>
                        <a:rPr sz="1800" b="1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0" dirty="0">
                          <a:latin typeface="Cambria"/>
                          <a:cs typeface="Cambria"/>
                        </a:rPr>
                        <a:t>obj.write()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0" dirty="0">
                          <a:latin typeface="Cambria"/>
                          <a:cs typeface="Cambria"/>
                        </a:rPr>
                        <a:t>-</a:t>
                      </a:r>
                      <a:r>
                        <a:rPr sz="1800" b="1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85" dirty="0">
                          <a:latin typeface="Cambria"/>
                          <a:cs typeface="Cambria"/>
                        </a:rPr>
                        <a:t>obj</a:t>
                      </a:r>
                      <a:r>
                        <a:rPr sz="1800" b="1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85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800" b="1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40" dirty="0">
                          <a:latin typeface="Cambria"/>
                          <a:cs typeface="Cambria"/>
                        </a:rPr>
                        <a:t>any</a:t>
                      </a:r>
                      <a:r>
                        <a:rPr sz="1800" b="1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204" dirty="0">
                          <a:latin typeface="Cambria"/>
                          <a:cs typeface="Cambria"/>
                        </a:rPr>
                        <a:t>IO</a:t>
                      </a:r>
                      <a:r>
                        <a:rPr sz="1800" b="1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0" dirty="0">
                          <a:latin typeface="Cambria"/>
                          <a:cs typeface="Cambria"/>
                        </a:rPr>
                        <a:t>related</a:t>
                      </a:r>
                      <a:r>
                        <a:rPr sz="1800" b="1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0" dirty="0">
                          <a:latin typeface="Cambria"/>
                          <a:cs typeface="Cambria"/>
                        </a:rPr>
                        <a:t>object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85" dirty="0">
                          <a:latin typeface="Cambria"/>
                          <a:cs typeface="Cambria"/>
                        </a:rPr>
                        <a:t>IOException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934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5" dirty="0"/>
              <a:t>E</a:t>
            </a:r>
            <a:r>
              <a:rPr spc="295" dirty="0"/>
              <a:t>XCEPTION</a:t>
            </a:r>
            <a:r>
              <a:rPr spc="290" dirty="0"/>
              <a:t> </a:t>
            </a:r>
            <a:r>
              <a:rPr spc="285" dirty="0"/>
              <a:t>KEYWORDS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763"/>
            <a:ext cx="1268730" cy="2235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0" dirty="0">
                <a:latin typeface="Cambria"/>
                <a:cs typeface="Cambria"/>
              </a:rPr>
              <a:t>try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85" dirty="0">
                <a:latin typeface="Cambria"/>
                <a:cs typeface="Cambria"/>
              </a:rPr>
              <a:t>catch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5" dirty="0">
                <a:latin typeface="Cambria"/>
                <a:cs typeface="Cambria"/>
              </a:rPr>
              <a:t>finally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50" dirty="0">
                <a:latin typeface="Cambria"/>
                <a:cs typeface="Cambria"/>
              </a:rPr>
              <a:t>throw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50" dirty="0">
                <a:latin typeface="Cambria"/>
                <a:cs typeface="Cambria"/>
              </a:rPr>
              <a:t>throws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908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H</a:t>
            </a:r>
            <a:r>
              <a:rPr spc="290" dirty="0"/>
              <a:t>OW </a:t>
            </a:r>
            <a:r>
              <a:rPr spc="235" dirty="0"/>
              <a:t>TO</a:t>
            </a:r>
            <a:r>
              <a:rPr spc="295" dirty="0"/>
              <a:t> </a:t>
            </a:r>
            <a:r>
              <a:rPr spc="305" dirty="0"/>
              <a:t>HANDLE</a:t>
            </a:r>
            <a:r>
              <a:rPr spc="310" dirty="0"/>
              <a:t> </a:t>
            </a:r>
            <a:r>
              <a:rPr spc="285" dirty="0"/>
              <a:t>EXCEPTION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5822"/>
            <a:ext cx="7300595" cy="36201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60" dirty="0">
                <a:latin typeface="Cambria"/>
                <a:cs typeface="Cambria"/>
              </a:rPr>
              <a:t>Using</a:t>
            </a:r>
            <a:r>
              <a:rPr sz="2400" spc="85" dirty="0">
                <a:latin typeface="Cambria"/>
                <a:cs typeface="Cambria"/>
              </a:rPr>
              <a:t> try-catch-finally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block</a:t>
            </a:r>
            <a:endParaRPr sz="2400">
              <a:latin typeface="Cambria"/>
              <a:cs typeface="Cambria"/>
            </a:endParaRPr>
          </a:p>
          <a:p>
            <a:pPr marL="652780" marR="54102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85" dirty="0">
                <a:latin typeface="Cambria"/>
                <a:cs typeface="Cambria"/>
              </a:rPr>
              <a:t>Program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statements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114" dirty="0">
                <a:latin typeface="Cambria"/>
                <a:cs typeface="Cambria"/>
              </a:rPr>
              <a:t>that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you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want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monitor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20" dirty="0">
                <a:latin typeface="Cambria"/>
                <a:cs typeface="Cambria"/>
              </a:rPr>
              <a:t>for </a:t>
            </a:r>
            <a:r>
              <a:rPr sz="2100" spc="-45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exceptions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are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contained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within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b="1" spc="140" dirty="0">
                <a:latin typeface="Cambria"/>
                <a:cs typeface="Cambria"/>
              </a:rPr>
              <a:t>try</a:t>
            </a:r>
            <a:r>
              <a:rPr sz="2100" b="1" spc="13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block.</a:t>
            </a:r>
            <a:endParaRPr sz="2100">
              <a:latin typeface="Cambria"/>
              <a:cs typeface="Cambria"/>
            </a:endParaRPr>
          </a:p>
          <a:p>
            <a:pPr marL="927100" lvl="2" indent="-183515">
              <a:lnSpc>
                <a:spcPct val="100000"/>
              </a:lnSpc>
              <a:spcBef>
                <a:spcPts val="434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95" dirty="0">
                <a:latin typeface="Cambria"/>
                <a:cs typeface="Cambria"/>
              </a:rPr>
              <a:t>If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an </a:t>
            </a:r>
            <a:r>
              <a:rPr sz="1800" spc="40" dirty="0">
                <a:latin typeface="Cambria"/>
                <a:cs typeface="Cambria"/>
              </a:rPr>
              <a:t>exception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occurs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within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b="1" spc="114" dirty="0">
                <a:latin typeface="Cambria"/>
                <a:cs typeface="Cambria"/>
              </a:rPr>
              <a:t>try</a:t>
            </a:r>
            <a:r>
              <a:rPr sz="1800" b="1" spc="11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block,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it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is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thrown.</a:t>
            </a:r>
            <a:endParaRPr sz="180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DF752E"/>
              </a:buClr>
              <a:buFont typeface="Wingdings"/>
              <a:buChar char=""/>
            </a:pPr>
            <a:endParaRPr sz="2600">
              <a:latin typeface="Cambria"/>
              <a:cs typeface="Cambria"/>
            </a:endParaRPr>
          </a:p>
          <a:p>
            <a:pPr marL="272415" marR="224154" lvl="1" indent="-272415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272415" algn="l"/>
                <a:tab pos="653415" algn="l"/>
              </a:tabLst>
            </a:pPr>
            <a:r>
              <a:rPr sz="2100" spc="80" dirty="0">
                <a:latin typeface="Cambria"/>
                <a:cs typeface="Cambria"/>
              </a:rPr>
              <a:t>Programmer</a:t>
            </a:r>
            <a:r>
              <a:rPr sz="2100" spc="9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code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can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catch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this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exception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(using</a:t>
            </a:r>
            <a:endParaRPr sz="2100">
              <a:latin typeface="Cambria"/>
              <a:cs typeface="Cambria"/>
            </a:endParaRPr>
          </a:p>
          <a:p>
            <a:pPr marR="227965" algn="ctr">
              <a:lnSpc>
                <a:spcPct val="100000"/>
              </a:lnSpc>
            </a:pPr>
            <a:r>
              <a:rPr sz="2100" b="1" spc="114" dirty="0">
                <a:latin typeface="Cambria"/>
                <a:cs typeface="Cambria"/>
              </a:rPr>
              <a:t>catch</a:t>
            </a:r>
            <a:r>
              <a:rPr sz="2100" spc="114" dirty="0">
                <a:latin typeface="Cambria"/>
                <a:cs typeface="Cambria"/>
              </a:rPr>
              <a:t>)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and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handle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it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some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rational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00" dirty="0">
                <a:latin typeface="Cambria"/>
                <a:cs typeface="Cambria"/>
              </a:rPr>
              <a:t>manner.</a:t>
            </a: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25" dirty="0">
                <a:latin typeface="Cambria"/>
                <a:cs typeface="Cambria"/>
              </a:rPr>
              <a:t>Any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code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114" dirty="0">
                <a:latin typeface="Cambria"/>
                <a:cs typeface="Cambria"/>
              </a:rPr>
              <a:t>that </a:t>
            </a:r>
            <a:r>
              <a:rPr sz="2100" spc="65" dirty="0">
                <a:latin typeface="Cambria"/>
                <a:cs typeface="Cambria"/>
              </a:rPr>
              <a:t>absolutely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100" dirty="0">
                <a:latin typeface="Cambria"/>
                <a:cs typeface="Cambria"/>
              </a:rPr>
              <a:t>must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be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executed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after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 </a:t>
            </a:r>
            <a:r>
              <a:rPr sz="2100" b="1" spc="140" dirty="0">
                <a:latin typeface="Cambria"/>
                <a:cs typeface="Cambria"/>
              </a:rPr>
              <a:t>try</a:t>
            </a:r>
            <a:endParaRPr sz="21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2100" spc="35" dirty="0">
                <a:latin typeface="Cambria"/>
                <a:cs typeface="Cambria"/>
              </a:rPr>
              <a:t>block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completes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is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put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b="1" spc="130" dirty="0">
                <a:latin typeface="Cambria"/>
                <a:cs typeface="Cambria"/>
              </a:rPr>
              <a:t>finally </a:t>
            </a:r>
            <a:r>
              <a:rPr sz="2100" spc="50" dirty="0">
                <a:latin typeface="Cambria"/>
                <a:cs typeface="Cambria"/>
              </a:rPr>
              <a:t>block.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577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85" dirty="0"/>
              <a:t>F</a:t>
            </a:r>
            <a:r>
              <a:rPr spc="285" dirty="0"/>
              <a:t>LOW</a:t>
            </a:r>
            <a:r>
              <a:rPr spc="280" dirty="0"/>
              <a:t> </a:t>
            </a:r>
            <a:r>
              <a:rPr spc="285" dirty="0"/>
              <a:t>CONTROL</a:t>
            </a:r>
            <a:r>
              <a:rPr spc="300" dirty="0"/>
              <a:t> </a:t>
            </a:r>
            <a:r>
              <a:rPr spc="254" dirty="0"/>
              <a:t>IN</a:t>
            </a:r>
            <a:r>
              <a:rPr spc="285" dirty="0"/>
              <a:t> </a:t>
            </a:r>
            <a:r>
              <a:rPr spc="245" dirty="0"/>
              <a:t>TRY</a:t>
            </a:r>
            <a:r>
              <a:rPr sz="3000" spc="245" dirty="0"/>
              <a:t>-</a:t>
            </a:r>
            <a:r>
              <a:rPr spc="245" dirty="0"/>
              <a:t>CATCH</a:t>
            </a:r>
            <a:r>
              <a:rPr spc="350" dirty="0"/>
              <a:t> </a:t>
            </a:r>
            <a:r>
              <a:rPr spc="320" dirty="0"/>
              <a:t>BLOCKS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205345" cy="472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5" dirty="0">
                <a:latin typeface="Cambria"/>
                <a:cs typeface="Cambria"/>
              </a:rPr>
              <a:t>When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you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call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risky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method,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two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things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95" dirty="0">
                <a:latin typeface="Cambria"/>
                <a:cs typeface="Cambria"/>
              </a:rPr>
              <a:t>can </a:t>
            </a:r>
            <a:r>
              <a:rPr sz="2400" spc="100" dirty="0">
                <a:latin typeface="Cambria"/>
                <a:cs typeface="Cambria"/>
              </a:rPr>
              <a:t>happen.</a:t>
            </a:r>
            <a:endParaRPr sz="2400">
              <a:latin typeface="Cambria"/>
              <a:cs typeface="Cambria"/>
            </a:endParaRPr>
          </a:p>
          <a:p>
            <a:pPr marL="652780" marR="50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0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risky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method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either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succeeds,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and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55" dirty="0">
                <a:latin typeface="Cambria"/>
                <a:cs typeface="Cambria"/>
              </a:rPr>
              <a:t> </a:t>
            </a:r>
            <a:r>
              <a:rPr sz="2100" b="1" spc="140" dirty="0">
                <a:latin typeface="Cambria"/>
                <a:cs typeface="Cambria"/>
              </a:rPr>
              <a:t>try </a:t>
            </a:r>
            <a:r>
              <a:rPr sz="2100" b="1" spc="120" dirty="0">
                <a:latin typeface="Cambria"/>
                <a:cs typeface="Cambria"/>
              </a:rPr>
              <a:t>block </a:t>
            </a:r>
            <a:r>
              <a:rPr sz="2100" b="1" spc="-445" dirty="0">
                <a:latin typeface="Cambria"/>
                <a:cs typeface="Cambria"/>
              </a:rPr>
              <a:t> </a:t>
            </a:r>
            <a:r>
              <a:rPr sz="2100" b="1" spc="110" dirty="0">
                <a:latin typeface="Cambria"/>
                <a:cs typeface="Cambria"/>
              </a:rPr>
              <a:t>completes,</a:t>
            </a:r>
            <a:endParaRPr sz="2100">
              <a:latin typeface="Cambria"/>
              <a:cs typeface="Cambria"/>
            </a:endParaRPr>
          </a:p>
          <a:p>
            <a:pPr marL="652780" marR="26162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-5" dirty="0">
                <a:latin typeface="Cambria"/>
                <a:cs typeface="Cambria"/>
              </a:rPr>
              <a:t>or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risky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method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b="1" spc="130" dirty="0">
                <a:latin typeface="Cambria"/>
                <a:cs typeface="Cambria"/>
              </a:rPr>
              <a:t>throws</a:t>
            </a:r>
            <a:r>
              <a:rPr sz="2100" b="1" spc="114" dirty="0">
                <a:latin typeface="Cambria"/>
                <a:cs typeface="Cambria"/>
              </a:rPr>
              <a:t> </a:t>
            </a:r>
            <a:r>
              <a:rPr sz="2100" b="1" spc="165" dirty="0">
                <a:latin typeface="Cambria"/>
                <a:cs typeface="Cambria"/>
              </a:rPr>
              <a:t>an</a:t>
            </a:r>
            <a:r>
              <a:rPr sz="2100" b="1" spc="140" dirty="0">
                <a:latin typeface="Cambria"/>
                <a:cs typeface="Cambria"/>
              </a:rPr>
              <a:t> </a:t>
            </a:r>
            <a:r>
              <a:rPr sz="2100" b="1" spc="125" dirty="0">
                <a:latin typeface="Cambria"/>
                <a:cs typeface="Cambria"/>
              </a:rPr>
              <a:t>exception</a:t>
            </a:r>
            <a:r>
              <a:rPr sz="2100" b="1" spc="15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back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your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calling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method.</a:t>
            </a:r>
            <a:endParaRPr sz="21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If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try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block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fails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(throws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exception),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20" dirty="0">
                <a:latin typeface="Cambria"/>
                <a:cs typeface="Cambria"/>
              </a:rPr>
              <a:t>flow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control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b="1" spc="125" dirty="0">
                <a:latin typeface="Cambria"/>
                <a:cs typeface="Cambria"/>
              </a:rPr>
              <a:t>immediately</a:t>
            </a:r>
            <a:r>
              <a:rPr sz="2100" b="1" spc="110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moves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b="1" spc="165" dirty="0">
                <a:latin typeface="Cambria"/>
                <a:cs typeface="Cambria"/>
              </a:rPr>
              <a:t>catch</a:t>
            </a:r>
            <a:r>
              <a:rPr sz="2100" b="1" spc="12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block</a:t>
            </a:r>
            <a:endParaRPr sz="21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2100" spc="65" dirty="0">
                <a:latin typeface="Cambria"/>
                <a:cs typeface="Cambria"/>
              </a:rPr>
              <a:t>without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executing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rest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code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try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block..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95" dirty="0">
                <a:latin typeface="Cambria"/>
                <a:cs typeface="Cambria"/>
              </a:rPr>
              <a:t>When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b="1" spc="160" dirty="0">
                <a:latin typeface="Cambria"/>
                <a:cs typeface="Cambria"/>
              </a:rPr>
              <a:t>catch</a:t>
            </a:r>
            <a:r>
              <a:rPr sz="2100" b="1" spc="13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block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b="1" spc="114" dirty="0">
                <a:latin typeface="Cambria"/>
                <a:cs typeface="Cambria"/>
              </a:rPr>
              <a:t>completes</a:t>
            </a:r>
            <a:r>
              <a:rPr sz="2100" spc="114" dirty="0">
                <a:latin typeface="Cambria"/>
                <a:cs typeface="Cambria"/>
              </a:rPr>
              <a:t>,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b="1" spc="130" dirty="0">
                <a:latin typeface="Cambria"/>
                <a:cs typeface="Cambria"/>
              </a:rPr>
              <a:t>finally</a:t>
            </a:r>
            <a:r>
              <a:rPr sz="2100" b="1" spc="110" dirty="0">
                <a:latin typeface="Cambria"/>
                <a:cs typeface="Cambria"/>
              </a:rPr>
              <a:t> </a:t>
            </a:r>
            <a:r>
              <a:rPr sz="2100" spc="30" dirty="0">
                <a:latin typeface="Cambria"/>
                <a:cs typeface="Cambria"/>
              </a:rPr>
              <a:t>block</a:t>
            </a:r>
            <a:endParaRPr sz="21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sz="2100" spc="105" dirty="0">
                <a:latin typeface="Cambria"/>
                <a:cs typeface="Cambria"/>
              </a:rPr>
              <a:t>runs.</a:t>
            </a:r>
            <a:endParaRPr sz="2100">
              <a:latin typeface="Cambria"/>
              <a:cs typeface="Cambria"/>
            </a:endParaRPr>
          </a:p>
          <a:p>
            <a:pPr marL="652780" marR="31496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95" dirty="0">
                <a:latin typeface="Cambria"/>
                <a:cs typeface="Cambria"/>
              </a:rPr>
              <a:t>When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b="1" spc="130" dirty="0">
                <a:latin typeface="Cambria"/>
                <a:cs typeface="Cambria"/>
              </a:rPr>
              <a:t>finally</a:t>
            </a:r>
            <a:r>
              <a:rPr sz="2100" b="1" spc="12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block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b="1" spc="114" dirty="0">
                <a:latin typeface="Cambria"/>
                <a:cs typeface="Cambria"/>
              </a:rPr>
              <a:t>completes</a:t>
            </a:r>
            <a:r>
              <a:rPr sz="2100" spc="114" dirty="0">
                <a:latin typeface="Cambria"/>
                <a:cs typeface="Cambria"/>
              </a:rPr>
              <a:t>,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rest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method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continues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on.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577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85" dirty="0"/>
              <a:t>F</a:t>
            </a:r>
            <a:r>
              <a:rPr spc="285" dirty="0"/>
              <a:t>LOW</a:t>
            </a:r>
            <a:r>
              <a:rPr spc="280" dirty="0"/>
              <a:t> </a:t>
            </a:r>
            <a:r>
              <a:rPr spc="285" dirty="0"/>
              <a:t>CONTROL</a:t>
            </a:r>
            <a:r>
              <a:rPr spc="300" dirty="0"/>
              <a:t> </a:t>
            </a:r>
            <a:r>
              <a:rPr spc="254" dirty="0"/>
              <a:t>IN</a:t>
            </a:r>
            <a:r>
              <a:rPr spc="285" dirty="0"/>
              <a:t> </a:t>
            </a:r>
            <a:r>
              <a:rPr spc="245" dirty="0"/>
              <a:t>TRY</a:t>
            </a:r>
            <a:r>
              <a:rPr sz="3000" spc="245" dirty="0"/>
              <a:t>-</a:t>
            </a:r>
            <a:r>
              <a:rPr spc="245" dirty="0"/>
              <a:t>CATCH</a:t>
            </a:r>
            <a:r>
              <a:rPr spc="350" dirty="0"/>
              <a:t> </a:t>
            </a:r>
            <a:r>
              <a:rPr spc="320" dirty="0"/>
              <a:t>BLOCKS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5822"/>
            <a:ext cx="7228840" cy="5025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If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try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block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succeeds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(no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exception),</a:t>
            </a:r>
            <a:endParaRPr sz="2400">
              <a:latin typeface="Cambria"/>
              <a:cs typeface="Cambria"/>
            </a:endParaRPr>
          </a:p>
          <a:p>
            <a:pPr marL="652780" marR="7366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20" dirty="0">
                <a:latin typeface="Cambria"/>
                <a:cs typeface="Cambria"/>
              </a:rPr>
              <a:t>flow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control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b="1" spc="114" dirty="0">
                <a:latin typeface="Cambria"/>
                <a:cs typeface="Cambria"/>
              </a:rPr>
              <a:t>skips</a:t>
            </a:r>
            <a:r>
              <a:rPr sz="2100" b="1" spc="120" dirty="0">
                <a:latin typeface="Cambria"/>
                <a:cs typeface="Cambria"/>
              </a:rPr>
              <a:t> </a:t>
            </a:r>
            <a:r>
              <a:rPr sz="2100" b="1" spc="114" dirty="0">
                <a:latin typeface="Cambria"/>
                <a:cs typeface="Cambria"/>
              </a:rPr>
              <a:t>over</a:t>
            </a:r>
            <a:r>
              <a:rPr sz="2100" b="1" spc="140" dirty="0">
                <a:latin typeface="Cambria"/>
                <a:cs typeface="Cambria"/>
              </a:rPr>
              <a:t> </a:t>
            </a:r>
            <a:r>
              <a:rPr sz="2100" b="1" spc="130" dirty="0">
                <a:latin typeface="Cambria"/>
                <a:cs typeface="Cambria"/>
              </a:rPr>
              <a:t>the</a:t>
            </a:r>
            <a:r>
              <a:rPr sz="2100" b="1" spc="145" dirty="0">
                <a:latin typeface="Cambria"/>
                <a:cs typeface="Cambria"/>
              </a:rPr>
              <a:t> </a:t>
            </a:r>
            <a:r>
              <a:rPr sz="2100" b="1" spc="160" dirty="0">
                <a:latin typeface="Cambria"/>
                <a:cs typeface="Cambria"/>
              </a:rPr>
              <a:t>catch</a:t>
            </a:r>
            <a:r>
              <a:rPr sz="2100" b="1" spc="14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block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and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b="1" spc="114" dirty="0">
                <a:latin typeface="Cambria"/>
                <a:cs typeface="Cambria"/>
              </a:rPr>
              <a:t>moves </a:t>
            </a:r>
            <a:r>
              <a:rPr sz="2100" b="1" spc="-445" dirty="0">
                <a:latin typeface="Cambria"/>
                <a:cs typeface="Cambria"/>
              </a:rPr>
              <a:t> </a:t>
            </a:r>
            <a:r>
              <a:rPr sz="2100" b="1" spc="105" dirty="0">
                <a:latin typeface="Cambria"/>
                <a:cs typeface="Cambria"/>
              </a:rPr>
              <a:t>to</a:t>
            </a:r>
            <a:r>
              <a:rPr sz="2100" b="1" spc="135" dirty="0">
                <a:latin typeface="Cambria"/>
                <a:cs typeface="Cambria"/>
              </a:rPr>
              <a:t> </a:t>
            </a:r>
            <a:r>
              <a:rPr sz="2100" b="1" spc="130" dirty="0">
                <a:latin typeface="Cambria"/>
                <a:cs typeface="Cambria"/>
              </a:rPr>
              <a:t>the</a:t>
            </a:r>
            <a:r>
              <a:rPr sz="2100" b="1" spc="140" dirty="0">
                <a:latin typeface="Cambria"/>
                <a:cs typeface="Cambria"/>
              </a:rPr>
              <a:t> </a:t>
            </a:r>
            <a:r>
              <a:rPr sz="2100" b="1" spc="130" dirty="0">
                <a:latin typeface="Cambria"/>
                <a:cs typeface="Cambria"/>
              </a:rPr>
              <a:t>finally</a:t>
            </a:r>
            <a:r>
              <a:rPr sz="2100" b="1" spc="125" dirty="0">
                <a:latin typeface="Cambria"/>
                <a:cs typeface="Cambria"/>
              </a:rPr>
              <a:t> </a:t>
            </a:r>
            <a:r>
              <a:rPr sz="2100" b="1" spc="130" dirty="0">
                <a:latin typeface="Cambria"/>
                <a:cs typeface="Cambria"/>
              </a:rPr>
              <a:t>block</a:t>
            </a:r>
            <a:r>
              <a:rPr sz="2100" spc="130" dirty="0">
                <a:latin typeface="Cambria"/>
                <a:cs typeface="Cambria"/>
              </a:rPr>
              <a:t>.</a:t>
            </a:r>
            <a:endParaRPr sz="2100">
              <a:latin typeface="Cambria"/>
              <a:cs typeface="Cambria"/>
            </a:endParaRPr>
          </a:p>
          <a:p>
            <a:pPr marL="652780" marR="614045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95" dirty="0">
                <a:latin typeface="Cambria"/>
                <a:cs typeface="Cambria"/>
              </a:rPr>
              <a:t>When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finally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block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completes,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rest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of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-45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method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continues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on.</a:t>
            </a:r>
            <a:endParaRPr sz="21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D8537"/>
              </a:buClr>
              <a:buFont typeface="Segoe UI Symbol"/>
              <a:buChar char="⚫"/>
            </a:pPr>
            <a:endParaRPr sz="3050">
              <a:latin typeface="Cambria"/>
              <a:cs typeface="Cambria"/>
            </a:endParaRPr>
          </a:p>
          <a:p>
            <a:pPr marL="285115" marR="88900" indent="-273050">
              <a:lnSpc>
                <a:spcPct val="100499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If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try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catch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block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has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b="1" spc="150" dirty="0">
                <a:latin typeface="Cambria"/>
                <a:cs typeface="Cambria"/>
              </a:rPr>
              <a:t>return</a:t>
            </a:r>
            <a:r>
              <a:rPr sz="2400" b="1" spc="16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statement,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finally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will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still</a:t>
            </a:r>
            <a:r>
              <a:rPr sz="2400" spc="110" dirty="0">
                <a:latin typeface="Cambria"/>
                <a:cs typeface="Cambria"/>
              </a:rPr>
              <a:t> run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75" dirty="0">
                <a:latin typeface="Cambria"/>
                <a:cs typeface="Cambria"/>
              </a:rPr>
              <a:t>Flow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jumps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0" dirty="0">
                <a:latin typeface="Cambria"/>
                <a:cs typeface="Cambria"/>
              </a:rPr>
              <a:t>lo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b="1" spc="130" dirty="0">
                <a:latin typeface="Cambria"/>
                <a:cs typeface="Cambria"/>
              </a:rPr>
              <a:t>finally</a:t>
            </a:r>
            <a:r>
              <a:rPr sz="2100" spc="130" dirty="0">
                <a:latin typeface="Cambria"/>
                <a:cs typeface="Cambria"/>
              </a:rPr>
              <a:t>,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then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b="1" spc="150" dirty="0">
                <a:latin typeface="Cambria"/>
                <a:cs typeface="Cambria"/>
              </a:rPr>
              <a:t>back</a:t>
            </a:r>
            <a:r>
              <a:rPr sz="2100" b="1" spc="145" dirty="0">
                <a:latin typeface="Cambria"/>
                <a:cs typeface="Cambria"/>
              </a:rPr>
              <a:t> </a:t>
            </a:r>
            <a:r>
              <a:rPr sz="2100" b="1" spc="105" dirty="0">
                <a:latin typeface="Cambria"/>
                <a:cs typeface="Cambria"/>
              </a:rPr>
              <a:t>to</a:t>
            </a:r>
            <a:r>
              <a:rPr sz="2100" b="1" spc="150" dirty="0">
                <a:latin typeface="Cambria"/>
                <a:cs typeface="Cambria"/>
              </a:rPr>
              <a:t> </a:t>
            </a:r>
            <a:r>
              <a:rPr sz="2100" b="1" spc="130" dirty="0">
                <a:latin typeface="Cambria"/>
                <a:cs typeface="Cambria"/>
              </a:rPr>
              <a:t>the </a:t>
            </a:r>
            <a:r>
              <a:rPr sz="2100" b="1" spc="135" dirty="0">
                <a:latin typeface="Cambria"/>
                <a:cs typeface="Cambria"/>
              </a:rPr>
              <a:t>return</a:t>
            </a:r>
            <a:r>
              <a:rPr sz="2100" spc="135" dirty="0">
                <a:latin typeface="Cambria"/>
                <a:cs typeface="Cambria"/>
              </a:rPr>
              <a:t>.</a:t>
            </a:r>
            <a:endParaRPr sz="21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D8537"/>
              </a:buClr>
              <a:buFont typeface="Segoe UI Symbol"/>
              <a:buChar char="⚫"/>
            </a:pPr>
            <a:endParaRPr sz="305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If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try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catch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block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has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b="1" spc="160" dirty="0">
                <a:latin typeface="Cambria"/>
                <a:cs typeface="Cambria"/>
              </a:rPr>
              <a:t>throw</a:t>
            </a:r>
            <a:r>
              <a:rPr sz="2400" b="1" spc="17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statement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  <a:spcBef>
                <a:spcPts val="15"/>
              </a:spcBef>
            </a:pP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not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handled,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finally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will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still </a:t>
            </a:r>
            <a:r>
              <a:rPr sz="2400" spc="110" dirty="0">
                <a:latin typeface="Cambria"/>
                <a:cs typeface="Cambria"/>
              </a:rPr>
              <a:t>run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75" dirty="0">
                <a:latin typeface="Cambria"/>
                <a:cs typeface="Cambria"/>
              </a:rPr>
              <a:t>Flow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jumps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0" dirty="0">
                <a:latin typeface="Cambria"/>
                <a:cs typeface="Cambria"/>
              </a:rPr>
              <a:t>lo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b="1" spc="130" dirty="0">
                <a:latin typeface="Cambria"/>
                <a:cs typeface="Cambria"/>
              </a:rPr>
              <a:t>finally</a:t>
            </a:r>
            <a:r>
              <a:rPr sz="2100" spc="130" dirty="0">
                <a:latin typeface="Cambria"/>
                <a:cs typeface="Cambria"/>
              </a:rPr>
              <a:t>,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then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b="1" spc="150" dirty="0">
                <a:latin typeface="Cambria"/>
                <a:cs typeface="Cambria"/>
              </a:rPr>
              <a:t>back</a:t>
            </a:r>
            <a:r>
              <a:rPr sz="2100" b="1" spc="140" dirty="0">
                <a:latin typeface="Cambria"/>
                <a:cs typeface="Cambria"/>
              </a:rPr>
              <a:t> </a:t>
            </a:r>
            <a:r>
              <a:rPr sz="2100" b="1" spc="105" dirty="0">
                <a:latin typeface="Cambria"/>
                <a:cs typeface="Cambria"/>
              </a:rPr>
              <a:t>to</a:t>
            </a:r>
            <a:r>
              <a:rPr sz="2100" b="1" spc="150" dirty="0">
                <a:latin typeface="Cambria"/>
                <a:cs typeface="Cambria"/>
              </a:rPr>
              <a:t> </a:t>
            </a:r>
            <a:r>
              <a:rPr sz="2100" b="1" spc="130" dirty="0">
                <a:latin typeface="Cambria"/>
                <a:cs typeface="Cambria"/>
              </a:rPr>
              <a:t>the</a:t>
            </a:r>
            <a:r>
              <a:rPr sz="2100" b="1" spc="120" dirty="0">
                <a:latin typeface="Cambria"/>
                <a:cs typeface="Cambria"/>
              </a:rPr>
              <a:t> </a:t>
            </a:r>
            <a:r>
              <a:rPr sz="2100" b="1" spc="145" dirty="0">
                <a:latin typeface="Cambria"/>
                <a:cs typeface="Cambria"/>
              </a:rPr>
              <a:t>throw</a:t>
            </a:r>
            <a:r>
              <a:rPr sz="2100" spc="145" dirty="0">
                <a:latin typeface="Cambria"/>
                <a:cs typeface="Cambria"/>
              </a:rPr>
              <a:t>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60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2436</Words>
  <Application>Microsoft Office PowerPoint</Application>
  <PresentationFormat>On-screen Show (4:3)</PresentationFormat>
  <Paragraphs>424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WHAT IS EXCEPTION</vt:lpstr>
      <vt:lpstr>WHAT IS EXCEPTION</vt:lpstr>
      <vt:lpstr>HOW DOES IT OCCUR?</vt:lpstr>
      <vt:lpstr>FEW MORE EXAMPLES</vt:lpstr>
      <vt:lpstr>EXCEPTION KEYWORDS</vt:lpstr>
      <vt:lpstr>HOW TO HANDLE EXCEPTION</vt:lpstr>
      <vt:lpstr>FLOW CONTROL IN TRY-CATCH BLOCKS</vt:lpstr>
      <vt:lpstr>FLOW CONTROL IN TRY-CATCH BLOCKS</vt:lpstr>
      <vt:lpstr>HOW TO HANDLE EXCEPTION</vt:lpstr>
      <vt:lpstr>EXAMPLE</vt:lpstr>
      <vt:lpstr>EXAMPLE – MULTIPLE CATCHES</vt:lpstr>
      <vt:lpstr>THROWS</vt:lpstr>
      <vt:lpstr>THROW VS. THROWS</vt:lpstr>
      <vt:lpstr>METHODS ARE STACKED</vt:lpstr>
      <vt:lpstr>METHOD STACK AND EXCEPTION</vt:lpstr>
      <vt:lpstr>METHOD STACK AND EXCEPTION</vt:lpstr>
      <vt:lpstr>METHOD STACK AND EXCEPTION</vt:lpstr>
      <vt:lpstr>METHOD STACK AND EXCEPTION</vt:lpstr>
      <vt:lpstr>EXAMPLE - NESTED TRY CATCH</vt:lpstr>
      <vt:lpstr>EXAMPLE - NESTED TRY CATCH</vt:lpstr>
      <vt:lpstr>EXAMPLE-THROWING A DIFFERENT EXCEPTION</vt:lpstr>
      <vt:lpstr>EXAMPLE-THROWING A DIFFERENT EXCEPTION</vt:lpstr>
      <vt:lpstr>EXAMPLE-THROW AND CATCH EXCEPTION IN SAME BLOCK</vt:lpstr>
      <vt:lpstr>EXCEPTION HIERARCHY</vt:lpstr>
      <vt:lpstr>EXCEPTION HIERARCHY</vt:lpstr>
      <vt:lpstr>TYPES OF EXCEPTION</vt:lpstr>
      <vt:lpstr>CHECKED EXCEPTION</vt:lpstr>
      <vt:lpstr>UNCHECKED EXCEPTION</vt:lpstr>
      <vt:lpstr>ERROR</vt:lpstr>
      <vt:lpstr>CATCHING SUBCLASS EXCEPTION</vt:lpstr>
      <vt:lpstr>USER DEFINED EXCEPTION</vt:lpstr>
      <vt:lpstr>USER DEFINED EXCEPTION</vt:lpstr>
      <vt:lpstr>USER DEFINED EXCEPTION</vt:lpstr>
      <vt:lpstr>EXAMPLE - USER DEFINED EXCEPTION</vt:lpstr>
      <vt:lpstr>EXAMPLE - USER DEFINED EXCEPTION</vt:lpstr>
      <vt:lpstr>EXAMPLE - USER DEFINED EXCEPTION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classroom630</cp:lastModifiedBy>
  <cp:revision>5</cp:revision>
  <dcterms:created xsi:type="dcterms:W3CDTF">2023-07-30T03:36:41Z</dcterms:created>
  <dcterms:modified xsi:type="dcterms:W3CDTF">2024-04-16T07:44:13Z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2023-07-30T00:00:00Z</vt:filetime>
  </property>
</Properties>
</file>