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57" r:id="rId2"/>
    <p:sldId id="327" r:id="rId3"/>
    <p:sldId id="328" r:id="rId4"/>
    <p:sldId id="329" r:id="rId5"/>
    <p:sldId id="330" r:id="rId6"/>
    <p:sldId id="331" r:id="rId7"/>
    <p:sldId id="335" r:id="rId8"/>
    <p:sldId id="332" r:id="rId9"/>
    <p:sldId id="333" r:id="rId10"/>
    <p:sldId id="334" r:id="rId11"/>
    <p:sldId id="336" r:id="rId12"/>
    <p:sldId id="337" r:id="rId13"/>
    <p:sldId id="338" r:id="rId14"/>
    <p:sldId id="339" r:id="rId15"/>
    <p:sldId id="341" r:id="rId16"/>
    <p:sldId id="340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74" r:id="rId50"/>
    <p:sldId id="375" r:id="rId51"/>
    <p:sldId id="376" r:id="rId52"/>
    <p:sldId id="377" r:id="rId53"/>
    <p:sldId id="378" r:id="rId54"/>
    <p:sldId id="380" r:id="rId55"/>
    <p:sldId id="381" r:id="rId56"/>
    <p:sldId id="382" r:id="rId57"/>
    <p:sldId id="383" r:id="rId58"/>
    <p:sldId id="384" r:id="rId59"/>
    <p:sldId id="385" r:id="rId60"/>
    <p:sldId id="386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068" autoAdjust="0"/>
  </p:normalViewPr>
  <p:slideViewPr>
    <p:cSldViewPr snapToGrid="0">
      <p:cViewPr varScale="1">
        <p:scale>
          <a:sx n="82" d="100"/>
          <a:sy n="82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57EBF-16CC-40CC-9E2F-BF3CBE42E69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F3595-E4F1-4596-9472-26D1888D2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3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7CFC-270C-4916-9DD8-ADEE72907367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7FCD-7245-4342-A326-69F8B3EBD0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38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40CD-3693-40FF-BE09-A1F74CF38F8A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7FCD-7245-4342-A326-69F8B3EBD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0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D6CD-DBF1-45E4-9840-6B72E3803182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7FCD-7245-4342-A326-69F8B3EBD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0411-C483-46E5-85B2-EDC8CD8175D4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7FCD-7245-4342-A326-69F8B3EBD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4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BEC0-BCE0-4DE5-B607-5A415C5BF1C6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7FCD-7245-4342-A326-69F8B3EBD0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90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8EE-3C64-4209-8118-B05B7A174745}" type="datetime1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7FCD-7245-4342-A326-69F8B3EBD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6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D462-23EC-49E9-AB70-1890972F39D3}" type="datetime1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7FCD-7245-4342-A326-69F8B3EBD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7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67B-5905-418C-96A6-C7FCDCA700B1}" type="datetime1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7FCD-7245-4342-A326-69F8B3EBD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0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FC7C-C861-4B84-A49E-DF2D70D8715A}" type="datetime1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7FCD-7245-4342-A326-69F8B3EBD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4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DE6160-B39F-4E60-8446-B651BB1C0C35}" type="datetime1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8F7FCD-7245-4342-A326-69F8B3EBD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4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C25C-FA73-4DC9-9D9F-1387737FB956}" type="datetime1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7FCD-7245-4342-A326-69F8B3EBD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FDB7A4-7DB4-4492-97C3-0565EEE2C5EC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8F7FCD-7245-4342-A326-69F8B3EBD0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75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7CB025E-2320-8900-B781-AA5C8D59A669}"/>
              </a:ext>
            </a:extLst>
          </p:cNvPr>
          <p:cNvSpPr txBox="1"/>
          <p:nvPr/>
        </p:nvSpPr>
        <p:spPr>
          <a:xfrm>
            <a:off x="1223311" y="4526452"/>
            <a:ext cx="401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Md. Enamul Haque (</a:t>
            </a:r>
            <a:r>
              <a:rPr lang="en-US" dirty="0" err="1">
                <a:latin typeface="Comic Sans MS" panose="030F0702030302020204" pitchFamily="66" charset="0"/>
              </a:rPr>
              <a:t>MEHq</a:t>
            </a:r>
            <a:r>
              <a:rPr lang="en-US" dirty="0">
                <a:latin typeface="Comic Sans MS" panose="030F0702030302020204" pitchFamily="66" charset="0"/>
              </a:rPr>
              <a:t>)</a:t>
            </a:r>
          </a:p>
          <a:p>
            <a:r>
              <a:rPr lang="en-US" dirty="0">
                <a:latin typeface="Comic Sans MS" panose="030F0702030302020204" pitchFamily="66" charset="0"/>
              </a:rPr>
              <a:t>enamul.m3h@gmail.com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FCD33B-6C37-8839-5576-2F41904653DE}"/>
              </a:ext>
            </a:extLst>
          </p:cNvPr>
          <p:cNvSpPr txBox="1"/>
          <p:nvPr/>
        </p:nvSpPr>
        <p:spPr>
          <a:xfrm>
            <a:off x="4669395" y="2802154"/>
            <a:ext cx="2208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w Cen MT Condensed" panose="020B0606020104020203" pitchFamily="34" charset="0"/>
              </a:rPr>
              <a:t>CSE 1125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E1D604-AC2B-280B-086D-F7A03D2AED26}"/>
              </a:ext>
            </a:extLst>
          </p:cNvPr>
          <p:cNvSpPr txBox="1"/>
          <p:nvPr/>
        </p:nvSpPr>
        <p:spPr>
          <a:xfrm>
            <a:off x="1112157" y="2872259"/>
            <a:ext cx="103401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Tw Cen MT Condensed" panose="020B0606020104020203" pitchFamily="34" charset="0"/>
              </a:rPr>
              <a:t>Digital Logic Design (CSE 1325)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A2CC23-E08A-42C8-65BA-AC32E8D9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7FCD-7245-4342-A326-69F8B3EBD0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9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Octal → Decimal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48A47-6A6D-157B-A6BC-52B88E22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7FCD-7245-4342-A326-69F8B3EBD0D5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F17FB5-3B1B-EAEA-71A9-8D9482A03270}"/>
              </a:ext>
            </a:extLst>
          </p:cNvPr>
          <p:cNvSpPr txBox="1"/>
          <p:nvPr/>
        </p:nvSpPr>
        <p:spPr>
          <a:xfrm>
            <a:off x="1097280" y="1833811"/>
            <a:ext cx="9272016" cy="109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aseline="30000" dirty="0"/>
          </a:p>
          <a:p>
            <a:r>
              <a:rPr lang="en-US" sz="2800" dirty="0"/>
              <a:t>(173.115)</a:t>
            </a:r>
            <a:r>
              <a:rPr lang="en-US" sz="2800" baseline="-25000" dirty="0"/>
              <a:t>8</a:t>
            </a:r>
            <a:r>
              <a:rPr lang="en-US" sz="2800" dirty="0"/>
              <a:t>= (    )</a:t>
            </a:r>
            <a:r>
              <a:rPr lang="en-US" sz="2800" baseline="-25000" dirty="0"/>
              <a:t>10</a:t>
            </a:r>
          </a:p>
          <a:p>
            <a:endParaRPr lang="en-US" sz="2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F2003C-43F7-2394-5B3D-9F42DF2863A7}"/>
                  </a:ext>
                </a:extLst>
              </p:cNvPr>
              <p:cNvSpPr txBox="1"/>
              <p:nvPr/>
            </p:nvSpPr>
            <p:spPr>
              <a:xfrm>
                <a:off x="1097280" y="3290904"/>
                <a:ext cx="9272016" cy="2228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aseline="30000" dirty="0"/>
                  <a:t>Solution:</a:t>
                </a:r>
              </a:p>
              <a:p>
                <a:r>
                  <a:rPr lang="en-US" sz="2800" dirty="0"/>
                  <a:t>(173.115)</a:t>
                </a:r>
                <a:r>
                  <a:rPr lang="en-US" sz="2800" baseline="-25000" dirty="0"/>
                  <a:t>8</a:t>
                </a:r>
                <a:r>
                  <a:rPr lang="en-US" sz="2800" dirty="0"/>
                  <a:t>= 1 X 8</a:t>
                </a:r>
                <a:r>
                  <a:rPr lang="en-US" sz="2800" baseline="30000" dirty="0"/>
                  <a:t>2</a:t>
                </a:r>
                <a:r>
                  <a:rPr lang="en-US" sz="2800" dirty="0"/>
                  <a:t> + 7 X 8</a:t>
                </a:r>
                <a:r>
                  <a:rPr lang="en-US" sz="2800" baseline="30000" dirty="0"/>
                  <a:t>1</a:t>
                </a:r>
                <a:r>
                  <a:rPr lang="en-US" sz="2800" dirty="0"/>
                  <a:t> + 3X8</a:t>
                </a:r>
                <a:r>
                  <a:rPr lang="en-US" sz="2800" baseline="30000" dirty="0"/>
                  <a:t>0</a:t>
                </a:r>
                <a:r>
                  <a:rPr lang="en-US" sz="2800" dirty="0"/>
                  <a:t> + 1X8</a:t>
                </a:r>
                <a:r>
                  <a:rPr lang="en-US" sz="2800" baseline="30000" dirty="0"/>
                  <a:t>-1</a:t>
                </a:r>
                <a:r>
                  <a:rPr lang="en-US" sz="2800" dirty="0"/>
                  <a:t> + 1X8</a:t>
                </a:r>
                <a:r>
                  <a:rPr lang="en-US" sz="2800" baseline="30000" dirty="0"/>
                  <a:t>-2 </a:t>
                </a:r>
                <a:r>
                  <a:rPr lang="en-US" sz="2800" dirty="0"/>
                  <a:t>+ 5X8</a:t>
                </a:r>
                <a:r>
                  <a:rPr lang="en-US" sz="2800" baseline="30000" dirty="0"/>
                  <a:t>-3</a:t>
                </a:r>
                <a:endParaRPr lang="en-US" sz="2800" baseline="-25000" dirty="0"/>
              </a:p>
              <a:p>
                <a:r>
                  <a:rPr lang="en-US" sz="2800" baseline="-25000" dirty="0"/>
                  <a:t>	            </a:t>
                </a:r>
                <a:r>
                  <a:rPr lang="en-US" sz="2800" dirty="0"/>
                  <a:t>= 64 + 56 + 3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sz="2800" dirty="0"/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512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baseline="-25000" dirty="0"/>
                  <a:t>	            </a:t>
                </a:r>
                <a:r>
                  <a:rPr lang="en-US" sz="2800" dirty="0"/>
                  <a:t>= (123.150390625)</a:t>
                </a:r>
                <a:r>
                  <a:rPr lang="en-US" sz="2800" baseline="-25000" dirty="0"/>
                  <a:t>10</a:t>
                </a:r>
              </a:p>
              <a:p>
                <a:endParaRPr lang="en-US" sz="2800" baseline="-25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F2003C-43F7-2394-5B3D-9F42DF286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290904"/>
                <a:ext cx="9272016" cy="2228815"/>
              </a:xfrm>
              <a:prstGeom prst="rect">
                <a:avLst/>
              </a:prstGeom>
              <a:blipFill>
                <a:blip r:embed="rId2"/>
                <a:stretch>
                  <a:fillRect l="-1315" t="-8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49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Octal → Decimal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48A47-6A6D-157B-A6BC-52B88E22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7FCD-7245-4342-A326-69F8B3EBD0D5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035C86-10E4-E4EF-8916-8080805EEF07}"/>
              </a:ext>
            </a:extLst>
          </p:cNvPr>
          <p:cNvSpPr txBox="1"/>
          <p:nvPr/>
        </p:nvSpPr>
        <p:spPr>
          <a:xfrm>
            <a:off x="1247774" y="1994496"/>
            <a:ext cx="76295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Try Solving yourself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(2331)</a:t>
            </a:r>
            <a:r>
              <a:rPr lang="en-US" sz="2800" baseline="-25000" dirty="0"/>
              <a:t>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(33215.566)</a:t>
            </a:r>
            <a:r>
              <a:rPr lang="en-US" sz="2800" baseline="-25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623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Hexadecimal → Decimal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48A47-6A6D-157B-A6BC-52B88E22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7FCD-7245-4342-A326-69F8B3EBD0D5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7752E-9E40-A1A7-4AF8-341F9E62DB11}"/>
              </a:ext>
            </a:extLst>
          </p:cNvPr>
          <p:cNvSpPr txBox="1"/>
          <p:nvPr/>
        </p:nvSpPr>
        <p:spPr>
          <a:xfrm>
            <a:off x="1097280" y="1737360"/>
            <a:ext cx="9749434" cy="109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aseline="30000" dirty="0"/>
          </a:p>
          <a:p>
            <a:r>
              <a:rPr lang="en-US" sz="2800" dirty="0"/>
              <a:t>(A05.2B1)</a:t>
            </a:r>
            <a:r>
              <a:rPr lang="en-US" sz="2800" baseline="-25000" dirty="0"/>
              <a:t>16</a:t>
            </a:r>
            <a:r>
              <a:rPr lang="en-US" sz="2800" dirty="0"/>
              <a:t>= (   )</a:t>
            </a:r>
            <a:r>
              <a:rPr lang="en-US" sz="2800" baseline="-25000" dirty="0"/>
              <a:t>10</a:t>
            </a:r>
          </a:p>
          <a:p>
            <a:endParaRPr lang="en-US" sz="280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C3298-A24F-C2AA-7E02-FAEB987D2B46}"/>
              </a:ext>
            </a:extLst>
          </p:cNvPr>
          <p:cNvSpPr txBox="1"/>
          <p:nvPr/>
        </p:nvSpPr>
        <p:spPr>
          <a:xfrm>
            <a:off x="1097280" y="3118817"/>
            <a:ext cx="10923735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aseline="30000" dirty="0"/>
              <a:t>Solution:</a:t>
            </a:r>
          </a:p>
          <a:p>
            <a:r>
              <a:rPr lang="en-US" sz="2800" dirty="0"/>
              <a:t>(A05.2B1)</a:t>
            </a:r>
            <a:r>
              <a:rPr lang="en-US" sz="2800" baseline="-25000" dirty="0"/>
              <a:t>16 </a:t>
            </a:r>
            <a:r>
              <a:rPr lang="en-US" sz="2800" dirty="0"/>
              <a:t>= A X 16</a:t>
            </a:r>
            <a:r>
              <a:rPr lang="en-US" sz="2800" baseline="30000" dirty="0"/>
              <a:t>2</a:t>
            </a:r>
            <a:r>
              <a:rPr lang="en-US" sz="2800" dirty="0"/>
              <a:t> + 0 X 16</a:t>
            </a:r>
            <a:r>
              <a:rPr lang="en-US" sz="2800" baseline="30000" dirty="0"/>
              <a:t>1</a:t>
            </a:r>
            <a:r>
              <a:rPr lang="en-US" sz="2800" dirty="0"/>
              <a:t> + 5X16</a:t>
            </a:r>
            <a:r>
              <a:rPr lang="en-US" sz="2800" baseline="30000" dirty="0"/>
              <a:t>0</a:t>
            </a:r>
            <a:r>
              <a:rPr lang="en-US" sz="2800" dirty="0"/>
              <a:t> + 2X16</a:t>
            </a:r>
            <a:r>
              <a:rPr lang="en-US" sz="2800" baseline="30000" dirty="0"/>
              <a:t>-1</a:t>
            </a:r>
            <a:r>
              <a:rPr lang="en-US" sz="2800" dirty="0"/>
              <a:t> + BX16</a:t>
            </a:r>
            <a:r>
              <a:rPr lang="en-US" sz="2800" baseline="30000" dirty="0"/>
              <a:t>-2 </a:t>
            </a:r>
            <a:r>
              <a:rPr lang="en-US" sz="2800" dirty="0"/>
              <a:t>+ 1X16</a:t>
            </a:r>
            <a:r>
              <a:rPr lang="en-US" sz="2800" baseline="30000" dirty="0"/>
              <a:t>-3</a:t>
            </a:r>
            <a:endParaRPr lang="en-US" sz="2800" baseline="-25000" dirty="0"/>
          </a:p>
          <a:p>
            <a:r>
              <a:rPr lang="en-US" sz="2800" baseline="-25000" dirty="0"/>
              <a:t>	           	      </a:t>
            </a:r>
            <a:r>
              <a:rPr lang="en-US" sz="2800" dirty="0"/>
              <a:t>= 10 X 16</a:t>
            </a:r>
            <a:r>
              <a:rPr lang="en-US" sz="2800" baseline="30000" dirty="0"/>
              <a:t>2</a:t>
            </a:r>
            <a:r>
              <a:rPr lang="en-US" sz="2800" dirty="0"/>
              <a:t> + 0 X 16</a:t>
            </a:r>
            <a:r>
              <a:rPr lang="en-US" sz="2800" baseline="30000" dirty="0"/>
              <a:t>1</a:t>
            </a:r>
            <a:r>
              <a:rPr lang="en-US" sz="2800" dirty="0"/>
              <a:t> + 5X16</a:t>
            </a:r>
            <a:r>
              <a:rPr lang="en-US" sz="2800" baseline="30000" dirty="0"/>
              <a:t>0</a:t>
            </a:r>
            <a:r>
              <a:rPr lang="en-US" sz="2800" dirty="0"/>
              <a:t> + 2X16</a:t>
            </a:r>
            <a:r>
              <a:rPr lang="en-US" sz="2800" baseline="30000" dirty="0"/>
              <a:t>-1</a:t>
            </a:r>
            <a:r>
              <a:rPr lang="en-US" sz="2800" dirty="0"/>
              <a:t> + 11X16</a:t>
            </a:r>
            <a:r>
              <a:rPr lang="en-US" sz="2800" baseline="30000" dirty="0"/>
              <a:t>-2 </a:t>
            </a:r>
            <a:r>
              <a:rPr lang="en-US" sz="2800" dirty="0"/>
              <a:t>+ 1X16</a:t>
            </a:r>
            <a:r>
              <a:rPr lang="en-US" sz="2800" baseline="30000" dirty="0"/>
              <a:t>-3 </a:t>
            </a:r>
            <a:r>
              <a:rPr lang="en-US" sz="2800" baseline="-25000" dirty="0"/>
              <a:t>	            	                       </a:t>
            </a:r>
            <a:r>
              <a:rPr lang="en-US" sz="2800" dirty="0"/>
              <a:t>= (2565.168212890625)</a:t>
            </a:r>
            <a:r>
              <a:rPr lang="en-US" sz="2800" baseline="-25000" dirty="0"/>
              <a:t>10</a:t>
            </a:r>
          </a:p>
          <a:p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73239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Hexadecimal → Decimal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48A47-6A6D-157B-A6BC-52B88E22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7FCD-7245-4342-A326-69F8B3EBD0D5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06A5-34AC-08DE-0535-692DB83D886D}"/>
              </a:ext>
            </a:extLst>
          </p:cNvPr>
          <p:cNvSpPr txBox="1"/>
          <p:nvPr/>
        </p:nvSpPr>
        <p:spPr>
          <a:xfrm>
            <a:off x="1186488" y="2020230"/>
            <a:ext cx="56826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Try Solving yourself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(CD421.A232)</a:t>
            </a:r>
            <a:r>
              <a:rPr lang="en-US" sz="2800" baseline="-25000" dirty="0"/>
              <a:t>16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(223B.12C)</a:t>
            </a:r>
            <a:r>
              <a:rPr lang="en-US" sz="2800" baseline="-250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59324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Decimal → Binary</a:t>
            </a:r>
          </a:p>
        </p:txBody>
      </p:sp>
      <p:sp>
        <p:nvSpPr>
          <p:cNvPr id="55" name="TextBox 7">
            <a:extLst>
              <a:ext uri="{FF2B5EF4-FFF2-40B4-BE49-F238E27FC236}">
                <a16:creationId xmlns:a16="http://schemas.microsoft.com/office/drawing/2014/main" id="{F3A04C4F-2284-FB62-2DE7-B4893D9DB21D}"/>
              </a:ext>
            </a:extLst>
          </p:cNvPr>
          <p:cNvSpPr txBox="1"/>
          <p:nvPr/>
        </p:nvSpPr>
        <p:spPr>
          <a:xfrm>
            <a:off x="5516880" y="1858303"/>
            <a:ext cx="2594610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(233.54)</a:t>
            </a:r>
            <a:r>
              <a:rPr lang="en-US" sz="2800" kern="12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=(   )</a:t>
            </a:r>
            <a:r>
              <a:rPr lang="en-US" sz="2800" kern="12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38CDE768-F879-5A0E-C1A6-733AA2F8E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5" r="34846"/>
          <a:stretch/>
        </p:blipFill>
        <p:spPr>
          <a:xfrm>
            <a:off x="752682" y="1737360"/>
            <a:ext cx="3818714" cy="425642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1CA02F3-7BF9-05CE-790C-8BEDFA692C70}"/>
              </a:ext>
            </a:extLst>
          </p:cNvPr>
          <p:cNvSpPr txBox="1"/>
          <p:nvPr/>
        </p:nvSpPr>
        <p:spPr>
          <a:xfrm>
            <a:off x="4949660" y="2577460"/>
            <a:ext cx="29495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0.54 * 2 = 1.08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0.08 * 2 = 0.16 </a:t>
            </a:r>
            <a:r>
              <a:rPr lang="en-US" dirty="0">
                <a:sym typeface="Wingdings" panose="05000000000000000000" pitchFamily="2" charset="2"/>
              </a:rPr>
              <a:t> 0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0.16 * 2 = 0.32 </a:t>
            </a:r>
            <a:r>
              <a:rPr lang="en-US" dirty="0">
                <a:sym typeface="Wingdings" panose="05000000000000000000" pitchFamily="2" charset="2"/>
              </a:rPr>
              <a:t> 0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0.32 * 2 = 0.64 </a:t>
            </a:r>
            <a:r>
              <a:rPr lang="en-US" dirty="0">
                <a:sym typeface="Wingdings" panose="05000000000000000000" pitchFamily="2" charset="2"/>
              </a:rPr>
              <a:t> 0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0.64 * 2 = 1.28 </a:t>
            </a:r>
            <a:r>
              <a:rPr lang="en-US" dirty="0">
                <a:sym typeface="Wingdings" panose="05000000000000000000" pitchFamily="2" charset="2"/>
              </a:rPr>
              <a:t> 1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0.28 * 2 = 0.56 </a:t>
            </a:r>
            <a:r>
              <a:rPr lang="en-US" dirty="0">
                <a:sym typeface="Wingdings" panose="05000000000000000000" pitchFamily="2" charset="2"/>
              </a:rPr>
              <a:t> 0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0.56 * 2 = 1.12 </a:t>
            </a:r>
            <a:r>
              <a:rPr lang="en-US" dirty="0">
                <a:sym typeface="Wingdings" panose="05000000000000000000" pitchFamily="2" charset="2"/>
              </a:rPr>
              <a:t> 1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0.12 * 2 = 0.24 </a:t>
            </a:r>
            <a:r>
              <a:rPr lang="en-US" dirty="0">
                <a:sym typeface="Wingdings" panose="05000000000000000000" pitchFamily="2" charset="2"/>
              </a:rPr>
              <a:t> 0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0.24 * 2 = 0.48 </a:t>
            </a:r>
            <a:r>
              <a:rPr lang="en-US" dirty="0">
                <a:sym typeface="Wingdings" panose="05000000000000000000" pitchFamily="2" charset="2"/>
              </a:rPr>
              <a:t> 0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0.48 * 2 = 0.96 </a:t>
            </a:r>
            <a:r>
              <a:rPr lang="en-US" dirty="0">
                <a:sym typeface="Wingdings" panose="05000000000000000000" pitchFamily="2" charset="2"/>
              </a:rPr>
              <a:t> 0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0.96 * 2 = 1.92 </a:t>
            </a:r>
            <a:r>
              <a:rPr lang="en-US" dirty="0">
                <a:sym typeface="Wingdings" panose="05000000000000000000" pitchFamily="2" charset="2"/>
              </a:rPr>
              <a:t> 1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0.92 * 2 = 1.84 </a:t>
            </a:r>
            <a:r>
              <a:rPr lang="en-US" dirty="0">
                <a:sym typeface="Wingdings" panose="05000000000000000000" pitchFamily="2" charset="2"/>
              </a:rPr>
              <a:t> 1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5C16D0-E171-FC94-4133-D163D15BBC36}"/>
              </a:ext>
            </a:extLst>
          </p:cNvPr>
          <p:cNvSpPr txBox="1"/>
          <p:nvPr/>
        </p:nvSpPr>
        <p:spPr>
          <a:xfrm>
            <a:off x="3156616" y="5809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C9C4233-D6B2-D3B1-6419-9CE4B4813586}"/>
              </a:ext>
            </a:extLst>
          </p:cNvPr>
          <p:cNvCxnSpPr/>
          <p:nvPr/>
        </p:nvCxnSpPr>
        <p:spPr>
          <a:xfrm>
            <a:off x="3458302" y="5993780"/>
            <a:ext cx="523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C89B384-B539-973E-E9F3-8BC25BB8F5D3}"/>
              </a:ext>
            </a:extLst>
          </p:cNvPr>
          <p:cNvSpPr txBox="1"/>
          <p:nvPr/>
        </p:nvSpPr>
        <p:spPr>
          <a:xfrm>
            <a:off x="4048125" y="5809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A07E269-1999-31E3-56E1-59D41904905C}"/>
              </a:ext>
            </a:extLst>
          </p:cNvPr>
          <p:cNvSpPr txBox="1"/>
          <p:nvPr/>
        </p:nvSpPr>
        <p:spPr>
          <a:xfrm>
            <a:off x="7810759" y="3685455"/>
            <a:ext cx="40002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(233)</a:t>
            </a:r>
            <a:r>
              <a:rPr lang="en-US" sz="1800" baseline="-25000" dirty="0"/>
              <a:t>10</a:t>
            </a:r>
            <a:r>
              <a:rPr lang="en-US" sz="1800" dirty="0"/>
              <a:t> =(11101001)</a:t>
            </a:r>
            <a:r>
              <a:rPr lang="en-US" sz="1800" baseline="-25000" dirty="0"/>
              <a:t> 2</a:t>
            </a:r>
          </a:p>
          <a:p>
            <a:r>
              <a:rPr lang="en-US" sz="1800" dirty="0"/>
              <a:t>(0.54)</a:t>
            </a:r>
            <a:r>
              <a:rPr lang="en-US" sz="1800" baseline="-25000" dirty="0"/>
              <a:t>10</a:t>
            </a:r>
            <a:r>
              <a:rPr lang="en-US" sz="1800" dirty="0"/>
              <a:t> =(.100010100011)</a:t>
            </a:r>
            <a:r>
              <a:rPr lang="en-US" sz="1800" baseline="-25000" dirty="0"/>
              <a:t> 2</a:t>
            </a:r>
            <a:endParaRPr lang="en-US" dirty="0"/>
          </a:p>
          <a:p>
            <a:r>
              <a:rPr lang="en-US" sz="1800" dirty="0"/>
              <a:t>(233.54)</a:t>
            </a:r>
            <a:r>
              <a:rPr lang="en-US" sz="1800" baseline="-25000" dirty="0"/>
              <a:t>10</a:t>
            </a:r>
            <a:r>
              <a:rPr lang="en-US" sz="1800" dirty="0"/>
              <a:t> =(11101001.100010100011)</a:t>
            </a:r>
            <a:r>
              <a:rPr lang="en-US" sz="1800" baseline="-25000" dirty="0"/>
              <a:t>2</a:t>
            </a:r>
          </a:p>
          <a:p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21C135-FA3F-F5B5-AE3D-4F14B02D6D10}"/>
              </a:ext>
            </a:extLst>
          </p:cNvPr>
          <p:cNvCxnSpPr/>
          <p:nvPr/>
        </p:nvCxnSpPr>
        <p:spPr>
          <a:xfrm flipH="1" flipV="1">
            <a:off x="2609850" y="2577460"/>
            <a:ext cx="2028825" cy="3416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C9C05FF-71F1-5918-8525-DBA692FC9243}"/>
              </a:ext>
            </a:extLst>
          </p:cNvPr>
          <p:cNvCxnSpPr/>
          <p:nvPr/>
        </p:nvCxnSpPr>
        <p:spPr>
          <a:xfrm>
            <a:off x="7429500" y="2695575"/>
            <a:ext cx="0" cy="3113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45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Decimal → Binary using 2n Digits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D2E5E7-5933-F5B0-E177-2A2343286B38}"/>
              </a:ext>
            </a:extLst>
          </p:cNvPr>
          <p:cNvSpPr txBox="1"/>
          <p:nvPr/>
        </p:nvSpPr>
        <p:spPr>
          <a:xfrm>
            <a:off x="1196340" y="1748392"/>
            <a:ext cx="4284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aseline="30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(205)</a:t>
            </a:r>
            <a:r>
              <a:rPr lang="en-US" sz="2400" baseline="-25000" dirty="0"/>
              <a:t>10</a:t>
            </a:r>
            <a:r>
              <a:rPr lang="en-US" sz="2400" dirty="0"/>
              <a:t> =(    )</a:t>
            </a:r>
            <a:r>
              <a:rPr lang="en-US" sz="2400" baseline="-25000" dirty="0"/>
              <a:t>2</a:t>
            </a:r>
          </a:p>
          <a:p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A88CD-CC81-4D66-D5CC-A72378026FBE}"/>
              </a:ext>
            </a:extLst>
          </p:cNvPr>
          <p:cNvSpPr txBox="1"/>
          <p:nvPr/>
        </p:nvSpPr>
        <p:spPr>
          <a:xfrm>
            <a:off x="1396365" y="4876863"/>
            <a:ext cx="3909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aseline="30000" dirty="0"/>
          </a:p>
          <a:p>
            <a:r>
              <a:rPr lang="en-US" sz="2400" dirty="0"/>
              <a:t>(205)</a:t>
            </a:r>
            <a:r>
              <a:rPr lang="en-US" sz="2400" baseline="-25000" dirty="0"/>
              <a:t>10</a:t>
            </a:r>
            <a:r>
              <a:rPr lang="en-US" sz="2400" dirty="0"/>
              <a:t> =(11001101)</a:t>
            </a:r>
            <a:r>
              <a:rPr lang="en-US" sz="2400" baseline="-25000" dirty="0"/>
              <a:t>2</a:t>
            </a:r>
          </a:p>
          <a:p>
            <a:endParaRPr lang="en-US" sz="2400" baseline="-25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DDFDCB-64A7-011C-C5DA-335ED65FD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800313"/>
              </p:ext>
            </p:extLst>
          </p:nvPr>
        </p:nvGraphicFramePr>
        <p:xfrm>
          <a:off x="1396365" y="3667638"/>
          <a:ext cx="93954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940">
                  <a:extLst>
                    <a:ext uri="{9D8B030D-6E8A-4147-A177-3AD203B41FA5}">
                      <a16:colId xmlns:a16="http://schemas.microsoft.com/office/drawing/2014/main" val="3392413628"/>
                    </a:ext>
                  </a:extLst>
                </a:gridCol>
                <a:gridCol w="1043940">
                  <a:extLst>
                    <a:ext uri="{9D8B030D-6E8A-4147-A177-3AD203B41FA5}">
                      <a16:colId xmlns:a16="http://schemas.microsoft.com/office/drawing/2014/main" val="1789924661"/>
                    </a:ext>
                  </a:extLst>
                </a:gridCol>
                <a:gridCol w="1043940">
                  <a:extLst>
                    <a:ext uri="{9D8B030D-6E8A-4147-A177-3AD203B41FA5}">
                      <a16:colId xmlns:a16="http://schemas.microsoft.com/office/drawing/2014/main" val="1659363453"/>
                    </a:ext>
                  </a:extLst>
                </a:gridCol>
                <a:gridCol w="1043940">
                  <a:extLst>
                    <a:ext uri="{9D8B030D-6E8A-4147-A177-3AD203B41FA5}">
                      <a16:colId xmlns:a16="http://schemas.microsoft.com/office/drawing/2014/main" val="2225833482"/>
                    </a:ext>
                  </a:extLst>
                </a:gridCol>
                <a:gridCol w="1043940">
                  <a:extLst>
                    <a:ext uri="{9D8B030D-6E8A-4147-A177-3AD203B41FA5}">
                      <a16:colId xmlns:a16="http://schemas.microsoft.com/office/drawing/2014/main" val="1504698226"/>
                    </a:ext>
                  </a:extLst>
                </a:gridCol>
                <a:gridCol w="1043940">
                  <a:extLst>
                    <a:ext uri="{9D8B030D-6E8A-4147-A177-3AD203B41FA5}">
                      <a16:colId xmlns:a16="http://schemas.microsoft.com/office/drawing/2014/main" val="3073489696"/>
                    </a:ext>
                  </a:extLst>
                </a:gridCol>
                <a:gridCol w="1043940">
                  <a:extLst>
                    <a:ext uri="{9D8B030D-6E8A-4147-A177-3AD203B41FA5}">
                      <a16:colId xmlns:a16="http://schemas.microsoft.com/office/drawing/2014/main" val="1692143581"/>
                    </a:ext>
                  </a:extLst>
                </a:gridCol>
                <a:gridCol w="1043940">
                  <a:extLst>
                    <a:ext uri="{9D8B030D-6E8A-4147-A177-3AD203B41FA5}">
                      <a16:colId xmlns:a16="http://schemas.microsoft.com/office/drawing/2014/main" val="4197744570"/>
                    </a:ext>
                  </a:extLst>
                </a:gridCol>
                <a:gridCol w="1043940">
                  <a:extLst>
                    <a:ext uri="{9D8B030D-6E8A-4147-A177-3AD203B41FA5}">
                      <a16:colId xmlns:a16="http://schemas.microsoft.com/office/drawing/2014/main" val="2256012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  <a:r>
                        <a:rPr lang="en-US" sz="2000" strike="noStrike" baseline="30000" dirty="0"/>
                        <a:t>7 </a:t>
                      </a:r>
                      <a:r>
                        <a:rPr lang="en-US" sz="2000" strike="noStrike" baseline="0" dirty="0"/>
                        <a:t>= 128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</a:t>
                      </a:r>
                      <a:r>
                        <a:rPr lang="en-US" sz="2000" strike="noStrike" baseline="30000" dirty="0"/>
                        <a:t>6 </a:t>
                      </a:r>
                      <a:r>
                        <a:rPr lang="en-US" sz="2000" strike="noStrike" baseline="0" dirty="0"/>
                        <a:t>= 64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</a:t>
                      </a:r>
                      <a:r>
                        <a:rPr lang="en-US" sz="2000" strike="noStrike" baseline="30000" dirty="0"/>
                        <a:t>5 </a:t>
                      </a:r>
                      <a:r>
                        <a:rPr lang="en-US" sz="2000" strike="noStrike" baseline="0" dirty="0"/>
                        <a:t>= 32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</a:t>
                      </a:r>
                      <a:r>
                        <a:rPr lang="en-US" sz="2000" strike="noStrike" baseline="30000" dirty="0"/>
                        <a:t>4 </a:t>
                      </a:r>
                      <a:r>
                        <a:rPr lang="en-US" sz="2000" strike="noStrike" baseline="0" dirty="0"/>
                        <a:t>= 16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</a:t>
                      </a:r>
                      <a:r>
                        <a:rPr lang="en-US" sz="2000" strike="noStrike" baseline="30000" dirty="0"/>
                        <a:t>3 </a:t>
                      </a:r>
                      <a:r>
                        <a:rPr lang="en-US" sz="2000" strike="noStrike" baseline="0" dirty="0"/>
                        <a:t>= 8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</a:t>
                      </a:r>
                      <a:r>
                        <a:rPr lang="en-US" sz="2000" strike="noStrike" baseline="30000" dirty="0"/>
                        <a:t>2 </a:t>
                      </a:r>
                      <a:r>
                        <a:rPr lang="en-US" sz="2000" strike="noStrike" baseline="0" dirty="0"/>
                        <a:t>= 4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</a:t>
                      </a:r>
                      <a:r>
                        <a:rPr lang="en-US" sz="2000" strike="noStrike" baseline="30000" dirty="0"/>
                        <a:t>1 </a:t>
                      </a:r>
                      <a:r>
                        <a:rPr lang="en-US" sz="2000" strike="noStrike" baseline="0" dirty="0"/>
                        <a:t>= 2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</a:t>
                      </a:r>
                      <a:r>
                        <a:rPr lang="en-US" sz="2000" strike="noStrike" baseline="30000" dirty="0"/>
                        <a:t>0 </a:t>
                      </a:r>
                      <a:r>
                        <a:rPr lang="en-US" sz="2000" strike="noStrike" baseline="0" dirty="0"/>
                        <a:t>= 1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57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1022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DC6AAAE-64B3-29E3-6BA5-9ED052225A5F}"/>
              </a:ext>
            </a:extLst>
          </p:cNvPr>
          <p:cNvSpPr txBox="1"/>
          <p:nvPr/>
        </p:nvSpPr>
        <p:spPr>
          <a:xfrm>
            <a:off x="1196340" y="2702499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write 205 in this way, how?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205 = 128 + 64+ 8+ 4 +1</a:t>
            </a:r>
          </a:p>
        </p:txBody>
      </p:sp>
    </p:spTree>
    <p:extLst>
      <p:ext uri="{BB962C8B-B14F-4D97-AF65-F5344CB8AC3E}">
        <p14:creationId xmlns:p14="http://schemas.microsoft.com/office/powerpoint/2010/main" val="377325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Decimal → Octal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7E6E5-D628-C61C-4AC8-84744B97D6F0}"/>
              </a:ext>
            </a:extLst>
          </p:cNvPr>
          <p:cNvSpPr txBox="1"/>
          <p:nvPr/>
        </p:nvSpPr>
        <p:spPr>
          <a:xfrm>
            <a:off x="1200300" y="1653761"/>
            <a:ext cx="2594635" cy="109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aseline="30000" dirty="0"/>
          </a:p>
          <a:p>
            <a:r>
              <a:rPr lang="en-US" sz="2800" dirty="0"/>
              <a:t>(233.54)</a:t>
            </a:r>
            <a:r>
              <a:rPr lang="en-US" sz="2800" baseline="-25000" dirty="0"/>
              <a:t>10</a:t>
            </a:r>
            <a:r>
              <a:rPr lang="en-US" sz="2800" dirty="0"/>
              <a:t> =(   )</a:t>
            </a:r>
            <a:r>
              <a:rPr lang="en-US" sz="2800" baseline="-25000" dirty="0"/>
              <a:t>8</a:t>
            </a:r>
          </a:p>
          <a:p>
            <a:endParaRPr lang="en-US" sz="280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EF293-2832-25CB-FB4A-C880438183FE}"/>
              </a:ext>
            </a:extLst>
          </p:cNvPr>
          <p:cNvSpPr txBox="1"/>
          <p:nvPr/>
        </p:nvSpPr>
        <p:spPr>
          <a:xfrm>
            <a:off x="1599614" y="2751497"/>
            <a:ext cx="69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233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9B9206-10CC-EFBF-E0FF-F58318B09E8B}"/>
              </a:ext>
            </a:extLst>
          </p:cNvPr>
          <p:cNvSpPr txBox="1"/>
          <p:nvPr/>
        </p:nvSpPr>
        <p:spPr>
          <a:xfrm>
            <a:off x="1326192" y="2797663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6D9072-D72A-92E2-95F8-48988B0A8E70}"/>
              </a:ext>
            </a:extLst>
          </p:cNvPr>
          <p:cNvSpPr txBox="1"/>
          <p:nvPr/>
        </p:nvSpPr>
        <p:spPr>
          <a:xfrm>
            <a:off x="1983127" y="3393928"/>
            <a:ext cx="69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29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CD4C98E-7EBC-959D-74A9-B479FFF028E8}"/>
              </a:ext>
            </a:extLst>
          </p:cNvPr>
          <p:cNvCxnSpPr>
            <a:cxnSpLocks/>
          </p:cNvCxnSpPr>
          <p:nvPr/>
        </p:nvCxnSpPr>
        <p:spPr>
          <a:xfrm>
            <a:off x="1713314" y="3324264"/>
            <a:ext cx="800690" cy="685800"/>
          </a:xfrm>
          <a:prstGeom prst="bentConnector3">
            <a:avLst>
              <a:gd name="adj1" fmla="val 3858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E7FA83-CEA4-8B5E-1188-A495F786CE2C}"/>
              </a:ext>
            </a:extLst>
          </p:cNvPr>
          <p:cNvSpPr txBox="1"/>
          <p:nvPr/>
        </p:nvSpPr>
        <p:spPr>
          <a:xfrm>
            <a:off x="1642703" y="3454489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9F442F-7A85-4EEE-528E-4AC431F0BB38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675198" y="3624760"/>
            <a:ext cx="43227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850213-239E-CE0C-F814-47DC35D0955A}"/>
              </a:ext>
            </a:extLst>
          </p:cNvPr>
          <p:cNvSpPr txBox="1"/>
          <p:nvPr/>
        </p:nvSpPr>
        <p:spPr>
          <a:xfrm>
            <a:off x="3109733" y="3437904"/>
            <a:ext cx="32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5F2F43-2245-E4A4-5260-20C37DC5C836}"/>
              </a:ext>
            </a:extLst>
          </p:cNvPr>
          <p:cNvSpPr txBox="1"/>
          <p:nvPr/>
        </p:nvSpPr>
        <p:spPr>
          <a:xfrm>
            <a:off x="2331211" y="4077690"/>
            <a:ext cx="69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75A2110-C964-0A63-D4B6-887CB0E2C9F7}"/>
              </a:ext>
            </a:extLst>
          </p:cNvPr>
          <p:cNvCxnSpPr>
            <a:cxnSpLocks/>
          </p:cNvCxnSpPr>
          <p:nvPr/>
        </p:nvCxnSpPr>
        <p:spPr>
          <a:xfrm>
            <a:off x="2061398" y="4008026"/>
            <a:ext cx="800690" cy="685800"/>
          </a:xfrm>
          <a:prstGeom prst="bentConnector3">
            <a:avLst>
              <a:gd name="adj1" fmla="val 3858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B4BDB9-0D45-8641-8CE0-4DB2EBF3B9E3}"/>
              </a:ext>
            </a:extLst>
          </p:cNvPr>
          <p:cNvSpPr txBox="1"/>
          <p:nvPr/>
        </p:nvSpPr>
        <p:spPr>
          <a:xfrm>
            <a:off x="1990787" y="4138251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3F168C-05B4-67C5-48EE-C0F974A3651C}"/>
              </a:ext>
            </a:extLst>
          </p:cNvPr>
          <p:cNvCxnSpPr>
            <a:stCxn id="13" idx="3"/>
          </p:cNvCxnSpPr>
          <p:nvPr/>
        </p:nvCxnSpPr>
        <p:spPr>
          <a:xfrm flipV="1">
            <a:off x="3023282" y="4308522"/>
            <a:ext cx="43227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4E69B2-B1A8-602B-1AD4-33FD4462A5F4}"/>
              </a:ext>
            </a:extLst>
          </p:cNvPr>
          <p:cNvSpPr txBox="1"/>
          <p:nvPr/>
        </p:nvSpPr>
        <p:spPr>
          <a:xfrm>
            <a:off x="3548966" y="4123856"/>
            <a:ext cx="32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0B8A56-EF12-1D60-3105-1747F1DCFD98}"/>
              </a:ext>
            </a:extLst>
          </p:cNvPr>
          <p:cNvSpPr txBox="1"/>
          <p:nvPr/>
        </p:nvSpPr>
        <p:spPr>
          <a:xfrm>
            <a:off x="2514004" y="4735937"/>
            <a:ext cx="69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719E15-33C0-6F4A-4D91-2E3FD908475F}"/>
              </a:ext>
            </a:extLst>
          </p:cNvPr>
          <p:cNvCxnSpPr>
            <a:stCxn id="21" idx="3"/>
          </p:cNvCxnSpPr>
          <p:nvPr/>
        </p:nvCxnSpPr>
        <p:spPr>
          <a:xfrm flipV="1">
            <a:off x="3206075" y="4966769"/>
            <a:ext cx="43227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D9BEE88-A7A5-4787-679B-01D1B64CBEBA}"/>
              </a:ext>
            </a:extLst>
          </p:cNvPr>
          <p:cNvSpPr txBox="1"/>
          <p:nvPr/>
        </p:nvSpPr>
        <p:spPr>
          <a:xfrm>
            <a:off x="3731759" y="4782103"/>
            <a:ext cx="32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75CA8A-F285-AC9C-DF32-52B00DE81D60}"/>
              </a:ext>
            </a:extLst>
          </p:cNvPr>
          <p:cNvCxnSpPr>
            <a:cxnSpLocks/>
          </p:cNvCxnSpPr>
          <p:nvPr/>
        </p:nvCxnSpPr>
        <p:spPr>
          <a:xfrm flipH="1" flipV="1">
            <a:off x="3638349" y="3454489"/>
            <a:ext cx="657426" cy="15937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99D89DB-1EE5-9717-37DA-633E0BD53503}"/>
              </a:ext>
            </a:extLst>
          </p:cNvPr>
          <p:cNvCxnSpPr>
            <a:cxnSpLocks/>
          </p:cNvCxnSpPr>
          <p:nvPr/>
        </p:nvCxnSpPr>
        <p:spPr>
          <a:xfrm>
            <a:off x="1343377" y="2639429"/>
            <a:ext cx="800690" cy="685800"/>
          </a:xfrm>
          <a:prstGeom prst="bentConnector3">
            <a:avLst>
              <a:gd name="adj1" fmla="val 3858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09DEBD-4250-D7E6-DC00-B7CD54BAD26D}"/>
              </a:ext>
            </a:extLst>
          </p:cNvPr>
          <p:cNvSpPr txBox="1"/>
          <p:nvPr/>
        </p:nvSpPr>
        <p:spPr>
          <a:xfrm>
            <a:off x="4910842" y="2866374"/>
            <a:ext cx="249960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0.54 * 8 = 4.32 </a:t>
            </a:r>
            <a:r>
              <a:rPr lang="en-US" sz="2000" dirty="0">
                <a:sym typeface="Wingdings" panose="05000000000000000000" pitchFamily="2" charset="2"/>
              </a:rPr>
              <a:t>4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0.32 * 8 = 2.56 </a:t>
            </a:r>
            <a:r>
              <a:rPr lang="en-US" sz="2000" dirty="0">
                <a:sym typeface="Wingdings" panose="05000000000000000000" pitchFamily="2" charset="2"/>
              </a:rPr>
              <a:t>2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0.56 * 8 = 4.48 </a:t>
            </a:r>
            <a:r>
              <a:rPr lang="en-US" sz="2000" dirty="0">
                <a:sym typeface="Wingdings" panose="05000000000000000000" pitchFamily="2" charset="2"/>
              </a:rPr>
              <a:t>4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0.48 * 8 = 3.84 </a:t>
            </a:r>
            <a:r>
              <a:rPr lang="en-US" sz="2000" dirty="0">
                <a:sym typeface="Wingdings" panose="05000000000000000000" pitchFamily="2" charset="2"/>
              </a:rPr>
              <a:t>3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0.84 * 8 = 6.72 </a:t>
            </a:r>
            <a:r>
              <a:rPr lang="en-US" sz="2000" dirty="0">
                <a:sym typeface="Wingdings" panose="05000000000000000000" pitchFamily="2" charset="2"/>
              </a:rPr>
              <a:t>6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0.72 * 8 = 5.76 </a:t>
            </a:r>
            <a:r>
              <a:rPr lang="en-US" sz="2000" dirty="0">
                <a:sym typeface="Wingdings" panose="05000000000000000000" pitchFamily="2" charset="2"/>
              </a:rPr>
              <a:t>5</a:t>
            </a:r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DB309E-E2C8-DCD0-0B6A-A19FC0E7EA90}"/>
              </a:ext>
            </a:extLst>
          </p:cNvPr>
          <p:cNvSpPr txBox="1"/>
          <p:nvPr/>
        </p:nvSpPr>
        <p:spPr>
          <a:xfrm>
            <a:off x="8025517" y="3213162"/>
            <a:ext cx="48116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(233)</a:t>
            </a:r>
            <a:r>
              <a:rPr lang="en-US" sz="2000" baseline="-25000" dirty="0"/>
              <a:t>10</a:t>
            </a:r>
            <a:r>
              <a:rPr lang="en-US" sz="2000" dirty="0"/>
              <a:t> =(351)</a:t>
            </a:r>
            <a:r>
              <a:rPr lang="en-US" sz="2000" baseline="-25000" dirty="0"/>
              <a:t> 8</a:t>
            </a:r>
          </a:p>
          <a:p>
            <a:r>
              <a:rPr lang="en-US" sz="2000" dirty="0"/>
              <a:t>(0.54)</a:t>
            </a:r>
            <a:r>
              <a:rPr lang="en-US" sz="2000" baseline="-25000" dirty="0"/>
              <a:t>10</a:t>
            </a:r>
            <a:r>
              <a:rPr lang="en-US" sz="2000" dirty="0"/>
              <a:t> =(.424365)</a:t>
            </a:r>
            <a:r>
              <a:rPr lang="en-US" sz="2000" baseline="-25000" dirty="0"/>
              <a:t> 8</a:t>
            </a:r>
            <a:endParaRPr lang="en-US" sz="2000" dirty="0"/>
          </a:p>
          <a:p>
            <a:r>
              <a:rPr lang="en-US" sz="2000" dirty="0"/>
              <a:t>(233.54)</a:t>
            </a:r>
            <a:r>
              <a:rPr lang="en-US" sz="2000" baseline="-25000" dirty="0"/>
              <a:t>10</a:t>
            </a:r>
            <a:r>
              <a:rPr lang="en-US" sz="2000" dirty="0"/>
              <a:t> =(351. 424365)</a:t>
            </a:r>
            <a:r>
              <a:rPr lang="en-US" sz="2000" baseline="-25000" dirty="0"/>
              <a:t>2</a:t>
            </a:r>
          </a:p>
          <a:p>
            <a:endParaRPr lang="en-US" sz="20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88B641-2FCB-A345-420B-23C4175899FF}"/>
              </a:ext>
            </a:extLst>
          </p:cNvPr>
          <p:cNvCxnSpPr/>
          <p:nvPr/>
        </p:nvCxnSpPr>
        <p:spPr>
          <a:xfrm>
            <a:off x="7549376" y="2866374"/>
            <a:ext cx="0" cy="1827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7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2" grpId="0"/>
      <p:bldP spid="13" grpId="0"/>
      <p:bldP spid="15" grpId="0"/>
      <p:bldP spid="17" grpId="0"/>
      <p:bldP spid="21" grpId="0"/>
      <p:bldP spid="23" grpId="0"/>
      <p:bldP spid="28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Decimal → Hexa-Decimal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6774B-6D09-7624-3036-95455087A4E6}"/>
              </a:ext>
            </a:extLst>
          </p:cNvPr>
          <p:cNvSpPr txBox="1"/>
          <p:nvPr/>
        </p:nvSpPr>
        <p:spPr>
          <a:xfrm>
            <a:off x="1190535" y="1622398"/>
            <a:ext cx="3771758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aseline="30000" dirty="0"/>
          </a:p>
          <a:p>
            <a:r>
              <a:rPr lang="en-US" sz="3200" dirty="0"/>
              <a:t>(233.54)</a:t>
            </a:r>
            <a:r>
              <a:rPr lang="en-US" sz="3200" baseline="-25000" dirty="0"/>
              <a:t>10</a:t>
            </a:r>
            <a:r>
              <a:rPr lang="en-US" sz="3200" dirty="0"/>
              <a:t> =(  )</a:t>
            </a:r>
            <a:r>
              <a:rPr lang="en-US" sz="3200" baseline="-25000" dirty="0"/>
              <a:t>16</a:t>
            </a:r>
          </a:p>
          <a:p>
            <a:endParaRPr lang="en-US" sz="3200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7669D-4D4C-9422-6EE3-8231A4F5ED69}"/>
              </a:ext>
            </a:extLst>
          </p:cNvPr>
          <p:cNvSpPr txBox="1"/>
          <p:nvPr/>
        </p:nvSpPr>
        <p:spPr>
          <a:xfrm>
            <a:off x="1792670" y="3095462"/>
            <a:ext cx="69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233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F767663-917F-D905-F375-0C3FBFC148B4}"/>
              </a:ext>
            </a:extLst>
          </p:cNvPr>
          <p:cNvCxnSpPr>
            <a:cxnSpLocks/>
          </p:cNvCxnSpPr>
          <p:nvPr/>
        </p:nvCxnSpPr>
        <p:spPr>
          <a:xfrm>
            <a:off x="1560335" y="2983394"/>
            <a:ext cx="800690" cy="685800"/>
          </a:xfrm>
          <a:prstGeom prst="bentConnector3">
            <a:avLst>
              <a:gd name="adj1" fmla="val 3858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1F04EC-2595-D705-F483-F2B6CB937F4A}"/>
              </a:ext>
            </a:extLst>
          </p:cNvPr>
          <p:cNvSpPr txBox="1"/>
          <p:nvPr/>
        </p:nvSpPr>
        <p:spPr>
          <a:xfrm>
            <a:off x="1356587" y="3141628"/>
            <a:ext cx="477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C26C74-A5AB-AB4F-9A6C-01503EF1BCB3}"/>
              </a:ext>
            </a:extLst>
          </p:cNvPr>
          <p:cNvSpPr txBox="1"/>
          <p:nvPr/>
        </p:nvSpPr>
        <p:spPr>
          <a:xfrm>
            <a:off x="2176183" y="3737893"/>
            <a:ext cx="69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ACCA817-D089-D8C2-D5E1-629758D994D4}"/>
              </a:ext>
            </a:extLst>
          </p:cNvPr>
          <p:cNvCxnSpPr>
            <a:cxnSpLocks/>
          </p:cNvCxnSpPr>
          <p:nvPr/>
        </p:nvCxnSpPr>
        <p:spPr>
          <a:xfrm>
            <a:off x="1906370" y="3668229"/>
            <a:ext cx="800690" cy="685800"/>
          </a:xfrm>
          <a:prstGeom prst="bentConnector3">
            <a:avLst>
              <a:gd name="adj1" fmla="val 3858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E11413-25C7-452D-5E9F-1D2993F1FAB9}"/>
              </a:ext>
            </a:extLst>
          </p:cNvPr>
          <p:cNvSpPr txBox="1"/>
          <p:nvPr/>
        </p:nvSpPr>
        <p:spPr>
          <a:xfrm>
            <a:off x="1674984" y="3798454"/>
            <a:ext cx="475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9835B7-DB29-8DC1-8FDB-9FA403283E95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868254" y="3968725"/>
            <a:ext cx="43227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68EB4E-1397-EDCD-071C-D0E86A9D61E5}"/>
              </a:ext>
            </a:extLst>
          </p:cNvPr>
          <p:cNvSpPr txBox="1"/>
          <p:nvPr/>
        </p:nvSpPr>
        <p:spPr>
          <a:xfrm>
            <a:off x="3302789" y="3781869"/>
            <a:ext cx="32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68F8CC-977F-D707-6F1A-5FFF62167826}"/>
              </a:ext>
            </a:extLst>
          </p:cNvPr>
          <p:cNvSpPr txBox="1"/>
          <p:nvPr/>
        </p:nvSpPr>
        <p:spPr>
          <a:xfrm>
            <a:off x="2371943" y="4373829"/>
            <a:ext cx="69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9CEBB8-303D-AEF1-5402-5EA3B900E773}"/>
              </a:ext>
            </a:extLst>
          </p:cNvPr>
          <p:cNvCxnSpPr>
            <a:cxnSpLocks/>
          </p:cNvCxnSpPr>
          <p:nvPr/>
        </p:nvCxnSpPr>
        <p:spPr>
          <a:xfrm flipV="1">
            <a:off x="2879172" y="4602471"/>
            <a:ext cx="43227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EA91E5B-396C-98F1-748E-7FE2E76C1545}"/>
              </a:ext>
            </a:extLst>
          </p:cNvPr>
          <p:cNvSpPr txBox="1"/>
          <p:nvPr/>
        </p:nvSpPr>
        <p:spPr>
          <a:xfrm>
            <a:off x="3355106" y="4417805"/>
            <a:ext cx="43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694B2C-15A3-B825-E2C0-845A80FAD7A5}"/>
              </a:ext>
            </a:extLst>
          </p:cNvPr>
          <p:cNvSpPr/>
          <p:nvPr/>
        </p:nvSpPr>
        <p:spPr>
          <a:xfrm>
            <a:off x="3785382" y="4389683"/>
            <a:ext cx="586178" cy="425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E831DC-13CB-9BFF-5600-D433AB563517}"/>
              </a:ext>
            </a:extLst>
          </p:cNvPr>
          <p:cNvSpPr txBox="1"/>
          <p:nvPr/>
        </p:nvSpPr>
        <p:spPr>
          <a:xfrm>
            <a:off x="5072717" y="3269346"/>
            <a:ext cx="61900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0.54 * 16 = 8.64 </a:t>
            </a:r>
            <a:r>
              <a:rPr lang="en-US" sz="2000" dirty="0">
                <a:sym typeface="Wingdings" panose="05000000000000000000" pitchFamily="2" charset="2"/>
              </a:rPr>
              <a:t> 8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0.64 * 16 = 10.24 </a:t>
            </a:r>
            <a:r>
              <a:rPr lang="en-US" sz="2000" dirty="0">
                <a:sym typeface="Wingdings" panose="05000000000000000000" pitchFamily="2" charset="2"/>
              </a:rPr>
              <a:t> 10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(A)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FEE681-A5B4-D42C-DA5C-0762156B64D3}"/>
              </a:ext>
            </a:extLst>
          </p:cNvPr>
          <p:cNvCxnSpPr/>
          <p:nvPr/>
        </p:nvCxnSpPr>
        <p:spPr>
          <a:xfrm flipH="1" flipV="1">
            <a:off x="3958683" y="3781869"/>
            <a:ext cx="758283" cy="1053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D97401-1D1E-4597-B8B8-CB910BF5A812}"/>
              </a:ext>
            </a:extLst>
          </p:cNvPr>
          <p:cNvCxnSpPr/>
          <p:nvPr/>
        </p:nvCxnSpPr>
        <p:spPr>
          <a:xfrm>
            <a:off x="8463776" y="3269346"/>
            <a:ext cx="0" cy="707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A38229-7F9E-DF68-2BB0-371946209378}"/>
              </a:ext>
            </a:extLst>
          </p:cNvPr>
          <p:cNvSpPr txBox="1"/>
          <p:nvPr/>
        </p:nvSpPr>
        <p:spPr>
          <a:xfrm>
            <a:off x="5623182" y="4604077"/>
            <a:ext cx="337585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(233)</a:t>
            </a:r>
            <a:r>
              <a:rPr lang="en-US" sz="2000" baseline="-25000" dirty="0"/>
              <a:t>10</a:t>
            </a:r>
            <a:r>
              <a:rPr lang="en-US" sz="2000" dirty="0"/>
              <a:t> =(E9)</a:t>
            </a:r>
            <a:r>
              <a:rPr lang="en-US" sz="2000" baseline="-25000" dirty="0"/>
              <a:t> 16</a:t>
            </a:r>
          </a:p>
          <a:p>
            <a:r>
              <a:rPr lang="en-US" sz="2000" dirty="0"/>
              <a:t>(0.54)</a:t>
            </a:r>
            <a:r>
              <a:rPr lang="en-US" sz="2000" baseline="-25000" dirty="0"/>
              <a:t>10</a:t>
            </a:r>
            <a:r>
              <a:rPr lang="en-US" sz="2000" dirty="0"/>
              <a:t> =(.8A)</a:t>
            </a:r>
            <a:r>
              <a:rPr lang="en-US" sz="2000" baseline="-25000" dirty="0"/>
              <a:t> 16</a:t>
            </a:r>
            <a:endParaRPr lang="en-US" sz="2000" dirty="0"/>
          </a:p>
          <a:p>
            <a:r>
              <a:rPr lang="en-US" sz="2000" dirty="0"/>
              <a:t>(233.54)</a:t>
            </a:r>
            <a:r>
              <a:rPr lang="en-US" sz="2000" baseline="-25000" dirty="0"/>
              <a:t>10</a:t>
            </a:r>
            <a:r>
              <a:rPr lang="en-US" sz="2000" dirty="0"/>
              <a:t> =(E9. 8A)</a:t>
            </a:r>
            <a:r>
              <a:rPr lang="en-US" sz="2000" baseline="-25000" dirty="0"/>
              <a:t>16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605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0" grpId="0"/>
      <p:bldP spid="26" grpId="0"/>
      <p:bldP spid="31" grpId="0"/>
      <p:bldP spid="34" grpId="0"/>
      <p:bldP spid="36" grpId="0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Numbers in Different Bases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9E9BE9-9A55-E657-A45C-5D2C71FFA6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5" t="4243" r="9067" b="2064"/>
          <a:stretch/>
        </p:blipFill>
        <p:spPr>
          <a:xfrm>
            <a:off x="3095764" y="1843280"/>
            <a:ext cx="6000472" cy="472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90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Octal ↔ Binary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CD21A-3516-7DFC-F739-2BA1E57981DC}"/>
              </a:ext>
            </a:extLst>
          </p:cNvPr>
          <p:cNvSpPr txBox="1"/>
          <p:nvPr/>
        </p:nvSpPr>
        <p:spPr>
          <a:xfrm>
            <a:off x="1097280" y="1824739"/>
            <a:ext cx="1018775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Octal </a:t>
            </a:r>
            <a:r>
              <a:rPr lang="en-US" sz="2800" b="1" dirty="0">
                <a:sym typeface="Wingdings" panose="05000000000000000000" pitchFamily="2" charset="2"/>
              </a:rPr>
              <a:t> Binary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Restate the octal as </a:t>
            </a:r>
            <a:r>
              <a:rPr lang="en-US" sz="2600" dirty="0">
                <a:solidFill>
                  <a:srgbClr val="00B050"/>
                </a:solidFill>
              </a:rPr>
              <a:t>three binary digits </a:t>
            </a:r>
            <a:r>
              <a:rPr lang="en-US" sz="2600" dirty="0"/>
              <a:t>starting at the radix point and going both ways.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r>
              <a:rPr lang="en-US" sz="2800" b="1" dirty="0"/>
              <a:t>Binary </a:t>
            </a:r>
            <a:r>
              <a:rPr lang="en-US" sz="2800" b="1" dirty="0">
                <a:sym typeface="Wingdings" panose="05000000000000000000" pitchFamily="2" charset="2"/>
              </a:rPr>
              <a:t></a:t>
            </a:r>
            <a:r>
              <a:rPr lang="en-US" sz="2800" b="1" dirty="0"/>
              <a:t> Octal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Group the binary digits into </a:t>
            </a:r>
            <a:r>
              <a:rPr lang="en-US" sz="2600" dirty="0">
                <a:solidFill>
                  <a:srgbClr val="00B050"/>
                </a:solidFill>
              </a:rPr>
              <a:t>three-bit groups </a:t>
            </a:r>
            <a:r>
              <a:rPr lang="en-US" sz="2600" dirty="0"/>
              <a:t>starting at the radix point and going both ways, </a:t>
            </a:r>
            <a:r>
              <a:rPr lang="en-US" sz="2600" dirty="0">
                <a:solidFill>
                  <a:srgbClr val="00B050"/>
                </a:solidFill>
              </a:rPr>
              <a:t>padding with zeros as needed in the fractional part</a:t>
            </a:r>
            <a:r>
              <a:rPr lang="en-US" sz="26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Convert each group of three bits to an octal digit.</a:t>
            </a:r>
          </a:p>
          <a:p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761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a typeface="ADLaM Display" panose="020F0502020204030204" pitchFamily="2" charset="0"/>
                <a:cs typeface="ADLaM Display" panose="020F0502020204030204" pitchFamily="2" charset="0"/>
              </a:rPr>
              <a:t>Digital Logic Design?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3320F-E1C6-BCF9-0BD4-9874D34D7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601" y="1856885"/>
            <a:ext cx="9674798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b="1" dirty="0">
                <a:solidFill>
                  <a:schemeClr val="tx1"/>
                </a:solidFill>
              </a:rPr>
              <a:t>Digital</a:t>
            </a:r>
          </a:p>
          <a:p>
            <a:pPr marL="635508" lvl="1" indent="-3429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Concerned with the interconnection among digital components and modules</a:t>
            </a:r>
          </a:p>
          <a:p>
            <a:pPr marL="635508" lvl="1" indent="-3429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Best Digital System example is General Purpose Computer.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chemeClr val="tx1"/>
                </a:solidFill>
              </a:rPr>
              <a:t>Logic Design</a:t>
            </a:r>
          </a:p>
          <a:p>
            <a:pPr marL="635508" lvl="1" indent="-3429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Deals with the basic concepts and tools used to design digital hardware consisting of logic circuits</a:t>
            </a:r>
          </a:p>
          <a:p>
            <a:pPr marL="635508" lvl="1" indent="-3429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Circuits to perform arithmetic operations (+, -, x, ÷)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48A47-6A6D-157B-A6BC-52B88E22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7FCD-7245-4342-A326-69F8B3EBD0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1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Octal ↔ Binary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39277-97E5-F9E5-618E-83D0F1653817}"/>
              </a:ext>
            </a:extLst>
          </p:cNvPr>
          <p:cNvSpPr txBox="1"/>
          <p:nvPr/>
        </p:nvSpPr>
        <p:spPr>
          <a:xfrm>
            <a:off x="1097280" y="1851766"/>
            <a:ext cx="2560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Octal to Binary: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BBE5D3-80EA-BC2E-B987-872E0CF80F67}"/>
              </a:ext>
            </a:extLst>
          </p:cNvPr>
          <p:cNvSpPr txBox="1"/>
          <p:nvPr/>
        </p:nvSpPr>
        <p:spPr>
          <a:xfrm>
            <a:off x="1463039" y="2374986"/>
            <a:ext cx="10838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Restate the octal as three binary digits starting at the radix point and going both ways.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6C97F-4481-5ED2-5300-ED978482036C}"/>
              </a:ext>
            </a:extLst>
          </p:cNvPr>
          <p:cNvSpPr txBox="1"/>
          <p:nvPr/>
        </p:nvSpPr>
        <p:spPr>
          <a:xfrm>
            <a:off x="1340118" y="2995930"/>
            <a:ext cx="2907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(351)</a:t>
            </a:r>
            <a:r>
              <a:rPr lang="en-US" sz="2800" baseline="-25000" dirty="0"/>
              <a:t>8</a:t>
            </a:r>
            <a:r>
              <a:rPr lang="en-US" sz="2800" dirty="0"/>
              <a:t> =(   )</a:t>
            </a:r>
            <a:r>
              <a:rPr lang="en-US" sz="2800" baseline="-25000" dirty="0"/>
              <a:t>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469AB-E66D-BD72-61EB-F93ED44A991E}"/>
              </a:ext>
            </a:extLst>
          </p:cNvPr>
          <p:cNvSpPr txBox="1"/>
          <p:nvPr/>
        </p:nvSpPr>
        <p:spPr>
          <a:xfrm>
            <a:off x="5177764" y="2662189"/>
            <a:ext cx="259463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aseline="30000" dirty="0"/>
          </a:p>
          <a:p>
            <a:r>
              <a:rPr lang="en-US" sz="2800" dirty="0"/>
              <a:t>(351)</a:t>
            </a:r>
            <a:r>
              <a:rPr lang="en-US" sz="2800" baseline="-25000" dirty="0"/>
              <a:t>8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AF3ED6-E5BA-45ED-BF93-490E43E1A6DF}"/>
              </a:ext>
            </a:extLst>
          </p:cNvPr>
          <p:cNvCxnSpPr>
            <a:cxnSpLocks/>
          </p:cNvCxnSpPr>
          <p:nvPr/>
        </p:nvCxnSpPr>
        <p:spPr>
          <a:xfrm flipH="1">
            <a:off x="4206239" y="3359871"/>
            <a:ext cx="1267686" cy="52423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BCB286-5809-B7FF-A656-DB367B040467}"/>
              </a:ext>
            </a:extLst>
          </p:cNvPr>
          <p:cNvCxnSpPr>
            <a:cxnSpLocks/>
          </p:cNvCxnSpPr>
          <p:nvPr/>
        </p:nvCxnSpPr>
        <p:spPr>
          <a:xfrm>
            <a:off x="5590095" y="3359871"/>
            <a:ext cx="0" cy="649931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706BDA-6D70-3E83-7743-05E35D574F36}"/>
              </a:ext>
            </a:extLst>
          </p:cNvPr>
          <p:cNvSpPr txBox="1"/>
          <p:nvPr/>
        </p:nvSpPr>
        <p:spPr>
          <a:xfrm>
            <a:off x="3860203" y="3945656"/>
            <a:ext cx="69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A53EC0-7619-7E83-B23D-EB5DEAADA0FE}"/>
              </a:ext>
            </a:extLst>
          </p:cNvPr>
          <p:cNvSpPr txBox="1"/>
          <p:nvPr/>
        </p:nvSpPr>
        <p:spPr>
          <a:xfrm>
            <a:off x="5244059" y="4004839"/>
            <a:ext cx="69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347A5C-CCAD-FF93-F9BE-11A6AB53034F}"/>
              </a:ext>
            </a:extLst>
          </p:cNvPr>
          <p:cNvCxnSpPr>
            <a:cxnSpLocks/>
          </p:cNvCxnSpPr>
          <p:nvPr/>
        </p:nvCxnSpPr>
        <p:spPr>
          <a:xfrm>
            <a:off x="5819961" y="3359871"/>
            <a:ext cx="1376366" cy="48584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640073-1FE7-D903-7CA9-8AA9943ED35B}"/>
              </a:ext>
            </a:extLst>
          </p:cNvPr>
          <p:cNvSpPr txBox="1"/>
          <p:nvPr/>
        </p:nvSpPr>
        <p:spPr>
          <a:xfrm>
            <a:off x="6882382" y="3856268"/>
            <a:ext cx="69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ACC2C5-CAE9-7585-01F1-E248D6A374A6}"/>
              </a:ext>
            </a:extLst>
          </p:cNvPr>
          <p:cNvSpPr txBox="1"/>
          <p:nvPr/>
        </p:nvSpPr>
        <p:spPr>
          <a:xfrm>
            <a:off x="1381849" y="5164390"/>
            <a:ext cx="38622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(351)</a:t>
            </a:r>
            <a:r>
              <a:rPr lang="en-US" sz="2800" baseline="-25000" dirty="0"/>
              <a:t>8</a:t>
            </a:r>
            <a:r>
              <a:rPr lang="en-US" sz="2800" dirty="0"/>
              <a:t> =(011101001)</a:t>
            </a:r>
            <a:r>
              <a:rPr lang="en-US" sz="2800" baseline="-25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6927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Octal ↔ Binary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DAC5D-5813-8C13-A108-F6F99C1EE2CF}"/>
              </a:ext>
            </a:extLst>
          </p:cNvPr>
          <p:cNvSpPr txBox="1"/>
          <p:nvPr/>
        </p:nvSpPr>
        <p:spPr>
          <a:xfrm>
            <a:off x="1196304" y="1851766"/>
            <a:ext cx="2560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Octal </a:t>
            </a:r>
            <a:r>
              <a:rPr lang="en-US" sz="2800" b="1" dirty="0">
                <a:sym typeface="Wingdings" panose="05000000000000000000" pitchFamily="2" charset="2"/>
              </a:rPr>
              <a:t></a:t>
            </a:r>
            <a:r>
              <a:rPr lang="en-US" sz="2800" b="1" dirty="0"/>
              <a:t> Binary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2C7A76-9540-6D82-0764-0F4240BDB72E}"/>
              </a:ext>
            </a:extLst>
          </p:cNvPr>
          <p:cNvSpPr txBox="1"/>
          <p:nvPr/>
        </p:nvSpPr>
        <p:spPr>
          <a:xfrm>
            <a:off x="1562063" y="2374986"/>
            <a:ext cx="10838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Restate the octal as three binary digits starting at the radix point and going both ways</a:t>
            </a:r>
            <a:r>
              <a:rPr lang="en-US" sz="2400" dirty="0"/>
              <a:t>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92683-67EF-5936-803F-D937FE76D84F}"/>
              </a:ext>
            </a:extLst>
          </p:cNvPr>
          <p:cNvSpPr txBox="1"/>
          <p:nvPr/>
        </p:nvSpPr>
        <p:spPr>
          <a:xfrm>
            <a:off x="1439142" y="2995930"/>
            <a:ext cx="2907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(351.721)</a:t>
            </a:r>
            <a:r>
              <a:rPr lang="en-US" sz="2800" baseline="-25000" dirty="0"/>
              <a:t>8</a:t>
            </a:r>
            <a:r>
              <a:rPr lang="en-US" sz="2800" dirty="0"/>
              <a:t> =(?)</a:t>
            </a:r>
            <a:r>
              <a:rPr lang="en-US" sz="2800" baseline="-25000" dirty="0"/>
              <a:t>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7C6B4-C4FB-7266-611B-BF594F90501B}"/>
              </a:ext>
            </a:extLst>
          </p:cNvPr>
          <p:cNvSpPr txBox="1"/>
          <p:nvPr/>
        </p:nvSpPr>
        <p:spPr>
          <a:xfrm>
            <a:off x="5299441" y="2898098"/>
            <a:ext cx="1744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(351.721)</a:t>
            </a:r>
            <a:r>
              <a:rPr lang="en-US" sz="2800" baseline="-25000" dirty="0"/>
              <a:t>8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7523ED-F442-E579-817E-92944039D209}"/>
              </a:ext>
            </a:extLst>
          </p:cNvPr>
          <p:cNvCxnSpPr>
            <a:cxnSpLocks/>
          </p:cNvCxnSpPr>
          <p:nvPr/>
        </p:nvCxnSpPr>
        <p:spPr>
          <a:xfrm flipH="1">
            <a:off x="4305263" y="3359871"/>
            <a:ext cx="1267686" cy="52423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74EED4-B99E-AF63-0007-84EE6A78B9E5}"/>
              </a:ext>
            </a:extLst>
          </p:cNvPr>
          <p:cNvCxnSpPr>
            <a:cxnSpLocks/>
          </p:cNvCxnSpPr>
          <p:nvPr/>
        </p:nvCxnSpPr>
        <p:spPr>
          <a:xfrm flipH="1">
            <a:off x="5276788" y="3359871"/>
            <a:ext cx="412331" cy="585785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475899D-9AD7-E332-131A-E91B1C64BD77}"/>
              </a:ext>
            </a:extLst>
          </p:cNvPr>
          <p:cNvSpPr txBox="1"/>
          <p:nvPr/>
        </p:nvSpPr>
        <p:spPr>
          <a:xfrm>
            <a:off x="3959227" y="3945656"/>
            <a:ext cx="69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1A5736-7B33-9C3C-6782-5FFFDFB51058}"/>
              </a:ext>
            </a:extLst>
          </p:cNvPr>
          <p:cNvSpPr txBox="1"/>
          <p:nvPr/>
        </p:nvSpPr>
        <p:spPr>
          <a:xfrm>
            <a:off x="4948632" y="3911233"/>
            <a:ext cx="69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E12676-025E-E0A1-8649-6B1AEB176EC2}"/>
              </a:ext>
            </a:extLst>
          </p:cNvPr>
          <p:cNvCxnSpPr>
            <a:cxnSpLocks/>
          </p:cNvCxnSpPr>
          <p:nvPr/>
        </p:nvCxnSpPr>
        <p:spPr>
          <a:xfrm>
            <a:off x="5918985" y="3359871"/>
            <a:ext cx="227080" cy="61234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66D96A-2AA8-472B-B25E-4149DF60095D}"/>
              </a:ext>
            </a:extLst>
          </p:cNvPr>
          <p:cNvSpPr txBox="1"/>
          <p:nvPr/>
        </p:nvSpPr>
        <p:spPr>
          <a:xfrm>
            <a:off x="5886948" y="3911233"/>
            <a:ext cx="69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27ED6A-20CA-A08B-6F71-77D8F0FBF8EE}"/>
              </a:ext>
            </a:extLst>
          </p:cNvPr>
          <p:cNvSpPr txBox="1"/>
          <p:nvPr/>
        </p:nvSpPr>
        <p:spPr>
          <a:xfrm>
            <a:off x="1480872" y="5164390"/>
            <a:ext cx="60057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(351.721)</a:t>
            </a:r>
            <a:r>
              <a:rPr lang="en-US" sz="2800" baseline="-25000" dirty="0"/>
              <a:t>8</a:t>
            </a:r>
            <a:r>
              <a:rPr lang="en-US" sz="2800" dirty="0"/>
              <a:t> =(011101001.111010001)</a:t>
            </a:r>
            <a:r>
              <a:rPr lang="en-US" sz="2800" baseline="-25000" dirty="0"/>
              <a:t>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8460E-07D1-B08A-037B-5A6F341D3C17}"/>
              </a:ext>
            </a:extLst>
          </p:cNvPr>
          <p:cNvSpPr txBox="1"/>
          <p:nvPr/>
        </p:nvSpPr>
        <p:spPr>
          <a:xfrm>
            <a:off x="6585992" y="3911233"/>
            <a:ext cx="69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1A3547-4285-D412-8AD8-4FB26329F7D9}"/>
              </a:ext>
            </a:extLst>
          </p:cNvPr>
          <p:cNvSpPr txBox="1"/>
          <p:nvPr/>
        </p:nvSpPr>
        <p:spPr>
          <a:xfrm>
            <a:off x="7327618" y="3896233"/>
            <a:ext cx="69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6703B7-0FC3-CBD1-9C2C-C4D3B8C45437}"/>
              </a:ext>
            </a:extLst>
          </p:cNvPr>
          <p:cNvSpPr txBox="1"/>
          <p:nvPr/>
        </p:nvSpPr>
        <p:spPr>
          <a:xfrm>
            <a:off x="8069244" y="3881233"/>
            <a:ext cx="69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001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52B751-51E3-09A9-D05F-6041DD82BB8D}"/>
              </a:ext>
            </a:extLst>
          </p:cNvPr>
          <p:cNvCxnSpPr>
            <a:cxnSpLocks/>
          </p:cNvCxnSpPr>
          <p:nvPr/>
        </p:nvCxnSpPr>
        <p:spPr>
          <a:xfrm>
            <a:off x="6192253" y="3342088"/>
            <a:ext cx="702411" cy="70978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7E5FD3-8891-4DD8-AC38-4781926375C6}"/>
              </a:ext>
            </a:extLst>
          </p:cNvPr>
          <p:cNvCxnSpPr>
            <a:cxnSpLocks/>
          </p:cNvCxnSpPr>
          <p:nvPr/>
        </p:nvCxnSpPr>
        <p:spPr>
          <a:xfrm>
            <a:off x="6375287" y="3334647"/>
            <a:ext cx="1259864" cy="67515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77F7CE-2C04-1CFA-2239-EBF65C16A5FB}"/>
              </a:ext>
            </a:extLst>
          </p:cNvPr>
          <p:cNvCxnSpPr>
            <a:cxnSpLocks/>
          </p:cNvCxnSpPr>
          <p:nvPr/>
        </p:nvCxnSpPr>
        <p:spPr>
          <a:xfrm>
            <a:off x="6558321" y="3327206"/>
            <a:ext cx="1816236" cy="67067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6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Octal ↔ Binary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3A69B-07CF-C8E6-ED0F-911DD35023EB}"/>
              </a:ext>
            </a:extLst>
          </p:cNvPr>
          <p:cNvSpPr txBox="1"/>
          <p:nvPr/>
        </p:nvSpPr>
        <p:spPr>
          <a:xfrm>
            <a:off x="1097280" y="1804927"/>
            <a:ext cx="2560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Binary </a:t>
            </a:r>
            <a:r>
              <a:rPr lang="en-US" sz="2800" b="1" dirty="0">
                <a:sym typeface="Wingdings" panose="05000000000000000000" pitchFamily="2" charset="2"/>
              </a:rPr>
              <a:t> </a:t>
            </a:r>
            <a:r>
              <a:rPr lang="en-US" sz="2800" b="1" dirty="0"/>
              <a:t>Octal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F9644-056F-0DB4-15D6-2F3AC5C1E5D1}"/>
              </a:ext>
            </a:extLst>
          </p:cNvPr>
          <p:cNvSpPr txBox="1"/>
          <p:nvPr/>
        </p:nvSpPr>
        <p:spPr>
          <a:xfrm>
            <a:off x="5356892" y="3692606"/>
            <a:ext cx="69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F01FA-9866-0E8E-FC79-10CB52771BBB}"/>
              </a:ext>
            </a:extLst>
          </p:cNvPr>
          <p:cNvSpPr txBox="1"/>
          <p:nvPr/>
        </p:nvSpPr>
        <p:spPr>
          <a:xfrm>
            <a:off x="4720189" y="3698417"/>
            <a:ext cx="69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5F8DF-93F9-5FF1-D490-DE07FB64925E}"/>
              </a:ext>
            </a:extLst>
          </p:cNvPr>
          <p:cNvSpPr txBox="1"/>
          <p:nvPr/>
        </p:nvSpPr>
        <p:spPr>
          <a:xfrm>
            <a:off x="1145544" y="5106849"/>
            <a:ext cx="60057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(1100100.11001)</a:t>
            </a:r>
            <a:r>
              <a:rPr lang="en-US" sz="2800" baseline="-25000" dirty="0"/>
              <a:t>8</a:t>
            </a:r>
            <a:r>
              <a:rPr lang="en-US" sz="2800" dirty="0"/>
              <a:t> =(144.62)</a:t>
            </a:r>
            <a:r>
              <a:rPr lang="en-US" sz="2800" baseline="-25000" dirty="0"/>
              <a:t>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74528-6BE5-730F-BD05-40FDEB5F92C9}"/>
              </a:ext>
            </a:extLst>
          </p:cNvPr>
          <p:cNvSpPr txBox="1"/>
          <p:nvPr/>
        </p:nvSpPr>
        <p:spPr>
          <a:xfrm>
            <a:off x="9074327" y="3722764"/>
            <a:ext cx="167302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Padding with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4DE0AD-9639-F17A-5B77-8045AAE43D6C}"/>
              </a:ext>
            </a:extLst>
          </p:cNvPr>
          <p:cNvSpPr txBox="1"/>
          <p:nvPr/>
        </p:nvSpPr>
        <p:spPr>
          <a:xfrm>
            <a:off x="6596037" y="3683109"/>
            <a:ext cx="69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B9A9B-6309-6B27-53B8-C4E35A1F8126}"/>
              </a:ext>
            </a:extLst>
          </p:cNvPr>
          <p:cNvSpPr txBox="1"/>
          <p:nvPr/>
        </p:nvSpPr>
        <p:spPr>
          <a:xfrm>
            <a:off x="1097280" y="2661358"/>
            <a:ext cx="36681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(1100100.11001)</a:t>
            </a:r>
            <a:r>
              <a:rPr lang="en-US" sz="2800" baseline="-25000" dirty="0"/>
              <a:t>2</a:t>
            </a:r>
            <a:r>
              <a:rPr lang="en-US" sz="2800" dirty="0"/>
              <a:t> =(?)</a:t>
            </a:r>
            <a:r>
              <a:rPr lang="en-US" sz="2800" baseline="-25000" dirty="0"/>
              <a:t> 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76AF1-B83A-603C-E88D-39FDC70ABA74}"/>
              </a:ext>
            </a:extLst>
          </p:cNvPr>
          <p:cNvSpPr txBox="1"/>
          <p:nvPr/>
        </p:nvSpPr>
        <p:spPr>
          <a:xfrm>
            <a:off x="5018469" y="3017052"/>
            <a:ext cx="3162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(1100100.11001)</a:t>
            </a:r>
            <a:r>
              <a:rPr lang="en-US" sz="2800" baseline="-25000" dirty="0"/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E7D4AB-053A-DDA8-0749-8FEB6F42B53C}"/>
              </a:ext>
            </a:extLst>
          </p:cNvPr>
          <p:cNvSpPr/>
          <p:nvPr/>
        </p:nvSpPr>
        <p:spPr>
          <a:xfrm>
            <a:off x="5964723" y="3139941"/>
            <a:ext cx="533400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EA9F1C-40E7-527D-3C8E-CAA60FF80748}"/>
              </a:ext>
            </a:extLst>
          </p:cNvPr>
          <p:cNvSpPr/>
          <p:nvPr/>
        </p:nvSpPr>
        <p:spPr>
          <a:xfrm>
            <a:off x="5399394" y="3139941"/>
            <a:ext cx="533400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C1DE2F-F016-6DE9-B511-776BCC1FDF8A}"/>
              </a:ext>
            </a:extLst>
          </p:cNvPr>
          <p:cNvSpPr/>
          <p:nvPr/>
        </p:nvSpPr>
        <p:spPr>
          <a:xfrm>
            <a:off x="6580123" y="3139941"/>
            <a:ext cx="533400" cy="2952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50FF40-C1DE-8EE9-9657-2E43DFDF7CB6}"/>
              </a:ext>
            </a:extLst>
          </p:cNvPr>
          <p:cNvSpPr/>
          <p:nvPr/>
        </p:nvSpPr>
        <p:spPr>
          <a:xfrm>
            <a:off x="5193544" y="3139941"/>
            <a:ext cx="189885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EF3B4F-D518-7E28-0626-84602B134E57}"/>
              </a:ext>
            </a:extLst>
          </p:cNvPr>
          <p:cNvSpPr/>
          <p:nvPr/>
        </p:nvSpPr>
        <p:spPr>
          <a:xfrm>
            <a:off x="7136588" y="3145329"/>
            <a:ext cx="338641" cy="2952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633566-134B-8A0B-8146-1FFF7E4A2586}"/>
              </a:ext>
            </a:extLst>
          </p:cNvPr>
          <p:cNvCxnSpPr>
            <a:cxnSpLocks/>
          </p:cNvCxnSpPr>
          <p:nvPr/>
        </p:nvCxnSpPr>
        <p:spPr>
          <a:xfrm>
            <a:off x="6804688" y="3435216"/>
            <a:ext cx="113540" cy="34669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BAB551-5232-4A5E-86AB-1CE8808A5DEB}"/>
              </a:ext>
            </a:extLst>
          </p:cNvPr>
          <p:cNvCxnSpPr>
            <a:cxnSpLocks/>
          </p:cNvCxnSpPr>
          <p:nvPr/>
        </p:nvCxnSpPr>
        <p:spPr>
          <a:xfrm flipH="1">
            <a:off x="5018469" y="3451926"/>
            <a:ext cx="286004" cy="32845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368B754-446A-D149-1AC5-3FB9DF08ED9E}"/>
              </a:ext>
            </a:extLst>
          </p:cNvPr>
          <p:cNvCxnSpPr>
            <a:cxnSpLocks/>
          </p:cNvCxnSpPr>
          <p:nvPr/>
        </p:nvCxnSpPr>
        <p:spPr>
          <a:xfrm>
            <a:off x="7312550" y="3452226"/>
            <a:ext cx="259004" cy="306747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0F22C3A-E73E-E5BA-A526-A28C5EB1F2DA}"/>
              </a:ext>
            </a:extLst>
          </p:cNvPr>
          <p:cNvSpPr txBox="1"/>
          <p:nvPr/>
        </p:nvSpPr>
        <p:spPr>
          <a:xfrm>
            <a:off x="7288108" y="3676598"/>
            <a:ext cx="69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</a:t>
            </a:r>
            <a:r>
              <a:rPr lang="en-US" sz="2400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109B6D-A3F4-A1A9-30EB-ACC20D3CA15F}"/>
              </a:ext>
            </a:extLst>
          </p:cNvPr>
          <p:cNvSpPr txBox="1"/>
          <p:nvPr/>
        </p:nvSpPr>
        <p:spPr>
          <a:xfrm>
            <a:off x="5959334" y="3689620"/>
            <a:ext cx="69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2C3EAC5-0C9E-6A3B-A2B5-AC1C1DDBE0A9}"/>
              </a:ext>
            </a:extLst>
          </p:cNvPr>
          <p:cNvCxnSpPr>
            <a:cxnSpLocks/>
          </p:cNvCxnSpPr>
          <p:nvPr/>
        </p:nvCxnSpPr>
        <p:spPr>
          <a:xfrm flipH="1">
            <a:off x="5637848" y="3442065"/>
            <a:ext cx="58879" cy="34469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F2076E-1281-30AA-EA70-A8624C018A02}"/>
              </a:ext>
            </a:extLst>
          </p:cNvPr>
          <p:cNvCxnSpPr>
            <a:cxnSpLocks/>
          </p:cNvCxnSpPr>
          <p:nvPr/>
        </p:nvCxnSpPr>
        <p:spPr>
          <a:xfrm>
            <a:off x="6223836" y="3441727"/>
            <a:ext cx="33391" cy="33517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A596AC-06CC-7E6C-BF28-E4B008D778D6}"/>
              </a:ext>
            </a:extLst>
          </p:cNvPr>
          <p:cNvCxnSpPr/>
          <p:nvPr/>
        </p:nvCxnSpPr>
        <p:spPr>
          <a:xfrm>
            <a:off x="4753079" y="4084504"/>
            <a:ext cx="5842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50E03B1-224E-EF65-2680-5C1836FD16C2}"/>
              </a:ext>
            </a:extLst>
          </p:cNvPr>
          <p:cNvCxnSpPr/>
          <p:nvPr/>
        </p:nvCxnSpPr>
        <p:spPr>
          <a:xfrm>
            <a:off x="5404585" y="4079742"/>
            <a:ext cx="5842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5AC5478-C2E8-B399-8FA5-A2F594D58AA7}"/>
              </a:ext>
            </a:extLst>
          </p:cNvPr>
          <p:cNvCxnSpPr/>
          <p:nvPr/>
        </p:nvCxnSpPr>
        <p:spPr>
          <a:xfrm>
            <a:off x="6056091" y="4074980"/>
            <a:ext cx="5842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3A3E4F5-B170-A9ED-24B4-01268F6B2102}"/>
              </a:ext>
            </a:extLst>
          </p:cNvPr>
          <p:cNvCxnSpPr/>
          <p:nvPr/>
        </p:nvCxnSpPr>
        <p:spPr>
          <a:xfrm>
            <a:off x="6707597" y="4070218"/>
            <a:ext cx="5842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D56BFF7-D0BD-6801-C3FF-9BF571E6C541}"/>
              </a:ext>
            </a:extLst>
          </p:cNvPr>
          <p:cNvCxnSpPr/>
          <p:nvPr/>
        </p:nvCxnSpPr>
        <p:spPr>
          <a:xfrm>
            <a:off x="7359103" y="4065456"/>
            <a:ext cx="5842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C81E0A-BCF1-B44C-51E8-228CF2A2B162}"/>
              </a:ext>
            </a:extLst>
          </p:cNvPr>
          <p:cNvSpPr txBox="1"/>
          <p:nvPr/>
        </p:nvSpPr>
        <p:spPr>
          <a:xfrm>
            <a:off x="4862642" y="4063382"/>
            <a:ext cx="30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14BAB5-CD19-D7AF-F66D-CBC78FC5BBE7}"/>
              </a:ext>
            </a:extLst>
          </p:cNvPr>
          <p:cNvSpPr txBox="1"/>
          <p:nvPr/>
        </p:nvSpPr>
        <p:spPr>
          <a:xfrm>
            <a:off x="5511626" y="4063381"/>
            <a:ext cx="30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1720C6-84C2-E92E-5289-9EFE6CC475F0}"/>
              </a:ext>
            </a:extLst>
          </p:cNvPr>
          <p:cNvSpPr txBox="1"/>
          <p:nvPr/>
        </p:nvSpPr>
        <p:spPr>
          <a:xfrm>
            <a:off x="6125260" y="4063380"/>
            <a:ext cx="30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F95B33-5197-0943-E652-6296B2D3A40E}"/>
              </a:ext>
            </a:extLst>
          </p:cNvPr>
          <p:cNvSpPr txBox="1"/>
          <p:nvPr/>
        </p:nvSpPr>
        <p:spPr>
          <a:xfrm>
            <a:off x="6801074" y="4063380"/>
            <a:ext cx="30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C365B0-F68A-47E8-E13E-2C4A90A4BC70}"/>
              </a:ext>
            </a:extLst>
          </p:cNvPr>
          <p:cNvSpPr txBox="1"/>
          <p:nvPr/>
        </p:nvSpPr>
        <p:spPr>
          <a:xfrm>
            <a:off x="7475229" y="4053856"/>
            <a:ext cx="30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0BA7457-A0AC-7516-DEE3-649B17298429}"/>
              </a:ext>
            </a:extLst>
          </p:cNvPr>
          <p:cNvSpPr/>
          <p:nvPr/>
        </p:nvSpPr>
        <p:spPr>
          <a:xfrm>
            <a:off x="7674169" y="3792647"/>
            <a:ext cx="184442" cy="2295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B115CC91-FBEB-8A93-06AA-F7A5266E39EE}"/>
              </a:ext>
            </a:extLst>
          </p:cNvPr>
          <p:cNvSpPr/>
          <p:nvPr/>
        </p:nvSpPr>
        <p:spPr>
          <a:xfrm>
            <a:off x="7858612" y="3823255"/>
            <a:ext cx="1215716" cy="1302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5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Hexa-Decimal ↔ Binary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C18D7-A47B-6582-9405-629868D81DED}"/>
              </a:ext>
            </a:extLst>
          </p:cNvPr>
          <p:cNvSpPr txBox="1"/>
          <p:nvPr/>
        </p:nvSpPr>
        <p:spPr>
          <a:xfrm>
            <a:off x="1097280" y="1868519"/>
            <a:ext cx="4344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Hexadecimal </a:t>
            </a:r>
            <a:r>
              <a:rPr lang="en-US" sz="2800" b="1" dirty="0">
                <a:sym typeface="Wingdings" panose="05000000000000000000" pitchFamily="2" charset="2"/>
              </a:rPr>
              <a:t></a:t>
            </a:r>
            <a:r>
              <a:rPr lang="en-US" sz="2800" b="1" dirty="0"/>
              <a:t> Binary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B9BD6-7103-2059-62E9-23D07395EB70}"/>
              </a:ext>
            </a:extLst>
          </p:cNvPr>
          <p:cNvSpPr txBox="1"/>
          <p:nvPr/>
        </p:nvSpPr>
        <p:spPr>
          <a:xfrm>
            <a:off x="1097279" y="3619313"/>
            <a:ext cx="423300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Binary </a:t>
            </a:r>
            <a:r>
              <a:rPr lang="en-US" sz="2800" b="1" dirty="0">
                <a:sym typeface="Wingdings" panose="05000000000000000000" pitchFamily="2" charset="2"/>
              </a:rPr>
              <a:t></a:t>
            </a:r>
            <a:r>
              <a:rPr lang="en-US" sz="2800" b="1" dirty="0"/>
              <a:t> Hexadecimal </a:t>
            </a:r>
          </a:p>
          <a:p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86A2F-18B0-3A96-54D7-49F338D6A5D3}"/>
              </a:ext>
            </a:extLst>
          </p:cNvPr>
          <p:cNvSpPr txBox="1"/>
          <p:nvPr/>
        </p:nvSpPr>
        <p:spPr>
          <a:xfrm>
            <a:off x="1416604" y="2419419"/>
            <a:ext cx="89633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Restate the Hexadecimal as </a:t>
            </a:r>
            <a:r>
              <a:rPr lang="en-US" sz="2600" dirty="0">
                <a:solidFill>
                  <a:srgbClr val="00B050"/>
                </a:solidFill>
              </a:rPr>
              <a:t>four binary digits </a:t>
            </a:r>
            <a:r>
              <a:rPr lang="en-US" sz="2600" dirty="0"/>
              <a:t>starting at the radix point and going both ways.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D4F184-6751-BC39-1CDE-2A6C9022A870}"/>
              </a:ext>
            </a:extLst>
          </p:cNvPr>
          <p:cNvSpPr txBox="1"/>
          <p:nvPr/>
        </p:nvSpPr>
        <p:spPr>
          <a:xfrm>
            <a:off x="1416604" y="4166247"/>
            <a:ext cx="967811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Group the binary digits into </a:t>
            </a:r>
            <a:r>
              <a:rPr lang="en-US" sz="2600" dirty="0">
                <a:solidFill>
                  <a:srgbClr val="00B050"/>
                </a:solidFill>
              </a:rPr>
              <a:t>four-bit groups </a:t>
            </a:r>
            <a:r>
              <a:rPr lang="en-US" sz="2600" dirty="0"/>
              <a:t>starting at the radix point and going both ways, </a:t>
            </a:r>
            <a:r>
              <a:rPr lang="en-US" sz="2600" dirty="0">
                <a:solidFill>
                  <a:srgbClr val="00B050"/>
                </a:solidFill>
              </a:rPr>
              <a:t>padding with zeros as needed in the fractional part.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Convert each group of three bits to a Hexadecimal digit.</a:t>
            </a:r>
          </a:p>
        </p:txBody>
      </p:sp>
    </p:spTree>
    <p:extLst>
      <p:ext uri="{BB962C8B-B14F-4D97-AF65-F5344CB8AC3E}">
        <p14:creationId xmlns:p14="http://schemas.microsoft.com/office/powerpoint/2010/main" val="1344686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Hexa-Decimal ↔ Binary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240B1-EB0D-F4E1-A494-A08149D8AD77}"/>
              </a:ext>
            </a:extLst>
          </p:cNvPr>
          <p:cNvSpPr txBox="1"/>
          <p:nvPr/>
        </p:nvSpPr>
        <p:spPr>
          <a:xfrm>
            <a:off x="1097280" y="1818313"/>
            <a:ext cx="3883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Hexadecimal </a:t>
            </a:r>
            <a:r>
              <a:rPr lang="en-US" sz="2800" b="1" dirty="0">
                <a:sym typeface="Wingdings" panose="05000000000000000000" pitchFamily="2" charset="2"/>
              </a:rPr>
              <a:t></a:t>
            </a:r>
            <a:r>
              <a:rPr lang="en-US" sz="2800" b="1" dirty="0"/>
              <a:t> Binary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C0061-A29D-1EC6-7142-AEDF84354E6C}"/>
              </a:ext>
            </a:extLst>
          </p:cNvPr>
          <p:cNvSpPr txBox="1"/>
          <p:nvPr/>
        </p:nvSpPr>
        <p:spPr>
          <a:xfrm>
            <a:off x="1342201" y="2319008"/>
            <a:ext cx="96926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Restate the Hexadecimal as four binary digits starting at the radix point and going both ways.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6A8B0-D1B9-B3BF-AFBA-71446B7879B7}"/>
              </a:ext>
            </a:extLst>
          </p:cNvPr>
          <p:cNvSpPr txBox="1"/>
          <p:nvPr/>
        </p:nvSpPr>
        <p:spPr>
          <a:xfrm>
            <a:off x="2235701" y="3515912"/>
            <a:ext cx="2907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(65.DC)</a:t>
            </a:r>
            <a:r>
              <a:rPr lang="en-US" sz="2800" baseline="-25000" dirty="0"/>
              <a:t>16</a:t>
            </a:r>
            <a:r>
              <a:rPr lang="en-US" sz="2800" dirty="0"/>
              <a:t> =(  )</a:t>
            </a:r>
            <a:r>
              <a:rPr lang="en-US" sz="2800" baseline="-25000" dirty="0"/>
              <a:t>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B2D35-E4B2-85E2-715D-BF889468EA80}"/>
              </a:ext>
            </a:extLst>
          </p:cNvPr>
          <p:cNvSpPr txBox="1"/>
          <p:nvPr/>
        </p:nvSpPr>
        <p:spPr>
          <a:xfrm>
            <a:off x="6096000" y="3418080"/>
            <a:ext cx="1744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(65.DC)</a:t>
            </a:r>
            <a:r>
              <a:rPr lang="en-US" sz="2800" baseline="-25000" dirty="0"/>
              <a:t>16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69C00D-8FB1-D3E0-CC8F-08A24C13695A}"/>
              </a:ext>
            </a:extLst>
          </p:cNvPr>
          <p:cNvCxnSpPr>
            <a:cxnSpLocks/>
          </p:cNvCxnSpPr>
          <p:nvPr/>
        </p:nvCxnSpPr>
        <p:spPr>
          <a:xfrm flipH="1">
            <a:off x="5101822" y="3879853"/>
            <a:ext cx="1267686" cy="52423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980884-66F1-2BFE-0B78-8A02DCC0E2E5}"/>
              </a:ext>
            </a:extLst>
          </p:cNvPr>
          <p:cNvCxnSpPr>
            <a:cxnSpLocks/>
          </p:cNvCxnSpPr>
          <p:nvPr/>
        </p:nvCxnSpPr>
        <p:spPr>
          <a:xfrm flipH="1">
            <a:off x="6073347" y="3879853"/>
            <a:ext cx="412331" cy="585785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B7CDC7-50F9-5B10-8B21-DDAE3EC89FF8}"/>
              </a:ext>
            </a:extLst>
          </p:cNvPr>
          <p:cNvSpPr txBox="1"/>
          <p:nvPr/>
        </p:nvSpPr>
        <p:spPr>
          <a:xfrm>
            <a:off x="4755786" y="4465638"/>
            <a:ext cx="840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2B6511-A18F-2EA8-6EAB-A9892ED7EA04}"/>
              </a:ext>
            </a:extLst>
          </p:cNvPr>
          <p:cNvSpPr txBox="1"/>
          <p:nvPr/>
        </p:nvSpPr>
        <p:spPr>
          <a:xfrm>
            <a:off x="5752259" y="4448553"/>
            <a:ext cx="872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1001B-1D05-ADCB-368D-D7958EBA684A}"/>
              </a:ext>
            </a:extLst>
          </p:cNvPr>
          <p:cNvSpPr txBox="1"/>
          <p:nvPr/>
        </p:nvSpPr>
        <p:spPr>
          <a:xfrm>
            <a:off x="2277431" y="5684372"/>
            <a:ext cx="60057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(65.DC)</a:t>
            </a:r>
            <a:r>
              <a:rPr lang="en-US" sz="2800" baseline="-25000" dirty="0"/>
              <a:t>16</a:t>
            </a:r>
            <a:r>
              <a:rPr lang="en-US" sz="2800" dirty="0"/>
              <a:t> =(01100101.11011100)</a:t>
            </a:r>
            <a:r>
              <a:rPr lang="en-US" sz="2800" baseline="-25000" dirty="0"/>
              <a:t>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027975-D627-17D5-7EE8-B6C28080E234}"/>
              </a:ext>
            </a:extLst>
          </p:cNvPr>
          <p:cNvSpPr txBox="1"/>
          <p:nvPr/>
        </p:nvSpPr>
        <p:spPr>
          <a:xfrm>
            <a:off x="7250513" y="4431215"/>
            <a:ext cx="824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CEE0AC-A1B0-EBAB-4B5E-300CE0AEF356}"/>
              </a:ext>
            </a:extLst>
          </p:cNvPr>
          <p:cNvSpPr txBox="1"/>
          <p:nvPr/>
        </p:nvSpPr>
        <p:spPr>
          <a:xfrm>
            <a:off x="8124177" y="4416215"/>
            <a:ext cx="872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574C14-4CC7-A7B6-9E36-8E4C6016E74C}"/>
              </a:ext>
            </a:extLst>
          </p:cNvPr>
          <p:cNvCxnSpPr>
            <a:cxnSpLocks/>
          </p:cNvCxnSpPr>
          <p:nvPr/>
        </p:nvCxnSpPr>
        <p:spPr>
          <a:xfrm>
            <a:off x="6988812" y="3862070"/>
            <a:ext cx="702411" cy="70978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5A0FA2-1CDF-3F5D-5C64-154CF54744DD}"/>
              </a:ext>
            </a:extLst>
          </p:cNvPr>
          <p:cNvCxnSpPr>
            <a:cxnSpLocks/>
          </p:cNvCxnSpPr>
          <p:nvPr/>
        </p:nvCxnSpPr>
        <p:spPr>
          <a:xfrm>
            <a:off x="7171846" y="3854629"/>
            <a:ext cx="1259864" cy="67515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2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Octal ↔ Binary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C7F40-BA95-6C49-24B8-1E5D9FC25E31}"/>
              </a:ext>
            </a:extLst>
          </p:cNvPr>
          <p:cNvSpPr txBox="1"/>
          <p:nvPr/>
        </p:nvSpPr>
        <p:spPr>
          <a:xfrm>
            <a:off x="1097280" y="1864776"/>
            <a:ext cx="38531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Binary </a:t>
            </a:r>
            <a:r>
              <a:rPr lang="en-US" sz="2800" b="1" dirty="0">
                <a:sym typeface="Wingdings" panose="05000000000000000000" pitchFamily="2" charset="2"/>
              </a:rPr>
              <a:t></a:t>
            </a:r>
            <a:r>
              <a:rPr lang="en-US" sz="2800" b="1" dirty="0"/>
              <a:t> Hexadecimal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22709-EA94-15AE-172B-92A82CF96272}"/>
              </a:ext>
            </a:extLst>
          </p:cNvPr>
          <p:cNvSpPr txBox="1"/>
          <p:nvPr/>
        </p:nvSpPr>
        <p:spPr>
          <a:xfrm>
            <a:off x="5335085" y="3805434"/>
            <a:ext cx="810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7C734-BB60-3C2C-5D1D-9EF651546159}"/>
              </a:ext>
            </a:extLst>
          </p:cNvPr>
          <p:cNvSpPr txBox="1"/>
          <p:nvPr/>
        </p:nvSpPr>
        <p:spPr>
          <a:xfrm>
            <a:off x="4659975" y="3814555"/>
            <a:ext cx="810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C5D721-DF62-EB5E-7BBF-0CBF0E431E98}"/>
              </a:ext>
            </a:extLst>
          </p:cNvPr>
          <p:cNvSpPr txBox="1"/>
          <p:nvPr/>
        </p:nvSpPr>
        <p:spPr>
          <a:xfrm>
            <a:off x="1204010" y="5222987"/>
            <a:ext cx="60057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(001100101.110111)</a:t>
            </a:r>
            <a:r>
              <a:rPr lang="en-US" sz="2800" baseline="-25000" dirty="0"/>
              <a:t>2</a:t>
            </a:r>
            <a:r>
              <a:rPr lang="en-US" sz="2800" dirty="0"/>
              <a:t> =(065.DC)</a:t>
            </a:r>
            <a:r>
              <a:rPr lang="en-US" sz="2800" baseline="-25000" dirty="0"/>
              <a:t>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B4B813-22DC-258C-ECB7-FB6C6345ECC4}"/>
              </a:ext>
            </a:extLst>
          </p:cNvPr>
          <p:cNvSpPr txBox="1"/>
          <p:nvPr/>
        </p:nvSpPr>
        <p:spPr>
          <a:xfrm>
            <a:off x="10100230" y="3851600"/>
            <a:ext cx="167302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Padding with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7623D-D3B6-E3FB-A8DF-2ADAE6B59595}"/>
              </a:ext>
            </a:extLst>
          </p:cNvPr>
          <p:cNvSpPr txBox="1"/>
          <p:nvPr/>
        </p:nvSpPr>
        <p:spPr>
          <a:xfrm>
            <a:off x="6658107" y="3808689"/>
            <a:ext cx="810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66362-F032-40F9-84F5-0232B665371D}"/>
              </a:ext>
            </a:extLst>
          </p:cNvPr>
          <p:cNvSpPr txBox="1"/>
          <p:nvPr/>
        </p:nvSpPr>
        <p:spPr>
          <a:xfrm>
            <a:off x="1097280" y="2644348"/>
            <a:ext cx="43180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(001100101.110111)</a:t>
            </a:r>
            <a:r>
              <a:rPr lang="en-US" sz="2800" baseline="-25000" dirty="0"/>
              <a:t>2</a:t>
            </a:r>
            <a:r>
              <a:rPr lang="en-US" sz="2800" dirty="0"/>
              <a:t> =(?)</a:t>
            </a:r>
            <a:r>
              <a:rPr lang="en-US" sz="2800" baseline="-25000" dirty="0"/>
              <a:t> 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00951F-F8FC-3C20-2F47-4174969E6A50}"/>
              </a:ext>
            </a:extLst>
          </p:cNvPr>
          <p:cNvSpPr txBox="1"/>
          <p:nvPr/>
        </p:nvSpPr>
        <p:spPr>
          <a:xfrm>
            <a:off x="4921108" y="3124910"/>
            <a:ext cx="358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(001100101.110111)</a:t>
            </a:r>
            <a:r>
              <a:rPr lang="en-US" sz="2800" baseline="-25000" dirty="0"/>
              <a:t>16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70BC1-C78F-F2D8-D884-9247D25B7DD7}"/>
              </a:ext>
            </a:extLst>
          </p:cNvPr>
          <p:cNvSpPr/>
          <p:nvPr/>
        </p:nvSpPr>
        <p:spPr>
          <a:xfrm>
            <a:off x="6032568" y="3231286"/>
            <a:ext cx="700106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2B20B8-9DC9-1137-F027-E22FBD5AFCDF}"/>
              </a:ext>
            </a:extLst>
          </p:cNvPr>
          <p:cNvSpPr/>
          <p:nvPr/>
        </p:nvSpPr>
        <p:spPr>
          <a:xfrm>
            <a:off x="6859540" y="3223917"/>
            <a:ext cx="700106" cy="2952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1BDBF9-2212-BBB0-E39A-877C53BF80CC}"/>
              </a:ext>
            </a:extLst>
          </p:cNvPr>
          <p:cNvCxnSpPr>
            <a:cxnSpLocks/>
          </p:cNvCxnSpPr>
          <p:nvPr/>
        </p:nvCxnSpPr>
        <p:spPr>
          <a:xfrm>
            <a:off x="6863154" y="3551354"/>
            <a:ext cx="113540" cy="34669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8ABF08-3D63-D5B3-CFB0-9AE165999382}"/>
              </a:ext>
            </a:extLst>
          </p:cNvPr>
          <p:cNvCxnSpPr>
            <a:cxnSpLocks/>
          </p:cNvCxnSpPr>
          <p:nvPr/>
        </p:nvCxnSpPr>
        <p:spPr>
          <a:xfrm flipH="1">
            <a:off x="4998626" y="3544044"/>
            <a:ext cx="191144" cy="38803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04CF10-CFCC-90EF-3557-7E8711487EE9}"/>
              </a:ext>
            </a:extLst>
          </p:cNvPr>
          <p:cNvCxnSpPr>
            <a:cxnSpLocks/>
          </p:cNvCxnSpPr>
          <p:nvPr/>
        </p:nvCxnSpPr>
        <p:spPr>
          <a:xfrm>
            <a:off x="7725229" y="3535145"/>
            <a:ext cx="25123" cy="35366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CF1524-AF25-695C-5E83-C88A1FF821FB}"/>
              </a:ext>
            </a:extLst>
          </p:cNvPr>
          <p:cNvSpPr txBox="1"/>
          <p:nvPr/>
        </p:nvSpPr>
        <p:spPr>
          <a:xfrm>
            <a:off x="7346574" y="3792736"/>
            <a:ext cx="851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</a:t>
            </a:r>
            <a:r>
              <a:rPr lang="en-US" sz="2400" dirty="0">
                <a:solidFill>
                  <a:schemeClr val="accent2"/>
                </a:solidFill>
              </a:rPr>
              <a:t>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28616-C772-F0CB-0F49-8B0DB6D1DD7A}"/>
              </a:ext>
            </a:extLst>
          </p:cNvPr>
          <p:cNvSpPr txBox="1"/>
          <p:nvPr/>
        </p:nvSpPr>
        <p:spPr>
          <a:xfrm>
            <a:off x="6017800" y="3805758"/>
            <a:ext cx="804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0101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B15AF0-1884-FBD9-9A1B-3650C66294E8}"/>
              </a:ext>
            </a:extLst>
          </p:cNvPr>
          <p:cNvCxnSpPr>
            <a:cxnSpLocks/>
          </p:cNvCxnSpPr>
          <p:nvPr/>
        </p:nvCxnSpPr>
        <p:spPr>
          <a:xfrm flipH="1">
            <a:off x="5696314" y="3558203"/>
            <a:ext cx="58879" cy="34469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48B622-C3F3-E456-6645-68D44D67B3C8}"/>
              </a:ext>
            </a:extLst>
          </p:cNvPr>
          <p:cNvCxnSpPr>
            <a:cxnSpLocks/>
          </p:cNvCxnSpPr>
          <p:nvPr/>
        </p:nvCxnSpPr>
        <p:spPr>
          <a:xfrm>
            <a:off x="6282302" y="3557865"/>
            <a:ext cx="33391" cy="33517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CD6AC7-D812-ACD5-FE28-C2BF03CC3241}"/>
              </a:ext>
            </a:extLst>
          </p:cNvPr>
          <p:cNvCxnSpPr/>
          <p:nvPr/>
        </p:nvCxnSpPr>
        <p:spPr>
          <a:xfrm>
            <a:off x="4811545" y="4200642"/>
            <a:ext cx="5842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044559-EE0A-4F32-B25C-FE3F41C10485}"/>
              </a:ext>
            </a:extLst>
          </p:cNvPr>
          <p:cNvCxnSpPr/>
          <p:nvPr/>
        </p:nvCxnSpPr>
        <p:spPr>
          <a:xfrm>
            <a:off x="5463051" y="4195880"/>
            <a:ext cx="5842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60B96C-AA84-9421-79EB-9F894253C7DD}"/>
              </a:ext>
            </a:extLst>
          </p:cNvPr>
          <p:cNvCxnSpPr/>
          <p:nvPr/>
        </p:nvCxnSpPr>
        <p:spPr>
          <a:xfrm>
            <a:off x="6114557" y="4191118"/>
            <a:ext cx="5842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225887-C369-B077-3E10-1DC2CD4670A7}"/>
              </a:ext>
            </a:extLst>
          </p:cNvPr>
          <p:cNvCxnSpPr/>
          <p:nvPr/>
        </p:nvCxnSpPr>
        <p:spPr>
          <a:xfrm>
            <a:off x="6766063" y="4186356"/>
            <a:ext cx="5842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DFB00D-0F57-D21D-AB9F-028D6F3C3D79}"/>
              </a:ext>
            </a:extLst>
          </p:cNvPr>
          <p:cNvCxnSpPr/>
          <p:nvPr/>
        </p:nvCxnSpPr>
        <p:spPr>
          <a:xfrm>
            <a:off x="7417569" y="4181594"/>
            <a:ext cx="5842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580166B-016F-DDAA-DA54-B3DC3C270148}"/>
              </a:ext>
            </a:extLst>
          </p:cNvPr>
          <p:cNvSpPr txBox="1"/>
          <p:nvPr/>
        </p:nvSpPr>
        <p:spPr>
          <a:xfrm>
            <a:off x="4921108" y="4179520"/>
            <a:ext cx="30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10ACC0-3734-0FD3-248B-ED8CF6BA6A5D}"/>
              </a:ext>
            </a:extLst>
          </p:cNvPr>
          <p:cNvSpPr txBox="1"/>
          <p:nvPr/>
        </p:nvSpPr>
        <p:spPr>
          <a:xfrm>
            <a:off x="5570092" y="4179519"/>
            <a:ext cx="30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2A3F7C-DE19-D2FB-C9CE-93A09BB051EF}"/>
              </a:ext>
            </a:extLst>
          </p:cNvPr>
          <p:cNvSpPr txBox="1"/>
          <p:nvPr/>
        </p:nvSpPr>
        <p:spPr>
          <a:xfrm>
            <a:off x="6183726" y="4179518"/>
            <a:ext cx="30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1C8CEB-37A0-A305-8C90-5C78714D29E1}"/>
              </a:ext>
            </a:extLst>
          </p:cNvPr>
          <p:cNvSpPr txBox="1"/>
          <p:nvPr/>
        </p:nvSpPr>
        <p:spPr>
          <a:xfrm>
            <a:off x="6859540" y="4179518"/>
            <a:ext cx="30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6E7BAE-6715-2E57-6179-4A19F9149C2B}"/>
              </a:ext>
            </a:extLst>
          </p:cNvPr>
          <p:cNvSpPr txBox="1"/>
          <p:nvPr/>
        </p:nvSpPr>
        <p:spPr>
          <a:xfrm>
            <a:off x="7533695" y="4169994"/>
            <a:ext cx="30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645405-9DF5-6F3E-B53D-4B22570340F3}"/>
              </a:ext>
            </a:extLst>
          </p:cNvPr>
          <p:cNvSpPr/>
          <p:nvPr/>
        </p:nvSpPr>
        <p:spPr>
          <a:xfrm>
            <a:off x="7732635" y="3908785"/>
            <a:ext cx="341604" cy="2295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09829E-EC11-F920-70CC-BE27DC0F0FE1}"/>
              </a:ext>
            </a:extLst>
          </p:cNvPr>
          <p:cNvSpPr/>
          <p:nvPr/>
        </p:nvSpPr>
        <p:spPr>
          <a:xfrm>
            <a:off x="5303406" y="3231286"/>
            <a:ext cx="700106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ED1019-88FD-20F2-A741-816DEAF8E9A2}"/>
              </a:ext>
            </a:extLst>
          </p:cNvPr>
          <p:cNvSpPr/>
          <p:nvPr/>
        </p:nvSpPr>
        <p:spPr>
          <a:xfrm>
            <a:off x="5111288" y="3235675"/>
            <a:ext cx="168137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30D215-3FAE-59F1-BA8A-8E8E07939A30}"/>
              </a:ext>
            </a:extLst>
          </p:cNvPr>
          <p:cNvSpPr/>
          <p:nvPr/>
        </p:nvSpPr>
        <p:spPr>
          <a:xfrm>
            <a:off x="7583627" y="3220627"/>
            <a:ext cx="333450" cy="2952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8277CCE-65F8-7449-9C95-DFECEDE474AA}"/>
              </a:ext>
            </a:extLst>
          </p:cNvPr>
          <p:cNvSpPr/>
          <p:nvPr/>
        </p:nvSpPr>
        <p:spPr>
          <a:xfrm>
            <a:off x="8074239" y="3958802"/>
            <a:ext cx="1988344" cy="1302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8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Octal ↔ Hexadecimal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13FCE-C4ED-0A55-940C-6791AA510FEF}"/>
              </a:ext>
            </a:extLst>
          </p:cNvPr>
          <p:cNvSpPr txBox="1"/>
          <p:nvPr/>
        </p:nvSpPr>
        <p:spPr>
          <a:xfrm>
            <a:off x="4294740" y="1897221"/>
            <a:ext cx="38531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No Direct Approach!!!!!!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C25B5D-9C97-C75A-BF6B-F8534CFF0AC3}"/>
              </a:ext>
            </a:extLst>
          </p:cNvPr>
          <p:cNvSpPr/>
          <p:nvPr/>
        </p:nvSpPr>
        <p:spPr>
          <a:xfrm>
            <a:off x="3055899" y="3007255"/>
            <a:ext cx="1485900" cy="57149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Octal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762B84-483B-556F-1D93-42FE05CC2CB2}"/>
              </a:ext>
            </a:extLst>
          </p:cNvPr>
          <p:cNvSpPr/>
          <p:nvPr/>
        </p:nvSpPr>
        <p:spPr>
          <a:xfrm>
            <a:off x="5399049" y="3007255"/>
            <a:ext cx="1485900" cy="57149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Binary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D17AA2-479F-DDD6-11B6-8E255B23E679}"/>
              </a:ext>
            </a:extLst>
          </p:cNvPr>
          <p:cNvSpPr/>
          <p:nvPr/>
        </p:nvSpPr>
        <p:spPr>
          <a:xfrm>
            <a:off x="7742198" y="3017244"/>
            <a:ext cx="2137781" cy="56150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Hexadecimal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2BC2AD-71FE-ED42-12BE-31BD515756B6}"/>
              </a:ext>
            </a:extLst>
          </p:cNvPr>
          <p:cNvSpPr txBox="1"/>
          <p:nvPr/>
        </p:nvSpPr>
        <p:spPr>
          <a:xfrm>
            <a:off x="4689436" y="3007255"/>
            <a:ext cx="476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Bahnschrift Light Condensed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↔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916426-35F0-6A1F-BEB7-C24A6ECC5F38}"/>
              </a:ext>
            </a:extLst>
          </p:cNvPr>
          <p:cNvSpPr txBox="1"/>
          <p:nvPr/>
        </p:nvSpPr>
        <p:spPr>
          <a:xfrm>
            <a:off x="7038111" y="3017245"/>
            <a:ext cx="476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Bahnschrift Light Condensed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↔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37F77E-2561-A4BA-B1C5-0DFEFF87EB7E}"/>
              </a:ext>
            </a:extLst>
          </p:cNvPr>
          <p:cNvSpPr txBox="1"/>
          <p:nvPr/>
        </p:nvSpPr>
        <p:spPr>
          <a:xfrm>
            <a:off x="1405585" y="4437560"/>
            <a:ext cx="9380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Convert octal number (635.177)</a:t>
            </a:r>
            <a:r>
              <a:rPr lang="en-US" sz="2800" baseline="-25000" dirty="0"/>
              <a:t>8</a:t>
            </a:r>
            <a:r>
              <a:rPr lang="en-US" sz="2800" dirty="0"/>
              <a:t> into hexadecimal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Convert the number (19D.3F8)</a:t>
            </a:r>
            <a:r>
              <a:rPr lang="en-US" sz="2800" baseline="-25000" dirty="0"/>
              <a:t>16</a:t>
            </a:r>
            <a:r>
              <a:rPr lang="en-US" sz="2800" dirty="0"/>
              <a:t> into octal number.</a:t>
            </a:r>
          </a:p>
        </p:txBody>
      </p:sp>
    </p:spTree>
    <p:extLst>
      <p:ext uri="{BB962C8B-B14F-4D97-AF65-F5344CB8AC3E}">
        <p14:creationId xmlns:p14="http://schemas.microsoft.com/office/powerpoint/2010/main" val="2662278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548" y="2438788"/>
            <a:ext cx="10058400" cy="1450757"/>
          </a:xfrm>
        </p:spPr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Topic</a:t>
            </a:r>
            <a:b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</a:br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Binary Arithmetic</a:t>
            </a:r>
          </a:p>
        </p:txBody>
      </p:sp>
    </p:spTree>
    <p:extLst>
      <p:ext uri="{BB962C8B-B14F-4D97-AF65-F5344CB8AC3E}">
        <p14:creationId xmlns:p14="http://schemas.microsoft.com/office/powerpoint/2010/main" val="3531887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Binary Addition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182B38-365E-A227-0ECE-A6233448883B}"/>
              </a:ext>
            </a:extLst>
          </p:cNvPr>
          <p:cNvSpPr txBox="1"/>
          <p:nvPr/>
        </p:nvSpPr>
        <p:spPr>
          <a:xfrm>
            <a:off x="1149319" y="2073653"/>
            <a:ext cx="78412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4 Cases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0 + 0 = 0	Carry=0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0 + 1 = 1	Carry=0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1 + 0 = 1	Carry=0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1 + 1 = 0	Carry=1</a:t>
            </a:r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3BB09-0E1A-BE5E-BB44-2A4C958CA8BB}"/>
              </a:ext>
            </a:extLst>
          </p:cNvPr>
          <p:cNvSpPr txBox="1"/>
          <p:nvPr/>
        </p:nvSpPr>
        <p:spPr>
          <a:xfrm>
            <a:off x="1149319" y="424347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Add the Following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1 0 1 1 1 + 1 1 0 0 0 1 =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10001 + 11101 =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40E4F-B6DF-9347-CA41-E26BC13626C7}"/>
              </a:ext>
            </a:extLst>
          </p:cNvPr>
          <p:cNvSpPr txBox="1"/>
          <p:nvPr/>
        </p:nvSpPr>
        <p:spPr>
          <a:xfrm>
            <a:off x="8265524" y="4179397"/>
            <a:ext cx="2382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1 0 1 1 1</a:t>
            </a:r>
          </a:p>
          <a:p>
            <a:pPr algn="r"/>
            <a:r>
              <a:rPr lang="en-US" sz="2800" dirty="0"/>
              <a:t>(+)   1 1 0 0 0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29AE93-EF48-A192-6A7D-C4AD16E0B6A5}"/>
              </a:ext>
            </a:extLst>
          </p:cNvPr>
          <p:cNvCxnSpPr/>
          <p:nvPr/>
        </p:nvCxnSpPr>
        <p:spPr>
          <a:xfrm>
            <a:off x="8394833" y="5217481"/>
            <a:ext cx="22536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65EE41-BFB3-F752-E87F-66CB8214131B}"/>
              </a:ext>
            </a:extLst>
          </p:cNvPr>
          <p:cNvSpPr txBox="1"/>
          <p:nvPr/>
        </p:nvSpPr>
        <p:spPr>
          <a:xfrm>
            <a:off x="8394832" y="5293716"/>
            <a:ext cx="2253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   1 0 0 1 0 0 0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33010-C1DF-021F-A6F8-161A89530CE8}"/>
              </a:ext>
            </a:extLst>
          </p:cNvPr>
          <p:cNvSpPr txBox="1"/>
          <p:nvPr/>
        </p:nvSpPr>
        <p:spPr>
          <a:xfrm>
            <a:off x="8394831" y="3535859"/>
            <a:ext cx="2253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accent2"/>
                </a:solidFill>
              </a:rPr>
              <a:t>   1 1 0 1 1 1 0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93B60-7A0B-0B61-655C-D841A96D9F2D}"/>
              </a:ext>
            </a:extLst>
          </p:cNvPr>
          <p:cNvSpPr txBox="1"/>
          <p:nvPr/>
        </p:nvSpPr>
        <p:spPr>
          <a:xfrm>
            <a:off x="7083268" y="3643313"/>
            <a:ext cx="8497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Carry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B24C1A-6C66-7365-AE25-07F439E5EC90}"/>
              </a:ext>
            </a:extLst>
          </p:cNvPr>
          <p:cNvCxnSpPr/>
          <p:nvPr/>
        </p:nvCxnSpPr>
        <p:spPr>
          <a:xfrm>
            <a:off x="7942251" y="3797469"/>
            <a:ext cx="7019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56FE29-EEE2-70C8-0905-FC7E49B2D241}"/>
              </a:ext>
            </a:extLst>
          </p:cNvPr>
          <p:cNvCxnSpPr>
            <a:cxnSpLocks/>
          </p:cNvCxnSpPr>
          <p:nvPr/>
        </p:nvCxnSpPr>
        <p:spPr>
          <a:xfrm>
            <a:off x="8893596" y="3930733"/>
            <a:ext cx="0" cy="1453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96364E-7298-16EF-A236-6D857AC7BDDF}"/>
              </a:ext>
            </a:extLst>
          </p:cNvPr>
          <p:cNvCxnSpPr/>
          <p:nvPr/>
        </p:nvCxnSpPr>
        <p:spPr>
          <a:xfrm>
            <a:off x="9138360" y="3930733"/>
            <a:ext cx="0" cy="725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414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Binary Subtraction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E0333-5436-A8DF-00A5-D8190BCD9E5D}"/>
              </a:ext>
            </a:extLst>
          </p:cNvPr>
          <p:cNvSpPr txBox="1"/>
          <p:nvPr/>
        </p:nvSpPr>
        <p:spPr>
          <a:xfrm>
            <a:off x="1097280" y="1965346"/>
            <a:ext cx="39850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4 Cases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0 - 0 = 0	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0 - 1 = 1	(Borrow)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1 - 0 = 1	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1 - 1 = 0		</a:t>
            </a:r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928AE-0CC0-2B90-4685-CC5331338D4B}"/>
              </a:ext>
            </a:extLst>
          </p:cNvPr>
          <p:cNvSpPr txBox="1"/>
          <p:nvPr/>
        </p:nvSpPr>
        <p:spPr>
          <a:xfrm>
            <a:off x="1097280" y="413517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Subtract the Following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1110 - 111 =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11011 + 10110 =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D2062-1F5D-22BE-9422-1411B501BDAC}"/>
              </a:ext>
            </a:extLst>
          </p:cNvPr>
          <p:cNvSpPr txBox="1"/>
          <p:nvPr/>
        </p:nvSpPr>
        <p:spPr>
          <a:xfrm>
            <a:off x="8213485" y="4071090"/>
            <a:ext cx="2382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1 1 1 0 </a:t>
            </a:r>
          </a:p>
          <a:p>
            <a:pPr algn="r"/>
            <a:r>
              <a:rPr lang="en-US" sz="2800" dirty="0"/>
              <a:t>(-)   1 1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4661BF-4F8E-6AD5-2010-793F4B1F700C}"/>
              </a:ext>
            </a:extLst>
          </p:cNvPr>
          <p:cNvCxnSpPr/>
          <p:nvPr/>
        </p:nvCxnSpPr>
        <p:spPr>
          <a:xfrm>
            <a:off x="8342794" y="5109174"/>
            <a:ext cx="22536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E514DA6-E769-6E03-1463-91255A60C6DE}"/>
              </a:ext>
            </a:extLst>
          </p:cNvPr>
          <p:cNvSpPr txBox="1"/>
          <p:nvPr/>
        </p:nvSpPr>
        <p:spPr>
          <a:xfrm>
            <a:off x="8342793" y="5185409"/>
            <a:ext cx="2253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    1 1 1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57488-8E1F-3A3C-95CA-7D0870B77AAE}"/>
              </a:ext>
            </a:extLst>
          </p:cNvPr>
          <p:cNvSpPr txBox="1"/>
          <p:nvPr/>
        </p:nvSpPr>
        <p:spPr>
          <a:xfrm>
            <a:off x="8342792" y="3427552"/>
            <a:ext cx="2253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accent2"/>
                </a:solidFill>
              </a:rPr>
              <a:t>    1 1 1 0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55222B-60BE-17DB-78A4-6F2E90848827}"/>
              </a:ext>
            </a:extLst>
          </p:cNvPr>
          <p:cNvSpPr txBox="1"/>
          <p:nvPr/>
        </p:nvSpPr>
        <p:spPr>
          <a:xfrm>
            <a:off x="6832649" y="3535006"/>
            <a:ext cx="1048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Borrow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5497C0-D961-C827-9685-0DF27E9C2CA5}"/>
              </a:ext>
            </a:extLst>
          </p:cNvPr>
          <p:cNvCxnSpPr>
            <a:cxnSpLocks/>
          </p:cNvCxnSpPr>
          <p:nvPr/>
        </p:nvCxnSpPr>
        <p:spPr>
          <a:xfrm>
            <a:off x="7890212" y="3689162"/>
            <a:ext cx="14593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84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a typeface="ADLaM Display" panose="020F0502020204030204" pitchFamily="2" charset="0"/>
                <a:cs typeface="ADLaM Display" panose="020F0502020204030204" pitchFamily="2" charset="0"/>
              </a:rPr>
              <a:t>Why it is called Digital Logic Design!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3320F-E1C6-BCF9-0BD4-9874D34D7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601" y="1856885"/>
            <a:ext cx="9674798" cy="40233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/>
              <a:t>It deals with designing circuits that manipulate digital signals, which are discrete and have two states: </a:t>
            </a:r>
          </a:p>
          <a:p>
            <a:pPr marL="749808" lvl="1" indent="-457200" algn="just">
              <a:buFont typeface="Arial" panose="020B0604020202020204" pitchFamily="34" charset="0"/>
              <a:buChar char="•"/>
            </a:pPr>
            <a:r>
              <a:rPr lang="en-US" sz="2600" dirty="0"/>
              <a:t>high (usually representing a logical '1’) </a:t>
            </a:r>
          </a:p>
          <a:p>
            <a:pPr marL="749808" lvl="1" indent="-457200" algn="just">
              <a:buFont typeface="Arial" panose="020B0604020202020204" pitchFamily="34" charset="0"/>
              <a:buChar char="•"/>
            </a:pPr>
            <a:r>
              <a:rPr lang="en-US" sz="2600" dirty="0"/>
              <a:t>low (usually representing a logical '0')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48A47-6A6D-157B-A6BC-52B88E22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7FCD-7245-4342-A326-69F8B3EBD0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72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Binary Subtraction (2’s Complement)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58C5E-1672-7773-1609-2DA8D817EBC7}"/>
              </a:ext>
            </a:extLst>
          </p:cNvPr>
          <p:cNvSpPr txBox="1"/>
          <p:nvPr/>
        </p:nvSpPr>
        <p:spPr>
          <a:xfrm>
            <a:off x="1230652" y="1909432"/>
            <a:ext cx="5010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(12)</a:t>
            </a:r>
            <a:r>
              <a:rPr lang="en-US" sz="2800" baseline="-25000" dirty="0"/>
              <a:t>10</a:t>
            </a:r>
            <a:r>
              <a:rPr lang="en-US" sz="2800" dirty="0"/>
              <a:t> - (8)</a:t>
            </a:r>
            <a:r>
              <a:rPr lang="en-US" sz="2800" baseline="-25000" dirty="0"/>
              <a:t>10</a:t>
            </a:r>
            <a:r>
              <a:rPr lang="en-US" sz="2800" dirty="0"/>
              <a:t> = (   )</a:t>
            </a:r>
            <a:r>
              <a:rPr lang="en-US" sz="2800" baseline="-25000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14A93-7216-52E3-6E7C-E183DDB13B6B}"/>
              </a:ext>
            </a:extLst>
          </p:cNvPr>
          <p:cNvSpPr txBox="1"/>
          <p:nvPr/>
        </p:nvSpPr>
        <p:spPr>
          <a:xfrm>
            <a:off x="4843497" y="1987634"/>
            <a:ext cx="50103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(8)</a:t>
            </a:r>
            <a:r>
              <a:rPr lang="en-US" sz="2400" baseline="-25000" dirty="0"/>
              <a:t>10</a:t>
            </a:r>
            <a:r>
              <a:rPr lang="en-US" sz="2400" dirty="0"/>
              <a:t> = (1000)</a:t>
            </a:r>
            <a:r>
              <a:rPr lang="en-US" sz="2400" baseline="-250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(-8)</a:t>
            </a:r>
            <a:r>
              <a:rPr lang="en-US" sz="2400" baseline="-25000" dirty="0"/>
              <a:t>10</a:t>
            </a:r>
            <a:r>
              <a:rPr lang="en-US" sz="2400" dirty="0"/>
              <a:t> = ?? (No representation)</a:t>
            </a:r>
            <a:endParaRPr lang="en-US" sz="2400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BDDCD-171A-4C3E-BF5D-696E1227E401}"/>
              </a:ext>
            </a:extLst>
          </p:cNvPr>
          <p:cNvSpPr txBox="1"/>
          <p:nvPr/>
        </p:nvSpPr>
        <p:spPr>
          <a:xfrm>
            <a:off x="1230652" y="3429000"/>
            <a:ext cx="93630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Representation of a negative number: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Write the number in 8 bit, padding with 0’s the rest bit (MSB)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Toggle all the values (0</a:t>
            </a:r>
            <a:r>
              <a:rPr lang="en-US" sz="2400" dirty="0">
                <a:sym typeface="Wingdings" panose="05000000000000000000" pitchFamily="2" charset="2"/>
              </a:rPr>
              <a:t>1, 10), which is known as 1’s complement.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Then add (+1) with 1’s complement.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process is called 2’s complement.</a:t>
            </a:r>
          </a:p>
        </p:txBody>
      </p:sp>
    </p:spTree>
    <p:extLst>
      <p:ext uri="{BB962C8B-B14F-4D97-AF65-F5344CB8AC3E}">
        <p14:creationId xmlns:p14="http://schemas.microsoft.com/office/powerpoint/2010/main" val="19520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Binary Subtraction (2’s Complement)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D5D5C-C9CB-7553-7A15-EBDE57E0F5D9}"/>
              </a:ext>
            </a:extLst>
          </p:cNvPr>
          <p:cNvSpPr txBox="1"/>
          <p:nvPr/>
        </p:nvSpPr>
        <p:spPr>
          <a:xfrm>
            <a:off x="1289112" y="1987492"/>
            <a:ext cx="5010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(12)</a:t>
            </a:r>
            <a:r>
              <a:rPr lang="en-US" sz="2400" baseline="-25000" dirty="0"/>
              <a:t>10</a:t>
            </a:r>
            <a:r>
              <a:rPr lang="en-US" sz="2400" dirty="0"/>
              <a:t> - (8)</a:t>
            </a:r>
            <a:r>
              <a:rPr lang="en-US" sz="2400" baseline="-25000" dirty="0"/>
              <a:t>10</a:t>
            </a:r>
            <a:r>
              <a:rPr lang="en-US" sz="2400" dirty="0"/>
              <a:t> = (??)</a:t>
            </a:r>
            <a:r>
              <a:rPr lang="en-US" sz="2400" baseline="-25000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120F4E-7526-4345-0715-C4F62743647A}"/>
              </a:ext>
            </a:extLst>
          </p:cNvPr>
          <p:cNvSpPr txBox="1"/>
          <p:nvPr/>
        </p:nvSpPr>
        <p:spPr>
          <a:xfrm>
            <a:off x="1289112" y="2878801"/>
            <a:ext cx="50103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(12)</a:t>
            </a:r>
            <a:r>
              <a:rPr lang="en-US" sz="2400" baseline="-25000" dirty="0"/>
              <a:t>10</a:t>
            </a:r>
            <a:r>
              <a:rPr lang="en-US" sz="2400" dirty="0"/>
              <a:t>  = (1100)</a:t>
            </a:r>
            <a:r>
              <a:rPr lang="en-US" sz="2400" baseline="-25000" dirty="0"/>
              <a:t>2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(-8)</a:t>
            </a:r>
            <a:r>
              <a:rPr lang="en-US" sz="2400" baseline="-25000" dirty="0"/>
              <a:t>10</a:t>
            </a:r>
            <a:r>
              <a:rPr lang="en-US" sz="2400" dirty="0"/>
              <a:t> = (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11111000</a:t>
            </a:r>
            <a:r>
              <a:rPr lang="en-US" sz="2400" dirty="0"/>
              <a:t>)</a:t>
            </a:r>
            <a:r>
              <a:rPr lang="en-US" sz="2400" baseline="-250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(12)</a:t>
            </a:r>
            <a:r>
              <a:rPr lang="en-US" sz="2400" baseline="-25000" dirty="0"/>
              <a:t>10</a:t>
            </a:r>
            <a:r>
              <a:rPr lang="en-US" sz="2400" dirty="0"/>
              <a:t> + (-8)</a:t>
            </a:r>
            <a:r>
              <a:rPr lang="en-US" sz="2400" baseline="-25000" dirty="0"/>
              <a:t>10</a:t>
            </a:r>
            <a:r>
              <a:rPr lang="en-US" sz="2400" dirty="0"/>
              <a:t> = (??)</a:t>
            </a:r>
            <a:r>
              <a:rPr lang="en-US" sz="2400" baseline="-250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26E19-83D0-0B41-AB06-2D2528DED46E}"/>
              </a:ext>
            </a:extLst>
          </p:cNvPr>
          <p:cNvSpPr txBox="1"/>
          <p:nvPr/>
        </p:nvSpPr>
        <p:spPr>
          <a:xfrm>
            <a:off x="6170116" y="3786742"/>
            <a:ext cx="2567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00001100</a:t>
            </a:r>
          </a:p>
          <a:p>
            <a:pPr algn="r"/>
            <a:r>
              <a:rPr lang="en-US" sz="3200" dirty="0"/>
              <a:t>   (+)11111000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101989-42E5-5722-A2AE-6ABE1607B347}"/>
              </a:ext>
            </a:extLst>
          </p:cNvPr>
          <p:cNvCxnSpPr/>
          <p:nvPr/>
        </p:nvCxnSpPr>
        <p:spPr>
          <a:xfrm>
            <a:off x="6160880" y="4939428"/>
            <a:ext cx="26138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96C961-484E-6EE1-B6A0-CDFA3F7B2572}"/>
              </a:ext>
            </a:extLst>
          </p:cNvPr>
          <p:cNvSpPr txBox="1"/>
          <p:nvPr/>
        </p:nvSpPr>
        <p:spPr>
          <a:xfrm>
            <a:off x="6170116" y="4959496"/>
            <a:ext cx="260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 </a:t>
            </a:r>
            <a:r>
              <a:rPr lang="en-US" sz="3200" dirty="0"/>
              <a:t>00000100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DB4A47-732D-8224-1696-338BED31513E}"/>
              </a:ext>
            </a:extLst>
          </p:cNvPr>
          <p:cNvSpPr/>
          <p:nvPr/>
        </p:nvSpPr>
        <p:spPr>
          <a:xfrm>
            <a:off x="6683312" y="5038224"/>
            <a:ext cx="294409" cy="4273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B87905-2DFE-093B-FDB4-BEA2080B0664}"/>
              </a:ext>
            </a:extLst>
          </p:cNvPr>
          <p:cNvSpPr txBox="1"/>
          <p:nvPr/>
        </p:nvSpPr>
        <p:spPr>
          <a:xfrm>
            <a:off x="3794269" y="5083216"/>
            <a:ext cx="133213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Neglect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3019F0-A54F-1E12-1603-94E03D08A2A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126407" y="5267882"/>
            <a:ext cx="15569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F59253-AAB1-1D28-551F-E209C3F21308}"/>
              </a:ext>
            </a:extLst>
          </p:cNvPr>
          <p:cNvCxnSpPr/>
          <p:nvPr/>
        </p:nvCxnSpPr>
        <p:spPr>
          <a:xfrm>
            <a:off x="7102989" y="5452548"/>
            <a:ext cx="15147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101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Binary Multiplication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93F7F-22A0-FF29-6E15-89F3903D107C}"/>
              </a:ext>
            </a:extLst>
          </p:cNvPr>
          <p:cNvSpPr txBox="1"/>
          <p:nvPr/>
        </p:nvSpPr>
        <p:spPr>
          <a:xfrm>
            <a:off x="1097280" y="1905506"/>
            <a:ext cx="40866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4 Cases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0 X 0 = 0	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0 X 1 = 0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1 X 0 = 0	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1 X 1 = 1		</a:t>
            </a:r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ED963-6FFE-6D58-DEF1-C349A96F7E52}"/>
              </a:ext>
            </a:extLst>
          </p:cNvPr>
          <p:cNvSpPr txBox="1"/>
          <p:nvPr/>
        </p:nvSpPr>
        <p:spPr>
          <a:xfrm>
            <a:off x="1097280" y="4075330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Multiply the Following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1010 X 1011 =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BA868-02B5-1EE8-5493-A77348DFC68B}"/>
              </a:ext>
            </a:extLst>
          </p:cNvPr>
          <p:cNvSpPr txBox="1"/>
          <p:nvPr/>
        </p:nvSpPr>
        <p:spPr>
          <a:xfrm>
            <a:off x="7655839" y="1905506"/>
            <a:ext cx="2382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1010</a:t>
            </a:r>
          </a:p>
          <a:p>
            <a:pPr algn="r"/>
            <a:r>
              <a:rPr lang="en-US" sz="2800" dirty="0"/>
              <a:t>(x)   1011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0ED4FE-843E-8B60-D54A-E42FA18615D6}"/>
              </a:ext>
            </a:extLst>
          </p:cNvPr>
          <p:cNvCxnSpPr/>
          <p:nvPr/>
        </p:nvCxnSpPr>
        <p:spPr>
          <a:xfrm>
            <a:off x="7785148" y="2943590"/>
            <a:ext cx="22536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F59FC9-A5A7-25B8-7EBB-E40BB65B0326}"/>
              </a:ext>
            </a:extLst>
          </p:cNvPr>
          <p:cNvSpPr txBox="1"/>
          <p:nvPr/>
        </p:nvSpPr>
        <p:spPr>
          <a:xfrm>
            <a:off x="8487112" y="3019825"/>
            <a:ext cx="1551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1010</a:t>
            </a:r>
          </a:p>
          <a:p>
            <a:pPr algn="r"/>
            <a:r>
              <a:rPr lang="en-US" sz="2800" dirty="0"/>
              <a:t>1010</a:t>
            </a:r>
            <a:r>
              <a:rPr lang="en-US" sz="2800" dirty="0">
                <a:solidFill>
                  <a:schemeClr val="accent2"/>
                </a:solidFill>
              </a:rPr>
              <a:t>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943214-9212-BCD6-092C-240ED446DC93}"/>
              </a:ext>
            </a:extLst>
          </p:cNvPr>
          <p:cNvCxnSpPr/>
          <p:nvPr/>
        </p:nvCxnSpPr>
        <p:spPr>
          <a:xfrm>
            <a:off x="7923301" y="5600742"/>
            <a:ext cx="22536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E4DB0DC-76BB-4463-1F03-7A3104910B2C}"/>
              </a:ext>
            </a:extLst>
          </p:cNvPr>
          <p:cNvSpPr txBox="1"/>
          <p:nvPr/>
        </p:nvSpPr>
        <p:spPr>
          <a:xfrm>
            <a:off x="7655837" y="5590170"/>
            <a:ext cx="2382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1101110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25387C-D16B-2070-48F7-D34A8849AA80}"/>
              </a:ext>
            </a:extLst>
          </p:cNvPr>
          <p:cNvCxnSpPr/>
          <p:nvPr/>
        </p:nvCxnSpPr>
        <p:spPr>
          <a:xfrm>
            <a:off x="7866151" y="3973932"/>
            <a:ext cx="22536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0FD394-C687-ADE7-74FC-33DBF65ECFD7}"/>
              </a:ext>
            </a:extLst>
          </p:cNvPr>
          <p:cNvSpPr txBox="1"/>
          <p:nvPr/>
        </p:nvSpPr>
        <p:spPr>
          <a:xfrm>
            <a:off x="8163838" y="3887773"/>
            <a:ext cx="18749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11110</a:t>
            </a:r>
          </a:p>
          <a:p>
            <a:pPr algn="r"/>
            <a:r>
              <a:rPr lang="en-US" sz="2800" dirty="0"/>
              <a:t>0000</a:t>
            </a:r>
            <a:r>
              <a:rPr lang="en-US" sz="2800" dirty="0">
                <a:solidFill>
                  <a:schemeClr val="accent2"/>
                </a:solidFill>
              </a:rPr>
              <a:t>XX</a:t>
            </a:r>
          </a:p>
          <a:p>
            <a:pPr algn="r"/>
            <a:endParaRPr lang="en-US" sz="2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CFAE4C-21EC-B4B8-835D-5292F2718F30}"/>
              </a:ext>
            </a:extLst>
          </p:cNvPr>
          <p:cNvCxnSpPr/>
          <p:nvPr/>
        </p:nvCxnSpPr>
        <p:spPr>
          <a:xfrm>
            <a:off x="7866151" y="4852524"/>
            <a:ext cx="22536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C8F6EEA-5377-20B3-822E-7FBF2F6F1C4E}"/>
              </a:ext>
            </a:extLst>
          </p:cNvPr>
          <p:cNvSpPr txBox="1"/>
          <p:nvPr/>
        </p:nvSpPr>
        <p:spPr>
          <a:xfrm>
            <a:off x="8417839" y="4748746"/>
            <a:ext cx="16209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011110</a:t>
            </a:r>
          </a:p>
          <a:p>
            <a:pPr algn="r"/>
            <a:r>
              <a:rPr lang="en-US" sz="2800" dirty="0"/>
              <a:t>1010</a:t>
            </a:r>
            <a:r>
              <a:rPr lang="en-US" sz="2800" dirty="0">
                <a:solidFill>
                  <a:schemeClr val="accent2"/>
                </a:solidFill>
              </a:rPr>
              <a:t>XXX</a:t>
            </a:r>
          </a:p>
          <a:p>
            <a:pPr algn="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964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Binary Multiplication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6FB8A-E2A3-9B70-7B79-2C7189482676}"/>
              </a:ext>
            </a:extLst>
          </p:cNvPr>
          <p:cNvSpPr txBox="1"/>
          <p:nvPr/>
        </p:nvSpPr>
        <p:spPr>
          <a:xfrm>
            <a:off x="1097280" y="1905506"/>
            <a:ext cx="40866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4 Cases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0 X 0 = 0	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0 X 1 = 0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1 X 0 = 0	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1 X 1 = 1		</a:t>
            </a:r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02A03-08B4-1A4C-2309-31C72EDBA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648" y="1905506"/>
            <a:ext cx="6641115" cy="42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74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Binary Division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58EC7C-D5B1-DAF0-7A65-6A640FDED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923" y="1808289"/>
            <a:ext cx="4052864" cy="44819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65CDAD-F4E9-A251-8389-98C276FA9DBA}"/>
              </a:ext>
            </a:extLst>
          </p:cNvPr>
          <p:cNvSpPr txBox="1"/>
          <p:nvPr/>
        </p:nvSpPr>
        <p:spPr>
          <a:xfrm>
            <a:off x="1097280" y="1940313"/>
            <a:ext cx="6719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Divide 1111100 by 10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Divide 128 by 2</a:t>
            </a:r>
          </a:p>
        </p:txBody>
      </p:sp>
      <p:pic>
        <p:nvPicPr>
          <p:cNvPr id="1026" name="Picture 2" descr="Dividend in Math | Definition, Rules &amp; Examples - Lesson | Study.com">
            <a:extLst>
              <a:ext uri="{FF2B5EF4-FFF2-40B4-BE49-F238E27FC236}">
                <a16:creationId xmlns:a16="http://schemas.microsoft.com/office/drawing/2014/main" id="{8E6DB235-EB74-5CA9-D9F9-45417D8ED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98" y="2982154"/>
            <a:ext cx="4113853" cy="323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60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Binary Division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77481-0E6A-F1B8-B687-750FD96E9FD9}"/>
              </a:ext>
            </a:extLst>
          </p:cNvPr>
          <p:cNvSpPr txBox="1"/>
          <p:nvPr/>
        </p:nvSpPr>
        <p:spPr>
          <a:xfrm>
            <a:off x="1244917" y="2000411"/>
            <a:ext cx="976312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• Let us divide 128 by 8</a:t>
            </a:r>
          </a:p>
          <a:p>
            <a:r>
              <a:rPr lang="en-US" sz="2600" dirty="0"/>
              <a:t>• Let us divide 101010 by 110</a:t>
            </a:r>
          </a:p>
          <a:p>
            <a:r>
              <a:rPr lang="en-US" sz="2600" dirty="0"/>
              <a:t>• Now divide 26 by 5</a:t>
            </a:r>
          </a:p>
          <a:p>
            <a:r>
              <a:rPr lang="en-US" sz="2600" dirty="0"/>
              <a:t>• Do the same , but in binary : 11010 divided by 101</a:t>
            </a:r>
          </a:p>
        </p:txBody>
      </p:sp>
    </p:spTree>
    <p:extLst>
      <p:ext uri="{BB962C8B-B14F-4D97-AF65-F5344CB8AC3E}">
        <p14:creationId xmlns:p14="http://schemas.microsoft.com/office/powerpoint/2010/main" val="1381054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548" y="2438788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Topic</a:t>
            </a:r>
            <a:b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</a:br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Binary Codes</a:t>
            </a:r>
          </a:p>
        </p:txBody>
      </p:sp>
    </p:spTree>
    <p:extLst>
      <p:ext uri="{BB962C8B-B14F-4D97-AF65-F5344CB8AC3E}">
        <p14:creationId xmlns:p14="http://schemas.microsoft.com/office/powerpoint/2010/main" val="865742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Binary Numbers and Binary 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601D5-D4A6-1E46-E89F-EF2A76C92A15}"/>
              </a:ext>
            </a:extLst>
          </p:cNvPr>
          <p:cNvSpPr txBox="1"/>
          <p:nvPr/>
        </p:nvSpPr>
        <p:spPr>
          <a:xfrm>
            <a:off x="1233356" y="1892264"/>
            <a:ext cx="1037664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Flexibility of Representation</a:t>
            </a:r>
          </a:p>
          <a:p>
            <a:r>
              <a:rPr lang="en-US" sz="2800" b="1" dirty="0"/>
              <a:t>	</a:t>
            </a:r>
            <a:r>
              <a:rPr lang="en-US" dirty="0"/>
              <a:t>• Within constraints below, can assign any binary combination (called a code word) to any data as 	     	   long as data is uniquely encoded.</a:t>
            </a:r>
          </a:p>
          <a:p>
            <a:endParaRPr lang="en-US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Information Types</a:t>
            </a:r>
          </a:p>
          <a:p>
            <a:r>
              <a:rPr lang="en-US" dirty="0"/>
              <a:t>	</a:t>
            </a:r>
            <a:r>
              <a:rPr lang="en-US" b="1" dirty="0"/>
              <a:t>• Non-numeric</a:t>
            </a:r>
          </a:p>
          <a:p>
            <a:r>
              <a:rPr lang="en-US" dirty="0"/>
              <a:t>		• Greater flexibility since arithmetic operations not applied.</a:t>
            </a:r>
          </a:p>
          <a:p>
            <a:r>
              <a:rPr lang="en-US" dirty="0"/>
              <a:t>		• Not tied to binary numbers</a:t>
            </a:r>
          </a:p>
          <a:p>
            <a:r>
              <a:rPr lang="en-US" dirty="0"/>
              <a:t>	</a:t>
            </a:r>
            <a:r>
              <a:rPr lang="en-US" b="1" dirty="0"/>
              <a:t>• Numeric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Must represent range of data needed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Very desirable to represent data such that simple, straightforward computation for common arithmetic operations permitted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Tight relation to binary numbers</a:t>
            </a:r>
          </a:p>
        </p:txBody>
      </p:sp>
    </p:spTree>
    <p:extLst>
      <p:ext uri="{BB962C8B-B14F-4D97-AF65-F5344CB8AC3E}">
        <p14:creationId xmlns:p14="http://schemas.microsoft.com/office/powerpoint/2010/main" val="2708087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Binary Coding ( Non-Numeric)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708356-310C-5D4C-0B0C-67BD786A0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192236"/>
              </p:ext>
            </p:extLst>
          </p:nvPr>
        </p:nvGraphicFramePr>
        <p:xfrm>
          <a:off x="7086646" y="3138200"/>
          <a:ext cx="462650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3254">
                  <a:extLst>
                    <a:ext uri="{9D8B030D-6E8A-4147-A177-3AD203B41FA5}">
                      <a16:colId xmlns:a16="http://schemas.microsoft.com/office/drawing/2014/main" val="1553589245"/>
                    </a:ext>
                  </a:extLst>
                </a:gridCol>
                <a:gridCol w="2313254">
                  <a:extLst>
                    <a:ext uri="{9D8B030D-6E8A-4147-A177-3AD203B41FA5}">
                      <a16:colId xmlns:a16="http://schemas.microsoft.com/office/drawing/2014/main" val="1583616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24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38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4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25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06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30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1531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CC6ABA-FEFD-5F12-4AC6-D8E2776B7CEF}"/>
              </a:ext>
            </a:extLst>
          </p:cNvPr>
          <p:cNvSpPr txBox="1"/>
          <p:nvPr/>
        </p:nvSpPr>
        <p:spPr>
          <a:xfrm>
            <a:off x="1097280" y="1958942"/>
            <a:ext cx="99647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Given n binary digits (called </a:t>
            </a:r>
            <a:r>
              <a:rPr lang="en-US" sz="2400" u="sng" dirty="0"/>
              <a:t>bits</a:t>
            </a:r>
            <a:r>
              <a:rPr lang="en-US" sz="2400" dirty="0"/>
              <a:t>), a </a:t>
            </a:r>
            <a:r>
              <a:rPr lang="en-US" sz="2400" u="sng" dirty="0"/>
              <a:t>binary code </a:t>
            </a:r>
            <a:r>
              <a:rPr lang="en-US" sz="2400" dirty="0"/>
              <a:t>is a mapping from a set of </a:t>
            </a:r>
            <a:r>
              <a:rPr lang="en-US" sz="2400" u="sng" dirty="0"/>
              <a:t>represented elements </a:t>
            </a:r>
            <a:r>
              <a:rPr lang="en-US" sz="2400" dirty="0"/>
              <a:t>to a subset of the 2</a:t>
            </a:r>
            <a:r>
              <a:rPr lang="en-US" sz="2400" baseline="30000" dirty="0"/>
              <a:t>n</a:t>
            </a:r>
            <a:r>
              <a:rPr lang="en-US" sz="2400" dirty="0"/>
              <a:t> binary numbers.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0E7C0B-AD5B-5DCE-9D5D-709429E5D1D4}"/>
              </a:ext>
            </a:extLst>
          </p:cNvPr>
          <p:cNvSpPr txBox="1"/>
          <p:nvPr/>
        </p:nvSpPr>
        <p:spPr>
          <a:xfrm>
            <a:off x="1097280" y="3116295"/>
            <a:ext cx="51488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A binary code for the seven colors of the rainbow</a:t>
            </a:r>
          </a:p>
        </p:txBody>
      </p:sp>
    </p:spTree>
    <p:extLst>
      <p:ext uri="{BB962C8B-B14F-4D97-AF65-F5344CB8AC3E}">
        <p14:creationId xmlns:p14="http://schemas.microsoft.com/office/powerpoint/2010/main" val="3864144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Binary Coding ( Non-Numeric)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258E84-B3D9-FF93-1D27-9F6AF1D7E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203510"/>
              </p:ext>
            </p:extLst>
          </p:nvPr>
        </p:nvGraphicFramePr>
        <p:xfrm>
          <a:off x="6941680" y="3197346"/>
          <a:ext cx="434335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677">
                  <a:extLst>
                    <a:ext uri="{9D8B030D-6E8A-4147-A177-3AD203B41FA5}">
                      <a16:colId xmlns:a16="http://schemas.microsoft.com/office/drawing/2014/main" val="1553589245"/>
                    </a:ext>
                  </a:extLst>
                </a:gridCol>
                <a:gridCol w="2171677">
                  <a:extLst>
                    <a:ext uri="{9D8B030D-6E8A-4147-A177-3AD203B41FA5}">
                      <a16:colId xmlns:a16="http://schemas.microsoft.com/office/drawing/2014/main" val="1583616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24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38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4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25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06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30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15316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82FF81-1D2D-8664-B675-5384F4ECD1C2}"/>
                  </a:ext>
                </a:extLst>
              </p:cNvPr>
              <p:cNvSpPr txBox="1"/>
              <p:nvPr/>
            </p:nvSpPr>
            <p:spPr>
              <a:xfrm>
                <a:off x="1097280" y="1870205"/>
                <a:ext cx="10058400" cy="27251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M elements to be represented by a binary code, the minimum number of bits, n, needed, satisfies the following relationships: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chemeClr val="tx1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M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Here M= 7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dirty="0"/>
                          <m:t>log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M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dirty="0"/>
                          <m:t>log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sz="2400" dirty="0"/>
                          <m:t> 7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2.8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dirty="0"/>
                  <a:t> | 3 |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82FF81-1D2D-8664-B675-5384F4ECD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70205"/>
                <a:ext cx="10058400" cy="2725170"/>
              </a:xfrm>
              <a:prstGeom prst="rect">
                <a:avLst/>
              </a:prstGeom>
              <a:blipFill>
                <a:blip r:embed="rId2"/>
                <a:stretch>
                  <a:fillRect l="-788" t="-1790" r="-1333" b="-2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09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Outline of this lecture</a:t>
            </a:r>
            <a:endParaRPr lang="en-US" sz="4800" b="1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3320F-E1C6-BCF9-0BD4-9874D34D7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601" y="1856885"/>
            <a:ext cx="9674798" cy="402336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Base conversions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Decimal ↔ Binary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Any base </a:t>
            </a:r>
            <a:r>
              <a:rPr lang="en-US" sz="2800" dirty="0">
                <a:latin typeface="Arial"/>
                <a:cs typeface="Arial"/>
              </a:rPr>
              <a:t>→ Decimal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cs typeface="Arial"/>
              </a:rPr>
              <a:t>Octal </a:t>
            </a:r>
            <a:r>
              <a:rPr lang="en-US" sz="2800" dirty="0"/>
              <a:t>↔ Binary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Hexadecimal ↔ Binary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Binary Codes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Binary Coded Decimal (BCD)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Binary arithmetic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Single Bit Addition with Carry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Multiple Bit Addition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BCD Addition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48A47-6A6D-157B-A6BC-52B88E22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7FCD-7245-4342-A326-69F8B3EBD0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65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Binary Coding ( Non-Numeric)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D6C7EE-3094-207E-BCE2-C042DC7EA688}"/>
              </a:ext>
            </a:extLst>
          </p:cNvPr>
          <p:cNvSpPr txBox="1"/>
          <p:nvPr/>
        </p:nvSpPr>
        <p:spPr>
          <a:xfrm>
            <a:off x="1097280" y="1881355"/>
            <a:ext cx="100584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Suppose you are using n number of digits, in radix r, there are maximum of </a:t>
            </a:r>
            <a:r>
              <a:rPr lang="en-US" sz="2600" dirty="0" err="1"/>
              <a:t>r</a:t>
            </a:r>
            <a:r>
              <a:rPr lang="en-US" sz="2600" baseline="30000" dirty="0" err="1"/>
              <a:t>n</a:t>
            </a:r>
            <a:r>
              <a:rPr lang="en-US" sz="2600" dirty="0"/>
              <a:t> distinct elements that can be represented.</a:t>
            </a:r>
          </a:p>
          <a:p>
            <a:endParaRPr lang="en-US" sz="2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600" dirty="0"/>
              <a:t>Examples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dirty="0"/>
              <a:t>You can represent 4 elements in radix r = 2 with n = 2 digits: (00, 01, 10, 11).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dirty="0"/>
              <a:t>You can also represent 4 elements in radix r = 2 with n = 4 digits: (0001, 0010,0100, 1000).</a:t>
            </a:r>
          </a:p>
        </p:txBody>
      </p:sp>
    </p:spTree>
    <p:extLst>
      <p:ext uri="{BB962C8B-B14F-4D97-AF65-F5344CB8AC3E}">
        <p14:creationId xmlns:p14="http://schemas.microsoft.com/office/powerpoint/2010/main" val="17058781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Binary Coding (Numeric)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22758E-1CCC-DF7F-8DDF-108CD941F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497101"/>
              </p:ext>
            </p:extLst>
          </p:nvPr>
        </p:nvGraphicFramePr>
        <p:xfrm>
          <a:off x="1996067" y="2442289"/>
          <a:ext cx="8764860" cy="39845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972">
                  <a:extLst>
                    <a:ext uri="{9D8B030D-6E8A-4147-A177-3AD203B41FA5}">
                      <a16:colId xmlns:a16="http://schemas.microsoft.com/office/drawing/2014/main" val="1384053843"/>
                    </a:ext>
                  </a:extLst>
                </a:gridCol>
                <a:gridCol w="1752972">
                  <a:extLst>
                    <a:ext uri="{9D8B030D-6E8A-4147-A177-3AD203B41FA5}">
                      <a16:colId xmlns:a16="http://schemas.microsoft.com/office/drawing/2014/main" val="3622517697"/>
                    </a:ext>
                  </a:extLst>
                </a:gridCol>
                <a:gridCol w="1752972">
                  <a:extLst>
                    <a:ext uri="{9D8B030D-6E8A-4147-A177-3AD203B41FA5}">
                      <a16:colId xmlns:a16="http://schemas.microsoft.com/office/drawing/2014/main" val="1376418388"/>
                    </a:ext>
                  </a:extLst>
                </a:gridCol>
                <a:gridCol w="1752972">
                  <a:extLst>
                    <a:ext uri="{9D8B030D-6E8A-4147-A177-3AD203B41FA5}">
                      <a16:colId xmlns:a16="http://schemas.microsoft.com/office/drawing/2014/main" val="394599559"/>
                    </a:ext>
                  </a:extLst>
                </a:gridCol>
                <a:gridCol w="1752972">
                  <a:extLst>
                    <a:ext uri="{9D8B030D-6E8A-4147-A177-3AD203B41FA5}">
                      <a16:colId xmlns:a16="http://schemas.microsoft.com/office/drawing/2014/main" val="4042492295"/>
                    </a:ext>
                  </a:extLst>
                </a:gridCol>
              </a:tblGrid>
              <a:tr h="47933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Decimal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8,4,2,1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Excess 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8,4,-2,-1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Gray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50978"/>
                  </a:ext>
                </a:extLst>
              </a:tr>
              <a:tr h="32981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0000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857821"/>
                  </a:ext>
                </a:extLst>
              </a:tr>
              <a:tr h="32981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0001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267404"/>
                  </a:ext>
                </a:extLst>
              </a:tr>
              <a:tr h="32981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0011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592698"/>
                  </a:ext>
                </a:extLst>
              </a:tr>
              <a:tr h="32981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0010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843292"/>
                  </a:ext>
                </a:extLst>
              </a:tr>
              <a:tr h="32981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0110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152195"/>
                  </a:ext>
                </a:extLst>
              </a:tr>
              <a:tr h="32981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0111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617414"/>
                  </a:ext>
                </a:extLst>
              </a:tr>
              <a:tr h="32981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0101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340032"/>
                  </a:ext>
                </a:extLst>
              </a:tr>
              <a:tr h="32981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0100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379344"/>
                  </a:ext>
                </a:extLst>
              </a:tr>
              <a:tr h="32981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1100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339734"/>
                  </a:ext>
                </a:extLst>
              </a:tr>
              <a:tr h="32981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1101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6162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8F71CF-A559-9AED-9D88-63DF5B2E8BFA}"/>
              </a:ext>
            </a:extLst>
          </p:cNvPr>
          <p:cNvSpPr txBox="1"/>
          <p:nvPr/>
        </p:nvSpPr>
        <p:spPr>
          <a:xfrm>
            <a:off x="1097280" y="1745554"/>
            <a:ext cx="101193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Bef>
                <a:spcPct val="0"/>
              </a:spcBef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itchFamily="18" charset="0"/>
              </a:rPr>
              <a:t>There are over 8,000 ways that you can chose 10 elements from the 16 binary numbers of 4 bits.   A few are useful:</a:t>
            </a:r>
            <a:r>
              <a:rPr lang="en-US" sz="2000" dirty="0"/>
              <a:t> 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7050124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Binary Coded Decimal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DCE5F7-A529-B9F5-D161-8E3D1FFD876D}"/>
              </a:ext>
            </a:extLst>
          </p:cNvPr>
          <p:cNvSpPr txBox="1"/>
          <p:nvPr/>
        </p:nvSpPr>
        <p:spPr>
          <a:xfrm>
            <a:off x="1187139" y="1874728"/>
            <a:ext cx="9572625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/>
              <a:t>Each decimal digit is represented by a 4 bit binary number.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/>
              <a:t>10 base system or radix 10 system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/>
              <a:t>It has binary representations for 10 different digits 0 to 9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/>
              <a:t>Weighted code with positional weights 8 4 2 1</a:t>
            </a:r>
          </a:p>
        </p:txBody>
      </p:sp>
    </p:spTree>
    <p:extLst>
      <p:ext uri="{BB962C8B-B14F-4D97-AF65-F5344CB8AC3E}">
        <p14:creationId xmlns:p14="http://schemas.microsoft.com/office/powerpoint/2010/main" val="41870768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Binary Coded Decimal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DCE5F7-A529-B9F5-D161-8E3D1FFD876D}"/>
              </a:ext>
            </a:extLst>
          </p:cNvPr>
          <p:cNvSpPr txBox="1"/>
          <p:nvPr/>
        </p:nvSpPr>
        <p:spPr>
          <a:xfrm>
            <a:off x="1187139" y="1874728"/>
            <a:ext cx="996854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Warning: Conversion or Coding?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Do NOT mix up conversion of a decimal number to a binary number with coding a decimal number with a BINARY    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13</a:t>
            </a:r>
            <a:r>
              <a:rPr lang="en-US" sz="2600" baseline="-25000" dirty="0"/>
              <a:t>10</a:t>
            </a:r>
            <a:r>
              <a:rPr lang="en-US" sz="2600" dirty="0"/>
              <a:t> = 1101</a:t>
            </a:r>
            <a:r>
              <a:rPr lang="en-US" sz="2600" baseline="-25000" dirty="0"/>
              <a:t>2 </a:t>
            </a:r>
            <a:r>
              <a:rPr lang="en-US" sz="2600" dirty="0"/>
              <a:t>(This is conversion)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13 ⇔ 0001|0011 (This is coding)</a:t>
            </a:r>
          </a:p>
        </p:txBody>
      </p:sp>
    </p:spTree>
    <p:extLst>
      <p:ext uri="{BB962C8B-B14F-4D97-AF65-F5344CB8AC3E}">
        <p14:creationId xmlns:p14="http://schemas.microsoft.com/office/powerpoint/2010/main" val="159682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Binary Coded Decimal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F58BEE-A63C-9DD7-68FB-911EF5165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817457"/>
              </p:ext>
            </p:extLst>
          </p:nvPr>
        </p:nvGraphicFramePr>
        <p:xfrm>
          <a:off x="1267623" y="1868104"/>
          <a:ext cx="3251200" cy="4359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93987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75291500"/>
                    </a:ext>
                  </a:extLst>
                </a:gridCol>
              </a:tblGrid>
              <a:tr h="6515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Decimal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8,4,2,1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8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6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31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9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99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27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7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8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8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85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818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C750F8-5990-1296-111C-27A6BAD7DE6B}"/>
              </a:ext>
            </a:extLst>
          </p:cNvPr>
          <p:cNvSpPr txBox="1"/>
          <p:nvPr/>
        </p:nvSpPr>
        <p:spPr>
          <a:xfrm>
            <a:off x="4726956" y="3678750"/>
            <a:ext cx="98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Valid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1B2A12-27E3-969F-CFE8-ED01EEBA7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14985"/>
              </p:ext>
            </p:extLst>
          </p:nvPr>
        </p:nvGraphicFramePr>
        <p:xfrm>
          <a:off x="6665278" y="2325304"/>
          <a:ext cx="3251200" cy="2876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93987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75291500"/>
                    </a:ext>
                  </a:extLst>
                </a:gridCol>
              </a:tblGrid>
              <a:tr h="6515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Decimal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8,4,2,1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8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6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31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9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99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27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7214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80B4889-E146-DEF9-155F-D544FC2C2091}"/>
              </a:ext>
            </a:extLst>
          </p:cNvPr>
          <p:cNvSpPr txBox="1"/>
          <p:nvPr/>
        </p:nvSpPr>
        <p:spPr>
          <a:xfrm>
            <a:off x="10065965" y="3678750"/>
            <a:ext cx="1174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Invalid</a:t>
            </a:r>
          </a:p>
        </p:txBody>
      </p:sp>
    </p:spTree>
    <p:extLst>
      <p:ext uri="{BB962C8B-B14F-4D97-AF65-F5344CB8AC3E}">
        <p14:creationId xmlns:p14="http://schemas.microsoft.com/office/powerpoint/2010/main" val="38806143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Binary Coded Decimal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9CCBD-FE59-F34F-3E83-F229A9B162C3}"/>
              </a:ext>
            </a:extLst>
          </p:cNvPr>
          <p:cNvSpPr txBox="1"/>
          <p:nvPr/>
        </p:nvSpPr>
        <p:spPr>
          <a:xfrm>
            <a:off x="1244507" y="2710237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13 ⇔ 0001|0011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12 ⇔ 0001|0010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156 ⇔ 0001|0101|0110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81C89-9774-AAA7-45AB-9AFE94228288}"/>
              </a:ext>
            </a:extLst>
          </p:cNvPr>
          <p:cNvSpPr txBox="1"/>
          <p:nvPr/>
        </p:nvSpPr>
        <p:spPr>
          <a:xfrm>
            <a:off x="1221291" y="1845145"/>
            <a:ext cx="93630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Representation of a decimal number with Binary Coded Decimals</a:t>
            </a:r>
          </a:p>
        </p:txBody>
      </p:sp>
    </p:spTree>
    <p:extLst>
      <p:ext uri="{BB962C8B-B14F-4D97-AF65-F5344CB8AC3E}">
        <p14:creationId xmlns:p14="http://schemas.microsoft.com/office/powerpoint/2010/main" val="421419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Binary Coded Decimal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921B05-BDFA-C8B6-39A0-365F312127A1}"/>
              </a:ext>
            </a:extLst>
          </p:cNvPr>
          <p:cNvSpPr txBox="1"/>
          <p:nvPr/>
        </p:nvSpPr>
        <p:spPr>
          <a:xfrm>
            <a:off x="1356019" y="274369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10100 ⇔ 1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1001001 ⇔4 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42886-DBFC-C9C3-A03B-0802B2DA23E4}"/>
              </a:ext>
            </a:extLst>
          </p:cNvPr>
          <p:cNvSpPr txBox="1"/>
          <p:nvPr/>
        </p:nvSpPr>
        <p:spPr>
          <a:xfrm>
            <a:off x="1332803" y="1878598"/>
            <a:ext cx="93630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BCD number to decimal number</a:t>
            </a:r>
          </a:p>
        </p:txBody>
      </p:sp>
    </p:spTree>
    <p:extLst>
      <p:ext uri="{BB962C8B-B14F-4D97-AF65-F5344CB8AC3E}">
        <p14:creationId xmlns:p14="http://schemas.microsoft.com/office/powerpoint/2010/main" val="26247633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Binary Coded Decimal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484C6-2F4D-1051-00BC-E2683E132698}"/>
              </a:ext>
            </a:extLst>
          </p:cNvPr>
          <p:cNvSpPr txBox="1"/>
          <p:nvPr/>
        </p:nvSpPr>
        <p:spPr>
          <a:xfrm>
            <a:off x="1177600" y="1905506"/>
            <a:ext cx="108733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Tradeoffs between binary number and packed BCD (BCD coded number)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BCD takes more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Addition takes additional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Decimal to BCD does not take much time</a:t>
            </a:r>
          </a:p>
        </p:txBody>
      </p:sp>
    </p:spTree>
    <p:extLst>
      <p:ext uri="{BB962C8B-B14F-4D97-AF65-F5344CB8AC3E}">
        <p14:creationId xmlns:p14="http://schemas.microsoft.com/office/powerpoint/2010/main" val="32869383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Binary Coded Decimal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484C6-2F4D-1051-00BC-E2683E132698}"/>
              </a:ext>
            </a:extLst>
          </p:cNvPr>
          <p:cNvSpPr txBox="1"/>
          <p:nvPr/>
        </p:nvSpPr>
        <p:spPr>
          <a:xfrm>
            <a:off x="1177600" y="1905506"/>
            <a:ext cx="108733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Tradeoffs between binary number and packed BCD (BCD coded number)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BCD takes more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Addition takes additional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Decimal to BCD does not take much time</a:t>
            </a:r>
          </a:p>
        </p:txBody>
      </p:sp>
    </p:spTree>
    <p:extLst>
      <p:ext uri="{BB962C8B-B14F-4D97-AF65-F5344CB8AC3E}">
        <p14:creationId xmlns:p14="http://schemas.microsoft.com/office/powerpoint/2010/main" val="11034147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BCD Arithmetic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5BBBA-15BF-02E3-71D7-5F07DE701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39" y="1770813"/>
            <a:ext cx="8922958" cy="44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6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Numbers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48A47-6A6D-157B-A6BC-52B88E22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7FCD-7245-4342-A326-69F8B3EBD0D5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Number System in Computer">
            <a:extLst>
              <a:ext uri="{FF2B5EF4-FFF2-40B4-BE49-F238E27FC236}">
                <a16:creationId xmlns:a16="http://schemas.microsoft.com/office/drawing/2014/main" id="{8A5B0B66-79AF-7ECE-23F7-FB8CB4CA6B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75"/>
          <a:stretch/>
        </p:blipFill>
        <p:spPr bwMode="auto">
          <a:xfrm>
            <a:off x="1062939" y="1839950"/>
            <a:ext cx="10066121" cy="434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3721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BCD Arithmetic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DACCF0-FA2C-B590-34F4-31B79E17500D}"/>
              </a:ext>
            </a:extLst>
          </p:cNvPr>
          <p:cNvSpPr txBox="1"/>
          <p:nvPr/>
        </p:nvSpPr>
        <p:spPr>
          <a:xfrm>
            <a:off x="1277960" y="1833677"/>
            <a:ext cx="412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448 + 489 = (    )</a:t>
            </a:r>
            <a:r>
              <a:rPr lang="en-US" sz="2400" baseline="-25000" dirty="0"/>
              <a:t>BCD</a:t>
            </a:r>
            <a:endParaRPr lang="en-US" sz="24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D06E50B-76E5-DDD1-EA58-AD973AC99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4872" y="2565192"/>
            <a:ext cx="8562255" cy="2868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95531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BCD Arithmetic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C9832-2928-389F-8F46-95F9472C09D6}"/>
              </a:ext>
            </a:extLst>
          </p:cNvPr>
          <p:cNvSpPr txBox="1"/>
          <p:nvPr/>
        </p:nvSpPr>
        <p:spPr>
          <a:xfrm>
            <a:off x="1188751" y="1911736"/>
            <a:ext cx="10482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 2905</a:t>
            </a:r>
            <a:r>
              <a:rPr lang="en-US" sz="2400" baseline="-25000" dirty="0"/>
              <a:t>BCD</a:t>
            </a:r>
            <a:r>
              <a:rPr lang="en-US" sz="2400" dirty="0"/>
              <a:t> to 1897</a:t>
            </a:r>
            <a:r>
              <a:rPr lang="en-US" sz="2400" baseline="-25000" dirty="0"/>
              <a:t>BCD</a:t>
            </a:r>
            <a:r>
              <a:rPr lang="en-US" sz="2400" dirty="0"/>
              <a:t> showing carries and digit corrections.</a:t>
            </a:r>
          </a:p>
        </p:txBody>
      </p:sp>
      <p:sp>
        <p:nvSpPr>
          <p:cNvPr id="6" name="Text Box 1028">
            <a:extLst>
              <a:ext uri="{FF2B5EF4-FFF2-40B4-BE49-F238E27FC236}">
                <a16:creationId xmlns:a16="http://schemas.microsoft.com/office/drawing/2014/main" id="{6FC14ABF-BFD2-FE30-0457-88A19F0EE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5920" y="2743200"/>
            <a:ext cx="41201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0001    1000    1001    0111</a:t>
            </a:r>
          </a:p>
        </p:txBody>
      </p:sp>
      <p:sp>
        <p:nvSpPr>
          <p:cNvPr id="7" name="Text Box 1029">
            <a:extLst>
              <a:ext uri="{FF2B5EF4-FFF2-40B4-BE49-F238E27FC236}">
                <a16:creationId xmlns:a16="http://schemas.microsoft.com/office/drawing/2014/main" id="{2ACB7A4A-269B-26EA-CD5C-223C0EF1C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1729" y="3329971"/>
            <a:ext cx="432435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+ </a:t>
            </a:r>
            <a:r>
              <a:rPr lang="en-US" sz="2800" u="sng" dirty="0">
                <a:solidFill>
                  <a:schemeClr val="tx1"/>
                </a:solidFill>
              </a:rPr>
              <a:t>0010</a:t>
            </a:r>
            <a:r>
              <a:rPr lang="en-US" sz="2800" dirty="0">
                <a:solidFill>
                  <a:schemeClr val="tx1"/>
                </a:solidFill>
              </a:rPr>
              <a:t>    </a:t>
            </a:r>
            <a:r>
              <a:rPr lang="en-US" sz="2800" u="sng" dirty="0">
                <a:solidFill>
                  <a:schemeClr val="tx1"/>
                </a:solidFill>
              </a:rPr>
              <a:t>1001</a:t>
            </a:r>
            <a:r>
              <a:rPr lang="en-US" sz="2800" dirty="0">
                <a:solidFill>
                  <a:schemeClr val="tx1"/>
                </a:solidFill>
              </a:rPr>
              <a:t>    </a:t>
            </a:r>
            <a:r>
              <a:rPr lang="en-US" sz="2800" u="sng" dirty="0">
                <a:solidFill>
                  <a:schemeClr val="tx1"/>
                </a:solidFill>
              </a:rPr>
              <a:t>0000</a:t>
            </a:r>
            <a:r>
              <a:rPr lang="en-US" sz="2800" dirty="0">
                <a:solidFill>
                  <a:schemeClr val="tx1"/>
                </a:solidFill>
              </a:rPr>
              <a:t>    </a:t>
            </a:r>
            <a:r>
              <a:rPr lang="en-US" sz="2800" u="sng" dirty="0">
                <a:solidFill>
                  <a:schemeClr val="tx1"/>
                </a:solidFill>
              </a:rPr>
              <a:t>0101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F62DAD-6596-A1ED-9502-2BEBDD44DA8B}"/>
              </a:ext>
            </a:extLst>
          </p:cNvPr>
          <p:cNvCxnSpPr/>
          <p:nvPr/>
        </p:nvCxnSpPr>
        <p:spPr>
          <a:xfrm>
            <a:off x="3038475" y="4048125"/>
            <a:ext cx="58864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761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BCD (Excess 3)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5A6615-717C-9831-A69A-56B1F7C0A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210821"/>
              </p:ext>
            </p:extLst>
          </p:nvPr>
        </p:nvGraphicFramePr>
        <p:xfrm>
          <a:off x="6812306" y="1851646"/>
          <a:ext cx="4876800" cy="4359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030946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925290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32991729"/>
                    </a:ext>
                  </a:extLst>
                </a:gridCol>
              </a:tblGrid>
              <a:tr h="6515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Decimal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8,4,2,1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Excess 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5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27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20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9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3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1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6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7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6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7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1709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00C0A1-6448-78C9-4913-B00A8B293B0F}"/>
              </a:ext>
            </a:extLst>
          </p:cNvPr>
          <p:cNvSpPr txBox="1"/>
          <p:nvPr/>
        </p:nvSpPr>
        <p:spPr>
          <a:xfrm>
            <a:off x="1208745" y="1851646"/>
            <a:ext cx="4876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know how to convert to binary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know how to add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So, convert to binary and just add 0011 (3)</a:t>
            </a:r>
          </a:p>
        </p:txBody>
      </p:sp>
    </p:spTree>
    <p:extLst>
      <p:ext uri="{BB962C8B-B14F-4D97-AF65-F5344CB8AC3E}">
        <p14:creationId xmlns:p14="http://schemas.microsoft.com/office/powerpoint/2010/main" val="9078147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BCD Arithmetic (Gray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15AA3-4CFD-4DD7-EFA8-05893177B2E6}"/>
              </a:ext>
            </a:extLst>
          </p:cNvPr>
          <p:cNvSpPr txBox="1"/>
          <p:nvPr/>
        </p:nvSpPr>
        <p:spPr>
          <a:xfrm>
            <a:off x="1211053" y="1887509"/>
            <a:ext cx="62937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Discovered by Frank Gray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Unweighted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Two successive values differ in only 1 bit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Binary numbers are converted to gray code, to reduce switching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Also known as Unit distance code</a:t>
            </a:r>
          </a:p>
        </p:txBody>
      </p:sp>
    </p:spTree>
    <p:extLst>
      <p:ext uri="{BB962C8B-B14F-4D97-AF65-F5344CB8AC3E}">
        <p14:creationId xmlns:p14="http://schemas.microsoft.com/office/powerpoint/2010/main" val="11047057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BCD (Gray Code)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C0C06A-7DD0-AC52-2D4C-58B7D9F7E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34839"/>
              </p:ext>
            </p:extLst>
          </p:nvPr>
        </p:nvGraphicFramePr>
        <p:xfrm>
          <a:off x="3034990" y="1818298"/>
          <a:ext cx="6122019" cy="4457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0673">
                  <a:extLst>
                    <a:ext uri="{9D8B030D-6E8A-4147-A177-3AD203B41FA5}">
                      <a16:colId xmlns:a16="http://schemas.microsoft.com/office/drawing/2014/main" val="169651728"/>
                    </a:ext>
                  </a:extLst>
                </a:gridCol>
                <a:gridCol w="2040673">
                  <a:extLst>
                    <a:ext uri="{9D8B030D-6E8A-4147-A177-3AD203B41FA5}">
                      <a16:colId xmlns:a16="http://schemas.microsoft.com/office/drawing/2014/main" val="2606792032"/>
                    </a:ext>
                  </a:extLst>
                </a:gridCol>
                <a:gridCol w="2040673">
                  <a:extLst>
                    <a:ext uri="{9D8B030D-6E8A-4147-A177-3AD203B41FA5}">
                      <a16:colId xmlns:a16="http://schemas.microsoft.com/office/drawing/2014/main" val="3056613461"/>
                    </a:ext>
                  </a:extLst>
                </a:gridCol>
              </a:tblGrid>
              <a:tr h="4342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Decimal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7280"/>
                  </a:ext>
                </a:extLst>
              </a:tr>
              <a:tr h="3347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0000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049867"/>
                  </a:ext>
                </a:extLst>
              </a:tr>
              <a:tr h="3347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0001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27200"/>
                  </a:ext>
                </a:extLst>
              </a:tr>
              <a:tr h="3347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0011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446807"/>
                  </a:ext>
                </a:extLst>
              </a:tr>
              <a:tr h="3347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0010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700703"/>
                  </a:ext>
                </a:extLst>
              </a:tr>
              <a:tr h="3347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0110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4097"/>
                  </a:ext>
                </a:extLst>
              </a:tr>
              <a:tr h="3347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0111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654805"/>
                  </a:ext>
                </a:extLst>
              </a:tr>
              <a:tr h="3347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0101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996282"/>
                  </a:ext>
                </a:extLst>
              </a:tr>
              <a:tr h="334740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0100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519223"/>
                  </a:ext>
                </a:extLst>
              </a:tr>
              <a:tr h="334740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1100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280661"/>
                  </a:ext>
                </a:extLst>
              </a:tr>
              <a:tr h="334740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779099"/>
                  </a:ext>
                </a:extLst>
              </a:tr>
              <a:tr h="334740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34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515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Binary to Gray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93CCB5-3D5A-D61C-06A4-C1CEFB61AE30}"/>
              </a:ext>
            </a:extLst>
          </p:cNvPr>
          <p:cNvSpPr txBox="1"/>
          <p:nvPr/>
        </p:nvSpPr>
        <p:spPr>
          <a:xfrm>
            <a:off x="1174595" y="1842611"/>
            <a:ext cx="103000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Step1 : Record the MSB as it 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2 : Add the MSB to the next bit, record the sum and neglect the carry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3 : Repeat the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2E95B-CEFE-133A-AF00-D6D719208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517" y="3429000"/>
            <a:ext cx="5766055" cy="243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868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Gray Code to Binary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93CCB5-3D5A-D61C-06A4-C1CEFB61AE30}"/>
              </a:ext>
            </a:extLst>
          </p:cNvPr>
          <p:cNvSpPr txBox="1"/>
          <p:nvPr/>
        </p:nvSpPr>
        <p:spPr>
          <a:xfrm>
            <a:off x="1097281" y="1842611"/>
            <a:ext cx="99312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Step1 : Record the MSB as it 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2 : Add MSB to the next bit of Gray code, record the sum and neglect the carry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3 : Repeat the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DE3631-E467-9B73-95A6-B683B448D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172" y="3429000"/>
            <a:ext cx="4781619" cy="254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529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Representation using binary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691B1-0535-49A0-20E7-C589703146B0}"/>
              </a:ext>
            </a:extLst>
          </p:cNvPr>
          <p:cNvSpPr txBox="1"/>
          <p:nvPr/>
        </p:nvSpPr>
        <p:spPr>
          <a:xfrm>
            <a:off x="1253780" y="1737360"/>
            <a:ext cx="10418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Try yourself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want to represent all the countries in the world, using binary numbers. How many bits are required to do so?</a:t>
            </a:r>
          </a:p>
        </p:txBody>
      </p:sp>
    </p:spTree>
    <p:extLst>
      <p:ext uri="{BB962C8B-B14F-4D97-AF65-F5344CB8AC3E}">
        <p14:creationId xmlns:p14="http://schemas.microsoft.com/office/powerpoint/2010/main" val="31492157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Representation using binary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691B1-0535-49A0-20E7-C589703146B0}"/>
              </a:ext>
            </a:extLst>
          </p:cNvPr>
          <p:cNvSpPr txBox="1"/>
          <p:nvPr/>
        </p:nvSpPr>
        <p:spPr>
          <a:xfrm>
            <a:off x="1253780" y="1737360"/>
            <a:ext cx="104186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Try yourself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want to represent all the countries in the world, using binary numbers. How many bits are required to do so?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Total number of countries = 195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Ans: 8 bits</a:t>
            </a:r>
          </a:p>
        </p:txBody>
      </p:sp>
    </p:spTree>
    <p:extLst>
      <p:ext uri="{BB962C8B-B14F-4D97-AF65-F5344CB8AC3E}">
        <p14:creationId xmlns:p14="http://schemas.microsoft.com/office/powerpoint/2010/main" val="34890001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Representation using binary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691B1-0535-49A0-20E7-C589703146B0}"/>
              </a:ext>
            </a:extLst>
          </p:cNvPr>
          <p:cNvSpPr txBox="1"/>
          <p:nvPr/>
        </p:nvSpPr>
        <p:spPr>
          <a:xfrm>
            <a:off x="1206010" y="1796061"/>
            <a:ext cx="9840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Suppose you have a register that can contain 4 bits, how many elements/ pieces of information can you represent?</a:t>
            </a:r>
          </a:p>
        </p:txBody>
      </p:sp>
    </p:spTree>
    <p:extLst>
      <p:ext uri="{BB962C8B-B14F-4D97-AF65-F5344CB8AC3E}">
        <p14:creationId xmlns:p14="http://schemas.microsoft.com/office/powerpoint/2010/main" val="353660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a typeface="ADLaM Display" panose="020F0502020204030204" pitchFamily="2" charset="0"/>
                <a:cs typeface="ADLaM Display" panose="020F0502020204030204" pitchFamily="2" charset="0"/>
              </a:rPr>
              <a:t>Numbers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48A47-6A6D-157B-A6BC-52B88E22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7FCD-7245-4342-A326-69F8B3EBD0D5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3579A-1A2F-842B-22DC-9BA5F63516C1}"/>
              </a:ext>
            </a:extLst>
          </p:cNvPr>
          <p:cNvSpPr txBox="1"/>
          <p:nvPr/>
        </p:nvSpPr>
        <p:spPr>
          <a:xfrm>
            <a:off x="1097279" y="2251913"/>
            <a:ext cx="1011520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231.45 =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Here, 10 is called the </a:t>
            </a:r>
            <a:r>
              <a:rPr lang="en-US" sz="2600" b="1" dirty="0">
                <a:solidFill>
                  <a:srgbClr val="00B050"/>
                </a:solidFill>
              </a:rPr>
              <a:t>radix or base </a:t>
            </a:r>
            <a:r>
              <a:rPr lang="en-US" sz="2600" dirty="0"/>
              <a:t>of the number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In 10-base systems, there are 10 symbols (‘0’, ‘1’, … , ‘9’)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In n-base system, there are n symbols (‘0’, ‘1’, … , ‘n-1’)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In binary (2-base) system, there are 2 symbols (‘0’, and ‘1’)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3FE3889-4038-C48A-4636-EF6AA51FE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4250" y="2244213"/>
            <a:ext cx="5982214" cy="44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10567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Representation using binary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691B1-0535-49A0-20E7-C589703146B0}"/>
              </a:ext>
            </a:extLst>
          </p:cNvPr>
          <p:cNvSpPr txBox="1"/>
          <p:nvPr/>
        </p:nvSpPr>
        <p:spPr>
          <a:xfrm>
            <a:off x="1314740" y="1796450"/>
            <a:ext cx="9840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Suppose you have a register that can contain 4 bits, how many elements/ pieces of information can you represent?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Ans: 2</a:t>
            </a:r>
            <a:r>
              <a:rPr lang="en-US" sz="2800" baseline="30000" dirty="0"/>
              <a:t>n</a:t>
            </a:r>
            <a:r>
              <a:rPr lang="en-US" sz="2800" dirty="0"/>
              <a:t> = 2</a:t>
            </a:r>
            <a:r>
              <a:rPr lang="en-US" sz="2800" baseline="30000" dirty="0"/>
              <a:t>4</a:t>
            </a:r>
            <a:r>
              <a:rPr lang="en-US" sz="2800" dirty="0"/>
              <a:t>= 16</a:t>
            </a:r>
          </a:p>
        </p:txBody>
      </p:sp>
    </p:spTree>
    <p:extLst>
      <p:ext uri="{BB962C8B-B14F-4D97-AF65-F5344CB8AC3E}">
        <p14:creationId xmlns:p14="http://schemas.microsoft.com/office/powerpoint/2010/main" val="407612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Is it possible to create our own number system?</a:t>
            </a:r>
            <a:endParaRPr lang="en-US" sz="4800" b="1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3320F-E1C6-BCF9-0BD4-9874D34D7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601" y="1856885"/>
            <a:ext cx="9674798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Yes! We can.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n-base system, there are n symbols (0, 1, … , n-1)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48A47-6A6D-157B-A6BC-52B88E22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7FCD-7245-4342-A326-69F8B3EBD0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0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Binary → Decimal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48A47-6A6D-157B-A6BC-52B88E22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7FCD-7245-4342-A326-69F8B3EBD0D5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EAB23-B210-EAD7-282E-7CD70ECB703D}"/>
              </a:ext>
            </a:extLst>
          </p:cNvPr>
          <p:cNvSpPr txBox="1"/>
          <p:nvPr/>
        </p:nvSpPr>
        <p:spPr>
          <a:xfrm>
            <a:off x="1378322" y="1867264"/>
            <a:ext cx="9272016" cy="109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aseline="30000" dirty="0"/>
          </a:p>
          <a:p>
            <a:r>
              <a:rPr lang="en-US" sz="2800" dirty="0"/>
              <a:t>(101.011)</a:t>
            </a:r>
            <a:r>
              <a:rPr lang="en-US" sz="2800" baseline="-25000" dirty="0"/>
              <a:t>2</a:t>
            </a:r>
            <a:r>
              <a:rPr lang="en-US" sz="2800" dirty="0"/>
              <a:t>= (   )</a:t>
            </a:r>
            <a:r>
              <a:rPr lang="en-US" sz="2800" baseline="-25000" dirty="0"/>
              <a:t>10</a:t>
            </a:r>
          </a:p>
          <a:p>
            <a:endParaRPr lang="en-US" sz="2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A9EE9E-5CB8-E631-45DA-5971B8DA1844}"/>
                  </a:ext>
                </a:extLst>
              </p:cNvPr>
              <p:cNvSpPr txBox="1"/>
              <p:nvPr/>
            </p:nvSpPr>
            <p:spPr>
              <a:xfrm>
                <a:off x="1378322" y="3407923"/>
                <a:ext cx="9272016" cy="2222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aseline="30000" dirty="0">
                    <a:latin typeface="Calibri (Body)"/>
                  </a:rPr>
                  <a:t>Solution:</a:t>
                </a:r>
              </a:p>
              <a:p>
                <a:r>
                  <a:rPr lang="en-US" sz="2800" dirty="0"/>
                  <a:t>(101.011)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= 1 X 2</a:t>
                </a:r>
                <a:r>
                  <a:rPr lang="en-US" sz="2800" baseline="30000" dirty="0"/>
                  <a:t>2</a:t>
                </a:r>
                <a:r>
                  <a:rPr lang="en-US" sz="2800" dirty="0"/>
                  <a:t> + 0 X 2</a:t>
                </a:r>
                <a:r>
                  <a:rPr lang="en-US" sz="2800" baseline="30000" dirty="0"/>
                  <a:t>1</a:t>
                </a:r>
                <a:r>
                  <a:rPr lang="en-US" sz="2800" dirty="0"/>
                  <a:t> + 1X2</a:t>
                </a:r>
                <a:r>
                  <a:rPr lang="en-US" sz="2800" baseline="30000" dirty="0"/>
                  <a:t>0</a:t>
                </a:r>
                <a:r>
                  <a:rPr lang="en-US" sz="2800" dirty="0"/>
                  <a:t> + 0X2</a:t>
                </a:r>
                <a:r>
                  <a:rPr lang="en-US" sz="2800" baseline="30000" dirty="0"/>
                  <a:t>-1</a:t>
                </a:r>
                <a:r>
                  <a:rPr lang="en-US" sz="2800" dirty="0"/>
                  <a:t> + 1X2</a:t>
                </a:r>
                <a:r>
                  <a:rPr lang="en-US" sz="2800" baseline="30000" dirty="0"/>
                  <a:t>-2 </a:t>
                </a:r>
                <a:r>
                  <a:rPr lang="en-US" sz="2800" dirty="0"/>
                  <a:t>+ 1X2</a:t>
                </a:r>
                <a:r>
                  <a:rPr lang="en-US" sz="2800" baseline="30000" dirty="0"/>
                  <a:t>-3</a:t>
                </a:r>
                <a:endParaRPr lang="en-US" sz="2800" baseline="-25000" dirty="0"/>
              </a:p>
              <a:p>
                <a:r>
                  <a:rPr lang="en-US" sz="2800" baseline="-25000" dirty="0"/>
                  <a:t>	            </a:t>
                </a:r>
                <a:r>
                  <a:rPr lang="en-US" sz="2800" dirty="0"/>
                  <a:t>= 4 + 0 + 1 + 0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baseline="-25000" dirty="0"/>
                  <a:t>	            </a:t>
                </a:r>
                <a:r>
                  <a:rPr lang="en-US" sz="2800" dirty="0"/>
                  <a:t>= (5.365)</a:t>
                </a:r>
                <a:r>
                  <a:rPr lang="en-US" sz="2800" baseline="-25000" dirty="0"/>
                  <a:t>10</a:t>
                </a:r>
              </a:p>
              <a:p>
                <a:endParaRPr lang="en-US" sz="2800" baseline="-25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A9EE9E-5CB8-E631-45DA-5971B8DA1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322" y="3407923"/>
                <a:ext cx="9272016" cy="2222019"/>
              </a:xfrm>
              <a:prstGeom prst="rect">
                <a:avLst/>
              </a:prstGeom>
              <a:blipFill>
                <a:blip r:embed="rId2"/>
                <a:stretch>
                  <a:fillRect l="-1315" t="-8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8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39A-416D-F986-F457-10818C0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ADLaM Display" panose="020F0502020204030204" pitchFamily="2" charset="0"/>
                <a:cs typeface="ADLaM Display" panose="020F0502020204030204" pitchFamily="2" charset="0"/>
              </a:rPr>
              <a:t>Binary → Decimal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48A47-6A6D-157B-A6BC-52B88E22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7FCD-7245-4342-A326-69F8B3EBD0D5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B204A4-A8E6-7DD7-2EAA-598D85422689}"/>
              </a:ext>
            </a:extLst>
          </p:cNvPr>
          <p:cNvSpPr txBox="1"/>
          <p:nvPr/>
        </p:nvSpPr>
        <p:spPr>
          <a:xfrm>
            <a:off x="1314682" y="2086206"/>
            <a:ext cx="76295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Try Solving yourself: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(00111.10100)</a:t>
            </a:r>
            <a:r>
              <a:rPr lang="en-US" sz="2800" baseline="-25000" dirty="0"/>
              <a:t>2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(1101.11100)</a:t>
            </a:r>
            <a:r>
              <a:rPr lang="en-US" sz="28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425121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769</TotalTime>
  <Words>2561</Words>
  <Application>Microsoft Office PowerPoint</Application>
  <PresentationFormat>Widescreen</PresentationFormat>
  <Paragraphs>635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2" baseType="lpstr">
      <vt:lpstr>ADLaM Display</vt:lpstr>
      <vt:lpstr>Arial</vt:lpstr>
      <vt:lpstr>Bahnschrift Light Condensed</vt:lpstr>
      <vt:lpstr>Calibri</vt:lpstr>
      <vt:lpstr>Calibri (Body)</vt:lpstr>
      <vt:lpstr>Calibri Light</vt:lpstr>
      <vt:lpstr>Cambria Math</vt:lpstr>
      <vt:lpstr>Comic Sans MS</vt:lpstr>
      <vt:lpstr>Times New Roman</vt:lpstr>
      <vt:lpstr>Tw Cen MT Condensed</vt:lpstr>
      <vt:lpstr>Wingdings</vt:lpstr>
      <vt:lpstr>Retrospect</vt:lpstr>
      <vt:lpstr>PowerPoint Presentation</vt:lpstr>
      <vt:lpstr>Digital Logic Design?</vt:lpstr>
      <vt:lpstr>Why it is called Digital Logic Design!</vt:lpstr>
      <vt:lpstr>Outline of this lecture</vt:lpstr>
      <vt:lpstr>Numbers system</vt:lpstr>
      <vt:lpstr>Numbers System</vt:lpstr>
      <vt:lpstr>Is it possible to create our own number system?</vt:lpstr>
      <vt:lpstr>Binary → Decimal </vt:lpstr>
      <vt:lpstr>Binary → Decimal </vt:lpstr>
      <vt:lpstr>Octal → Decimal </vt:lpstr>
      <vt:lpstr>Octal → Decimal </vt:lpstr>
      <vt:lpstr>Hexadecimal → Decimal </vt:lpstr>
      <vt:lpstr>Hexadecimal → Decimal </vt:lpstr>
      <vt:lpstr>Decimal → Binary</vt:lpstr>
      <vt:lpstr>Decimal → Binary using 2n Digits</vt:lpstr>
      <vt:lpstr>Decimal → Octal</vt:lpstr>
      <vt:lpstr>Decimal → Hexa-Decimal</vt:lpstr>
      <vt:lpstr>Numbers in Different Bases</vt:lpstr>
      <vt:lpstr>Octal ↔ Binary</vt:lpstr>
      <vt:lpstr>Octal ↔ Binary</vt:lpstr>
      <vt:lpstr>Octal ↔ Binary</vt:lpstr>
      <vt:lpstr>Octal ↔ Binary</vt:lpstr>
      <vt:lpstr>Hexa-Decimal ↔ Binary</vt:lpstr>
      <vt:lpstr>Hexa-Decimal ↔ Binary</vt:lpstr>
      <vt:lpstr>Octal ↔ Binary</vt:lpstr>
      <vt:lpstr>Octal ↔ Hexadecimal</vt:lpstr>
      <vt:lpstr>Topic Binary Arithmetic</vt:lpstr>
      <vt:lpstr>Binary Addition</vt:lpstr>
      <vt:lpstr>Binary Subtraction</vt:lpstr>
      <vt:lpstr>Binary Subtraction (2’s Complement)</vt:lpstr>
      <vt:lpstr>Binary Subtraction (2’s Complement)</vt:lpstr>
      <vt:lpstr>Binary Multiplication</vt:lpstr>
      <vt:lpstr>Binary Multiplication</vt:lpstr>
      <vt:lpstr>Binary Division</vt:lpstr>
      <vt:lpstr>Binary Division</vt:lpstr>
      <vt:lpstr>Topic Binary Codes</vt:lpstr>
      <vt:lpstr>Binary Numbers and Binary Coding</vt:lpstr>
      <vt:lpstr>Binary Coding ( Non-Numeric)</vt:lpstr>
      <vt:lpstr>Binary Coding ( Non-Numeric)</vt:lpstr>
      <vt:lpstr>Binary Coding ( Non-Numeric)</vt:lpstr>
      <vt:lpstr>Binary Coding (Numeric)</vt:lpstr>
      <vt:lpstr>Binary Coded Decimal</vt:lpstr>
      <vt:lpstr>Binary Coded Decimal</vt:lpstr>
      <vt:lpstr>Binary Coded Decimal</vt:lpstr>
      <vt:lpstr>Binary Coded Decimal</vt:lpstr>
      <vt:lpstr>Binary Coded Decimal</vt:lpstr>
      <vt:lpstr>Binary Coded Decimal</vt:lpstr>
      <vt:lpstr>Binary Coded Decimal</vt:lpstr>
      <vt:lpstr>BCD Arithmetic</vt:lpstr>
      <vt:lpstr>BCD Arithmetic</vt:lpstr>
      <vt:lpstr>BCD Arithmetic</vt:lpstr>
      <vt:lpstr>BCD (Excess 3)</vt:lpstr>
      <vt:lpstr>BCD Arithmetic (Gray Code)</vt:lpstr>
      <vt:lpstr>BCD (Gray Code)</vt:lpstr>
      <vt:lpstr>Binary to Gray Code</vt:lpstr>
      <vt:lpstr>Gray Code to Binary </vt:lpstr>
      <vt:lpstr>Representation using binary numbers</vt:lpstr>
      <vt:lpstr>Representation using binary numbers</vt:lpstr>
      <vt:lpstr>Representation using binary numbers</vt:lpstr>
      <vt:lpstr>Representation using binary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Eftasum Alam</dc:creator>
  <cp:lastModifiedBy>Enamul Rafti</cp:lastModifiedBy>
  <cp:revision>166</cp:revision>
  <dcterms:created xsi:type="dcterms:W3CDTF">2024-01-22T13:57:58Z</dcterms:created>
  <dcterms:modified xsi:type="dcterms:W3CDTF">2024-06-08T17:54:03Z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2024-01-22T14:29:51Z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430b893c-ad2c-4af3-93f4-3f3dee583644</vt:lpwstr>
  </property>
  <property fmtid="{D5CDD505-2E9C-101B-9397-08002B2CF9AE}" pid="7" name="MSIP_Label_defa4170-0d19-0005-0004-bc88714345d2_ActionId">
    <vt:lpwstr>1533aff4-56e6-4c96-b9cb-111cea55d98b</vt:lpwstr>
  </property>
  <property fmtid="{D5CDD505-2E9C-101B-9397-08002B2CF9AE}" pid="8" name="MSIP_Label_defa4170-0d19-0005-0004-bc88714345d2_ContentBits">
    <vt:lpwstr>0</vt:lpwstr>
  </property>
</Properties>
</file>