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  <p:sldMasterId id="2147483651" r:id="rId3"/>
    <p:sldMasterId id="2147483652" r:id="rId4"/>
  </p:sldMasterIdLst>
  <p:notesMasterIdLst>
    <p:notesMasterId r:id="rId59"/>
  </p:notesMasterIdLst>
  <p:handoutMasterIdLst>
    <p:handoutMasterId r:id="rId60"/>
  </p:handoutMasterIdLst>
  <p:sldIdLst>
    <p:sldId id="261" r:id="rId5"/>
    <p:sldId id="373" r:id="rId6"/>
    <p:sldId id="429" r:id="rId7"/>
    <p:sldId id="374" r:id="rId8"/>
    <p:sldId id="375" r:id="rId9"/>
    <p:sldId id="376" r:id="rId10"/>
    <p:sldId id="377" r:id="rId11"/>
    <p:sldId id="378" r:id="rId12"/>
    <p:sldId id="379" r:id="rId13"/>
    <p:sldId id="384" r:id="rId14"/>
    <p:sldId id="385" r:id="rId15"/>
    <p:sldId id="386" r:id="rId16"/>
    <p:sldId id="387" r:id="rId17"/>
    <p:sldId id="395" r:id="rId18"/>
    <p:sldId id="388" r:id="rId19"/>
    <p:sldId id="389" r:id="rId20"/>
    <p:sldId id="390" r:id="rId21"/>
    <p:sldId id="391" r:id="rId22"/>
    <p:sldId id="392" r:id="rId23"/>
    <p:sldId id="393" r:id="rId24"/>
    <p:sldId id="396" r:id="rId25"/>
    <p:sldId id="397" r:id="rId26"/>
    <p:sldId id="430" r:id="rId27"/>
    <p:sldId id="398" r:id="rId28"/>
    <p:sldId id="404" r:id="rId29"/>
    <p:sldId id="428" r:id="rId30"/>
    <p:sldId id="399" r:id="rId31"/>
    <p:sldId id="400" r:id="rId32"/>
    <p:sldId id="401" r:id="rId33"/>
    <p:sldId id="402" r:id="rId34"/>
    <p:sldId id="403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412" r:id="rId43"/>
    <p:sldId id="413" r:id="rId44"/>
    <p:sldId id="414" r:id="rId45"/>
    <p:sldId id="415" r:id="rId46"/>
    <p:sldId id="416" r:id="rId47"/>
    <p:sldId id="417" r:id="rId48"/>
    <p:sldId id="418" r:id="rId49"/>
    <p:sldId id="419" r:id="rId50"/>
    <p:sldId id="420" r:id="rId51"/>
    <p:sldId id="421" r:id="rId52"/>
    <p:sldId id="422" r:id="rId53"/>
    <p:sldId id="423" r:id="rId54"/>
    <p:sldId id="424" r:id="rId55"/>
    <p:sldId id="425" r:id="rId56"/>
    <p:sldId id="426" r:id="rId57"/>
    <p:sldId id="427" r:id="rId5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3399"/>
    <a:srgbClr val="A2D1F1"/>
    <a:srgbClr val="292929"/>
    <a:srgbClr val="993300"/>
    <a:srgbClr val="0066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7" autoAdjust="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5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6.xml"/><Relationship Id="rId2" Type="http://schemas.openxmlformats.org/officeDocument/2006/relationships/slide" Target="slides/slide21.xml"/><Relationship Id="rId1" Type="http://schemas.openxmlformats.org/officeDocument/2006/relationships/slide" Target="slides/slide16.xml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>
  <ax:ocxPr ax:name="_cx" ax:value="3598"/>
  <ax:ocxPr ax:name="_cy" ax:value="19050"/>
  <ax:ocxPr ax:name="FlashVars" ax:value=""/>
  <ax:ocxPr ax:name="Movie" ax:value="crystal_winter_sld.swf"/>
  <ax:ocxPr ax:name="Src" ax:value="crystal_winter_sld.swf"/>
  <ax:ocxPr ax:name="WMode" ax:value="Window"/>
  <ax:ocxPr ax:name="Play" ax:value="-1"/>
  <ax:ocxPr ax:name="Loop" ax:value="-1"/>
  <ax:ocxPr ax:name="Quality" ax:value="High"/>
  <ax:ocxPr ax:name="SAlign" ax:value=""/>
  <ax:ocxPr ax:name="Menu" ax:value="-1"/>
  <ax:ocxPr ax:name="Base" ax:value=""/>
  <ax:ocxPr ax:name="AllowScriptAccess" ax:value=""/>
  <ax:ocxPr ax:name="Scale" ax:value="ShowAll"/>
  <ax:ocxPr ax:name="DeviceFont" ax:value="0"/>
  <ax:ocxPr ax:name="EmbedMovie" ax:value="0"/>
  <ax:ocxPr ax:name="BGColor" ax:value=""/>
  <ax:ocxPr ax:name="SWRemote" ax:value=""/>
  <ax:ocxPr ax:name="MovieData" ax:value=""/>
  <ax:ocxPr ax:name="SeamlessTabbing" ax:value="1"/>
  <ax:ocxPr ax:name="Profile" ax:value="0"/>
  <ax:ocxPr ax:name="ProfileAddress" ax:value=""/>
  <ax:ocxPr ax:name="ProfilePort" ax:value="0"/>
  <ax:ocxPr ax:name="AllowNetworking" ax:value="all"/>
  <ax:ocxPr ax:name="AllowFullScreen" ax:value="false"/>
</ax:ocx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D44D0C-B02A-4C62-A03B-23C0670E43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40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CE50-9E7D-4CDF-8C8F-3321AEA25267}" type="datetimeFigureOut">
              <a:rPr lang="en-US" smtClean="0"/>
              <a:pPr/>
              <a:t>2/5/2024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9459B-34B6-4CDA-B945-5A2462D1995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9459B-34B6-4CDA-B945-5A2462D19951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C6E06C-D617-42F6-A404-F70B3A2B32B0}" type="slidenum">
              <a:rPr lang="en-US"/>
              <a:pPr/>
              <a:t>35</a:t>
            </a:fld>
            <a:endParaRPr lang="en-US"/>
          </a:p>
        </p:txBody>
      </p:sp>
      <p:sp>
        <p:nvSpPr>
          <p:cNvPr id="273410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3411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r>
              <a:rPr lang="en-US"/>
              <a:t> M1 = a + b + c + d’</a:t>
            </a:r>
          </a:p>
          <a:p>
            <a:r>
              <a:rPr lang="en-US"/>
              <a:t> m3 = a’ b’ c d</a:t>
            </a:r>
          </a:p>
          <a:p>
            <a:r>
              <a:rPr lang="en-US"/>
              <a:t> m7 = a’ b c d</a:t>
            </a:r>
          </a:p>
          <a:p>
            <a:r>
              <a:rPr lang="en-US"/>
              <a:t> M 13 = a’ + b’ + c + d’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CD67A4-3727-4624-8432-3020A25D42E1}" type="slidenum">
              <a:rPr lang="en-US"/>
              <a:pPr/>
              <a:t>36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D7E4F-7A7C-4ECA-9DFC-637DF7611DA5}" type="slidenum">
              <a:rPr lang="en-US"/>
              <a:pPr/>
              <a:t>37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C8B8C-2BD3-4C2F-8A39-3EB49AD173B0}" type="slidenum">
              <a:rPr lang="en-US"/>
              <a:pPr/>
              <a:t>38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DAFB5-3A84-485B-BCC5-1D53BD1943B5}" type="slidenum">
              <a:rPr lang="en-US"/>
              <a:pPr/>
              <a:t>39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F5584-69F8-4399-9F7F-262E927584B4}" type="slidenum">
              <a:rPr lang="en-US"/>
              <a:pPr/>
              <a:t>40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r>
              <a:rPr lang="en-US"/>
              <a:t> F(A,B,C,D,E) = A’B’C’DE’ + A’BC’D’E + AB’C’D’E + AB’CDE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A715B-E4D8-418C-BEB4-0D50F017395F}" type="slidenum">
              <a:rPr lang="en-US"/>
              <a:pPr/>
              <a:t>41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12040-70D9-4181-9D2A-F4B32500C053}" type="slidenum">
              <a:rPr lang="en-US"/>
              <a:pPr/>
              <a:t>42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  <a:p>
            <a:r>
              <a:rPr lang="en-US"/>
              <a:t> F = (A + B + C’ + D’) (A’ + B + C + D) (A’ + B + C’ + D’) (A’ + B’ + C’ + D)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1AFA8-55B3-4BF2-A94F-BFCF5F92696A}" type="slidenum">
              <a:rPr lang="en-US"/>
              <a:pPr/>
              <a:t>43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3963E0-EEA2-4F60-A031-F84AAB211EB6}" type="slidenum">
              <a:rPr lang="en-US"/>
              <a:pPr/>
              <a:t>44</a:t>
            </a:fld>
            <a:endParaRPr lang="en-US"/>
          </a:p>
        </p:txBody>
      </p:sp>
      <p:sp>
        <p:nvSpPr>
          <p:cNvPr id="2918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18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r>
              <a:rPr lang="en-US"/>
              <a:t> F = A(B + B’)(C + C’) + (A + A’) B’ C </a:t>
            </a:r>
          </a:p>
          <a:p>
            <a:r>
              <a:rPr lang="en-US"/>
              <a:t>    = ABC + ABC’ + AB’C + AB’C’ + AB’C + A’B’C</a:t>
            </a:r>
          </a:p>
          <a:p>
            <a:r>
              <a:rPr lang="en-US"/>
              <a:t>    = ABC + ABC’ + AB’C + AB’C’ + A’B’C</a:t>
            </a:r>
          </a:p>
          <a:p>
            <a:r>
              <a:rPr lang="en-US"/>
              <a:t>    = m7 + m6 + m5 + m4 + m1 = m1 + m4 + m5 + m6 + m7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667C8-0A15-44D2-BD0F-E5A1EEA9B696}" type="slidenum">
              <a:rPr lang="en-US"/>
              <a:pPr/>
              <a:t>14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It is important that we do not USE DeMorgan’s Laws in doing this proof.</a:t>
            </a:r>
            <a:br>
              <a:rPr lang="en-US"/>
            </a:br>
            <a:r>
              <a:rPr lang="en-US"/>
              <a:t>This requires a different proof method. We will show that,  x’ . y’, satisfies</a:t>
            </a:r>
            <a:br>
              <a:rPr lang="en-US"/>
            </a:br>
            <a:r>
              <a:rPr lang="en-US"/>
              <a:t>the definition of the complement of (x + y), defined as (x + y)’  by</a:t>
            </a:r>
            <a:br>
              <a:rPr lang="en-US"/>
            </a:br>
            <a:r>
              <a:rPr lang="en-US"/>
              <a:t>DeMorgan’s Law.</a:t>
            </a:r>
          </a:p>
          <a:p>
            <a:r>
              <a:rPr lang="en-US"/>
              <a:t>To show this we need to show that A + A’ = 1  and A</a:t>
            </a:r>
            <a:r>
              <a:rPr lang="en-US" baseline="30000"/>
              <a:t>.</a:t>
            </a:r>
            <a:r>
              <a:rPr lang="en-US"/>
              <a:t>A’ = 0 with</a:t>
            </a:r>
            <a:br>
              <a:rPr lang="en-US"/>
            </a:br>
            <a:r>
              <a:rPr lang="en-US"/>
              <a:t>A = x + y and A’ = x’</a:t>
            </a:r>
            <a:r>
              <a:rPr lang="en-US" baseline="12000"/>
              <a:t>. </a:t>
            </a:r>
            <a:r>
              <a:rPr lang="en-US"/>
              <a:t>y’. This proves that x’</a:t>
            </a:r>
            <a:r>
              <a:rPr lang="en-US" baseline="12000"/>
              <a:t>. </a:t>
            </a:r>
            <a:r>
              <a:rPr lang="en-US"/>
              <a:t>y’ = (x + y)’.</a:t>
            </a:r>
          </a:p>
          <a:p>
            <a:r>
              <a:rPr lang="en-US"/>
              <a:t> Part 1: Show x + y + x’</a:t>
            </a:r>
            <a:r>
              <a:rPr lang="en-US" baseline="12000"/>
              <a:t>. </a:t>
            </a:r>
            <a:r>
              <a:rPr lang="en-US"/>
              <a:t>y’ = 1. </a:t>
            </a:r>
          </a:p>
          <a:p>
            <a:r>
              <a:rPr lang="en-US"/>
              <a:t>x + y + x’</a:t>
            </a:r>
            <a:r>
              <a:rPr lang="en-US" baseline="12000"/>
              <a:t>. </a:t>
            </a:r>
            <a:r>
              <a:rPr lang="en-US"/>
              <a:t>y’ </a:t>
            </a:r>
          </a:p>
          <a:p>
            <a:r>
              <a:rPr lang="en-US"/>
              <a:t>= (x + y + x’) (x + y + y’)  	X + YZ = (X + Y)(X + Z) (Distributive Law)</a:t>
            </a:r>
          </a:p>
          <a:p>
            <a:r>
              <a:rPr lang="en-US"/>
              <a:t>= (x + x’ + y) (x + y + y’)		X + Y = Y + X (Commutative Law)</a:t>
            </a:r>
          </a:p>
          <a:p>
            <a:r>
              <a:rPr lang="en-US"/>
              <a:t>= (1 + y)(x + 1)			X + X’ = 1</a:t>
            </a:r>
          </a:p>
          <a:p>
            <a:r>
              <a:rPr lang="en-US"/>
              <a:t>= 1 </a:t>
            </a:r>
            <a:r>
              <a:rPr lang="en-US" baseline="12000"/>
              <a:t>. </a:t>
            </a:r>
            <a:r>
              <a:rPr lang="en-US"/>
              <a:t>1  				1 + X = 1</a:t>
            </a:r>
          </a:p>
          <a:p>
            <a:r>
              <a:rPr lang="en-US"/>
              <a:t>= 1					1 </a:t>
            </a:r>
            <a:r>
              <a:rPr lang="en-US" baseline="12000"/>
              <a:t>.</a:t>
            </a:r>
            <a:r>
              <a:rPr lang="en-US"/>
              <a:t> X = 1</a:t>
            </a:r>
          </a:p>
          <a:p>
            <a:r>
              <a:rPr lang="en-US"/>
              <a:t>Part 2: Show (x + y) </a:t>
            </a:r>
            <a:r>
              <a:rPr lang="en-US" baseline="12000"/>
              <a:t>.</a:t>
            </a:r>
            <a:r>
              <a:rPr lang="en-US"/>
              <a:t> x’</a:t>
            </a:r>
            <a:r>
              <a:rPr lang="en-US" baseline="12000"/>
              <a:t>. </a:t>
            </a:r>
            <a:r>
              <a:rPr lang="en-US"/>
              <a:t>y’ = 0.</a:t>
            </a:r>
          </a:p>
          <a:p>
            <a:r>
              <a:rPr lang="en-US"/>
              <a:t>   (x + y) </a:t>
            </a:r>
            <a:r>
              <a:rPr lang="en-US" baseline="12000"/>
              <a:t>.</a:t>
            </a:r>
            <a:r>
              <a:rPr lang="en-US"/>
              <a:t> x’</a:t>
            </a:r>
            <a:r>
              <a:rPr lang="en-US" baseline="12000"/>
              <a:t>. </a:t>
            </a:r>
            <a:r>
              <a:rPr lang="en-US"/>
              <a:t>y’ </a:t>
            </a:r>
          </a:p>
          <a:p>
            <a:r>
              <a:rPr lang="en-US"/>
              <a:t>= (x </a:t>
            </a:r>
            <a:r>
              <a:rPr lang="en-US" baseline="12000"/>
              <a:t>.</a:t>
            </a:r>
            <a:r>
              <a:rPr lang="en-US"/>
              <a:t> x’</a:t>
            </a:r>
            <a:r>
              <a:rPr lang="en-US" baseline="12000"/>
              <a:t>. </a:t>
            </a:r>
            <a:r>
              <a:rPr lang="en-US"/>
              <a:t>y’ + y </a:t>
            </a:r>
            <a:r>
              <a:rPr lang="en-US" baseline="12000"/>
              <a:t>.</a:t>
            </a:r>
            <a:r>
              <a:rPr lang="en-US"/>
              <a:t> x’</a:t>
            </a:r>
            <a:r>
              <a:rPr lang="en-US" baseline="12000"/>
              <a:t>. </a:t>
            </a:r>
            <a:r>
              <a:rPr lang="en-US"/>
              <a:t>y’)		X (Y + Z) = XY + XZ (Distributive Law)</a:t>
            </a:r>
          </a:p>
          <a:p>
            <a:r>
              <a:rPr lang="en-US"/>
              <a:t>= (x </a:t>
            </a:r>
            <a:r>
              <a:rPr lang="en-US" baseline="12000"/>
              <a:t>.</a:t>
            </a:r>
            <a:r>
              <a:rPr lang="en-US"/>
              <a:t> x’</a:t>
            </a:r>
            <a:r>
              <a:rPr lang="en-US" baseline="12000"/>
              <a:t>. </a:t>
            </a:r>
            <a:r>
              <a:rPr lang="en-US"/>
              <a:t>y’ + y </a:t>
            </a:r>
            <a:r>
              <a:rPr lang="en-US" baseline="12000"/>
              <a:t>. </a:t>
            </a:r>
            <a:r>
              <a:rPr lang="en-US"/>
              <a:t>y’ </a:t>
            </a:r>
            <a:r>
              <a:rPr lang="en-US" baseline="12000"/>
              <a:t>. </a:t>
            </a:r>
            <a:r>
              <a:rPr lang="en-US"/>
              <a:t>x’)		XY = YX (Commutative Law)</a:t>
            </a:r>
          </a:p>
          <a:p>
            <a:r>
              <a:rPr lang="en-US"/>
              <a:t>= (0 </a:t>
            </a:r>
            <a:r>
              <a:rPr lang="en-US" baseline="12000"/>
              <a:t>. </a:t>
            </a:r>
            <a:r>
              <a:rPr lang="en-US"/>
              <a:t>y’ + 0 </a:t>
            </a:r>
            <a:r>
              <a:rPr lang="en-US" baseline="12000"/>
              <a:t>. </a:t>
            </a:r>
            <a:r>
              <a:rPr lang="en-US"/>
              <a:t>x’)			X </a:t>
            </a:r>
            <a:r>
              <a:rPr lang="en-US" baseline="12000"/>
              <a:t>. </a:t>
            </a:r>
            <a:r>
              <a:rPr lang="en-US"/>
              <a:t>X’ = 0</a:t>
            </a:r>
          </a:p>
          <a:p>
            <a:r>
              <a:rPr lang="en-US"/>
              <a:t>= (0 + 0)				0 </a:t>
            </a:r>
            <a:r>
              <a:rPr lang="en-US" baseline="12000"/>
              <a:t>. </a:t>
            </a:r>
            <a:r>
              <a:rPr lang="en-US"/>
              <a:t>X = 0</a:t>
            </a:r>
          </a:p>
          <a:p>
            <a:r>
              <a:rPr lang="en-US"/>
              <a:t>= 0					X + 0 = X (With X = 0)</a:t>
            </a:r>
          </a:p>
          <a:p>
            <a:r>
              <a:rPr lang="en-US"/>
              <a:t>Based on the above two parts, x’y’ = (x + y)’</a:t>
            </a:r>
          </a:p>
          <a:p>
            <a:r>
              <a:rPr lang="en-US"/>
              <a:t>The second DeMorgans’ law is proved by duality. Note that DeMorgan’s</a:t>
            </a:r>
            <a:br>
              <a:rPr lang="en-US"/>
            </a:br>
            <a:r>
              <a:rPr lang="en-US"/>
              <a:t>Law, given as an identity is not an axiom in the sense that it can be</a:t>
            </a:r>
            <a:br>
              <a:rPr lang="en-US"/>
            </a:br>
            <a:r>
              <a:rPr lang="en-US"/>
              <a:t>proved using the other identities. 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DFCEF-1BA5-49BE-858A-5DDE9A4136C8}" type="slidenum">
              <a:rPr lang="en-US"/>
              <a:pPr/>
              <a:t>45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88A9F3-5203-416E-824B-C6C166694AF2}" type="slidenum">
              <a:rPr lang="en-US"/>
              <a:pPr/>
              <a:t>47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398384-D0F7-4402-9DFC-BCB3DA9DF8A6}" type="slidenum">
              <a:rPr lang="en-US"/>
              <a:pPr/>
              <a:t>49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99A84-D945-468F-9C52-DEA4F37A1EDA}" type="slidenum">
              <a:rPr lang="en-US"/>
              <a:pPr/>
              <a:t>50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83B7B9-E75D-41BD-8424-9AD141BE9A52}" type="slidenum">
              <a:rPr lang="en-US"/>
              <a:pPr/>
              <a:t>51</a:t>
            </a:fld>
            <a:endParaRPr 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67859-C083-4CC1-92F6-45575EE2CE25}" type="slidenum">
              <a:rPr lang="en-US"/>
              <a:pPr/>
              <a:t>52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r>
              <a:rPr lang="en-US" dirty="0"/>
              <a:t> F = A’ B’ C + A (B’ C’ + B C’ + B’ C + B C)</a:t>
            </a:r>
          </a:p>
          <a:p>
            <a:r>
              <a:rPr lang="en-US" dirty="0"/>
              <a:t>    = A’ B’ C + A (B’ + B) (C’ + C)</a:t>
            </a:r>
          </a:p>
          <a:p>
            <a:r>
              <a:rPr lang="en-US" dirty="0"/>
              <a:t>    = A’ B’ C + A</a:t>
            </a:r>
            <a:r>
              <a:rPr lang="en-US" sz="1300" baseline="30000" dirty="0"/>
              <a:t>.</a:t>
            </a:r>
            <a:r>
              <a:rPr lang="en-US" dirty="0"/>
              <a:t>1</a:t>
            </a:r>
            <a:r>
              <a:rPr lang="en-US" sz="1300" baseline="30000" dirty="0"/>
              <a:t>.</a:t>
            </a:r>
            <a:r>
              <a:rPr lang="en-US" dirty="0"/>
              <a:t>1</a:t>
            </a:r>
          </a:p>
          <a:p>
            <a:r>
              <a:rPr lang="en-US" dirty="0"/>
              <a:t>    = A’ B’ C + A </a:t>
            </a:r>
          </a:p>
          <a:p>
            <a:r>
              <a:rPr lang="en-US" dirty="0"/>
              <a:t>    = B’C + A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CCA3C9-69F0-4BE8-8F15-EB184DA7AB84}" type="slidenum">
              <a:rPr lang="en-US"/>
              <a:pPr/>
              <a:t>53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E01A8-01E1-4B2F-A01B-20725BE00515}" type="slidenum">
              <a:rPr lang="en-US"/>
              <a:pPr/>
              <a:t>54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FAC88-8CF6-4EDD-AB66-9A6DEB5FCBA8}" type="slidenum">
              <a:rPr lang="en-US"/>
              <a:pPr/>
              <a:t>15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Dual G = ((X</a:t>
            </a:r>
            <a:r>
              <a:rPr lang="en-US" sz="900" b="1" dirty="0">
                <a:cs typeface="Times New Roman" pitchFamily="18" charset="0"/>
              </a:rPr>
              <a:t>+</a:t>
            </a:r>
            <a:r>
              <a:rPr lang="en-US" dirty="0"/>
              <a:t>Y) </a:t>
            </a:r>
            <a:r>
              <a:rPr lang="en-US" sz="900" b="1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dirty="0"/>
              <a:t> (W </a:t>
            </a:r>
            <a:r>
              <a:rPr lang="en-US" sz="900" b="1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dirty="0"/>
              <a:t> Z)') </a:t>
            </a:r>
            <a:r>
              <a:rPr lang="en-US" sz="900" dirty="0">
                <a:cs typeface="Times New Roman" pitchFamily="18" charset="0"/>
                <a:sym typeface="Symbol" pitchFamily="18" charset="2"/>
              </a:rPr>
              <a:t>= </a:t>
            </a:r>
            <a:r>
              <a:rPr lang="en-US" dirty="0"/>
              <a:t>((X</a:t>
            </a:r>
            <a:r>
              <a:rPr lang="en-US" sz="900" b="1" dirty="0">
                <a:cs typeface="Times New Roman" pitchFamily="18" charset="0"/>
              </a:rPr>
              <a:t>+</a:t>
            </a:r>
            <a:r>
              <a:rPr lang="en-US" dirty="0"/>
              <a:t>Y) </a:t>
            </a:r>
            <a:r>
              <a:rPr lang="en-US" sz="900" b="1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dirty="0"/>
              <a:t>(W' </a:t>
            </a:r>
            <a:r>
              <a:rPr lang="en-US" sz="900" b="1" dirty="0">
                <a:cs typeface="Times New Roman" pitchFamily="18" charset="0"/>
                <a:sym typeface="Symbol" pitchFamily="18" charset="2"/>
              </a:rPr>
              <a:t>+</a:t>
            </a:r>
            <a:r>
              <a:rPr lang="en-US" dirty="0"/>
              <a:t> Z')</a:t>
            </a:r>
          </a:p>
          <a:p>
            <a:r>
              <a:rPr lang="en-US" dirty="0"/>
              <a:t>Dual H = (A + B)(A + C)(B + C). Using the Boolean identities,</a:t>
            </a:r>
          </a:p>
          <a:p>
            <a:r>
              <a:rPr lang="en-US" dirty="0"/>
              <a:t>          = (A +BC) (B+C) = AB + AC + BC. So H is self-dual.</a:t>
            </a:r>
          </a:p>
          <a:p>
            <a:r>
              <a:rPr lang="en-US" dirty="0"/>
              <a:t>	   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0621D-C43A-4AC8-A85C-1870D5D4DCF3}" type="slidenum">
              <a:rPr lang="en-US"/>
              <a:pPr/>
              <a:t>18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16233" indent="-216233"/>
            <a:r>
              <a:rPr lang="en-US" dirty="0"/>
              <a:t>  Justification 1: 			1 </a:t>
            </a:r>
            <a:r>
              <a:rPr lang="en-US" sz="1300" baseline="30000" dirty="0"/>
              <a:t>. </a:t>
            </a:r>
            <a:r>
              <a:rPr lang="en-US" dirty="0"/>
              <a:t>X = X</a:t>
            </a:r>
          </a:p>
          <a:p>
            <a:pPr marL="216233" indent="-216233"/>
            <a:r>
              <a:rPr lang="en-US" dirty="0"/>
              <a:t>  Justification 2: 			X + X’ = 1</a:t>
            </a:r>
          </a:p>
          <a:p>
            <a:pPr marL="216233" indent="-216233"/>
            <a:r>
              <a:rPr lang="en-US" dirty="0"/>
              <a:t>  = AB + A’C + ABC + A’BC 	X(Y + Z) = XY + XZ (Distributive Law)</a:t>
            </a:r>
          </a:p>
          <a:p>
            <a:pPr marL="216233" indent="-216233"/>
            <a:r>
              <a:rPr lang="en-US" dirty="0"/>
              <a:t>  = AB + ABC + A’C + A’BC  	X + Y = Y + X (Commutative Law)</a:t>
            </a:r>
          </a:p>
          <a:p>
            <a:pPr marL="216233" indent="-216233"/>
            <a:r>
              <a:rPr lang="en-US" dirty="0"/>
              <a:t>  = AB </a:t>
            </a:r>
            <a:r>
              <a:rPr lang="en-US" sz="1300" baseline="30000" dirty="0"/>
              <a:t>. </a:t>
            </a:r>
            <a:r>
              <a:rPr lang="en-US" dirty="0"/>
              <a:t>1 + ABC + A’C </a:t>
            </a:r>
            <a:r>
              <a:rPr lang="en-US" sz="1300" baseline="30000" dirty="0"/>
              <a:t>.</a:t>
            </a:r>
            <a:r>
              <a:rPr lang="en-US" dirty="0"/>
              <a:t> 1 + A’C </a:t>
            </a:r>
            <a:r>
              <a:rPr lang="en-US" sz="1300" baseline="30000" dirty="0"/>
              <a:t>.</a:t>
            </a:r>
            <a:r>
              <a:rPr lang="en-US" dirty="0"/>
              <a:t> B X </a:t>
            </a:r>
            <a:r>
              <a:rPr lang="en-US" sz="1300" baseline="30000" dirty="0"/>
              <a:t>.</a:t>
            </a:r>
            <a:r>
              <a:rPr lang="en-US" dirty="0"/>
              <a:t> 1 = X, X </a:t>
            </a:r>
            <a:r>
              <a:rPr lang="en-US" sz="1300" baseline="30000" dirty="0"/>
              <a:t>.</a:t>
            </a:r>
            <a:r>
              <a:rPr lang="en-US" dirty="0"/>
              <a:t> Y = Y  </a:t>
            </a:r>
            <a:r>
              <a:rPr lang="en-US" sz="1300" baseline="30000" dirty="0"/>
              <a:t>.</a:t>
            </a:r>
            <a:r>
              <a:rPr lang="en-US" dirty="0"/>
              <a:t> X (Commutative Law)</a:t>
            </a:r>
          </a:p>
          <a:p>
            <a:pPr marL="216233" indent="-216233"/>
            <a:r>
              <a:rPr lang="en-US" dirty="0"/>
              <a:t>  = AB (1 + C) + A’C (1 + B)  X(Y + Z) = XY +XZ (Distributive Law)</a:t>
            </a:r>
          </a:p>
          <a:p>
            <a:pPr marL="216233" indent="-216233"/>
            <a:r>
              <a:rPr lang="en-US" dirty="0"/>
              <a:t>  = AB </a:t>
            </a:r>
            <a:r>
              <a:rPr lang="en-US" sz="1300" baseline="30000" dirty="0"/>
              <a:t>. </a:t>
            </a:r>
            <a:r>
              <a:rPr lang="en-US" dirty="0"/>
              <a:t>1</a:t>
            </a:r>
            <a:r>
              <a:rPr lang="en-US" sz="1300" dirty="0"/>
              <a:t> + A’C </a:t>
            </a:r>
            <a:r>
              <a:rPr lang="en-US" sz="1300" baseline="30000" dirty="0"/>
              <a:t>. </a:t>
            </a:r>
            <a:r>
              <a:rPr lang="en-US" dirty="0"/>
              <a:t>1 = AB + A’C	X </a:t>
            </a:r>
            <a:r>
              <a:rPr lang="en-US" sz="1300" baseline="30000" dirty="0"/>
              <a:t>. </a:t>
            </a:r>
            <a:r>
              <a:rPr lang="en-US" dirty="0"/>
              <a:t>1 = X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B0EDAA-A1CF-433B-B227-EEF6699E0032}" type="slidenum">
              <a:rPr lang="en-US"/>
              <a:pPr/>
              <a:t>19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=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X’ Y’ Z + X Y’ (A + B)’ = A’ </a:t>
            </a:r>
            <a:r>
              <a:rPr lang="en-US" sz="1300" baseline="30000" dirty="0">
                <a:cs typeface="Times New Roman" pitchFamily="18" charset="0"/>
                <a:sym typeface="Symbol" pitchFamily="18" charset="2"/>
              </a:rPr>
              <a:t>.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B’ (</a:t>
            </a:r>
            <a:r>
              <a:rPr lang="en-US" dirty="0" err="1">
                <a:cs typeface="Times New Roman" pitchFamily="18" charset="0"/>
                <a:sym typeface="Symbol" pitchFamily="18" charset="2"/>
              </a:rPr>
              <a:t>DeMorgan’s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Law)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 = Y’ X’ Z + Y’ X A </a:t>
            </a:r>
            <a:r>
              <a:rPr lang="en-US" sz="1300" baseline="30000" dirty="0">
                <a:cs typeface="Times New Roman" pitchFamily="18" charset="0"/>
                <a:sym typeface="Symbol" pitchFamily="18" charset="2"/>
              </a:rPr>
              <a:t>.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B = B </a:t>
            </a:r>
            <a:r>
              <a:rPr lang="en-US" sz="1300" baseline="30000" dirty="0">
                <a:cs typeface="Times New Roman" pitchFamily="18" charset="0"/>
                <a:sym typeface="Symbol" pitchFamily="18" charset="2"/>
              </a:rPr>
              <a:t>.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 (Commutative Law)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 = Y’ (X’ Z + X)  A(B + C) = AB + AC (Distributive Law)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 = Y’ (X’ + X)(Z + X) A + BC = (A + B)(A + C) (Distributive Law)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 = Y’ </a:t>
            </a:r>
            <a:r>
              <a:rPr lang="en-US" sz="1300" baseline="30000" dirty="0">
                <a:cs typeface="Times New Roman" pitchFamily="18" charset="0"/>
                <a:sym typeface="Symbol" pitchFamily="18" charset="2"/>
              </a:rPr>
              <a:t>.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1 </a:t>
            </a:r>
            <a:r>
              <a:rPr lang="en-US" sz="1300" baseline="30000" dirty="0">
                <a:cs typeface="Times New Roman" pitchFamily="18" charset="0"/>
                <a:sym typeface="Symbol" pitchFamily="18" charset="2"/>
              </a:rPr>
              <a:t>.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(Z + X)        A + A’ = 1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 = Y’ (X + Z)		1 </a:t>
            </a:r>
            <a:r>
              <a:rPr lang="en-US" sz="1300" baseline="30000" dirty="0">
                <a:cs typeface="Times New Roman" pitchFamily="18" charset="0"/>
                <a:sym typeface="Symbol" pitchFamily="18" charset="2"/>
              </a:rPr>
              <a:t>.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1300" dirty="0">
                <a:cs typeface="Times New Roman" pitchFamily="18" charset="0"/>
                <a:sym typeface="Symbol" pitchFamily="18" charset="2"/>
              </a:rPr>
              <a:t> = A, A + B = B + A (Commutative Law)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endParaRPr lang="en-US" dirty="0"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68A78-42D4-4387-8243-91BA1F1B04FF}" type="slidenum">
              <a:rPr lang="en-US"/>
              <a:pPr/>
              <a:t>21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F3 is 1 for x’y’z’, x’yz, xy’z’ and xy’z =&gt; F3 = 1,0,0,1,1,1,0,0</a:t>
            </a:r>
          </a:p>
          <a:p>
            <a:r>
              <a:rPr lang="en-US"/>
              <a:t> F4 is 1 for xy’z’, xy’z, x’y’z and x’y z =&gt; F4 = 0,1,0,1,1,1,0,0</a:t>
            </a:r>
          </a:p>
          <a:p>
            <a:endParaRPr lang="en-US"/>
          </a:p>
          <a:p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304EC-0FA8-4FFC-BA33-7A358BBAD1CA}" type="slidenum">
              <a:rPr lang="en-US"/>
              <a:pPr/>
              <a:t>24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E89C0D-0702-4534-8A0B-F1FA00449F59}" type="slidenum">
              <a:rPr lang="en-US"/>
              <a:pPr/>
              <a:t>27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3239AD-2029-46BE-B1B0-4DD8AFC283E2}" type="slidenum">
              <a:rPr lang="en-US"/>
              <a:pPr/>
              <a:t>34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m6 = X Y Z’</a:t>
            </a:r>
          </a:p>
          <a:p>
            <a:r>
              <a:rPr lang="en-US"/>
              <a:t> M6 = (X’ + Y’ + Z)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90600" y="2797175"/>
            <a:ext cx="7239000" cy="14700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/>
              <a:t>Your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4267200"/>
            <a:ext cx="6019800" cy="1752600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noProof="0"/>
              <a:t>Sub Title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75EE78C-35AD-4809-B0EF-2F30548A824A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B4629A1-273F-4E06-ACDC-D3805787C54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1" name="Picture 10" descr="800px-UIU_Campus_3582FAB2.jpg"/>
          <p:cNvPicPr>
            <a:picLocks noChangeAspect="1"/>
          </p:cNvPicPr>
          <p:nvPr userDrawn="1"/>
        </p:nvPicPr>
        <p:blipFill>
          <a:blip r:embed="rId3" cstate="print"/>
          <a:srcRect b="12509"/>
          <a:stretch>
            <a:fillRect/>
          </a:stretch>
        </p:blipFill>
        <p:spPr>
          <a:xfrm>
            <a:off x="4953000" y="0"/>
            <a:ext cx="41910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UIU_Logo.gif"/>
          <p:cNvPicPr>
            <a:picLocks noChangeAspect="1"/>
          </p:cNvPicPr>
          <p:nvPr userDrawn="1"/>
        </p:nvPicPr>
        <p:blipFill>
          <a:blip r:embed="rId4" cstate="print"/>
          <a:srcRect r="3379"/>
          <a:stretch>
            <a:fillRect/>
          </a:stretch>
        </p:blipFill>
        <p:spPr>
          <a:xfrm>
            <a:off x="0" y="381000"/>
            <a:ext cx="4876799" cy="10063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DBE5AC-08E7-4B0C-83E4-6FEECE542350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E48AE-F3F0-426D-94A9-C7CF15689F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1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81000"/>
            <a:ext cx="19621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1000"/>
            <a:ext cx="57340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2922B6-37D1-4AAD-B85C-D4767C0D0C98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83741-8A21-4434-937A-618F9D9BE9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30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E1C737-3614-4BBC-9DCF-DDB74A7C5AF9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BD332D-5F35-4D57-BE33-A3E062B21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0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328848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72400" cy="5029200"/>
          </a:xfrm>
        </p:spPr>
        <p:txBody>
          <a:bodyPr/>
          <a:lstStyle>
            <a:lvl1pPr>
              <a:buSzPct val="115000"/>
              <a:buFont typeface="Arial" pitchFamily="34" charset="0"/>
              <a:buChar char="•"/>
              <a:defRPr sz="2400"/>
            </a:lvl1pPr>
            <a:lvl2pPr>
              <a:buSzPct val="80000"/>
              <a:buFont typeface="Courier New" pitchFamily="49" charset="0"/>
              <a:buChar char="o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189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496562B-8786-4769-A4C9-F5F316D27C5E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657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5CD6780-CDB5-4341-BE76-A36E52D8C5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16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ACDD07-EA10-415D-9526-07B4700A3967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615FD-BD52-4B9B-BE83-317E843D90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87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265238"/>
            <a:ext cx="3638550" cy="422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2550" y="1265238"/>
            <a:ext cx="3638550" cy="422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FB2A95-AFD3-472D-A317-C0D72E55E34E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A3C12-3926-4EB4-B88B-CFFED6CCD5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83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3E21A1-3E2A-43FF-AF80-3E8A8C7199D5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47421-0CDC-478E-A7CA-01DA3B1837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24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E92149-7AC7-4794-AB42-3762BC5B38F7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00C6D-0BCF-4C30-982F-97586F9E64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7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BB12EA-6002-4B86-8696-DF9860CADDA1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E49BA-5AA6-4557-AA0E-BB7E135036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92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D3501B-E948-46FB-ACF6-697236CBF662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5D357-93F4-4CA6-9F27-64659B73E2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3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3B0D4F-04A9-453B-B0A6-531991C794BD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8121A-BC65-4240-8B49-A7031E02F9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2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EA741-CF20-4EE4-AEC9-091E61EAF560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7CDFA-D5E7-4007-A74C-A6327031F8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87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B03394-8F23-4A3D-B78D-0C8BB768227E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38A0F-CAAE-4810-B698-E489650DF5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63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3725" y="304800"/>
            <a:ext cx="1857375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304800"/>
            <a:ext cx="5419725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83002B-4904-4A4A-83EB-3C8B696DD87F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2A598-8ECE-4E7D-A8FF-D64CAB1570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776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E2403C-36F8-4677-97DB-F41E1950E06F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3523B-164A-4974-895C-9D01DC8A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32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CB7C2B-32CC-476F-A052-37E276BD8C63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965A1-26AD-430E-9B51-C914CDF636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4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19B46-836C-41F9-A279-147D69DCFA57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E1D77-A370-4F8E-B650-88F5BB2C06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4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56235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8750" y="1295400"/>
            <a:ext cx="356235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0DBAC-7109-4EC7-91F9-D9C64A2D47BA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FCA12-3969-4A8B-A338-97F0776FC1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83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CDF8FE-9F05-488B-B802-72A934F9F64C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57B6F-5ACE-4161-8153-A1A0C388F9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69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CC4E7F-AF6C-48CC-9676-473E8FE77D8F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1F89E-158F-4393-AF3B-5A399655E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33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2E0E2-6AC4-411A-AFDC-14B6F9426ABC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14129-4A18-4E51-B258-4C5FA284E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7B0EF3-DDE0-4548-A810-E5DE2D925974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020CF-1514-496E-BC35-A2974E3467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54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29CD6D-B501-4BBE-821F-E90EFD9A0B42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27A20-7129-481E-AF6D-B62E8E0F2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8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38757-B99B-41C5-8FAC-75534CC7D4C8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400C7-CDF5-4255-9DC6-E3589ADD0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109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336D7-5721-4A79-AE5A-22AE9FC54946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9EAF3-2CB3-4C9C-9BDB-BDF22AA1DF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025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1825" y="304800"/>
            <a:ext cx="1819275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04800"/>
            <a:ext cx="5305425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8A2D3-F615-46D4-A616-6F8749879B91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A548F-7792-41F3-89E2-5E25412E15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295400"/>
            <a:ext cx="3848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848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D091FA-F5FE-4D1F-A4A1-F545AF11A4AC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6EE28-BF58-4997-98BA-7F06E3B9AD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5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014E47-405C-4154-A0F4-A6EEC5EA70BA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4A99C-875E-4529-A60E-BCD06F1B8E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2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65AA0-FAE8-4438-84D9-5B7723565DBE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796DF-E0FE-4E7A-9D2A-718C847D35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9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3C3098-4D94-4BDF-9008-0523DE0BA4B9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0AA0F-4CB8-41BA-B282-8EBF3BEB19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96E36D-A6E8-4C11-A43D-355ED785C9F0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EBD2E-2ED0-477B-8430-90466F9401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8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2706C2-7D13-40C5-BEF6-8C1213806C70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71FB5-C5F6-4D05-BB8A-8A7E3DE8E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ontrol" Target="../activeX/activeX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81000"/>
            <a:ext cx="701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95400"/>
            <a:ext cx="7848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82B08AF5-BFF6-4EC2-AED8-CBB85B2F2CDF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15CF9D-E97D-46B1-94CC-E4BB91AFD052}" type="slidenum">
              <a:rPr lang="en-US"/>
              <a:pPr/>
              <a:t>‹#›</a:t>
            </a:fld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3" imgW="1295280" imgH="6858000"/>
        </mc:Choice>
        <mc:Fallback>
          <p:control r:id="rId13" imgW="1295280" imgH="6858000">
            <p:pic>
              <p:nvPicPr>
                <p:cNvPr id="2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295400" cy="68580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0033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265238"/>
            <a:ext cx="7429500" cy="467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D089BFAE-4929-44E0-8ED2-642AE4406193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DAFE89-861D-4E86-8071-574D17232F9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914400"/>
            <a:ext cx="990600" cy="259080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U</a:t>
            </a:r>
          </a:p>
          <a:p>
            <a:pPr algn="ctr"/>
            <a:r>
              <a:rPr lang="en-US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n-US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295400"/>
            <a:ext cx="7277100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1DB5029F-BFA3-4462-9757-6842DBB07225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193279-FB8B-470F-A7A9-DD33211868A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33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3025775"/>
            <a:ext cx="8001000" cy="1698625"/>
          </a:xfrm>
        </p:spPr>
        <p:txBody>
          <a:bodyPr/>
          <a:lstStyle/>
          <a:p>
            <a:pPr algn="ctr"/>
            <a:r>
              <a:rPr lang="en-US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 225: Digital Logic Design</a:t>
            </a:r>
            <a:br>
              <a:rPr lang="en-US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Combinational Logic Circuit – Part 1</a:t>
            </a:r>
            <a:br>
              <a:rPr lang="en-US" sz="1000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spc="100" dirty="0" err="1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Salekul</a:t>
            </a:r>
            <a:r>
              <a:rPr lang="en-US" sz="2400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Islam</a:t>
            </a:r>
            <a:br>
              <a:rPr lang="en-US" sz="2400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International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9" name="Picture 5" descr="C:\Documents and Settings\Charles R Kime\My Documents\Texts\Website\PowerPoint_Slides\Work_Area\Chapter_02\fig_2-01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7" y="1217613"/>
            <a:ext cx="8367713" cy="5019675"/>
          </a:xfrm>
          <a:prstGeom prst="rect">
            <a:avLst/>
          </a:prstGeom>
          <a:noFill/>
        </p:spPr>
      </p:pic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001000" cy="609600"/>
          </a:xfrm>
        </p:spPr>
        <p:txBody>
          <a:bodyPr/>
          <a:lstStyle/>
          <a:p>
            <a:r>
              <a:rPr lang="en-US" b="1" dirty="0"/>
              <a:t>Logic Gate Symbols and Behavior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7772400" cy="5027613"/>
          </a:xfrm>
        </p:spPr>
        <p:txBody>
          <a:bodyPr/>
          <a:lstStyle/>
          <a:p>
            <a:r>
              <a:rPr lang="en-US" sz="2400" dirty="0"/>
              <a:t>Logic gates have special symbols: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And waveform behavior in time as follows</a:t>
            </a:r>
            <a:r>
              <a:rPr lang="en-US" sz="2800" dirty="0"/>
              <a:t>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0FB9-69DA-4160-97C0-9226676E4FC4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328848" cy="609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Logic Diagrams and Expressions</a:t>
            </a:r>
          </a:p>
        </p:txBody>
      </p:sp>
      <p:sp>
        <p:nvSpPr>
          <p:cNvPr id="235581" name="Rectangle 61"/>
          <p:cNvSpPr>
            <a:spLocks noGrp="1" noChangeArrowheads="1"/>
          </p:cNvSpPr>
          <p:nvPr>
            <p:ph type="body" idx="1"/>
          </p:nvPr>
        </p:nvSpPr>
        <p:spPr>
          <a:xfrm>
            <a:off x="842963" y="4784417"/>
            <a:ext cx="8072437" cy="146398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200" dirty="0">
                <a:cs typeface="Times New Roman" pitchFamily="18" charset="0"/>
              </a:rPr>
              <a:t>Boolean equations, truth tables and logic diagrams describe the same function!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200" dirty="0">
                <a:solidFill>
                  <a:srgbClr val="0070C0"/>
                </a:solidFill>
                <a:cs typeface="Times New Roman" pitchFamily="18" charset="0"/>
              </a:rPr>
              <a:t>Truth tables are unique; expressions and logic diagrams are not. This gives flexibility in implementing functions.</a:t>
            </a:r>
            <a:endParaRPr lang="en-US" sz="2200" dirty="0">
              <a:solidFill>
                <a:srgbClr val="0070C0"/>
              </a:solidFill>
            </a:endParaRPr>
          </a:p>
        </p:txBody>
      </p:sp>
      <p:grpSp>
        <p:nvGrpSpPr>
          <p:cNvPr id="2" name="Group 160"/>
          <p:cNvGrpSpPr>
            <a:grpSpLocks/>
          </p:cNvGrpSpPr>
          <p:nvPr/>
        </p:nvGrpSpPr>
        <p:grpSpPr bwMode="auto">
          <a:xfrm>
            <a:off x="4289425" y="2293629"/>
            <a:ext cx="4702175" cy="1920875"/>
            <a:chOff x="2621" y="1618"/>
            <a:chExt cx="2962" cy="1210"/>
          </a:xfrm>
        </p:grpSpPr>
        <p:sp>
          <p:nvSpPr>
            <p:cNvPr id="235661" name="Rectangle 141"/>
            <p:cNvSpPr>
              <a:spLocks noChangeArrowheads="1"/>
            </p:cNvSpPr>
            <p:nvPr/>
          </p:nvSpPr>
          <p:spPr bwMode="auto">
            <a:xfrm>
              <a:off x="2627" y="1901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235662" name="Rectangle 142"/>
            <p:cNvSpPr>
              <a:spLocks noChangeArrowheads="1"/>
            </p:cNvSpPr>
            <p:nvPr/>
          </p:nvSpPr>
          <p:spPr bwMode="auto">
            <a:xfrm>
              <a:off x="2628" y="2328"/>
              <a:ext cx="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grpSp>
          <p:nvGrpSpPr>
            <p:cNvPr id="3" name="Group 159"/>
            <p:cNvGrpSpPr>
              <a:grpSpLocks/>
            </p:cNvGrpSpPr>
            <p:nvPr/>
          </p:nvGrpSpPr>
          <p:grpSpPr bwMode="auto">
            <a:xfrm>
              <a:off x="2758" y="1990"/>
              <a:ext cx="2666" cy="831"/>
              <a:chOff x="2749" y="1990"/>
              <a:chExt cx="2666" cy="831"/>
            </a:xfrm>
          </p:grpSpPr>
          <p:sp>
            <p:nvSpPr>
              <p:cNvPr id="235654" name="Freeform 134"/>
              <p:cNvSpPr>
                <a:spLocks/>
              </p:cNvSpPr>
              <p:nvPr/>
            </p:nvSpPr>
            <p:spPr bwMode="auto">
              <a:xfrm>
                <a:off x="3045" y="2177"/>
                <a:ext cx="406" cy="257"/>
              </a:xfrm>
              <a:custGeom>
                <a:avLst/>
                <a:gdLst/>
                <a:ahLst/>
                <a:cxnLst>
                  <a:cxn ang="0">
                    <a:pos x="392" y="255"/>
                  </a:cxn>
                  <a:cxn ang="0">
                    <a:pos x="394" y="257"/>
                  </a:cxn>
                  <a:cxn ang="0">
                    <a:pos x="398" y="257"/>
                  </a:cxn>
                  <a:cxn ang="0">
                    <a:pos x="402" y="255"/>
                  </a:cxn>
                  <a:cxn ang="0">
                    <a:pos x="405" y="252"/>
                  </a:cxn>
                  <a:cxn ang="0">
                    <a:pos x="406" y="251"/>
                  </a:cxn>
                  <a:cxn ang="0">
                    <a:pos x="406" y="246"/>
                  </a:cxn>
                  <a:cxn ang="0">
                    <a:pos x="405" y="243"/>
                  </a:cxn>
                  <a:cxn ang="0">
                    <a:pos x="402" y="239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2" y="14"/>
                  </a:cxn>
                  <a:cxn ang="0">
                    <a:pos x="5" y="18"/>
                  </a:cxn>
                  <a:cxn ang="0">
                    <a:pos x="392" y="255"/>
                  </a:cxn>
                </a:cxnLst>
                <a:rect l="0" t="0" r="r" b="b"/>
                <a:pathLst>
                  <a:path w="406" h="257">
                    <a:moveTo>
                      <a:pt x="392" y="255"/>
                    </a:moveTo>
                    <a:lnTo>
                      <a:pt x="394" y="257"/>
                    </a:lnTo>
                    <a:lnTo>
                      <a:pt x="398" y="257"/>
                    </a:lnTo>
                    <a:lnTo>
                      <a:pt x="402" y="255"/>
                    </a:lnTo>
                    <a:lnTo>
                      <a:pt x="405" y="252"/>
                    </a:lnTo>
                    <a:lnTo>
                      <a:pt x="406" y="251"/>
                    </a:lnTo>
                    <a:lnTo>
                      <a:pt x="406" y="246"/>
                    </a:lnTo>
                    <a:lnTo>
                      <a:pt x="405" y="243"/>
                    </a:lnTo>
                    <a:lnTo>
                      <a:pt x="402" y="239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5" y="18"/>
                    </a:lnTo>
                    <a:lnTo>
                      <a:pt x="392" y="2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55" name="Freeform 135"/>
              <p:cNvSpPr>
                <a:spLocks/>
              </p:cNvSpPr>
              <p:nvPr/>
            </p:nvSpPr>
            <p:spPr bwMode="auto">
              <a:xfrm>
                <a:off x="3045" y="2415"/>
                <a:ext cx="406" cy="257"/>
              </a:xfrm>
              <a:custGeom>
                <a:avLst/>
                <a:gdLst/>
                <a:ahLst/>
                <a:cxnLst>
                  <a:cxn ang="0">
                    <a:pos x="402" y="17"/>
                  </a:cxn>
                  <a:cxn ang="0">
                    <a:pos x="405" y="14"/>
                  </a:cxn>
                  <a:cxn ang="0">
                    <a:pos x="406" y="11"/>
                  </a:cxn>
                  <a:cxn ang="0">
                    <a:pos x="406" y="6"/>
                  </a:cxn>
                  <a:cxn ang="0">
                    <a:pos x="403" y="3"/>
                  </a:cxn>
                  <a:cxn ang="0">
                    <a:pos x="402" y="1"/>
                  </a:cxn>
                  <a:cxn ang="0">
                    <a:pos x="398" y="0"/>
                  </a:cxn>
                  <a:cxn ang="0">
                    <a:pos x="394" y="0"/>
                  </a:cxn>
                  <a:cxn ang="0">
                    <a:pos x="392" y="1"/>
                  </a:cxn>
                  <a:cxn ang="0">
                    <a:pos x="5" y="239"/>
                  </a:cxn>
                  <a:cxn ang="0">
                    <a:pos x="2" y="242"/>
                  </a:cxn>
                  <a:cxn ang="0">
                    <a:pos x="0" y="246"/>
                  </a:cxn>
                  <a:cxn ang="0">
                    <a:pos x="0" y="250"/>
                  </a:cxn>
                  <a:cxn ang="0">
                    <a:pos x="3" y="254"/>
                  </a:cxn>
                  <a:cxn ang="0">
                    <a:pos x="5" y="255"/>
                  </a:cxn>
                  <a:cxn ang="0">
                    <a:pos x="8" y="257"/>
                  </a:cxn>
                  <a:cxn ang="0">
                    <a:pos x="13" y="257"/>
                  </a:cxn>
                  <a:cxn ang="0">
                    <a:pos x="14" y="255"/>
                  </a:cxn>
                  <a:cxn ang="0">
                    <a:pos x="402" y="17"/>
                  </a:cxn>
                </a:cxnLst>
                <a:rect l="0" t="0" r="r" b="b"/>
                <a:pathLst>
                  <a:path w="406" h="257">
                    <a:moveTo>
                      <a:pt x="402" y="17"/>
                    </a:moveTo>
                    <a:lnTo>
                      <a:pt x="405" y="14"/>
                    </a:lnTo>
                    <a:lnTo>
                      <a:pt x="406" y="11"/>
                    </a:lnTo>
                    <a:lnTo>
                      <a:pt x="406" y="6"/>
                    </a:lnTo>
                    <a:lnTo>
                      <a:pt x="403" y="3"/>
                    </a:lnTo>
                    <a:lnTo>
                      <a:pt x="402" y="1"/>
                    </a:lnTo>
                    <a:lnTo>
                      <a:pt x="398" y="0"/>
                    </a:lnTo>
                    <a:lnTo>
                      <a:pt x="394" y="0"/>
                    </a:lnTo>
                    <a:lnTo>
                      <a:pt x="392" y="1"/>
                    </a:lnTo>
                    <a:lnTo>
                      <a:pt x="5" y="239"/>
                    </a:lnTo>
                    <a:lnTo>
                      <a:pt x="2" y="242"/>
                    </a:lnTo>
                    <a:lnTo>
                      <a:pt x="0" y="246"/>
                    </a:lnTo>
                    <a:lnTo>
                      <a:pt x="0" y="250"/>
                    </a:lnTo>
                    <a:lnTo>
                      <a:pt x="3" y="254"/>
                    </a:lnTo>
                    <a:lnTo>
                      <a:pt x="5" y="255"/>
                    </a:lnTo>
                    <a:lnTo>
                      <a:pt x="8" y="257"/>
                    </a:lnTo>
                    <a:lnTo>
                      <a:pt x="13" y="257"/>
                    </a:lnTo>
                    <a:lnTo>
                      <a:pt x="14" y="255"/>
                    </a:lnTo>
                    <a:lnTo>
                      <a:pt x="40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56" name="Freeform 136"/>
              <p:cNvSpPr>
                <a:spLocks/>
              </p:cNvSpPr>
              <p:nvPr/>
            </p:nvSpPr>
            <p:spPr bwMode="auto">
              <a:xfrm>
                <a:off x="3045" y="2177"/>
                <a:ext cx="19" cy="495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488"/>
                  </a:cxn>
                  <a:cxn ang="0">
                    <a:pos x="3" y="492"/>
                  </a:cxn>
                  <a:cxn ang="0">
                    <a:pos x="7" y="495"/>
                  </a:cxn>
                  <a:cxn ang="0">
                    <a:pos x="13" y="495"/>
                  </a:cxn>
                  <a:cxn ang="0">
                    <a:pos x="16" y="492"/>
                  </a:cxn>
                  <a:cxn ang="0">
                    <a:pos x="19" y="488"/>
                  </a:cxn>
                  <a:cxn ang="0">
                    <a:pos x="19" y="485"/>
                  </a:cxn>
                  <a:cxn ang="0">
                    <a:pos x="19" y="10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7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57" name="Freeform 137"/>
              <p:cNvSpPr>
                <a:spLocks/>
              </p:cNvSpPr>
              <p:nvPr/>
            </p:nvSpPr>
            <p:spPr bwMode="auto">
              <a:xfrm>
                <a:off x="3432" y="2356"/>
                <a:ext cx="137" cy="137"/>
              </a:xfrm>
              <a:custGeom>
                <a:avLst/>
                <a:gdLst/>
                <a:ahLst/>
                <a:cxnLst>
                  <a:cxn ang="0">
                    <a:pos x="2" y="87"/>
                  </a:cxn>
                  <a:cxn ang="0">
                    <a:pos x="10" y="105"/>
                  </a:cxn>
                  <a:cxn ang="0">
                    <a:pos x="18" y="116"/>
                  </a:cxn>
                  <a:cxn ang="0">
                    <a:pos x="27" y="124"/>
                  </a:cxn>
                  <a:cxn ang="0">
                    <a:pos x="37" y="130"/>
                  </a:cxn>
                  <a:cxn ang="0">
                    <a:pos x="51" y="135"/>
                  </a:cxn>
                  <a:cxn ang="0">
                    <a:pos x="73" y="137"/>
                  </a:cxn>
                  <a:cxn ang="0">
                    <a:pos x="91" y="133"/>
                  </a:cxn>
                  <a:cxn ang="0">
                    <a:pos x="108" y="125"/>
                  </a:cxn>
                  <a:cxn ang="0">
                    <a:pos x="116" y="116"/>
                  </a:cxn>
                  <a:cxn ang="0">
                    <a:pos x="126" y="108"/>
                  </a:cxn>
                  <a:cxn ang="0">
                    <a:pos x="133" y="91"/>
                  </a:cxn>
                  <a:cxn ang="0">
                    <a:pos x="137" y="73"/>
                  </a:cxn>
                  <a:cxn ang="0">
                    <a:pos x="135" y="51"/>
                  </a:cxn>
                  <a:cxn ang="0">
                    <a:pos x="130" y="37"/>
                  </a:cxn>
                  <a:cxn ang="0">
                    <a:pos x="124" y="27"/>
                  </a:cxn>
                  <a:cxn ang="0">
                    <a:pos x="116" y="18"/>
                  </a:cxn>
                  <a:cxn ang="0">
                    <a:pos x="105" y="10"/>
                  </a:cxn>
                  <a:cxn ang="0">
                    <a:pos x="87" y="2"/>
                  </a:cxn>
                  <a:cxn ang="0">
                    <a:pos x="51" y="2"/>
                  </a:cxn>
                  <a:cxn ang="0">
                    <a:pos x="37" y="7"/>
                  </a:cxn>
                  <a:cxn ang="0">
                    <a:pos x="27" y="13"/>
                  </a:cxn>
                  <a:cxn ang="0">
                    <a:pos x="18" y="21"/>
                  </a:cxn>
                  <a:cxn ang="0">
                    <a:pos x="10" y="32"/>
                  </a:cxn>
                  <a:cxn ang="0">
                    <a:pos x="3" y="46"/>
                  </a:cxn>
                  <a:cxn ang="0">
                    <a:pos x="0" y="68"/>
                  </a:cxn>
                  <a:cxn ang="0">
                    <a:pos x="21" y="53"/>
                  </a:cxn>
                  <a:cxn ang="0">
                    <a:pos x="24" y="46"/>
                  </a:cxn>
                  <a:cxn ang="0">
                    <a:pos x="30" y="37"/>
                  </a:cxn>
                  <a:cxn ang="0">
                    <a:pos x="41" y="27"/>
                  </a:cxn>
                  <a:cxn ang="0">
                    <a:pos x="48" y="22"/>
                  </a:cxn>
                  <a:cxn ang="0">
                    <a:pos x="57" y="19"/>
                  </a:cxn>
                  <a:cxn ang="0">
                    <a:pos x="84" y="21"/>
                  </a:cxn>
                  <a:cxn ang="0">
                    <a:pos x="92" y="26"/>
                  </a:cxn>
                  <a:cxn ang="0">
                    <a:pos x="103" y="34"/>
                  </a:cxn>
                  <a:cxn ang="0">
                    <a:pos x="111" y="45"/>
                  </a:cxn>
                  <a:cxn ang="0">
                    <a:pos x="114" y="49"/>
                  </a:cxn>
                  <a:cxn ang="0">
                    <a:pos x="118" y="67"/>
                  </a:cxn>
                  <a:cxn ang="0">
                    <a:pos x="118" y="78"/>
                  </a:cxn>
                  <a:cxn ang="0">
                    <a:pos x="114" y="89"/>
                  </a:cxn>
                  <a:cxn ang="0">
                    <a:pos x="108" y="97"/>
                  </a:cxn>
                  <a:cxn ang="0">
                    <a:pos x="97" y="108"/>
                  </a:cxn>
                  <a:cxn ang="0">
                    <a:pos x="89" y="114"/>
                  </a:cxn>
                  <a:cxn ang="0">
                    <a:pos x="78" y="118"/>
                  </a:cxn>
                  <a:cxn ang="0">
                    <a:pos x="67" y="118"/>
                  </a:cxn>
                  <a:cxn ang="0">
                    <a:pos x="49" y="114"/>
                  </a:cxn>
                  <a:cxn ang="0">
                    <a:pos x="45" y="111"/>
                  </a:cxn>
                  <a:cxn ang="0">
                    <a:pos x="34" y="103"/>
                  </a:cxn>
                  <a:cxn ang="0">
                    <a:pos x="26" y="92"/>
                  </a:cxn>
                  <a:cxn ang="0">
                    <a:pos x="21" y="84"/>
                  </a:cxn>
                  <a:cxn ang="0">
                    <a:pos x="0" y="68"/>
                  </a:cxn>
                </a:cxnLst>
                <a:rect l="0" t="0" r="r" b="b"/>
                <a:pathLst>
                  <a:path w="137" h="137">
                    <a:moveTo>
                      <a:pt x="0" y="68"/>
                    </a:moveTo>
                    <a:lnTo>
                      <a:pt x="0" y="81"/>
                    </a:lnTo>
                    <a:lnTo>
                      <a:pt x="2" y="84"/>
                    </a:lnTo>
                    <a:lnTo>
                      <a:pt x="2" y="87"/>
                    </a:lnTo>
                    <a:lnTo>
                      <a:pt x="3" y="91"/>
                    </a:lnTo>
                    <a:lnTo>
                      <a:pt x="3" y="92"/>
                    </a:lnTo>
                    <a:lnTo>
                      <a:pt x="8" y="103"/>
                    </a:lnTo>
                    <a:lnTo>
                      <a:pt x="10" y="105"/>
                    </a:lnTo>
                    <a:lnTo>
                      <a:pt x="11" y="108"/>
                    </a:lnTo>
                    <a:lnTo>
                      <a:pt x="13" y="110"/>
                    </a:lnTo>
                    <a:lnTo>
                      <a:pt x="15" y="113"/>
                    </a:lnTo>
                    <a:lnTo>
                      <a:pt x="18" y="116"/>
                    </a:lnTo>
                    <a:lnTo>
                      <a:pt x="21" y="116"/>
                    </a:lnTo>
                    <a:lnTo>
                      <a:pt x="21" y="119"/>
                    </a:lnTo>
                    <a:lnTo>
                      <a:pt x="24" y="122"/>
                    </a:lnTo>
                    <a:lnTo>
                      <a:pt x="27" y="124"/>
                    </a:lnTo>
                    <a:lnTo>
                      <a:pt x="29" y="125"/>
                    </a:lnTo>
                    <a:lnTo>
                      <a:pt x="32" y="127"/>
                    </a:lnTo>
                    <a:lnTo>
                      <a:pt x="34" y="129"/>
                    </a:lnTo>
                    <a:lnTo>
                      <a:pt x="37" y="130"/>
                    </a:lnTo>
                    <a:lnTo>
                      <a:pt x="41" y="133"/>
                    </a:lnTo>
                    <a:lnTo>
                      <a:pt x="46" y="133"/>
                    </a:lnTo>
                    <a:lnTo>
                      <a:pt x="49" y="135"/>
                    </a:lnTo>
                    <a:lnTo>
                      <a:pt x="51" y="135"/>
                    </a:lnTo>
                    <a:lnTo>
                      <a:pt x="54" y="137"/>
                    </a:lnTo>
                    <a:lnTo>
                      <a:pt x="64" y="137"/>
                    </a:lnTo>
                    <a:lnTo>
                      <a:pt x="75" y="135"/>
                    </a:lnTo>
                    <a:lnTo>
                      <a:pt x="73" y="137"/>
                    </a:lnTo>
                    <a:lnTo>
                      <a:pt x="81" y="137"/>
                    </a:lnTo>
                    <a:lnTo>
                      <a:pt x="84" y="135"/>
                    </a:lnTo>
                    <a:lnTo>
                      <a:pt x="87" y="135"/>
                    </a:lnTo>
                    <a:lnTo>
                      <a:pt x="91" y="133"/>
                    </a:lnTo>
                    <a:lnTo>
                      <a:pt x="92" y="133"/>
                    </a:lnTo>
                    <a:lnTo>
                      <a:pt x="103" y="129"/>
                    </a:lnTo>
                    <a:lnTo>
                      <a:pt x="105" y="127"/>
                    </a:lnTo>
                    <a:lnTo>
                      <a:pt x="108" y="125"/>
                    </a:lnTo>
                    <a:lnTo>
                      <a:pt x="110" y="124"/>
                    </a:lnTo>
                    <a:lnTo>
                      <a:pt x="113" y="122"/>
                    </a:lnTo>
                    <a:lnTo>
                      <a:pt x="116" y="119"/>
                    </a:lnTo>
                    <a:lnTo>
                      <a:pt x="116" y="116"/>
                    </a:lnTo>
                    <a:lnTo>
                      <a:pt x="119" y="116"/>
                    </a:lnTo>
                    <a:lnTo>
                      <a:pt x="122" y="113"/>
                    </a:lnTo>
                    <a:lnTo>
                      <a:pt x="124" y="110"/>
                    </a:lnTo>
                    <a:lnTo>
                      <a:pt x="126" y="108"/>
                    </a:lnTo>
                    <a:lnTo>
                      <a:pt x="127" y="105"/>
                    </a:lnTo>
                    <a:lnTo>
                      <a:pt x="129" y="103"/>
                    </a:lnTo>
                    <a:lnTo>
                      <a:pt x="133" y="92"/>
                    </a:lnTo>
                    <a:lnTo>
                      <a:pt x="133" y="91"/>
                    </a:lnTo>
                    <a:lnTo>
                      <a:pt x="135" y="87"/>
                    </a:lnTo>
                    <a:lnTo>
                      <a:pt x="135" y="84"/>
                    </a:lnTo>
                    <a:lnTo>
                      <a:pt x="137" y="81"/>
                    </a:lnTo>
                    <a:lnTo>
                      <a:pt x="137" y="73"/>
                    </a:lnTo>
                    <a:lnTo>
                      <a:pt x="135" y="75"/>
                    </a:lnTo>
                    <a:lnTo>
                      <a:pt x="137" y="64"/>
                    </a:lnTo>
                    <a:lnTo>
                      <a:pt x="137" y="54"/>
                    </a:lnTo>
                    <a:lnTo>
                      <a:pt x="135" y="51"/>
                    </a:lnTo>
                    <a:lnTo>
                      <a:pt x="135" y="49"/>
                    </a:lnTo>
                    <a:lnTo>
                      <a:pt x="133" y="46"/>
                    </a:lnTo>
                    <a:lnTo>
                      <a:pt x="133" y="41"/>
                    </a:lnTo>
                    <a:lnTo>
                      <a:pt x="130" y="37"/>
                    </a:lnTo>
                    <a:lnTo>
                      <a:pt x="129" y="34"/>
                    </a:lnTo>
                    <a:lnTo>
                      <a:pt x="127" y="32"/>
                    </a:lnTo>
                    <a:lnTo>
                      <a:pt x="126" y="29"/>
                    </a:lnTo>
                    <a:lnTo>
                      <a:pt x="124" y="27"/>
                    </a:lnTo>
                    <a:lnTo>
                      <a:pt x="122" y="24"/>
                    </a:lnTo>
                    <a:lnTo>
                      <a:pt x="119" y="21"/>
                    </a:lnTo>
                    <a:lnTo>
                      <a:pt x="116" y="21"/>
                    </a:lnTo>
                    <a:lnTo>
                      <a:pt x="116" y="18"/>
                    </a:lnTo>
                    <a:lnTo>
                      <a:pt x="113" y="15"/>
                    </a:lnTo>
                    <a:lnTo>
                      <a:pt x="110" y="13"/>
                    </a:lnTo>
                    <a:lnTo>
                      <a:pt x="108" y="11"/>
                    </a:lnTo>
                    <a:lnTo>
                      <a:pt x="105" y="10"/>
                    </a:lnTo>
                    <a:lnTo>
                      <a:pt x="103" y="8"/>
                    </a:lnTo>
                    <a:lnTo>
                      <a:pt x="92" y="3"/>
                    </a:lnTo>
                    <a:lnTo>
                      <a:pt x="91" y="3"/>
                    </a:lnTo>
                    <a:lnTo>
                      <a:pt x="87" y="2"/>
                    </a:lnTo>
                    <a:lnTo>
                      <a:pt x="84" y="2"/>
                    </a:lnTo>
                    <a:lnTo>
                      <a:pt x="81" y="0"/>
                    </a:lnTo>
                    <a:lnTo>
                      <a:pt x="54" y="0"/>
                    </a:lnTo>
                    <a:lnTo>
                      <a:pt x="51" y="2"/>
                    </a:lnTo>
                    <a:lnTo>
                      <a:pt x="49" y="2"/>
                    </a:lnTo>
                    <a:lnTo>
                      <a:pt x="46" y="3"/>
                    </a:lnTo>
                    <a:lnTo>
                      <a:pt x="41" y="3"/>
                    </a:lnTo>
                    <a:lnTo>
                      <a:pt x="37" y="7"/>
                    </a:lnTo>
                    <a:lnTo>
                      <a:pt x="34" y="8"/>
                    </a:lnTo>
                    <a:lnTo>
                      <a:pt x="32" y="10"/>
                    </a:lnTo>
                    <a:lnTo>
                      <a:pt x="29" y="11"/>
                    </a:lnTo>
                    <a:lnTo>
                      <a:pt x="27" y="13"/>
                    </a:lnTo>
                    <a:lnTo>
                      <a:pt x="24" y="15"/>
                    </a:lnTo>
                    <a:lnTo>
                      <a:pt x="21" y="18"/>
                    </a:lnTo>
                    <a:lnTo>
                      <a:pt x="21" y="21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3" y="27"/>
                    </a:lnTo>
                    <a:lnTo>
                      <a:pt x="11" y="29"/>
                    </a:lnTo>
                    <a:lnTo>
                      <a:pt x="10" y="32"/>
                    </a:lnTo>
                    <a:lnTo>
                      <a:pt x="8" y="34"/>
                    </a:lnTo>
                    <a:lnTo>
                      <a:pt x="7" y="37"/>
                    </a:lnTo>
                    <a:lnTo>
                      <a:pt x="3" y="41"/>
                    </a:lnTo>
                    <a:lnTo>
                      <a:pt x="3" y="46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0" y="54"/>
                    </a:lnTo>
                    <a:lnTo>
                      <a:pt x="0" y="68"/>
                    </a:lnTo>
                    <a:lnTo>
                      <a:pt x="19" y="68"/>
                    </a:lnTo>
                    <a:lnTo>
                      <a:pt x="19" y="57"/>
                    </a:lnTo>
                    <a:lnTo>
                      <a:pt x="21" y="54"/>
                    </a:lnTo>
                    <a:lnTo>
                      <a:pt x="21" y="53"/>
                    </a:lnTo>
                    <a:lnTo>
                      <a:pt x="22" y="49"/>
                    </a:lnTo>
                    <a:lnTo>
                      <a:pt x="22" y="48"/>
                    </a:lnTo>
                    <a:lnTo>
                      <a:pt x="22" y="49"/>
                    </a:lnTo>
                    <a:lnTo>
                      <a:pt x="24" y="46"/>
                    </a:lnTo>
                    <a:lnTo>
                      <a:pt x="26" y="45"/>
                    </a:lnTo>
                    <a:lnTo>
                      <a:pt x="27" y="41"/>
                    </a:lnTo>
                    <a:lnTo>
                      <a:pt x="29" y="40"/>
                    </a:lnTo>
                    <a:lnTo>
                      <a:pt x="30" y="37"/>
                    </a:lnTo>
                    <a:lnTo>
                      <a:pt x="34" y="34"/>
                    </a:lnTo>
                    <a:lnTo>
                      <a:pt x="37" y="30"/>
                    </a:lnTo>
                    <a:lnTo>
                      <a:pt x="40" y="29"/>
                    </a:lnTo>
                    <a:lnTo>
                      <a:pt x="41" y="27"/>
                    </a:lnTo>
                    <a:lnTo>
                      <a:pt x="45" y="26"/>
                    </a:lnTo>
                    <a:lnTo>
                      <a:pt x="46" y="24"/>
                    </a:lnTo>
                    <a:lnTo>
                      <a:pt x="49" y="22"/>
                    </a:lnTo>
                    <a:lnTo>
                      <a:pt x="48" y="22"/>
                    </a:lnTo>
                    <a:lnTo>
                      <a:pt x="49" y="22"/>
                    </a:lnTo>
                    <a:lnTo>
                      <a:pt x="53" y="21"/>
                    </a:lnTo>
                    <a:lnTo>
                      <a:pt x="54" y="21"/>
                    </a:lnTo>
                    <a:lnTo>
                      <a:pt x="57" y="19"/>
                    </a:lnTo>
                    <a:lnTo>
                      <a:pt x="68" y="19"/>
                    </a:lnTo>
                    <a:lnTo>
                      <a:pt x="78" y="19"/>
                    </a:lnTo>
                    <a:lnTo>
                      <a:pt x="81" y="21"/>
                    </a:lnTo>
                    <a:lnTo>
                      <a:pt x="84" y="21"/>
                    </a:lnTo>
                    <a:lnTo>
                      <a:pt x="87" y="22"/>
                    </a:lnTo>
                    <a:lnTo>
                      <a:pt x="89" y="22"/>
                    </a:lnTo>
                    <a:lnTo>
                      <a:pt x="91" y="24"/>
                    </a:lnTo>
                    <a:lnTo>
                      <a:pt x="92" y="26"/>
                    </a:lnTo>
                    <a:lnTo>
                      <a:pt x="95" y="27"/>
                    </a:lnTo>
                    <a:lnTo>
                      <a:pt x="97" y="29"/>
                    </a:lnTo>
                    <a:lnTo>
                      <a:pt x="100" y="30"/>
                    </a:lnTo>
                    <a:lnTo>
                      <a:pt x="103" y="34"/>
                    </a:lnTo>
                    <a:lnTo>
                      <a:pt x="107" y="37"/>
                    </a:lnTo>
                    <a:lnTo>
                      <a:pt x="108" y="40"/>
                    </a:lnTo>
                    <a:lnTo>
                      <a:pt x="110" y="41"/>
                    </a:lnTo>
                    <a:lnTo>
                      <a:pt x="111" y="45"/>
                    </a:lnTo>
                    <a:lnTo>
                      <a:pt x="113" y="46"/>
                    </a:lnTo>
                    <a:lnTo>
                      <a:pt x="114" y="49"/>
                    </a:lnTo>
                    <a:lnTo>
                      <a:pt x="114" y="48"/>
                    </a:lnTo>
                    <a:lnTo>
                      <a:pt x="114" y="49"/>
                    </a:lnTo>
                    <a:lnTo>
                      <a:pt x="116" y="53"/>
                    </a:lnTo>
                    <a:lnTo>
                      <a:pt x="116" y="54"/>
                    </a:lnTo>
                    <a:lnTo>
                      <a:pt x="118" y="57"/>
                    </a:lnTo>
                    <a:lnTo>
                      <a:pt x="118" y="67"/>
                    </a:lnTo>
                    <a:lnTo>
                      <a:pt x="121" y="73"/>
                    </a:lnTo>
                    <a:lnTo>
                      <a:pt x="122" y="62"/>
                    </a:lnTo>
                    <a:lnTo>
                      <a:pt x="118" y="67"/>
                    </a:lnTo>
                    <a:lnTo>
                      <a:pt x="118" y="78"/>
                    </a:lnTo>
                    <a:lnTo>
                      <a:pt x="116" y="81"/>
                    </a:lnTo>
                    <a:lnTo>
                      <a:pt x="116" y="84"/>
                    </a:lnTo>
                    <a:lnTo>
                      <a:pt x="114" y="87"/>
                    </a:lnTo>
                    <a:lnTo>
                      <a:pt x="114" y="89"/>
                    </a:lnTo>
                    <a:lnTo>
                      <a:pt x="113" y="91"/>
                    </a:lnTo>
                    <a:lnTo>
                      <a:pt x="111" y="92"/>
                    </a:lnTo>
                    <a:lnTo>
                      <a:pt x="110" y="95"/>
                    </a:lnTo>
                    <a:lnTo>
                      <a:pt x="108" y="97"/>
                    </a:lnTo>
                    <a:lnTo>
                      <a:pt x="107" y="100"/>
                    </a:lnTo>
                    <a:lnTo>
                      <a:pt x="103" y="103"/>
                    </a:lnTo>
                    <a:lnTo>
                      <a:pt x="100" y="106"/>
                    </a:lnTo>
                    <a:lnTo>
                      <a:pt x="97" y="108"/>
                    </a:lnTo>
                    <a:lnTo>
                      <a:pt x="95" y="110"/>
                    </a:lnTo>
                    <a:lnTo>
                      <a:pt x="92" y="111"/>
                    </a:lnTo>
                    <a:lnTo>
                      <a:pt x="91" y="113"/>
                    </a:lnTo>
                    <a:lnTo>
                      <a:pt x="89" y="114"/>
                    </a:lnTo>
                    <a:lnTo>
                      <a:pt x="87" y="114"/>
                    </a:lnTo>
                    <a:lnTo>
                      <a:pt x="84" y="116"/>
                    </a:lnTo>
                    <a:lnTo>
                      <a:pt x="81" y="116"/>
                    </a:lnTo>
                    <a:lnTo>
                      <a:pt x="78" y="118"/>
                    </a:lnTo>
                    <a:lnTo>
                      <a:pt x="67" y="118"/>
                    </a:lnTo>
                    <a:lnTo>
                      <a:pt x="62" y="122"/>
                    </a:lnTo>
                    <a:lnTo>
                      <a:pt x="73" y="121"/>
                    </a:lnTo>
                    <a:lnTo>
                      <a:pt x="67" y="118"/>
                    </a:lnTo>
                    <a:lnTo>
                      <a:pt x="57" y="118"/>
                    </a:lnTo>
                    <a:lnTo>
                      <a:pt x="54" y="116"/>
                    </a:lnTo>
                    <a:lnTo>
                      <a:pt x="53" y="116"/>
                    </a:lnTo>
                    <a:lnTo>
                      <a:pt x="49" y="114"/>
                    </a:lnTo>
                    <a:lnTo>
                      <a:pt x="48" y="114"/>
                    </a:lnTo>
                    <a:lnTo>
                      <a:pt x="49" y="114"/>
                    </a:lnTo>
                    <a:lnTo>
                      <a:pt x="46" y="113"/>
                    </a:lnTo>
                    <a:lnTo>
                      <a:pt x="45" y="111"/>
                    </a:lnTo>
                    <a:lnTo>
                      <a:pt x="41" y="110"/>
                    </a:lnTo>
                    <a:lnTo>
                      <a:pt x="40" y="108"/>
                    </a:lnTo>
                    <a:lnTo>
                      <a:pt x="37" y="106"/>
                    </a:lnTo>
                    <a:lnTo>
                      <a:pt x="34" y="103"/>
                    </a:lnTo>
                    <a:lnTo>
                      <a:pt x="30" y="100"/>
                    </a:lnTo>
                    <a:lnTo>
                      <a:pt x="29" y="97"/>
                    </a:lnTo>
                    <a:lnTo>
                      <a:pt x="27" y="95"/>
                    </a:lnTo>
                    <a:lnTo>
                      <a:pt x="26" y="92"/>
                    </a:lnTo>
                    <a:lnTo>
                      <a:pt x="24" y="91"/>
                    </a:lnTo>
                    <a:lnTo>
                      <a:pt x="22" y="89"/>
                    </a:lnTo>
                    <a:lnTo>
                      <a:pt x="22" y="87"/>
                    </a:lnTo>
                    <a:lnTo>
                      <a:pt x="21" y="84"/>
                    </a:lnTo>
                    <a:lnTo>
                      <a:pt x="21" y="81"/>
                    </a:lnTo>
                    <a:lnTo>
                      <a:pt x="19" y="78"/>
                    </a:lnTo>
                    <a:lnTo>
                      <a:pt x="19" y="68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58" name="Freeform 138"/>
              <p:cNvSpPr>
                <a:spLocks/>
              </p:cNvSpPr>
              <p:nvPr/>
            </p:nvSpPr>
            <p:spPr bwMode="auto">
              <a:xfrm>
                <a:off x="2758" y="2426"/>
                <a:ext cx="287" cy="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281" y="19"/>
                  </a:cxn>
                  <a:cxn ang="0">
                    <a:pos x="284" y="16"/>
                  </a:cxn>
                  <a:cxn ang="0">
                    <a:pos x="287" y="13"/>
                  </a:cxn>
                  <a:cxn ang="0">
                    <a:pos x="287" y="6"/>
                  </a:cxn>
                  <a:cxn ang="0">
                    <a:pos x="284" y="3"/>
                  </a:cxn>
                  <a:cxn ang="0">
                    <a:pos x="281" y="0"/>
                  </a:cxn>
                  <a:cxn ang="0">
                    <a:pos x="278" y="0"/>
                  </a:cxn>
                  <a:cxn ang="0">
                    <a:pos x="10" y="0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6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59" name="Freeform 139"/>
              <p:cNvSpPr>
                <a:spLocks/>
              </p:cNvSpPr>
              <p:nvPr/>
            </p:nvSpPr>
            <p:spPr bwMode="auto">
              <a:xfrm>
                <a:off x="3567" y="2415"/>
                <a:ext cx="287" cy="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281" y="19"/>
                  </a:cxn>
                  <a:cxn ang="0">
                    <a:pos x="284" y="16"/>
                  </a:cxn>
                  <a:cxn ang="0">
                    <a:pos x="287" y="13"/>
                  </a:cxn>
                  <a:cxn ang="0">
                    <a:pos x="287" y="6"/>
                  </a:cxn>
                  <a:cxn ang="0">
                    <a:pos x="284" y="3"/>
                  </a:cxn>
                  <a:cxn ang="0">
                    <a:pos x="281" y="0"/>
                  </a:cxn>
                  <a:cxn ang="0">
                    <a:pos x="278" y="0"/>
                  </a:cxn>
                  <a:cxn ang="0">
                    <a:pos x="10" y="0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6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60" name="Freeform 140"/>
              <p:cNvSpPr>
                <a:spLocks/>
              </p:cNvSpPr>
              <p:nvPr/>
            </p:nvSpPr>
            <p:spPr bwMode="auto">
              <a:xfrm>
                <a:off x="4409" y="2559"/>
                <a:ext cx="287" cy="1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7" y="19"/>
                  </a:cxn>
                  <a:cxn ang="0">
                    <a:pos x="281" y="19"/>
                  </a:cxn>
                  <a:cxn ang="0">
                    <a:pos x="284" y="16"/>
                  </a:cxn>
                  <a:cxn ang="0">
                    <a:pos x="287" y="13"/>
                  </a:cxn>
                  <a:cxn ang="0">
                    <a:pos x="287" y="7"/>
                  </a:cxn>
                  <a:cxn ang="0">
                    <a:pos x="284" y="3"/>
                  </a:cxn>
                  <a:cxn ang="0">
                    <a:pos x="281" y="0"/>
                  </a:cxn>
                  <a:cxn ang="0">
                    <a:pos x="278" y="0"/>
                  </a:cxn>
                  <a:cxn ang="0">
                    <a:pos x="10" y="0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7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7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63" name="Freeform 143"/>
              <p:cNvSpPr>
                <a:spLocks/>
              </p:cNvSpPr>
              <p:nvPr/>
            </p:nvSpPr>
            <p:spPr bwMode="auto">
              <a:xfrm>
                <a:off x="4162" y="2326"/>
                <a:ext cx="257" cy="495"/>
              </a:xfrm>
              <a:custGeom>
                <a:avLst/>
                <a:gdLst/>
                <a:ahLst/>
                <a:cxnLst>
                  <a:cxn ang="0">
                    <a:pos x="3" y="3"/>
                  </a:cxn>
                  <a:cxn ang="0">
                    <a:pos x="3" y="16"/>
                  </a:cxn>
                  <a:cxn ang="0">
                    <a:pos x="43" y="21"/>
                  </a:cxn>
                  <a:cxn ang="0">
                    <a:pos x="76" y="29"/>
                  </a:cxn>
                  <a:cxn ang="0">
                    <a:pos x="108" y="40"/>
                  </a:cxn>
                  <a:cxn ang="0">
                    <a:pos x="144" y="64"/>
                  </a:cxn>
                  <a:cxn ang="0">
                    <a:pos x="171" y="84"/>
                  </a:cxn>
                  <a:cxn ang="0">
                    <a:pos x="192" y="111"/>
                  </a:cxn>
                  <a:cxn ang="0">
                    <a:pos x="216" y="148"/>
                  </a:cxn>
                  <a:cxn ang="0">
                    <a:pos x="227" y="179"/>
                  </a:cxn>
                  <a:cxn ang="0">
                    <a:pos x="235" y="213"/>
                  </a:cxn>
                  <a:cxn ang="0">
                    <a:pos x="238" y="249"/>
                  </a:cxn>
                  <a:cxn ang="0">
                    <a:pos x="236" y="271"/>
                  </a:cxn>
                  <a:cxn ang="0">
                    <a:pos x="230" y="305"/>
                  </a:cxn>
                  <a:cxn ang="0">
                    <a:pos x="219" y="336"/>
                  </a:cxn>
                  <a:cxn ang="0">
                    <a:pos x="204" y="365"/>
                  </a:cxn>
                  <a:cxn ang="0">
                    <a:pos x="178" y="400"/>
                  </a:cxn>
                  <a:cxn ang="0">
                    <a:pos x="154" y="422"/>
                  </a:cxn>
                  <a:cxn ang="0">
                    <a:pos x="117" y="447"/>
                  </a:cxn>
                  <a:cxn ang="0">
                    <a:pos x="87" y="460"/>
                  </a:cxn>
                  <a:cxn ang="0">
                    <a:pos x="55" y="469"/>
                  </a:cxn>
                  <a:cxn ang="0">
                    <a:pos x="20" y="474"/>
                  </a:cxn>
                  <a:cxn ang="0">
                    <a:pos x="6" y="476"/>
                  </a:cxn>
                  <a:cxn ang="0">
                    <a:pos x="0" y="488"/>
                  </a:cxn>
                  <a:cxn ang="0">
                    <a:pos x="9" y="495"/>
                  </a:cxn>
                  <a:cxn ang="0">
                    <a:pos x="33" y="493"/>
                  </a:cxn>
                  <a:cxn ang="0">
                    <a:pos x="70" y="487"/>
                  </a:cxn>
                  <a:cxn ang="0">
                    <a:pos x="105" y="476"/>
                  </a:cxn>
                  <a:cxn ang="0">
                    <a:pos x="136" y="458"/>
                  </a:cxn>
                  <a:cxn ang="0">
                    <a:pos x="174" y="431"/>
                  </a:cxn>
                  <a:cxn ang="0">
                    <a:pos x="200" y="404"/>
                  </a:cxn>
                  <a:cxn ang="0">
                    <a:pos x="225" y="365"/>
                  </a:cxn>
                  <a:cxn ang="0">
                    <a:pos x="241" y="331"/>
                  </a:cxn>
                  <a:cxn ang="0">
                    <a:pos x="250" y="297"/>
                  </a:cxn>
                  <a:cxn ang="0">
                    <a:pos x="255" y="259"/>
                  </a:cxn>
                  <a:cxn ang="0">
                    <a:pos x="255" y="235"/>
                  </a:cxn>
                  <a:cxn ang="0">
                    <a:pos x="250" y="197"/>
                  </a:cxn>
                  <a:cxn ang="0">
                    <a:pos x="241" y="162"/>
                  </a:cxn>
                  <a:cxn ang="0">
                    <a:pos x="225" y="129"/>
                  </a:cxn>
                  <a:cxn ang="0">
                    <a:pos x="200" y="89"/>
                  </a:cxn>
                  <a:cxn ang="0">
                    <a:pos x="174" y="62"/>
                  </a:cxn>
                  <a:cxn ang="0">
                    <a:pos x="136" y="35"/>
                  </a:cxn>
                  <a:cxn ang="0">
                    <a:pos x="105" y="18"/>
                  </a:cxn>
                  <a:cxn ang="0">
                    <a:pos x="70" y="6"/>
                  </a:cxn>
                  <a:cxn ang="0">
                    <a:pos x="33" y="0"/>
                  </a:cxn>
                </a:cxnLst>
                <a:rect l="0" t="0" r="r" b="b"/>
                <a:pathLst>
                  <a:path w="257" h="495">
                    <a:moveTo>
                      <a:pt x="9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33" y="19"/>
                    </a:lnTo>
                    <a:lnTo>
                      <a:pt x="43" y="21"/>
                    </a:lnTo>
                    <a:lnTo>
                      <a:pt x="55" y="24"/>
                    </a:lnTo>
                    <a:lnTo>
                      <a:pt x="66" y="25"/>
                    </a:lnTo>
                    <a:lnTo>
                      <a:pt x="76" y="29"/>
                    </a:lnTo>
                    <a:lnTo>
                      <a:pt x="87" y="33"/>
                    </a:lnTo>
                    <a:lnTo>
                      <a:pt x="98" y="37"/>
                    </a:lnTo>
                    <a:lnTo>
                      <a:pt x="108" y="40"/>
                    </a:lnTo>
                    <a:lnTo>
                      <a:pt x="117" y="46"/>
                    </a:lnTo>
                    <a:lnTo>
                      <a:pt x="127" y="51"/>
                    </a:lnTo>
                    <a:lnTo>
                      <a:pt x="144" y="64"/>
                    </a:lnTo>
                    <a:lnTo>
                      <a:pt x="154" y="71"/>
                    </a:lnTo>
                    <a:lnTo>
                      <a:pt x="162" y="78"/>
                    </a:lnTo>
                    <a:lnTo>
                      <a:pt x="171" y="84"/>
                    </a:lnTo>
                    <a:lnTo>
                      <a:pt x="178" y="94"/>
                    </a:lnTo>
                    <a:lnTo>
                      <a:pt x="184" y="102"/>
                    </a:lnTo>
                    <a:lnTo>
                      <a:pt x="192" y="111"/>
                    </a:lnTo>
                    <a:lnTo>
                      <a:pt x="204" y="129"/>
                    </a:lnTo>
                    <a:lnTo>
                      <a:pt x="209" y="138"/>
                    </a:lnTo>
                    <a:lnTo>
                      <a:pt x="216" y="148"/>
                    </a:lnTo>
                    <a:lnTo>
                      <a:pt x="219" y="157"/>
                    </a:lnTo>
                    <a:lnTo>
                      <a:pt x="222" y="168"/>
                    </a:lnTo>
                    <a:lnTo>
                      <a:pt x="227" y="179"/>
                    </a:lnTo>
                    <a:lnTo>
                      <a:pt x="230" y="189"/>
                    </a:lnTo>
                    <a:lnTo>
                      <a:pt x="231" y="200"/>
                    </a:lnTo>
                    <a:lnTo>
                      <a:pt x="235" y="213"/>
                    </a:lnTo>
                    <a:lnTo>
                      <a:pt x="236" y="222"/>
                    </a:lnTo>
                    <a:lnTo>
                      <a:pt x="236" y="235"/>
                    </a:lnTo>
                    <a:lnTo>
                      <a:pt x="238" y="249"/>
                    </a:lnTo>
                    <a:lnTo>
                      <a:pt x="238" y="246"/>
                    </a:lnTo>
                    <a:lnTo>
                      <a:pt x="236" y="259"/>
                    </a:lnTo>
                    <a:lnTo>
                      <a:pt x="236" y="271"/>
                    </a:lnTo>
                    <a:lnTo>
                      <a:pt x="235" y="281"/>
                    </a:lnTo>
                    <a:lnTo>
                      <a:pt x="231" y="293"/>
                    </a:lnTo>
                    <a:lnTo>
                      <a:pt x="230" y="305"/>
                    </a:lnTo>
                    <a:lnTo>
                      <a:pt x="227" y="314"/>
                    </a:lnTo>
                    <a:lnTo>
                      <a:pt x="222" y="325"/>
                    </a:lnTo>
                    <a:lnTo>
                      <a:pt x="219" y="336"/>
                    </a:lnTo>
                    <a:lnTo>
                      <a:pt x="216" y="346"/>
                    </a:lnTo>
                    <a:lnTo>
                      <a:pt x="209" y="355"/>
                    </a:lnTo>
                    <a:lnTo>
                      <a:pt x="204" y="365"/>
                    </a:lnTo>
                    <a:lnTo>
                      <a:pt x="192" y="382"/>
                    </a:lnTo>
                    <a:lnTo>
                      <a:pt x="184" y="392"/>
                    </a:lnTo>
                    <a:lnTo>
                      <a:pt x="178" y="400"/>
                    </a:lnTo>
                    <a:lnTo>
                      <a:pt x="171" y="409"/>
                    </a:lnTo>
                    <a:lnTo>
                      <a:pt x="162" y="416"/>
                    </a:lnTo>
                    <a:lnTo>
                      <a:pt x="154" y="422"/>
                    </a:lnTo>
                    <a:lnTo>
                      <a:pt x="144" y="430"/>
                    </a:lnTo>
                    <a:lnTo>
                      <a:pt x="127" y="442"/>
                    </a:lnTo>
                    <a:lnTo>
                      <a:pt x="117" y="447"/>
                    </a:lnTo>
                    <a:lnTo>
                      <a:pt x="108" y="454"/>
                    </a:lnTo>
                    <a:lnTo>
                      <a:pt x="98" y="457"/>
                    </a:lnTo>
                    <a:lnTo>
                      <a:pt x="87" y="460"/>
                    </a:lnTo>
                    <a:lnTo>
                      <a:pt x="76" y="465"/>
                    </a:lnTo>
                    <a:lnTo>
                      <a:pt x="66" y="468"/>
                    </a:lnTo>
                    <a:lnTo>
                      <a:pt x="55" y="469"/>
                    </a:lnTo>
                    <a:lnTo>
                      <a:pt x="43" y="473"/>
                    </a:lnTo>
                    <a:lnTo>
                      <a:pt x="33" y="474"/>
                    </a:lnTo>
                    <a:lnTo>
                      <a:pt x="20" y="474"/>
                    </a:lnTo>
                    <a:lnTo>
                      <a:pt x="8" y="476"/>
                    </a:lnTo>
                    <a:lnTo>
                      <a:pt x="9" y="476"/>
                    </a:lnTo>
                    <a:lnTo>
                      <a:pt x="6" y="476"/>
                    </a:lnTo>
                    <a:lnTo>
                      <a:pt x="3" y="479"/>
                    </a:lnTo>
                    <a:lnTo>
                      <a:pt x="0" y="482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9" y="495"/>
                    </a:lnTo>
                    <a:lnTo>
                      <a:pt x="11" y="495"/>
                    </a:lnTo>
                    <a:lnTo>
                      <a:pt x="20" y="493"/>
                    </a:lnTo>
                    <a:lnTo>
                      <a:pt x="33" y="493"/>
                    </a:lnTo>
                    <a:lnTo>
                      <a:pt x="46" y="492"/>
                    </a:lnTo>
                    <a:lnTo>
                      <a:pt x="59" y="488"/>
                    </a:lnTo>
                    <a:lnTo>
                      <a:pt x="70" y="487"/>
                    </a:lnTo>
                    <a:lnTo>
                      <a:pt x="82" y="484"/>
                    </a:lnTo>
                    <a:lnTo>
                      <a:pt x="93" y="479"/>
                    </a:lnTo>
                    <a:lnTo>
                      <a:pt x="105" y="476"/>
                    </a:lnTo>
                    <a:lnTo>
                      <a:pt x="117" y="469"/>
                    </a:lnTo>
                    <a:lnTo>
                      <a:pt x="127" y="463"/>
                    </a:lnTo>
                    <a:lnTo>
                      <a:pt x="136" y="458"/>
                    </a:lnTo>
                    <a:lnTo>
                      <a:pt x="157" y="446"/>
                    </a:lnTo>
                    <a:lnTo>
                      <a:pt x="166" y="438"/>
                    </a:lnTo>
                    <a:lnTo>
                      <a:pt x="174" y="431"/>
                    </a:lnTo>
                    <a:lnTo>
                      <a:pt x="184" y="422"/>
                    </a:lnTo>
                    <a:lnTo>
                      <a:pt x="193" y="412"/>
                    </a:lnTo>
                    <a:lnTo>
                      <a:pt x="200" y="404"/>
                    </a:lnTo>
                    <a:lnTo>
                      <a:pt x="208" y="395"/>
                    </a:lnTo>
                    <a:lnTo>
                      <a:pt x="220" y="374"/>
                    </a:lnTo>
                    <a:lnTo>
                      <a:pt x="225" y="365"/>
                    </a:lnTo>
                    <a:lnTo>
                      <a:pt x="231" y="355"/>
                    </a:lnTo>
                    <a:lnTo>
                      <a:pt x="238" y="343"/>
                    </a:lnTo>
                    <a:lnTo>
                      <a:pt x="241" y="331"/>
                    </a:lnTo>
                    <a:lnTo>
                      <a:pt x="246" y="320"/>
                    </a:lnTo>
                    <a:lnTo>
                      <a:pt x="249" y="308"/>
                    </a:lnTo>
                    <a:lnTo>
                      <a:pt x="250" y="297"/>
                    </a:lnTo>
                    <a:lnTo>
                      <a:pt x="254" y="284"/>
                    </a:lnTo>
                    <a:lnTo>
                      <a:pt x="255" y="271"/>
                    </a:lnTo>
                    <a:lnTo>
                      <a:pt x="255" y="259"/>
                    </a:lnTo>
                    <a:lnTo>
                      <a:pt x="257" y="249"/>
                    </a:lnTo>
                    <a:lnTo>
                      <a:pt x="257" y="246"/>
                    </a:lnTo>
                    <a:lnTo>
                      <a:pt x="255" y="235"/>
                    </a:lnTo>
                    <a:lnTo>
                      <a:pt x="255" y="222"/>
                    </a:lnTo>
                    <a:lnTo>
                      <a:pt x="254" y="209"/>
                    </a:lnTo>
                    <a:lnTo>
                      <a:pt x="250" y="197"/>
                    </a:lnTo>
                    <a:lnTo>
                      <a:pt x="249" y="186"/>
                    </a:lnTo>
                    <a:lnTo>
                      <a:pt x="246" y="173"/>
                    </a:lnTo>
                    <a:lnTo>
                      <a:pt x="241" y="162"/>
                    </a:lnTo>
                    <a:lnTo>
                      <a:pt x="238" y="151"/>
                    </a:lnTo>
                    <a:lnTo>
                      <a:pt x="231" y="138"/>
                    </a:lnTo>
                    <a:lnTo>
                      <a:pt x="225" y="129"/>
                    </a:lnTo>
                    <a:lnTo>
                      <a:pt x="220" y="119"/>
                    </a:lnTo>
                    <a:lnTo>
                      <a:pt x="208" y="98"/>
                    </a:lnTo>
                    <a:lnTo>
                      <a:pt x="200" y="89"/>
                    </a:lnTo>
                    <a:lnTo>
                      <a:pt x="193" y="81"/>
                    </a:lnTo>
                    <a:lnTo>
                      <a:pt x="184" y="71"/>
                    </a:lnTo>
                    <a:lnTo>
                      <a:pt x="174" y="62"/>
                    </a:lnTo>
                    <a:lnTo>
                      <a:pt x="166" y="56"/>
                    </a:lnTo>
                    <a:lnTo>
                      <a:pt x="157" y="48"/>
                    </a:lnTo>
                    <a:lnTo>
                      <a:pt x="136" y="35"/>
                    </a:lnTo>
                    <a:lnTo>
                      <a:pt x="127" y="30"/>
                    </a:lnTo>
                    <a:lnTo>
                      <a:pt x="117" y="24"/>
                    </a:lnTo>
                    <a:lnTo>
                      <a:pt x="105" y="18"/>
                    </a:lnTo>
                    <a:lnTo>
                      <a:pt x="93" y="14"/>
                    </a:lnTo>
                    <a:lnTo>
                      <a:pt x="82" y="10"/>
                    </a:lnTo>
                    <a:lnTo>
                      <a:pt x="70" y="6"/>
                    </a:lnTo>
                    <a:lnTo>
                      <a:pt x="59" y="5"/>
                    </a:lnTo>
                    <a:lnTo>
                      <a:pt x="46" y="2"/>
                    </a:lnTo>
                    <a:lnTo>
                      <a:pt x="33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64" name="Freeform 144"/>
              <p:cNvSpPr>
                <a:spLocks/>
              </p:cNvSpPr>
              <p:nvPr/>
            </p:nvSpPr>
            <p:spPr bwMode="auto">
              <a:xfrm>
                <a:off x="3835" y="2326"/>
                <a:ext cx="376" cy="19"/>
              </a:xfrm>
              <a:custGeom>
                <a:avLst/>
                <a:gdLst/>
                <a:ahLst/>
                <a:cxnLst>
                  <a:cxn ang="0">
                    <a:pos x="367" y="19"/>
                  </a:cxn>
                  <a:cxn ang="0">
                    <a:pos x="370" y="19"/>
                  </a:cxn>
                  <a:cxn ang="0">
                    <a:pos x="373" y="16"/>
                  </a:cxn>
                  <a:cxn ang="0">
                    <a:pos x="376" y="13"/>
                  </a:cxn>
                  <a:cxn ang="0">
                    <a:pos x="376" y="6"/>
                  </a:cxn>
                  <a:cxn ang="0">
                    <a:pos x="373" y="3"/>
                  </a:cxn>
                  <a:cxn ang="0">
                    <a:pos x="37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0" y="19"/>
                  </a:cxn>
                  <a:cxn ang="0">
                    <a:pos x="367" y="1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3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65" name="Freeform 145"/>
              <p:cNvSpPr>
                <a:spLocks/>
              </p:cNvSpPr>
              <p:nvPr/>
            </p:nvSpPr>
            <p:spPr bwMode="auto">
              <a:xfrm>
                <a:off x="3835" y="2802"/>
                <a:ext cx="376" cy="19"/>
              </a:xfrm>
              <a:custGeom>
                <a:avLst/>
                <a:gdLst/>
                <a:ahLst/>
                <a:cxnLst>
                  <a:cxn ang="0">
                    <a:pos x="367" y="19"/>
                  </a:cxn>
                  <a:cxn ang="0">
                    <a:pos x="370" y="19"/>
                  </a:cxn>
                  <a:cxn ang="0">
                    <a:pos x="373" y="16"/>
                  </a:cxn>
                  <a:cxn ang="0">
                    <a:pos x="376" y="12"/>
                  </a:cxn>
                  <a:cxn ang="0">
                    <a:pos x="376" y="6"/>
                  </a:cxn>
                  <a:cxn ang="0">
                    <a:pos x="373" y="3"/>
                  </a:cxn>
                  <a:cxn ang="0">
                    <a:pos x="370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0" y="19"/>
                  </a:cxn>
                  <a:cxn ang="0">
                    <a:pos x="367" y="1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2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66" name="Freeform 146"/>
              <p:cNvSpPr>
                <a:spLocks/>
              </p:cNvSpPr>
              <p:nvPr/>
            </p:nvSpPr>
            <p:spPr bwMode="auto">
              <a:xfrm>
                <a:off x="3835" y="2326"/>
                <a:ext cx="19" cy="495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488"/>
                  </a:cxn>
                  <a:cxn ang="0">
                    <a:pos x="3" y="492"/>
                  </a:cxn>
                  <a:cxn ang="0">
                    <a:pos x="6" y="495"/>
                  </a:cxn>
                  <a:cxn ang="0">
                    <a:pos x="13" y="495"/>
                  </a:cxn>
                  <a:cxn ang="0">
                    <a:pos x="16" y="492"/>
                  </a:cxn>
                  <a:cxn ang="0">
                    <a:pos x="19" y="488"/>
                  </a:cxn>
                  <a:cxn ang="0">
                    <a:pos x="19" y="485"/>
                  </a:cxn>
                  <a:cxn ang="0">
                    <a:pos x="19" y="10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67" name="Freeform 147"/>
              <p:cNvSpPr>
                <a:spLocks/>
              </p:cNvSpPr>
              <p:nvPr/>
            </p:nvSpPr>
            <p:spPr bwMode="auto">
              <a:xfrm>
                <a:off x="4841" y="2183"/>
                <a:ext cx="390" cy="24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" y="5"/>
                  </a:cxn>
                  <a:cxn ang="0">
                    <a:pos x="0" y="13"/>
                  </a:cxn>
                  <a:cxn ang="0">
                    <a:pos x="5" y="18"/>
                  </a:cxn>
                  <a:cxn ang="0">
                    <a:pos x="16" y="21"/>
                  </a:cxn>
                  <a:cxn ang="0">
                    <a:pos x="41" y="26"/>
                  </a:cxn>
                  <a:cxn ang="0">
                    <a:pos x="58" y="31"/>
                  </a:cxn>
                  <a:cxn ang="0">
                    <a:pos x="74" y="35"/>
                  </a:cxn>
                  <a:cxn ang="0">
                    <a:pos x="98" y="42"/>
                  </a:cxn>
                  <a:cxn ang="0">
                    <a:pos x="112" y="46"/>
                  </a:cxn>
                  <a:cxn ang="0">
                    <a:pos x="128" y="51"/>
                  </a:cxn>
                  <a:cxn ang="0">
                    <a:pos x="143" y="56"/>
                  </a:cxn>
                  <a:cxn ang="0">
                    <a:pos x="163" y="64"/>
                  </a:cxn>
                  <a:cxn ang="0">
                    <a:pos x="184" y="70"/>
                  </a:cxn>
                  <a:cxn ang="0">
                    <a:pos x="222" y="89"/>
                  </a:cxn>
                  <a:cxn ang="0">
                    <a:pos x="235" y="97"/>
                  </a:cxn>
                  <a:cxn ang="0">
                    <a:pos x="241" y="102"/>
                  </a:cxn>
                  <a:cxn ang="0">
                    <a:pos x="255" y="113"/>
                  </a:cxn>
                  <a:cxn ang="0">
                    <a:pos x="268" y="119"/>
                  </a:cxn>
                  <a:cxn ang="0">
                    <a:pos x="277" y="127"/>
                  </a:cxn>
                  <a:cxn ang="0">
                    <a:pos x="287" y="135"/>
                  </a:cxn>
                  <a:cxn ang="0">
                    <a:pos x="296" y="143"/>
                  </a:cxn>
                  <a:cxn ang="0">
                    <a:pos x="306" y="151"/>
                  </a:cxn>
                  <a:cxn ang="0">
                    <a:pos x="315" y="157"/>
                  </a:cxn>
                  <a:cxn ang="0">
                    <a:pos x="327" y="172"/>
                  </a:cxn>
                  <a:cxn ang="0">
                    <a:pos x="333" y="180"/>
                  </a:cxn>
                  <a:cxn ang="0">
                    <a:pos x="353" y="207"/>
                  </a:cxn>
                  <a:cxn ang="0">
                    <a:pos x="363" y="222"/>
                  </a:cxn>
                  <a:cxn ang="0">
                    <a:pos x="369" y="233"/>
                  </a:cxn>
                  <a:cxn ang="0">
                    <a:pos x="373" y="241"/>
                  </a:cxn>
                  <a:cxn ang="0">
                    <a:pos x="377" y="245"/>
                  </a:cxn>
                  <a:cxn ang="0">
                    <a:pos x="385" y="243"/>
                  </a:cxn>
                  <a:cxn ang="0">
                    <a:pos x="388" y="240"/>
                  </a:cxn>
                  <a:cxn ang="0">
                    <a:pos x="390" y="233"/>
                  </a:cxn>
                  <a:cxn ang="0">
                    <a:pos x="385" y="224"/>
                  </a:cxn>
                  <a:cxn ang="0">
                    <a:pos x="379" y="213"/>
                  </a:cxn>
                  <a:cxn ang="0">
                    <a:pos x="369" y="197"/>
                  </a:cxn>
                  <a:cxn ang="0">
                    <a:pos x="349" y="167"/>
                  </a:cxn>
                  <a:cxn ang="0">
                    <a:pos x="339" y="159"/>
                  </a:cxn>
                  <a:cxn ang="0">
                    <a:pos x="333" y="149"/>
                  </a:cxn>
                  <a:cxn ang="0">
                    <a:pos x="323" y="140"/>
                  </a:cxn>
                  <a:cxn ang="0">
                    <a:pos x="314" y="132"/>
                  </a:cxn>
                  <a:cxn ang="0">
                    <a:pos x="304" y="124"/>
                  </a:cxn>
                  <a:cxn ang="0">
                    <a:pos x="295" y="116"/>
                  </a:cxn>
                  <a:cxn ang="0">
                    <a:pos x="284" y="108"/>
                  </a:cxn>
                  <a:cxn ang="0">
                    <a:pos x="273" y="100"/>
                  </a:cxn>
                  <a:cxn ang="0">
                    <a:pos x="263" y="92"/>
                  </a:cxn>
                  <a:cxn ang="0">
                    <a:pos x="250" y="86"/>
                  </a:cxn>
                  <a:cxn ang="0">
                    <a:pos x="244" y="81"/>
                  </a:cxn>
                  <a:cxn ang="0">
                    <a:pos x="231" y="73"/>
                  </a:cxn>
                  <a:cxn ang="0">
                    <a:pos x="190" y="54"/>
                  </a:cxn>
                  <a:cxn ang="0">
                    <a:pos x="169" y="45"/>
                  </a:cxn>
                  <a:cxn ang="0">
                    <a:pos x="149" y="37"/>
                  </a:cxn>
                  <a:cxn ang="0">
                    <a:pos x="135" y="32"/>
                  </a:cxn>
                  <a:cxn ang="0">
                    <a:pos x="119" y="27"/>
                  </a:cxn>
                  <a:cxn ang="0">
                    <a:pos x="104" y="23"/>
                  </a:cxn>
                  <a:cxn ang="0">
                    <a:pos x="81" y="16"/>
                  </a:cxn>
                  <a:cxn ang="0">
                    <a:pos x="62" y="12"/>
                  </a:cxn>
                  <a:cxn ang="0">
                    <a:pos x="47" y="7"/>
                  </a:cxn>
                  <a:cxn ang="0">
                    <a:pos x="28" y="4"/>
                  </a:cxn>
                  <a:cxn ang="0">
                    <a:pos x="11" y="0"/>
                  </a:cxn>
                </a:cxnLst>
                <a:rect l="0" t="0" r="r" b="b"/>
                <a:pathLst>
                  <a:path w="390" h="245">
                    <a:moveTo>
                      <a:pt x="11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5" y="18"/>
                    </a:lnTo>
                    <a:lnTo>
                      <a:pt x="8" y="19"/>
                    </a:lnTo>
                    <a:lnTo>
                      <a:pt x="16" y="21"/>
                    </a:lnTo>
                    <a:lnTo>
                      <a:pt x="25" y="23"/>
                    </a:lnTo>
                    <a:lnTo>
                      <a:pt x="41" y="26"/>
                    </a:lnTo>
                    <a:lnTo>
                      <a:pt x="49" y="29"/>
                    </a:lnTo>
                    <a:lnTo>
                      <a:pt x="58" y="31"/>
                    </a:lnTo>
                    <a:lnTo>
                      <a:pt x="66" y="32"/>
                    </a:lnTo>
                    <a:lnTo>
                      <a:pt x="74" y="35"/>
                    </a:lnTo>
                    <a:lnTo>
                      <a:pt x="90" y="38"/>
                    </a:lnTo>
                    <a:lnTo>
                      <a:pt x="98" y="42"/>
                    </a:lnTo>
                    <a:lnTo>
                      <a:pt x="106" y="43"/>
                    </a:lnTo>
                    <a:lnTo>
                      <a:pt x="112" y="46"/>
                    </a:lnTo>
                    <a:lnTo>
                      <a:pt x="120" y="48"/>
                    </a:lnTo>
                    <a:lnTo>
                      <a:pt x="128" y="51"/>
                    </a:lnTo>
                    <a:lnTo>
                      <a:pt x="136" y="53"/>
                    </a:lnTo>
                    <a:lnTo>
                      <a:pt x="143" y="56"/>
                    </a:lnTo>
                    <a:lnTo>
                      <a:pt x="150" y="57"/>
                    </a:lnTo>
                    <a:lnTo>
                      <a:pt x="163" y="64"/>
                    </a:lnTo>
                    <a:lnTo>
                      <a:pt x="171" y="65"/>
                    </a:lnTo>
                    <a:lnTo>
                      <a:pt x="184" y="70"/>
                    </a:lnTo>
                    <a:lnTo>
                      <a:pt x="192" y="73"/>
                    </a:lnTo>
                    <a:lnTo>
                      <a:pt x="222" y="89"/>
                    </a:lnTo>
                    <a:lnTo>
                      <a:pt x="228" y="94"/>
                    </a:lnTo>
                    <a:lnTo>
                      <a:pt x="235" y="97"/>
                    </a:lnTo>
                    <a:lnTo>
                      <a:pt x="239" y="102"/>
                    </a:lnTo>
                    <a:lnTo>
                      <a:pt x="241" y="102"/>
                    </a:lnTo>
                    <a:lnTo>
                      <a:pt x="250" y="108"/>
                    </a:lnTo>
                    <a:lnTo>
                      <a:pt x="255" y="113"/>
                    </a:lnTo>
                    <a:lnTo>
                      <a:pt x="263" y="116"/>
                    </a:lnTo>
                    <a:lnTo>
                      <a:pt x="268" y="119"/>
                    </a:lnTo>
                    <a:lnTo>
                      <a:pt x="274" y="124"/>
                    </a:lnTo>
                    <a:lnTo>
                      <a:pt x="277" y="127"/>
                    </a:lnTo>
                    <a:lnTo>
                      <a:pt x="282" y="132"/>
                    </a:lnTo>
                    <a:lnTo>
                      <a:pt x="287" y="135"/>
                    </a:lnTo>
                    <a:lnTo>
                      <a:pt x="292" y="140"/>
                    </a:lnTo>
                    <a:lnTo>
                      <a:pt x="296" y="143"/>
                    </a:lnTo>
                    <a:lnTo>
                      <a:pt x="301" y="148"/>
                    </a:lnTo>
                    <a:lnTo>
                      <a:pt x="306" y="151"/>
                    </a:lnTo>
                    <a:lnTo>
                      <a:pt x="311" y="156"/>
                    </a:lnTo>
                    <a:lnTo>
                      <a:pt x="315" y="157"/>
                    </a:lnTo>
                    <a:lnTo>
                      <a:pt x="317" y="162"/>
                    </a:lnTo>
                    <a:lnTo>
                      <a:pt x="327" y="172"/>
                    </a:lnTo>
                    <a:lnTo>
                      <a:pt x="331" y="175"/>
                    </a:lnTo>
                    <a:lnTo>
                      <a:pt x="333" y="180"/>
                    </a:lnTo>
                    <a:lnTo>
                      <a:pt x="338" y="184"/>
                    </a:lnTo>
                    <a:lnTo>
                      <a:pt x="353" y="207"/>
                    </a:lnTo>
                    <a:lnTo>
                      <a:pt x="357" y="213"/>
                    </a:lnTo>
                    <a:lnTo>
                      <a:pt x="363" y="222"/>
                    </a:lnTo>
                    <a:lnTo>
                      <a:pt x="366" y="229"/>
                    </a:lnTo>
                    <a:lnTo>
                      <a:pt x="369" y="233"/>
                    </a:lnTo>
                    <a:lnTo>
                      <a:pt x="373" y="240"/>
                    </a:lnTo>
                    <a:lnTo>
                      <a:pt x="373" y="241"/>
                    </a:lnTo>
                    <a:lnTo>
                      <a:pt x="376" y="243"/>
                    </a:lnTo>
                    <a:lnTo>
                      <a:pt x="377" y="245"/>
                    </a:lnTo>
                    <a:lnTo>
                      <a:pt x="382" y="245"/>
                    </a:lnTo>
                    <a:lnTo>
                      <a:pt x="385" y="243"/>
                    </a:lnTo>
                    <a:lnTo>
                      <a:pt x="387" y="243"/>
                    </a:lnTo>
                    <a:lnTo>
                      <a:pt x="388" y="240"/>
                    </a:lnTo>
                    <a:lnTo>
                      <a:pt x="390" y="238"/>
                    </a:lnTo>
                    <a:lnTo>
                      <a:pt x="390" y="233"/>
                    </a:lnTo>
                    <a:lnTo>
                      <a:pt x="388" y="230"/>
                    </a:lnTo>
                    <a:lnTo>
                      <a:pt x="385" y="224"/>
                    </a:lnTo>
                    <a:lnTo>
                      <a:pt x="382" y="219"/>
                    </a:lnTo>
                    <a:lnTo>
                      <a:pt x="379" y="213"/>
                    </a:lnTo>
                    <a:lnTo>
                      <a:pt x="373" y="203"/>
                    </a:lnTo>
                    <a:lnTo>
                      <a:pt x="369" y="197"/>
                    </a:lnTo>
                    <a:lnTo>
                      <a:pt x="353" y="172"/>
                    </a:lnTo>
                    <a:lnTo>
                      <a:pt x="349" y="167"/>
                    </a:lnTo>
                    <a:lnTo>
                      <a:pt x="344" y="162"/>
                    </a:lnTo>
                    <a:lnTo>
                      <a:pt x="339" y="159"/>
                    </a:lnTo>
                    <a:lnTo>
                      <a:pt x="338" y="154"/>
                    </a:lnTo>
                    <a:lnTo>
                      <a:pt x="333" y="149"/>
                    </a:lnTo>
                    <a:lnTo>
                      <a:pt x="328" y="145"/>
                    </a:lnTo>
                    <a:lnTo>
                      <a:pt x="323" y="140"/>
                    </a:lnTo>
                    <a:lnTo>
                      <a:pt x="319" y="135"/>
                    </a:lnTo>
                    <a:lnTo>
                      <a:pt x="314" y="132"/>
                    </a:lnTo>
                    <a:lnTo>
                      <a:pt x="309" y="127"/>
                    </a:lnTo>
                    <a:lnTo>
                      <a:pt x="304" y="124"/>
                    </a:lnTo>
                    <a:lnTo>
                      <a:pt x="300" y="119"/>
                    </a:lnTo>
                    <a:lnTo>
                      <a:pt x="295" y="116"/>
                    </a:lnTo>
                    <a:lnTo>
                      <a:pt x="290" y="111"/>
                    </a:lnTo>
                    <a:lnTo>
                      <a:pt x="284" y="108"/>
                    </a:lnTo>
                    <a:lnTo>
                      <a:pt x="277" y="103"/>
                    </a:lnTo>
                    <a:lnTo>
                      <a:pt x="273" y="100"/>
                    </a:lnTo>
                    <a:lnTo>
                      <a:pt x="268" y="97"/>
                    </a:lnTo>
                    <a:lnTo>
                      <a:pt x="263" y="92"/>
                    </a:lnTo>
                    <a:lnTo>
                      <a:pt x="255" y="89"/>
                    </a:lnTo>
                    <a:lnTo>
                      <a:pt x="250" y="86"/>
                    </a:lnTo>
                    <a:lnTo>
                      <a:pt x="252" y="86"/>
                    </a:lnTo>
                    <a:lnTo>
                      <a:pt x="244" y="81"/>
                    </a:lnTo>
                    <a:lnTo>
                      <a:pt x="238" y="78"/>
                    </a:lnTo>
                    <a:lnTo>
                      <a:pt x="231" y="73"/>
                    </a:lnTo>
                    <a:lnTo>
                      <a:pt x="198" y="57"/>
                    </a:lnTo>
                    <a:lnTo>
                      <a:pt x="190" y="54"/>
                    </a:lnTo>
                    <a:lnTo>
                      <a:pt x="177" y="46"/>
                    </a:lnTo>
                    <a:lnTo>
                      <a:pt x="169" y="45"/>
                    </a:lnTo>
                    <a:lnTo>
                      <a:pt x="157" y="38"/>
                    </a:lnTo>
                    <a:lnTo>
                      <a:pt x="149" y="37"/>
                    </a:lnTo>
                    <a:lnTo>
                      <a:pt x="143" y="34"/>
                    </a:lnTo>
                    <a:lnTo>
                      <a:pt x="135" y="32"/>
                    </a:lnTo>
                    <a:lnTo>
                      <a:pt x="127" y="29"/>
                    </a:lnTo>
                    <a:lnTo>
                      <a:pt x="119" y="27"/>
                    </a:lnTo>
                    <a:lnTo>
                      <a:pt x="112" y="24"/>
                    </a:lnTo>
                    <a:lnTo>
                      <a:pt x="104" y="23"/>
                    </a:lnTo>
                    <a:lnTo>
                      <a:pt x="97" y="19"/>
                    </a:lnTo>
                    <a:lnTo>
                      <a:pt x="81" y="16"/>
                    </a:lnTo>
                    <a:lnTo>
                      <a:pt x="73" y="13"/>
                    </a:lnTo>
                    <a:lnTo>
                      <a:pt x="62" y="12"/>
                    </a:lnTo>
                    <a:lnTo>
                      <a:pt x="55" y="10"/>
                    </a:lnTo>
                    <a:lnTo>
                      <a:pt x="47" y="7"/>
                    </a:lnTo>
                    <a:lnTo>
                      <a:pt x="36" y="5"/>
                    </a:lnTo>
                    <a:lnTo>
                      <a:pt x="28" y="4"/>
                    </a:lnTo>
                    <a:lnTo>
                      <a:pt x="19" y="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68" name="Freeform 148"/>
              <p:cNvSpPr>
                <a:spLocks/>
              </p:cNvSpPr>
              <p:nvPr/>
            </p:nvSpPr>
            <p:spPr bwMode="auto">
              <a:xfrm>
                <a:off x="4668" y="2183"/>
                <a:ext cx="187" cy="19"/>
              </a:xfrm>
              <a:custGeom>
                <a:avLst/>
                <a:gdLst/>
                <a:ahLst/>
                <a:cxnLst>
                  <a:cxn ang="0">
                    <a:pos x="178" y="19"/>
                  </a:cxn>
                  <a:cxn ang="0">
                    <a:pos x="181" y="19"/>
                  </a:cxn>
                  <a:cxn ang="0">
                    <a:pos x="184" y="16"/>
                  </a:cxn>
                  <a:cxn ang="0">
                    <a:pos x="187" y="13"/>
                  </a:cxn>
                  <a:cxn ang="0">
                    <a:pos x="187" y="7"/>
                  </a:cxn>
                  <a:cxn ang="0">
                    <a:pos x="184" y="4"/>
                  </a:cxn>
                  <a:cxn ang="0">
                    <a:pos x="181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8" y="1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69" name="Freeform 149"/>
              <p:cNvSpPr>
                <a:spLocks/>
              </p:cNvSpPr>
              <p:nvPr/>
            </p:nvSpPr>
            <p:spPr bwMode="auto">
              <a:xfrm>
                <a:off x="4841" y="2413"/>
                <a:ext cx="390" cy="244"/>
              </a:xfrm>
              <a:custGeom>
                <a:avLst/>
                <a:gdLst/>
                <a:ahLst/>
                <a:cxnLst>
                  <a:cxn ang="0">
                    <a:pos x="5" y="227"/>
                  </a:cxn>
                  <a:cxn ang="0">
                    <a:pos x="0" y="232"/>
                  </a:cxn>
                  <a:cxn ang="0">
                    <a:pos x="1" y="240"/>
                  </a:cxn>
                  <a:cxn ang="0">
                    <a:pos x="6" y="244"/>
                  </a:cxn>
                  <a:cxn ang="0">
                    <a:pos x="20" y="241"/>
                  </a:cxn>
                  <a:cxn ang="0">
                    <a:pos x="38" y="238"/>
                  </a:cxn>
                  <a:cxn ang="0">
                    <a:pos x="63" y="232"/>
                  </a:cxn>
                  <a:cxn ang="0">
                    <a:pos x="81" y="227"/>
                  </a:cxn>
                  <a:cxn ang="0">
                    <a:pos x="104" y="221"/>
                  </a:cxn>
                  <a:cxn ang="0">
                    <a:pos x="119" y="216"/>
                  </a:cxn>
                  <a:cxn ang="0">
                    <a:pos x="135" y="211"/>
                  </a:cxn>
                  <a:cxn ang="0">
                    <a:pos x="149" y="206"/>
                  </a:cxn>
                  <a:cxn ang="0">
                    <a:pos x="169" y="199"/>
                  </a:cxn>
                  <a:cxn ang="0">
                    <a:pos x="190" y="187"/>
                  </a:cxn>
                  <a:cxn ang="0">
                    <a:pos x="250" y="159"/>
                  </a:cxn>
                  <a:cxn ang="0">
                    <a:pos x="257" y="154"/>
                  </a:cxn>
                  <a:cxn ang="0">
                    <a:pos x="268" y="146"/>
                  </a:cxn>
                  <a:cxn ang="0">
                    <a:pos x="279" y="138"/>
                  </a:cxn>
                  <a:cxn ang="0">
                    <a:pos x="290" y="130"/>
                  </a:cxn>
                  <a:cxn ang="0">
                    <a:pos x="300" y="122"/>
                  </a:cxn>
                  <a:cxn ang="0">
                    <a:pos x="309" y="114"/>
                  </a:cxn>
                  <a:cxn ang="0">
                    <a:pos x="323" y="102"/>
                  </a:cxn>
                  <a:cxn ang="0">
                    <a:pos x="346" y="80"/>
                  </a:cxn>
                  <a:cxn ang="0">
                    <a:pos x="353" y="70"/>
                  </a:cxn>
                  <a:cxn ang="0">
                    <a:pos x="382" y="24"/>
                  </a:cxn>
                  <a:cxn ang="0">
                    <a:pos x="390" y="11"/>
                  </a:cxn>
                  <a:cxn ang="0">
                    <a:pos x="388" y="5"/>
                  </a:cxn>
                  <a:cxn ang="0">
                    <a:pos x="385" y="2"/>
                  </a:cxn>
                  <a:cxn ang="0">
                    <a:pos x="377" y="0"/>
                  </a:cxn>
                  <a:cxn ang="0">
                    <a:pos x="373" y="3"/>
                  </a:cxn>
                  <a:cxn ang="0">
                    <a:pos x="366" y="15"/>
                  </a:cxn>
                  <a:cxn ang="0">
                    <a:pos x="338" y="57"/>
                  </a:cxn>
                  <a:cxn ang="0">
                    <a:pos x="330" y="67"/>
                  </a:cxn>
                  <a:cxn ang="0">
                    <a:pos x="315" y="84"/>
                  </a:cxn>
                  <a:cxn ang="0">
                    <a:pos x="301" y="95"/>
                  </a:cxn>
                  <a:cxn ang="0">
                    <a:pos x="292" y="103"/>
                  </a:cxn>
                  <a:cxn ang="0">
                    <a:pos x="282" y="111"/>
                  </a:cxn>
                  <a:cxn ang="0">
                    <a:pos x="273" y="119"/>
                  </a:cxn>
                  <a:cxn ang="0">
                    <a:pos x="261" y="127"/>
                  </a:cxn>
                  <a:cxn ang="0">
                    <a:pos x="250" y="135"/>
                  </a:cxn>
                  <a:cxn ang="0">
                    <a:pos x="239" y="145"/>
                  </a:cxn>
                  <a:cxn ang="0">
                    <a:pos x="192" y="168"/>
                  </a:cxn>
                  <a:cxn ang="0">
                    <a:pos x="171" y="178"/>
                  </a:cxn>
                  <a:cxn ang="0">
                    <a:pos x="157" y="181"/>
                  </a:cxn>
                  <a:cxn ang="0">
                    <a:pos x="143" y="187"/>
                  </a:cxn>
                  <a:cxn ang="0">
                    <a:pos x="128" y="192"/>
                  </a:cxn>
                  <a:cxn ang="0">
                    <a:pos x="112" y="197"/>
                  </a:cxn>
                  <a:cxn ang="0">
                    <a:pos x="98" y="202"/>
                  </a:cxn>
                  <a:cxn ang="0">
                    <a:pos x="74" y="208"/>
                  </a:cxn>
                  <a:cxn ang="0">
                    <a:pos x="57" y="213"/>
                  </a:cxn>
                  <a:cxn ang="0">
                    <a:pos x="31" y="219"/>
                  </a:cxn>
                  <a:cxn ang="0">
                    <a:pos x="14" y="222"/>
                  </a:cxn>
                  <a:cxn ang="0">
                    <a:pos x="8" y="225"/>
                  </a:cxn>
                </a:cxnLst>
                <a:rect l="0" t="0" r="r" b="b"/>
                <a:pathLst>
                  <a:path w="390" h="244">
                    <a:moveTo>
                      <a:pt x="8" y="225"/>
                    </a:moveTo>
                    <a:lnTo>
                      <a:pt x="5" y="227"/>
                    </a:lnTo>
                    <a:lnTo>
                      <a:pt x="1" y="230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5" y="243"/>
                    </a:lnTo>
                    <a:lnTo>
                      <a:pt x="6" y="244"/>
                    </a:lnTo>
                    <a:lnTo>
                      <a:pt x="12" y="244"/>
                    </a:lnTo>
                    <a:lnTo>
                      <a:pt x="20" y="241"/>
                    </a:lnTo>
                    <a:lnTo>
                      <a:pt x="28" y="240"/>
                    </a:lnTo>
                    <a:lnTo>
                      <a:pt x="38" y="238"/>
                    </a:lnTo>
                    <a:lnTo>
                      <a:pt x="47" y="235"/>
                    </a:lnTo>
                    <a:lnTo>
                      <a:pt x="63" y="232"/>
                    </a:lnTo>
                    <a:lnTo>
                      <a:pt x="73" y="229"/>
                    </a:lnTo>
                    <a:lnTo>
                      <a:pt x="81" y="227"/>
                    </a:lnTo>
                    <a:lnTo>
                      <a:pt x="89" y="224"/>
                    </a:lnTo>
                    <a:lnTo>
                      <a:pt x="104" y="221"/>
                    </a:lnTo>
                    <a:lnTo>
                      <a:pt x="112" y="218"/>
                    </a:lnTo>
                    <a:lnTo>
                      <a:pt x="119" y="216"/>
                    </a:lnTo>
                    <a:lnTo>
                      <a:pt x="127" y="213"/>
                    </a:lnTo>
                    <a:lnTo>
                      <a:pt x="135" y="211"/>
                    </a:lnTo>
                    <a:lnTo>
                      <a:pt x="143" y="208"/>
                    </a:lnTo>
                    <a:lnTo>
                      <a:pt x="149" y="206"/>
                    </a:lnTo>
                    <a:lnTo>
                      <a:pt x="157" y="202"/>
                    </a:lnTo>
                    <a:lnTo>
                      <a:pt x="169" y="199"/>
                    </a:lnTo>
                    <a:lnTo>
                      <a:pt x="177" y="194"/>
                    </a:lnTo>
                    <a:lnTo>
                      <a:pt x="190" y="187"/>
                    </a:lnTo>
                    <a:lnTo>
                      <a:pt x="198" y="184"/>
                    </a:lnTo>
                    <a:lnTo>
                      <a:pt x="250" y="159"/>
                    </a:lnTo>
                    <a:lnTo>
                      <a:pt x="252" y="157"/>
                    </a:lnTo>
                    <a:lnTo>
                      <a:pt x="257" y="154"/>
                    </a:lnTo>
                    <a:lnTo>
                      <a:pt x="263" y="151"/>
                    </a:lnTo>
                    <a:lnTo>
                      <a:pt x="268" y="146"/>
                    </a:lnTo>
                    <a:lnTo>
                      <a:pt x="274" y="143"/>
                    </a:lnTo>
                    <a:lnTo>
                      <a:pt x="279" y="138"/>
                    </a:lnTo>
                    <a:lnTo>
                      <a:pt x="285" y="135"/>
                    </a:lnTo>
                    <a:lnTo>
                      <a:pt x="290" y="130"/>
                    </a:lnTo>
                    <a:lnTo>
                      <a:pt x="295" y="127"/>
                    </a:lnTo>
                    <a:lnTo>
                      <a:pt x="300" y="122"/>
                    </a:lnTo>
                    <a:lnTo>
                      <a:pt x="304" y="119"/>
                    </a:lnTo>
                    <a:lnTo>
                      <a:pt x="309" y="114"/>
                    </a:lnTo>
                    <a:lnTo>
                      <a:pt x="314" y="111"/>
                    </a:lnTo>
                    <a:lnTo>
                      <a:pt x="323" y="102"/>
                    </a:lnTo>
                    <a:lnTo>
                      <a:pt x="333" y="92"/>
                    </a:lnTo>
                    <a:lnTo>
                      <a:pt x="346" y="80"/>
                    </a:lnTo>
                    <a:lnTo>
                      <a:pt x="349" y="75"/>
                    </a:lnTo>
                    <a:lnTo>
                      <a:pt x="353" y="70"/>
                    </a:lnTo>
                    <a:lnTo>
                      <a:pt x="379" y="30"/>
                    </a:lnTo>
                    <a:lnTo>
                      <a:pt x="382" y="24"/>
                    </a:lnTo>
                    <a:lnTo>
                      <a:pt x="388" y="15"/>
                    </a:lnTo>
                    <a:lnTo>
                      <a:pt x="390" y="11"/>
                    </a:lnTo>
                    <a:lnTo>
                      <a:pt x="390" y="7"/>
                    </a:lnTo>
                    <a:lnTo>
                      <a:pt x="388" y="5"/>
                    </a:lnTo>
                    <a:lnTo>
                      <a:pt x="387" y="2"/>
                    </a:lnTo>
                    <a:lnTo>
                      <a:pt x="385" y="2"/>
                    </a:lnTo>
                    <a:lnTo>
                      <a:pt x="382" y="0"/>
                    </a:lnTo>
                    <a:lnTo>
                      <a:pt x="377" y="0"/>
                    </a:lnTo>
                    <a:lnTo>
                      <a:pt x="376" y="2"/>
                    </a:lnTo>
                    <a:lnTo>
                      <a:pt x="373" y="3"/>
                    </a:lnTo>
                    <a:lnTo>
                      <a:pt x="373" y="5"/>
                    </a:lnTo>
                    <a:lnTo>
                      <a:pt x="366" y="15"/>
                    </a:lnTo>
                    <a:lnTo>
                      <a:pt x="363" y="21"/>
                    </a:lnTo>
                    <a:lnTo>
                      <a:pt x="338" y="57"/>
                    </a:lnTo>
                    <a:lnTo>
                      <a:pt x="333" y="62"/>
                    </a:lnTo>
                    <a:lnTo>
                      <a:pt x="330" y="67"/>
                    </a:lnTo>
                    <a:lnTo>
                      <a:pt x="317" y="80"/>
                    </a:lnTo>
                    <a:lnTo>
                      <a:pt x="315" y="84"/>
                    </a:lnTo>
                    <a:lnTo>
                      <a:pt x="311" y="86"/>
                    </a:lnTo>
                    <a:lnTo>
                      <a:pt x="301" y="95"/>
                    </a:lnTo>
                    <a:lnTo>
                      <a:pt x="296" y="99"/>
                    </a:lnTo>
                    <a:lnTo>
                      <a:pt x="292" y="103"/>
                    </a:lnTo>
                    <a:lnTo>
                      <a:pt x="287" y="107"/>
                    </a:lnTo>
                    <a:lnTo>
                      <a:pt x="282" y="111"/>
                    </a:lnTo>
                    <a:lnTo>
                      <a:pt x="277" y="114"/>
                    </a:lnTo>
                    <a:lnTo>
                      <a:pt x="273" y="119"/>
                    </a:lnTo>
                    <a:lnTo>
                      <a:pt x="266" y="122"/>
                    </a:lnTo>
                    <a:lnTo>
                      <a:pt x="261" y="127"/>
                    </a:lnTo>
                    <a:lnTo>
                      <a:pt x="255" y="130"/>
                    </a:lnTo>
                    <a:lnTo>
                      <a:pt x="250" y="135"/>
                    </a:lnTo>
                    <a:lnTo>
                      <a:pt x="244" y="138"/>
                    </a:lnTo>
                    <a:lnTo>
                      <a:pt x="239" y="145"/>
                    </a:lnTo>
                    <a:lnTo>
                      <a:pt x="241" y="143"/>
                    </a:lnTo>
                    <a:lnTo>
                      <a:pt x="192" y="168"/>
                    </a:lnTo>
                    <a:lnTo>
                      <a:pt x="184" y="172"/>
                    </a:lnTo>
                    <a:lnTo>
                      <a:pt x="171" y="178"/>
                    </a:lnTo>
                    <a:lnTo>
                      <a:pt x="163" y="179"/>
                    </a:lnTo>
                    <a:lnTo>
                      <a:pt x="157" y="181"/>
                    </a:lnTo>
                    <a:lnTo>
                      <a:pt x="150" y="186"/>
                    </a:lnTo>
                    <a:lnTo>
                      <a:pt x="143" y="187"/>
                    </a:lnTo>
                    <a:lnTo>
                      <a:pt x="136" y="189"/>
                    </a:lnTo>
                    <a:lnTo>
                      <a:pt x="128" y="192"/>
                    </a:lnTo>
                    <a:lnTo>
                      <a:pt x="120" y="194"/>
                    </a:lnTo>
                    <a:lnTo>
                      <a:pt x="112" y="197"/>
                    </a:lnTo>
                    <a:lnTo>
                      <a:pt x="106" y="199"/>
                    </a:lnTo>
                    <a:lnTo>
                      <a:pt x="98" y="202"/>
                    </a:lnTo>
                    <a:lnTo>
                      <a:pt x="82" y="205"/>
                    </a:lnTo>
                    <a:lnTo>
                      <a:pt x="74" y="208"/>
                    </a:lnTo>
                    <a:lnTo>
                      <a:pt x="66" y="210"/>
                    </a:lnTo>
                    <a:lnTo>
                      <a:pt x="57" y="213"/>
                    </a:lnTo>
                    <a:lnTo>
                      <a:pt x="41" y="216"/>
                    </a:lnTo>
                    <a:lnTo>
                      <a:pt x="31" y="219"/>
                    </a:lnTo>
                    <a:lnTo>
                      <a:pt x="25" y="221"/>
                    </a:lnTo>
                    <a:lnTo>
                      <a:pt x="14" y="222"/>
                    </a:lnTo>
                    <a:lnTo>
                      <a:pt x="6" y="225"/>
                    </a:lnTo>
                    <a:lnTo>
                      <a:pt x="8" y="2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70" name="Freeform 150"/>
              <p:cNvSpPr>
                <a:spLocks/>
              </p:cNvSpPr>
              <p:nvPr/>
            </p:nvSpPr>
            <p:spPr bwMode="auto">
              <a:xfrm>
                <a:off x="4668" y="2638"/>
                <a:ext cx="187" cy="19"/>
              </a:xfrm>
              <a:custGeom>
                <a:avLst/>
                <a:gdLst/>
                <a:ahLst/>
                <a:cxnLst>
                  <a:cxn ang="0">
                    <a:pos x="178" y="19"/>
                  </a:cxn>
                  <a:cxn ang="0">
                    <a:pos x="181" y="19"/>
                  </a:cxn>
                  <a:cxn ang="0">
                    <a:pos x="184" y="16"/>
                  </a:cxn>
                  <a:cxn ang="0">
                    <a:pos x="187" y="13"/>
                  </a:cxn>
                  <a:cxn ang="0">
                    <a:pos x="187" y="7"/>
                  </a:cxn>
                  <a:cxn ang="0">
                    <a:pos x="184" y="4"/>
                  </a:cxn>
                  <a:cxn ang="0">
                    <a:pos x="181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8" y="1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71" name="Freeform 151"/>
              <p:cNvSpPr>
                <a:spLocks/>
              </p:cNvSpPr>
              <p:nvPr/>
            </p:nvSpPr>
            <p:spPr bwMode="auto">
              <a:xfrm>
                <a:off x="4662" y="2177"/>
                <a:ext cx="80" cy="469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7" y="0"/>
                  </a:cxn>
                  <a:cxn ang="0">
                    <a:pos x="1" y="5"/>
                  </a:cxn>
                  <a:cxn ang="0">
                    <a:pos x="0" y="11"/>
                  </a:cxn>
                  <a:cxn ang="0">
                    <a:pos x="4" y="19"/>
                  </a:cxn>
                  <a:cxn ang="0">
                    <a:pos x="15" y="44"/>
                  </a:cxn>
                  <a:cxn ang="0">
                    <a:pos x="26" y="73"/>
                  </a:cxn>
                  <a:cxn ang="0">
                    <a:pos x="34" y="95"/>
                  </a:cxn>
                  <a:cxn ang="0">
                    <a:pos x="39" y="109"/>
                  </a:cxn>
                  <a:cxn ang="0">
                    <a:pos x="46" y="133"/>
                  </a:cxn>
                  <a:cxn ang="0">
                    <a:pos x="50" y="154"/>
                  </a:cxn>
                  <a:cxn ang="0">
                    <a:pos x="53" y="168"/>
                  </a:cxn>
                  <a:cxn ang="0">
                    <a:pos x="55" y="182"/>
                  </a:cxn>
                  <a:cxn ang="0">
                    <a:pos x="58" y="197"/>
                  </a:cxn>
                  <a:cxn ang="0">
                    <a:pos x="60" y="211"/>
                  </a:cxn>
                  <a:cxn ang="0">
                    <a:pos x="61" y="247"/>
                  </a:cxn>
                  <a:cxn ang="0">
                    <a:pos x="60" y="251"/>
                  </a:cxn>
                  <a:cxn ang="0">
                    <a:pos x="58" y="285"/>
                  </a:cxn>
                  <a:cxn ang="0">
                    <a:pos x="55" y="306"/>
                  </a:cxn>
                  <a:cxn ang="0">
                    <a:pos x="53" y="320"/>
                  </a:cxn>
                  <a:cxn ang="0">
                    <a:pos x="46" y="352"/>
                  </a:cxn>
                  <a:cxn ang="0">
                    <a:pos x="39" y="371"/>
                  </a:cxn>
                  <a:cxn ang="0">
                    <a:pos x="34" y="384"/>
                  </a:cxn>
                  <a:cxn ang="0">
                    <a:pos x="25" y="409"/>
                  </a:cxn>
                  <a:cxn ang="0">
                    <a:pos x="15" y="428"/>
                  </a:cxn>
                  <a:cxn ang="0">
                    <a:pos x="4" y="449"/>
                  </a:cxn>
                  <a:cxn ang="0">
                    <a:pos x="1" y="455"/>
                  </a:cxn>
                  <a:cxn ang="0">
                    <a:pos x="0" y="463"/>
                  </a:cxn>
                  <a:cxn ang="0">
                    <a:pos x="6" y="469"/>
                  </a:cxn>
                  <a:cxn ang="0">
                    <a:pos x="15" y="466"/>
                  </a:cxn>
                  <a:cxn ang="0">
                    <a:pos x="19" y="463"/>
                  </a:cxn>
                  <a:cxn ang="0">
                    <a:pos x="26" y="444"/>
                  </a:cxn>
                  <a:cxn ang="0">
                    <a:pos x="38" y="423"/>
                  </a:cxn>
                  <a:cxn ang="0">
                    <a:pos x="46" y="409"/>
                  </a:cxn>
                  <a:cxn ang="0">
                    <a:pos x="53" y="390"/>
                  </a:cxn>
                  <a:cxn ang="0">
                    <a:pos x="58" y="377"/>
                  </a:cxn>
                  <a:cxn ang="0">
                    <a:pos x="65" y="358"/>
                  </a:cxn>
                  <a:cxn ang="0">
                    <a:pos x="72" y="324"/>
                  </a:cxn>
                  <a:cxn ang="0">
                    <a:pos x="74" y="309"/>
                  </a:cxn>
                  <a:cxn ang="0">
                    <a:pos x="77" y="289"/>
                  </a:cxn>
                  <a:cxn ang="0">
                    <a:pos x="79" y="254"/>
                  </a:cxn>
                  <a:cxn ang="0">
                    <a:pos x="80" y="244"/>
                  </a:cxn>
                  <a:cxn ang="0">
                    <a:pos x="79" y="208"/>
                  </a:cxn>
                  <a:cxn ang="0">
                    <a:pos x="77" y="194"/>
                  </a:cxn>
                  <a:cxn ang="0">
                    <a:pos x="74" y="179"/>
                  </a:cxn>
                  <a:cxn ang="0">
                    <a:pos x="72" y="165"/>
                  </a:cxn>
                  <a:cxn ang="0">
                    <a:pos x="69" y="151"/>
                  </a:cxn>
                  <a:cxn ang="0">
                    <a:pos x="65" y="127"/>
                  </a:cxn>
                  <a:cxn ang="0">
                    <a:pos x="58" y="103"/>
                  </a:cxn>
                  <a:cxn ang="0">
                    <a:pos x="53" y="89"/>
                  </a:cxn>
                  <a:cxn ang="0">
                    <a:pos x="46" y="67"/>
                  </a:cxn>
                  <a:cxn ang="0">
                    <a:pos x="31" y="35"/>
                  </a:cxn>
                  <a:cxn ang="0">
                    <a:pos x="20" y="13"/>
                  </a:cxn>
                </a:cxnLst>
                <a:rect l="0" t="0" r="r" b="b"/>
                <a:pathLst>
                  <a:path w="80" h="469">
                    <a:moveTo>
                      <a:pt x="17" y="5"/>
                    </a:moveTo>
                    <a:lnTo>
                      <a:pt x="14" y="2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4" y="19"/>
                    </a:lnTo>
                    <a:lnTo>
                      <a:pt x="11" y="37"/>
                    </a:lnTo>
                    <a:lnTo>
                      <a:pt x="15" y="44"/>
                    </a:lnTo>
                    <a:lnTo>
                      <a:pt x="19" y="49"/>
                    </a:lnTo>
                    <a:lnTo>
                      <a:pt x="26" y="73"/>
                    </a:lnTo>
                    <a:lnTo>
                      <a:pt x="28" y="79"/>
                    </a:lnTo>
                    <a:lnTo>
                      <a:pt x="34" y="95"/>
                    </a:lnTo>
                    <a:lnTo>
                      <a:pt x="36" y="103"/>
                    </a:lnTo>
                    <a:lnTo>
                      <a:pt x="39" y="109"/>
                    </a:lnTo>
                    <a:lnTo>
                      <a:pt x="42" y="125"/>
                    </a:lnTo>
                    <a:lnTo>
                      <a:pt x="46" y="133"/>
                    </a:lnTo>
                    <a:lnTo>
                      <a:pt x="47" y="138"/>
                    </a:lnTo>
                    <a:lnTo>
                      <a:pt x="50" y="154"/>
                    </a:lnTo>
                    <a:lnTo>
                      <a:pt x="52" y="160"/>
                    </a:lnTo>
                    <a:lnTo>
                      <a:pt x="53" y="168"/>
                    </a:lnTo>
                    <a:lnTo>
                      <a:pt x="55" y="174"/>
                    </a:lnTo>
                    <a:lnTo>
                      <a:pt x="55" y="182"/>
                    </a:lnTo>
                    <a:lnTo>
                      <a:pt x="57" y="190"/>
                    </a:lnTo>
                    <a:lnTo>
                      <a:pt x="58" y="197"/>
                    </a:lnTo>
                    <a:lnTo>
                      <a:pt x="58" y="205"/>
                    </a:lnTo>
                    <a:lnTo>
                      <a:pt x="60" y="211"/>
                    </a:lnTo>
                    <a:lnTo>
                      <a:pt x="60" y="239"/>
                    </a:lnTo>
                    <a:lnTo>
                      <a:pt x="61" y="247"/>
                    </a:lnTo>
                    <a:lnTo>
                      <a:pt x="61" y="244"/>
                    </a:lnTo>
                    <a:lnTo>
                      <a:pt x="60" y="251"/>
                    </a:lnTo>
                    <a:lnTo>
                      <a:pt x="60" y="279"/>
                    </a:lnTo>
                    <a:lnTo>
                      <a:pt x="58" y="285"/>
                    </a:lnTo>
                    <a:lnTo>
                      <a:pt x="58" y="293"/>
                    </a:lnTo>
                    <a:lnTo>
                      <a:pt x="55" y="306"/>
                    </a:lnTo>
                    <a:lnTo>
                      <a:pt x="55" y="312"/>
                    </a:lnTo>
                    <a:lnTo>
                      <a:pt x="53" y="320"/>
                    </a:lnTo>
                    <a:lnTo>
                      <a:pt x="47" y="346"/>
                    </a:lnTo>
                    <a:lnTo>
                      <a:pt x="46" y="352"/>
                    </a:lnTo>
                    <a:lnTo>
                      <a:pt x="42" y="358"/>
                    </a:lnTo>
                    <a:lnTo>
                      <a:pt x="39" y="371"/>
                    </a:lnTo>
                    <a:lnTo>
                      <a:pt x="36" y="377"/>
                    </a:lnTo>
                    <a:lnTo>
                      <a:pt x="34" y="384"/>
                    </a:lnTo>
                    <a:lnTo>
                      <a:pt x="28" y="396"/>
                    </a:lnTo>
                    <a:lnTo>
                      <a:pt x="25" y="409"/>
                    </a:lnTo>
                    <a:lnTo>
                      <a:pt x="22" y="417"/>
                    </a:lnTo>
                    <a:lnTo>
                      <a:pt x="15" y="428"/>
                    </a:lnTo>
                    <a:lnTo>
                      <a:pt x="11" y="435"/>
                    </a:lnTo>
                    <a:lnTo>
                      <a:pt x="4" y="449"/>
                    </a:lnTo>
                    <a:lnTo>
                      <a:pt x="0" y="457"/>
                    </a:lnTo>
                    <a:lnTo>
                      <a:pt x="1" y="455"/>
                    </a:lnTo>
                    <a:lnTo>
                      <a:pt x="0" y="457"/>
                    </a:lnTo>
                    <a:lnTo>
                      <a:pt x="0" y="463"/>
                    </a:lnTo>
                    <a:lnTo>
                      <a:pt x="3" y="466"/>
                    </a:lnTo>
                    <a:lnTo>
                      <a:pt x="6" y="469"/>
                    </a:lnTo>
                    <a:lnTo>
                      <a:pt x="12" y="469"/>
                    </a:lnTo>
                    <a:lnTo>
                      <a:pt x="15" y="466"/>
                    </a:lnTo>
                    <a:lnTo>
                      <a:pt x="17" y="465"/>
                    </a:lnTo>
                    <a:lnTo>
                      <a:pt x="19" y="463"/>
                    </a:lnTo>
                    <a:lnTo>
                      <a:pt x="20" y="455"/>
                    </a:lnTo>
                    <a:lnTo>
                      <a:pt x="26" y="444"/>
                    </a:lnTo>
                    <a:lnTo>
                      <a:pt x="31" y="438"/>
                    </a:lnTo>
                    <a:lnTo>
                      <a:pt x="38" y="423"/>
                    </a:lnTo>
                    <a:lnTo>
                      <a:pt x="41" y="415"/>
                    </a:lnTo>
                    <a:lnTo>
                      <a:pt x="46" y="409"/>
                    </a:lnTo>
                    <a:lnTo>
                      <a:pt x="47" y="403"/>
                    </a:lnTo>
                    <a:lnTo>
                      <a:pt x="53" y="390"/>
                    </a:lnTo>
                    <a:lnTo>
                      <a:pt x="55" y="384"/>
                    </a:lnTo>
                    <a:lnTo>
                      <a:pt x="58" y="377"/>
                    </a:lnTo>
                    <a:lnTo>
                      <a:pt x="61" y="365"/>
                    </a:lnTo>
                    <a:lnTo>
                      <a:pt x="65" y="358"/>
                    </a:lnTo>
                    <a:lnTo>
                      <a:pt x="66" y="349"/>
                    </a:lnTo>
                    <a:lnTo>
                      <a:pt x="72" y="324"/>
                    </a:lnTo>
                    <a:lnTo>
                      <a:pt x="74" y="316"/>
                    </a:lnTo>
                    <a:lnTo>
                      <a:pt x="74" y="309"/>
                    </a:lnTo>
                    <a:lnTo>
                      <a:pt x="77" y="297"/>
                    </a:lnTo>
                    <a:lnTo>
                      <a:pt x="77" y="289"/>
                    </a:lnTo>
                    <a:lnTo>
                      <a:pt x="79" y="282"/>
                    </a:lnTo>
                    <a:lnTo>
                      <a:pt x="79" y="254"/>
                    </a:lnTo>
                    <a:lnTo>
                      <a:pt x="80" y="247"/>
                    </a:lnTo>
                    <a:lnTo>
                      <a:pt x="80" y="244"/>
                    </a:lnTo>
                    <a:lnTo>
                      <a:pt x="79" y="236"/>
                    </a:lnTo>
                    <a:lnTo>
                      <a:pt x="79" y="208"/>
                    </a:lnTo>
                    <a:lnTo>
                      <a:pt x="77" y="201"/>
                    </a:lnTo>
                    <a:lnTo>
                      <a:pt x="77" y="194"/>
                    </a:lnTo>
                    <a:lnTo>
                      <a:pt x="76" y="187"/>
                    </a:lnTo>
                    <a:lnTo>
                      <a:pt x="74" y="179"/>
                    </a:lnTo>
                    <a:lnTo>
                      <a:pt x="74" y="171"/>
                    </a:lnTo>
                    <a:lnTo>
                      <a:pt x="72" y="165"/>
                    </a:lnTo>
                    <a:lnTo>
                      <a:pt x="71" y="157"/>
                    </a:lnTo>
                    <a:lnTo>
                      <a:pt x="69" y="151"/>
                    </a:lnTo>
                    <a:lnTo>
                      <a:pt x="66" y="135"/>
                    </a:lnTo>
                    <a:lnTo>
                      <a:pt x="65" y="127"/>
                    </a:lnTo>
                    <a:lnTo>
                      <a:pt x="61" y="119"/>
                    </a:lnTo>
                    <a:lnTo>
                      <a:pt x="58" y="103"/>
                    </a:lnTo>
                    <a:lnTo>
                      <a:pt x="55" y="97"/>
                    </a:lnTo>
                    <a:lnTo>
                      <a:pt x="53" y="89"/>
                    </a:lnTo>
                    <a:lnTo>
                      <a:pt x="47" y="73"/>
                    </a:lnTo>
                    <a:lnTo>
                      <a:pt x="46" y="67"/>
                    </a:lnTo>
                    <a:lnTo>
                      <a:pt x="34" y="43"/>
                    </a:lnTo>
                    <a:lnTo>
                      <a:pt x="31" y="35"/>
                    </a:lnTo>
                    <a:lnTo>
                      <a:pt x="26" y="27"/>
                    </a:lnTo>
                    <a:lnTo>
                      <a:pt x="20" y="13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72" name="Freeform 152"/>
              <p:cNvSpPr>
                <a:spLocks/>
              </p:cNvSpPr>
              <p:nvPr/>
            </p:nvSpPr>
            <p:spPr bwMode="auto">
              <a:xfrm>
                <a:off x="4473" y="2256"/>
                <a:ext cx="228" cy="19"/>
              </a:xfrm>
              <a:custGeom>
                <a:avLst/>
                <a:gdLst/>
                <a:ahLst/>
                <a:cxnLst>
                  <a:cxn ang="0">
                    <a:pos x="219" y="19"/>
                  </a:cxn>
                  <a:cxn ang="0">
                    <a:pos x="222" y="19"/>
                  </a:cxn>
                  <a:cxn ang="0">
                    <a:pos x="225" y="16"/>
                  </a:cxn>
                  <a:cxn ang="0">
                    <a:pos x="228" y="13"/>
                  </a:cxn>
                  <a:cxn ang="0">
                    <a:pos x="228" y="7"/>
                  </a:cxn>
                  <a:cxn ang="0">
                    <a:pos x="225" y="4"/>
                  </a:cxn>
                  <a:cxn ang="0">
                    <a:pos x="222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219" y="19"/>
                  </a:cxn>
                </a:cxnLst>
                <a:rect l="0" t="0" r="r" b="b"/>
                <a:pathLst>
                  <a:path w="228" h="19">
                    <a:moveTo>
                      <a:pt x="219" y="19"/>
                    </a:moveTo>
                    <a:lnTo>
                      <a:pt x="222" y="19"/>
                    </a:lnTo>
                    <a:lnTo>
                      <a:pt x="225" y="16"/>
                    </a:lnTo>
                    <a:lnTo>
                      <a:pt x="228" y="13"/>
                    </a:lnTo>
                    <a:lnTo>
                      <a:pt x="228" y="7"/>
                    </a:lnTo>
                    <a:lnTo>
                      <a:pt x="225" y="4"/>
                    </a:lnTo>
                    <a:lnTo>
                      <a:pt x="222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73" name="Freeform 153"/>
              <p:cNvSpPr>
                <a:spLocks/>
              </p:cNvSpPr>
              <p:nvPr/>
            </p:nvSpPr>
            <p:spPr bwMode="auto">
              <a:xfrm>
                <a:off x="4473" y="1990"/>
                <a:ext cx="19" cy="285"/>
              </a:xfrm>
              <a:custGeom>
                <a:avLst/>
                <a:gdLst/>
                <a:ahLst/>
                <a:cxnLst>
                  <a:cxn ang="0">
                    <a:pos x="0" y="276"/>
                  </a:cxn>
                  <a:cxn ang="0">
                    <a:pos x="0" y="279"/>
                  </a:cxn>
                  <a:cxn ang="0">
                    <a:pos x="3" y="282"/>
                  </a:cxn>
                  <a:cxn ang="0">
                    <a:pos x="6" y="285"/>
                  </a:cxn>
                  <a:cxn ang="0">
                    <a:pos x="12" y="285"/>
                  </a:cxn>
                  <a:cxn ang="0">
                    <a:pos x="16" y="282"/>
                  </a:cxn>
                  <a:cxn ang="0">
                    <a:pos x="19" y="279"/>
                  </a:cxn>
                  <a:cxn ang="0">
                    <a:pos x="19" y="6"/>
                  </a:cxn>
                  <a:cxn ang="0">
                    <a:pos x="16" y="3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276"/>
                  </a:cxn>
                </a:cxnLst>
                <a:rect l="0" t="0" r="r" b="b"/>
                <a:pathLst>
                  <a:path w="19" h="285">
                    <a:moveTo>
                      <a:pt x="0" y="276"/>
                    </a:moveTo>
                    <a:lnTo>
                      <a:pt x="0" y="279"/>
                    </a:lnTo>
                    <a:lnTo>
                      <a:pt x="3" y="282"/>
                    </a:lnTo>
                    <a:lnTo>
                      <a:pt x="6" y="285"/>
                    </a:lnTo>
                    <a:lnTo>
                      <a:pt x="12" y="285"/>
                    </a:lnTo>
                    <a:lnTo>
                      <a:pt x="16" y="282"/>
                    </a:lnTo>
                    <a:lnTo>
                      <a:pt x="19" y="279"/>
                    </a:lnTo>
                    <a:lnTo>
                      <a:pt x="19" y="6"/>
                    </a:lnTo>
                    <a:lnTo>
                      <a:pt x="16" y="3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74" name="Freeform 154"/>
              <p:cNvSpPr>
                <a:spLocks/>
              </p:cNvSpPr>
              <p:nvPr/>
            </p:nvSpPr>
            <p:spPr bwMode="auto">
              <a:xfrm>
                <a:off x="2749" y="1990"/>
                <a:ext cx="1743" cy="19"/>
              </a:xfrm>
              <a:custGeom>
                <a:avLst/>
                <a:gdLst/>
                <a:ahLst/>
                <a:cxnLst>
                  <a:cxn ang="0">
                    <a:pos x="1733" y="19"/>
                  </a:cxn>
                  <a:cxn ang="0">
                    <a:pos x="1736" y="19"/>
                  </a:cxn>
                  <a:cxn ang="0">
                    <a:pos x="1740" y="16"/>
                  </a:cxn>
                  <a:cxn ang="0">
                    <a:pos x="1743" y="13"/>
                  </a:cxn>
                  <a:cxn ang="0">
                    <a:pos x="1743" y="6"/>
                  </a:cxn>
                  <a:cxn ang="0">
                    <a:pos x="1740" y="3"/>
                  </a:cxn>
                  <a:cxn ang="0">
                    <a:pos x="1736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733" y="19"/>
                  </a:cxn>
                </a:cxnLst>
                <a:rect l="0" t="0" r="r" b="b"/>
                <a:pathLst>
                  <a:path w="1743" h="19">
                    <a:moveTo>
                      <a:pt x="1733" y="19"/>
                    </a:moveTo>
                    <a:lnTo>
                      <a:pt x="1736" y="19"/>
                    </a:lnTo>
                    <a:lnTo>
                      <a:pt x="1740" y="16"/>
                    </a:lnTo>
                    <a:lnTo>
                      <a:pt x="1743" y="13"/>
                    </a:lnTo>
                    <a:lnTo>
                      <a:pt x="1743" y="6"/>
                    </a:lnTo>
                    <a:lnTo>
                      <a:pt x="1740" y="3"/>
                    </a:lnTo>
                    <a:lnTo>
                      <a:pt x="1736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33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75" name="Freeform 155"/>
              <p:cNvSpPr>
                <a:spLocks/>
              </p:cNvSpPr>
              <p:nvPr/>
            </p:nvSpPr>
            <p:spPr bwMode="auto">
              <a:xfrm>
                <a:off x="2749" y="2732"/>
                <a:ext cx="1089" cy="19"/>
              </a:xfrm>
              <a:custGeom>
                <a:avLst/>
                <a:gdLst/>
                <a:ahLst/>
                <a:cxnLst>
                  <a:cxn ang="0">
                    <a:pos x="1080" y="19"/>
                  </a:cxn>
                  <a:cxn ang="0">
                    <a:pos x="1083" y="19"/>
                  </a:cxn>
                  <a:cxn ang="0">
                    <a:pos x="1086" y="16"/>
                  </a:cxn>
                  <a:cxn ang="0">
                    <a:pos x="1089" y="13"/>
                  </a:cxn>
                  <a:cxn ang="0">
                    <a:pos x="1089" y="6"/>
                  </a:cxn>
                  <a:cxn ang="0">
                    <a:pos x="1086" y="3"/>
                  </a:cxn>
                  <a:cxn ang="0">
                    <a:pos x="1083" y="0"/>
                  </a:cxn>
                  <a:cxn ang="0">
                    <a:pos x="6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9" y="19"/>
                  </a:cxn>
                  <a:cxn ang="0">
                    <a:pos x="1080" y="19"/>
                  </a:cxn>
                </a:cxnLst>
                <a:rect l="0" t="0" r="r" b="b"/>
                <a:pathLst>
                  <a:path w="1089" h="19">
                    <a:moveTo>
                      <a:pt x="1080" y="19"/>
                    </a:moveTo>
                    <a:lnTo>
                      <a:pt x="1083" y="19"/>
                    </a:lnTo>
                    <a:lnTo>
                      <a:pt x="1086" y="16"/>
                    </a:lnTo>
                    <a:lnTo>
                      <a:pt x="1089" y="13"/>
                    </a:lnTo>
                    <a:lnTo>
                      <a:pt x="1089" y="6"/>
                    </a:lnTo>
                    <a:lnTo>
                      <a:pt x="1086" y="3"/>
                    </a:lnTo>
                    <a:lnTo>
                      <a:pt x="108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08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76" name="Freeform 156"/>
              <p:cNvSpPr>
                <a:spLocks/>
              </p:cNvSpPr>
              <p:nvPr/>
            </p:nvSpPr>
            <p:spPr bwMode="auto">
              <a:xfrm>
                <a:off x="5217" y="2405"/>
                <a:ext cx="198" cy="19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6" y="0"/>
                  </a:cxn>
                  <a:cxn ang="0">
                    <a:pos x="3" y="4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3" y="16"/>
                  </a:cxn>
                  <a:cxn ang="0">
                    <a:pos x="6" y="19"/>
                  </a:cxn>
                  <a:cxn ang="0">
                    <a:pos x="192" y="19"/>
                  </a:cxn>
                  <a:cxn ang="0">
                    <a:pos x="195" y="16"/>
                  </a:cxn>
                  <a:cxn ang="0">
                    <a:pos x="198" y="13"/>
                  </a:cxn>
                  <a:cxn ang="0">
                    <a:pos x="198" y="7"/>
                  </a:cxn>
                  <a:cxn ang="0">
                    <a:pos x="195" y="4"/>
                  </a:cxn>
                  <a:cxn ang="0">
                    <a:pos x="192" y="0"/>
                  </a:cxn>
                  <a:cxn ang="0">
                    <a:pos x="188" y="0"/>
                  </a:cxn>
                  <a:cxn ang="0">
                    <a:pos x="9" y="0"/>
                  </a:cxn>
                </a:cxnLst>
                <a:rect l="0" t="0" r="r" b="b"/>
                <a:pathLst>
                  <a:path w="198" h="19">
                    <a:moveTo>
                      <a:pt x="9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92" y="19"/>
                    </a:lnTo>
                    <a:lnTo>
                      <a:pt x="195" y="16"/>
                    </a:lnTo>
                    <a:lnTo>
                      <a:pt x="198" y="13"/>
                    </a:lnTo>
                    <a:lnTo>
                      <a:pt x="198" y="7"/>
                    </a:lnTo>
                    <a:lnTo>
                      <a:pt x="195" y="4"/>
                    </a:lnTo>
                    <a:lnTo>
                      <a:pt x="192" y="0"/>
                    </a:lnTo>
                    <a:lnTo>
                      <a:pt x="188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35677" name="Rectangle 157"/>
            <p:cNvSpPr>
              <a:spLocks noChangeArrowheads="1"/>
            </p:cNvSpPr>
            <p:nvPr/>
          </p:nvSpPr>
          <p:spPr bwMode="auto">
            <a:xfrm>
              <a:off x="5494" y="2310"/>
              <a:ext cx="8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235678" name="Rectangle 158"/>
            <p:cNvSpPr>
              <a:spLocks noChangeArrowheads="1"/>
            </p:cNvSpPr>
            <p:nvPr/>
          </p:nvSpPr>
          <p:spPr bwMode="auto">
            <a:xfrm>
              <a:off x="2621" y="2654"/>
              <a:ext cx="8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235585" name="Text Box 65"/>
            <p:cNvSpPr txBox="1">
              <a:spLocks noChangeArrowheads="1"/>
            </p:cNvSpPr>
            <p:nvPr/>
          </p:nvSpPr>
          <p:spPr bwMode="auto">
            <a:xfrm>
              <a:off x="2948" y="1618"/>
              <a:ext cx="15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/>
                <a:t>Logic Diagram</a:t>
              </a:r>
            </a:p>
          </p:txBody>
        </p:sp>
      </p:grpSp>
      <p:grpSp>
        <p:nvGrpSpPr>
          <p:cNvPr id="4" name="Group 178"/>
          <p:cNvGrpSpPr>
            <a:grpSpLocks/>
          </p:cNvGrpSpPr>
          <p:nvPr/>
        </p:nvGrpSpPr>
        <p:grpSpPr bwMode="auto">
          <a:xfrm>
            <a:off x="4810126" y="896630"/>
            <a:ext cx="3357562" cy="1160463"/>
            <a:chOff x="2949" y="738"/>
            <a:chExt cx="2115" cy="731"/>
          </a:xfrm>
        </p:grpSpPr>
        <p:sp>
          <p:nvSpPr>
            <p:cNvPr id="235531" name="Text Box 11"/>
            <p:cNvSpPr txBox="1">
              <a:spLocks noChangeArrowheads="1"/>
            </p:cNvSpPr>
            <p:nvPr/>
          </p:nvSpPr>
          <p:spPr bwMode="auto">
            <a:xfrm>
              <a:off x="2949" y="738"/>
              <a:ext cx="21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dirty="0">
                  <a:cs typeface="Times New Roman" pitchFamily="18" charset="0"/>
                </a:rPr>
                <a:t>Equation</a:t>
              </a:r>
              <a:endParaRPr lang="en-US" sz="2400" dirty="0"/>
            </a:p>
          </p:txBody>
        </p:sp>
        <p:grpSp>
          <p:nvGrpSpPr>
            <p:cNvPr id="5" name="Group 177"/>
            <p:cNvGrpSpPr>
              <a:grpSpLocks/>
            </p:cNvGrpSpPr>
            <p:nvPr/>
          </p:nvGrpSpPr>
          <p:grpSpPr bwMode="auto">
            <a:xfrm>
              <a:off x="3172" y="1140"/>
              <a:ext cx="1197" cy="329"/>
              <a:chOff x="3172" y="1140"/>
              <a:chExt cx="1197" cy="329"/>
            </a:xfrm>
          </p:grpSpPr>
          <p:sp>
            <p:nvSpPr>
              <p:cNvPr id="235684" name="Line 164"/>
              <p:cNvSpPr>
                <a:spLocks noChangeShapeType="1"/>
              </p:cNvSpPr>
              <p:nvPr/>
            </p:nvSpPr>
            <p:spPr bwMode="auto">
              <a:xfrm flipV="1">
                <a:off x="3942" y="1187"/>
                <a:ext cx="205" cy="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85" name="Rectangle 165"/>
              <p:cNvSpPr>
                <a:spLocks noChangeArrowheads="1"/>
              </p:cNvSpPr>
              <p:nvPr/>
            </p:nvSpPr>
            <p:spPr bwMode="auto">
              <a:xfrm>
                <a:off x="4217" y="1168"/>
                <a:ext cx="152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>
                    <a:solidFill>
                      <a:srgbClr val="000000"/>
                    </a:solidFill>
                  </a:rPr>
                  <a:t>Z</a:t>
                </a:r>
                <a:endParaRPr lang="en-US" sz="2400"/>
              </a:p>
            </p:txBody>
          </p:sp>
          <p:sp>
            <p:nvSpPr>
              <p:cNvPr id="235687" name="Rectangle 167"/>
              <p:cNvSpPr>
                <a:spLocks noChangeArrowheads="1"/>
              </p:cNvSpPr>
              <p:nvPr/>
            </p:nvSpPr>
            <p:spPr bwMode="auto">
              <a:xfrm>
                <a:off x="3970" y="1168"/>
                <a:ext cx="167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>
                    <a:solidFill>
                      <a:srgbClr val="000000"/>
                    </a:solidFill>
                  </a:rPr>
                  <a:t>Y</a:t>
                </a:r>
                <a:endParaRPr lang="en-US" sz="2400"/>
              </a:p>
            </p:txBody>
          </p:sp>
          <p:sp>
            <p:nvSpPr>
              <p:cNvPr id="235688" name="Rectangle 168"/>
              <p:cNvSpPr>
                <a:spLocks noChangeArrowheads="1"/>
              </p:cNvSpPr>
              <p:nvPr/>
            </p:nvSpPr>
            <p:spPr bwMode="auto">
              <a:xfrm>
                <a:off x="3929" y="1168"/>
                <a:ext cx="70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>
                    <a:solidFill>
                      <a:srgbClr val="00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235689" name="Rectangle 169"/>
              <p:cNvSpPr>
                <a:spLocks noChangeArrowheads="1"/>
              </p:cNvSpPr>
              <p:nvPr/>
            </p:nvSpPr>
            <p:spPr bwMode="auto">
              <a:xfrm>
                <a:off x="3562" y="1168"/>
                <a:ext cx="241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>
                    <a:solidFill>
                      <a:srgbClr val="000000"/>
                    </a:solidFill>
                  </a:rPr>
                  <a:t>X </a:t>
                </a:r>
                <a:endParaRPr lang="en-US" sz="2400"/>
              </a:p>
            </p:txBody>
          </p:sp>
          <p:sp>
            <p:nvSpPr>
              <p:cNvPr id="235690" name="Rectangle 170"/>
              <p:cNvSpPr>
                <a:spLocks noChangeArrowheads="1"/>
              </p:cNvSpPr>
              <p:nvPr/>
            </p:nvSpPr>
            <p:spPr bwMode="auto">
              <a:xfrm>
                <a:off x="3500" y="1168"/>
                <a:ext cx="70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>
                    <a:solidFill>
                      <a:srgbClr val="00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235691" name="Rectangle 171"/>
              <p:cNvSpPr>
                <a:spLocks noChangeArrowheads="1"/>
              </p:cNvSpPr>
              <p:nvPr/>
            </p:nvSpPr>
            <p:spPr bwMode="auto">
              <a:xfrm>
                <a:off x="3310" y="1168"/>
                <a:ext cx="70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>
                    <a:solidFill>
                      <a:srgbClr val="000000"/>
                    </a:solidFill>
                  </a:rPr>
                  <a:t> </a:t>
                </a:r>
                <a:endParaRPr lang="en-US" sz="2400"/>
              </a:p>
            </p:txBody>
          </p:sp>
          <p:sp>
            <p:nvSpPr>
              <p:cNvPr id="235692" name="Rectangle 172"/>
              <p:cNvSpPr>
                <a:spLocks noChangeArrowheads="1"/>
              </p:cNvSpPr>
              <p:nvPr/>
            </p:nvSpPr>
            <p:spPr bwMode="auto">
              <a:xfrm>
                <a:off x="3172" y="1168"/>
                <a:ext cx="151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>
                    <a:solidFill>
                      <a:srgbClr val="000000"/>
                    </a:solidFill>
                  </a:rPr>
                  <a:t>F</a:t>
                </a:r>
                <a:endParaRPr lang="en-US" sz="2400"/>
              </a:p>
            </p:txBody>
          </p:sp>
          <p:sp>
            <p:nvSpPr>
              <p:cNvPr id="235694" name="Rectangle 174"/>
              <p:cNvSpPr>
                <a:spLocks noChangeArrowheads="1"/>
              </p:cNvSpPr>
              <p:nvPr/>
            </p:nvSpPr>
            <p:spPr bwMode="auto">
              <a:xfrm>
                <a:off x="3820" y="1140"/>
                <a:ext cx="136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sz="2400"/>
              </a:p>
            </p:txBody>
          </p:sp>
          <p:sp>
            <p:nvSpPr>
              <p:cNvPr id="235695" name="Rectangle 175"/>
              <p:cNvSpPr>
                <a:spLocks noChangeArrowheads="1"/>
              </p:cNvSpPr>
              <p:nvPr/>
            </p:nvSpPr>
            <p:spPr bwMode="auto">
              <a:xfrm>
                <a:off x="3394" y="1140"/>
                <a:ext cx="136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1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sz="2400"/>
              </a:p>
            </p:txBody>
          </p:sp>
        </p:grpSp>
      </p:grpSp>
      <p:grpSp>
        <p:nvGrpSpPr>
          <p:cNvPr id="6" name="Group 163"/>
          <p:cNvGrpSpPr>
            <a:grpSpLocks/>
          </p:cNvGrpSpPr>
          <p:nvPr/>
        </p:nvGrpSpPr>
        <p:grpSpPr bwMode="auto">
          <a:xfrm>
            <a:off x="1027113" y="875992"/>
            <a:ext cx="3060700" cy="3711575"/>
            <a:chOff x="566" y="725"/>
            <a:chExt cx="1928" cy="2338"/>
          </a:xfrm>
        </p:grpSpPr>
        <p:sp>
          <p:nvSpPr>
            <p:cNvPr id="235583" name="Text Box 63"/>
            <p:cNvSpPr txBox="1">
              <a:spLocks noChangeArrowheads="1"/>
            </p:cNvSpPr>
            <p:nvPr/>
          </p:nvSpPr>
          <p:spPr bwMode="auto">
            <a:xfrm>
              <a:off x="918" y="725"/>
              <a:ext cx="11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dirty="0"/>
                <a:t>Truth Table</a:t>
              </a:r>
            </a:p>
          </p:txBody>
        </p:sp>
        <p:grpSp>
          <p:nvGrpSpPr>
            <p:cNvPr id="7" name="Group 88"/>
            <p:cNvGrpSpPr>
              <a:grpSpLocks/>
            </p:cNvGrpSpPr>
            <p:nvPr/>
          </p:nvGrpSpPr>
          <p:grpSpPr bwMode="auto">
            <a:xfrm>
              <a:off x="566" y="975"/>
              <a:ext cx="1928" cy="2088"/>
              <a:chOff x="568" y="975"/>
              <a:chExt cx="1928" cy="2088"/>
            </a:xfrm>
          </p:grpSpPr>
          <p:sp>
            <p:nvSpPr>
              <p:cNvPr id="235609" name="Rectangle 89"/>
              <p:cNvSpPr>
                <a:spLocks noChangeArrowheads="1"/>
              </p:cNvSpPr>
              <p:nvPr/>
            </p:nvSpPr>
            <p:spPr bwMode="auto">
              <a:xfrm>
                <a:off x="1312" y="2831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1</a:t>
                </a:r>
              </a:p>
            </p:txBody>
          </p:sp>
          <p:sp>
            <p:nvSpPr>
              <p:cNvPr id="235610" name="Rectangle 90"/>
              <p:cNvSpPr>
                <a:spLocks noChangeArrowheads="1"/>
              </p:cNvSpPr>
              <p:nvPr/>
            </p:nvSpPr>
            <p:spPr bwMode="auto">
              <a:xfrm>
                <a:off x="568" y="2831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1 1 1</a:t>
                </a:r>
              </a:p>
            </p:txBody>
          </p:sp>
          <p:sp>
            <p:nvSpPr>
              <p:cNvPr id="235611" name="Rectangle 91"/>
              <p:cNvSpPr>
                <a:spLocks noChangeArrowheads="1"/>
              </p:cNvSpPr>
              <p:nvPr/>
            </p:nvSpPr>
            <p:spPr bwMode="auto">
              <a:xfrm>
                <a:off x="1312" y="2599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1</a:t>
                </a:r>
              </a:p>
            </p:txBody>
          </p:sp>
          <p:sp>
            <p:nvSpPr>
              <p:cNvPr id="235612" name="Rectangle 92"/>
              <p:cNvSpPr>
                <a:spLocks noChangeArrowheads="1"/>
              </p:cNvSpPr>
              <p:nvPr/>
            </p:nvSpPr>
            <p:spPr bwMode="auto">
              <a:xfrm>
                <a:off x="568" y="2599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1 1 0</a:t>
                </a:r>
              </a:p>
            </p:txBody>
          </p:sp>
          <p:sp>
            <p:nvSpPr>
              <p:cNvPr id="235613" name="Rectangle 93"/>
              <p:cNvSpPr>
                <a:spLocks noChangeArrowheads="1"/>
              </p:cNvSpPr>
              <p:nvPr/>
            </p:nvSpPr>
            <p:spPr bwMode="auto">
              <a:xfrm>
                <a:off x="1312" y="2367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1</a:t>
                </a:r>
              </a:p>
            </p:txBody>
          </p:sp>
          <p:sp>
            <p:nvSpPr>
              <p:cNvPr id="235614" name="Rectangle 94"/>
              <p:cNvSpPr>
                <a:spLocks noChangeArrowheads="1"/>
              </p:cNvSpPr>
              <p:nvPr/>
            </p:nvSpPr>
            <p:spPr bwMode="auto">
              <a:xfrm>
                <a:off x="568" y="2367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1 0 1</a:t>
                </a:r>
              </a:p>
            </p:txBody>
          </p:sp>
          <p:sp>
            <p:nvSpPr>
              <p:cNvPr id="235615" name="Rectangle 95"/>
              <p:cNvSpPr>
                <a:spLocks noChangeArrowheads="1"/>
              </p:cNvSpPr>
              <p:nvPr/>
            </p:nvSpPr>
            <p:spPr bwMode="auto">
              <a:xfrm>
                <a:off x="1312" y="2135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1</a:t>
                </a:r>
              </a:p>
            </p:txBody>
          </p:sp>
          <p:sp>
            <p:nvSpPr>
              <p:cNvPr id="235616" name="Rectangle 96"/>
              <p:cNvSpPr>
                <a:spLocks noChangeArrowheads="1"/>
              </p:cNvSpPr>
              <p:nvPr/>
            </p:nvSpPr>
            <p:spPr bwMode="auto">
              <a:xfrm>
                <a:off x="568" y="2135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1 0 0</a:t>
                </a:r>
              </a:p>
            </p:txBody>
          </p:sp>
          <p:sp>
            <p:nvSpPr>
              <p:cNvPr id="235617" name="Rectangle 97"/>
              <p:cNvSpPr>
                <a:spLocks noChangeArrowheads="1"/>
              </p:cNvSpPr>
              <p:nvPr/>
            </p:nvSpPr>
            <p:spPr bwMode="auto">
              <a:xfrm>
                <a:off x="1312" y="1903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0</a:t>
                </a:r>
              </a:p>
            </p:txBody>
          </p:sp>
          <p:sp>
            <p:nvSpPr>
              <p:cNvPr id="235618" name="Rectangle 98"/>
              <p:cNvSpPr>
                <a:spLocks noChangeArrowheads="1"/>
              </p:cNvSpPr>
              <p:nvPr/>
            </p:nvSpPr>
            <p:spPr bwMode="auto">
              <a:xfrm>
                <a:off x="568" y="1903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0 1 1</a:t>
                </a:r>
              </a:p>
            </p:txBody>
          </p:sp>
          <p:sp>
            <p:nvSpPr>
              <p:cNvPr id="235619" name="Rectangle 99"/>
              <p:cNvSpPr>
                <a:spLocks noChangeArrowheads="1"/>
              </p:cNvSpPr>
              <p:nvPr/>
            </p:nvSpPr>
            <p:spPr bwMode="auto">
              <a:xfrm>
                <a:off x="1312" y="1671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0</a:t>
                </a:r>
              </a:p>
            </p:txBody>
          </p:sp>
          <p:sp>
            <p:nvSpPr>
              <p:cNvPr id="235620" name="Rectangle 100"/>
              <p:cNvSpPr>
                <a:spLocks noChangeArrowheads="1"/>
              </p:cNvSpPr>
              <p:nvPr/>
            </p:nvSpPr>
            <p:spPr bwMode="auto">
              <a:xfrm>
                <a:off x="568" y="1671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0 1 0</a:t>
                </a:r>
              </a:p>
            </p:txBody>
          </p:sp>
          <p:sp>
            <p:nvSpPr>
              <p:cNvPr id="235621" name="Rectangle 101"/>
              <p:cNvSpPr>
                <a:spLocks noChangeArrowheads="1"/>
              </p:cNvSpPr>
              <p:nvPr/>
            </p:nvSpPr>
            <p:spPr bwMode="auto">
              <a:xfrm>
                <a:off x="1312" y="1439"/>
                <a:ext cx="118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1</a:t>
                </a:r>
              </a:p>
            </p:txBody>
          </p:sp>
          <p:sp>
            <p:nvSpPr>
              <p:cNvPr id="235622" name="Rectangle 102"/>
              <p:cNvSpPr>
                <a:spLocks noChangeArrowheads="1"/>
              </p:cNvSpPr>
              <p:nvPr/>
            </p:nvSpPr>
            <p:spPr bwMode="auto">
              <a:xfrm>
                <a:off x="568" y="1439"/>
                <a:ext cx="744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0 0 1</a:t>
                </a:r>
              </a:p>
            </p:txBody>
          </p:sp>
          <p:sp>
            <p:nvSpPr>
              <p:cNvPr id="235623" name="Rectangle 103"/>
              <p:cNvSpPr>
                <a:spLocks noChangeArrowheads="1"/>
              </p:cNvSpPr>
              <p:nvPr/>
            </p:nvSpPr>
            <p:spPr bwMode="auto">
              <a:xfrm>
                <a:off x="1312" y="1208"/>
                <a:ext cx="11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0</a:t>
                </a:r>
              </a:p>
            </p:txBody>
          </p:sp>
          <p:sp>
            <p:nvSpPr>
              <p:cNvPr id="235624" name="Rectangle 104"/>
              <p:cNvSpPr>
                <a:spLocks noChangeArrowheads="1"/>
              </p:cNvSpPr>
              <p:nvPr/>
            </p:nvSpPr>
            <p:spPr bwMode="auto">
              <a:xfrm>
                <a:off x="568" y="1208"/>
                <a:ext cx="7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0 0 0</a:t>
                </a:r>
              </a:p>
            </p:txBody>
          </p:sp>
          <p:sp>
            <p:nvSpPr>
              <p:cNvPr id="235625" name="Rectangle 105"/>
              <p:cNvSpPr>
                <a:spLocks noChangeArrowheads="1"/>
              </p:cNvSpPr>
              <p:nvPr/>
            </p:nvSpPr>
            <p:spPr bwMode="auto">
              <a:xfrm>
                <a:off x="1312" y="975"/>
                <a:ext cx="118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endParaRPr lang="en-US"/>
              </a:p>
            </p:txBody>
          </p:sp>
          <p:sp>
            <p:nvSpPr>
              <p:cNvPr id="235626" name="Rectangle 106"/>
              <p:cNvSpPr>
                <a:spLocks noChangeArrowheads="1"/>
              </p:cNvSpPr>
              <p:nvPr/>
            </p:nvSpPr>
            <p:spPr bwMode="auto">
              <a:xfrm>
                <a:off x="568" y="975"/>
                <a:ext cx="74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None/>
                </a:pPr>
                <a:r>
                  <a:rPr lang="en-US"/>
                  <a:t>X Y Z</a:t>
                </a:r>
              </a:p>
            </p:txBody>
          </p:sp>
          <p:sp>
            <p:nvSpPr>
              <p:cNvPr id="235627" name="Line 107"/>
              <p:cNvSpPr>
                <a:spLocks noChangeShapeType="1"/>
              </p:cNvSpPr>
              <p:nvPr/>
            </p:nvSpPr>
            <p:spPr bwMode="auto">
              <a:xfrm>
                <a:off x="568" y="1208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28" name="Line 108"/>
              <p:cNvSpPr>
                <a:spLocks noChangeShapeType="1"/>
              </p:cNvSpPr>
              <p:nvPr/>
            </p:nvSpPr>
            <p:spPr bwMode="auto">
              <a:xfrm>
                <a:off x="568" y="1439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29" name="Line 109"/>
              <p:cNvSpPr>
                <a:spLocks noChangeShapeType="1"/>
              </p:cNvSpPr>
              <p:nvPr/>
            </p:nvSpPr>
            <p:spPr bwMode="auto">
              <a:xfrm>
                <a:off x="568" y="1671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30" name="Line 110"/>
              <p:cNvSpPr>
                <a:spLocks noChangeShapeType="1"/>
              </p:cNvSpPr>
              <p:nvPr/>
            </p:nvSpPr>
            <p:spPr bwMode="auto">
              <a:xfrm>
                <a:off x="568" y="1903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31" name="Line 111"/>
              <p:cNvSpPr>
                <a:spLocks noChangeShapeType="1"/>
              </p:cNvSpPr>
              <p:nvPr/>
            </p:nvSpPr>
            <p:spPr bwMode="auto">
              <a:xfrm>
                <a:off x="568" y="2135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32" name="Line 112"/>
              <p:cNvSpPr>
                <a:spLocks noChangeShapeType="1"/>
              </p:cNvSpPr>
              <p:nvPr/>
            </p:nvSpPr>
            <p:spPr bwMode="auto">
              <a:xfrm>
                <a:off x="568" y="2367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33" name="Line 113"/>
              <p:cNvSpPr>
                <a:spLocks noChangeShapeType="1"/>
              </p:cNvSpPr>
              <p:nvPr/>
            </p:nvSpPr>
            <p:spPr bwMode="auto">
              <a:xfrm>
                <a:off x="568" y="2599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34" name="Line 114"/>
              <p:cNvSpPr>
                <a:spLocks noChangeShapeType="1"/>
              </p:cNvSpPr>
              <p:nvPr/>
            </p:nvSpPr>
            <p:spPr bwMode="auto">
              <a:xfrm>
                <a:off x="568" y="2831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35" name="Line 115"/>
              <p:cNvSpPr>
                <a:spLocks noChangeShapeType="1"/>
              </p:cNvSpPr>
              <p:nvPr/>
            </p:nvSpPr>
            <p:spPr bwMode="auto">
              <a:xfrm>
                <a:off x="568" y="3063"/>
                <a:ext cx="1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36" name="Line 116"/>
              <p:cNvSpPr>
                <a:spLocks noChangeShapeType="1"/>
              </p:cNvSpPr>
              <p:nvPr/>
            </p:nvSpPr>
            <p:spPr bwMode="auto">
              <a:xfrm>
                <a:off x="568" y="975"/>
                <a:ext cx="0" cy="20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37" name="Line 117"/>
              <p:cNvSpPr>
                <a:spLocks noChangeShapeType="1"/>
              </p:cNvSpPr>
              <p:nvPr/>
            </p:nvSpPr>
            <p:spPr bwMode="auto">
              <a:xfrm>
                <a:off x="1312" y="975"/>
                <a:ext cx="0" cy="20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38" name="Line 118"/>
              <p:cNvSpPr>
                <a:spLocks noChangeShapeType="1"/>
              </p:cNvSpPr>
              <p:nvPr/>
            </p:nvSpPr>
            <p:spPr bwMode="auto">
              <a:xfrm>
                <a:off x="2496" y="975"/>
                <a:ext cx="0" cy="20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39" name="Line 119"/>
              <p:cNvSpPr>
                <a:spLocks noChangeShapeType="1"/>
              </p:cNvSpPr>
              <p:nvPr/>
            </p:nvSpPr>
            <p:spPr bwMode="auto">
              <a:xfrm>
                <a:off x="568" y="975"/>
                <a:ext cx="1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35641" name="Rectangle 121"/>
            <p:cNvSpPr>
              <a:spLocks noChangeArrowheads="1"/>
            </p:cNvSpPr>
            <p:nvPr/>
          </p:nvSpPr>
          <p:spPr bwMode="auto">
            <a:xfrm>
              <a:off x="2360" y="995"/>
              <a:ext cx="8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235642" name="Rectangle 122"/>
            <p:cNvSpPr>
              <a:spLocks noChangeArrowheads="1"/>
            </p:cNvSpPr>
            <p:nvPr/>
          </p:nvSpPr>
          <p:spPr bwMode="auto">
            <a:xfrm>
              <a:off x="2227" y="995"/>
              <a:ext cx="4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grpSp>
          <p:nvGrpSpPr>
            <p:cNvPr id="8" name="Group 162"/>
            <p:cNvGrpSpPr>
              <a:grpSpLocks/>
            </p:cNvGrpSpPr>
            <p:nvPr/>
          </p:nvGrpSpPr>
          <p:grpSpPr bwMode="auto">
            <a:xfrm>
              <a:off x="2073" y="1000"/>
              <a:ext cx="108" cy="174"/>
              <a:chOff x="2073" y="1000"/>
              <a:chExt cx="108" cy="174"/>
            </a:xfrm>
          </p:grpSpPr>
          <p:sp>
            <p:nvSpPr>
              <p:cNvPr id="235640" name="Line 120"/>
              <p:cNvSpPr>
                <a:spLocks noChangeShapeType="1"/>
              </p:cNvSpPr>
              <p:nvPr/>
            </p:nvSpPr>
            <p:spPr bwMode="auto">
              <a:xfrm>
                <a:off x="2074" y="1003"/>
                <a:ext cx="10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643" name="Rectangle 123"/>
              <p:cNvSpPr>
                <a:spLocks noChangeArrowheads="1"/>
              </p:cNvSpPr>
              <p:nvPr/>
            </p:nvSpPr>
            <p:spPr bwMode="auto">
              <a:xfrm>
                <a:off x="2073" y="1000"/>
                <a:ext cx="9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>
                    <a:solidFill>
                      <a:srgbClr val="000000"/>
                    </a:solidFill>
                  </a:rPr>
                  <a:t>Y</a:t>
                </a:r>
                <a:endParaRPr lang="en-US"/>
              </a:p>
            </p:txBody>
          </p:sp>
        </p:grpSp>
        <p:sp>
          <p:nvSpPr>
            <p:cNvPr id="235644" name="Rectangle 124"/>
            <p:cNvSpPr>
              <a:spLocks noChangeArrowheads="1"/>
            </p:cNvSpPr>
            <p:nvPr/>
          </p:nvSpPr>
          <p:spPr bwMode="auto">
            <a:xfrm>
              <a:off x="2018" y="995"/>
              <a:ext cx="65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9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35645" name="Rectangle 125"/>
            <p:cNvSpPr>
              <a:spLocks noChangeArrowheads="1"/>
            </p:cNvSpPr>
            <p:nvPr/>
          </p:nvSpPr>
          <p:spPr bwMode="auto">
            <a:xfrm>
              <a:off x="1681" y="995"/>
              <a:ext cx="13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X </a:t>
              </a:r>
              <a:endParaRPr lang="en-US"/>
            </a:p>
          </p:txBody>
        </p:sp>
        <p:sp>
          <p:nvSpPr>
            <p:cNvPr id="235646" name="Rectangle 126"/>
            <p:cNvSpPr>
              <a:spLocks noChangeArrowheads="1"/>
            </p:cNvSpPr>
            <p:nvPr/>
          </p:nvSpPr>
          <p:spPr bwMode="auto">
            <a:xfrm>
              <a:off x="1628" y="995"/>
              <a:ext cx="65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9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35647" name="Rectangle 127"/>
            <p:cNvSpPr>
              <a:spLocks noChangeArrowheads="1"/>
            </p:cNvSpPr>
            <p:nvPr/>
          </p:nvSpPr>
          <p:spPr bwMode="auto">
            <a:xfrm>
              <a:off x="1455" y="995"/>
              <a:ext cx="65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9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35648" name="Rectangle 128"/>
            <p:cNvSpPr>
              <a:spLocks noChangeArrowheads="1"/>
            </p:cNvSpPr>
            <p:nvPr/>
          </p:nvSpPr>
          <p:spPr bwMode="auto">
            <a:xfrm>
              <a:off x="1327" y="995"/>
              <a:ext cx="8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235649" name="Rectangle 129"/>
            <p:cNvSpPr>
              <a:spLocks noChangeArrowheads="1"/>
            </p:cNvSpPr>
            <p:nvPr/>
          </p:nvSpPr>
          <p:spPr bwMode="auto">
            <a:xfrm>
              <a:off x="2260" y="978"/>
              <a:ext cx="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/>
            </a:p>
          </p:txBody>
        </p:sp>
        <p:sp>
          <p:nvSpPr>
            <p:cNvPr id="235650" name="Rectangle 130"/>
            <p:cNvSpPr>
              <a:spLocks noChangeArrowheads="1"/>
            </p:cNvSpPr>
            <p:nvPr/>
          </p:nvSpPr>
          <p:spPr bwMode="auto">
            <a:xfrm>
              <a:off x="1895" y="981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35651" name="Rectangle 131"/>
            <p:cNvSpPr>
              <a:spLocks noChangeArrowheads="1"/>
            </p:cNvSpPr>
            <p:nvPr/>
          </p:nvSpPr>
          <p:spPr bwMode="auto">
            <a:xfrm>
              <a:off x="1508" y="969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</p:grpSp>
      <p:sp>
        <p:nvSpPr>
          <p:cNvPr id="92" name="Date Placeholder 9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2084-2017-4FDD-9B65-2F5FFD72270A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93" name="Footer Placeholder 9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94" name="Slide Number Placeholder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1"/>
          <p:cNvGrpSpPr>
            <a:grpSpLocks/>
          </p:cNvGrpSpPr>
          <p:nvPr/>
        </p:nvGrpSpPr>
        <p:grpSpPr bwMode="auto">
          <a:xfrm>
            <a:off x="1004887" y="2543175"/>
            <a:ext cx="190500" cy="1828800"/>
            <a:chOff x="223" y="1602"/>
            <a:chExt cx="120" cy="1152"/>
          </a:xfrm>
        </p:grpSpPr>
        <p:sp>
          <p:nvSpPr>
            <p:cNvPr id="236837" name="Rectangle 293"/>
            <p:cNvSpPr>
              <a:spLocks noChangeArrowheads="1"/>
            </p:cNvSpPr>
            <p:nvPr/>
          </p:nvSpPr>
          <p:spPr bwMode="auto">
            <a:xfrm>
              <a:off x="223" y="1602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1.</a:t>
              </a:r>
              <a:endParaRPr lang="en-US"/>
            </a:p>
          </p:txBody>
        </p:sp>
        <p:sp>
          <p:nvSpPr>
            <p:cNvPr id="236839" name="Rectangle 295"/>
            <p:cNvSpPr>
              <a:spLocks noChangeArrowheads="1"/>
            </p:cNvSpPr>
            <p:nvPr/>
          </p:nvSpPr>
          <p:spPr bwMode="auto">
            <a:xfrm>
              <a:off x="223" y="1842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3.</a:t>
              </a:r>
              <a:endParaRPr lang="en-US"/>
            </a:p>
          </p:txBody>
        </p:sp>
        <p:sp>
          <p:nvSpPr>
            <p:cNvPr id="236841" name="Rectangle 297"/>
            <p:cNvSpPr>
              <a:spLocks noChangeArrowheads="1"/>
            </p:cNvSpPr>
            <p:nvPr/>
          </p:nvSpPr>
          <p:spPr bwMode="auto">
            <a:xfrm>
              <a:off x="223" y="2082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5.</a:t>
              </a:r>
              <a:endParaRPr lang="en-US"/>
            </a:p>
          </p:txBody>
        </p:sp>
        <p:sp>
          <p:nvSpPr>
            <p:cNvPr id="236843" name="Rectangle 299"/>
            <p:cNvSpPr>
              <a:spLocks noChangeArrowheads="1"/>
            </p:cNvSpPr>
            <p:nvPr/>
          </p:nvSpPr>
          <p:spPr bwMode="auto">
            <a:xfrm>
              <a:off x="223" y="2322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7.</a:t>
              </a:r>
              <a:endParaRPr lang="en-US"/>
            </a:p>
          </p:txBody>
        </p:sp>
        <p:sp>
          <p:nvSpPr>
            <p:cNvPr id="236845" name="Rectangle 301"/>
            <p:cNvSpPr>
              <a:spLocks noChangeArrowheads="1"/>
            </p:cNvSpPr>
            <p:nvPr/>
          </p:nvSpPr>
          <p:spPr bwMode="auto">
            <a:xfrm>
              <a:off x="223" y="2562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9.</a:t>
              </a:r>
              <a:endParaRPr lang="en-US"/>
            </a:p>
          </p:txBody>
        </p:sp>
      </p:grpSp>
      <p:grpSp>
        <p:nvGrpSpPr>
          <p:cNvPr id="3" name="Group 453"/>
          <p:cNvGrpSpPr>
            <a:grpSpLocks/>
          </p:cNvGrpSpPr>
          <p:nvPr/>
        </p:nvGrpSpPr>
        <p:grpSpPr bwMode="auto">
          <a:xfrm>
            <a:off x="4297362" y="4500563"/>
            <a:ext cx="317500" cy="1449387"/>
            <a:chOff x="2566" y="2835"/>
            <a:chExt cx="200" cy="913"/>
          </a:xfrm>
        </p:grpSpPr>
        <p:sp>
          <p:nvSpPr>
            <p:cNvPr id="236847" name="Rectangle 303"/>
            <p:cNvSpPr>
              <a:spLocks noChangeArrowheads="1"/>
            </p:cNvSpPr>
            <p:nvPr/>
          </p:nvSpPr>
          <p:spPr bwMode="auto">
            <a:xfrm>
              <a:off x="2566" y="2835"/>
              <a:ext cx="2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11.</a:t>
              </a:r>
              <a:endParaRPr lang="en-US"/>
            </a:p>
          </p:txBody>
        </p:sp>
        <p:sp>
          <p:nvSpPr>
            <p:cNvPr id="236852" name="Rectangle 308"/>
            <p:cNvSpPr>
              <a:spLocks noChangeArrowheads="1"/>
            </p:cNvSpPr>
            <p:nvPr/>
          </p:nvSpPr>
          <p:spPr bwMode="auto">
            <a:xfrm>
              <a:off x="2566" y="3075"/>
              <a:ext cx="2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13.</a:t>
              </a:r>
              <a:endParaRPr lang="en-US" dirty="0"/>
            </a:p>
          </p:txBody>
        </p:sp>
        <p:sp>
          <p:nvSpPr>
            <p:cNvPr id="236855" name="Rectangle 311"/>
            <p:cNvSpPr>
              <a:spLocks noChangeArrowheads="1"/>
            </p:cNvSpPr>
            <p:nvPr/>
          </p:nvSpPr>
          <p:spPr bwMode="auto">
            <a:xfrm>
              <a:off x="2566" y="3316"/>
              <a:ext cx="2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15.</a:t>
              </a:r>
              <a:endParaRPr lang="en-US"/>
            </a:p>
          </p:txBody>
        </p:sp>
        <p:sp>
          <p:nvSpPr>
            <p:cNvPr id="236858" name="Rectangle 314"/>
            <p:cNvSpPr>
              <a:spLocks noChangeArrowheads="1"/>
            </p:cNvSpPr>
            <p:nvPr/>
          </p:nvSpPr>
          <p:spPr bwMode="auto">
            <a:xfrm>
              <a:off x="2566" y="3556"/>
              <a:ext cx="2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17.</a:t>
              </a:r>
              <a:endParaRPr lang="en-US"/>
            </a:p>
          </p:txBody>
        </p:sp>
      </p:grpSp>
      <p:sp>
        <p:nvSpPr>
          <p:cNvPr id="236850" name="Rectangle 306"/>
          <p:cNvSpPr>
            <a:spLocks noChangeArrowheads="1"/>
          </p:cNvSpPr>
          <p:nvPr/>
        </p:nvSpPr>
        <p:spPr bwMode="auto">
          <a:xfrm>
            <a:off x="8896350" y="4487863"/>
            <a:ext cx="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grpSp>
        <p:nvGrpSpPr>
          <p:cNvPr id="4" name="Group 443"/>
          <p:cNvGrpSpPr>
            <a:grpSpLocks/>
          </p:cNvGrpSpPr>
          <p:nvPr/>
        </p:nvGrpSpPr>
        <p:grpSpPr bwMode="auto">
          <a:xfrm>
            <a:off x="7386637" y="4513263"/>
            <a:ext cx="1420813" cy="1423987"/>
            <a:chOff x="4704" y="2843"/>
            <a:chExt cx="895" cy="897"/>
          </a:xfrm>
        </p:grpSpPr>
        <p:sp>
          <p:nvSpPr>
            <p:cNvPr id="236848" name="Rectangle 304"/>
            <p:cNvSpPr>
              <a:spLocks noChangeArrowheads="1"/>
            </p:cNvSpPr>
            <p:nvPr/>
          </p:nvSpPr>
          <p:spPr bwMode="auto">
            <a:xfrm>
              <a:off x="4704" y="2843"/>
              <a:ext cx="8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Commutative</a:t>
              </a:r>
            </a:p>
          </p:txBody>
        </p:sp>
        <p:sp>
          <p:nvSpPr>
            <p:cNvPr id="236853" name="Rectangle 309"/>
            <p:cNvSpPr>
              <a:spLocks noChangeArrowheads="1"/>
            </p:cNvSpPr>
            <p:nvPr/>
          </p:nvSpPr>
          <p:spPr bwMode="auto">
            <a:xfrm>
              <a:off x="4825" y="3067"/>
              <a:ext cx="7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Associative</a:t>
              </a:r>
              <a:endParaRPr lang="en-US"/>
            </a:p>
          </p:txBody>
        </p:sp>
        <p:sp>
          <p:nvSpPr>
            <p:cNvPr id="236856" name="Rectangle 312"/>
            <p:cNvSpPr>
              <a:spLocks noChangeArrowheads="1"/>
            </p:cNvSpPr>
            <p:nvPr/>
          </p:nvSpPr>
          <p:spPr bwMode="auto">
            <a:xfrm>
              <a:off x="4833" y="3308"/>
              <a:ext cx="7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Distributive</a:t>
              </a:r>
              <a:endParaRPr lang="en-US"/>
            </a:p>
          </p:txBody>
        </p:sp>
        <p:sp>
          <p:nvSpPr>
            <p:cNvPr id="236859" name="Rectangle 315"/>
            <p:cNvSpPr>
              <a:spLocks noChangeArrowheads="1"/>
            </p:cNvSpPr>
            <p:nvPr/>
          </p:nvSpPr>
          <p:spPr bwMode="auto">
            <a:xfrm>
              <a:off x="4837" y="3548"/>
              <a:ext cx="69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DeMorgan</a:t>
              </a:r>
              <a:endParaRPr lang="en-US"/>
            </a:p>
          </p:txBody>
        </p:sp>
        <p:sp>
          <p:nvSpPr>
            <p:cNvPr id="236860" name="Rectangle 316"/>
            <p:cNvSpPr>
              <a:spLocks noChangeArrowheads="1"/>
            </p:cNvSpPr>
            <p:nvPr/>
          </p:nvSpPr>
          <p:spPr bwMode="auto">
            <a:xfrm>
              <a:off x="5498" y="3548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’</a:t>
              </a:r>
              <a:endParaRPr lang="en-US"/>
            </a:p>
          </p:txBody>
        </p:sp>
        <p:sp>
          <p:nvSpPr>
            <p:cNvPr id="236861" name="Rectangle 317"/>
            <p:cNvSpPr>
              <a:spLocks noChangeArrowheads="1"/>
            </p:cNvSpPr>
            <p:nvPr/>
          </p:nvSpPr>
          <p:spPr bwMode="auto">
            <a:xfrm>
              <a:off x="5537" y="3548"/>
              <a:ext cx="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</p:grpSp>
      <p:sp>
        <p:nvSpPr>
          <p:cNvPr id="236862" name="Rectangle 318"/>
          <p:cNvSpPr>
            <a:spLocks noChangeArrowheads="1"/>
          </p:cNvSpPr>
          <p:nvPr/>
        </p:nvSpPr>
        <p:spPr bwMode="auto">
          <a:xfrm>
            <a:off x="300037" y="2365375"/>
            <a:ext cx="8767763" cy="2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36863" name="Rectangle 319"/>
          <p:cNvSpPr>
            <a:spLocks noChangeArrowheads="1"/>
          </p:cNvSpPr>
          <p:nvPr/>
        </p:nvSpPr>
        <p:spPr bwMode="auto">
          <a:xfrm>
            <a:off x="174625" y="4449763"/>
            <a:ext cx="8767763" cy="269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chemeClr val="hlink"/>
              </a:solidFill>
            </a:endParaRPr>
          </a:p>
        </p:txBody>
      </p:sp>
      <p:sp>
        <p:nvSpPr>
          <p:cNvPr id="236864" name="Rectangle 320"/>
          <p:cNvSpPr>
            <a:spLocks noChangeArrowheads="1"/>
          </p:cNvSpPr>
          <p:nvPr/>
        </p:nvSpPr>
        <p:spPr bwMode="auto">
          <a:xfrm>
            <a:off x="174625" y="6132513"/>
            <a:ext cx="8767763" cy="42862"/>
          </a:xfrm>
          <a:prstGeom prst="rect">
            <a:avLst/>
          </a:prstGeom>
          <a:solidFill>
            <a:schemeClr val="hlink"/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endParaRPr lang="en-US" sz="2400">
              <a:solidFill>
                <a:schemeClr val="hlink"/>
              </a:solidFill>
            </a:endParaRPr>
          </a:p>
        </p:txBody>
      </p:sp>
      <p:grpSp>
        <p:nvGrpSpPr>
          <p:cNvPr id="5" name="Group 450"/>
          <p:cNvGrpSpPr>
            <a:grpSpLocks/>
          </p:cNvGrpSpPr>
          <p:nvPr/>
        </p:nvGrpSpPr>
        <p:grpSpPr bwMode="auto">
          <a:xfrm>
            <a:off x="4305300" y="2543175"/>
            <a:ext cx="190500" cy="1447800"/>
            <a:chOff x="2571" y="1602"/>
            <a:chExt cx="120" cy="912"/>
          </a:xfrm>
        </p:grpSpPr>
        <p:sp>
          <p:nvSpPr>
            <p:cNvPr id="236838" name="Rectangle 294"/>
            <p:cNvSpPr>
              <a:spLocks noChangeArrowheads="1"/>
            </p:cNvSpPr>
            <p:nvPr/>
          </p:nvSpPr>
          <p:spPr bwMode="auto">
            <a:xfrm>
              <a:off x="2571" y="1602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2.</a:t>
              </a:r>
              <a:endParaRPr lang="en-US"/>
            </a:p>
          </p:txBody>
        </p:sp>
        <p:sp>
          <p:nvSpPr>
            <p:cNvPr id="236840" name="Rectangle 296"/>
            <p:cNvSpPr>
              <a:spLocks noChangeArrowheads="1"/>
            </p:cNvSpPr>
            <p:nvPr/>
          </p:nvSpPr>
          <p:spPr bwMode="auto">
            <a:xfrm>
              <a:off x="2571" y="1842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4.</a:t>
              </a:r>
              <a:endParaRPr lang="en-US"/>
            </a:p>
          </p:txBody>
        </p:sp>
        <p:sp>
          <p:nvSpPr>
            <p:cNvPr id="236842" name="Rectangle 298"/>
            <p:cNvSpPr>
              <a:spLocks noChangeArrowheads="1"/>
            </p:cNvSpPr>
            <p:nvPr/>
          </p:nvSpPr>
          <p:spPr bwMode="auto">
            <a:xfrm>
              <a:off x="2571" y="2082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6.</a:t>
              </a:r>
              <a:endParaRPr lang="en-US"/>
            </a:p>
          </p:txBody>
        </p:sp>
        <p:sp>
          <p:nvSpPr>
            <p:cNvPr id="236844" name="Rectangle 300"/>
            <p:cNvSpPr>
              <a:spLocks noChangeArrowheads="1"/>
            </p:cNvSpPr>
            <p:nvPr/>
          </p:nvSpPr>
          <p:spPr bwMode="auto">
            <a:xfrm>
              <a:off x="2571" y="2322"/>
              <a:ext cx="1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8.</a:t>
              </a:r>
              <a:endParaRPr lang="en-US"/>
            </a:p>
          </p:txBody>
        </p:sp>
      </p:grpSp>
      <p:grpSp>
        <p:nvGrpSpPr>
          <p:cNvPr id="6" name="Group 458"/>
          <p:cNvGrpSpPr>
            <a:grpSpLocks/>
          </p:cNvGrpSpPr>
          <p:nvPr/>
        </p:nvGrpSpPr>
        <p:grpSpPr bwMode="auto">
          <a:xfrm>
            <a:off x="4779962" y="2543175"/>
            <a:ext cx="942975" cy="1443038"/>
            <a:chOff x="2870" y="1602"/>
            <a:chExt cx="594" cy="909"/>
          </a:xfrm>
        </p:grpSpPr>
        <p:sp>
          <p:nvSpPr>
            <p:cNvPr id="236870" name="Rectangle 326"/>
            <p:cNvSpPr>
              <a:spLocks noChangeArrowheads="1"/>
            </p:cNvSpPr>
            <p:nvPr/>
          </p:nvSpPr>
          <p:spPr bwMode="auto">
            <a:xfrm>
              <a:off x="2876" y="1605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</a:rPr>
                <a:t>X</a:t>
              </a:r>
              <a:endParaRPr lang="en-US" sz="2400" b="1"/>
            </a:p>
          </p:txBody>
        </p:sp>
        <p:sp>
          <p:nvSpPr>
            <p:cNvPr id="236871" name="Rectangle 327"/>
            <p:cNvSpPr>
              <a:spLocks noChangeArrowheads="1"/>
            </p:cNvSpPr>
            <p:nvPr/>
          </p:nvSpPr>
          <p:spPr bwMode="auto">
            <a:xfrm>
              <a:off x="3039" y="1602"/>
              <a:ext cx="13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baseline="30000">
                  <a:solidFill>
                    <a:srgbClr val="000000"/>
                  </a:solidFill>
                </a:rPr>
                <a:t>.</a:t>
              </a:r>
              <a:r>
                <a:rPr lang="en-US" sz="1900" b="1">
                  <a:solidFill>
                    <a:srgbClr val="000000"/>
                  </a:solidFill>
                </a:rPr>
                <a:t> 1</a:t>
              </a:r>
            </a:p>
          </p:txBody>
        </p:sp>
        <p:sp>
          <p:nvSpPr>
            <p:cNvPr id="236873" name="Rectangle 329"/>
            <p:cNvSpPr>
              <a:spLocks noChangeArrowheads="1"/>
            </p:cNvSpPr>
            <p:nvPr/>
          </p:nvSpPr>
          <p:spPr bwMode="auto">
            <a:xfrm>
              <a:off x="3363" y="1605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</a:rPr>
                <a:t>X</a:t>
              </a:r>
              <a:endParaRPr lang="en-US" sz="2400" b="1"/>
            </a:p>
          </p:txBody>
        </p:sp>
        <p:sp>
          <p:nvSpPr>
            <p:cNvPr id="236874" name="Rectangle 330"/>
            <p:cNvSpPr>
              <a:spLocks noChangeArrowheads="1"/>
            </p:cNvSpPr>
            <p:nvPr/>
          </p:nvSpPr>
          <p:spPr bwMode="auto">
            <a:xfrm>
              <a:off x="3230" y="1609"/>
              <a:ext cx="8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=</a:t>
              </a:r>
              <a:endParaRPr lang="en-US" sz="2400" b="1"/>
            </a:p>
          </p:txBody>
        </p:sp>
        <p:sp>
          <p:nvSpPr>
            <p:cNvPr id="236880" name="Rectangle 336"/>
            <p:cNvSpPr>
              <a:spLocks noChangeArrowheads="1"/>
            </p:cNvSpPr>
            <p:nvPr/>
          </p:nvSpPr>
          <p:spPr bwMode="auto">
            <a:xfrm>
              <a:off x="2876" y="1845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</a:rPr>
                <a:t>X</a:t>
              </a:r>
              <a:endParaRPr lang="en-US" sz="2400" b="1"/>
            </a:p>
          </p:txBody>
        </p:sp>
        <p:sp>
          <p:nvSpPr>
            <p:cNvPr id="236881" name="Rectangle 337"/>
            <p:cNvSpPr>
              <a:spLocks noChangeArrowheads="1"/>
            </p:cNvSpPr>
            <p:nvPr/>
          </p:nvSpPr>
          <p:spPr bwMode="auto">
            <a:xfrm>
              <a:off x="3009" y="1842"/>
              <a:ext cx="1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 </a:t>
              </a:r>
              <a:r>
                <a:rPr lang="en-US" sz="1800" b="1" baseline="30000">
                  <a:solidFill>
                    <a:srgbClr val="000000"/>
                  </a:solidFill>
                </a:rPr>
                <a:t>.</a:t>
              </a:r>
              <a:r>
                <a:rPr lang="en-US" sz="1900" b="1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236883" name="Rectangle 339"/>
            <p:cNvSpPr>
              <a:spLocks noChangeArrowheads="1"/>
            </p:cNvSpPr>
            <p:nvPr/>
          </p:nvSpPr>
          <p:spPr bwMode="auto">
            <a:xfrm>
              <a:off x="3364" y="1842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0</a:t>
              </a:r>
              <a:endParaRPr lang="en-US" sz="2400" b="1"/>
            </a:p>
          </p:txBody>
        </p:sp>
        <p:sp>
          <p:nvSpPr>
            <p:cNvPr id="236884" name="Rectangle 340"/>
            <p:cNvSpPr>
              <a:spLocks noChangeArrowheads="1"/>
            </p:cNvSpPr>
            <p:nvPr/>
          </p:nvSpPr>
          <p:spPr bwMode="auto">
            <a:xfrm>
              <a:off x="3238" y="1849"/>
              <a:ext cx="8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=</a:t>
              </a:r>
              <a:endParaRPr lang="en-US" sz="2400" b="1"/>
            </a:p>
          </p:txBody>
        </p:sp>
        <p:sp>
          <p:nvSpPr>
            <p:cNvPr id="236889" name="Rectangle 345"/>
            <p:cNvSpPr>
              <a:spLocks noChangeArrowheads="1"/>
            </p:cNvSpPr>
            <p:nvPr/>
          </p:nvSpPr>
          <p:spPr bwMode="auto">
            <a:xfrm>
              <a:off x="2878" y="2085"/>
              <a:ext cx="28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</a:rPr>
                <a:t>X </a:t>
              </a:r>
              <a:r>
                <a:rPr lang="en-US" sz="1800" b="1" baseline="30000">
                  <a:solidFill>
                    <a:srgbClr val="000000"/>
                  </a:solidFill>
                </a:rPr>
                <a:t>. </a:t>
              </a:r>
              <a:r>
                <a:rPr lang="en-US" sz="1900" b="1" i="1">
                  <a:solidFill>
                    <a:srgbClr val="000000"/>
                  </a:solidFill>
                </a:rPr>
                <a:t>X</a:t>
              </a:r>
              <a:endParaRPr lang="en-US" sz="2400" b="1"/>
            </a:p>
          </p:txBody>
        </p:sp>
        <p:sp>
          <p:nvSpPr>
            <p:cNvPr id="236891" name="Rectangle 347"/>
            <p:cNvSpPr>
              <a:spLocks noChangeArrowheads="1"/>
            </p:cNvSpPr>
            <p:nvPr/>
          </p:nvSpPr>
          <p:spPr bwMode="auto">
            <a:xfrm>
              <a:off x="3353" y="2085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</a:rPr>
                <a:t>X</a:t>
              </a:r>
              <a:endParaRPr lang="en-US" sz="2400" b="1"/>
            </a:p>
          </p:txBody>
        </p:sp>
        <p:sp>
          <p:nvSpPr>
            <p:cNvPr id="236892" name="Rectangle 348"/>
            <p:cNvSpPr>
              <a:spLocks noChangeArrowheads="1"/>
            </p:cNvSpPr>
            <p:nvPr/>
          </p:nvSpPr>
          <p:spPr bwMode="auto">
            <a:xfrm>
              <a:off x="3229" y="2089"/>
              <a:ext cx="8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=</a:t>
              </a:r>
              <a:endParaRPr lang="en-US" sz="2400" b="1"/>
            </a:p>
          </p:txBody>
        </p:sp>
        <p:sp>
          <p:nvSpPr>
            <p:cNvPr id="236900" name="Rectangle 356"/>
            <p:cNvSpPr>
              <a:spLocks noChangeArrowheads="1"/>
            </p:cNvSpPr>
            <p:nvPr/>
          </p:nvSpPr>
          <p:spPr bwMode="auto">
            <a:xfrm>
              <a:off x="3362" y="2322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0</a:t>
              </a:r>
              <a:endParaRPr lang="en-US" sz="2400" b="1"/>
            </a:p>
          </p:txBody>
        </p:sp>
        <p:sp>
          <p:nvSpPr>
            <p:cNvPr id="236901" name="Rectangle 357"/>
            <p:cNvSpPr>
              <a:spLocks noChangeArrowheads="1"/>
            </p:cNvSpPr>
            <p:nvPr/>
          </p:nvSpPr>
          <p:spPr bwMode="auto">
            <a:xfrm>
              <a:off x="3229" y="2329"/>
              <a:ext cx="8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0000"/>
                  </a:solidFill>
                </a:rPr>
                <a:t>=</a:t>
              </a:r>
              <a:endParaRPr lang="en-US" sz="2400" b="1" dirty="0"/>
            </a:p>
          </p:txBody>
        </p:sp>
        <p:grpSp>
          <p:nvGrpSpPr>
            <p:cNvPr id="7" name="Group 456"/>
            <p:cNvGrpSpPr>
              <a:grpSpLocks/>
            </p:cNvGrpSpPr>
            <p:nvPr/>
          </p:nvGrpSpPr>
          <p:grpSpPr bwMode="auto">
            <a:xfrm>
              <a:off x="2870" y="2324"/>
              <a:ext cx="314" cy="182"/>
              <a:chOff x="2870" y="2324"/>
              <a:chExt cx="314" cy="182"/>
            </a:xfrm>
          </p:grpSpPr>
          <p:sp>
            <p:nvSpPr>
              <p:cNvPr id="236898" name="Rectangle 354"/>
              <p:cNvSpPr>
                <a:spLocks noChangeArrowheads="1"/>
              </p:cNvSpPr>
              <p:nvPr/>
            </p:nvSpPr>
            <p:spPr bwMode="auto">
              <a:xfrm>
                <a:off x="2870" y="2324"/>
                <a:ext cx="28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i="1">
                    <a:solidFill>
                      <a:srgbClr val="000000"/>
                    </a:solidFill>
                  </a:rPr>
                  <a:t>X </a:t>
                </a:r>
                <a:r>
                  <a:rPr lang="en-US" sz="1800" b="1" baseline="30000">
                    <a:solidFill>
                      <a:srgbClr val="000000"/>
                    </a:solidFill>
                  </a:rPr>
                  <a:t>. </a:t>
                </a:r>
                <a:r>
                  <a:rPr lang="en-US" sz="1900" b="1" i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236902" name="Rectangle 358"/>
              <p:cNvSpPr>
                <a:spLocks noChangeArrowheads="1"/>
              </p:cNvSpPr>
              <p:nvPr/>
            </p:nvSpPr>
            <p:spPr bwMode="auto">
              <a:xfrm>
                <a:off x="3086" y="2327"/>
                <a:ext cx="98" cy="7"/>
              </a:xfrm>
              <a:prstGeom prst="rect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236956" name="Rectangle 412"/>
          <p:cNvSpPr>
            <a:spLocks noChangeArrowheads="1"/>
          </p:cNvSpPr>
          <p:nvPr/>
        </p:nvSpPr>
        <p:spPr bwMode="auto">
          <a:xfrm>
            <a:off x="1509712" y="5654675"/>
            <a:ext cx="4762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36958" name="Rectangle 414"/>
          <p:cNvSpPr>
            <a:spLocks noChangeArrowheads="1"/>
          </p:cNvSpPr>
          <p:nvPr/>
        </p:nvSpPr>
        <p:spPr bwMode="auto">
          <a:xfrm>
            <a:off x="2303462" y="5654675"/>
            <a:ext cx="3175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Boolean Algebra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673100" y="990600"/>
            <a:ext cx="80137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l">
              <a:buClr>
                <a:srgbClr val="009999"/>
              </a:buClr>
              <a:buSzPct val="125000"/>
              <a:buFont typeface="Wingdings" pitchFamily="2" charset="2"/>
              <a:buChar char="§"/>
            </a:pPr>
            <a:r>
              <a:rPr lang="en-US" sz="2000" dirty="0">
                <a:cs typeface="Times New Roman" pitchFamily="18" charset="0"/>
              </a:rPr>
              <a:t>An algebraic structure defined on a set of at least two elements, with three binary operators (denoted +,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· </a:t>
            </a:r>
            <a:r>
              <a:rPr lang="en-US" sz="2000" dirty="0">
                <a:cs typeface="Times New Roman" pitchFamily="18" charset="0"/>
              </a:rPr>
              <a:t> and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   </a:t>
            </a:r>
            <a:r>
              <a:rPr lang="en-US" sz="2000" dirty="0">
                <a:cs typeface="Times New Roman" pitchFamily="18" charset="0"/>
              </a:rPr>
              <a:t>) that satisfies the following basic identities:</a:t>
            </a:r>
            <a:endParaRPr lang="en-US" sz="2000" dirty="0"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8" name="Group 452"/>
          <p:cNvGrpSpPr>
            <a:grpSpLocks/>
          </p:cNvGrpSpPr>
          <p:nvPr/>
        </p:nvGrpSpPr>
        <p:grpSpPr bwMode="auto">
          <a:xfrm>
            <a:off x="868362" y="4500563"/>
            <a:ext cx="336550" cy="1449387"/>
            <a:chOff x="137" y="2835"/>
            <a:chExt cx="212" cy="913"/>
          </a:xfrm>
        </p:grpSpPr>
        <p:sp>
          <p:nvSpPr>
            <p:cNvPr id="236846" name="Rectangle 302"/>
            <p:cNvSpPr>
              <a:spLocks noChangeArrowheads="1"/>
            </p:cNvSpPr>
            <p:nvPr/>
          </p:nvSpPr>
          <p:spPr bwMode="auto">
            <a:xfrm>
              <a:off x="137" y="2835"/>
              <a:ext cx="2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10.</a:t>
              </a:r>
              <a:endParaRPr lang="en-US"/>
            </a:p>
          </p:txBody>
        </p:sp>
        <p:sp>
          <p:nvSpPr>
            <p:cNvPr id="236851" name="Rectangle 307"/>
            <p:cNvSpPr>
              <a:spLocks noChangeArrowheads="1"/>
            </p:cNvSpPr>
            <p:nvPr/>
          </p:nvSpPr>
          <p:spPr bwMode="auto">
            <a:xfrm>
              <a:off x="149" y="3075"/>
              <a:ext cx="2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12.</a:t>
              </a:r>
              <a:endParaRPr lang="en-US"/>
            </a:p>
          </p:txBody>
        </p:sp>
        <p:sp>
          <p:nvSpPr>
            <p:cNvPr id="236854" name="Rectangle 310"/>
            <p:cNvSpPr>
              <a:spLocks noChangeArrowheads="1"/>
            </p:cNvSpPr>
            <p:nvPr/>
          </p:nvSpPr>
          <p:spPr bwMode="auto">
            <a:xfrm>
              <a:off x="149" y="3316"/>
              <a:ext cx="2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14.</a:t>
              </a:r>
              <a:endParaRPr lang="en-US"/>
            </a:p>
          </p:txBody>
        </p:sp>
        <p:sp>
          <p:nvSpPr>
            <p:cNvPr id="236857" name="Rectangle 313"/>
            <p:cNvSpPr>
              <a:spLocks noChangeArrowheads="1"/>
            </p:cNvSpPr>
            <p:nvPr/>
          </p:nvSpPr>
          <p:spPr bwMode="auto">
            <a:xfrm>
              <a:off x="149" y="3556"/>
              <a:ext cx="2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16.</a:t>
              </a:r>
              <a:endParaRPr lang="en-US"/>
            </a:p>
          </p:txBody>
        </p:sp>
      </p:grpSp>
      <p:grpSp>
        <p:nvGrpSpPr>
          <p:cNvPr id="9" name="Group 459"/>
          <p:cNvGrpSpPr>
            <a:grpSpLocks/>
          </p:cNvGrpSpPr>
          <p:nvPr/>
        </p:nvGrpSpPr>
        <p:grpSpPr bwMode="auto">
          <a:xfrm>
            <a:off x="1406524" y="4524375"/>
            <a:ext cx="2779713" cy="1436688"/>
            <a:chOff x="476" y="2850"/>
            <a:chExt cx="1751" cy="905"/>
          </a:xfrm>
        </p:grpSpPr>
        <p:sp>
          <p:nvSpPr>
            <p:cNvPr id="236907" name="Rectangle 363"/>
            <p:cNvSpPr>
              <a:spLocks noChangeArrowheads="1"/>
            </p:cNvSpPr>
            <p:nvPr/>
          </p:nvSpPr>
          <p:spPr bwMode="auto">
            <a:xfrm>
              <a:off x="490" y="2853"/>
              <a:ext cx="3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X + Y</a:t>
              </a:r>
              <a:endParaRPr lang="en-US" b="1"/>
            </a:p>
          </p:txBody>
        </p:sp>
        <p:sp>
          <p:nvSpPr>
            <p:cNvPr id="236909" name="Rectangle 365"/>
            <p:cNvSpPr>
              <a:spLocks noChangeArrowheads="1"/>
            </p:cNvSpPr>
            <p:nvPr/>
          </p:nvSpPr>
          <p:spPr bwMode="auto">
            <a:xfrm>
              <a:off x="1031" y="2853"/>
              <a:ext cx="3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Y + X</a:t>
              </a:r>
              <a:endParaRPr lang="en-US" b="1"/>
            </a:p>
          </p:txBody>
        </p:sp>
        <p:sp>
          <p:nvSpPr>
            <p:cNvPr id="236911" name="Rectangle 367"/>
            <p:cNvSpPr>
              <a:spLocks noChangeArrowheads="1"/>
            </p:cNvSpPr>
            <p:nvPr/>
          </p:nvSpPr>
          <p:spPr bwMode="auto">
            <a:xfrm>
              <a:off x="918" y="2850"/>
              <a:ext cx="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=</a:t>
              </a:r>
              <a:endParaRPr lang="en-US"/>
            </a:p>
          </p:txBody>
        </p:sp>
        <p:sp>
          <p:nvSpPr>
            <p:cNvPr id="236915" name="Rectangle 371"/>
            <p:cNvSpPr>
              <a:spLocks noChangeArrowheads="1"/>
            </p:cNvSpPr>
            <p:nvPr/>
          </p:nvSpPr>
          <p:spPr bwMode="auto">
            <a:xfrm>
              <a:off x="476" y="3093"/>
              <a:ext cx="4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(</a:t>
              </a:r>
              <a:r>
                <a:rPr lang="en-US" b="1" i="1">
                  <a:solidFill>
                    <a:srgbClr val="000000"/>
                  </a:solidFill>
                </a:rPr>
                <a:t>X + Y</a:t>
              </a:r>
              <a:r>
                <a:rPr lang="en-US" b="1">
                  <a:solidFill>
                    <a:srgbClr val="000000"/>
                  </a:solidFill>
                </a:rPr>
                <a:t>)</a:t>
              </a:r>
              <a:endParaRPr lang="en-US" b="1"/>
            </a:p>
          </p:txBody>
        </p:sp>
        <p:sp>
          <p:nvSpPr>
            <p:cNvPr id="236916" name="Rectangle 372"/>
            <p:cNvSpPr>
              <a:spLocks noChangeArrowheads="1"/>
            </p:cNvSpPr>
            <p:nvPr/>
          </p:nvSpPr>
          <p:spPr bwMode="auto">
            <a:xfrm>
              <a:off x="1136" y="3093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236917" name="Rectangle 373"/>
            <p:cNvSpPr>
              <a:spLocks noChangeArrowheads="1"/>
            </p:cNvSpPr>
            <p:nvPr/>
          </p:nvSpPr>
          <p:spPr bwMode="auto">
            <a:xfrm>
              <a:off x="1004" y="3098"/>
              <a:ext cx="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+</a:t>
              </a:r>
              <a:endParaRPr lang="en-US" b="1"/>
            </a:p>
          </p:txBody>
        </p:sp>
        <p:sp>
          <p:nvSpPr>
            <p:cNvPr id="236920" name="Rectangle 376"/>
            <p:cNvSpPr>
              <a:spLocks noChangeArrowheads="1"/>
            </p:cNvSpPr>
            <p:nvPr/>
          </p:nvSpPr>
          <p:spPr bwMode="auto">
            <a:xfrm>
              <a:off x="1406" y="3093"/>
              <a:ext cx="4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 X + </a:t>
              </a:r>
              <a:r>
                <a:rPr lang="en-US" b="1">
                  <a:solidFill>
                    <a:srgbClr val="000000"/>
                  </a:solidFill>
                </a:rPr>
                <a:t>(</a:t>
              </a:r>
              <a:r>
                <a:rPr lang="en-US" b="1" i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236923" name="Rectangle 379"/>
            <p:cNvSpPr>
              <a:spLocks noChangeArrowheads="1"/>
            </p:cNvSpPr>
            <p:nvPr/>
          </p:nvSpPr>
          <p:spPr bwMode="auto">
            <a:xfrm>
              <a:off x="2076" y="3093"/>
              <a:ext cx="1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Z</a:t>
              </a:r>
              <a:r>
                <a:rPr lang="en-US" b="1">
                  <a:solidFill>
                    <a:srgbClr val="000000"/>
                  </a:solidFill>
                </a:rPr>
                <a:t>)</a:t>
              </a:r>
              <a:endParaRPr lang="en-US" b="1"/>
            </a:p>
          </p:txBody>
        </p:sp>
        <p:sp>
          <p:nvSpPr>
            <p:cNvPr id="236924" name="Rectangle 380"/>
            <p:cNvSpPr>
              <a:spLocks noChangeArrowheads="1"/>
            </p:cNvSpPr>
            <p:nvPr/>
          </p:nvSpPr>
          <p:spPr bwMode="auto">
            <a:xfrm>
              <a:off x="1944" y="3098"/>
              <a:ext cx="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+</a:t>
              </a:r>
              <a:endParaRPr lang="en-US" b="1"/>
            </a:p>
          </p:txBody>
        </p:sp>
        <p:sp>
          <p:nvSpPr>
            <p:cNvPr id="236925" name="Rectangle 381"/>
            <p:cNvSpPr>
              <a:spLocks noChangeArrowheads="1"/>
            </p:cNvSpPr>
            <p:nvPr/>
          </p:nvSpPr>
          <p:spPr bwMode="auto">
            <a:xfrm>
              <a:off x="1296" y="3098"/>
              <a:ext cx="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=</a:t>
              </a:r>
              <a:endParaRPr lang="en-US" b="1"/>
            </a:p>
          </p:txBody>
        </p:sp>
        <p:sp>
          <p:nvSpPr>
            <p:cNvPr id="236933" name="Rectangle 389"/>
            <p:cNvSpPr>
              <a:spLocks noChangeArrowheads="1"/>
            </p:cNvSpPr>
            <p:nvPr/>
          </p:nvSpPr>
          <p:spPr bwMode="auto">
            <a:xfrm>
              <a:off x="487" y="3301"/>
              <a:ext cx="3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X</a:t>
              </a:r>
              <a:r>
                <a:rPr lang="en-US" b="1">
                  <a:solidFill>
                    <a:srgbClr val="000000"/>
                  </a:solidFill>
                </a:rPr>
                <a:t>(</a:t>
              </a:r>
              <a:r>
                <a:rPr lang="en-US" b="1" i="1">
                  <a:solidFill>
                    <a:srgbClr val="000000"/>
                  </a:solidFill>
                </a:rPr>
                <a:t>Y +</a:t>
              </a:r>
              <a:endParaRPr lang="en-US" b="1"/>
            </a:p>
          </p:txBody>
        </p:sp>
        <p:sp>
          <p:nvSpPr>
            <p:cNvPr id="236934" name="Rectangle 390"/>
            <p:cNvSpPr>
              <a:spLocks noChangeArrowheads="1"/>
            </p:cNvSpPr>
            <p:nvPr/>
          </p:nvSpPr>
          <p:spPr bwMode="auto">
            <a:xfrm>
              <a:off x="885" y="3301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 Z</a:t>
              </a:r>
              <a:r>
                <a:rPr lang="en-US" b="1">
                  <a:solidFill>
                    <a:srgbClr val="000000"/>
                  </a:solidFill>
                </a:rPr>
                <a:t>)</a:t>
              </a:r>
              <a:endParaRPr lang="en-US" b="1"/>
            </a:p>
          </p:txBody>
        </p:sp>
        <p:sp>
          <p:nvSpPr>
            <p:cNvPr id="236937" name="Rectangle 393"/>
            <p:cNvSpPr>
              <a:spLocks noChangeArrowheads="1"/>
            </p:cNvSpPr>
            <p:nvPr/>
          </p:nvSpPr>
          <p:spPr bwMode="auto">
            <a:xfrm>
              <a:off x="1283" y="3301"/>
              <a:ext cx="2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XY</a:t>
              </a:r>
              <a:endParaRPr lang="en-US" b="1"/>
            </a:p>
          </p:txBody>
        </p:sp>
        <p:sp>
          <p:nvSpPr>
            <p:cNvPr id="236938" name="Rectangle 394"/>
            <p:cNvSpPr>
              <a:spLocks noChangeArrowheads="1"/>
            </p:cNvSpPr>
            <p:nvPr/>
          </p:nvSpPr>
          <p:spPr bwMode="auto">
            <a:xfrm>
              <a:off x="1620" y="3301"/>
              <a:ext cx="2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XZ</a:t>
              </a:r>
              <a:endParaRPr lang="en-US" b="1"/>
            </a:p>
          </p:txBody>
        </p:sp>
        <p:sp>
          <p:nvSpPr>
            <p:cNvPr id="236939" name="Rectangle 395"/>
            <p:cNvSpPr>
              <a:spLocks noChangeArrowheads="1"/>
            </p:cNvSpPr>
            <p:nvPr/>
          </p:nvSpPr>
          <p:spPr bwMode="auto">
            <a:xfrm>
              <a:off x="1504" y="3306"/>
              <a:ext cx="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+</a:t>
              </a:r>
              <a:endParaRPr lang="en-US" b="1"/>
            </a:p>
          </p:txBody>
        </p:sp>
        <p:sp>
          <p:nvSpPr>
            <p:cNvPr id="236940" name="Rectangle 396"/>
            <p:cNvSpPr>
              <a:spLocks noChangeArrowheads="1"/>
            </p:cNvSpPr>
            <p:nvPr/>
          </p:nvSpPr>
          <p:spPr bwMode="auto">
            <a:xfrm>
              <a:off x="1142" y="3306"/>
              <a:ext cx="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=</a:t>
              </a:r>
              <a:endParaRPr lang="en-US" b="1"/>
            </a:p>
          </p:txBody>
        </p:sp>
        <p:sp>
          <p:nvSpPr>
            <p:cNvPr id="236951" name="Rectangle 407"/>
            <p:cNvSpPr>
              <a:spLocks noChangeArrowheads="1"/>
            </p:cNvSpPr>
            <p:nvPr/>
          </p:nvSpPr>
          <p:spPr bwMode="auto">
            <a:xfrm>
              <a:off x="485" y="3559"/>
              <a:ext cx="3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X + Y</a:t>
              </a:r>
              <a:endParaRPr lang="en-US" b="1"/>
            </a:p>
          </p:txBody>
        </p:sp>
        <p:sp>
          <p:nvSpPr>
            <p:cNvPr id="236953" name="Rectangle 409"/>
            <p:cNvSpPr>
              <a:spLocks noChangeArrowheads="1"/>
            </p:cNvSpPr>
            <p:nvPr/>
          </p:nvSpPr>
          <p:spPr bwMode="auto">
            <a:xfrm>
              <a:off x="1033" y="3559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X </a:t>
              </a:r>
              <a:r>
                <a:rPr lang="en-US" b="1" baseline="30000">
                  <a:solidFill>
                    <a:srgbClr val="000000"/>
                  </a:solidFill>
                </a:rPr>
                <a:t>. </a:t>
              </a:r>
              <a:r>
                <a:rPr lang="en-US" b="1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36955" name="Rectangle 411"/>
            <p:cNvSpPr>
              <a:spLocks noChangeArrowheads="1"/>
            </p:cNvSpPr>
            <p:nvPr/>
          </p:nvSpPr>
          <p:spPr bwMode="auto">
            <a:xfrm>
              <a:off x="928" y="3563"/>
              <a:ext cx="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=</a:t>
              </a:r>
              <a:endParaRPr lang="en-US" b="1"/>
            </a:p>
          </p:txBody>
        </p:sp>
        <p:sp>
          <p:nvSpPr>
            <p:cNvPr id="236979" name="Line 435"/>
            <p:cNvSpPr>
              <a:spLocks noChangeShapeType="1"/>
            </p:cNvSpPr>
            <p:nvPr/>
          </p:nvSpPr>
          <p:spPr bwMode="auto">
            <a:xfrm>
              <a:off x="488" y="3568"/>
              <a:ext cx="4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36980" name="Rectangle 436"/>
            <p:cNvSpPr>
              <a:spLocks noChangeArrowheads="1"/>
            </p:cNvSpPr>
            <p:nvPr/>
          </p:nvSpPr>
          <p:spPr bwMode="auto">
            <a:xfrm>
              <a:off x="1038" y="3562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6981" name="Rectangle 437"/>
            <p:cNvSpPr>
              <a:spLocks noChangeArrowheads="1"/>
            </p:cNvSpPr>
            <p:nvPr/>
          </p:nvSpPr>
          <p:spPr bwMode="auto">
            <a:xfrm>
              <a:off x="1238" y="3562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0" name="Group 448"/>
          <p:cNvGrpSpPr>
            <a:grpSpLocks/>
          </p:cNvGrpSpPr>
          <p:nvPr/>
        </p:nvGrpSpPr>
        <p:grpSpPr bwMode="auto">
          <a:xfrm>
            <a:off x="4846637" y="4503738"/>
            <a:ext cx="2668588" cy="1457325"/>
            <a:chOff x="2912" y="2837"/>
            <a:chExt cx="1681" cy="918"/>
          </a:xfrm>
        </p:grpSpPr>
        <p:sp>
          <p:nvSpPr>
            <p:cNvPr id="236912" name="Rectangle 368"/>
            <p:cNvSpPr>
              <a:spLocks noChangeArrowheads="1"/>
            </p:cNvSpPr>
            <p:nvPr/>
          </p:nvSpPr>
          <p:spPr bwMode="auto">
            <a:xfrm>
              <a:off x="2964" y="2837"/>
              <a:ext cx="2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XY</a:t>
              </a:r>
              <a:endParaRPr lang="en-US" b="1"/>
            </a:p>
          </p:txBody>
        </p:sp>
        <p:sp>
          <p:nvSpPr>
            <p:cNvPr id="236913" name="Rectangle 369"/>
            <p:cNvSpPr>
              <a:spLocks noChangeArrowheads="1"/>
            </p:cNvSpPr>
            <p:nvPr/>
          </p:nvSpPr>
          <p:spPr bwMode="auto">
            <a:xfrm>
              <a:off x="3344" y="2837"/>
              <a:ext cx="2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YX</a:t>
              </a:r>
              <a:endParaRPr lang="en-US" b="1"/>
            </a:p>
          </p:txBody>
        </p:sp>
        <p:sp>
          <p:nvSpPr>
            <p:cNvPr id="236914" name="Rectangle 370"/>
            <p:cNvSpPr>
              <a:spLocks noChangeArrowheads="1"/>
            </p:cNvSpPr>
            <p:nvPr/>
          </p:nvSpPr>
          <p:spPr bwMode="auto">
            <a:xfrm>
              <a:off x="3226" y="2842"/>
              <a:ext cx="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=</a:t>
              </a:r>
              <a:endParaRPr lang="en-US" b="1"/>
            </a:p>
          </p:txBody>
        </p:sp>
        <p:sp>
          <p:nvSpPr>
            <p:cNvPr id="236926" name="Rectangle 382"/>
            <p:cNvSpPr>
              <a:spLocks noChangeArrowheads="1"/>
            </p:cNvSpPr>
            <p:nvPr/>
          </p:nvSpPr>
          <p:spPr bwMode="auto">
            <a:xfrm>
              <a:off x="2912" y="3077"/>
              <a:ext cx="3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(</a:t>
              </a:r>
              <a:r>
                <a:rPr lang="en-US" b="1" i="1">
                  <a:solidFill>
                    <a:srgbClr val="000000"/>
                  </a:solidFill>
                </a:rPr>
                <a:t>XY</a:t>
              </a:r>
              <a:r>
                <a:rPr lang="en-US" b="1">
                  <a:solidFill>
                    <a:srgbClr val="000000"/>
                  </a:solidFill>
                </a:rPr>
                <a:t>)</a:t>
              </a:r>
              <a:endParaRPr lang="en-US" b="1"/>
            </a:p>
          </p:txBody>
        </p:sp>
        <p:sp>
          <p:nvSpPr>
            <p:cNvPr id="236927" name="Rectangle 383"/>
            <p:cNvSpPr>
              <a:spLocks noChangeArrowheads="1"/>
            </p:cNvSpPr>
            <p:nvPr/>
          </p:nvSpPr>
          <p:spPr bwMode="auto">
            <a:xfrm>
              <a:off x="3245" y="3077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Z</a:t>
              </a:r>
              <a:endParaRPr lang="en-US" b="1"/>
            </a:p>
          </p:txBody>
        </p:sp>
        <p:sp>
          <p:nvSpPr>
            <p:cNvPr id="236929" name="Rectangle 385"/>
            <p:cNvSpPr>
              <a:spLocks noChangeArrowheads="1"/>
            </p:cNvSpPr>
            <p:nvPr/>
          </p:nvSpPr>
          <p:spPr bwMode="auto">
            <a:xfrm>
              <a:off x="3526" y="3077"/>
              <a:ext cx="2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X</a:t>
              </a:r>
              <a:r>
                <a:rPr lang="en-US" b="1">
                  <a:solidFill>
                    <a:srgbClr val="000000"/>
                  </a:solidFill>
                </a:rPr>
                <a:t>(</a:t>
              </a:r>
              <a:r>
                <a:rPr lang="en-US" b="1" i="1">
                  <a:solidFill>
                    <a:srgbClr val="000000"/>
                  </a:solidFill>
                </a:rPr>
                <a:t>Y</a:t>
              </a:r>
              <a:endParaRPr lang="en-US" b="1"/>
            </a:p>
          </p:txBody>
        </p:sp>
        <p:sp>
          <p:nvSpPr>
            <p:cNvPr id="236931" name="Rectangle 387"/>
            <p:cNvSpPr>
              <a:spLocks noChangeArrowheads="1"/>
            </p:cNvSpPr>
            <p:nvPr/>
          </p:nvSpPr>
          <p:spPr bwMode="auto">
            <a:xfrm>
              <a:off x="3799" y="3077"/>
              <a:ext cx="1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 dirty="0">
                  <a:solidFill>
                    <a:srgbClr val="000000"/>
                  </a:solidFill>
                </a:rPr>
                <a:t>Z</a:t>
              </a:r>
              <a:r>
                <a:rPr lang="en-US" b="1" dirty="0">
                  <a:solidFill>
                    <a:srgbClr val="000000"/>
                  </a:solidFill>
                </a:rPr>
                <a:t>)</a:t>
              </a:r>
              <a:endParaRPr lang="en-US" b="1" dirty="0"/>
            </a:p>
          </p:txBody>
        </p:sp>
        <p:sp>
          <p:nvSpPr>
            <p:cNvPr id="236932" name="Rectangle 388"/>
            <p:cNvSpPr>
              <a:spLocks noChangeArrowheads="1"/>
            </p:cNvSpPr>
            <p:nvPr/>
          </p:nvSpPr>
          <p:spPr bwMode="auto">
            <a:xfrm>
              <a:off x="3407" y="3082"/>
              <a:ext cx="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=</a:t>
              </a:r>
              <a:endParaRPr lang="en-US" b="1"/>
            </a:p>
          </p:txBody>
        </p:sp>
        <p:sp>
          <p:nvSpPr>
            <p:cNvPr id="236941" name="Rectangle 397"/>
            <p:cNvSpPr>
              <a:spLocks noChangeArrowheads="1"/>
            </p:cNvSpPr>
            <p:nvPr/>
          </p:nvSpPr>
          <p:spPr bwMode="auto">
            <a:xfrm>
              <a:off x="2933" y="3327"/>
              <a:ext cx="1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X</a:t>
              </a:r>
              <a:endParaRPr lang="en-US" b="1"/>
            </a:p>
          </p:txBody>
        </p:sp>
        <p:sp>
          <p:nvSpPr>
            <p:cNvPr id="236942" name="Rectangle 398"/>
            <p:cNvSpPr>
              <a:spLocks noChangeArrowheads="1"/>
            </p:cNvSpPr>
            <p:nvPr/>
          </p:nvSpPr>
          <p:spPr bwMode="auto">
            <a:xfrm>
              <a:off x="3090" y="3327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+ YZ</a:t>
              </a:r>
              <a:endParaRPr lang="en-US" b="1"/>
            </a:p>
          </p:txBody>
        </p:sp>
        <p:sp>
          <p:nvSpPr>
            <p:cNvPr id="236944" name="Rectangle 400"/>
            <p:cNvSpPr>
              <a:spLocks noChangeArrowheads="1"/>
            </p:cNvSpPr>
            <p:nvPr/>
          </p:nvSpPr>
          <p:spPr bwMode="auto">
            <a:xfrm>
              <a:off x="3610" y="3327"/>
              <a:ext cx="4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(</a:t>
              </a:r>
              <a:r>
                <a:rPr lang="en-US" b="1" i="1">
                  <a:solidFill>
                    <a:srgbClr val="000000"/>
                  </a:solidFill>
                </a:rPr>
                <a:t>X + Y</a:t>
              </a:r>
              <a:r>
                <a:rPr lang="en-US" b="1">
                  <a:solidFill>
                    <a:srgbClr val="000000"/>
                  </a:solidFill>
                </a:rPr>
                <a:t>)</a:t>
              </a:r>
              <a:endParaRPr lang="en-US" b="1"/>
            </a:p>
          </p:txBody>
        </p:sp>
        <p:sp>
          <p:nvSpPr>
            <p:cNvPr id="236947" name="Rectangle 403"/>
            <p:cNvSpPr>
              <a:spLocks noChangeArrowheads="1"/>
            </p:cNvSpPr>
            <p:nvPr/>
          </p:nvSpPr>
          <p:spPr bwMode="auto">
            <a:xfrm>
              <a:off x="4111" y="3327"/>
              <a:ext cx="4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(</a:t>
              </a:r>
              <a:r>
                <a:rPr lang="en-US" b="1" i="1">
                  <a:solidFill>
                    <a:srgbClr val="000000"/>
                  </a:solidFill>
                </a:rPr>
                <a:t>X + Z</a:t>
              </a:r>
              <a:r>
                <a:rPr lang="en-US" b="1">
                  <a:solidFill>
                    <a:srgbClr val="000000"/>
                  </a:solidFill>
                </a:rPr>
                <a:t>)</a:t>
              </a:r>
              <a:endParaRPr lang="en-US" b="1"/>
            </a:p>
          </p:txBody>
        </p:sp>
        <p:sp>
          <p:nvSpPr>
            <p:cNvPr id="236950" name="Rectangle 406"/>
            <p:cNvSpPr>
              <a:spLocks noChangeArrowheads="1"/>
            </p:cNvSpPr>
            <p:nvPr/>
          </p:nvSpPr>
          <p:spPr bwMode="auto">
            <a:xfrm>
              <a:off x="3465" y="3327"/>
              <a:ext cx="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=</a:t>
              </a:r>
              <a:endParaRPr lang="en-US" b="1"/>
            </a:p>
          </p:txBody>
        </p:sp>
        <p:sp>
          <p:nvSpPr>
            <p:cNvPr id="236962" name="Rectangle 418"/>
            <p:cNvSpPr>
              <a:spLocks noChangeArrowheads="1"/>
            </p:cNvSpPr>
            <p:nvPr/>
          </p:nvSpPr>
          <p:spPr bwMode="auto">
            <a:xfrm>
              <a:off x="2933" y="3559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X </a:t>
              </a:r>
              <a:r>
                <a:rPr lang="en-US" b="1" baseline="30000">
                  <a:solidFill>
                    <a:srgbClr val="000000"/>
                  </a:solidFill>
                </a:rPr>
                <a:t>. </a:t>
              </a:r>
              <a:r>
                <a:rPr lang="en-US" b="1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36964" name="Rectangle 420"/>
            <p:cNvSpPr>
              <a:spLocks noChangeArrowheads="1"/>
            </p:cNvSpPr>
            <p:nvPr/>
          </p:nvSpPr>
          <p:spPr bwMode="auto">
            <a:xfrm>
              <a:off x="3403" y="3559"/>
              <a:ext cx="3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>
                  <a:solidFill>
                    <a:srgbClr val="000000"/>
                  </a:solidFill>
                </a:rPr>
                <a:t>X </a:t>
              </a:r>
              <a:r>
                <a:rPr lang="en-US" b="1">
                  <a:solidFill>
                    <a:srgbClr val="000000"/>
                  </a:solidFill>
                </a:rPr>
                <a:t>+</a:t>
              </a:r>
              <a:r>
                <a:rPr lang="en-US" b="1" i="1">
                  <a:solidFill>
                    <a:srgbClr val="000000"/>
                  </a:solidFill>
                </a:rPr>
                <a:t> Y</a:t>
              </a:r>
            </a:p>
          </p:txBody>
        </p:sp>
        <p:sp>
          <p:nvSpPr>
            <p:cNvPr id="236966" name="Rectangle 422"/>
            <p:cNvSpPr>
              <a:spLocks noChangeArrowheads="1"/>
            </p:cNvSpPr>
            <p:nvPr/>
          </p:nvSpPr>
          <p:spPr bwMode="auto">
            <a:xfrm>
              <a:off x="3282" y="3563"/>
              <a:ext cx="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=</a:t>
              </a:r>
              <a:endParaRPr lang="en-US" b="1"/>
            </a:p>
          </p:txBody>
        </p:sp>
        <p:sp>
          <p:nvSpPr>
            <p:cNvPr id="236970" name="Rectangle 426"/>
            <p:cNvSpPr>
              <a:spLocks noChangeArrowheads="1"/>
            </p:cNvSpPr>
            <p:nvPr/>
          </p:nvSpPr>
          <p:spPr bwMode="auto">
            <a:xfrm>
              <a:off x="3407" y="3553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6978" name="Rectangle 434"/>
            <p:cNvSpPr>
              <a:spLocks noChangeArrowheads="1"/>
            </p:cNvSpPr>
            <p:nvPr/>
          </p:nvSpPr>
          <p:spPr bwMode="auto">
            <a:xfrm>
              <a:off x="2929" y="3553"/>
              <a:ext cx="320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6982" name="Rectangle 438"/>
            <p:cNvSpPr>
              <a:spLocks noChangeArrowheads="1"/>
            </p:cNvSpPr>
            <p:nvPr/>
          </p:nvSpPr>
          <p:spPr bwMode="auto">
            <a:xfrm>
              <a:off x="3703" y="3553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1" name="Group 457"/>
          <p:cNvGrpSpPr>
            <a:grpSpLocks/>
          </p:cNvGrpSpPr>
          <p:nvPr/>
        </p:nvGrpSpPr>
        <p:grpSpPr bwMode="auto">
          <a:xfrm>
            <a:off x="1512887" y="2517775"/>
            <a:ext cx="1082675" cy="1841500"/>
            <a:chOff x="543" y="1586"/>
            <a:chExt cx="682" cy="1160"/>
          </a:xfrm>
        </p:grpSpPr>
        <p:sp>
          <p:nvSpPr>
            <p:cNvPr id="236865" name="Rectangle 321"/>
            <p:cNvSpPr>
              <a:spLocks noChangeArrowheads="1"/>
            </p:cNvSpPr>
            <p:nvPr/>
          </p:nvSpPr>
          <p:spPr bwMode="auto">
            <a:xfrm>
              <a:off x="587" y="1588"/>
              <a:ext cx="13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</a:rPr>
                <a:t>X </a:t>
              </a:r>
              <a:endParaRPr lang="en-US" sz="2400" b="1"/>
            </a:p>
          </p:txBody>
        </p:sp>
        <p:sp>
          <p:nvSpPr>
            <p:cNvPr id="236866" name="Rectangle 322"/>
            <p:cNvSpPr>
              <a:spLocks noChangeArrowheads="1"/>
            </p:cNvSpPr>
            <p:nvPr/>
          </p:nvSpPr>
          <p:spPr bwMode="auto">
            <a:xfrm>
              <a:off x="736" y="1586"/>
              <a:ext cx="2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+ 0</a:t>
              </a:r>
              <a:endParaRPr lang="en-US" sz="2400" b="1"/>
            </a:p>
          </p:txBody>
        </p:sp>
        <p:sp>
          <p:nvSpPr>
            <p:cNvPr id="236868" name="Rectangle 324"/>
            <p:cNvSpPr>
              <a:spLocks noChangeArrowheads="1"/>
            </p:cNvSpPr>
            <p:nvPr/>
          </p:nvSpPr>
          <p:spPr bwMode="auto">
            <a:xfrm>
              <a:off x="1124" y="1588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</a:rPr>
                <a:t>X</a:t>
              </a:r>
              <a:endParaRPr lang="en-US" sz="2400" b="1"/>
            </a:p>
          </p:txBody>
        </p:sp>
        <p:sp>
          <p:nvSpPr>
            <p:cNvPr id="236869" name="Rectangle 325"/>
            <p:cNvSpPr>
              <a:spLocks noChangeArrowheads="1"/>
            </p:cNvSpPr>
            <p:nvPr/>
          </p:nvSpPr>
          <p:spPr bwMode="auto">
            <a:xfrm>
              <a:off x="983" y="1593"/>
              <a:ext cx="8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=</a:t>
              </a:r>
              <a:endParaRPr lang="en-US" sz="2400" b="1"/>
            </a:p>
          </p:txBody>
        </p:sp>
        <p:sp>
          <p:nvSpPr>
            <p:cNvPr id="236877" name="Rectangle 333"/>
            <p:cNvSpPr>
              <a:spLocks noChangeArrowheads="1"/>
            </p:cNvSpPr>
            <p:nvPr/>
          </p:nvSpPr>
          <p:spPr bwMode="auto">
            <a:xfrm>
              <a:off x="724" y="1849"/>
              <a:ext cx="8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+</a:t>
              </a:r>
              <a:endParaRPr lang="en-US" sz="2400" b="1"/>
            </a:p>
          </p:txBody>
        </p:sp>
        <p:sp>
          <p:nvSpPr>
            <p:cNvPr id="236875" name="Rectangle 331"/>
            <p:cNvSpPr>
              <a:spLocks noChangeArrowheads="1"/>
            </p:cNvSpPr>
            <p:nvPr/>
          </p:nvSpPr>
          <p:spPr bwMode="auto">
            <a:xfrm>
              <a:off x="573" y="1845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</a:rPr>
                <a:t>X</a:t>
              </a:r>
              <a:endParaRPr lang="en-US" sz="2400" b="1"/>
            </a:p>
          </p:txBody>
        </p:sp>
        <p:sp>
          <p:nvSpPr>
            <p:cNvPr id="236876" name="Rectangle 332"/>
            <p:cNvSpPr>
              <a:spLocks noChangeArrowheads="1"/>
            </p:cNvSpPr>
            <p:nvPr/>
          </p:nvSpPr>
          <p:spPr bwMode="auto">
            <a:xfrm>
              <a:off x="740" y="1842"/>
              <a:ext cx="19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   1</a:t>
              </a:r>
              <a:endParaRPr lang="en-US" sz="2400" b="1"/>
            </a:p>
          </p:txBody>
        </p:sp>
        <p:sp>
          <p:nvSpPr>
            <p:cNvPr id="236878" name="Rectangle 334"/>
            <p:cNvSpPr>
              <a:spLocks noChangeArrowheads="1"/>
            </p:cNvSpPr>
            <p:nvPr/>
          </p:nvSpPr>
          <p:spPr bwMode="auto">
            <a:xfrm>
              <a:off x="1124" y="1842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1</a:t>
              </a:r>
              <a:endParaRPr lang="en-US" sz="2400" b="1"/>
            </a:p>
          </p:txBody>
        </p:sp>
        <p:sp>
          <p:nvSpPr>
            <p:cNvPr id="236879" name="Rectangle 335"/>
            <p:cNvSpPr>
              <a:spLocks noChangeArrowheads="1"/>
            </p:cNvSpPr>
            <p:nvPr/>
          </p:nvSpPr>
          <p:spPr bwMode="auto">
            <a:xfrm>
              <a:off x="990" y="1849"/>
              <a:ext cx="8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=</a:t>
              </a:r>
              <a:endParaRPr lang="en-US" sz="2400" b="1"/>
            </a:p>
          </p:txBody>
        </p:sp>
        <p:sp>
          <p:nvSpPr>
            <p:cNvPr id="236885" name="Rectangle 341"/>
            <p:cNvSpPr>
              <a:spLocks noChangeArrowheads="1"/>
            </p:cNvSpPr>
            <p:nvPr/>
          </p:nvSpPr>
          <p:spPr bwMode="auto">
            <a:xfrm>
              <a:off x="567" y="2085"/>
              <a:ext cx="36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</a:rPr>
                <a:t>X + X</a:t>
              </a:r>
              <a:endParaRPr lang="en-US" sz="2400" b="1"/>
            </a:p>
          </p:txBody>
        </p:sp>
        <p:sp>
          <p:nvSpPr>
            <p:cNvPr id="236887" name="Rectangle 343"/>
            <p:cNvSpPr>
              <a:spLocks noChangeArrowheads="1"/>
            </p:cNvSpPr>
            <p:nvPr/>
          </p:nvSpPr>
          <p:spPr bwMode="auto">
            <a:xfrm>
              <a:off x="1121" y="2085"/>
              <a:ext cx="10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</a:rPr>
                <a:t>X</a:t>
              </a:r>
              <a:endParaRPr lang="en-US" sz="2400" b="1"/>
            </a:p>
          </p:txBody>
        </p:sp>
        <p:sp>
          <p:nvSpPr>
            <p:cNvPr id="236888" name="Rectangle 344"/>
            <p:cNvSpPr>
              <a:spLocks noChangeArrowheads="1"/>
            </p:cNvSpPr>
            <p:nvPr/>
          </p:nvSpPr>
          <p:spPr bwMode="auto">
            <a:xfrm>
              <a:off x="987" y="2089"/>
              <a:ext cx="8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=</a:t>
              </a:r>
              <a:endParaRPr lang="en-US" sz="2400" b="1"/>
            </a:p>
          </p:txBody>
        </p:sp>
        <p:sp>
          <p:nvSpPr>
            <p:cNvPr id="236895" name="Rectangle 351"/>
            <p:cNvSpPr>
              <a:spLocks noChangeArrowheads="1"/>
            </p:cNvSpPr>
            <p:nvPr/>
          </p:nvSpPr>
          <p:spPr bwMode="auto">
            <a:xfrm>
              <a:off x="1109" y="2322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1</a:t>
              </a:r>
              <a:endParaRPr lang="en-US" sz="2400" b="1"/>
            </a:p>
          </p:txBody>
        </p:sp>
        <p:sp>
          <p:nvSpPr>
            <p:cNvPr id="236896" name="Rectangle 352"/>
            <p:cNvSpPr>
              <a:spLocks noChangeArrowheads="1"/>
            </p:cNvSpPr>
            <p:nvPr/>
          </p:nvSpPr>
          <p:spPr bwMode="auto">
            <a:xfrm>
              <a:off x="974" y="2329"/>
              <a:ext cx="8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</a:rPr>
                <a:t>=</a:t>
              </a:r>
              <a:endParaRPr lang="en-US" sz="2400" b="1"/>
            </a:p>
          </p:txBody>
        </p:sp>
        <p:grpSp>
          <p:nvGrpSpPr>
            <p:cNvPr id="12" name="Group 455"/>
            <p:cNvGrpSpPr>
              <a:grpSpLocks/>
            </p:cNvGrpSpPr>
            <p:nvPr/>
          </p:nvGrpSpPr>
          <p:grpSpPr bwMode="auto">
            <a:xfrm>
              <a:off x="548" y="2324"/>
              <a:ext cx="390" cy="182"/>
              <a:chOff x="548" y="2324"/>
              <a:chExt cx="390" cy="182"/>
            </a:xfrm>
          </p:grpSpPr>
          <p:sp>
            <p:nvSpPr>
              <p:cNvPr id="236893" name="Rectangle 349"/>
              <p:cNvSpPr>
                <a:spLocks noChangeArrowheads="1"/>
              </p:cNvSpPr>
              <p:nvPr/>
            </p:nvSpPr>
            <p:spPr bwMode="auto">
              <a:xfrm>
                <a:off x="548" y="2324"/>
                <a:ext cx="36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i="1">
                    <a:solidFill>
                      <a:srgbClr val="000000"/>
                    </a:solidFill>
                  </a:rPr>
                  <a:t>X + X</a:t>
                </a:r>
                <a:endParaRPr lang="en-US" sz="2400" b="1"/>
              </a:p>
            </p:txBody>
          </p:sp>
          <p:sp>
            <p:nvSpPr>
              <p:cNvPr id="236897" name="Rectangle 353"/>
              <p:cNvSpPr>
                <a:spLocks noChangeArrowheads="1"/>
              </p:cNvSpPr>
              <p:nvPr/>
            </p:nvSpPr>
            <p:spPr bwMode="auto">
              <a:xfrm>
                <a:off x="840" y="2327"/>
                <a:ext cx="98" cy="7"/>
              </a:xfrm>
              <a:prstGeom prst="rect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36903" name="Rectangle 359"/>
            <p:cNvSpPr>
              <a:spLocks noChangeArrowheads="1"/>
            </p:cNvSpPr>
            <p:nvPr/>
          </p:nvSpPr>
          <p:spPr bwMode="auto">
            <a:xfrm>
              <a:off x="543" y="2564"/>
              <a:ext cx="39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  <a:latin typeface="TimesTen" pitchFamily="18" charset="0"/>
                </a:rPr>
                <a:t>X </a:t>
              </a:r>
              <a:r>
                <a:rPr lang="en-US" sz="1900" i="1">
                  <a:solidFill>
                    <a:srgbClr val="000000"/>
                  </a:solidFill>
                  <a:latin typeface="TimesTen" pitchFamily="18" charset="0"/>
                </a:rPr>
                <a:t>=</a:t>
              </a:r>
              <a:r>
                <a:rPr lang="en-US" sz="1900" b="1" i="1">
                  <a:solidFill>
                    <a:srgbClr val="000000"/>
                  </a:solidFill>
                  <a:latin typeface="TimesTen" pitchFamily="18" charset="0"/>
                </a:rPr>
                <a:t> X</a:t>
              </a:r>
              <a:endParaRPr lang="en-US" sz="2400" b="1"/>
            </a:p>
          </p:txBody>
        </p:sp>
        <p:sp>
          <p:nvSpPr>
            <p:cNvPr id="236905" name="Rectangle 361"/>
            <p:cNvSpPr>
              <a:spLocks noChangeArrowheads="1"/>
            </p:cNvSpPr>
            <p:nvPr/>
          </p:nvSpPr>
          <p:spPr bwMode="auto">
            <a:xfrm>
              <a:off x="563" y="2568"/>
              <a:ext cx="98" cy="7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6988" name="Rectangle 444"/>
            <p:cNvSpPr>
              <a:spLocks noChangeArrowheads="1"/>
            </p:cNvSpPr>
            <p:nvPr/>
          </p:nvSpPr>
          <p:spPr bwMode="auto">
            <a:xfrm>
              <a:off x="563" y="2536"/>
              <a:ext cx="98" cy="7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36998" name="Line 454"/>
          <p:cNvSpPr>
            <a:spLocks noChangeShapeType="1"/>
          </p:cNvSpPr>
          <p:nvPr/>
        </p:nvSpPr>
        <p:spPr bwMode="auto">
          <a:xfrm flipV="1">
            <a:off x="6356132" y="1447800"/>
            <a:ext cx="188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0" name="Date Placeholder 1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F51C-D589-46E9-A412-0769D3D606EC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121" name="Footer Placeholder 1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122" name="Slide Number Placeholder 1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0C6D-0BCF-4C30-982F-97586F9E641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533400" y="1371600"/>
            <a:ext cx="8534400" cy="265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The identities above are organized into pairs. These  pairs have names as follows: </a:t>
            </a:r>
          </a:p>
          <a:p>
            <a:pPr marL="342900" indent="-342900" algn="l">
              <a:spcBef>
                <a:spcPct val="20000"/>
              </a:spcBef>
              <a:buClr>
                <a:srgbClr val="009999"/>
              </a:buClr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	    1-4 Existence of 0 and 1	    5-6 </a:t>
            </a:r>
            <a:r>
              <a:rPr lang="en-US" sz="2400" dirty="0" err="1">
                <a:cs typeface="Times New Roman" pitchFamily="18" charset="0"/>
                <a:sym typeface="Symbol" pitchFamily="18" charset="2"/>
              </a:rPr>
              <a:t>Idempotence</a:t>
            </a:r>
            <a:endParaRPr lang="en-US" sz="2400" dirty="0">
              <a:cs typeface="Times New Roman" pitchFamily="18" charset="0"/>
              <a:sym typeface="Symbol" pitchFamily="18" charset="2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	    7-8 Existence of complement    9 Involution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	10-11 Commutative Laws             12-13 Associative Laws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    14-15 Distributive Laws                16-17 </a:t>
            </a:r>
            <a:r>
              <a:rPr lang="en-US" sz="2400" dirty="0" err="1">
                <a:cs typeface="Times New Roman" pitchFamily="18" charset="0"/>
                <a:sym typeface="Symbol" pitchFamily="18" charset="2"/>
              </a:rPr>
              <a:t>DeMorgan’s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Laws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609600" y="838200"/>
            <a:ext cx="861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Clr>
                <a:srgbClr val="009999"/>
              </a:buClr>
              <a:buSzPct val="85000"/>
              <a:buFont typeface="Wingdings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  </a:t>
            </a:r>
            <a:r>
              <a:rPr lang="en-US" sz="2400" dirty="0">
                <a:cs typeface="Times New Roman" pitchFamily="18" charset="0"/>
              </a:rPr>
              <a:t>If the meaning is unambiguous,</a:t>
            </a:r>
            <a:r>
              <a:rPr lang="en-US" dirty="0"/>
              <a:t> </a:t>
            </a:r>
            <a:r>
              <a:rPr lang="en-US" sz="2400" dirty="0">
                <a:cs typeface="Times New Roman" pitchFamily="18" charset="0"/>
              </a:rPr>
              <a:t>we leave out the symbol  “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·”</a:t>
            </a:r>
          </a:p>
        </p:txBody>
      </p:sp>
      <p:sp>
        <p:nvSpPr>
          <p:cNvPr id="237591" name="Rectangle 23"/>
          <p:cNvSpPr>
            <a:spLocks noGrp="1" noChangeArrowheads="1"/>
          </p:cNvSpPr>
          <p:nvPr>
            <p:ph type="title"/>
          </p:nvPr>
        </p:nvSpPr>
        <p:spPr>
          <a:xfrm>
            <a:off x="1173162" y="212725"/>
            <a:ext cx="8351838" cy="838200"/>
          </a:xfrm>
          <a:noFill/>
          <a:ln/>
        </p:spPr>
        <p:txBody>
          <a:bodyPr/>
          <a:lstStyle/>
          <a:p>
            <a:r>
              <a:rPr lang="en-US" sz="2800" b="1" dirty="0"/>
              <a:t>Some Properties of Identities &amp; the Algebra</a:t>
            </a: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762000" y="4114800"/>
            <a:ext cx="8229600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en-US" sz="2400" dirty="0"/>
              <a:t>The </a:t>
            </a:r>
            <a:r>
              <a:rPr lang="en-US" sz="2400" u="sng" dirty="0"/>
              <a:t>dual</a:t>
            </a:r>
            <a:r>
              <a:rPr lang="en-US" sz="2400" dirty="0"/>
              <a:t> of an algebraic expression is obtained by interchanging + and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· </a:t>
            </a:r>
            <a:r>
              <a:rPr lang="en-US" sz="2400" dirty="0"/>
              <a:t>and interchanging 0’s and 1’s.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342900" indent="-342900" algn="l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The identities appear in </a:t>
            </a:r>
            <a:r>
              <a:rPr lang="en-US" sz="2400" u="sng" dirty="0">
                <a:cs typeface="Times New Roman" pitchFamily="18" charset="0"/>
                <a:sym typeface="Symbol" pitchFamily="18" charset="2"/>
              </a:rPr>
              <a:t>dual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pairs. When there is only one identity on a line the identity is </a:t>
            </a:r>
            <a:r>
              <a:rPr lang="en-US" sz="2400" u="sng" dirty="0">
                <a:cs typeface="Times New Roman" pitchFamily="18" charset="0"/>
                <a:sym typeface="Symbol" pitchFamily="18" charset="2"/>
              </a:rPr>
              <a:t>self-dual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400" dirty="0" err="1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. e., the dual expression = the original expression.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38A7-A71C-4B5D-8C7B-353C39F6C1A9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0C6D-0BCF-4C30-982F-97586F9E641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838200"/>
          </a:xfrm>
        </p:spPr>
        <p:txBody>
          <a:bodyPr/>
          <a:lstStyle/>
          <a:p>
            <a:r>
              <a:rPr lang="en-US" b="1" dirty="0"/>
              <a:t>Proof of </a:t>
            </a:r>
            <a:r>
              <a:rPr lang="en-US" b="1" dirty="0" err="1"/>
              <a:t>DeMorgan’s</a:t>
            </a:r>
            <a:r>
              <a:rPr lang="en-US" b="1" dirty="0"/>
              <a:t> Laws</a:t>
            </a:r>
          </a:p>
        </p:txBody>
      </p:sp>
      <p:sp>
        <p:nvSpPr>
          <p:cNvPr id="259077" name="Line 5"/>
          <p:cNvSpPr>
            <a:spLocks noChangeShapeType="1"/>
          </p:cNvSpPr>
          <p:nvPr/>
        </p:nvSpPr>
        <p:spPr bwMode="auto">
          <a:xfrm>
            <a:off x="1373188" y="1447800"/>
            <a:ext cx="112553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 sz="2400"/>
          </a:p>
        </p:txBody>
      </p:sp>
      <p:sp>
        <p:nvSpPr>
          <p:cNvPr id="259078" name="Line 6"/>
          <p:cNvSpPr>
            <a:spLocks noChangeShapeType="1"/>
          </p:cNvSpPr>
          <p:nvPr/>
        </p:nvSpPr>
        <p:spPr bwMode="auto">
          <a:xfrm>
            <a:off x="3138488" y="1447800"/>
            <a:ext cx="26828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 sz="2400"/>
          </a:p>
        </p:txBody>
      </p:sp>
      <p:sp>
        <p:nvSpPr>
          <p:cNvPr id="259079" name="Line 7"/>
          <p:cNvSpPr>
            <a:spLocks noChangeShapeType="1"/>
          </p:cNvSpPr>
          <p:nvPr/>
        </p:nvSpPr>
        <p:spPr bwMode="auto">
          <a:xfrm>
            <a:off x="3736975" y="1447800"/>
            <a:ext cx="28892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 sz="2400"/>
          </a:p>
        </p:txBody>
      </p:sp>
      <p:sp>
        <p:nvSpPr>
          <p:cNvPr id="259096" name="Rectangle 24"/>
          <p:cNvSpPr>
            <a:spLocks noChangeArrowheads="1"/>
          </p:cNvSpPr>
          <p:nvPr/>
        </p:nvSpPr>
        <p:spPr bwMode="auto">
          <a:xfrm>
            <a:off x="1820863" y="1439863"/>
            <a:ext cx="1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4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59097" name="Rectangle 25"/>
          <p:cNvSpPr>
            <a:spLocks noChangeArrowheads="1"/>
          </p:cNvSpPr>
          <p:nvPr/>
        </p:nvSpPr>
        <p:spPr bwMode="auto">
          <a:xfrm>
            <a:off x="2268538" y="1404938"/>
            <a:ext cx="17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400" b="1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59098" name="Rectangle 26"/>
          <p:cNvSpPr>
            <a:spLocks noChangeArrowheads="1"/>
          </p:cNvSpPr>
          <p:nvPr/>
        </p:nvSpPr>
        <p:spPr bwMode="auto">
          <a:xfrm>
            <a:off x="1417638" y="1404938"/>
            <a:ext cx="17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</a:rPr>
              <a:t>x</a:t>
            </a:r>
            <a:endParaRPr lang="en-US" sz="2400" dirty="0"/>
          </a:p>
        </p:txBody>
      </p:sp>
      <p:sp>
        <p:nvSpPr>
          <p:cNvPr id="259100" name="Rectangle 28"/>
          <p:cNvSpPr>
            <a:spLocks noChangeArrowheads="1"/>
          </p:cNvSpPr>
          <p:nvPr/>
        </p:nvSpPr>
        <p:spPr bwMode="auto">
          <a:xfrm>
            <a:off x="3182938" y="1404938"/>
            <a:ext cx="17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400" b="1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59102" name="Rectangle 30"/>
          <p:cNvSpPr>
            <a:spLocks noChangeArrowheads="1"/>
          </p:cNvSpPr>
          <p:nvPr/>
        </p:nvSpPr>
        <p:spPr bwMode="auto">
          <a:xfrm>
            <a:off x="2719388" y="1338263"/>
            <a:ext cx="1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400" b="1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59103" name="Rectangle 31"/>
          <p:cNvSpPr>
            <a:spLocks noChangeArrowheads="1"/>
          </p:cNvSpPr>
          <p:nvPr/>
        </p:nvSpPr>
        <p:spPr bwMode="auto">
          <a:xfrm>
            <a:off x="3795713" y="1404938"/>
            <a:ext cx="17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</a:rPr>
              <a:t>y</a:t>
            </a:r>
            <a:endParaRPr lang="en-US" sz="2400" dirty="0"/>
          </a:p>
        </p:txBody>
      </p:sp>
      <p:sp>
        <p:nvSpPr>
          <p:cNvPr id="259104" name="Rectangle 32"/>
          <p:cNvSpPr>
            <a:spLocks noChangeArrowheads="1"/>
          </p:cNvSpPr>
          <p:nvPr/>
        </p:nvSpPr>
        <p:spPr bwMode="auto">
          <a:xfrm>
            <a:off x="3557588" y="1338263"/>
            <a:ext cx="76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400" b="1">
                <a:solidFill>
                  <a:srgbClr val="000000"/>
                </a:solidFill>
                <a:latin typeface="Symbol" pitchFamily="18" charset="2"/>
              </a:rPr>
              <a:t>×</a:t>
            </a:r>
            <a:endParaRPr 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1066800" y="838200"/>
            <a:ext cx="6553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2400" dirty="0"/>
              <a:t>  Proof by truth table is trivial</a:t>
            </a:r>
          </a:p>
          <a:p>
            <a:pPr algn="l">
              <a:buFont typeface="Arial" pitchFamily="34" charset="0"/>
              <a:buChar char="•"/>
            </a:pPr>
            <a:endParaRPr lang="en-CA" sz="2400" dirty="0"/>
          </a:p>
          <a:p>
            <a:pPr algn="l">
              <a:buFont typeface="Arial" pitchFamily="34" charset="0"/>
              <a:buChar char="•"/>
            </a:pPr>
            <a:endParaRPr lang="en-CA" sz="2400" dirty="0"/>
          </a:p>
          <a:p>
            <a:pPr algn="l">
              <a:buFont typeface="Arial" pitchFamily="34" charset="0"/>
              <a:buChar char="•"/>
            </a:pPr>
            <a:endParaRPr lang="en-CA" sz="2400" dirty="0"/>
          </a:p>
          <a:p>
            <a:pPr algn="l">
              <a:buFont typeface="Arial" pitchFamily="34" charset="0"/>
              <a:buChar char="•"/>
            </a:pPr>
            <a:endParaRPr lang="en-CA" sz="2400" dirty="0"/>
          </a:p>
          <a:p>
            <a:pPr algn="l">
              <a:buFont typeface="Arial" pitchFamily="34" charset="0"/>
              <a:buChar char="•"/>
            </a:pPr>
            <a:endParaRPr lang="en-CA" sz="2400" dirty="0"/>
          </a:p>
          <a:p>
            <a:pPr algn="l">
              <a:buFont typeface="Arial" pitchFamily="34" charset="0"/>
              <a:buChar char="•"/>
            </a:pPr>
            <a:endParaRPr lang="en-CA" sz="2400" dirty="0"/>
          </a:p>
          <a:p>
            <a:pPr algn="l">
              <a:buFont typeface="Arial" pitchFamily="34" charset="0"/>
              <a:buChar char="•"/>
            </a:pPr>
            <a:endParaRPr lang="en-CA" sz="2400" dirty="0"/>
          </a:p>
          <a:p>
            <a:pPr algn="l">
              <a:buFont typeface="Arial" pitchFamily="34" charset="0"/>
              <a:buChar char="•"/>
            </a:pPr>
            <a:endParaRPr lang="en-CA" sz="2400" dirty="0"/>
          </a:p>
          <a:p>
            <a:pPr algn="l">
              <a:buFont typeface="Arial" pitchFamily="34" charset="0"/>
              <a:buChar char="•"/>
            </a:pPr>
            <a:endParaRPr lang="en-CA" sz="2400" dirty="0"/>
          </a:p>
          <a:p>
            <a:pPr algn="l">
              <a:buFont typeface="Arial" pitchFamily="34" charset="0"/>
              <a:buChar char="•"/>
            </a:pPr>
            <a:r>
              <a:rPr lang="en-CA" sz="2400" dirty="0"/>
              <a:t>  Similarly it can be proven that</a:t>
            </a:r>
          </a:p>
        </p:txBody>
      </p:sp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0" y="-415498"/>
            <a:ext cx="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5C11-DA0F-4A1E-B638-F434A845AE00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pic>
        <p:nvPicPr>
          <p:cNvPr id="2406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81200"/>
            <a:ext cx="6324600" cy="201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Group 41"/>
          <p:cNvGrpSpPr/>
          <p:nvPr/>
        </p:nvGrpSpPr>
        <p:grpSpPr>
          <a:xfrm>
            <a:off x="1676400" y="5105400"/>
            <a:ext cx="2652712" cy="458232"/>
            <a:chOff x="5576888" y="1338263"/>
            <a:chExt cx="2652712" cy="458232"/>
          </a:xfrm>
        </p:grpSpPr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5576888" y="1447800"/>
              <a:ext cx="887412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2400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7104063" y="1447800"/>
              <a:ext cx="2667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2400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7940675" y="1447800"/>
              <a:ext cx="288925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24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6234113" y="1404938"/>
              <a:ext cx="1715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b="1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621338" y="1404938"/>
              <a:ext cx="1715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00000"/>
                  </a:solidFill>
                </a:rPr>
                <a:t>x</a:t>
              </a:r>
              <a:endParaRPr lang="en-US" sz="2400" dirty="0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5995988" y="1338263"/>
              <a:ext cx="769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b="1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7999413" y="1404938"/>
              <a:ext cx="1715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00000"/>
                  </a:solidFill>
                </a:rPr>
                <a:t>y</a:t>
              </a:r>
              <a:endParaRPr lang="en-US" sz="2400" dirty="0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7148513" y="1404938"/>
              <a:ext cx="1715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b="1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7551738" y="1427163"/>
              <a:ext cx="1683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6683376" y="1338263"/>
              <a:ext cx="1683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5029200"/>
          </a:xfrm>
          <a:noFill/>
        </p:spPr>
        <p:txBody>
          <a:bodyPr/>
          <a:lstStyle/>
          <a:p>
            <a:r>
              <a:rPr lang="en-US" dirty="0">
                <a:cs typeface="Times New Roman" pitchFamily="18" charset="0"/>
                <a:sym typeface="Symbol" pitchFamily="18" charset="2"/>
              </a:rPr>
              <a:t>Unless it happens to be self-dual, the dual of an expression does not equal the expression itself.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Example: F = (A + C)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·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B + 0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             dual F =  (A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C + B)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·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 =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C  + B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Example: G = X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Y + (W + Z)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             dual G = 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Example: H = A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B + A · C + B · C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		   dual H = </a:t>
            </a:r>
          </a:p>
          <a:p>
            <a:r>
              <a:rPr lang="en-US" dirty="0">
                <a:cs typeface="Times New Roman" pitchFamily="18" charset="0"/>
                <a:sym typeface="Symbol" pitchFamily="18" charset="2"/>
              </a:rPr>
              <a:t>Are any of these functions self-dual?</a:t>
            </a:r>
          </a:p>
          <a:p>
            <a:pPr>
              <a:buFont typeface="Wingdings" pitchFamily="2" charset="2"/>
              <a:buNone/>
            </a:pPr>
            <a:endParaRPr lang="en-US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2725"/>
            <a:ext cx="8351838" cy="838200"/>
          </a:xfrm>
        </p:spPr>
        <p:txBody>
          <a:bodyPr/>
          <a:lstStyle/>
          <a:p>
            <a:r>
              <a:rPr lang="en-US" sz="3200" b="1" dirty="0"/>
              <a:t>Some Properties of Identities Algebra </a:t>
            </a:r>
            <a:endParaRPr lang="en-US" sz="3200" dirty="0"/>
          </a:p>
        </p:txBody>
      </p:sp>
      <p:sp>
        <p:nvSpPr>
          <p:cNvPr id="246788" name="Line 4"/>
          <p:cNvSpPr>
            <a:spLocks noChangeShapeType="1"/>
          </p:cNvSpPr>
          <p:nvPr/>
        </p:nvSpPr>
        <p:spPr bwMode="auto">
          <a:xfrm>
            <a:off x="4354513" y="3978166"/>
            <a:ext cx="217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46789" name="Line 5"/>
          <p:cNvSpPr>
            <a:spLocks noChangeShapeType="1"/>
          </p:cNvSpPr>
          <p:nvPr/>
        </p:nvSpPr>
        <p:spPr bwMode="auto">
          <a:xfrm>
            <a:off x="4419600" y="3124200"/>
            <a:ext cx="904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46790" name="Line 6"/>
          <p:cNvSpPr>
            <a:spLocks noChangeShapeType="1"/>
          </p:cNvSpPr>
          <p:nvPr/>
        </p:nvSpPr>
        <p:spPr bwMode="auto">
          <a:xfrm>
            <a:off x="3810000" y="3124200"/>
            <a:ext cx="217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46793" name="Line 9"/>
          <p:cNvSpPr>
            <a:spLocks noChangeShapeType="1"/>
          </p:cNvSpPr>
          <p:nvPr/>
        </p:nvSpPr>
        <p:spPr bwMode="auto">
          <a:xfrm>
            <a:off x="4832132" y="3975536"/>
            <a:ext cx="217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F14F-997B-4F2B-9D61-87A5C9FBAD12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4" name="Rectangle 8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838200"/>
          </a:xfrm>
          <a:noFill/>
          <a:ln/>
        </p:spPr>
        <p:txBody>
          <a:bodyPr/>
          <a:lstStyle/>
          <a:p>
            <a:r>
              <a:rPr lang="en-US" b="1" dirty="0"/>
              <a:t>Boolean Operator Precedence</a:t>
            </a:r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684212" y="1306513"/>
            <a:ext cx="82311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  The order of evaluation in a Boolean expression:</a:t>
            </a:r>
            <a:endParaRPr lang="en-US" sz="2800" dirty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411288" y="1905000"/>
            <a:ext cx="2703512" cy="1700213"/>
            <a:chOff x="673" y="1475"/>
            <a:chExt cx="1703" cy="1071"/>
          </a:xfrm>
        </p:grpSpPr>
        <p:sp>
          <p:nvSpPr>
            <p:cNvPr id="254988" name="Rectangle 12"/>
            <p:cNvSpPr>
              <a:spLocks noChangeArrowheads="1"/>
            </p:cNvSpPr>
            <p:nvPr/>
          </p:nvSpPr>
          <p:spPr bwMode="auto">
            <a:xfrm>
              <a:off x="673" y="1475"/>
              <a:ext cx="18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1.</a:t>
              </a:r>
              <a:endParaRPr lang="en-US" sz="2800"/>
            </a:p>
          </p:txBody>
        </p:sp>
        <p:sp>
          <p:nvSpPr>
            <p:cNvPr id="254989" name="Rectangle 13"/>
            <p:cNvSpPr>
              <a:spLocks noChangeArrowheads="1"/>
            </p:cNvSpPr>
            <p:nvPr/>
          </p:nvSpPr>
          <p:spPr bwMode="auto">
            <a:xfrm>
              <a:off x="1104" y="1475"/>
              <a:ext cx="127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Parentheses</a:t>
              </a:r>
              <a:endParaRPr lang="en-US" sz="2800"/>
            </a:p>
          </p:txBody>
        </p:sp>
        <p:sp>
          <p:nvSpPr>
            <p:cNvPr id="254990" name="Rectangle 14"/>
            <p:cNvSpPr>
              <a:spLocks noChangeArrowheads="1"/>
            </p:cNvSpPr>
            <p:nvPr/>
          </p:nvSpPr>
          <p:spPr bwMode="auto">
            <a:xfrm>
              <a:off x="673" y="1742"/>
              <a:ext cx="18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2.</a:t>
              </a:r>
              <a:endParaRPr lang="en-US" sz="2800"/>
            </a:p>
          </p:txBody>
        </p:sp>
        <p:sp>
          <p:nvSpPr>
            <p:cNvPr id="254991" name="Rectangle 15"/>
            <p:cNvSpPr>
              <a:spLocks noChangeArrowheads="1"/>
            </p:cNvSpPr>
            <p:nvPr/>
          </p:nvSpPr>
          <p:spPr bwMode="auto">
            <a:xfrm>
              <a:off x="1104" y="1742"/>
              <a:ext cx="47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NOT</a:t>
              </a:r>
              <a:endParaRPr lang="en-US" sz="2800"/>
            </a:p>
          </p:txBody>
        </p:sp>
        <p:sp>
          <p:nvSpPr>
            <p:cNvPr id="254992" name="Rectangle 16"/>
            <p:cNvSpPr>
              <a:spLocks noChangeArrowheads="1"/>
            </p:cNvSpPr>
            <p:nvPr/>
          </p:nvSpPr>
          <p:spPr bwMode="auto">
            <a:xfrm>
              <a:off x="673" y="2009"/>
              <a:ext cx="18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3.</a:t>
              </a:r>
              <a:endParaRPr lang="en-US" sz="2800"/>
            </a:p>
          </p:txBody>
        </p:sp>
        <p:sp>
          <p:nvSpPr>
            <p:cNvPr id="254993" name="Rectangle 17"/>
            <p:cNvSpPr>
              <a:spLocks noChangeArrowheads="1"/>
            </p:cNvSpPr>
            <p:nvPr/>
          </p:nvSpPr>
          <p:spPr bwMode="auto">
            <a:xfrm>
              <a:off x="1104" y="2009"/>
              <a:ext cx="47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AND</a:t>
              </a:r>
              <a:endParaRPr lang="en-US" sz="2800"/>
            </a:p>
          </p:txBody>
        </p:sp>
        <p:sp>
          <p:nvSpPr>
            <p:cNvPr id="254994" name="Rectangle 18"/>
            <p:cNvSpPr>
              <a:spLocks noChangeArrowheads="1"/>
            </p:cNvSpPr>
            <p:nvPr/>
          </p:nvSpPr>
          <p:spPr bwMode="auto">
            <a:xfrm>
              <a:off x="673" y="2275"/>
              <a:ext cx="18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4.</a:t>
              </a:r>
              <a:endParaRPr lang="en-US" sz="2800"/>
            </a:p>
          </p:txBody>
        </p:sp>
        <p:sp>
          <p:nvSpPr>
            <p:cNvPr id="254995" name="Rectangle 19"/>
            <p:cNvSpPr>
              <a:spLocks noChangeArrowheads="1"/>
            </p:cNvSpPr>
            <p:nvPr/>
          </p:nvSpPr>
          <p:spPr bwMode="auto">
            <a:xfrm>
              <a:off x="1104" y="2275"/>
              <a:ext cx="33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000000"/>
                  </a:solidFill>
                </a:rPr>
                <a:t>OR</a:t>
              </a:r>
              <a:endParaRPr lang="en-US" sz="2800" dirty="0"/>
            </a:p>
          </p:txBody>
        </p:sp>
      </p:grpSp>
      <p:sp>
        <p:nvSpPr>
          <p:cNvPr id="255001" name="Rectangle 25"/>
          <p:cNvSpPr>
            <a:spLocks noChangeArrowheads="1"/>
          </p:cNvSpPr>
          <p:nvPr/>
        </p:nvSpPr>
        <p:spPr bwMode="auto">
          <a:xfrm>
            <a:off x="1033463" y="3733800"/>
            <a:ext cx="7729537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  Consequence: Parentheses appear around </a:t>
            </a:r>
          </a:p>
          <a:p>
            <a:pPr algn="l">
              <a:buClr>
                <a:schemeClr val="hlink"/>
              </a:buClr>
            </a:pPr>
            <a:r>
              <a:rPr lang="en-US" sz="2800" dirty="0">
                <a:solidFill>
                  <a:srgbClr val="000000"/>
                </a:solidFill>
              </a:rPr>
              <a:t>    OR expressions</a:t>
            </a:r>
          </a:p>
          <a:p>
            <a:pPr algn="l">
              <a:buClr>
                <a:schemeClr val="hlink"/>
              </a:buClr>
            </a:pPr>
            <a:endParaRPr lang="en-US" sz="2800" dirty="0">
              <a:solidFill>
                <a:srgbClr val="000000"/>
              </a:solidFill>
            </a:endParaRPr>
          </a:p>
          <a:p>
            <a:pPr algn="l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dirty="0"/>
              <a:t>  Example: F = A(B + C)(C + D)</a:t>
            </a:r>
          </a:p>
        </p:txBody>
      </p:sp>
      <p:sp>
        <p:nvSpPr>
          <p:cNvPr id="255002" name="Line 26"/>
          <p:cNvSpPr>
            <a:spLocks noChangeShapeType="1"/>
          </p:cNvSpPr>
          <p:nvPr/>
        </p:nvSpPr>
        <p:spPr bwMode="auto">
          <a:xfrm flipV="1">
            <a:off x="3870434" y="4984532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5479-ECE2-4322-8D9E-37CC781E7887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2725"/>
            <a:ext cx="8351838" cy="838200"/>
          </a:xfrm>
        </p:spPr>
        <p:txBody>
          <a:bodyPr/>
          <a:lstStyle/>
          <a:p>
            <a:r>
              <a:rPr lang="en-US" sz="3600" b="1" dirty="0"/>
              <a:t>Example 1: Boolean Algebraic Proof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9825" y="1143000"/>
            <a:ext cx="7470775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A + A·B = A	 (Absorption Theorem)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Proof Steps		 Justification (identity or theorem)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    A + A·B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=	A · 1 + A · B	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X = X · 1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= A · ( 1 + B)        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X · Y + X · Z = X ·(Y + Z)(Distributive Law)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= A · 1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		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1 + X =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= A			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X · 1 = X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  <a:sym typeface="Symbol" pitchFamily="18" charset="2"/>
              </a:rPr>
              <a:t>Our primary reason for doing proofs is to learn: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Careful and efficient use of the identities and theorems of Boolean algebra, and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How to choose the appropriate identity or theorem to apply to make forward progress, irrespective of the application. </a:t>
            </a:r>
            <a:endParaRPr lang="en-US" sz="18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9282-E860-4D55-A3F6-930F7E6F5D14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1373187"/>
            <a:ext cx="8442325" cy="3275013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AB + AC + BC = AB + AC (Consensus Theorem)</a:t>
            </a: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Proof Steps	Justification (identity or theorem)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    AB + AC + BC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 = AB + AC + 1 · BC                      ?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 = AB +AC + (A + A) · BC            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 = </a:t>
            </a: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2725"/>
            <a:ext cx="8351838" cy="838200"/>
          </a:xfrm>
        </p:spPr>
        <p:txBody>
          <a:bodyPr/>
          <a:lstStyle/>
          <a:p>
            <a:r>
              <a:rPr lang="en-US" sz="3600" b="1"/>
              <a:t>Example 2: Boolean Algebraic Proofs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025650" y="1363663"/>
            <a:ext cx="2898775" cy="9525"/>
            <a:chOff x="1428" y="859"/>
            <a:chExt cx="1826" cy="6"/>
          </a:xfrm>
        </p:grpSpPr>
        <p:sp>
          <p:nvSpPr>
            <p:cNvPr id="240660" name="Line 20"/>
            <p:cNvSpPr>
              <a:spLocks noChangeShapeType="1"/>
            </p:cNvSpPr>
            <p:nvPr/>
          </p:nvSpPr>
          <p:spPr bwMode="auto">
            <a:xfrm>
              <a:off x="1428" y="859"/>
              <a:ext cx="1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40661" name="Line 21"/>
            <p:cNvSpPr>
              <a:spLocks noChangeShapeType="1"/>
            </p:cNvSpPr>
            <p:nvPr/>
          </p:nvSpPr>
          <p:spPr bwMode="auto">
            <a:xfrm>
              <a:off x="3090" y="865"/>
              <a:ext cx="1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40663" name="Line 23"/>
          <p:cNvSpPr>
            <a:spLocks noChangeShapeType="1"/>
          </p:cNvSpPr>
          <p:nvPr/>
        </p:nvSpPr>
        <p:spPr bwMode="auto">
          <a:xfrm>
            <a:off x="2065120" y="2794436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40665" name="Line 25"/>
          <p:cNvSpPr>
            <a:spLocks noChangeShapeType="1"/>
          </p:cNvSpPr>
          <p:nvPr/>
        </p:nvSpPr>
        <p:spPr bwMode="auto">
          <a:xfrm>
            <a:off x="2090520" y="3284974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996857" y="3737411"/>
            <a:ext cx="1868488" cy="9525"/>
            <a:chOff x="1238" y="2038"/>
            <a:chExt cx="1177" cy="6"/>
          </a:xfrm>
        </p:grpSpPr>
        <p:sp>
          <p:nvSpPr>
            <p:cNvPr id="240666" name="Line 26"/>
            <p:cNvSpPr>
              <a:spLocks noChangeShapeType="1"/>
            </p:cNvSpPr>
            <p:nvPr/>
          </p:nvSpPr>
          <p:spPr bwMode="auto">
            <a:xfrm>
              <a:off x="1238" y="2038"/>
              <a:ext cx="1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40667" name="Line 27"/>
            <p:cNvSpPr>
              <a:spLocks noChangeShapeType="1"/>
            </p:cNvSpPr>
            <p:nvPr/>
          </p:nvSpPr>
          <p:spPr bwMode="auto">
            <a:xfrm>
              <a:off x="2269" y="2044"/>
              <a:ext cx="1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4DA0-7E50-4A8C-81D3-6CADE93117B0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2725"/>
            <a:ext cx="8351838" cy="838200"/>
          </a:xfrm>
        </p:spPr>
        <p:txBody>
          <a:bodyPr/>
          <a:lstStyle/>
          <a:p>
            <a:r>
              <a:rPr lang="en-US" sz="3600" b="1"/>
              <a:t>Example 3: Boolean Algebraic Proofs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282700"/>
            <a:ext cx="8213725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                                                   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Proof Steps		        Justification (identity or theorem)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cs typeface="Times New Roman" pitchFamily="18" charset="0"/>
                <a:sym typeface="Symbol" pitchFamily="18" charset="2"/>
              </a:rPr>
              <a:t> =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	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914400" y="2478087"/>
            <a:ext cx="2586037" cy="417513"/>
            <a:chOff x="725" y="1439"/>
            <a:chExt cx="1629" cy="263"/>
          </a:xfrm>
        </p:grpSpPr>
        <p:sp>
          <p:nvSpPr>
            <p:cNvPr id="245768" name="Line 8"/>
            <p:cNvSpPr>
              <a:spLocks noChangeShapeType="1"/>
            </p:cNvSpPr>
            <p:nvPr/>
          </p:nvSpPr>
          <p:spPr bwMode="auto">
            <a:xfrm>
              <a:off x="828" y="1481"/>
              <a:ext cx="61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600"/>
            </a:p>
          </p:txBody>
        </p:sp>
        <p:sp>
          <p:nvSpPr>
            <p:cNvPr id="245769" name="Line 9"/>
            <p:cNvSpPr>
              <a:spLocks noChangeShapeType="1"/>
            </p:cNvSpPr>
            <p:nvPr/>
          </p:nvSpPr>
          <p:spPr bwMode="auto">
            <a:xfrm>
              <a:off x="2178" y="1481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600"/>
            </a:p>
          </p:txBody>
        </p:sp>
        <p:sp>
          <p:nvSpPr>
            <p:cNvPr id="245770" name="Rectangle 10"/>
            <p:cNvSpPr>
              <a:spLocks noChangeArrowheads="1"/>
            </p:cNvSpPr>
            <p:nvPr/>
          </p:nvSpPr>
          <p:spPr bwMode="auto">
            <a:xfrm>
              <a:off x="2175" y="1469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245771" name="Rectangle 11"/>
            <p:cNvSpPr>
              <a:spLocks noChangeArrowheads="1"/>
            </p:cNvSpPr>
            <p:nvPr/>
          </p:nvSpPr>
          <p:spPr bwMode="auto">
            <a:xfrm>
              <a:off x="1972" y="1469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45772" name="Rectangle 12"/>
            <p:cNvSpPr>
              <a:spLocks noChangeArrowheads="1"/>
            </p:cNvSpPr>
            <p:nvPr/>
          </p:nvSpPr>
          <p:spPr bwMode="auto">
            <a:xfrm>
              <a:off x="1555" y="1469"/>
              <a:ext cx="1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Z</a:t>
              </a:r>
              <a:endParaRPr lang="en-US" sz="1600"/>
            </a:p>
          </p:txBody>
        </p:sp>
        <p:sp>
          <p:nvSpPr>
            <p:cNvPr id="245773" name="Rectangle 13"/>
            <p:cNvSpPr>
              <a:spLocks noChangeArrowheads="1"/>
            </p:cNvSpPr>
            <p:nvPr/>
          </p:nvSpPr>
          <p:spPr bwMode="auto">
            <a:xfrm>
              <a:off x="1461" y="1469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)</a:t>
              </a:r>
              <a:endParaRPr lang="en-US" sz="1600"/>
            </a:p>
          </p:txBody>
        </p:sp>
        <p:sp>
          <p:nvSpPr>
            <p:cNvPr id="245774" name="Rectangle 14"/>
            <p:cNvSpPr>
              <a:spLocks noChangeArrowheads="1"/>
            </p:cNvSpPr>
            <p:nvPr/>
          </p:nvSpPr>
          <p:spPr bwMode="auto">
            <a:xfrm>
              <a:off x="1265" y="1469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</a:rPr>
                <a:t>Y</a:t>
              </a:r>
              <a:endParaRPr lang="en-US" sz="1600" dirty="0"/>
            </a:p>
          </p:txBody>
        </p:sp>
        <p:sp>
          <p:nvSpPr>
            <p:cNvPr id="245775" name="Rectangle 15"/>
            <p:cNvSpPr>
              <a:spLocks noChangeArrowheads="1"/>
            </p:cNvSpPr>
            <p:nvPr/>
          </p:nvSpPr>
          <p:spPr bwMode="auto">
            <a:xfrm>
              <a:off x="825" y="1469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45776" name="Rectangle 16"/>
            <p:cNvSpPr>
              <a:spLocks noChangeArrowheads="1"/>
            </p:cNvSpPr>
            <p:nvPr/>
          </p:nvSpPr>
          <p:spPr bwMode="auto">
            <a:xfrm>
              <a:off x="725" y="1469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(</a:t>
              </a:r>
              <a:endParaRPr lang="en-US" sz="1600"/>
            </a:p>
          </p:txBody>
        </p:sp>
        <p:sp>
          <p:nvSpPr>
            <p:cNvPr id="245777" name="Rectangle 17"/>
            <p:cNvSpPr>
              <a:spLocks noChangeArrowheads="1"/>
            </p:cNvSpPr>
            <p:nvPr/>
          </p:nvSpPr>
          <p:spPr bwMode="auto">
            <a:xfrm>
              <a:off x="1775" y="1439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  <p:sp>
          <p:nvSpPr>
            <p:cNvPr id="245778" name="Rectangle 18"/>
            <p:cNvSpPr>
              <a:spLocks noChangeArrowheads="1"/>
            </p:cNvSpPr>
            <p:nvPr/>
          </p:nvSpPr>
          <p:spPr bwMode="auto">
            <a:xfrm>
              <a:off x="1067" y="1439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 dirty="0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1117600" y="1287463"/>
            <a:ext cx="3995738" cy="409575"/>
            <a:chOff x="704" y="811"/>
            <a:chExt cx="2517" cy="258"/>
          </a:xfrm>
        </p:grpSpPr>
        <p:sp>
          <p:nvSpPr>
            <p:cNvPr id="245780" name="Line 20"/>
            <p:cNvSpPr>
              <a:spLocks noChangeShapeType="1"/>
            </p:cNvSpPr>
            <p:nvPr/>
          </p:nvSpPr>
          <p:spPr bwMode="auto">
            <a:xfrm>
              <a:off x="794" y="845"/>
              <a:ext cx="53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600"/>
            </a:p>
          </p:txBody>
        </p:sp>
        <p:sp>
          <p:nvSpPr>
            <p:cNvPr id="245781" name="Line 21"/>
            <p:cNvSpPr>
              <a:spLocks noChangeShapeType="1"/>
            </p:cNvSpPr>
            <p:nvPr/>
          </p:nvSpPr>
          <p:spPr bwMode="auto">
            <a:xfrm>
              <a:off x="1965" y="845"/>
              <a:ext cx="15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600"/>
            </a:p>
          </p:txBody>
        </p:sp>
        <p:sp>
          <p:nvSpPr>
            <p:cNvPr id="245782" name="Line 22"/>
            <p:cNvSpPr>
              <a:spLocks noChangeShapeType="1"/>
            </p:cNvSpPr>
            <p:nvPr/>
          </p:nvSpPr>
          <p:spPr bwMode="auto">
            <a:xfrm>
              <a:off x="2367" y="845"/>
              <a:ext cx="15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600"/>
            </a:p>
          </p:txBody>
        </p:sp>
        <p:sp>
          <p:nvSpPr>
            <p:cNvPr id="245783" name="Rectangle 23"/>
            <p:cNvSpPr>
              <a:spLocks noChangeArrowheads="1"/>
            </p:cNvSpPr>
            <p:nvPr/>
          </p:nvSpPr>
          <p:spPr bwMode="auto">
            <a:xfrm>
              <a:off x="3156" y="836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)</a:t>
              </a:r>
              <a:endParaRPr lang="en-US" sz="2000"/>
            </a:p>
          </p:txBody>
        </p:sp>
        <p:sp>
          <p:nvSpPr>
            <p:cNvPr id="245784" name="Rectangle 24"/>
            <p:cNvSpPr>
              <a:spLocks noChangeArrowheads="1"/>
            </p:cNvSpPr>
            <p:nvPr/>
          </p:nvSpPr>
          <p:spPr bwMode="auto">
            <a:xfrm>
              <a:off x="2998" y="836"/>
              <a:ext cx="1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Z</a:t>
              </a:r>
              <a:endParaRPr lang="en-US" sz="2000"/>
            </a:p>
          </p:txBody>
        </p:sp>
        <p:sp>
          <p:nvSpPr>
            <p:cNvPr id="245785" name="Rectangle 25"/>
            <p:cNvSpPr>
              <a:spLocks noChangeArrowheads="1"/>
            </p:cNvSpPr>
            <p:nvPr/>
          </p:nvSpPr>
          <p:spPr bwMode="auto">
            <a:xfrm>
              <a:off x="2618" y="836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2000"/>
            </a:p>
          </p:txBody>
        </p:sp>
        <p:sp>
          <p:nvSpPr>
            <p:cNvPr id="245786" name="Rectangle 26"/>
            <p:cNvSpPr>
              <a:spLocks noChangeArrowheads="1"/>
            </p:cNvSpPr>
            <p:nvPr/>
          </p:nvSpPr>
          <p:spPr bwMode="auto">
            <a:xfrm>
              <a:off x="2530" y="836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(</a:t>
              </a:r>
              <a:endParaRPr lang="en-US" sz="2000"/>
            </a:p>
          </p:txBody>
        </p:sp>
        <p:sp>
          <p:nvSpPr>
            <p:cNvPr id="245789" name="Rectangle 29"/>
            <p:cNvSpPr>
              <a:spLocks noChangeArrowheads="1"/>
            </p:cNvSpPr>
            <p:nvPr/>
          </p:nvSpPr>
          <p:spPr bwMode="auto">
            <a:xfrm>
              <a:off x="1785" y="836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2000"/>
            </a:p>
          </p:txBody>
        </p:sp>
        <p:sp>
          <p:nvSpPr>
            <p:cNvPr id="245790" name="Rectangle 30"/>
            <p:cNvSpPr>
              <a:spLocks noChangeArrowheads="1"/>
            </p:cNvSpPr>
            <p:nvPr/>
          </p:nvSpPr>
          <p:spPr bwMode="auto">
            <a:xfrm>
              <a:off x="1425" y="836"/>
              <a:ext cx="1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Z</a:t>
              </a:r>
              <a:endParaRPr lang="en-US" sz="2000"/>
            </a:p>
          </p:txBody>
        </p:sp>
        <p:sp>
          <p:nvSpPr>
            <p:cNvPr id="245791" name="Rectangle 31"/>
            <p:cNvSpPr>
              <a:spLocks noChangeArrowheads="1"/>
            </p:cNvSpPr>
            <p:nvPr/>
          </p:nvSpPr>
          <p:spPr bwMode="auto">
            <a:xfrm>
              <a:off x="1343" y="836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)</a:t>
              </a:r>
              <a:endParaRPr lang="en-US" sz="2000"/>
            </a:p>
          </p:txBody>
        </p:sp>
        <p:sp>
          <p:nvSpPr>
            <p:cNvPr id="245792" name="Rectangle 32"/>
            <p:cNvSpPr>
              <a:spLocks noChangeArrowheads="1"/>
            </p:cNvSpPr>
            <p:nvPr/>
          </p:nvSpPr>
          <p:spPr bwMode="auto">
            <a:xfrm>
              <a:off x="1171" y="836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2000"/>
            </a:p>
          </p:txBody>
        </p:sp>
        <p:sp>
          <p:nvSpPr>
            <p:cNvPr id="245793" name="Rectangle 33"/>
            <p:cNvSpPr>
              <a:spLocks noChangeArrowheads="1"/>
            </p:cNvSpPr>
            <p:nvPr/>
          </p:nvSpPr>
          <p:spPr bwMode="auto">
            <a:xfrm>
              <a:off x="792" y="836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2000"/>
            </a:p>
          </p:txBody>
        </p:sp>
        <p:sp>
          <p:nvSpPr>
            <p:cNvPr id="245794" name="Rectangle 34"/>
            <p:cNvSpPr>
              <a:spLocks noChangeArrowheads="1"/>
            </p:cNvSpPr>
            <p:nvPr/>
          </p:nvSpPr>
          <p:spPr bwMode="auto">
            <a:xfrm>
              <a:off x="704" y="836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(</a:t>
              </a:r>
              <a:endParaRPr lang="en-US" sz="2000"/>
            </a:p>
          </p:txBody>
        </p:sp>
        <p:sp>
          <p:nvSpPr>
            <p:cNvPr id="245795" name="Rectangle 35"/>
            <p:cNvSpPr>
              <a:spLocks noChangeArrowheads="1"/>
            </p:cNvSpPr>
            <p:nvPr/>
          </p:nvSpPr>
          <p:spPr bwMode="auto">
            <a:xfrm>
              <a:off x="2828" y="81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/>
            </a:p>
          </p:txBody>
        </p:sp>
        <p:sp>
          <p:nvSpPr>
            <p:cNvPr id="245796" name="Rectangle 36"/>
            <p:cNvSpPr>
              <a:spLocks noChangeArrowheads="1"/>
            </p:cNvSpPr>
            <p:nvPr/>
          </p:nvSpPr>
          <p:spPr bwMode="auto">
            <a:xfrm>
              <a:off x="2182" y="81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000"/>
            </a:p>
          </p:txBody>
        </p:sp>
        <p:sp>
          <p:nvSpPr>
            <p:cNvPr id="245797" name="Rectangle 37"/>
            <p:cNvSpPr>
              <a:spLocks noChangeArrowheads="1"/>
            </p:cNvSpPr>
            <p:nvPr/>
          </p:nvSpPr>
          <p:spPr bwMode="auto">
            <a:xfrm>
              <a:off x="1615" y="81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 dirty="0"/>
            </a:p>
          </p:txBody>
        </p:sp>
        <p:sp>
          <p:nvSpPr>
            <p:cNvPr id="245798" name="Rectangle 38"/>
            <p:cNvSpPr>
              <a:spLocks noChangeArrowheads="1"/>
            </p:cNvSpPr>
            <p:nvPr/>
          </p:nvSpPr>
          <p:spPr bwMode="auto">
            <a:xfrm>
              <a:off x="1001" y="81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/>
            </a:p>
          </p:txBody>
        </p:sp>
        <p:sp>
          <p:nvSpPr>
            <p:cNvPr id="245799" name="Rectangle 39"/>
            <p:cNvSpPr>
              <a:spLocks noChangeArrowheads="1"/>
            </p:cNvSpPr>
            <p:nvPr/>
          </p:nvSpPr>
          <p:spPr bwMode="auto">
            <a:xfrm>
              <a:off x="1963" y="836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2000"/>
            </a:p>
          </p:txBody>
        </p:sp>
        <p:sp>
          <p:nvSpPr>
            <p:cNvPr id="245800" name="Rectangle 40"/>
            <p:cNvSpPr>
              <a:spLocks noChangeArrowheads="1"/>
            </p:cNvSpPr>
            <p:nvPr/>
          </p:nvSpPr>
          <p:spPr bwMode="auto">
            <a:xfrm>
              <a:off x="2364" y="836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2000"/>
            </a:p>
          </p:txBody>
        </p: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E12A-53E8-4140-8F8F-C6B958D48BA1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Part 1: Gate Circuits and Boolean Equations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Binary Logic and Gates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Boolean Algebra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Standard Forms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Part 2: Circuit Optimization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Two-Level Optimization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Map Manipulation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Multi-Level Circuit Optimization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Part 3: Additional Gates and Circuits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Other Gate Types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Exclusive-OR Operator and Gates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High-Impedance Outputs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FC9-EC7D-46AF-AFE4-36DF06FFFCC6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b="1" dirty="0"/>
              <a:t>Useful Theorems</a:t>
            </a:r>
          </a:p>
        </p:txBody>
      </p:sp>
      <p:sp>
        <p:nvSpPr>
          <p:cNvPr id="256041" name="Rectangle 41"/>
          <p:cNvSpPr>
            <a:spLocks noChangeArrowheads="1"/>
          </p:cNvSpPr>
          <p:nvPr/>
        </p:nvSpPr>
        <p:spPr bwMode="auto">
          <a:xfrm>
            <a:off x="4002088" y="2584847"/>
            <a:ext cx="17152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4000" dirty="0">
                <a:solidFill>
                  <a:srgbClr val="000000"/>
                </a:solidFill>
                <a:latin typeface="Symbol" pitchFamily="18" charset="2"/>
              </a:rPr>
              <a:t>(</a:t>
            </a:r>
            <a:endParaRPr lang="en-US" sz="2400" dirty="0"/>
          </a:p>
        </p:txBody>
      </p:sp>
      <p:sp>
        <p:nvSpPr>
          <p:cNvPr id="256042" name="Rectangle 42"/>
          <p:cNvSpPr>
            <a:spLocks noChangeArrowheads="1"/>
          </p:cNvSpPr>
          <p:nvPr/>
        </p:nvSpPr>
        <p:spPr bwMode="auto">
          <a:xfrm>
            <a:off x="4835525" y="2584847"/>
            <a:ext cx="17152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4000">
                <a:solidFill>
                  <a:srgbClr val="000000"/>
                </a:solidFill>
                <a:latin typeface="Symbol" pitchFamily="18" charset="2"/>
              </a:rPr>
              <a:t>)</a:t>
            </a:r>
            <a:endParaRPr lang="en-US" sz="2400"/>
          </a:p>
        </p:txBody>
      </p:sp>
      <p:sp>
        <p:nvSpPr>
          <p:cNvPr id="256043" name="Rectangle 43"/>
          <p:cNvSpPr>
            <a:spLocks noChangeArrowheads="1"/>
          </p:cNvSpPr>
          <p:nvPr/>
        </p:nvSpPr>
        <p:spPr bwMode="auto">
          <a:xfrm>
            <a:off x="8070850" y="2713038"/>
            <a:ext cx="5802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tion</a:t>
            </a:r>
            <a:endParaRPr lang="en-US" sz="2400"/>
          </a:p>
        </p:txBody>
      </p:sp>
      <p:sp>
        <p:nvSpPr>
          <p:cNvPr id="256044" name="Rectangle 44"/>
          <p:cNvSpPr>
            <a:spLocks noChangeArrowheads="1"/>
          </p:cNvSpPr>
          <p:nvPr/>
        </p:nvSpPr>
        <p:spPr bwMode="auto">
          <a:xfrm>
            <a:off x="6543675" y="2713038"/>
            <a:ext cx="153888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Simplifica</a:t>
            </a:r>
            <a:endParaRPr lang="en-US" sz="2400"/>
          </a:p>
        </p:txBody>
      </p:sp>
      <p:sp>
        <p:nvSpPr>
          <p:cNvPr id="256045" name="Rectangle 45"/>
          <p:cNvSpPr>
            <a:spLocks noChangeArrowheads="1"/>
          </p:cNvSpPr>
          <p:nvPr/>
        </p:nvSpPr>
        <p:spPr bwMode="auto">
          <a:xfrm>
            <a:off x="5849938" y="2713038"/>
            <a:ext cx="79508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      </a:t>
            </a:r>
            <a:endParaRPr lang="en-US" sz="2400"/>
          </a:p>
        </p:txBody>
      </p:sp>
      <p:sp>
        <p:nvSpPr>
          <p:cNvPr id="256046" name="Rectangle 46"/>
          <p:cNvSpPr>
            <a:spLocks noChangeArrowheads="1"/>
          </p:cNvSpPr>
          <p:nvPr/>
        </p:nvSpPr>
        <p:spPr bwMode="auto">
          <a:xfrm>
            <a:off x="5672138" y="271303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56047" name="Rectangle 47"/>
          <p:cNvSpPr>
            <a:spLocks noChangeArrowheads="1"/>
          </p:cNvSpPr>
          <p:nvPr/>
        </p:nvSpPr>
        <p:spPr bwMode="auto">
          <a:xfrm>
            <a:off x="5295900" y="271303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56048" name="Rectangle 48"/>
          <p:cNvSpPr>
            <a:spLocks noChangeArrowheads="1"/>
          </p:cNvSpPr>
          <p:nvPr/>
        </p:nvSpPr>
        <p:spPr bwMode="auto">
          <a:xfrm>
            <a:off x="4629150" y="271303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56050" name="Rectangle 50"/>
          <p:cNvSpPr>
            <a:spLocks noChangeArrowheads="1"/>
          </p:cNvSpPr>
          <p:nvPr/>
        </p:nvSpPr>
        <p:spPr bwMode="auto">
          <a:xfrm>
            <a:off x="3635375" y="271303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56051" name="Rectangle 51"/>
          <p:cNvSpPr>
            <a:spLocks noChangeArrowheads="1"/>
          </p:cNvSpPr>
          <p:nvPr/>
        </p:nvSpPr>
        <p:spPr bwMode="auto">
          <a:xfrm>
            <a:off x="3149600" y="271303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56052" name="Rectangle 52"/>
          <p:cNvSpPr>
            <a:spLocks noChangeArrowheads="1"/>
          </p:cNvSpPr>
          <p:nvPr/>
        </p:nvSpPr>
        <p:spPr bwMode="auto">
          <a:xfrm>
            <a:off x="2625725" y="271303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56053" name="Rectangle 53"/>
          <p:cNvSpPr>
            <a:spLocks noChangeArrowheads="1"/>
          </p:cNvSpPr>
          <p:nvPr/>
        </p:nvSpPr>
        <p:spPr bwMode="auto">
          <a:xfrm>
            <a:off x="2063750" y="271303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56055" name="Rectangle 55"/>
          <p:cNvSpPr>
            <a:spLocks noChangeArrowheads="1"/>
          </p:cNvSpPr>
          <p:nvPr/>
        </p:nvSpPr>
        <p:spPr bwMode="auto">
          <a:xfrm>
            <a:off x="1174750" y="271303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56056" name="Rectangle 56"/>
          <p:cNvSpPr>
            <a:spLocks noChangeArrowheads="1"/>
          </p:cNvSpPr>
          <p:nvPr/>
        </p:nvSpPr>
        <p:spPr bwMode="auto">
          <a:xfrm>
            <a:off x="5532438" y="272415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×</a:t>
            </a:r>
            <a:endParaRPr lang="en-US" sz="2400"/>
          </a:p>
        </p:txBody>
      </p:sp>
      <p:sp>
        <p:nvSpPr>
          <p:cNvPr id="256057" name="Rectangle 57"/>
          <p:cNvSpPr>
            <a:spLocks noChangeArrowheads="1"/>
          </p:cNvSpPr>
          <p:nvPr/>
        </p:nvSpPr>
        <p:spPr bwMode="auto">
          <a:xfrm>
            <a:off x="5010150" y="267335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56058" name="Rectangle 58"/>
          <p:cNvSpPr>
            <a:spLocks noChangeArrowheads="1"/>
          </p:cNvSpPr>
          <p:nvPr/>
        </p:nvSpPr>
        <p:spPr bwMode="auto">
          <a:xfrm>
            <a:off x="4354513" y="267335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56059" name="Rectangle 59"/>
          <p:cNvSpPr>
            <a:spLocks noChangeArrowheads="1"/>
          </p:cNvSpPr>
          <p:nvPr/>
        </p:nvSpPr>
        <p:spPr bwMode="auto">
          <a:xfrm>
            <a:off x="3865563" y="271780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Symbol" pitchFamily="18" charset="2"/>
              </a:rPr>
              <a:t>×</a:t>
            </a:r>
            <a:endParaRPr lang="en-US" sz="2400" dirty="0"/>
          </a:p>
        </p:txBody>
      </p:sp>
      <p:sp>
        <p:nvSpPr>
          <p:cNvPr id="256060" name="Rectangle 60"/>
          <p:cNvSpPr>
            <a:spLocks noChangeArrowheads="1"/>
          </p:cNvSpPr>
          <p:nvPr/>
        </p:nvSpPr>
        <p:spPr bwMode="auto">
          <a:xfrm>
            <a:off x="2874963" y="267335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56061" name="Rectangle 61"/>
          <p:cNvSpPr>
            <a:spLocks noChangeArrowheads="1"/>
          </p:cNvSpPr>
          <p:nvPr/>
        </p:nvSpPr>
        <p:spPr bwMode="auto">
          <a:xfrm>
            <a:off x="2341563" y="267335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56062" name="Rectangle 62"/>
          <p:cNvSpPr>
            <a:spLocks noChangeArrowheads="1"/>
          </p:cNvSpPr>
          <p:nvPr/>
        </p:nvSpPr>
        <p:spPr bwMode="auto">
          <a:xfrm>
            <a:off x="1917700" y="2717800"/>
            <a:ext cx="889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×</a:t>
            </a:r>
            <a:endParaRPr lang="en-US" sz="2400"/>
          </a:p>
        </p:txBody>
      </p:sp>
      <p:sp>
        <p:nvSpPr>
          <p:cNvPr id="256063" name="Rectangle 63"/>
          <p:cNvSpPr>
            <a:spLocks noChangeArrowheads="1"/>
          </p:cNvSpPr>
          <p:nvPr/>
        </p:nvSpPr>
        <p:spPr bwMode="auto">
          <a:xfrm>
            <a:off x="1422400" y="267335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graphicFrame>
        <p:nvGraphicFramePr>
          <p:cNvPr id="256006" name="Object 6"/>
          <p:cNvGraphicFramePr>
            <a:graphicFrameLocks noChangeAspect="1"/>
          </p:cNvGraphicFramePr>
          <p:nvPr/>
        </p:nvGraphicFramePr>
        <p:xfrm>
          <a:off x="1089025" y="2060575"/>
          <a:ext cx="7086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02" name="Equation" r:id="rId2" imgW="7086600" imgH="419040" progId="Equation.3">
                  <p:embed/>
                </p:oleObj>
              </mc:Choice>
              <mc:Fallback>
                <p:oleObj name="Equation" r:id="rId2" imgW="70866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2060575"/>
                        <a:ext cx="7086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4" name="Rectangle 64"/>
          <p:cNvSpPr>
            <a:spLocks noChangeArrowheads="1"/>
          </p:cNvSpPr>
          <p:nvPr/>
        </p:nvSpPr>
        <p:spPr bwMode="auto">
          <a:xfrm>
            <a:off x="1712913" y="271303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56065" name="Rectangle 65"/>
          <p:cNvSpPr>
            <a:spLocks noChangeArrowheads="1"/>
          </p:cNvSpPr>
          <p:nvPr/>
        </p:nvSpPr>
        <p:spPr bwMode="auto">
          <a:xfrm>
            <a:off x="4157663" y="271938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grpSp>
        <p:nvGrpSpPr>
          <p:cNvPr id="135" name="Group 134"/>
          <p:cNvGrpSpPr/>
          <p:nvPr/>
        </p:nvGrpSpPr>
        <p:grpSpPr>
          <a:xfrm>
            <a:off x="1143000" y="3429000"/>
            <a:ext cx="7593199" cy="470575"/>
            <a:chOff x="1260475" y="4441825"/>
            <a:chExt cx="7593199" cy="470575"/>
          </a:xfrm>
        </p:grpSpPr>
        <p:sp>
          <p:nvSpPr>
            <p:cNvPr id="256138" name="Rectangle 138"/>
            <p:cNvSpPr>
              <a:spLocks noChangeArrowheads="1"/>
            </p:cNvSpPr>
            <p:nvPr/>
          </p:nvSpPr>
          <p:spPr bwMode="auto">
            <a:xfrm>
              <a:off x="2344738" y="4481513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56137" name="Rectangle 137"/>
            <p:cNvSpPr>
              <a:spLocks noChangeArrowheads="1"/>
            </p:cNvSpPr>
            <p:nvPr/>
          </p:nvSpPr>
          <p:spPr bwMode="auto">
            <a:xfrm>
              <a:off x="2720975" y="4481513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56144" name="Rectangle 144"/>
            <p:cNvSpPr>
              <a:spLocks noChangeArrowheads="1"/>
            </p:cNvSpPr>
            <p:nvPr/>
          </p:nvSpPr>
          <p:spPr bwMode="auto">
            <a:xfrm>
              <a:off x="2574925" y="4441825"/>
              <a:ext cx="8976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/>
            </a:p>
          </p:txBody>
        </p:sp>
        <p:sp>
          <p:nvSpPr>
            <p:cNvPr id="256139" name="Rectangle 139"/>
            <p:cNvSpPr>
              <a:spLocks noChangeArrowheads="1"/>
            </p:cNvSpPr>
            <p:nvPr/>
          </p:nvSpPr>
          <p:spPr bwMode="auto">
            <a:xfrm>
              <a:off x="1782763" y="4481513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56123" name="Line 123"/>
            <p:cNvSpPr>
              <a:spLocks noChangeShapeType="1"/>
            </p:cNvSpPr>
            <p:nvPr/>
          </p:nvSpPr>
          <p:spPr bwMode="auto">
            <a:xfrm>
              <a:off x="1268413" y="4559300"/>
              <a:ext cx="69215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124" name="Line 124"/>
            <p:cNvSpPr>
              <a:spLocks noChangeShapeType="1"/>
            </p:cNvSpPr>
            <p:nvPr/>
          </p:nvSpPr>
          <p:spPr bwMode="auto">
            <a:xfrm>
              <a:off x="2352675" y="4565650"/>
              <a:ext cx="1651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125" name="Line 125"/>
            <p:cNvSpPr>
              <a:spLocks noChangeShapeType="1"/>
            </p:cNvSpPr>
            <p:nvPr/>
          </p:nvSpPr>
          <p:spPr bwMode="auto">
            <a:xfrm>
              <a:off x="2720975" y="4565650"/>
              <a:ext cx="1778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126" name="Line 126"/>
            <p:cNvSpPr>
              <a:spLocks noChangeShapeType="1"/>
            </p:cNvSpPr>
            <p:nvPr/>
          </p:nvSpPr>
          <p:spPr bwMode="auto">
            <a:xfrm>
              <a:off x="3851275" y="4578350"/>
              <a:ext cx="54451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127" name="Line 127"/>
            <p:cNvSpPr>
              <a:spLocks noChangeShapeType="1"/>
            </p:cNvSpPr>
            <p:nvPr/>
          </p:nvSpPr>
          <p:spPr bwMode="auto">
            <a:xfrm>
              <a:off x="4789488" y="4578350"/>
              <a:ext cx="163512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128" name="Line 128"/>
            <p:cNvSpPr>
              <a:spLocks noChangeShapeType="1"/>
            </p:cNvSpPr>
            <p:nvPr/>
          </p:nvSpPr>
          <p:spPr bwMode="auto">
            <a:xfrm>
              <a:off x="5303838" y="4578350"/>
              <a:ext cx="1778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129" name="Rectangle 129"/>
            <p:cNvSpPr>
              <a:spLocks noChangeArrowheads="1"/>
            </p:cNvSpPr>
            <p:nvPr/>
          </p:nvSpPr>
          <p:spPr bwMode="auto">
            <a:xfrm>
              <a:off x="8013700" y="4481513"/>
              <a:ext cx="83997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Laws</a:t>
              </a:r>
              <a:endParaRPr lang="en-US" sz="2400"/>
            </a:p>
          </p:txBody>
        </p:sp>
        <p:sp>
          <p:nvSpPr>
            <p:cNvPr id="256130" name="Rectangle 130"/>
            <p:cNvSpPr>
              <a:spLocks noChangeArrowheads="1"/>
            </p:cNvSpPr>
            <p:nvPr/>
          </p:nvSpPr>
          <p:spPr bwMode="auto">
            <a:xfrm>
              <a:off x="7932738" y="4481513"/>
              <a:ext cx="9938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56131" name="Rectangle 131"/>
            <p:cNvSpPr>
              <a:spLocks noChangeArrowheads="1"/>
            </p:cNvSpPr>
            <p:nvPr/>
          </p:nvSpPr>
          <p:spPr bwMode="auto">
            <a:xfrm>
              <a:off x="7808913" y="4481513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s</a:t>
              </a:r>
              <a:endParaRPr lang="en-US" sz="2400"/>
            </a:p>
          </p:txBody>
        </p:sp>
        <p:sp>
          <p:nvSpPr>
            <p:cNvPr id="256132" name="Rectangle 132"/>
            <p:cNvSpPr>
              <a:spLocks noChangeArrowheads="1"/>
            </p:cNvSpPr>
            <p:nvPr/>
          </p:nvSpPr>
          <p:spPr bwMode="auto">
            <a:xfrm>
              <a:off x="6043613" y="4481513"/>
              <a:ext cx="175047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DeMorgan'</a:t>
              </a:r>
              <a:endParaRPr lang="en-US" sz="2400"/>
            </a:p>
          </p:txBody>
        </p:sp>
        <p:sp>
          <p:nvSpPr>
            <p:cNvPr id="256136" name="Rectangle 136"/>
            <p:cNvSpPr>
              <a:spLocks noChangeArrowheads="1"/>
            </p:cNvSpPr>
            <p:nvPr/>
          </p:nvSpPr>
          <p:spPr bwMode="auto">
            <a:xfrm>
              <a:off x="3841750" y="4481513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56140" name="Rectangle 140"/>
            <p:cNvSpPr>
              <a:spLocks noChangeArrowheads="1"/>
            </p:cNvSpPr>
            <p:nvPr/>
          </p:nvSpPr>
          <p:spPr bwMode="auto">
            <a:xfrm>
              <a:off x="1260475" y="4481513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56143" name="Rectangle 143"/>
            <p:cNvSpPr>
              <a:spLocks noChangeArrowheads="1"/>
            </p:cNvSpPr>
            <p:nvPr/>
          </p:nvSpPr>
          <p:spPr bwMode="auto">
            <a:xfrm>
              <a:off x="4071938" y="4441825"/>
              <a:ext cx="8976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/>
            </a:p>
          </p:txBody>
        </p:sp>
        <p:sp>
          <p:nvSpPr>
            <p:cNvPr id="256145" name="Rectangle 145"/>
            <p:cNvSpPr>
              <a:spLocks noChangeArrowheads="1"/>
            </p:cNvSpPr>
            <p:nvPr/>
          </p:nvSpPr>
          <p:spPr bwMode="auto">
            <a:xfrm>
              <a:off x="2058988" y="4441825"/>
              <a:ext cx="19717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  <p:sp>
          <p:nvSpPr>
            <p:cNvPr id="256146" name="Rectangle 146"/>
            <p:cNvSpPr>
              <a:spLocks noChangeArrowheads="1"/>
            </p:cNvSpPr>
            <p:nvPr/>
          </p:nvSpPr>
          <p:spPr bwMode="auto">
            <a:xfrm>
              <a:off x="1508125" y="4441825"/>
              <a:ext cx="19717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56147" name="Rectangle 147"/>
            <p:cNvSpPr>
              <a:spLocks noChangeArrowheads="1"/>
            </p:cNvSpPr>
            <p:nvPr/>
          </p:nvSpPr>
          <p:spPr bwMode="auto">
            <a:xfrm>
              <a:off x="4217988" y="4481513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56149" name="Rectangle 149"/>
            <p:cNvSpPr>
              <a:spLocks noChangeArrowheads="1"/>
            </p:cNvSpPr>
            <p:nvPr/>
          </p:nvSpPr>
          <p:spPr bwMode="auto">
            <a:xfrm>
              <a:off x="4779963" y="4481513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56150" name="Rectangle 150"/>
            <p:cNvSpPr>
              <a:spLocks noChangeArrowheads="1"/>
            </p:cNvSpPr>
            <p:nvPr/>
          </p:nvSpPr>
          <p:spPr bwMode="auto">
            <a:xfrm>
              <a:off x="4495800" y="4441825"/>
              <a:ext cx="19717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  <p:sp>
          <p:nvSpPr>
            <p:cNvPr id="256151" name="Rectangle 151"/>
            <p:cNvSpPr>
              <a:spLocks noChangeArrowheads="1"/>
            </p:cNvSpPr>
            <p:nvPr/>
          </p:nvSpPr>
          <p:spPr bwMode="auto">
            <a:xfrm>
              <a:off x="5029200" y="4441825"/>
              <a:ext cx="19717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56152" name="Rectangle 152"/>
            <p:cNvSpPr>
              <a:spLocks noChangeArrowheads="1"/>
            </p:cNvSpPr>
            <p:nvPr/>
          </p:nvSpPr>
          <p:spPr bwMode="auto">
            <a:xfrm>
              <a:off x="5303838" y="4481513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</p:grpSp>
      <p:sp>
        <p:nvSpPr>
          <p:cNvPr id="256154" name="Line 154"/>
          <p:cNvSpPr>
            <a:spLocks noChangeShapeType="1"/>
          </p:cNvSpPr>
          <p:nvPr/>
        </p:nvSpPr>
        <p:spPr bwMode="auto">
          <a:xfrm>
            <a:off x="1714500" y="2811681"/>
            <a:ext cx="1762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56155" name="Line 155"/>
          <p:cNvSpPr>
            <a:spLocks noChangeShapeType="1"/>
          </p:cNvSpPr>
          <p:nvPr/>
        </p:nvSpPr>
        <p:spPr bwMode="auto">
          <a:xfrm>
            <a:off x="4152900" y="2819400"/>
            <a:ext cx="1762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31" name="Date Placeholder 1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DF57-2011-4403-883B-E24547B1AA8C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132" name="Slide Number Placeholder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33" name="Footer Placeholder 1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225: Digital Logic Design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Boolean Function Evaluation</a:t>
            </a:r>
          </a:p>
        </p:txBody>
      </p:sp>
      <p:graphicFrame>
        <p:nvGraphicFramePr>
          <p:cNvPr id="260099" name="Object 3"/>
          <p:cNvGraphicFramePr>
            <a:graphicFrameLocks noChangeAspect="1"/>
          </p:cNvGraphicFramePr>
          <p:nvPr/>
        </p:nvGraphicFramePr>
        <p:xfrm>
          <a:off x="4143375" y="1357313"/>
          <a:ext cx="481647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26" name="Document" r:id="rId3" imgW="4818960" imgH="4669560" progId="Word.Document.8">
                  <p:embed/>
                </p:oleObj>
              </mc:Choice>
              <mc:Fallback>
                <p:oleObj name="Document" r:id="rId3" imgW="4818960" imgH="46695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1357313"/>
                        <a:ext cx="4816475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1" name="Line 5"/>
          <p:cNvSpPr>
            <a:spLocks noChangeShapeType="1"/>
          </p:cNvSpPr>
          <p:nvPr/>
        </p:nvSpPr>
        <p:spPr bwMode="auto">
          <a:xfrm>
            <a:off x="1785938" y="1457325"/>
            <a:ext cx="16668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60102" name="Line 6"/>
          <p:cNvSpPr>
            <a:spLocks noChangeShapeType="1"/>
          </p:cNvSpPr>
          <p:nvPr/>
        </p:nvSpPr>
        <p:spPr bwMode="auto">
          <a:xfrm>
            <a:off x="1970088" y="1878013"/>
            <a:ext cx="2032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60103" name="Line 7"/>
          <p:cNvSpPr>
            <a:spLocks noChangeShapeType="1"/>
          </p:cNvSpPr>
          <p:nvPr/>
        </p:nvSpPr>
        <p:spPr bwMode="auto">
          <a:xfrm>
            <a:off x="1266825" y="2311400"/>
            <a:ext cx="18732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60104" name="Line 8"/>
          <p:cNvSpPr>
            <a:spLocks noChangeShapeType="1"/>
          </p:cNvSpPr>
          <p:nvPr/>
        </p:nvSpPr>
        <p:spPr bwMode="auto">
          <a:xfrm>
            <a:off x="1485900" y="2311400"/>
            <a:ext cx="2032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60105" name="Line 9"/>
          <p:cNvSpPr>
            <a:spLocks noChangeShapeType="1"/>
          </p:cNvSpPr>
          <p:nvPr/>
        </p:nvSpPr>
        <p:spPr bwMode="auto">
          <a:xfrm>
            <a:off x="1720850" y="2311400"/>
            <a:ext cx="16827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60106" name="Line 10"/>
          <p:cNvSpPr>
            <a:spLocks noChangeShapeType="1"/>
          </p:cNvSpPr>
          <p:nvPr/>
        </p:nvSpPr>
        <p:spPr bwMode="auto">
          <a:xfrm>
            <a:off x="2309813" y="2311400"/>
            <a:ext cx="1889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60107" name="Line 11"/>
          <p:cNvSpPr>
            <a:spLocks noChangeShapeType="1"/>
          </p:cNvSpPr>
          <p:nvPr/>
        </p:nvSpPr>
        <p:spPr bwMode="auto">
          <a:xfrm>
            <a:off x="3713163" y="2311400"/>
            <a:ext cx="2032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60108" name="Line 12"/>
          <p:cNvSpPr>
            <a:spLocks noChangeShapeType="1"/>
          </p:cNvSpPr>
          <p:nvPr/>
        </p:nvSpPr>
        <p:spPr bwMode="auto">
          <a:xfrm>
            <a:off x="1592263" y="2744788"/>
            <a:ext cx="2032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60109" name="Line 13"/>
          <p:cNvSpPr>
            <a:spLocks noChangeShapeType="1"/>
          </p:cNvSpPr>
          <p:nvPr/>
        </p:nvSpPr>
        <p:spPr bwMode="auto">
          <a:xfrm>
            <a:off x="2312988" y="2757488"/>
            <a:ext cx="1873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60110" name="Rectangle 14"/>
          <p:cNvSpPr>
            <a:spLocks noChangeArrowheads="1"/>
          </p:cNvSpPr>
          <p:nvPr/>
        </p:nvSpPr>
        <p:spPr bwMode="auto">
          <a:xfrm>
            <a:off x="2597150" y="2613025"/>
            <a:ext cx="354013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z</a:t>
            </a:r>
            <a:endParaRPr lang="en-US" sz="2400"/>
          </a:p>
        </p:txBody>
      </p:sp>
      <p:sp>
        <p:nvSpPr>
          <p:cNvPr id="260111" name="Rectangle 15"/>
          <p:cNvSpPr>
            <a:spLocks noChangeArrowheads="1"/>
          </p:cNvSpPr>
          <p:nvPr/>
        </p:nvSpPr>
        <p:spPr bwMode="auto">
          <a:xfrm>
            <a:off x="2500313" y="2613025"/>
            <a:ext cx="27463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12" name="Rectangle 16"/>
          <p:cNvSpPr>
            <a:spLocks noChangeArrowheads="1"/>
          </p:cNvSpPr>
          <p:nvPr/>
        </p:nvSpPr>
        <p:spPr bwMode="auto">
          <a:xfrm>
            <a:off x="2301875" y="2613025"/>
            <a:ext cx="37623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60113" name="Rectangle 17"/>
          <p:cNvSpPr>
            <a:spLocks noChangeArrowheads="1"/>
          </p:cNvSpPr>
          <p:nvPr/>
        </p:nvSpPr>
        <p:spPr bwMode="auto">
          <a:xfrm>
            <a:off x="1795463" y="2613025"/>
            <a:ext cx="37623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 </a:t>
            </a:r>
            <a:endParaRPr lang="en-US" sz="2400"/>
          </a:p>
        </p:txBody>
      </p:sp>
      <p:sp>
        <p:nvSpPr>
          <p:cNvPr id="260114" name="Rectangle 18"/>
          <p:cNvSpPr>
            <a:spLocks noChangeArrowheads="1"/>
          </p:cNvSpPr>
          <p:nvPr/>
        </p:nvSpPr>
        <p:spPr bwMode="auto">
          <a:xfrm>
            <a:off x="1592263" y="2613025"/>
            <a:ext cx="37623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60115" name="Rectangle 19"/>
          <p:cNvSpPr>
            <a:spLocks noChangeArrowheads="1"/>
          </p:cNvSpPr>
          <p:nvPr/>
        </p:nvSpPr>
        <p:spPr bwMode="auto">
          <a:xfrm>
            <a:off x="1362075" y="2613025"/>
            <a:ext cx="37623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60116" name="Rectangle 20"/>
          <p:cNvSpPr>
            <a:spLocks noChangeArrowheads="1"/>
          </p:cNvSpPr>
          <p:nvPr/>
        </p:nvSpPr>
        <p:spPr bwMode="auto">
          <a:xfrm>
            <a:off x="1169988" y="2613025"/>
            <a:ext cx="37623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 </a:t>
            </a:r>
            <a:endParaRPr lang="en-US" sz="2400"/>
          </a:p>
        </p:txBody>
      </p:sp>
      <p:sp>
        <p:nvSpPr>
          <p:cNvPr id="260117" name="Rectangle 21"/>
          <p:cNvSpPr>
            <a:spLocks noChangeArrowheads="1"/>
          </p:cNvSpPr>
          <p:nvPr/>
        </p:nvSpPr>
        <p:spPr bwMode="auto">
          <a:xfrm>
            <a:off x="855663" y="2613025"/>
            <a:ext cx="27463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18" name="Rectangle 22"/>
          <p:cNvSpPr>
            <a:spLocks noChangeArrowheads="1"/>
          </p:cNvSpPr>
          <p:nvPr/>
        </p:nvSpPr>
        <p:spPr bwMode="auto">
          <a:xfrm>
            <a:off x="423863" y="2613025"/>
            <a:ext cx="625475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F4</a:t>
            </a:r>
            <a:endParaRPr lang="en-US" sz="2400"/>
          </a:p>
        </p:txBody>
      </p:sp>
      <p:sp>
        <p:nvSpPr>
          <p:cNvPr id="260120" name="Rectangle 24"/>
          <p:cNvSpPr>
            <a:spLocks noChangeArrowheads="1"/>
          </p:cNvSpPr>
          <p:nvPr/>
        </p:nvSpPr>
        <p:spPr bwMode="auto">
          <a:xfrm>
            <a:off x="3482975" y="2179638"/>
            <a:ext cx="376238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60121" name="Rectangle 25"/>
          <p:cNvSpPr>
            <a:spLocks noChangeArrowheads="1"/>
          </p:cNvSpPr>
          <p:nvPr/>
        </p:nvSpPr>
        <p:spPr bwMode="auto">
          <a:xfrm>
            <a:off x="3392488" y="2179638"/>
            <a:ext cx="2746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22" name="Rectangle 26"/>
          <p:cNvSpPr>
            <a:spLocks noChangeArrowheads="1"/>
          </p:cNvSpPr>
          <p:nvPr/>
        </p:nvSpPr>
        <p:spPr bwMode="auto">
          <a:xfrm>
            <a:off x="3071813" y="2179638"/>
            <a:ext cx="2746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23" name="Rectangle 27"/>
          <p:cNvSpPr>
            <a:spLocks noChangeArrowheads="1"/>
          </p:cNvSpPr>
          <p:nvPr/>
        </p:nvSpPr>
        <p:spPr bwMode="auto">
          <a:xfrm>
            <a:off x="2898775" y="2179638"/>
            <a:ext cx="354013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z</a:t>
            </a:r>
            <a:endParaRPr lang="en-US" sz="2400"/>
          </a:p>
        </p:txBody>
      </p:sp>
      <p:sp>
        <p:nvSpPr>
          <p:cNvPr id="260124" name="Rectangle 28"/>
          <p:cNvSpPr>
            <a:spLocks noChangeArrowheads="1"/>
          </p:cNvSpPr>
          <p:nvPr/>
        </p:nvSpPr>
        <p:spPr bwMode="auto">
          <a:xfrm>
            <a:off x="2803525" y="2179638"/>
            <a:ext cx="274638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25" name="Rectangle 29"/>
          <p:cNvSpPr>
            <a:spLocks noChangeArrowheads="1"/>
          </p:cNvSpPr>
          <p:nvPr/>
        </p:nvSpPr>
        <p:spPr bwMode="auto">
          <a:xfrm>
            <a:off x="2498725" y="2179638"/>
            <a:ext cx="477838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y</a:t>
            </a:r>
            <a:endParaRPr lang="en-US" sz="2400"/>
          </a:p>
        </p:txBody>
      </p:sp>
      <p:sp>
        <p:nvSpPr>
          <p:cNvPr id="260126" name="Rectangle 30"/>
          <p:cNvSpPr>
            <a:spLocks noChangeArrowheads="1"/>
          </p:cNvSpPr>
          <p:nvPr/>
        </p:nvSpPr>
        <p:spPr bwMode="auto">
          <a:xfrm>
            <a:off x="2300288" y="2179638"/>
            <a:ext cx="3762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60127" name="Rectangle 31"/>
          <p:cNvSpPr>
            <a:spLocks noChangeArrowheads="1"/>
          </p:cNvSpPr>
          <p:nvPr/>
        </p:nvSpPr>
        <p:spPr bwMode="auto">
          <a:xfrm>
            <a:off x="2208213" y="2179638"/>
            <a:ext cx="2746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28" name="Rectangle 32"/>
          <p:cNvSpPr>
            <a:spLocks noChangeArrowheads="1"/>
          </p:cNvSpPr>
          <p:nvPr/>
        </p:nvSpPr>
        <p:spPr bwMode="auto">
          <a:xfrm>
            <a:off x="1889125" y="2179638"/>
            <a:ext cx="274638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29" name="Rectangle 33"/>
          <p:cNvSpPr>
            <a:spLocks noChangeArrowheads="1"/>
          </p:cNvSpPr>
          <p:nvPr/>
        </p:nvSpPr>
        <p:spPr bwMode="auto">
          <a:xfrm>
            <a:off x="1716088" y="2179638"/>
            <a:ext cx="354012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z</a:t>
            </a:r>
            <a:endParaRPr lang="en-US" sz="2400"/>
          </a:p>
        </p:txBody>
      </p:sp>
      <p:sp>
        <p:nvSpPr>
          <p:cNvPr id="260130" name="Rectangle 34"/>
          <p:cNvSpPr>
            <a:spLocks noChangeArrowheads="1"/>
          </p:cNvSpPr>
          <p:nvPr/>
        </p:nvSpPr>
        <p:spPr bwMode="auto">
          <a:xfrm>
            <a:off x="1485900" y="2179638"/>
            <a:ext cx="376238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60131" name="Rectangle 35"/>
          <p:cNvSpPr>
            <a:spLocks noChangeArrowheads="1"/>
          </p:cNvSpPr>
          <p:nvPr/>
        </p:nvSpPr>
        <p:spPr bwMode="auto">
          <a:xfrm>
            <a:off x="1255713" y="2179638"/>
            <a:ext cx="3762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60132" name="Rectangle 36"/>
          <p:cNvSpPr>
            <a:spLocks noChangeArrowheads="1"/>
          </p:cNvSpPr>
          <p:nvPr/>
        </p:nvSpPr>
        <p:spPr bwMode="auto">
          <a:xfrm>
            <a:off x="1165225" y="2179638"/>
            <a:ext cx="274638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33" name="Rectangle 37"/>
          <p:cNvSpPr>
            <a:spLocks noChangeArrowheads="1"/>
          </p:cNvSpPr>
          <p:nvPr/>
        </p:nvSpPr>
        <p:spPr bwMode="auto">
          <a:xfrm>
            <a:off x="849313" y="2179638"/>
            <a:ext cx="2746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34" name="Rectangle 38"/>
          <p:cNvSpPr>
            <a:spLocks noChangeArrowheads="1"/>
          </p:cNvSpPr>
          <p:nvPr/>
        </p:nvSpPr>
        <p:spPr bwMode="auto">
          <a:xfrm>
            <a:off x="423863" y="2179638"/>
            <a:ext cx="625475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F3</a:t>
            </a:r>
            <a:endParaRPr lang="en-US" sz="2400"/>
          </a:p>
        </p:txBody>
      </p:sp>
      <p:sp>
        <p:nvSpPr>
          <p:cNvPr id="260137" name="Rectangle 41"/>
          <p:cNvSpPr>
            <a:spLocks noChangeArrowheads="1"/>
          </p:cNvSpPr>
          <p:nvPr/>
        </p:nvSpPr>
        <p:spPr bwMode="auto">
          <a:xfrm>
            <a:off x="1555750" y="1746250"/>
            <a:ext cx="27463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38" name="Rectangle 42"/>
          <p:cNvSpPr>
            <a:spLocks noChangeArrowheads="1"/>
          </p:cNvSpPr>
          <p:nvPr/>
        </p:nvSpPr>
        <p:spPr bwMode="auto">
          <a:xfrm>
            <a:off x="1357313" y="1746250"/>
            <a:ext cx="37623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60139" name="Rectangle 43"/>
          <p:cNvSpPr>
            <a:spLocks noChangeArrowheads="1"/>
          </p:cNvSpPr>
          <p:nvPr/>
        </p:nvSpPr>
        <p:spPr bwMode="auto">
          <a:xfrm>
            <a:off x="1165225" y="1746250"/>
            <a:ext cx="37623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 </a:t>
            </a:r>
            <a:endParaRPr lang="en-US" sz="2400"/>
          </a:p>
        </p:txBody>
      </p:sp>
      <p:sp>
        <p:nvSpPr>
          <p:cNvPr id="260140" name="Rectangle 44"/>
          <p:cNvSpPr>
            <a:spLocks noChangeArrowheads="1"/>
          </p:cNvSpPr>
          <p:nvPr/>
        </p:nvSpPr>
        <p:spPr bwMode="auto">
          <a:xfrm>
            <a:off x="849313" y="1746250"/>
            <a:ext cx="27463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41" name="Rectangle 45"/>
          <p:cNvSpPr>
            <a:spLocks noChangeArrowheads="1"/>
          </p:cNvSpPr>
          <p:nvPr/>
        </p:nvSpPr>
        <p:spPr bwMode="auto">
          <a:xfrm>
            <a:off x="423863" y="1746250"/>
            <a:ext cx="625475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F2</a:t>
            </a:r>
            <a:endParaRPr lang="en-US" sz="2400"/>
          </a:p>
        </p:txBody>
      </p:sp>
      <p:sp>
        <p:nvSpPr>
          <p:cNvPr id="260143" name="Rectangle 47"/>
          <p:cNvSpPr>
            <a:spLocks noChangeArrowheads="1"/>
          </p:cNvSpPr>
          <p:nvPr/>
        </p:nvSpPr>
        <p:spPr bwMode="auto">
          <a:xfrm>
            <a:off x="1347788" y="1312863"/>
            <a:ext cx="4064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xy</a:t>
            </a:r>
            <a:endParaRPr lang="en-US" sz="2400"/>
          </a:p>
        </p:txBody>
      </p:sp>
      <p:sp>
        <p:nvSpPr>
          <p:cNvPr id="260144" name="Rectangle 48"/>
          <p:cNvSpPr>
            <a:spLocks noChangeArrowheads="1"/>
          </p:cNvSpPr>
          <p:nvPr/>
        </p:nvSpPr>
        <p:spPr bwMode="auto">
          <a:xfrm>
            <a:off x="1154113" y="1312863"/>
            <a:ext cx="3762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 </a:t>
            </a:r>
            <a:endParaRPr lang="en-US" sz="2400"/>
          </a:p>
        </p:txBody>
      </p:sp>
      <p:sp>
        <p:nvSpPr>
          <p:cNvPr id="260145" name="Rectangle 49"/>
          <p:cNvSpPr>
            <a:spLocks noChangeArrowheads="1"/>
          </p:cNvSpPr>
          <p:nvPr/>
        </p:nvSpPr>
        <p:spPr bwMode="auto">
          <a:xfrm>
            <a:off x="839788" y="1312863"/>
            <a:ext cx="2746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60146" name="Rectangle 50"/>
          <p:cNvSpPr>
            <a:spLocks noChangeArrowheads="1"/>
          </p:cNvSpPr>
          <p:nvPr/>
        </p:nvSpPr>
        <p:spPr bwMode="auto">
          <a:xfrm>
            <a:off x="423863" y="1312863"/>
            <a:ext cx="625475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F1</a:t>
            </a:r>
            <a:endParaRPr lang="en-US" sz="2400"/>
          </a:p>
        </p:txBody>
      </p:sp>
      <p:sp>
        <p:nvSpPr>
          <p:cNvPr id="260147" name="Rectangle 51"/>
          <p:cNvSpPr>
            <a:spLocks noChangeArrowheads="1"/>
          </p:cNvSpPr>
          <p:nvPr/>
        </p:nvSpPr>
        <p:spPr bwMode="auto">
          <a:xfrm>
            <a:off x="1993900" y="2566988"/>
            <a:ext cx="46831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60148" name="Rectangle 52"/>
          <p:cNvSpPr>
            <a:spLocks noChangeArrowheads="1"/>
          </p:cNvSpPr>
          <p:nvPr/>
        </p:nvSpPr>
        <p:spPr bwMode="auto">
          <a:xfrm>
            <a:off x="950913" y="2566988"/>
            <a:ext cx="468312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60150" name="Rectangle 54"/>
          <p:cNvSpPr>
            <a:spLocks noChangeArrowheads="1"/>
          </p:cNvSpPr>
          <p:nvPr/>
        </p:nvSpPr>
        <p:spPr bwMode="auto">
          <a:xfrm>
            <a:off x="1985963" y="2133600"/>
            <a:ext cx="468312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60151" name="Rectangle 55"/>
          <p:cNvSpPr>
            <a:spLocks noChangeArrowheads="1"/>
          </p:cNvSpPr>
          <p:nvPr/>
        </p:nvSpPr>
        <p:spPr bwMode="auto">
          <a:xfrm>
            <a:off x="946150" y="2133600"/>
            <a:ext cx="46831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60153" name="Rectangle 57"/>
          <p:cNvSpPr>
            <a:spLocks noChangeArrowheads="1"/>
          </p:cNvSpPr>
          <p:nvPr/>
        </p:nvSpPr>
        <p:spPr bwMode="auto">
          <a:xfrm>
            <a:off x="946150" y="1700213"/>
            <a:ext cx="46831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60154" name="Rectangle 58"/>
          <p:cNvSpPr>
            <a:spLocks noChangeArrowheads="1"/>
          </p:cNvSpPr>
          <p:nvPr/>
        </p:nvSpPr>
        <p:spPr bwMode="auto">
          <a:xfrm>
            <a:off x="936625" y="1266825"/>
            <a:ext cx="46831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60155" name="Rectangle 59"/>
          <p:cNvSpPr>
            <a:spLocks noChangeArrowheads="1"/>
          </p:cNvSpPr>
          <p:nvPr/>
        </p:nvSpPr>
        <p:spPr bwMode="auto">
          <a:xfrm>
            <a:off x="1781175" y="1312863"/>
            <a:ext cx="354013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z</a:t>
            </a:r>
            <a:endParaRPr lang="en-US" sz="2400"/>
          </a:p>
        </p:txBody>
      </p:sp>
      <p:sp>
        <p:nvSpPr>
          <p:cNvPr id="260158" name="Rectangle 62"/>
          <p:cNvSpPr>
            <a:spLocks noChangeArrowheads="1"/>
          </p:cNvSpPr>
          <p:nvPr/>
        </p:nvSpPr>
        <p:spPr bwMode="auto">
          <a:xfrm>
            <a:off x="1970088" y="1746250"/>
            <a:ext cx="37623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60159" name="Rectangle 63"/>
          <p:cNvSpPr>
            <a:spLocks noChangeArrowheads="1"/>
          </p:cNvSpPr>
          <p:nvPr/>
        </p:nvSpPr>
        <p:spPr bwMode="auto">
          <a:xfrm>
            <a:off x="2168525" y="1746250"/>
            <a:ext cx="354013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z</a:t>
            </a:r>
            <a:endParaRPr lang="en-US" sz="2400"/>
          </a:p>
        </p:txBody>
      </p:sp>
      <p:sp>
        <p:nvSpPr>
          <p:cNvPr id="260160" name="Rectangle 64"/>
          <p:cNvSpPr>
            <a:spLocks noChangeArrowheads="1"/>
          </p:cNvSpPr>
          <p:nvPr/>
        </p:nvSpPr>
        <p:spPr bwMode="auto">
          <a:xfrm>
            <a:off x="1652588" y="1700213"/>
            <a:ext cx="468312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60161" name="Rectangle 65"/>
          <p:cNvSpPr>
            <a:spLocks noChangeArrowheads="1"/>
          </p:cNvSpPr>
          <p:nvPr/>
        </p:nvSpPr>
        <p:spPr bwMode="auto">
          <a:xfrm>
            <a:off x="3713163" y="2179638"/>
            <a:ext cx="3762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60162" name="Rectangle 66"/>
          <p:cNvSpPr>
            <a:spLocks noChangeArrowheads="1"/>
          </p:cNvSpPr>
          <p:nvPr/>
        </p:nvSpPr>
        <p:spPr bwMode="auto">
          <a:xfrm>
            <a:off x="3168650" y="2133600"/>
            <a:ext cx="46831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58" name="Date Placeholder 5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D465-7BB7-48FA-89CD-41D57202727D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b="1"/>
              <a:t>Expression Simplification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914400"/>
            <a:ext cx="7772400" cy="5092700"/>
          </a:xfrm>
        </p:spPr>
        <p:txBody>
          <a:bodyPr/>
          <a:lstStyle/>
          <a:p>
            <a:r>
              <a:rPr lang="en-US" sz="3200" dirty="0"/>
              <a:t>An application of Boolean algebra</a:t>
            </a:r>
          </a:p>
          <a:p>
            <a:r>
              <a:rPr lang="en-US" sz="3200" dirty="0"/>
              <a:t>Simplify to contain the smallest number of </a:t>
            </a:r>
            <a:r>
              <a:rPr lang="en-US" sz="3200" u="sng" dirty="0"/>
              <a:t>literals</a:t>
            </a:r>
            <a:r>
              <a:rPr lang="en-US" sz="3200" dirty="0"/>
              <a:t> (complemented and </a:t>
            </a:r>
            <a:r>
              <a:rPr lang="en-US" sz="3200" dirty="0" err="1"/>
              <a:t>uncomplemented</a:t>
            </a:r>
            <a:r>
              <a:rPr lang="en-US" sz="3200" dirty="0"/>
              <a:t> variables):</a:t>
            </a:r>
          </a:p>
          <a:p>
            <a:endParaRPr lang="en-US" sz="3200" dirty="0"/>
          </a:p>
          <a:p>
            <a:pPr>
              <a:buFont typeface="Wingdings" pitchFamily="2" charset="2"/>
              <a:buNone/>
            </a:pPr>
            <a:r>
              <a:rPr lang="en-US" sz="3200" dirty="0"/>
              <a:t>= AB + ABCD +  A C D + A C D + A B D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= AB + AB(CD) + A C (D + D) + A B D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= AB + A C + A B D = B(A + AD) +AC </a:t>
            </a:r>
          </a:p>
          <a:p>
            <a:pPr>
              <a:buFont typeface="Wingdings" pitchFamily="2" charset="2"/>
              <a:buNone/>
            </a:pPr>
            <a:r>
              <a:rPr lang="en-US" sz="3200" dirty="0"/>
              <a:t>= B (A + D) + A C    5 literals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735138" y="3027363"/>
            <a:ext cx="6727825" cy="541337"/>
            <a:chOff x="709" y="2059"/>
            <a:chExt cx="4238" cy="341"/>
          </a:xfrm>
        </p:grpSpPr>
        <p:sp>
          <p:nvSpPr>
            <p:cNvPr id="261125" name="Line 5"/>
            <p:cNvSpPr>
              <a:spLocks noChangeShapeType="1"/>
            </p:cNvSpPr>
            <p:nvPr/>
          </p:nvSpPr>
          <p:spPr bwMode="auto">
            <a:xfrm>
              <a:off x="1379" y="2132"/>
              <a:ext cx="1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600"/>
            </a:p>
          </p:txBody>
        </p:sp>
        <p:sp>
          <p:nvSpPr>
            <p:cNvPr id="261126" name="Line 6"/>
            <p:cNvSpPr>
              <a:spLocks noChangeShapeType="1"/>
            </p:cNvSpPr>
            <p:nvPr/>
          </p:nvSpPr>
          <p:spPr bwMode="auto">
            <a:xfrm>
              <a:off x="2280" y="2132"/>
              <a:ext cx="1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600"/>
            </a:p>
          </p:txBody>
        </p:sp>
        <p:sp>
          <p:nvSpPr>
            <p:cNvPr id="261127" name="Line 7"/>
            <p:cNvSpPr>
              <a:spLocks noChangeShapeType="1"/>
            </p:cNvSpPr>
            <p:nvPr/>
          </p:nvSpPr>
          <p:spPr bwMode="auto">
            <a:xfrm>
              <a:off x="3174" y="2132"/>
              <a:ext cx="2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600"/>
            </a:p>
          </p:txBody>
        </p:sp>
        <p:sp>
          <p:nvSpPr>
            <p:cNvPr id="261128" name="Line 8"/>
            <p:cNvSpPr>
              <a:spLocks noChangeShapeType="1"/>
            </p:cNvSpPr>
            <p:nvPr/>
          </p:nvSpPr>
          <p:spPr bwMode="auto">
            <a:xfrm>
              <a:off x="3604" y="2132"/>
              <a:ext cx="22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600"/>
            </a:p>
          </p:txBody>
        </p:sp>
        <p:sp>
          <p:nvSpPr>
            <p:cNvPr id="261130" name="Rectangle 10"/>
            <p:cNvSpPr>
              <a:spLocks noChangeArrowheads="1"/>
            </p:cNvSpPr>
            <p:nvPr/>
          </p:nvSpPr>
          <p:spPr bwMode="auto">
            <a:xfrm>
              <a:off x="3888" y="2059"/>
              <a:ext cx="1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/>
            </a:p>
          </p:txBody>
        </p:sp>
        <p:sp>
          <p:nvSpPr>
            <p:cNvPr id="261131" name="Rectangle 11"/>
            <p:cNvSpPr>
              <a:spLocks noChangeArrowheads="1"/>
            </p:cNvSpPr>
            <p:nvPr/>
          </p:nvSpPr>
          <p:spPr bwMode="auto">
            <a:xfrm>
              <a:off x="2966" y="2059"/>
              <a:ext cx="1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/>
            </a:p>
          </p:txBody>
        </p:sp>
        <p:sp>
          <p:nvSpPr>
            <p:cNvPr id="261132" name="Rectangle 12"/>
            <p:cNvSpPr>
              <a:spLocks noChangeArrowheads="1"/>
            </p:cNvSpPr>
            <p:nvPr/>
          </p:nvSpPr>
          <p:spPr bwMode="auto">
            <a:xfrm>
              <a:off x="2072" y="2059"/>
              <a:ext cx="1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/>
            </a:p>
          </p:txBody>
        </p:sp>
        <p:sp>
          <p:nvSpPr>
            <p:cNvPr id="261133" name="Rectangle 13"/>
            <p:cNvSpPr>
              <a:spLocks noChangeArrowheads="1"/>
            </p:cNvSpPr>
            <p:nvPr/>
          </p:nvSpPr>
          <p:spPr bwMode="auto">
            <a:xfrm>
              <a:off x="1171" y="2059"/>
              <a:ext cx="1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/>
            </a:p>
          </p:txBody>
        </p:sp>
        <p:sp>
          <p:nvSpPr>
            <p:cNvPr id="261134" name="Rectangle 14"/>
            <p:cNvSpPr>
              <a:spLocks noChangeArrowheads="1"/>
            </p:cNvSpPr>
            <p:nvPr/>
          </p:nvSpPr>
          <p:spPr bwMode="auto">
            <a:xfrm>
              <a:off x="4760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D</a:t>
              </a:r>
              <a:endParaRPr lang="en-US" sz="2000"/>
            </a:p>
          </p:txBody>
        </p:sp>
        <p:sp>
          <p:nvSpPr>
            <p:cNvPr id="261135" name="Rectangle 15"/>
            <p:cNvSpPr>
              <a:spLocks noChangeArrowheads="1"/>
            </p:cNvSpPr>
            <p:nvPr/>
          </p:nvSpPr>
          <p:spPr bwMode="auto">
            <a:xfrm>
              <a:off x="4536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C</a:t>
              </a:r>
              <a:endParaRPr lang="en-US" sz="2000"/>
            </a:p>
          </p:txBody>
        </p:sp>
        <p:sp>
          <p:nvSpPr>
            <p:cNvPr id="261136" name="Rectangle 16"/>
            <p:cNvSpPr>
              <a:spLocks noChangeArrowheads="1"/>
            </p:cNvSpPr>
            <p:nvPr/>
          </p:nvSpPr>
          <p:spPr bwMode="auto">
            <a:xfrm>
              <a:off x="4326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B</a:t>
              </a:r>
              <a:endParaRPr lang="en-US" sz="2000"/>
            </a:p>
          </p:txBody>
        </p:sp>
        <p:sp>
          <p:nvSpPr>
            <p:cNvPr id="261137" name="Rectangle 17"/>
            <p:cNvSpPr>
              <a:spLocks noChangeArrowheads="1"/>
            </p:cNvSpPr>
            <p:nvPr/>
          </p:nvSpPr>
          <p:spPr bwMode="auto">
            <a:xfrm>
              <a:off x="4093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 dirty="0">
                  <a:solidFill>
                    <a:srgbClr val="000000"/>
                  </a:solidFill>
                </a:rPr>
                <a:t>A</a:t>
              </a:r>
              <a:endParaRPr lang="en-US" sz="2000" dirty="0"/>
            </a:p>
          </p:txBody>
        </p:sp>
        <p:sp>
          <p:nvSpPr>
            <p:cNvPr id="261138" name="Rectangle 18"/>
            <p:cNvSpPr>
              <a:spLocks noChangeArrowheads="1"/>
            </p:cNvSpPr>
            <p:nvPr/>
          </p:nvSpPr>
          <p:spPr bwMode="auto">
            <a:xfrm>
              <a:off x="3646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D</a:t>
              </a:r>
              <a:endParaRPr lang="en-US" sz="2000"/>
            </a:p>
          </p:txBody>
        </p:sp>
        <p:sp>
          <p:nvSpPr>
            <p:cNvPr id="261139" name="Rectangle 19"/>
            <p:cNvSpPr>
              <a:spLocks noChangeArrowheads="1"/>
            </p:cNvSpPr>
            <p:nvPr/>
          </p:nvSpPr>
          <p:spPr bwMode="auto">
            <a:xfrm>
              <a:off x="3401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C</a:t>
              </a:r>
              <a:endParaRPr lang="en-US" sz="2000"/>
            </a:p>
          </p:txBody>
        </p:sp>
        <p:sp>
          <p:nvSpPr>
            <p:cNvPr id="261140" name="Rectangle 20"/>
            <p:cNvSpPr>
              <a:spLocks noChangeArrowheads="1"/>
            </p:cNvSpPr>
            <p:nvPr/>
          </p:nvSpPr>
          <p:spPr bwMode="auto">
            <a:xfrm>
              <a:off x="3171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A</a:t>
              </a:r>
              <a:endParaRPr lang="en-US" sz="2000"/>
            </a:p>
          </p:txBody>
        </p:sp>
        <p:sp>
          <p:nvSpPr>
            <p:cNvPr id="261141" name="Rectangle 21"/>
            <p:cNvSpPr>
              <a:spLocks noChangeArrowheads="1"/>
            </p:cNvSpPr>
            <p:nvPr/>
          </p:nvSpPr>
          <p:spPr bwMode="auto">
            <a:xfrm>
              <a:off x="2724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D</a:t>
              </a:r>
              <a:endParaRPr lang="en-US" sz="2000"/>
            </a:p>
          </p:txBody>
        </p:sp>
        <p:sp>
          <p:nvSpPr>
            <p:cNvPr id="261142" name="Rectangle 22"/>
            <p:cNvSpPr>
              <a:spLocks noChangeArrowheads="1"/>
            </p:cNvSpPr>
            <p:nvPr/>
          </p:nvSpPr>
          <p:spPr bwMode="auto">
            <a:xfrm>
              <a:off x="2510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B</a:t>
              </a:r>
              <a:endParaRPr lang="en-US" sz="2000"/>
            </a:p>
          </p:txBody>
        </p:sp>
        <p:sp>
          <p:nvSpPr>
            <p:cNvPr id="261143" name="Rectangle 23"/>
            <p:cNvSpPr>
              <a:spLocks noChangeArrowheads="1"/>
            </p:cNvSpPr>
            <p:nvPr/>
          </p:nvSpPr>
          <p:spPr bwMode="auto">
            <a:xfrm>
              <a:off x="2277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A</a:t>
              </a:r>
              <a:endParaRPr lang="en-US" sz="2000"/>
            </a:p>
          </p:txBody>
        </p:sp>
        <p:sp>
          <p:nvSpPr>
            <p:cNvPr id="261144" name="Rectangle 24"/>
            <p:cNvSpPr>
              <a:spLocks noChangeArrowheads="1"/>
            </p:cNvSpPr>
            <p:nvPr/>
          </p:nvSpPr>
          <p:spPr bwMode="auto">
            <a:xfrm>
              <a:off x="1830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D</a:t>
              </a:r>
              <a:endParaRPr lang="en-US" sz="2000"/>
            </a:p>
          </p:txBody>
        </p:sp>
        <p:sp>
          <p:nvSpPr>
            <p:cNvPr id="261145" name="Rectangle 25"/>
            <p:cNvSpPr>
              <a:spLocks noChangeArrowheads="1"/>
            </p:cNvSpPr>
            <p:nvPr/>
          </p:nvSpPr>
          <p:spPr bwMode="auto">
            <a:xfrm>
              <a:off x="1606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C</a:t>
              </a:r>
              <a:endParaRPr lang="en-US" sz="2000"/>
            </a:p>
          </p:txBody>
        </p:sp>
        <p:sp>
          <p:nvSpPr>
            <p:cNvPr id="261146" name="Rectangle 26"/>
            <p:cNvSpPr>
              <a:spLocks noChangeArrowheads="1"/>
            </p:cNvSpPr>
            <p:nvPr/>
          </p:nvSpPr>
          <p:spPr bwMode="auto">
            <a:xfrm>
              <a:off x="1376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A</a:t>
              </a:r>
              <a:endParaRPr lang="en-US" sz="2000"/>
            </a:p>
          </p:txBody>
        </p:sp>
        <p:sp>
          <p:nvSpPr>
            <p:cNvPr id="261147" name="Rectangle 27"/>
            <p:cNvSpPr>
              <a:spLocks noChangeArrowheads="1"/>
            </p:cNvSpPr>
            <p:nvPr/>
          </p:nvSpPr>
          <p:spPr bwMode="auto">
            <a:xfrm>
              <a:off x="942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B</a:t>
              </a:r>
              <a:endParaRPr lang="en-US" sz="2000"/>
            </a:p>
          </p:txBody>
        </p:sp>
        <p:sp>
          <p:nvSpPr>
            <p:cNvPr id="261148" name="Rectangle 28"/>
            <p:cNvSpPr>
              <a:spLocks noChangeArrowheads="1"/>
            </p:cNvSpPr>
            <p:nvPr/>
          </p:nvSpPr>
          <p:spPr bwMode="auto">
            <a:xfrm>
              <a:off x="709" y="2090"/>
              <a:ext cx="18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="1">
                  <a:solidFill>
                    <a:srgbClr val="000000"/>
                  </a:solidFill>
                </a:rPr>
                <a:t>A</a:t>
              </a:r>
              <a:endParaRPr lang="en-US" sz="2000"/>
            </a:p>
          </p:txBody>
        </p:sp>
      </p:grpSp>
      <p:sp>
        <p:nvSpPr>
          <p:cNvPr id="261156" name="Line 36"/>
          <p:cNvSpPr>
            <a:spLocks noChangeShapeType="1"/>
          </p:cNvSpPr>
          <p:nvPr/>
        </p:nvSpPr>
        <p:spPr bwMode="auto">
          <a:xfrm>
            <a:off x="4381500" y="37592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1157" name="Line 37"/>
          <p:cNvSpPr>
            <a:spLocks noChangeShapeType="1"/>
          </p:cNvSpPr>
          <p:nvPr/>
        </p:nvSpPr>
        <p:spPr bwMode="auto">
          <a:xfrm>
            <a:off x="5892800" y="37465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1158" name="Line 38"/>
          <p:cNvSpPr>
            <a:spLocks noChangeShapeType="1"/>
          </p:cNvSpPr>
          <p:nvPr/>
        </p:nvSpPr>
        <p:spPr bwMode="auto">
          <a:xfrm>
            <a:off x="7416800" y="37592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1159" name="Line 39"/>
          <p:cNvSpPr>
            <a:spLocks noChangeShapeType="1"/>
          </p:cNvSpPr>
          <p:nvPr/>
        </p:nvSpPr>
        <p:spPr bwMode="auto">
          <a:xfrm>
            <a:off x="6692900" y="37465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1160" name="Line 40"/>
          <p:cNvSpPr>
            <a:spLocks noChangeShapeType="1"/>
          </p:cNvSpPr>
          <p:nvPr/>
        </p:nvSpPr>
        <p:spPr bwMode="auto">
          <a:xfrm>
            <a:off x="4559300" y="43307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1161" name="Line 41"/>
          <p:cNvSpPr>
            <a:spLocks noChangeShapeType="1"/>
          </p:cNvSpPr>
          <p:nvPr/>
        </p:nvSpPr>
        <p:spPr bwMode="auto">
          <a:xfrm>
            <a:off x="6184900" y="43307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1162" name="Line 42"/>
          <p:cNvSpPr>
            <a:spLocks noChangeShapeType="1"/>
          </p:cNvSpPr>
          <p:nvPr/>
        </p:nvSpPr>
        <p:spPr bwMode="auto">
          <a:xfrm>
            <a:off x="7086600" y="43307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1163" name="Line 43"/>
          <p:cNvSpPr>
            <a:spLocks noChangeShapeType="1"/>
          </p:cNvSpPr>
          <p:nvPr/>
        </p:nvSpPr>
        <p:spPr bwMode="auto">
          <a:xfrm>
            <a:off x="2730500" y="4900613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1164" name="Line 44"/>
          <p:cNvSpPr>
            <a:spLocks noChangeShapeType="1"/>
          </p:cNvSpPr>
          <p:nvPr/>
        </p:nvSpPr>
        <p:spPr bwMode="auto">
          <a:xfrm>
            <a:off x="3822700" y="4913313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1165" name="Line 45"/>
          <p:cNvSpPr>
            <a:spLocks noChangeShapeType="1"/>
          </p:cNvSpPr>
          <p:nvPr/>
        </p:nvSpPr>
        <p:spPr bwMode="auto">
          <a:xfrm>
            <a:off x="6465888" y="4926013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1166" name="Line 46"/>
          <p:cNvSpPr>
            <a:spLocks noChangeShapeType="1"/>
          </p:cNvSpPr>
          <p:nvPr/>
        </p:nvSpPr>
        <p:spPr bwMode="auto">
          <a:xfrm>
            <a:off x="3810000" y="551180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1168" name="Line 48"/>
          <p:cNvSpPr>
            <a:spLocks noChangeShapeType="1"/>
          </p:cNvSpPr>
          <p:nvPr/>
        </p:nvSpPr>
        <p:spPr bwMode="auto">
          <a:xfrm>
            <a:off x="7504113" y="492125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F255-310B-4278-86D0-9437BF5C8624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F35F9-61C8-1401-3266-DBB729308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A5FE2D21-F5E9-A2F8-CB20-21E4CBF89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b="1" dirty="0"/>
              <a:t>Expression Simplification (practice)</a:t>
            </a:r>
          </a:p>
        </p:txBody>
      </p:sp>
      <p:sp>
        <p:nvSpPr>
          <p:cNvPr id="40" name="Date Placeholder 39">
            <a:extLst>
              <a:ext uri="{FF2B5EF4-FFF2-40B4-BE49-F238E27FC236}">
                <a16:creationId xmlns:a16="http://schemas.microsoft.com/office/drawing/2014/main" id="{180AB4ED-56C9-95C5-3F8A-4BC25B92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F255-310B-4278-86D0-9437BF5C8624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BE4E7C24-95A4-E625-88FE-CF73D8AB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891D9B02-D9CF-B430-1D35-CC24E8CE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7CEF7-9DEA-2DC8-405C-99C15F60E1CE}"/>
              </a:ext>
            </a:extLst>
          </p:cNvPr>
          <p:cNvSpPr txBox="1"/>
          <p:nvPr/>
        </p:nvSpPr>
        <p:spPr>
          <a:xfrm>
            <a:off x="1219200" y="19050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X’Y’ + X’Y + XY = X’ + 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XY + X’Z + YZ = XY + X’Z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ABC’ + BC’D’ + BC + C’D = B+C’D’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((CD)’ + A’)’ + A + CD + AB =&gt; Convert it into 3 literals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X’Y’ + XYZ+X’Y =&gt; Convert it into 3 literals</a:t>
            </a:r>
          </a:p>
        </p:txBody>
      </p:sp>
    </p:spTree>
    <p:extLst>
      <p:ext uri="{BB962C8B-B14F-4D97-AF65-F5344CB8AC3E}">
        <p14:creationId xmlns:p14="http://schemas.microsoft.com/office/powerpoint/2010/main" val="317263350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328848" cy="60960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Complementing Functions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813" y="1314450"/>
            <a:ext cx="8485187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Use </a:t>
            </a:r>
            <a:r>
              <a:rPr lang="en-US" sz="2800" dirty="0" err="1">
                <a:cs typeface="Times New Roman" pitchFamily="18" charset="0"/>
              </a:rPr>
              <a:t>DeMorgan's</a:t>
            </a:r>
            <a:r>
              <a:rPr lang="en-US" sz="2800" dirty="0">
                <a:cs typeface="Times New Roman" pitchFamily="18" charset="0"/>
              </a:rPr>
              <a:t> Theorem to complement a function: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1.	Interchange AND </a:t>
            </a:r>
            <a:r>
              <a:rPr lang="en-US" sz="2400" dirty="0" err="1">
                <a:cs typeface="Times New Roman" pitchFamily="18" charset="0"/>
              </a:rPr>
              <a:t>and</a:t>
            </a:r>
            <a:r>
              <a:rPr lang="en-US" sz="2400" dirty="0">
                <a:cs typeface="Times New Roman" pitchFamily="18" charset="0"/>
              </a:rPr>
              <a:t> OR operators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2.	Complement each constant value and literal</a:t>
            </a:r>
            <a:r>
              <a:rPr lang="en-US" sz="1600" dirty="0">
                <a:cs typeface="Times New Roman" pitchFamily="18" charset="0"/>
              </a:rPr>
              <a:t>   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Example: Complement F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</a:t>
            </a:r>
            <a:r>
              <a:rPr lang="en-US" sz="3200" dirty="0">
                <a:cs typeface="Times New Roman" pitchFamily="18" charset="0"/>
              </a:rPr>
              <a:t>F =                      =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cs typeface="Times New Roman" pitchFamily="18" charset="0"/>
              </a:rPr>
              <a:t>      =(x + y + z).(x + y + z)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Example: Complement G = (a + </a:t>
            </a:r>
            <a:r>
              <a:rPr lang="en-US" sz="2800" dirty="0" err="1">
                <a:cs typeface="Times New Roman" pitchFamily="18" charset="0"/>
              </a:rPr>
              <a:t>bc</a:t>
            </a:r>
            <a:r>
              <a:rPr lang="en-US" sz="2800" dirty="0">
                <a:cs typeface="Times New Roman" pitchFamily="18" charset="0"/>
              </a:rPr>
              <a:t>)d + 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cs typeface="Times New Roman" pitchFamily="18" charset="0"/>
              </a:rPr>
              <a:t>   G =</a:t>
            </a:r>
            <a:endParaRPr lang="en-US" sz="1800" dirty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788025" y="2819400"/>
            <a:ext cx="2220912" cy="457200"/>
            <a:chOff x="4027" y="1742"/>
            <a:chExt cx="1399" cy="381"/>
          </a:xfrm>
        </p:grpSpPr>
        <p:sp>
          <p:nvSpPr>
            <p:cNvPr id="262155" name="Rectangle 11"/>
            <p:cNvSpPr>
              <a:spLocks noChangeArrowheads="1"/>
            </p:cNvSpPr>
            <p:nvPr/>
          </p:nvSpPr>
          <p:spPr bwMode="auto">
            <a:xfrm>
              <a:off x="4884" y="1774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262159" name="Rectangle 15"/>
            <p:cNvSpPr>
              <a:spLocks noChangeArrowheads="1"/>
            </p:cNvSpPr>
            <p:nvPr/>
          </p:nvSpPr>
          <p:spPr bwMode="auto">
            <a:xfrm>
              <a:off x="4627" y="1742"/>
              <a:ext cx="16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 dirty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dirty="0"/>
            </a:p>
          </p:txBody>
        </p:sp>
        <p:sp>
          <p:nvSpPr>
            <p:cNvPr id="262153" name="Rectangle 9"/>
            <p:cNvSpPr>
              <a:spLocks noChangeArrowheads="1"/>
            </p:cNvSpPr>
            <p:nvPr/>
          </p:nvSpPr>
          <p:spPr bwMode="auto">
            <a:xfrm>
              <a:off x="5264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262154" name="Rectangle 10"/>
            <p:cNvSpPr>
              <a:spLocks noChangeArrowheads="1"/>
            </p:cNvSpPr>
            <p:nvPr/>
          </p:nvSpPr>
          <p:spPr bwMode="auto">
            <a:xfrm>
              <a:off x="5074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262156" name="Rectangle 12"/>
            <p:cNvSpPr>
              <a:spLocks noChangeArrowheads="1"/>
            </p:cNvSpPr>
            <p:nvPr/>
          </p:nvSpPr>
          <p:spPr bwMode="auto">
            <a:xfrm>
              <a:off x="4399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262157" name="Rectangle 13"/>
            <p:cNvSpPr>
              <a:spLocks noChangeArrowheads="1"/>
            </p:cNvSpPr>
            <p:nvPr/>
          </p:nvSpPr>
          <p:spPr bwMode="auto">
            <a:xfrm>
              <a:off x="4192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262158" name="Rectangle 14"/>
            <p:cNvSpPr>
              <a:spLocks noChangeArrowheads="1"/>
            </p:cNvSpPr>
            <p:nvPr/>
          </p:nvSpPr>
          <p:spPr bwMode="auto">
            <a:xfrm>
              <a:off x="4029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262164" name="Line 20"/>
            <p:cNvSpPr>
              <a:spLocks noChangeShapeType="1"/>
            </p:cNvSpPr>
            <p:nvPr/>
          </p:nvSpPr>
          <p:spPr bwMode="auto">
            <a:xfrm>
              <a:off x="4027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262169" name="Line 25"/>
            <p:cNvSpPr>
              <a:spLocks noChangeShapeType="1"/>
            </p:cNvSpPr>
            <p:nvPr/>
          </p:nvSpPr>
          <p:spPr bwMode="auto">
            <a:xfrm>
              <a:off x="4369" y="1907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262170" name="Line 26"/>
            <p:cNvSpPr>
              <a:spLocks noChangeShapeType="1"/>
            </p:cNvSpPr>
            <p:nvPr/>
          </p:nvSpPr>
          <p:spPr bwMode="auto">
            <a:xfrm>
              <a:off x="5078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262171" name="Line 27"/>
            <p:cNvSpPr>
              <a:spLocks noChangeShapeType="1"/>
            </p:cNvSpPr>
            <p:nvPr/>
          </p:nvSpPr>
          <p:spPr bwMode="auto">
            <a:xfrm>
              <a:off x="5279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</p:grpSp>
      <p:sp>
        <p:nvSpPr>
          <p:cNvPr id="262174" name="Line 30"/>
          <p:cNvSpPr>
            <a:spLocks noChangeShapeType="1"/>
          </p:cNvSpPr>
          <p:nvPr/>
        </p:nvSpPr>
        <p:spPr bwMode="auto">
          <a:xfrm>
            <a:off x="5943600" y="4629150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 sz="1400"/>
          </a:p>
        </p:txBody>
      </p:sp>
      <p:sp>
        <p:nvSpPr>
          <p:cNvPr id="262177" name="Line 33"/>
          <p:cNvSpPr>
            <a:spLocks noChangeShapeType="1"/>
          </p:cNvSpPr>
          <p:nvPr/>
        </p:nvSpPr>
        <p:spPr bwMode="auto">
          <a:xfrm>
            <a:off x="1368425" y="3505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 sz="1400"/>
          </a:p>
        </p:txBody>
      </p:sp>
      <p:grpSp>
        <p:nvGrpSpPr>
          <p:cNvPr id="25" name="Group 24"/>
          <p:cNvGrpSpPr/>
          <p:nvPr/>
        </p:nvGrpSpPr>
        <p:grpSpPr>
          <a:xfrm>
            <a:off x="2845131" y="4095750"/>
            <a:ext cx="1533525" cy="0"/>
            <a:chOff x="2921000" y="3581400"/>
            <a:chExt cx="1533525" cy="0"/>
          </a:xfrm>
        </p:grpSpPr>
        <p:sp>
          <p:nvSpPr>
            <p:cNvPr id="262162" name="Line 18"/>
            <p:cNvSpPr>
              <a:spLocks noChangeShapeType="1"/>
            </p:cNvSpPr>
            <p:nvPr/>
          </p:nvSpPr>
          <p:spPr bwMode="auto">
            <a:xfrm>
              <a:off x="4149725" y="35814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262173" name="Line 29"/>
            <p:cNvSpPr>
              <a:spLocks noChangeShapeType="1"/>
            </p:cNvSpPr>
            <p:nvPr/>
          </p:nvSpPr>
          <p:spPr bwMode="auto">
            <a:xfrm>
              <a:off x="2921000" y="3581400"/>
              <a:ext cx="231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7EE7-742D-44D9-AC3E-61255888ECC0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grpSp>
        <p:nvGrpSpPr>
          <p:cNvPr id="26" name="Group 32"/>
          <p:cNvGrpSpPr>
            <a:grpSpLocks/>
          </p:cNvGrpSpPr>
          <p:nvPr/>
        </p:nvGrpSpPr>
        <p:grpSpPr bwMode="auto">
          <a:xfrm>
            <a:off x="2106304" y="3352800"/>
            <a:ext cx="2220912" cy="457200"/>
            <a:chOff x="4027" y="1742"/>
            <a:chExt cx="1399" cy="381"/>
          </a:xfrm>
        </p:grpSpPr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4884" y="1774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4627" y="1742"/>
              <a:ext cx="16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5264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5074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4399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>
              <a:off x="4192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 dirty="0">
                  <a:solidFill>
                    <a:srgbClr val="000000"/>
                  </a:solidFill>
                </a:rPr>
                <a:t>y</a:t>
              </a:r>
              <a:endParaRPr lang="en-US" dirty="0"/>
            </a:p>
          </p:txBody>
        </p:sp>
        <p:sp>
          <p:nvSpPr>
            <p:cNvPr id="33" name="Rectangle 14"/>
            <p:cNvSpPr>
              <a:spLocks noChangeArrowheads="1"/>
            </p:cNvSpPr>
            <p:nvPr/>
          </p:nvSpPr>
          <p:spPr bwMode="auto">
            <a:xfrm>
              <a:off x="4029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4027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35" name="Line 25"/>
            <p:cNvSpPr>
              <a:spLocks noChangeShapeType="1"/>
            </p:cNvSpPr>
            <p:nvPr/>
          </p:nvSpPr>
          <p:spPr bwMode="auto">
            <a:xfrm>
              <a:off x="4369" y="1907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>
              <a:off x="5078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5279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</p:grpSp>
      <p:sp>
        <p:nvSpPr>
          <p:cNvPr id="38" name="Line 30"/>
          <p:cNvSpPr>
            <a:spLocks noChangeShapeType="1"/>
          </p:cNvSpPr>
          <p:nvPr/>
        </p:nvSpPr>
        <p:spPr bwMode="auto">
          <a:xfrm flipV="1">
            <a:off x="2057400" y="3476625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 sz="1400"/>
          </a:p>
        </p:txBody>
      </p:sp>
      <p:sp>
        <p:nvSpPr>
          <p:cNvPr id="40" name="Line 30"/>
          <p:cNvSpPr>
            <a:spLocks noChangeShapeType="1"/>
          </p:cNvSpPr>
          <p:nvPr/>
        </p:nvSpPr>
        <p:spPr bwMode="auto">
          <a:xfrm flipV="1">
            <a:off x="4838700" y="349567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 sz="1400"/>
          </a:p>
        </p:txBody>
      </p:sp>
      <p:grpSp>
        <p:nvGrpSpPr>
          <p:cNvPr id="41" name="Group 32"/>
          <p:cNvGrpSpPr>
            <a:grpSpLocks/>
          </p:cNvGrpSpPr>
          <p:nvPr/>
        </p:nvGrpSpPr>
        <p:grpSpPr bwMode="auto">
          <a:xfrm>
            <a:off x="4865688" y="3352800"/>
            <a:ext cx="1785937" cy="591600"/>
            <a:chOff x="4027" y="1742"/>
            <a:chExt cx="1125" cy="493"/>
          </a:xfrm>
        </p:grpSpPr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610" y="1774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 dirty="0">
                  <a:solidFill>
                    <a:srgbClr val="000000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4627" y="1742"/>
              <a:ext cx="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4990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 dirty="0">
                  <a:solidFill>
                    <a:srgbClr val="000000"/>
                  </a:solidFill>
                </a:rPr>
                <a:t>z</a:t>
              </a:r>
              <a:endParaRPr lang="en-US" dirty="0"/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4800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46" name="Rectangle 12"/>
            <p:cNvSpPr>
              <a:spLocks noChangeArrowheads="1"/>
            </p:cNvSpPr>
            <p:nvPr/>
          </p:nvSpPr>
          <p:spPr bwMode="auto">
            <a:xfrm>
              <a:off x="4399" y="1773"/>
              <a:ext cx="226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 dirty="0">
                  <a:solidFill>
                    <a:srgbClr val="000000"/>
                  </a:solidFill>
                </a:rPr>
                <a:t>z.</a:t>
              </a:r>
              <a:endParaRPr lang="en-US" dirty="0"/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4192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 dirty="0">
                  <a:solidFill>
                    <a:srgbClr val="000000"/>
                  </a:solidFill>
                </a:rPr>
                <a:t>y</a:t>
              </a:r>
              <a:endParaRPr lang="en-US" dirty="0"/>
            </a:p>
          </p:txBody>
        </p:sp>
        <p:sp>
          <p:nvSpPr>
            <p:cNvPr id="48" name="Rectangle 14"/>
            <p:cNvSpPr>
              <a:spLocks noChangeArrowheads="1"/>
            </p:cNvSpPr>
            <p:nvPr/>
          </p:nvSpPr>
          <p:spPr bwMode="auto">
            <a:xfrm>
              <a:off x="4029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49" name="Line 20"/>
            <p:cNvSpPr>
              <a:spLocks noChangeShapeType="1"/>
            </p:cNvSpPr>
            <p:nvPr/>
          </p:nvSpPr>
          <p:spPr bwMode="auto">
            <a:xfrm>
              <a:off x="4027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>
              <a:off x="4369" y="1907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>
              <a:off x="4804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52" name="Line 27"/>
            <p:cNvSpPr>
              <a:spLocks noChangeShapeType="1"/>
            </p:cNvSpPr>
            <p:nvPr/>
          </p:nvSpPr>
          <p:spPr bwMode="auto">
            <a:xfrm>
              <a:off x="5005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</p:grpSp>
      <p:sp>
        <p:nvSpPr>
          <p:cNvPr id="65" name="Line 29"/>
          <p:cNvSpPr>
            <a:spLocks noChangeShapeType="1"/>
          </p:cNvSpPr>
          <p:nvPr/>
        </p:nvSpPr>
        <p:spPr bwMode="auto">
          <a:xfrm>
            <a:off x="5848350" y="3486149"/>
            <a:ext cx="76200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 sz="1400"/>
          </a:p>
        </p:txBody>
      </p:sp>
      <p:sp>
        <p:nvSpPr>
          <p:cNvPr id="66" name="Line 30"/>
          <p:cNvSpPr>
            <a:spLocks noChangeShapeType="1"/>
          </p:cNvSpPr>
          <p:nvPr/>
        </p:nvSpPr>
        <p:spPr bwMode="auto">
          <a:xfrm>
            <a:off x="7054850" y="4572000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 sz="1400"/>
          </a:p>
        </p:txBody>
      </p:sp>
      <p:sp>
        <p:nvSpPr>
          <p:cNvPr id="67" name="Line 30"/>
          <p:cNvSpPr>
            <a:spLocks noChangeShapeType="1"/>
          </p:cNvSpPr>
          <p:nvPr/>
        </p:nvSpPr>
        <p:spPr bwMode="auto">
          <a:xfrm>
            <a:off x="1504950" y="5029200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 sz="140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Complementing using Dual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CA" dirty="0"/>
              <a:t>Take dual of the function</a:t>
            </a:r>
          </a:p>
          <a:p>
            <a:pPr marL="457200" indent="-457200">
              <a:buAutoNum type="arabicPeriod"/>
            </a:pPr>
            <a:r>
              <a:rPr lang="en-CA" dirty="0"/>
              <a:t>Then complement each literal</a:t>
            </a:r>
          </a:p>
          <a:p>
            <a:pPr marL="457200" indent="-457200">
              <a:buNone/>
            </a:pPr>
            <a:endParaRPr lang="en-CA" dirty="0"/>
          </a:p>
          <a:p>
            <a:pPr marL="457200" indent="-457200">
              <a:buNone/>
            </a:pPr>
            <a:r>
              <a:rPr lang="en-CA" dirty="0"/>
              <a:t>Now complement F =                             using dual </a:t>
            </a:r>
          </a:p>
          <a:p>
            <a:pPr marL="457200" indent="-457200">
              <a:buAutoNum type="arabicPeriod"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6C82-728C-49F5-AAEA-F7BC27B887CE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4191000" y="2286000"/>
            <a:ext cx="2220912" cy="457200"/>
            <a:chOff x="4027" y="1742"/>
            <a:chExt cx="1399" cy="381"/>
          </a:xfrm>
        </p:grpSpPr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884" y="1774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4627" y="1742"/>
              <a:ext cx="16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 dirty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dirty="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264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074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399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z</a:t>
              </a:r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192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 dirty="0">
                  <a:solidFill>
                    <a:srgbClr val="000000"/>
                  </a:solidFill>
                </a:rPr>
                <a:t>y</a:t>
              </a:r>
              <a:endParaRPr lang="en-US" dirty="0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029" y="1773"/>
              <a:ext cx="1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6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4027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4369" y="1907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5078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5279" y="1902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 sz="140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we are?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333FF"/>
                </a:solidFill>
              </a:rPr>
              <a:t>Part 1: Gate Circuits and Boolean Equations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3333FF"/>
                </a:solidFill>
              </a:rPr>
              <a:t>Binary Logic and Gates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3333FF"/>
                </a:solidFill>
              </a:rPr>
              <a:t>Boolean Algebra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Standard Forms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Part 2: Circuit Optimization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Two-Level Optimization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Map Manipulation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Multi-Level Circuit Optimization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Part 3: Additional Gates and Circuits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Other Gate Types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Exclusive-OR Operator and Gates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High-Impedance Outputs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FC9-EC7D-46AF-AFE4-36DF06FFFCC6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328848" cy="609600"/>
          </a:xfrm>
        </p:spPr>
        <p:txBody>
          <a:bodyPr/>
          <a:lstStyle/>
          <a:p>
            <a:r>
              <a:rPr lang="en-US" b="1" dirty="0"/>
              <a:t>Overview – Canonical Forms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11275"/>
            <a:ext cx="8610600" cy="5027613"/>
          </a:xfrm>
        </p:spPr>
        <p:txBody>
          <a:bodyPr/>
          <a:lstStyle/>
          <a:p>
            <a:r>
              <a:rPr lang="en-US" dirty="0"/>
              <a:t>What are Canonical Forms?</a:t>
            </a:r>
          </a:p>
          <a:p>
            <a:r>
              <a:rPr lang="en-US" dirty="0" err="1"/>
              <a:t>Minterms</a:t>
            </a:r>
            <a:r>
              <a:rPr lang="en-US" dirty="0"/>
              <a:t> and </a:t>
            </a:r>
            <a:r>
              <a:rPr lang="en-US" dirty="0" err="1"/>
              <a:t>Maxterms</a:t>
            </a:r>
            <a:endParaRPr lang="en-US" dirty="0"/>
          </a:p>
          <a:p>
            <a:r>
              <a:rPr lang="en-US" dirty="0"/>
              <a:t>Index Representation of </a:t>
            </a:r>
            <a:r>
              <a:rPr lang="en-US" dirty="0" err="1"/>
              <a:t>Minterms</a:t>
            </a:r>
            <a:r>
              <a:rPr lang="en-US" dirty="0"/>
              <a:t> and </a:t>
            </a:r>
            <a:r>
              <a:rPr lang="en-US" dirty="0" err="1"/>
              <a:t>Maxterms</a:t>
            </a:r>
            <a:r>
              <a:rPr lang="en-US" dirty="0"/>
              <a:t> </a:t>
            </a:r>
          </a:p>
          <a:p>
            <a:r>
              <a:rPr lang="en-US" dirty="0"/>
              <a:t>Sum-of-</a:t>
            </a:r>
            <a:r>
              <a:rPr lang="en-US" dirty="0" err="1"/>
              <a:t>Minterm</a:t>
            </a:r>
            <a:r>
              <a:rPr lang="en-US" dirty="0"/>
              <a:t> (SOM) Representations</a:t>
            </a:r>
          </a:p>
          <a:p>
            <a:r>
              <a:rPr lang="en-US" dirty="0"/>
              <a:t>Product-of-</a:t>
            </a:r>
            <a:r>
              <a:rPr lang="en-US" dirty="0" err="1"/>
              <a:t>Maxterm</a:t>
            </a:r>
            <a:r>
              <a:rPr lang="en-US" dirty="0"/>
              <a:t> (POM) Representations</a:t>
            </a:r>
          </a:p>
          <a:p>
            <a:r>
              <a:rPr lang="en-US" dirty="0"/>
              <a:t>Representation of Complements of Functions</a:t>
            </a:r>
          </a:p>
          <a:p>
            <a:r>
              <a:rPr lang="en-US" dirty="0"/>
              <a:t>Conversions between Representations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A586-A6A4-4686-BF4A-FDBED3A3B240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838200"/>
          </a:xfrm>
        </p:spPr>
        <p:txBody>
          <a:bodyPr/>
          <a:lstStyle/>
          <a:p>
            <a:r>
              <a:rPr lang="en-US" b="1" dirty="0"/>
              <a:t>Canonical Forms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772400" cy="4724400"/>
          </a:xfrm>
        </p:spPr>
        <p:txBody>
          <a:bodyPr/>
          <a:lstStyle/>
          <a:p>
            <a:r>
              <a:rPr lang="en-US" dirty="0"/>
              <a:t>It is useful to specify Boolean functions in a form that:</a:t>
            </a:r>
          </a:p>
          <a:p>
            <a:pPr lvl="1"/>
            <a:r>
              <a:rPr lang="en-US" dirty="0"/>
              <a:t>Allows comparison for equality.</a:t>
            </a:r>
          </a:p>
          <a:p>
            <a:pPr lvl="1"/>
            <a:r>
              <a:rPr lang="en-US" dirty="0"/>
              <a:t>Has a correspondence to the truth tables </a:t>
            </a:r>
          </a:p>
          <a:p>
            <a:r>
              <a:rPr lang="en-US" dirty="0"/>
              <a:t> Canonical Forms in common usage:</a:t>
            </a:r>
          </a:p>
          <a:p>
            <a:pPr lvl="1"/>
            <a:r>
              <a:rPr lang="en-US" dirty="0"/>
              <a:t>Sum of </a:t>
            </a:r>
            <a:r>
              <a:rPr lang="en-US" dirty="0" err="1"/>
              <a:t>Minterms</a:t>
            </a:r>
            <a:r>
              <a:rPr lang="en-US" dirty="0"/>
              <a:t> (SOM)</a:t>
            </a:r>
          </a:p>
          <a:p>
            <a:pPr lvl="1"/>
            <a:r>
              <a:rPr lang="en-US" dirty="0"/>
              <a:t>Product of </a:t>
            </a:r>
            <a:r>
              <a:rPr lang="en-US" dirty="0" err="1"/>
              <a:t>Maxterms</a:t>
            </a:r>
            <a:r>
              <a:rPr lang="en-US" dirty="0"/>
              <a:t> (POM)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324600"/>
            <a:ext cx="2133600" cy="476250"/>
          </a:xfrm>
        </p:spPr>
        <p:txBody>
          <a:bodyPr/>
          <a:lstStyle/>
          <a:p>
            <a:fld id="{EEA691B1-A433-4950-AA39-390F803E11E9}" type="datetime5">
              <a:rPr lang="en-US" smtClean="0"/>
              <a:pPr/>
              <a:t>5-Feb-24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Minterms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873825"/>
            <a:ext cx="76962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u="sng" dirty="0" err="1">
                <a:cs typeface="Times New Roman" pitchFamily="18" charset="0"/>
              </a:rPr>
              <a:t>Minterms</a:t>
            </a:r>
            <a:r>
              <a:rPr lang="en-US" dirty="0">
                <a:cs typeface="Times New Roman" pitchFamily="18" charset="0"/>
              </a:rPr>
              <a:t> are AND terms with every variable present in either true or complemented form.  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Given that each binary variable may appear normal (e.g., x) or complemented (e.g.,   ), there are 2</a:t>
            </a:r>
            <a:r>
              <a:rPr lang="en-US" i="1" baseline="30000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minterms</a:t>
            </a:r>
            <a:r>
              <a:rPr lang="en-US" dirty="0">
                <a:cs typeface="Times New Roman" pitchFamily="18" charset="0"/>
              </a:rPr>
              <a:t> for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variables.</a:t>
            </a:r>
          </a:p>
          <a:p>
            <a:pPr>
              <a:lnSpc>
                <a:spcPct val="90000"/>
              </a:lnSpc>
            </a:pPr>
            <a:r>
              <a:rPr lang="en-US" u="sng" dirty="0">
                <a:cs typeface="Times New Roman" pitchFamily="18" charset="0"/>
              </a:rPr>
              <a:t>Example:</a:t>
            </a:r>
            <a:r>
              <a:rPr lang="en-US" dirty="0">
                <a:cs typeface="Times New Roman" pitchFamily="18" charset="0"/>
              </a:rPr>
              <a:t> Two variables (X and Y)produce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2 x 2 = 4 combinations: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  (both normal)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  (X normal, Y complemented)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  (X complemented, Y normal)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  (both complemented)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Thus there are </a:t>
            </a:r>
            <a:r>
              <a:rPr lang="en-US" u="sng" dirty="0">
                <a:cs typeface="Times New Roman" pitchFamily="18" charset="0"/>
              </a:rPr>
              <a:t>four </a:t>
            </a:r>
            <a:r>
              <a:rPr lang="en-US" u="sng" dirty="0" err="1">
                <a:cs typeface="Times New Roman" pitchFamily="18" charset="0"/>
              </a:rPr>
              <a:t>minterms</a:t>
            </a:r>
            <a:r>
              <a:rPr lang="en-US" dirty="0">
                <a:cs typeface="Times New Roman" pitchFamily="18" charset="0"/>
              </a:rPr>
              <a:t> of two variables.</a:t>
            </a:r>
          </a:p>
          <a:p>
            <a:pPr>
              <a:lnSpc>
                <a:spcPct val="90000"/>
              </a:lnSpc>
            </a:pPr>
            <a:r>
              <a:rPr lang="en-US" dirty="0"/>
              <a:t>How many for 3 or 4 variables?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1750950" y="3387725"/>
            <a:ext cx="655638" cy="1621867"/>
            <a:chOff x="1498600" y="3387725"/>
            <a:chExt cx="655638" cy="1621867"/>
          </a:xfrm>
        </p:grpSpPr>
        <p:sp>
          <p:nvSpPr>
            <p:cNvPr id="264201" name="Line 9"/>
            <p:cNvSpPr>
              <a:spLocks noChangeShapeType="1"/>
            </p:cNvSpPr>
            <p:nvPr/>
          </p:nvSpPr>
          <p:spPr bwMode="auto">
            <a:xfrm>
              <a:off x="1778000" y="3811919"/>
              <a:ext cx="2794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264202" name="Rectangle 10"/>
            <p:cNvSpPr>
              <a:spLocks noChangeArrowheads="1"/>
            </p:cNvSpPr>
            <p:nvPr/>
          </p:nvSpPr>
          <p:spPr bwMode="auto">
            <a:xfrm>
              <a:off x="1803708" y="3776685"/>
              <a:ext cx="2047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Y</a:t>
              </a:r>
              <a:endParaRPr lang="en-US" dirty="0"/>
            </a:p>
          </p:txBody>
        </p:sp>
        <p:sp>
          <p:nvSpPr>
            <p:cNvPr id="264203" name="Rectangle 11"/>
            <p:cNvSpPr>
              <a:spLocks noChangeArrowheads="1"/>
            </p:cNvSpPr>
            <p:nvPr/>
          </p:nvSpPr>
          <p:spPr bwMode="auto">
            <a:xfrm>
              <a:off x="1533525" y="3738563"/>
              <a:ext cx="2047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264206" name="Rectangle 14"/>
            <p:cNvSpPr>
              <a:spLocks noChangeArrowheads="1"/>
            </p:cNvSpPr>
            <p:nvPr/>
          </p:nvSpPr>
          <p:spPr bwMode="auto">
            <a:xfrm>
              <a:off x="1538288" y="3387725"/>
              <a:ext cx="4111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XY</a:t>
              </a:r>
              <a:endParaRPr lang="en-US"/>
            </a:p>
          </p:txBody>
        </p:sp>
        <p:sp>
          <p:nvSpPr>
            <p:cNvPr id="264207" name="Line 15"/>
            <p:cNvSpPr>
              <a:spLocks noChangeShapeType="1"/>
            </p:cNvSpPr>
            <p:nvPr/>
          </p:nvSpPr>
          <p:spPr bwMode="auto">
            <a:xfrm>
              <a:off x="1498600" y="4191000"/>
              <a:ext cx="288925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264208" name="Rectangle 16"/>
            <p:cNvSpPr>
              <a:spLocks noChangeArrowheads="1"/>
            </p:cNvSpPr>
            <p:nvPr/>
          </p:nvSpPr>
          <p:spPr bwMode="auto">
            <a:xfrm>
              <a:off x="1793875" y="4203700"/>
              <a:ext cx="2047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264209" name="Rectangle 17"/>
            <p:cNvSpPr>
              <a:spLocks noChangeArrowheads="1"/>
            </p:cNvSpPr>
            <p:nvPr/>
          </p:nvSpPr>
          <p:spPr bwMode="auto">
            <a:xfrm>
              <a:off x="1558925" y="4191825"/>
              <a:ext cx="2047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264210" name="Line 18"/>
            <p:cNvSpPr>
              <a:spLocks noChangeShapeType="1"/>
            </p:cNvSpPr>
            <p:nvPr/>
          </p:nvSpPr>
          <p:spPr bwMode="auto">
            <a:xfrm>
              <a:off x="1524000" y="4646613"/>
              <a:ext cx="288925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264211" name="Line 19"/>
            <p:cNvSpPr>
              <a:spLocks noChangeShapeType="1"/>
            </p:cNvSpPr>
            <p:nvPr/>
          </p:nvSpPr>
          <p:spPr bwMode="auto">
            <a:xfrm>
              <a:off x="1874838" y="4646613"/>
              <a:ext cx="2794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400"/>
            </a:p>
          </p:txBody>
        </p:sp>
        <p:sp>
          <p:nvSpPr>
            <p:cNvPr id="264212" name="Rectangle 20"/>
            <p:cNvSpPr>
              <a:spLocks noChangeArrowheads="1"/>
            </p:cNvSpPr>
            <p:nvPr/>
          </p:nvSpPr>
          <p:spPr bwMode="auto">
            <a:xfrm>
              <a:off x="1863526" y="4640260"/>
              <a:ext cx="2051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264213" name="Rectangle 21"/>
            <p:cNvSpPr>
              <a:spLocks noChangeArrowheads="1"/>
            </p:cNvSpPr>
            <p:nvPr/>
          </p:nvSpPr>
          <p:spPr bwMode="auto">
            <a:xfrm>
              <a:off x="1542851" y="4640260"/>
              <a:ext cx="2051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</p:grpSp>
      <p:sp>
        <p:nvSpPr>
          <p:cNvPr id="264204" name="Line 12"/>
          <p:cNvSpPr>
            <a:spLocks noChangeShapeType="1"/>
          </p:cNvSpPr>
          <p:nvPr/>
        </p:nvSpPr>
        <p:spPr bwMode="auto">
          <a:xfrm>
            <a:off x="5694300" y="2058719"/>
            <a:ext cx="273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 sz="1400"/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5753880" y="1969118"/>
            <a:ext cx="21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x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6970-8318-4BDF-A710-A07C8C0E597B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this Lecture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333FF"/>
                </a:solidFill>
              </a:rPr>
              <a:t>Part 1: Gate Circuits and Boolean Equations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3333FF"/>
                </a:solidFill>
              </a:rPr>
              <a:t>Binary Logic and Gates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3333FF"/>
                </a:solidFill>
              </a:rPr>
              <a:t>Boolean Algebra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3333FF"/>
                </a:solidFill>
              </a:rPr>
              <a:t>Standard Forms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Part 2: Circuit Optimization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Two-Level Optimization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Map Manipulation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Multi-Level Circuit Optimization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Part 3: Additional Gates and Circuits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Other Gate Types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Exclusive-OR Operator and Gates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High-Impedance Outputs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FC9-EC7D-46AF-AFE4-36DF06FFFCC6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Maxterms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u="sng" dirty="0" err="1">
                <a:cs typeface="Times New Roman" pitchFamily="18" charset="0"/>
              </a:rPr>
              <a:t>Maxterms</a:t>
            </a:r>
            <a:r>
              <a:rPr lang="en-US" dirty="0">
                <a:cs typeface="Times New Roman" pitchFamily="18" charset="0"/>
              </a:rPr>
              <a:t> are OR terms with every variable in true or complemented form.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Given that each binary variable may appear normal (e.g., x) or complemented (e.g., x), there are 2</a:t>
            </a:r>
            <a:r>
              <a:rPr lang="en-US" i="1" baseline="30000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maxterms</a:t>
            </a:r>
            <a:r>
              <a:rPr lang="en-US" dirty="0">
                <a:cs typeface="Times New Roman" pitchFamily="18" charset="0"/>
              </a:rPr>
              <a:t> for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variables.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u="sng" dirty="0">
                <a:cs typeface="Times New Roman" pitchFamily="18" charset="0"/>
              </a:rPr>
              <a:t>Example:</a:t>
            </a:r>
            <a:r>
              <a:rPr lang="en-US" dirty="0">
                <a:cs typeface="Times New Roman" pitchFamily="18" charset="0"/>
              </a:rPr>
              <a:t> Two variables (X and Y) produce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2 x 2 = 4 combinations: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        (both normal)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        (x normal, y complemented)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         </a:t>
            </a:r>
            <a:r>
              <a:rPr lang="en-US" sz="2400" dirty="0">
                <a:cs typeface="Times New Roman" pitchFamily="18" charset="0"/>
              </a:rPr>
              <a:t>       (x complemented, y normal)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          </a:t>
            </a:r>
            <a:r>
              <a:rPr lang="en-US" sz="2400" dirty="0">
                <a:cs typeface="Times New Roman" pitchFamily="18" charset="0"/>
              </a:rPr>
              <a:t>      (both complemented)</a:t>
            </a:r>
          </a:p>
          <a:p>
            <a:pPr>
              <a:lnSpc>
                <a:spcPct val="90000"/>
              </a:lnSpc>
            </a:pPr>
            <a:r>
              <a:rPr lang="en-US" dirty="0"/>
              <a:t>How many for 3 or 4 variables?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828800" y="3505201"/>
            <a:ext cx="1143000" cy="1752599"/>
            <a:chOff x="987" y="2673"/>
            <a:chExt cx="643" cy="1188"/>
          </a:xfrm>
        </p:grpSpPr>
        <p:sp>
          <p:nvSpPr>
            <p:cNvPr id="265241" name="Rectangle 25"/>
            <p:cNvSpPr>
              <a:spLocks noChangeArrowheads="1"/>
            </p:cNvSpPr>
            <p:nvPr/>
          </p:nvSpPr>
          <p:spPr bwMode="auto">
            <a:xfrm>
              <a:off x="1440" y="2702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65242" name="Rectangle 26"/>
            <p:cNvSpPr>
              <a:spLocks noChangeArrowheads="1"/>
            </p:cNvSpPr>
            <p:nvPr/>
          </p:nvSpPr>
          <p:spPr bwMode="auto">
            <a:xfrm>
              <a:off x="1000" y="2702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X</a:t>
              </a:r>
              <a:endParaRPr lang="en-US" sz="2400" dirty="0"/>
            </a:p>
          </p:txBody>
        </p:sp>
        <p:sp>
          <p:nvSpPr>
            <p:cNvPr id="265243" name="Rectangle 27"/>
            <p:cNvSpPr>
              <a:spLocks noChangeArrowheads="1"/>
            </p:cNvSpPr>
            <p:nvPr/>
          </p:nvSpPr>
          <p:spPr bwMode="auto">
            <a:xfrm>
              <a:off x="1254" y="2673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65228" name="Line 12"/>
            <p:cNvSpPr>
              <a:spLocks noChangeShapeType="1"/>
            </p:cNvSpPr>
            <p:nvPr/>
          </p:nvSpPr>
          <p:spPr bwMode="auto">
            <a:xfrm>
              <a:off x="1407" y="3033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2400"/>
            </a:p>
          </p:txBody>
        </p:sp>
        <p:sp>
          <p:nvSpPr>
            <p:cNvPr id="265229" name="Rectangle 13"/>
            <p:cNvSpPr>
              <a:spLocks noChangeArrowheads="1"/>
            </p:cNvSpPr>
            <p:nvPr/>
          </p:nvSpPr>
          <p:spPr bwMode="auto">
            <a:xfrm>
              <a:off x="1430" y="3013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65230" name="Rectangle 14"/>
            <p:cNvSpPr>
              <a:spLocks noChangeArrowheads="1"/>
            </p:cNvSpPr>
            <p:nvPr/>
          </p:nvSpPr>
          <p:spPr bwMode="auto">
            <a:xfrm>
              <a:off x="990" y="3013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65231" name="Rectangle 15"/>
            <p:cNvSpPr>
              <a:spLocks noChangeArrowheads="1"/>
            </p:cNvSpPr>
            <p:nvPr/>
          </p:nvSpPr>
          <p:spPr bwMode="auto">
            <a:xfrm>
              <a:off x="1244" y="2984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65232" name="Line 16"/>
            <p:cNvSpPr>
              <a:spLocks noChangeShapeType="1"/>
            </p:cNvSpPr>
            <p:nvPr/>
          </p:nvSpPr>
          <p:spPr bwMode="auto">
            <a:xfrm>
              <a:off x="987" y="3341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2400"/>
            </a:p>
          </p:txBody>
        </p:sp>
        <p:sp>
          <p:nvSpPr>
            <p:cNvPr id="265233" name="Rectangle 17"/>
            <p:cNvSpPr>
              <a:spLocks noChangeArrowheads="1"/>
            </p:cNvSpPr>
            <p:nvPr/>
          </p:nvSpPr>
          <p:spPr bwMode="auto">
            <a:xfrm>
              <a:off x="1450" y="3321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65234" name="Rectangle 18"/>
            <p:cNvSpPr>
              <a:spLocks noChangeArrowheads="1"/>
            </p:cNvSpPr>
            <p:nvPr/>
          </p:nvSpPr>
          <p:spPr bwMode="auto">
            <a:xfrm>
              <a:off x="1010" y="3321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65235" name="Rectangle 19"/>
            <p:cNvSpPr>
              <a:spLocks noChangeArrowheads="1"/>
            </p:cNvSpPr>
            <p:nvPr/>
          </p:nvSpPr>
          <p:spPr bwMode="auto">
            <a:xfrm>
              <a:off x="1264" y="3292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65236" name="Line 20"/>
            <p:cNvSpPr>
              <a:spLocks noChangeShapeType="1"/>
            </p:cNvSpPr>
            <p:nvPr/>
          </p:nvSpPr>
          <p:spPr bwMode="auto">
            <a:xfrm>
              <a:off x="1014" y="3656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2400"/>
            </a:p>
          </p:txBody>
        </p:sp>
        <p:sp>
          <p:nvSpPr>
            <p:cNvPr id="265237" name="Line 21"/>
            <p:cNvSpPr>
              <a:spLocks noChangeShapeType="1"/>
            </p:cNvSpPr>
            <p:nvPr/>
          </p:nvSpPr>
          <p:spPr bwMode="auto">
            <a:xfrm>
              <a:off x="1454" y="365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2400"/>
            </a:p>
          </p:txBody>
        </p:sp>
        <p:sp>
          <p:nvSpPr>
            <p:cNvPr id="265238" name="Rectangle 22"/>
            <p:cNvSpPr>
              <a:spLocks noChangeArrowheads="1"/>
            </p:cNvSpPr>
            <p:nvPr/>
          </p:nvSpPr>
          <p:spPr bwMode="auto">
            <a:xfrm>
              <a:off x="1469" y="3628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65239" name="Rectangle 23"/>
            <p:cNvSpPr>
              <a:spLocks noChangeArrowheads="1"/>
            </p:cNvSpPr>
            <p:nvPr/>
          </p:nvSpPr>
          <p:spPr bwMode="auto">
            <a:xfrm>
              <a:off x="1029" y="3628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65240" name="Rectangle 24"/>
            <p:cNvSpPr>
              <a:spLocks noChangeArrowheads="1"/>
            </p:cNvSpPr>
            <p:nvPr/>
          </p:nvSpPr>
          <p:spPr bwMode="auto">
            <a:xfrm>
              <a:off x="1283" y="3599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</p:grpSp>
      <p:sp>
        <p:nvSpPr>
          <p:cNvPr id="265227" name="Line 11"/>
          <p:cNvSpPr>
            <a:spLocks noChangeShapeType="1"/>
          </p:cNvSpPr>
          <p:nvPr/>
        </p:nvSpPr>
        <p:spPr bwMode="auto">
          <a:xfrm>
            <a:off x="5892800" y="2209800"/>
            <a:ext cx="203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 sz="240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9A2C-A84B-4511-A199-69EE636A4932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14400"/>
            <a:ext cx="77724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Examples: Two variable </a:t>
            </a:r>
            <a:r>
              <a:rPr lang="en-US" dirty="0" err="1">
                <a:cs typeface="Times New Roman" pitchFamily="18" charset="0"/>
              </a:rPr>
              <a:t>minterms</a:t>
            </a:r>
            <a:r>
              <a:rPr lang="en-US" dirty="0">
                <a:cs typeface="Times New Roman" pitchFamily="18" charset="0"/>
              </a:rPr>
              <a:t> and </a:t>
            </a:r>
            <a:r>
              <a:rPr lang="en-US" dirty="0" err="1">
                <a:cs typeface="Times New Roman" pitchFamily="18" charset="0"/>
              </a:rPr>
              <a:t>maxterms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The index above is important for describing which variables in the terms are true and which are complemented.</a:t>
            </a: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98437"/>
            <a:ext cx="7772400" cy="1020763"/>
          </a:xfrm>
        </p:spPr>
        <p:txBody>
          <a:bodyPr/>
          <a:lstStyle/>
          <a:p>
            <a:r>
              <a:rPr lang="en-US" b="1" dirty="0" err="1"/>
              <a:t>Maxterms</a:t>
            </a:r>
            <a:r>
              <a:rPr lang="en-US" b="1" dirty="0"/>
              <a:t> and </a:t>
            </a:r>
            <a:r>
              <a:rPr lang="en-US" b="1" dirty="0" err="1"/>
              <a:t>Minterms</a:t>
            </a:r>
            <a:endParaRPr lang="en-US" b="1" dirty="0"/>
          </a:p>
        </p:txBody>
      </p:sp>
      <p:graphicFrame>
        <p:nvGraphicFramePr>
          <p:cNvPr id="266851" name="Group 611"/>
          <p:cNvGraphicFramePr>
            <a:graphicFrameLocks noGrp="1"/>
          </p:cNvGraphicFramePr>
          <p:nvPr/>
        </p:nvGraphicFramePr>
        <p:xfrm>
          <a:off x="1689100" y="1555748"/>
          <a:ext cx="5573713" cy="2787652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Minterm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Maxterm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+ y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+ y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+ y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620"/>
          <p:cNvGrpSpPr>
            <a:grpSpLocks/>
          </p:cNvGrpSpPr>
          <p:nvPr/>
        </p:nvGrpSpPr>
        <p:grpSpPr bwMode="auto">
          <a:xfrm>
            <a:off x="4256089" y="2241550"/>
            <a:ext cx="2452688" cy="1717676"/>
            <a:chOff x="2729" y="1898"/>
            <a:chExt cx="1545" cy="1082"/>
          </a:xfrm>
        </p:grpSpPr>
        <p:sp>
          <p:nvSpPr>
            <p:cNvPr id="266852" name="Line 612"/>
            <p:cNvSpPr>
              <a:spLocks noChangeShapeType="1"/>
            </p:cNvSpPr>
            <p:nvPr/>
          </p:nvSpPr>
          <p:spPr bwMode="auto">
            <a:xfrm>
              <a:off x="2729" y="1902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66853" name="Line 613"/>
            <p:cNvSpPr>
              <a:spLocks noChangeShapeType="1"/>
            </p:cNvSpPr>
            <p:nvPr/>
          </p:nvSpPr>
          <p:spPr bwMode="auto">
            <a:xfrm>
              <a:off x="2898" y="189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66854" name="Line 614"/>
            <p:cNvSpPr>
              <a:spLocks noChangeShapeType="1"/>
            </p:cNvSpPr>
            <p:nvPr/>
          </p:nvSpPr>
          <p:spPr bwMode="auto">
            <a:xfrm>
              <a:off x="2733" y="2254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66855" name="Line 615"/>
            <p:cNvSpPr>
              <a:spLocks noChangeShapeType="1"/>
            </p:cNvSpPr>
            <p:nvPr/>
          </p:nvSpPr>
          <p:spPr bwMode="auto">
            <a:xfrm>
              <a:off x="2893" y="2616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66856" name="Line 616"/>
            <p:cNvSpPr>
              <a:spLocks noChangeShapeType="1"/>
            </p:cNvSpPr>
            <p:nvPr/>
          </p:nvSpPr>
          <p:spPr bwMode="auto">
            <a:xfrm>
              <a:off x="3785" y="2976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66857" name="Line 617"/>
            <p:cNvSpPr>
              <a:spLocks noChangeShapeType="1"/>
            </p:cNvSpPr>
            <p:nvPr/>
          </p:nvSpPr>
          <p:spPr bwMode="auto">
            <a:xfrm>
              <a:off x="4137" y="298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66858" name="Line 618"/>
            <p:cNvSpPr>
              <a:spLocks noChangeShapeType="1"/>
            </p:cNvSpPr>
            <p:nvPr/>
          </p:nvSpPr>
          <p:spPr bwMode="auto">
            <a:xfrm>
              <a:off x="3792" y="2612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66859" name="Line 619"/>
            <p:cNvSpPr>
              <a:spLocks noChangeShapeType="1"/>
            </p:cNvSpPr>
            <p:nvPr/>
          </p:nvSpPr>
          <p:spPr bwMode="auto">
            <a:xfrm>
              <a:off x="4135" y="22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4ED4-6C27-479E-A437-A08D8D1D5215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64656" y="2209800"/>
            <a:ext cx="685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spcAft>
                <a:spcPts val="2000"/>
              </a:spcAft>
            </a:pPr>
            <a:r>
              <a:rPr lang="en-CA" sz="2000" dirty="0"/>
              <a:t>M</a:t>
            </a:r>
            <a:r>
              <a:rPr lang="en-CA" sz="2000" baseline="-25000" dirty="0"/>
              <a:t>0</a:t>
            </a:r>
          </a:p>
          <a:p>
            <a:pPr marL="72000">
              <a:spcAft>
                <a:spcPts val="2000"/>
              </a:spcAft>
            </a:pPr>
            <a:r>
              <a:rPr lang="en-CA" sz="2000" dirty="0"/>
              <a:t>M</a:t>
            </a:r>
            <a:r>
              <a:rPr lang="en-CA" sz="2000" baseline="-25000" dirty="0"/>
              <a:t>1</a:t>
            </a:r>
          </a:p>
          <a:p>
            <a:pPr marL="72000">
              <a:spcAft>
                <a:spcPts val="2000"/>
              </a:spcAft>
            </a:pPr>
            <a:r>
              <a:rPr lang="en-CA" sz="2000" dirty="0"/>
              <a:t>M</a:t>
            </a:r>
            <a:r>
              <a:rPr lang="en-CA" sz="2000" baseline="-25000" dirty="0"/>
              <a:t>2</a:t>
            </a:r>
          </a:p>
          <a:p>
            <a:pPr marL="72000">
              <a:spcAft>
                <a:spcPts val="2000"/>
              </a:spcAft>
            </a:pPr>
            <a:r>
              <a:rPr lang="en-CA" sz="2000" dirty="0"/>
              <a:t>M</a:t>
            </a:r>
            <a:r>
              <a:rPr lang="en-CA" sz="2000" baseline="-25000" dirty="0"/>
              <a:t>3</a:t>
            </a:r>
            <a:endParaRPr lang="en-CA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30088" y="2209800"/>
            <a:ext cx="685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spcAft>
                <a:spcPts val="2000"/>
              </a:spcAft>
            </a:pPr>
            <a:r>
              <a:rPr lang="en-CA" sz="2000" dirty="0"/>
              <a:t>m</a:t>
            </a:r>
            <a:r>
              <a:rPr lang="en-CA" sz="2000" baseline="-25000" dirty="0"/>
              <a:t>0</a:t>
            </a:r>
          </a:p>
          <a:p>
            <a:pPr marL="72000">
              <a:spcAft>
                <a:spcPts val="2000"/>
              </a:spcAft>
            </a:pPr>
            <a:r>
              <a:rPr lang="en-CA" sz="2000" dirty="0"/>
              <a:t>m</a:t>
            </a:r>
            <a:r>
              <a:rPr lang="en-CA" sz="2000" baseline="-25000" dirty="0"/>
              <a:t>1</a:t>
            </a:r>
          </a:p>
          <a:p>
            <a:pPr marL="72000">
              <a:spcAft>
                <a:spcPts val="2000"/>
              </a:spcAft>
            </a:pPr>
            <a:r>
              <a:rPr lang="en-CA" sz="2000" dirty="0"/>
              <a:t>m</a:t>
            </a:r>
            <a:r>
              <a:rPr lang="en-CA" sz="2000" baseline="-25000" dirty="0"/>
              <a:t>2</a:t>
            </a:r>
          </a:p>
          <a:p>
            <a:pPr marL="72000">
              <a:spcAft>
                <a:spcPts val="2000"/>
              </a:spcAft>
            </a:pPr>
            <a:r>
              <a:rPr lang="en-CA" sz="2000" dirty="0"/>
              <a:t>m</a:t>
            </a:r>
            <a:r>
              <a:rPr lang="en-CA" sz="2000" baseline="-25000" dirty="0"/>
              <a:t>3</a:t>
            </a:r>
            <a:endParaRPr lang="en-CA" baseline="-25000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328848" cy="6096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Standard Order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762000"/>
            <a:ext cx="8183562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Minterms</a:t>
            </a:r>
            <a:r>
              <a:rPr lang="en-US" sz="2400" dirty="0">
                <a:cs typeface="Times New Roman" pitchFamily="18" charset="0"/>
              </a:rPr>
              <a:t> and </a:t>
            </a:r>
            <a:r>
              <a:rPr lang="en-US" sz="2400" dirty="0" err="1">
                <a:cs typeface="Times New Roman" pitchFamily="18" charset="0"/>
              </a:rPr>
              <a:t>maxterms</a:t>
            </a:r>
            <a:r>
              <a:rPr lang="en-US" sz="2400" dirty="0">
                <a:cs typeface="Times New Roman" pitchFamily="18" charset="0"/>
              </a:rPr>
              <a:t> are designated with a subscript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The subscript is a number, corresponding to a binary pattern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The bits in the pattern represent the complemented or normal state of each variable listed in a standard order.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All variables will be present in a </a:t>
            </a:r>
            <a:r>
              <a:rPr lang="en-US" sz="2400" dirty="0" err="1">
                <a:cs typeface="Times New Roman" pitchFamily="18" charset="0"/>
              </a:rPr>
              <a:t>minterm</a:t>
            </a:r>
            <a:r>
              <a:rPr lang="en-US" sz="2400" dirty="0">
                <a:cs typeface="Times New Roman" pitchFamily="18" charset="0"/>
              </a:rPr>
              <a:t> or </a:t>
            </a:r>
            <a:r>
              <a:rPr lang="en-US" sz="2400" dirty="0" err="1">
                <a:cs typeface="Times New Roman" pitchFamily="18" charset="0"/>
              </a:rPr>
              <a:t>maxterm</a:t>
            </a:r>
            <a:r>
              <a:rPr lang="en-US" sz="2400" dirty="0">
                <a:cs typeface="Times New Roman" pitchFamily="18" charset="0"/>
              </a:rPr>
              <a:t> and will be listed in the </a:t>
            </a:r>
            <a:r>
              <a:rPr lang="en-US" sz="2400" u="sng" dirty="0">
                <a:cs typeface="Times New Roman" pitchFamily="18" charset="0"/>
              </a:rPr>
              <a:t>same order</a:t>
            </a:r>
            <a:r>
              <a:rPr lang="en-US" sz="2400" dirty="0">
                <a:cs typeface="Times New Roman" pitchFamily="18" charset="0"/>
              </a:rPr>
              <a:t> (usually alphabetically)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Example: For variables a, b, c: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Maxterms</a:t>
            </a:r>
            <a:r>
              <a:rPr lang="en-US" sz="2400" dirty="0">
                <a:cs typeface="Times New Roman" pitchFamily="18" charset="0"/>
              </a:rPr>
              <a:t>:  (a + b + c),   (a + b + c)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Terms:   (b + a + c), a c b, and (c + b + a) are NOT in standard order.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Minterms</a:t>
            </a:r>
            <a:r>
              <a:rPr lang="en-US" sz="2400" dirty="0">
                <a:cs typeface="Times New Roman" pitchFamily="18" charset="0"/>
              </a:rPr>
              <a:t>:    a b c,   a  b  c, a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cs typeface="Times New Roman" pitchFamily="18" charset="0"/>
              </a:rPr>
              <a:t>b  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Terms:    (a + c), b c, and (a + b) do not contain all variables</a:t>
            </a:r>
          </a:p>
        </p:txBody>
      </p:sp>
      <p:sp>
        <p:nvSpPr>
          <p:cNvPr id="267268" name="Line 4"/>
          <p:cNvSpPr>
            <a:spLocks noChangeShapeType="1"/>
          </p:cNvSpPr>
          <p:nvPr/>
        </p:nvSpPr>
        <p:spPr bwMode="auto">
          <a:xfrm>
            <a:off x="3790125" y="4131046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7270" name="Line 6"/>
          <p:cNvSpPr>
            <a:spLocks noChangeShapeType="1"/>
          </p:cNvSpPr>
          <p:nvPr/>
        </p:nvSpPr>
        <p:spPr bwMode="auto">
          <a:xfrm>
            <a:off x="3925875" y="45560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>
            <a:off x="3275075" y="5298825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7274" name="Line 10"/>
          <p:cNvSpPr>
            <a:spLocks noChangeShapeType="1"/>
          </p:cNvSpPr>
          <p:nvPr/>
        </p:nvSpPr>
        <p:spPr bwMode="auto">
          <a:xfrm>
            <a:off x="4937000" y="5303525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7275" name="Line 11"/>
          <p:cNvSpPr>
            <a:spLocks noChangeShapeType="1"/>
          </p:cNvSpPr>
          <p:nvPr/>
        </p:nvSpPr>
        <p:spPr bwMode="auto">
          <a:xfrm>
            <a:off x="4574325" y="5279775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7276" name="Line 12"/>
          <p:cNvSpPr>
            <a:spLocks noChangeShapeType="1"/>
          </p:cNvSpPr>
          <p:nvPr/>
        </p:nvSpPr>
        <p:spPr bwMode="auto">
          <a:xfrm>
            <a:off x="3473450" y="57150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7277" name="Line 13"/>
          <p:cNvSpPr>
            <a:spLocks noChangeShapeType="1"/>
          </p:cNvSpPr>
          <p:nvPr/>
        </p:nvSpPr>
        <p:spPr bwMode="auto">
          <a:xfrm>
            <a:off x="5181600" y="5715000"/>
            <a:ext cx="107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6D80-E3BE-44DB-8E8B-256BD3A51708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Purpose of the Index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index</a:t>
            </a:r>
            <a:r>
              <a:rPr lang="en-US" dirty="0"/>
              <a:t> for the </a:t>
            </a:r>
            <a:r>
              <a:rPr lang="en-US" dirty="0" err="1"/>
              <a:t>minterm</a:t>
            </a:r>
            <a:r>
              <a:rPr lang="en-US" dirty="0"/>
              <a:t> or </a:t>
            </a:r>
            <a:r>
              <a:rPr lang="en-US" dirty="0" err="1"/>
              <a:t>maxterm</a:t>
            </a:r>
            <a:r>
              <a:rPr lang="en-US" dirty="0"/>
              <a:t>, expressed as a binary number, is used to determine whether the variable is shown in the true form or complemented form.</a:t>
            </a:r>
          </a:p>
          <a:p>
            <a:r>
              <a:rPr lang="en-US" dirty="0">
                <a:cs typeface="Times New Roman" pitchFamily="18" charset="0"/>
              </a:rPr>
              <a:t>For </a:t>
            </a:r>
            <a:r>
              <a:rPr lang="en-US" dirty="0" err="1">
                <a:cs typeface="Times New Roman" pitchFamily="18" charset="0"/>
              </a:rPr>
              <a:t>Minterms</a:t>
            </a:r>
            <a:r>
              <a:rPr lang="en-US" dirty="0">
                <a:cs typeface="Times New Roman" pitchFamily="18" charset="0"/>
              </a:rPr>
              <a:t>:</a:t>
            </a:r>
            <a:endParaRPr lang="en-US" dirty="0"/>
          </a:p>
          <a:p>
            <a:pPr lvl="1"/>
            <a:r>
              <a:rPr lang="en-US" dirty="0">
                <a:cs typeface="Times New Roman" pitchFamily="18" charset="0"/>
              </a:rPr>
              <a:t>“1” means the variable is “Not Complemented” and </a:t>
            </a:r>
          </a:p>
          <a:p>
            <a:pPr lvl="1"/>
            <a:r>
              <a:rPr lang="en-US" dirty="0">
                <a:cs typeface="Times New Roman" pitchFamily="18" charset="0"/>
              </a:rPr>
              <a:t>“0” means  the variable is “Complemented”.</a:t>
            </a:r>
          </a:p>
          <a:p>
            <a:r>
              <a:rPr lang="en-US" dirty="0">
                <a:cs typeface="Times New Roman" pitchFamily="18" charset="0"/>
              </a:rPr>
              <a:t>For </a:t>
            </a:r>
            <a:r>
              <a:rPr lang="en-US" dirty="0" err="1">
                <a:cs typeface="Times New Roman" pitchFamily="18" charset="0"/>
              </a:rPr>
              <a:t>Maxterms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cs typeface="Times New Roman" pitchFamily="18" charset="0"/>
              </a:rPr>
              <a:t>“0” means  the variable is “Not Complemented” and </a:t>
            </a:r>
          </a:p>
          <a:p>
            <a:pPr lvl="1"/>
            <a:r>
              <a:rPr lang="en-US" dirty="0">
                <a:cs typeface="Times New Roman" pitchFamily="18" charset="0"/>
              </a:rPr>
              <a:t>“1” means the variable is “Complemented”.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1273-E847-43A4-83BA-77C5E63539AC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351838" cy="1020763"/>
          </a:xfrm>
        </p:spPr>
        <p:txBody>
          <a:bodyPr/>
          <a:lstStyle/>
          <a:p>
            <a:r>
              <a:rPr lang="en-US" sz="4000" b="1" dirty="0"/>
              <a:t>Index Example in Three Variables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6488" y="838200"/>
            <a:ext cx="7961312" cy="5230813"/>
          </a:xfrm>
        </p:spPr>
        <p:txBody>
          <a:bodyPr/>
          <a:lstStyle/>
          <a:p>
            <a:pPr marL="288925" indent="-288925"/>
            <a:r>
              <a:rPr lang="en-US" sz="2800" dirty="0">
                <a:cs typeface="Times New Roman" pitchFamily="18" charset="0"/>
              </a:rPr>
              <a:t>Example: (for three variables)</a:t>
            </a:r>
          </a:p>
          <a:p>
            <a:pPr marL="288925" indent="-288925"/>
            <a:r>
              <a:rPr lang="en-US" sz="2800" dirty="0">
                <a:cs typeface="Times New Roman" pitchFamily="18" charset="0"/>
              </a:rPr>
              <a:t>Assume the variables are called X, Y, and Z.</a:t>
            </a:r>
          </a:p>
          <a:p>
            <a:pPr marL="288925" indent="-288925"/>
            <a:r>
              <a:rPr lang="en-US" sz="2800" dirty="0">
                <a:cs typeface="Times New Roman" pitchFamily="18" charset="0"/>
              </a:rPr>
              <a:t>The standard order is X, then Y, then Z.</a:t>
            </a:r>
          </a:p>
          <a:p>
            <a:pPr marL="288925" indent="-288925"/>
            <a:r>
              <a:rPr lang="en-US" sz="2800" dirty="0">
                <a:cs typeface="Times New Roman" pitchFamily="18" charset="0"/>
              </a:rPr>
              <a:t>The </a:t>
            </a:r>
            <a:r>
              <a:rPr lang="en-US" sz="2800" u="sng" dirty="0">
                <a:cs typeface="Times New Roman" pitchFamily="18" charset="0"/>
              </a:rPr>
              <a:t>Index 0</a:t>
            </a:r>
            <a:r>
              <a:rPr lang="en-US" sz="2800" dirty="0">
                <a:cs typeface="Times New Roman" pitchFamily="18" charset="0"/>
              </a:rPr>
              <a:t> (base 10) = 000 (base 2) for three variables). All three variables are complemented for </a:t>
            </a:r>
            <a:r>
              <a:rPr lang="en-US" sz="2800" u="sng" dirty="0" err="1">
                <a:cs typeface="Times New Roman" pitchFamily="18" charset="0"/>
              </a:rPr>
              <a:t>minterm</a:t>
            </a:r>
            <a:r>
              <a:rPr lang="en-US" sz="2800" u="sng" dirty="0">
                <a:cs typeface="Times New Roman" pitchFamily="18" charset="0"/>
              </a:rPr>
              <a:t> 0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           </a:t>
            </a:r>
            <a:r>
              <a:rPr lang="en-US" sz="2800" dirty="0">
                <a:cs typeface="Times New Roman" pitchFamily="18" charset="0"/>
              </a:rPr>
              <a:t>) and no variables are complemented for </a:t>
            </a:r>
            <a:r>
              <a:rPr lang="en-US" sz="2800" u="sng" dirty="0" err="1">
                <a:cs typeface="Times New Roman" pitchFamily="18" charset="0"/>
              </a:rPr>
              <a:t>Maxterm</a:t>
            </a:r>
            <a:r>
              <a:rPr lang="en-US" sz="2800" u="sng" dirty="0">
                <a:cs typeface="Times New Roman" pitchFamily="18" charset="0"/>
              </a:rPr>
              <a:t> 0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en-US" sz="2400" dirty="0">
                <a:cs typeface="Times New Roman" pitchFamily="18" charset="0"/>
              </a:rPr>
              <a:t>X,Y,Z</a:t>
            </a:r>
            <a:r>
              <a:rPr lang="en-US" sz="2800" dirty="0">
                <a:cs typeface="Times New Roman" pitchFamily="18" charset="0"/>
              </a:rPr>
              <a:t>).</a:t>
            </a:r>
          </a:p>
          <a:p>
            <a:pPr marL="854075" lvl="1" indent="-274638"/>
            <a:r>
              <a:rPr lang="en-US" sz="2400" dirty="0" err="1">
                <a:cs typeface="Times New Roman" pitchFamily="18" charset="0"/>
              </a:rPr>
              <a:t>Minterm</a:t>
            </a:r>
            <a:r>
              <a:rPr lang="en-US" sz="2400" dirty="0">
                <a:cs typeface="Times New Roman" pitchFamily="18" charset="0"/>
              </a:rPr>
              <a:t> 0, called m</a:t>
            </a:r>
            <a:r>
              <a:rPr lang="en-US" sz="2400" baseline="-30000" dirty="0">
                <a:cs typeface="Times New Roman" pitchFamily="18" charset="0"/>
              </a:rPr>
              <a:t>0</a:t>
            </a:r>
            <a:r>
              <a:rPr lang="en-US" sz="2400" dirty="0">
                <a:cs typeface="Times New Roman" pitchFamily="18" charset="0"/>
              </a:rPr>
              <a:t> is           . </a:t>
            </a:r>
          </a:p>
          <a:p>
            <a:pPr marL="854075" lvl="1" indent="-274638"/>
            <a:r>
              <a:rPr lang="en-US" sz="2400" dirty="0" err="1">
                <a:cs typeface="Times New Roman" pitchFamily="18" charset="0"/>
              </a:rPr>
              <a:t>Maxterm</a:t>
            </a:r>
            <a:r>
              <a:rPr lang="en-US" sz="2400" dirty="0">
                <a:cs typeface="Times New Roman" pitchFamily="18" charset="0"/>
              </a:rPr>
              <a:t> 0, called M</a:t>
            </a:r>
            <a:r>
              <a:rPr lang="en-US" sz="2400" baseline="-30000" dirty="0">
                <a:cs typeface="Times New Roman" pitchFamily="18" charset="0"/>
              </a:rPr>
              <a:t>0</a:t>
            </a:r>
            <a:r>
              <a:rPr lang="en-US" sz="2400" dirty="0">
                <a:cs typeface="Times New Roman" pitchFamily="18" charset="0"/>
              </a:rPr>
              <a:t> is (X + Y + Z).</a:t>
            </a:r>
          </a:p>
          <a:p>
            <a:pPr marL="854075" lvl="1" indent="-274638"/>
            <a:r>
              <a:rPr lang="en-US" sz="2400" dirty="0" err="1">
                <a:cs typeface="Times New Roman" pitchFamily="18" charset="0"/>
              </a:rPr>
              <a:t>Minterm</a:t>
            </a:r>
            <a:r>
              <a:rPr lang="en-US" sz="2400" dirty="0">
                <a:cs typeface="Times New Roman" pitchFamily="18" charset="0"/>
              </a:rPr>
              <a:t> 6 ?</a:t>
            </a:r>
          </a:p>
          <a:p>
            <a:pPr marL="854075" lvl="1" indent="-274638"/>
            <a:r>
              <a:rPr lang="en-US" sz="2400" dirty="0" err="1">
                <a:cs typeface="Times New Roman" pitchFamily="18" charset="0"/>
              </a:rPr>
              <a:t>Maxterm</a:t>
            </a:r>
            <a:r>
              <a:rPr lang="en-US" sz="2400" dirty="0">
                <a:cs typeface="Times New Roman" pitchFamily="18" charset="0"/>
              </a:rPr>
              <a:t> 6 ?</a:t>
            </a:r>
          </a:p>
          <a:p>
            <a:pPr marL="288925" indent="-288925"/>
            <a:endParaRPr lang="en-US" sz="2800" dirty="0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385052" y="3305938"/>
            <a:ext cx="958850" cy="400050"/>
            <a:chOff x="2229" y="2420"/>
            <a:chExt cx="604" cy="252"/>
          </a:xfrm>
        </p:grpSpPr>
        <p:sp>
          <p:nvSpPr>
            <p:cNvPr id="269318" name="Line 6"/>
            <p:cNvSpPr>
              <a:spLocks noChangeShapeType="1"/>
            </p:cNvSpPr>
            <p:nvPr/>
          </p:nvSpPr>
          <p:spPr bwMode="auto">
            <a:xfrm>
              <a:off x="2232" y="2430"/>
              <a:ext cx="14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9319" name="Line 7"/>
            <p:cNvSpPr>
              <a:spLocks noChangeShapeType="1"/>
            </p:cNvSpPr>
            <p:nvPr/>
          </p:nvSpPr>
          <p:spPr bwMode="auto">
            <a:xfrm>
              <a:off x="2471" y="2430"/>
              <a:ext cx="14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9320" name="Line 8"/>
            <p:cNvSpPr>
              <a:spLocks noChangeShapeType="1"/>
            </p:cNvSpPr>
            <p:nvPr/>
          </p:nvSpPr>
          <p:spPr bwMode="auto">
            <a:xfrm>
              <a:off x="2704" y="2430"/>
              <a:ext cx="12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9321" name="Rectangle 9"/>
            <p:cNvSpPr>
              <a:spLocks noChangeArrowheads="1"/>
            </p:cNvSpPr>
            <p:nvPr/>
          </p:nvSpPr>
          <p:spPr bwMode="auto">
            <a:xfrm>
              <a:off x="2701" y="2420"/>
              <a:ext cx="1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269322" name="Rectangle 10"/>
            <p:cNvSpPr>
              <a:spLocks noChangeArrowheads="1"/>
            </p:cNvSpPr>
            <p:nvPr/>
          </p:nvSpPr>
          <p:spPr bwMode="auto">
            <a:xfrm>
              <a:off x="2621" y="2420"/>
              <a:ext cx="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000000"/>
                  </a:solidFill>
                </a:rPr>
                <a:t>,</a:t>
              </a:r>
              <a:endParaRPr lang="en-US" sz="2400"/>
            </a:p>
          </p:txBody>
        </p:sp>
        <p:sp>
          <p:nvSpPr>
            <p:cNvPr id="269323" name="Rectangle 11"/>
            <p:cNvSpPr>
              <a:spLocks noChangeArrowheads="1"/>
            </p:cNvSpPr>
            <p:nvPr/>
          </p:nvSpPr>
          <p:spPr bwMode="auto">
            <a:xfrm>
              <a:off x="2468" y="2420"/>
              <a:ext cx="1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dirty="0">
                  <a:solidFill>
                    <a:srgbClr val="000000"/>
                  </a:solidFill>
                </a:rPr>
                <a:t>Y</a:t>
              </a:r>
              <a:endParaRPr lang="en-US" sz="2400" dirty="0"/>
            </a:p>
          </p:txBody>
        </p:sp>
        <p:sp>
          <p:nvSpPr>
            <p:cNvPr id="269324" name="Rectangle 12"/>
            <p:cNvSpPr>
              <a:spLocks noChangeArrowheads="1"/>
            </p:cNvSpPr>
            <p:nvPr/>
          </p:nvSpPr>
          <p:spPr bwMode="auto">
            <a:xfrm>
              <a:off x="2388" y="2420"/>
              <a:ext cx="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000000"/>
                  </a:solidFill>
                </a:rPr>
                <a:t>,</a:t>
              </a:r>
              <a:endParaRPr lang="en-US" sz="2400"/>
            </a:p>
          </p:txBody>
        </p:sp>
        <p:sp>
          <p:nvSpPr>
            <p:cNvPr id="269325" name="Rectangle 13"/>
            <p:cNvSpPr>
              <a:spLocks noChangeArrowheads="1"/>
            </p:cNvSpPr>
            <p:nvPr/>
          </p:nvSpPr>
          <p:spPr bwMode="auto">
            <a:xfrm>
              <a:off x="2229" y="2420"/>
              <a:ext cx="1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207700" y="4613219"/>
            <a:ext cx="771525" cy="384175"/>
            <a:chOff x="2968" y="2953"/>
            <a:chExt cx="486" cy="242"/>
          </a:xfrm>
        </p:grpSpPr>
        <p:sp>
          <p:nvSpPr>
            <p:cNvPr id="269329" name="Rectangle 17"/>
            <p:cNvSpPr>
              <a:spLocks noChangeArrowheads="1"/>
            </p:cNvSpPr>
            <p:nvPr/>
          </p:nvSpPr>
          <p:spPr bwMode="auto">
            <a:xfrm>
              <a:off x="3297" y="2953"/>
              <a:ext cx="12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269330" name="Rectangle 18"/>
            <p:cNvSpPr>
              <a:spLocks noChangeArrowheads="1"/>
            </p:cNvSpPr>
            <p:nvPr/>
          </p:nvSpPr>
          <p:spPr bwMode="auto">
            <a:xfrm>
              <a:off x="3145" y="2953"/>
              <a:ext cx="13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dirty="0">
                  <a:solidFill>
                    <a:srgbClr val="000000"/>
                  </a:solidFill>
                </a:rPr>
                <a:t>Y</a:t>
              </a:r>
              <a:endParaRPr lang="en-US" sz="2400" dirty="0"/>
            </a:p>
          </p:txBody>
        </p:sp>
        <p:sp>
          <p:nvSpPr>
            <p:cNvPr id="269331" name="Rectangle 19"/>
            <p:cNvSpPr>
              <a:spLocks noChangeArrowheads="1"/>
            </p:cNvSpPr>
            <p:nvPr/>
          </p:nvSpPr>
          <p:spPr bwMode="auto">
            <a:xfrm>
              <a:off x="2987" y="2953"/>
              <a:ext cx="13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968" y="2953"/>
              <a:ext cx="486" cy="4"/>
              <a:chOff x="2968" y="2953"/>
              <a:chExt cx="486" cy="4"/>
            </a:xfrm>
          </p:grpSpPr>
          <p:sp>
            <p:nvSpPr>
              <p:cNvPr id="269332" name="Line 20"/>
              <p:cNvSpPr>
                <a:spLocks noChangeShapeType="1"/>
              </p:cNvSpPr>
              <p:nvPr/>
            </p:nvSpPr>
            <p:spPr bwMode="auto">
              <a:xfrm>
                <a:off x="2968" y="2956"/>
                <a:ext cx="14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9333" name="Line 21"/>
              <p:cNvSpPr>
                <a:spLocks noChangeShapeType="1"/>
              </p:cNvSpPr>
              <p:nvPr/>
            </p:nvSpPr>
            <p:spPr bwMode="auto">
              <a:xfrm>
                <a:off x="3144" y="2956"/>
                <a:ext cx="14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9337" name="Line 25"/>
              <p:cNvSpPr>
                <a:spLocks noChangeShapeType="1"/>
              </p:cNvSpPr>
              <p:nvPr/>
            </p:nvSpPr>
            <p:spPr bwMode="auto">
              <a:xfrm>
                <a:off x="3312" y="2953"/>
                <a:ext cx="14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AD1-D1C3-4B07-BEEB-1E42010BE9B3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0763" y="304800"/>
            <a:ext cx="8428037" cy="1020763"/>
          </a:xfrm>
        </p:spPr>
        <p:txBody>
          <a:bodyPr/>
          <a:lstStyle/>
          <a:p>
            <a:r>
              <a:rPr lang="en-US" b="1" dirty="0"/>
              <a:t>Index Examples – Four Variables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4588"/>
            <a:ext cx="7772400" cy="5027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b="1" dirty="0">
                <a:cs typeface="Times New Roman" pitchFamily="18" charset="0"/>
              </a:rPr>
              <a:t>Index  Binary  </a:t>
            </a:r>
            <a:r>
              <a:rPr lang="en-US" sz="2800" b="1" dirty="0" err="1">
                <a:cs typeface="Times New Roman" pitchFamily="18" charset="0"/>
              </a:rPr>
              <a:t>Minterm</a:t>
            </a:r>
            <a:r>
              <a:rPr lang="en-US" sz="2800" b="1" dirty="0">
                <a:cs typeface="Times New Roman" pitchFamily="18" charset="0"/>
              </a:rPr>
              <a:t>  </a:t>
            </a:r>
            <a:r>
              <a:rPr lang="en-US" sz="2800" b="1" dirty="0" err="1">
                <a:cs typeface="Times New Roman" pitchFamily="18" charset="0"/>
              </a:rPr>
              <a:t>Maxterm</a:t>
            </a:r>
            <a:endParaRPr lang="en-US" sz="2800" b="1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 </a:t>
            </a:r>
            <a:r>
              <a:rPr lang="en-US" sz="2800" dirty="0" err="1">
                <a:cs typeface="Times New Roman" pitchFamily="18" charset="0"/>
              </a:rPr>
              <a:t>i</a:t>
            </a:r>
            <a:r>
              <a:rPr lang="en-US" sz="2800" dirty="0">
                <a:cs typeface="Times New Roman" pitchFamily="18" charset="0"/>
              </a:rPr>
              <a:t>       Pattern     m</a:t>
            </a:r>
            <a:r>
              <a:rPr lang="en-US" sz="2800" baseline="-16000" dirty="0">
                <a:cs typeface="Times New Roman" pitchFamily="18" charset="0"/>
              </a:rPr>
              <a:t>i</a:t>
            </a:r>
            <a:r>
              <a:rPr lang="en-US" sz="2800" dirty="0">
                <a:cs typeface="Times New Roman" pitchFamily="18" charset="0"/>
              </a:rPr>
              <a:t>               </a:t>
            </a:r>
            <a:r>
              <a:rPr lang="en-US" sz="2800" dirty="0" err="1">
                <a:cs typeface="Times New Roman" pitchFamily="18" charset="0"/>
              </a:rPr>
              <a:t>M</a:t>
            </a:r>
            <a:r>
              <a:rPr lang="en-US" sz="2800" baseline="-16000" dirty="0" err="1">
                <a:cs typeface="Times New Roman" pitchFamily="18" charset="0"/>
              </a:rPr>
              <a:t>i</a:t>
            </a:r>
            <a:endParaRPr lang="en-US" sz="2800" baseline="-160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0       0000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1       0001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3       0011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5       0101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7       0111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10       1010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13       1101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15       1111           </a:t>
            </a:r>
          </a:p>
        </p:txBody>
      </p:sp>
      <p:sp>
        <p:nvSpPr>
          <p:cNvPr id="272415" name="Line 31"/>
          <p:cNvSpPr>
            <a:spLocks noChangeShapeType="1"/>
          </p:cNvSpPr>
          <p:nvPr/>
        </p:nvSpPr>
        <p:spPr bwMode="auto">
          <a:xfrm>
            <a:off x="3859213" y="2108200"/>
            <a:ext cx="1508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16" name="Line 32"/>
          <p:cNvSpPr>
            <a:spLocks noChangeShapeType="1"/>
          </p:cNvSpPr>
          <p:nvPr/>
        </p:nvSpPr>
        <p:spPr bwMode="auto">
          <a:xfrm>
            <a:off x="4073525" y="21082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17" name="Line 33"/>
          <p:cNvSpPr>
            <a:spLocks noChangeShapeType="1"/>
          </p:cNvSpPr>
          <p:nvPr/>
        </p:nvSpPr>
        <p:spPr bwMode="auto">
          <a:xfrm>
            <a:off x="4314825" y="2108200"/>
            <a:ext cx="1381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18" name="Line 34"/>
          <p:cNvSpPr>
            <a:spLocks noChangeShapeType="1"/>
          </p:cNvSpPr>
          <p:nvPr/>
        </p:nvSpPr>
        <p:spPr bwMode="auto">
          <a:xfrm>
            <a:off x="4516438" y="21082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19" name="Rectangle 35"/>
          <p:cNvSpPr>
            <a:spLocks noChangeArrowheads="1"/>
          </p:cNvSpPr>
          <p:nvPr/>
        </p:nvSpPr>
        <p:spPr bwMode="auto">
          <a:xfrm>
            <a:off x="4503738" y="2093913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d</a:t>
            </a:r>
            <a:endParaRPr lang="en-US" sz="2400"/>
          </a:p>
        </p:txBody>
      </p:sp>
      <p:sp>
        <p:nvSpPr>
          <p:cNvPr id="272420" name="Rectangle 36"/>
          <p:cNvSpPr>
            <a:spLocks noChangeArrowheads="1"/>
          </p:cNvSpPr>
          <p:nvPr/>
        </p:nvSpPr>
        <p:spPr bwMode="auto">
          <a:xfrm>
            <a:off x="4302125" y="2093913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72421" name="Rectangle 37"/>
          <p:cNvSpPr>
            <a:spLocks noChangeArrowheads="1"/>
          </p:cNvSpPr>
          <p:nvPr/>
        </p:nvSpPr>
        <p:spPr bwMode="auto">
          <a:xfrm>
            <a:off x="4065588" y="2093913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72422" name="Rectangle 38"/>
          <p:cNvSpPr>
            <a:spLocks noChangeArrowheads="1"/>
          </p:cNvSpPr>
          <p:nvPr/>
        </p:nvSpPr>
        <p:spPr bwMode="auto">
          <a:xfrm>
            <a:off x="3846513" y="2093913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graphicFrame>
        <p:nvGraphicFramePr>
          <p:cNvPr id="272389" name="Object 5"/>
          <p:cNvGraphicFramePr>
            <a:graphicFrameLocks noChangeAspect="1"/>
          </p:cNvGraphicFramePr>
          <p:nvPr/>
        </p:nvGraphicFramePr>
        <p:xfrm>
          <a:off x="5126038" y="2173288"/>
          <a:ext cx="175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06" name="Equation" r:id="rId3" imgW="1752480" imgH="304560" progId="Equation.3">
                  <p:embed/>
                </p:oleObj>
              </mc:Choice>
              <mc:Fallback>
                <p:oleObj name="Equation" r:id="rId3" imgW="175248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2173288"/>
                        <a:ext cx="1752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426" name="Rectangle 42"/>
          <p:cNvSpPr>
            <a:spLocks noChangeArrowheads="1"/>
          </p:cNvSpPr>
          <p:nvPr/>
        </p:nvSpPr>
        <p:spPr bwMode="auto">
          <a:xfrm>
            <a:off x="4491038" y="2578100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d</a:t>
            </a:r>
            <a:endParaRPr lang="en-US" sz="2400"/>
          </a:p>
        </p:txBody>
      </p:sp>
      <p:sp>
        <p:nvSpPr>
          <p:cNvPr id="272427" name="Rectangle 43"/>
          <p:cNvSpPr>
            <a:spLocks noChangeArrowheads="1"/>
          </p:cNvSpPr>
          <p:nvPr/>
        </p:nvSpPr>
        <p:spPr bwMode="auto">
          <a:xfrm>
            <a:off x="4289425" y="2578100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72428" name="Rectangle 44"/>
          <p:cNvSpPr>
            <a:spLocks noChangeArrowheads="1"/>
          </p:cNvSpPr>
          <p:nvPr/>
        </p:nvSpPr>
        <p:spPr bwMode="auto">
          <a:xfrm>
            <a:off x="4052888" y="2578100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72429" name="Rectangle 45"/>
          <p:cNvSpPr>
            <a:spLocks noChangeArrowheads="1"/>
          </p:cNvSpPr>
          <p:nvPr/>
        </p:nvSpPr>
        <p:spPr bwMode="auto">
          <a:xfrm>
            <a:off x="3833813" y="2578100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72432" name="Rectangle 48"/>
          <p:cNvSpPr>
            <a:spLocks noChangeArrowheads="1"/>
          </p:cNvSpPr>
          <p:nvPr/>
        </p:nvSpPr>
        <p:spPr bwMode="auto">
          <a:xfrm>
            <a:off x="6654800" y="3051175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d</a:t>
            </a:r>
            <a:endParaRPr lang="en-US" sz="2400" dirty="0"/>
          </a:p>
        </p:txBody>
      </p:sp>
      <p:sp>
        <p:nvSpPr>
          <p:cNvPr id="272433" name="Rectangle 49"/>
          <p:cNvSpPr>
            <a:spLocks noChangeArrowheads="1"/>
          </p:cNvSpPr>
          <p:nvPr/>
        </p:nvSpPr>
        <p:spPr bwMode="auto">
          <a:xfrm>
            <a:off x="6167438" y="3051175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72434" name="Rectangle 50"/>
          <p:cNvSpPr>
            <a:spLocks noChangeArrowheads="1"/>
          </p:cNvSpPr>
          <p:nvPr/>
        </p:nvSpPr>
        <p:spPr bwMode="auto">
          <a:xfrm>
            <a:off x="5643563" y="3051175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72435" name="Rectangle 51"/>
          <p:cNvSpPr>
            <a:spLocks noChangeArrowheads="1"/>
          </p:cNvSpPr>
          <p:nvPr/>
        </p:nvSpPr>
        <p:spPr bwMode="auto">
          <a:xfrm>
            <a:off x="5138738" y="3051175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72436" name="Rectangle 52"/>
          <p:cNvSpPr>
            <a:spLocks noChangeArrowheads="1"/>
          </p:cNvSpPr>
          <p:nvPr/>
        </p:nvSpPr>
        <p:spPr bwMode="auto">
          <a:xfrm>
            <a:off x="6392863" y="3011488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37" name="Rectangle 53"/>
          <p:cNvSpPr>
            <a:spLocks noChangeArrowheads="1"/>
          </p:cNvSpPr>
          <p:nvPr/>
        </p:nvSpPr>
        <p:spPr bwMode="auto">
          <a:xfrm>
            <a:off x="5905500" y="3011488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38" name="Rectangle 54"/>
          <p:cNvSpPr>
            <a:spLocks noChangeArrowheads="1"/>
          </p:cNvSpPr>
          <p:nvPr/>
        </p:nvSpPr>
        <p:spPr bwMode="auto">
          <a:xfrm>
            <a:off x="5378450" y="3011488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39" name="Line 55"/>
          <p:cNvSpPr>
            <a:spLocks noChangeShapeType="1"/>
          </p:cNvSpPr>
          <p:nvPr/>
        </p:nvSpPr>
        <p:spPr bwMode="auto">
          <a:xfrm>
            <a:off x="3827463" y="3522663"/>
            <a:ext cx="1508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40" name="Line 56"/>
          <p:cNvSpPr>
            <a:spLocks noChangeShapeType="1"/>
          </p:cNvSpPr>
          <p:nvPr/>
        </p:nvSpPr>
        <p:spPr bwMode="auto">
          <a:xfrm>
            <a:off x="4283075" y="3522663"/>
            <a:ext cx="1381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41" name="Rectangle 57"/>
          <p:cNvSpPr>
            <a:spLocks noChangeArrowheads="1"/>
          </p:cNvSpPr>
          <p:nvPr/>
        </p:nvSpPr>
        <p:spPr bwMode="auto">
          <a:xfrm>
            <a:off x="4471988" y="3521075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d</a:t>
            </a:r>
            <a:endParaRPr lang="en-US" sz="2400"/>
          </a:p>
        </p:txBody>
      </p:sp>
      <p:sp>
        <p:nvSpPr>
          <p:cNvPr id="272442" name="Rectangle 58"/>
          <p:cNvSpPr>
            <a:spLocks noChangeArrowheads="1"/>
          </p:cNvSpPr>
          <p:nvPr/>
        </p:nvSpPr>
        <p:spPr bwMode="auto">
          <a:xfrm>
            <a:off x="4270375" y="3521075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72443" name="Rectangle 59"/>
          <p:cNvSpPr>
            <a:spLocks noChangeArrowheads="1"/>
          </p:cNvSpPr>
          <p:nvPr/>
        </p:nvSpPr>
        <p:spPr bwMode="auto">
          <a:xfrm>
            <a:off x="4033838" y="3521075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72444" name="Rectangle 60"/>
          <p:cNvSpPr>
            <a:spLocks noChangeArrowheads="1"/>
          </p:cNvSpPr>
          <p:nvPr/>
        </p:nvSpPr>
        <p:spPr bwMode="auto">
          <a:xfrm>
            <a:off x="3814763" y="3521075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72445" name="Line 61"/>
          <p:cNvSpPr>
            <a:spLocks noChangeShapeType="1"/>
          </p:cNvSpPr>
          <p:nvPr/>
        </p:nvSpPr>
        <p:spPr bwMode="auto">
          <a:xfrm>
            <a:off x="5653088" y="35306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46" name="Line 62"/>
          <p:cNvSpPr>
            <a:spLocks noChangeShapeType="1"/>
          </p:cNvSpPr>
          <p:nvPr/>
        </p:nvSpPr>
        <p:spPr bwMode="auto">
          <a:xfrm>
            <a:off x="6667500" y="35306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47" name="Rectangle 63"/>
          <p:cNvSpPr>
            <a:spLocks noChangeArrowheads="1"/>
          </p:cNvSpPr>
          <p:nvPr/>
        </p:nvSpPr>
        <p:spPr bwMode="auto">
          <a:xfrm>
            <a:off x="6654800" y="3516313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d</a:t>
            </a:r>
            <a:endParaRPr lang="en-US" sz="2400"/>
          </a:p>
        </p:txBody>
      </p:sp>
      <p:sp>
        <p:nvSpPr>
          <p:cNvPr id="272448" name="Rectangle 64"/>
          <p:cNvSpPr>
            <a:spLocks noChangeArrowheads="1"/>
          </p:cNvSpPr>
          <p:nvPr/>
        </p:nvSpPr>
        <p:spPr bwMode="auto">
          <a:xfrm>
            <a:off x="6167438" y="3516313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72449" name="Rectangle 65"/>
          <p:cNvSpPr>
            <a:spLocks noChangeArrowheads="1"/>
          </p:cNvSpPr>
          <p:nvPr/>
        </p:nvSpPr>
        <p:spPr bwMode="auto">
          <a:xfrm>
            <a:off x="5643563" y="3516313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72450" name="Rectangle 66"/>
          <p:cNvSpPr>
            <a:spLocks noChangeArrowheads="1"/>
          </p:cNvSpPr>
          <p:nvPr/>
        </p:nvSpPr>
        <p:spPr bwMode="auto">
          <a:xfrm>
            <a:off x="5138738" y="3516313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72451" name="Rectangle 67"/>
          <p:cNvSpPr>
            <a:spLocks noChangeArrowheads="1"/>
          </p:cNvSpPr>
          <p:nvPr/>
        </p:nvSpPr>
        <p:spPr bwMode="auto">
          <a:xfrm>
            <a:off x="6392863" y="3476625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52" name="Rectangle 68"/>
          <p:cNvSpPr>
            <a:spLocks noChangeArrowheads="1"/>
          </p:cNvSpPr>
          <p:nvPr/>
        </p:nvSpPr>
        <p:spPr bwMode="auto">
          <a:xfrm>
            <a:off x="5905500" y="347662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53" name="Rectangle 69"/>
          <p:cNvSpPr>
            <a:spLocks noChangeArrowheads="1"/>
          </p:cNvSpPr>
          <p:nvPr/>
        </p:nvSpPr>
        <p:spPr bwMode="auto">
          <a:xfrm>
            <a:off x="5378450" y="347662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57" name="Rectangle 73"/>
          <p:cNvSpPr>
            <a:spLocks noChangeArrowheads="1"/>
          </p:cNvSpPr>
          <p:nvPr/>
        </p:nvSpPr>
        <p:spPr bwMode="auto">
          <a:xfrm>
            <a:off x="6654800" y="3981450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d</a:t>
            </a:r>
            <a:endParaRPr lang="en-US" sz="2400"/>
          </a:p>
        </p:txBody>
      </p:sp>
      <p:sp>
        <p:nvSpPr>
          <p:cNvPr id="272458" name="Rectangle 74"/>
          <p:cNvSpPr>
            <a:spLocks noChangeArrowheads="1"/>
          </p:cNvSpPr>
          <p:nvPr/>
        </p:nvSpPr>
        <p:spPr bwMode="auto">
          <a:xfrm>
            <a:off x="6167438" y="3981450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72459" name="Rectangle 75"/>
          <p:cNvSpPr>
            <a:spLocks noChangeArrowheads="1"/>
          </p:cNvSpPr>
          <p:nvPr/>
        </p:nvSpPr>
        <p:spPr bwMode="auto">
          <a:xfrm>
            <a:off x="5643563" y="3981450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72460" name="Rectangle 76"/>
          <p:cNvSpPr>
            <a:spLocks noChangeArrowheads="1"/>
          </p:cNvSpPr>
          <p:nvPr/>
        </p:nvSpPr>
        <p:spPr bwMode="auto">
          <a:xfrm>
            <a:off x="5138738" y="3981450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72461" name="Rectangle 77"/>
          <p:cNvSpPr>
            <a:spLocks noChangeArrowheads="1"/>
          </p:cNvSpPr>
          <p:nvPr/>
        </p:nvSpPr>
        <p:spPr bwMode="auto">
          <a:xfrm>
            <a:off x="6392863" y="3941763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62" name="Rectangle 78"/>
          <p:cNvSpPr>
            <a:spLocks noChangeArrowheads="1"/>
          </p:cNvSpPr>
          <p:nvPr/>
        </p:nvSpPr>
        <p:spPr bwMode="auto">
          <a:xfrm>
            <a:off x="5905500" y="3941763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63" name="Rectangle 79"/>
          <p:cNvSpPr>
            <a:spLocks noChangeArrowheads="1"/>
          </p:cNvSpPr>
          <p:nvPr/>
        </p:nvSpPr>
        <p:spPr bwMode="auto">
          <a:xfrm>
            <a:off x="5378450" y="3941763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64" name="Line 80"/>
          <p:cNvSpPr>
            <a:spLocks noChangeShapeType="1"/>
          </p:cNvSpPr>
          <p:nvPr/>
        </p:nvSpPr>
        <p:spPr bwMode="auto">
          <a:xfrm>
            <a:off x="4060825" y="449103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65" name="Line 81"/>
          <p:cNvSpPr>
            <a:spLocks noChangeShapeType="1"/>
          </p:cNvSpPr>
          <p:nvPr/>
        </p:nvSpPr>
        <p:spPr bwMode="auto">
          <a:xfrm>
            <a:off x="4503738" y="449103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66" name="Rectangle 82"/>
          <p:cNvSpPr>
            <a:spLocks noChangeArrowheads="1"/>
          </p:cNvSpPr>
          <p:nvPr/>
        </p:nvSpPr>
        <p:spPr bwMode="auto">
          <a:xfrm>
            <a:off x="4491038" y="4464050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d</a:t>
            </a:r>
            <a:endParaRPr lang="en-US" sz="2400"/>
          </a:p>
        </p:txBody>
      </p:sp>
      <p:sp>
        <p:nvSpPr>
          <p:cNvPr id="272467" name="Rectangle 83"/>
          <p:cNvSpPr>
            <a:spLocks noChangeArrowheads="1"/>
          </p:cNvSpPr>
          <p:nvPr/>
        </p:nvSpPr>
        <p:spPr bwMode="auto">
          <a:xfrm>
            <a:off x="4289425" y="4451350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72468" name="Rectangle 84"/>
          <p:cNvSpPr>
            <a:spLocks noChangeArrowheads="1"/>
          </p:cNvSpPr>
          <p:nvPr/>
        </p:nvSpPr>
        <p:spPr bwMode="auto">
          <a:xfrm>
            <a:off x="4052888" y="4451350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72469" name="Rectangle 85"/>
          <p:cNvSpPr>
            <a:spLocks noChangeArrowheads="1"/>
          </p:cNvSpPr>
          <p:nvPr/>
        </p:nvSpPr>
        <p:spPr bwMode="auto">
          <a:xfrm>
            <a:off x="3833813" y="4451350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72470" name="Line 86"/>
          <p:cNvSpPr>
            <a:spLocks noChangeShapeType="1"/>
          </p:cNvSpPr>
          <p:nvPr/>
        </p:nvSpPr>
        <p:spPr bwMode="auto">
          <a:xfrm>
            <a:off x="5151438" y="4486275"/>
            <a:ext cx="1508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71" name="Line 87"/>
          <p:cNvSpPr>
            <a:spLocks noChangeShapeType="1"/>
          </p:cNvSpPr>
          <p:nvPr/>
        </p:nvSpPr>
        <p:spPr bwMode="auto">
          <a:xfrm>
            <a:off x="6180138" y="4486275"/>
            <a:ext cx="1381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72" name="Rectangle 88"/>
          <p:cNvSpPr>
            <a:spLocks noChangeArrowheads="1"/>
          </p:cNvSpPr>
          <p:nvPr/>
        </p:nvSpPr>
        <p:spPr bwMode="auto">
          <a:xfrm>
            <a:off x="6654800" y="4446588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d</a:t>
            </a:r>
            <a:endParaRPr lang="en-US" sz="2400"/>
          </a:p>
        </p:txBody>
      </p:sp>
      <p:sp>
        <p:nvSpPr>
          <p:cNvPr id="272473" name="Rectangle 89"/>
          <p:cNvSpPr>
            <a:spLocks noChangeArrowheads="1"/>
          </p:cNvSpPr>
          <p:nvPr/>
        </p:nvSpPr>
        <p:spPr bwMode="auto">
          <a:xfrm>
            <a:off x="6167438" y="444658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72474" name="Rectangle 90"/>
          <p:cNvSpPr>
            <a:spLocks noChangeArrowheads="1"/>
          </p:cNvSpPr>
          <p:nvPr/>
        </p:nvSpPr>
        <p:spPr bwMode="auto">
          <a:xfrm>
            <a:off x="5643563" y="4446588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72475" name="Rectangle 91"/>
          <p:cNvSpPr>
            <a:spLocks noChangeArrowheads="1"/>
          </p:cNvSpPr>
          <p:nvPr/>
        </p:nvSpPr>
        <p:spPr bwMode="auto">
          <a:xfrm>
            <a:off x="5138738" y="4446588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72476" name="Rectangle 92"/>
          <p:cNvSpPr>
            <a:spLocks noChangeArrowheads="1"/>
          </p:cNvSpPr>
          <p:nvPr/>
        </p:nvSpPr>
        <p:spPr bwMode="auto">
          <a:xfrm>
            <a:off x="6392863" y="440690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77" name="Rectangle 93"/>
          <p:cNvSpPr>
            <a:spLocks noChangeArrowheads="1"/>
          </p:cNvSpPr>
          <p:nvPr/>
        </p:nvSpPr>
        <p:spPr bwMode="auto">
          <a:xfrm>
            <a:off x="5905500" y="4406900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78" name="Rectangle 94"/>
          <p:cNvSpPr>
            <a:spLocks noChangeArrowheads="1"/>
          </p:cNvSpPr>
          <p:nvPr/>
        </p:nvSpPr>
        <p:spPr bwMode="auto">
          <a:xfrm>
            <a:off x="5378450" y="4406900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79" name="Line 95"/>
          <p:cNvSpPr>
            <a:spLocks noChangeShapeType="1"/>
          </p:cNvSpPr>
          <p:nvPr/>
        </p:nvSpPr>
        <p:spPr bwMode="auto">
          <a:xfrm>
            <a:off x="4295775" y="4987925"/>
            <a:ext cx="1381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80" name="Rectangle 96"/>
          <p:cNvSpPr>
            <a:spLocks noChangeArrowheads="1"/>
          </p:cNvSpPr>
          <p:nvPr/>
        </p:nvSpPr>
        <p:spPr bwMode="auto">
          <a:xfrm>
            <a:off x="4484688" y="4910138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d</a:t>
            </a:r>
            <a:endParaRPr lang="en-US" sz="2400" dirty="0"/>
          </a:p>
        </p:txBody>
      </p:sp>
      <p:sp>
        <p:nvSpPr>
          <p:cNvPr id="272482" name="Rectangle 98"/>
          <p:cNvSpPr>
            <a:spLocks noChangeArrowheads="1"/>
          </p:cNvSpPr>
          <p:nvPr/>
        </p:nvSpPr>
        <p:spPr bwMode="auto">
          <a:xfrm>
            <a:off x="4046538" y="4910138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72483" name="Rectangle 99"/>
          <p:cNvSpPr>
            <a:spLocks noChangeArrowheads="1"/>
          </p:cNvSpPr>
          <p:nvPr/>
        </p:nvSpPr>
        <p:spPr bwMode="auto">
          <a:xfrm>
            <a:off x="3827463" y="4910138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a</a:t>
            </a:r>
            <a:endParaRPr lang="en-US" sz="2400" dirty="0"/>
          </a:p>
        </p:txBody>
      </p:sp>
      <p:sp>
        <p:nvSpPr>
          <p:cNvPr id="272486" name="Line 102"/>
          <p:cNvSpPr>
            <a:spLocks noChangeShapeType="1"/>
          </p:cNvSpPr>
          <p:nvPr/>
        </p:nvSpPr>
        <p:spPr bwMode="auto">
          <a:xfrm>
            <a:off x="6180138" y="3062288"/>
            <a:ext cx="1381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87" name="Line 103"/>
          <p:cNvSpPr>
            <a:spLocks noChangeShapeType="1"/>
          </p:cNvSpPr>
          <p:nvPr/>
        </p:nvSpPr>
        <p:spPr bwMode="auto">
          <a:xfrm>
            <a:off x="6667500" y="306228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88" name="Rectangle 104"/>
          <p:cNvSpPr>
            <a:spLocks noChangeArrowheads="1"/>
          </p:cNvSpPr>
          <p:nvPr/>
        </p:nvSpPr>
        <p:spPr bwMode="auto">
          <a:xfrm>
            <a:off x="6654800" y="5376863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d</a:t>
            </a:r>
            <a:endParaRPr lang="en-US" sz="2400"/>
          </a:p>
        </p:txBody>
      </p:sp>
      <p:sp>
        <p:nvSpPr>
          <p:cNvPr id="272489" name="Rectangle 105"/>
          <p:cNvSpPr>
            <a:spLocks noChangeArrowheads="1"/>
          </p:cNvSpPr>
          <p:nvPr/>
        </p:nvSpPr>
        <p:spPr bwMode="auto">
          <a:xfrm>
            <a:off x="6167438" y="5376863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72490" name="Rectangle 106"/>
          <p:cNvSpPr>
            <a:spLocks noChangeArrowheads="1"/>
          </p:cNvSpPr>
          <p:nvPr/>
        </p:nvSpPr>
        <p:spPr bwMode="auto">
          <a:xfrm>
            <a:off x="5643563" y="5376863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72491" name="Rectangle 107"/>
          <p:cNvSpPr>
            <a:spLocks noChangeArrowheads="1"/>
          </p:cNvSpPr>
          <p:nvPr/>
        </p:nvSpPr>
        <p:spPr bwMode="auto">
          <a:xfrm>
            <a:off x="5138738" y="5376863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72492" name="Rectangle 108"/>
          <p:cNvSpPr>
            <a:spLocks noChangeArrowheads="1"/>
          </p:cNvSpPr>
          <p:nvPr/>
        </p:nvSpPr>
        <p:spPr bwMode="auto">
          <a:xfrm>
            <a:off x="6392863" y="5337175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93" name="Rectangle 109"/>
          <p:cNvSpPr>
            <a:spLocks noChangeArrowheads="1"/>
          </p:cNvSpPr>
          <p:nvPr/>
        </p:nvSpPr>
        <p:spPr bwMode="auto">
          <a:xfrm>
            <a:off x="5905500" y="533717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94" name="Rectangle 110"/>
          <p:cNvSpPr>
            <a:spLocks noChangeArrowheads="1"/>
          </p:cNvSpPr>
          <p:nvPr/>
        </p:nvSpPr>
        <p:spPr bwMode="auto">
          <a:xfrm>
            <a:off x="5378450" y="5337175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2410" name="Rectangle 26"/>
          <p:cNvSpPr>
            <a:spLocks noChangeArrowheads="1"/>
          </p:cNvSpPr>
          <p:nvPr/>
        </p:nvSpPr>
        <p:spPr bwMode="auto">
          <a:xfrm>
            <a:off x="5894388" y="2570163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?</a:t>
            </a:r>
            <a:endParaRPr lang="en-US" sz="2400"/>
          </a:p>
        </p:txBody>
      </p:sp>
      <p:sp>
        <p:nvSpPr>
          <p:cNvPr id="272412" name="Rectangle 28"/>
          <p:cNvSpPr>
            <a:spLocks noChangeArrowheads="1"/>
          </p:cNvSpPr>
          <p:nvPr/>
        </p:nvSpPr>
        <p:spPr bwMode="auto">
          <a:xfrm>
            <a:off x="4135438" y="3025775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?</a:t>
            </a:r>
            <a:endParaRPr lang="en-US" sz="2400"/>
          </a:p>
        </p:txBody>
      </p:sp>
      <p:sp>
        <p:nvSpPr>
          <p:cNvPr id="272413" name="Rectangle 29"/>
          <p:cNvSpPr>
            <a:spLocks noChangeArrowheads="1"/>
          </p:cNvSpPr>
          <p:nvPr/>
        </p:nvSpPr>
        <p:spPr bwMode="auto">
          <a:xfrm>
            <a:off x="4135438" y="3970338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?</a:t>
            </a:r>
            <a:endParaRPr lang="en-US" sz="2400"/>
          </a:p>
        </p:txBody>
      </p:sp>
      <p:sp>
        <p:nvSpPr>
          <p:cNvPr id="272414" name="Rectangle 30"/>
          <p:cNvSpPr>
            <a:spLocks noChangeArrowheads="1"/>
          </p:cNvSpPr>
          <p:nvPr/>
        </p:nvSpPr>
        <p:spPr bwMode="auto">
          <a:xfrm>
            <a:off x="5951538" y="4899025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?</a:t>
            </a:r>
            <a:endParaRPr lang="en-US" sz="2400"/>
          </a:p>
        </p:txBody>
      </p:sp>
      <p:sp>
        <p:nvSpPr>
          <p:cNvPr id="272496" name="Rectangle 112"/>
          <p:cNvSpPr>
            <a:spLocks noChangeArrowheads="1"/>
          </p:cNvSpPr>
          <p:nvPr/>
        </p:nvSpPr>
        <p:spPr bwMode="auto">
          <a:xfrm>
            <a:off x="4283075" y="491013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72497" name="Line 113"/>
          <p:cNvSpPr>
            <a:spLocks noChangeShapeType="1"/>
          </p:cNvSpPr>
          <p:nvPr/>
        </p:nvSpPr>
        <p:spPr bwMode="auto">
          <a:xfrm>
            <a:off x="3854450" y="2574925"/>
            <a:ext cx="1508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98" name="Line 114"/>
          <p:cNvSpPr>
            <a:spLocks noChangeShapeType="1"/>
          </p:cNvSpPr>
          <p:nvPr/>
        </p:nvSpPr>
        <p:spPr bwMode="auto">
          <a:xfrm>
            <a:off x="4068763" y="257492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499" name="Line 115"/>
          <p:cNvSpPr>
            <a:spLocks noChangeShapeType="1"/>
          </p:cNvSpPr>
          <p:nvPr/>
        </p:nvSpPr>
        <p:spPr bwMode="auto">
          <a:xfrm>
            <a:off x="4310063" y="2574925"/>
            <a:ext cx="1381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502" name="Line 118"/>
          <p:cNvSpPr>
            <a:spLocks noChangeShapeType="1"/>
          </p:cNvSpPr>
          <p:nvPr/>
        </p:nvSpPr>
        <p:spPr bwMode="auto">
          <a:xfrm>
            <a:off x="5648325" y="40005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503" name="Line 119"/>
          <p:cNvSpPr>
            <a:spLocks noChangeShapeType="1"/>
          </p:cNvSpPr>
          <p:nvPr/>
        </p:nvSpPr>
        <p:spPr bwMode="auto">
          <a:xfrm>
            <a:off x="6175375" y="4000500"/>
            <a:ext cx="1381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504" name="Line 120"/>
          <p:cNvSpPr>
            <a:spLocks noChangeShapeType="1"/>
          </p:cNvSpPr>
          <p:nvPr/>
        </p:nvSpPr>
        <p:spPr bwMode="auto">
          <a:xfrm>
            <a:off x="6662738" y="40005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505" name="Line 121"/>
          <p:cNvSpPr>
            <a:spLocks noChangeShapeType="1"/>
          </p:cNvSpPr>
          <p:nvPr/>
        </p:nvSpPr>
        <p:spPr bwMode="auto">
          <a:xfrm>
            <a:off x="5157788" y="54102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506" name="Line 122"/>
          <p:cNvSpPr>
            <a:spLocks noChangeShapeType="1"/>
          </p:cNvSpPr>
          <p:nvPr/>
        </p:nvSpPr>
        <p:spPr bwMode="auto">
          <a:xfrm>
            <a:off x="5684838" y="5410200"/>
            <a:ext cx="1381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507" name="Line 123"/>
          <p:cNvSpPr>
            <a:spLocks noChangeShapeType="1"/>
          </p:cNvSpPr>
          <p:nvPr/>
        </p:nvSpPr>
        <p:spPr bwMode="auto">
          <a:xfrm>
            <a:off x="6172200" y="54102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2508" name="Line 124"/>
          <p:cNvSpPr>
            <a:spLocks noChangeShapeType="1"/>
          </p:cNvSpPr>
          <p:nvPr/>
        </p:nvSpPr>
        <p:spPr bwMode="auto">
          <a:xfrm>
            <a:off x="6681788" y="540543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" name="Rectangle 96"/>
          <p:cNvSpPr>
            <a:spLocks noChangeArrowheads="1"/>
          </p:cNvSpPr>
          <p:nvPr/>
        </p:nvSpPr>
        <p:spPr bwMode="auto">
          <a:xfrm>
            <a:off x="4490975" y="5338151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d</a:t>
            </a:r>
            <a:endParaRPr lang="en-US" sz="2400" dirty="0"/>
          </a:p>
        </p:txBody>
      </p:sp>
      <p:sp>
        <p:nvSpPr>
          <p:cNvPr id="92" name="Rectangle 98"/>
          <p:cNvSpPr>
            <a:spLocks noChangeArrowheads="1"/>
          </p:cNvSpPr>
          <p:nvPr/>
        </p:nvSpPr>
        <p:spPr bwMode="auto">
          <a:xfrm>
            <a:off x="4052825" y="5338151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93" name="Rectangle 99"/>
          <p:cNvSpPr>
            <a:spLocks noChangeArrowheads="1"/>
          </p:cNvSpPr>
          <p:nvPr/>
        </p:nvSpPr>
        <p:spPr bwMode="auto">
          <a:xfrm>
            <a:off x="3833750" y="5338151"/>
            <a:ext cx="2003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a</a:t>
            </a:r>
            <a:endParaRPr lang="en-US" sz="2400" dirty="0"/>
          </a:p>
        </p:txBody>
      </p:sp>
      <p:sp>
        <p:nvSpPr>
          <p:cNvPr id="94" name="Rectangle 112"/>
          <p:cNvSpPr>
            <a:spLocks noChangeArrowheads="1"/>
          </p:cNvSpPr>
          <p:nvPr/>
        </p:nvSpPr>
        <p:spPr bwMode="auto">
          <a:xfrm>
            <a:off x="4289362" y="5338151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95" name="Date Placeholder 9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626C-21EA-4806-A6DD-FAA5FEA1DA58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96" name="Slide Number Placeholder 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7" name="Footer Placeholder 9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600" dirty="0">
                <a:cs typeface="Times New Roman" pitchFamily="18" charset="0"/>
              </a:rPr>
              <a:t>Review:  </a:t>
            </a:r>
            <a:r>
              <a:rPr lang="en-US" sz="2600" dirty="0" err="1">
                <a:cs typeface="Times New Roman" pitchFamily="18" charset="0"/>
              </a:rPr>
              <a:t>DeMorgan's</a:t>
            </a:r>
            <a:r>
              <a:rPr lang="en-US" sz="2600" dirty="0">
                <a:cs typeface="Times New Roman" pitchFamily="18" charset="0"/>
              </a:rPr>
              <a:t> Theorem</a:t>
            </a:r>
            <a:endParaRPr lang="en-US" sz="1000" dirty="0"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600" dirty="0">
                <a:cs typeface="Times New Roman" pitchFamily="18" charset="0"/>
                <a:sym typeface="Symbol" pitchFamily="18" charset="2"/>
              </a:rPr>
              <a:t>                         and    </a:t>
            </a:r>
          </a:p>
          <a:p>
            <a:pPr>
              <a:spcBef>
                <a:spcPct val="0"/>
              </a:spcBef>
            </a:pPr>
            <a:r>
              <a:rPr lang="en-US" sz="2600" dirty="0">
                <a:cs typeface="Times New Roman" pitchFamily="18" charset="0"/>
                <a:sym typeface="Symbol" pitchFamily="18" charset="2"/>
              </a:rPr>
              <a:t>Two-variable example: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600" dirty="0">
                <a:cs typeface="Times New Roman" pitchFamily="18" charset="0"/>
                <a:sym typeface="Symbol" pitchFamily="18" charset="2"/>
              </a:rPr>
              <a:t>                            and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600" dirty="0">
                <a:cs typeface="Times New Roman" pitchFamily="18" charset="0"/>
                <a:sym typeface="Symbol" pitchFamily="18" charset="2"/>
              </a:rPr>
              <a:t>	Thus M</a:t>
            </a:r>
            <a:r>
              <a:rPr lang="en-US" sz="3600" baseline="-16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600" dirty="0">
                <a:cs typeface="Times New Roman" pitchFamily="18" charset="0"/>
                <a:sym typeface="Symbol" pitchFamily="18" charset="2"/>
              </a:rPr>
              <a:t> is the complement of m</a:t>
            </a:r>
            <a:r>
              <a:rPr lang="en-US" sz="3600" baseline="-16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600" dirty="0">
                <a:cs typeface="Times New Roman" pitchFamily="18" charset="0"/>
                <a:sym typeface="Symbol" pitchFamily="18" charset="2"/>
              </a:rPr>
              <a:t> and vice-versa.</a:t>
            </a:r>
            <a:endParaRPr lang="en-US" sz="1000" dirty="0"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2600" dirty="0">
                <a:cs typeface="Times New Roman" pitchFamily="18" charset="0"/>
                <a:sym typeface="Symbol" pitchFamily="18" charset="2"/>
              </a:rPr>
              <a:t>Since </a:t>
            </a:r>
            <a:r>
              <a:rPr lang="en-US" sz="2600" dirty="0" err="1">
                <a:cs typeface="Times New Roman" pitchFamily="18" charset="0"/>
                <a:sym typeface="Symbol" pitchFamily="18" charset="2"/>
              </a:rPr>
              <a:t>DeMorgan's</a:t>
            </a:r>
            <a:r>
              <a:rPr lang="en-US" sz="2600" dirty="0">
                <a:cs typeface="Times New Roman" pitchFamily="18" charset="0"/>
                <a:sym typeface="Symbol" pitchFamily="18" charset="2"/>
              </a:rPr>
              <a:t> Theorem holds for </a:t>
            </a:r>
            <a:r>
              <a:rPr lang="en-US" sz="2600" i="1" dirty="0"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600" dirty="0">
                <a:cs typeface="Times New Roman" pitchFamily="18" charset="0"/>
                <a:sym typeface="Symbol" pitchFamily="18" charset="2"/>
              </a:rPr>
              <a:t> variables, the above holds for terms of </a:t>
            </a:r>
            <a:r>
              <a:rPr lang="en-US" sz="2600" i="1" dirty="0"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600" dirty="0">
                <a:cs typeface="Times New Roman" pitchFamily="18" charset="0"/>
                <a:sym typeface="Symbol" pitchFamily="18" charset="2"/>
              </a:rPr>
              <a:t> variables</a:t>
            </a:r>
            <a:endParaRPr lang="en-US" sz="1000" dirty="0"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2600" dirty="0">
                <a:cs typeface="Times New Roman" pitchFamily="18" charset="0"/>
                <a:sym typeface="Symbol" pitchFamily="18" charset="2"/>
              </a:rPr>
              <a:t>giving:</a:t>
            </a:r>
          </a:p>
          <a:p>
            <a:pPr>
              <a:spcBef>
                <a:spcPct val="0"/>
              </a:spcBef>
            </a:pPr>
            <a:endParaRPr lang="en-US" sz="1000" dirty="0"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600" dirty="0">
                <a:cs typeface="Times New Roman" pitchFamily="18" charset="0"/>
                <a:sym typeface="Symbol" pitchFamily="18" charset="2"/>
              </a:rPr>
              <a:t>                                    and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600" dirty="0">
                <a:cs typeface="Times New Roman" pitchFamily="18" charset="0"/>
                <a:sym typeface="Symbol" pitchFamily="18" charset="2"/>
              </a:rPr>
              <a:t>    Thus M</a:t>
            </a:r>
            <a:r>
              <a:rPr lang="en-US" sz="2600" baseline="-16000" dirty="0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600" dirty="0">
                <a:cs typeface="Times New Roman" pitchFamily="18" charset="0"/>
                <a:sym typeface="Symbol" pitchFamily="18" charset="2"/>
              </a:rPr>
              <a:t> is the complement of m</a:t>
            </a:r>
            <a:r>
              <a:rPr lang="en-US" sz="2600" baseline="-16000" dirty="0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600" dirty="0">
                <a:cs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>
          <a:xfrm>
            <a:off x="974725" y="122237"/>
            <a:ext cx="8245475" cy="1020763"/>
          </a:xfrm>
        </p:spPr>
        <p:txBody>
          <a:bodyPr/>
          <a:lstStyle/>
          <a:p>
            <a:r>
              <a:rPr lang="en-US" sz="3600" b="1" dirty="0" err="1">
                <a:solidFill>
                  <a:schemeClr val="tx1"/>
                </a:solidFill>
              </a:rPr>
              <a:t>Minterm</a:t>
            </a:r>
            <a:r>
              <a:rPr lang="en-US" sz="3600" b="1" dirty="0">
                <a:solidFill>
                  <a:schemeClr val="tx1"/>
                </a:solidFill>
              </a:rPr>
              <a:t> and </a:t>
            </a:r>
            <a:r>
              <a:rPr lang="en-US" sz="3600" b="1" dirty="0" err="1">
                <a:solidFill>
                  <a:schemeClr val="tx1"/>
                </a:solidFill>
              </a:rPr>
              <a:t>Maxterm</a:t>
            </a:r>
            <a:r>
              <a:rPr lang="en-US" sz="3600" b="1" dirty="0">
                <a:solidFill>
                  <a:schemeClr val="tx1"/>
                </a:solidFill>
              </a:rPr>
              <a:t> Relationship</a:t>
            </a:r>
          </a:p>
        </p:txBody>
      </p:sp>
      <p:sp>
        <p:nvSpPr>
          <p:cNvPr id="274442" name="Line 10"/>
          <p:cNvSpPr>
            <a:spLocks noChangeShapeType="1"/>
          </p:cNvSpPr>
          <p:nvPr/>
        </p:nvSpPr>
        <p:spPr bwMode="auto">
          <a:xfrm>
            <a:off x="1703239" y="1551900"/>
            <a:ext cx="57785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4443" name="Line 11"/>
          <p:cNvSpPr>
            <a:spLocks noChangeShapeType="1"/>
          </p:cNvSpPr>
          <p:nvPr/>
        </p:nvSpPr>
        <p:spPr bwMode="auto">
          <a:xfrm>
            <a:off x="2660501" y="1551900"/>
            <a:ext cx="1635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4444" name="Line 12"/>
          <p:cNvSpPr>
            <a:spLocks noChangeShapeType="1"/>
          </p:cNvSpPr>
          <p:nvPr/>
        </p:nvSpPr>
        <p:spPr bwMode="auto">
          <a:xfrm>
            <a:off x="3173264" y="15519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4445" name="Rectangle 13"/>
          <p:cNvSpPr>
            <a:spLocks noChangeArrowheads="1"/>
          </p:cNvSpPr>
          <p:nvPr/>
        </p:nvSpPr>
        <p:spPr bwMode="auto">
          <a:xfrm>
            <a:off x="3173264" y="1474113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74446" name="Rectangle 14"/>
          <p:cNvSpPr>
            <a:spLocks noChangeArrowheads="1"/>
          </p:cNvSpPr>
          <p:nvPr/>
        </p:nvSpPr>
        <p:spPr bwMode="auto">
          <a:xfrm>
            <a:off x="2650976" y="1474113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74447" name="Rectangle 15"/>
          <p:cNvSpPr>
            <a:spLocks noChangeArrowheads="1"/>
          </p:cNvSpPr>
          <p:nvPr/>
        </p:nvSpPr>
        <p:spPr bwMode="auto">
          <a:xfrm>
            <a:off x="2571601" y="1474113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74448" name="Rectangle 16"/>
          <p:cNvSpPr>
            <a:spLocks noChangeArrowheads="1"/>
          </p:cNvSpPr>
          <p:nvPr/>
        </p:nvSpPr>
        <p:spPr bwMode="auto">
          <a:xfrm>
            <a:off x="2014389" y="1474113"/>
            <a:ext cx="2789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y</a:t>
            </a:r>
            <a:endParaRPr lang="en-US" sz="2400"/>
          </a:p>
        </p:txBody>
      </p:sp>
      <p:sp>
        <p:nvSpPr>
          <p:cNvPr id="274449" name="Rectangle 17"/>
          <p:cNvSpPr>
            <a:spLocks noChangeArrowheads="1"/>
          </p:cNvSpPr>
          <p:nvPr/>
        </p:nvSpPr>
        <p:spPr bwMode="auto">
          <a:xfrm>
            <a:off x="1942951" y="1474113"/>
            <a:ext cx="1202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·</a:t>
            </a:r>
            <a:endParaRPr lang="en-US" sz="2400"/>
          </a:p>
        </p:txBody>
      </p:sp>
      <p:sp>
        <p:nvSpPr>
          <p:cNvPr id="274450" name="Rectangle 18"/>
          <p:cNvSpPr>
            <a:spLocks noChangeArrowheads="1"/>
          </p:cNvSpPr>
          <p:nvPr/>
        </p:nvSpPr>
        <p:spPr bwMode="auto">
          <a:xfrm>
            <a:off x="1868339" y="1474113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74451" name="Rectangle 19"/>
          <p:cNvSpPr>
            <a:spLocks noChangeArrowheads="1"/>
          </p:cNvSpPr>
          <p:nvPr/>
        </p:nvSpPr>
        <p:spPr bwMode="auto">
          <a:xfrm>
            <a:off x="1695301" y="1474113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x</a:t>
            </a:r>
            <a:endParaRPr lang="en-US" sz="2400" dirty="0"/>
          </a:p>
        </p:txBody>
      </p:sp>
      <p:sp>
        <p:nvSpPr>
          <p:cNvPr id="274452" name="Rectangle 20"/>
          <p:cNvSpPr>
            <a:spLocks noChangeArrowheads="1"/>
          </p:cNvSpPr>
          <p:nvPr/>
        </p:nvSpPr>
        <p:spPr bwMode="auto">
          <a:xfrm>
            <a:off x="2898626" y="1434425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4453" name="Rectangle 21"/>
          <p:cNvSpPr>
            <a:spLocks noChangeArrowheads="1"/>
          </p:cNvSpPr>
          <p:nvPr/>
        </p:nvSpPr>
        <p:spPr bwMode="auto">
          <a:xfrm>
            <a:off x="2379514" y="1434425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74454" name="Line 22"/>
          <p:cNvSpPr>
            <a:spLocks noChangeShapeType="1"/>
          </p:cNvSpPr>
          <p:nvPr/>
        </p:nvSpPr>
        <p:spPr bwMode="auto">
          <a:xfrm>
            <a:off x="4279900" y="1506538"/>
            <a:ext cx="6921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4455" name="Line 23"/>
          <p:cNvSpPr>
            <a:spLocks noChangeShapeType="1"/>
          </p:cNvSpPr>
          <p:nvPr/>
        </p:nvSpPr>
        <p:spPr bwMode="auto">
          <a:xfrm>
            <a:off x="5364163" y="1506538"/>
            <a:ext cx="1651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4456" name="Line 24"/>
          <p:cNvSpPr>
            <a:spLocks noChangeShapeType="1"/>
          </p:cNvSpPr>
          <p:nvPr/>
        </p:nvSpPr>
        <p:spPr bwMode="auto">
          <a:xfrm>
            <a:off x="5732463" y="1506538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4457" name="Rectangle 25"/>
          <p:cNvSpPr>
            <a:spLocks noChangeArrowheads="1"/>
          </p:cNvSpPr>
          <p:nvPr/>
        </p:nvSpPr>
        <p:spPr bwMode="auto">
          <a:xfrm>
            <a:off x="5732463" y="1428750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74458" name="Rectangle 26"/>
          <p:cNvSpPr>
            <a:spLocks noChangeArrowheads="1"/>
          </p:cNvSpPr>
          <p:nvPr/>
        </p:nvSpPr>
        <p:spPr bwMode="auto">
          <a:xfrm>
            <a:off x="5356225" y="1428750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74459" name="Rectangle 27"/>
          <p:cNvSpPr>
            <a:spLocks noChangeArrowheads="1"/>
          </p:cNvSpPr>
          <p:nvPr/>
        </p:nvSpPr>
        <p:spPr bwMode="auto">
          <a:xfrm>
            <a:off x="4794250" y="1428750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74460" name="Rectangle 28"/>
          <p:cNvSpPr>
            <a:spLocks noChangeArrowheads="1"/>
          </p:cNvSpPr>
          <p:nvPr/>
        </p:nvSpPr>
        <p:spPr bwMode="auto">
          <a:xfrm>
            <a:off x="4271963" y="1428750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x</a:t>
            </a:r>
            <a:endParaRPr lang="en-US" sz="2400" dirty="0"/>
          </a:p>
        </p:txBody>
      </p:sp>
      <p:sp>
        <p:nvSpPr>
          <p:cNvPr id="274461" name="Rectangle 29"/>
          <p:cNvSpPr>
            <a:spLocks noChangeArrowheads="1"/>
          </p:cNvSpPr>
          <p:nvPr/>
        </p:nvSpPr>
        <p:spPr bwMode="auto">
          <a:xfrm>
            <a:off x="5586413" y="1389063"/>
            <a:ext cx="8976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×</a:t>
            </a:r>
            <a:endParaRPr lang="en-US" sz="2400"/>
          </a:p>
        </p:txBody>
      </p:sp>
      <p:sp>
        <p:nvSpPr>
          <p:cNvPr id="274462" name="Rectangle 30"/>
          <p:cNvSpPr>
            <a:spLocks noChangeArrowheads="1"/>
          </p:cNvSpPr>
          <p:nvPr/>
        </p:nvSpPr>
        <p:spPr bwMode="auto">
          <a:xfrm>
            <a:off x="5070475" y="1389063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74463" name="Rectangle 31"/>
          <p:cNvSpPr>
            <a:spLocks noChangeArrowheads="1"/>
          </p:cNvSpPr>
          <p:nvPr/>
        </p:nvSpPr>
        <p:spPr bwMode="auto">
          <a:xfrm>
            <a:off x="4519613" y="1389063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4464" name="Line 32"/>
          <p:cNvSpPr>
            <a:spLocks noChangeShapeType="1"/>
          </p:cNvSpPr>
          <p:nvPr/>
        </p:nvSpPr>
        <p:spPr bwMode="auto">
          <a:xfrm>
            <a:off x="2897039" y="2341563"/>
            <a:ext cx="1651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4465" name="Rectangle 33"/>
          <p:cNvSpPr>
            <a:spLocks noChangeArrowheads="1"/>
          </p:cNvSpPr>
          <p:nvPr/>
        </p:nvSpPr>
        <p:spPr bwMode="auto">
          <a:xfrm>
            <a:off x="3608239" y="2263775"/>
            <a:ext cx="29815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  </a:t>
            </a:r>
            <a:endParaRPr lang="en-US" sz="2400"/>
          </a:p>
        </p:txBody>
      </p:sp>
      <p:sp>
        <p:nvSpPr>
          <p:cNvPr id="274466" name="Rectangle 34"/>
          <p:cNvSpPr>
            <a:spLocks noChangeArrowheads="1"/>
          </p:cNvSpPr>
          <p:nvPr/>
        </p:nvSpPr>
        <p:spPr bwMode="auto">
          <a:xfrm>
            <a:off x="3341539" y="2263775"/>
            <a:ext cx="2789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y</a:t>
            </a:r>
            <a:endParaRPr lang="en-US" sz="2400"/>
          </a:p>
        </p:txBody>
      </p:sp>
      <p:sp>
        <p:nvSpPr>
          <p:cNvPr id="274467" name="Rectangle 35"/>
          <p:cNvSpPr>
            <a:spLocks noChangeArrowheads="1"/>
          </p:cNvSpPr>
          <p:nvPr/>
        </p:nvSpPr>
        <p:spPr bwMode="auto">
          <a:xfrm>
            <a:off x="3062139" y="226377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74468" name="Rectangle 36"/>
          <p:cNvSpPr>
            <a:spLocks noChangeArrowheads="1"/>
          </p:cNvSpPr>
          <p:nvPr/>
        </p:nvSpPr>
        <p:spPr bwMode="auto">
          <a:xfrm>
            <a:off x="2889101" y="2263775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74469" name="Rectangle 37"/>
          <p:cNvSpPr>
            <a:spLocks noChangeArrowheads="1"/>
          </p:cNvSpPr>
          <p:nvPr/>
        </p:nvSpPr>
        <p:spPr bwMode="auto">
          <a:xfrm>
            <a:off x="2808139" y="226377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74470" name="Rectangle 38"/>
          <p:cNvSpPr>
            <a:spLocks noChangeArrowheads="1"/>
          </p:cNvSpPr>
          <p:nvPr/>
        </p:nvSpPr>
        <p:spPr bwMode="auto">
          <a:xfrm>
            <a:off x="2533501" y="226377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74471" name="Rectangle 39"/>
          <p:cNvSpPr>
            <a:spLocks noChangeArrowheads="1"/>
          </p:cNvSpPr>
          <p:nvPr/>
        </p:nvSpPr>
        <p:spPr bwMode="auto">
          <a:xfrm>
            <a:off x="2052489" y="2263775"/>
            <a:ext cx="2997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M</a:t>
            </a:r>
            <a:endParaRPr lang="en-US" sz="2400"/>
          </a:p>
        </p:txBody>
      </p:sp>
      <p:sp>
        <p:nvSpPr>
          <p:cNvPr id="274472" name="Rectangle 40"/>
          <p:cNvSpPr>
            <a:spLocks noChangeArrowheads="1"/>
          </p:cNvSpPr>
          <p:nvPr/>
        </p:nvSpPr>
        <p:spPr bwMode="auto">
          <a:xfrm>
            <a:off x="2409676" y="2489200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2</a:t>
            </a:r>
            <a:endParaRPr lang="en-US" sz="2400"/>
          </a:p>
        </p:txBody>
      </p:sp>
      <p:sp>
        <p:nvSpPr>
          <p:cNvPr id="274473" name="Rectangle 41"/>
          <p:cNvSpPr>
            <a:spLocks noChangeArrowheads="1"/>
          </p:cNvSpPr>
          <p:nvPr/>
        </p:nvSpPr>
        <p:spPr bwMode="auto">
          <a:xfrm>
            <a:off x="3146276" y="2224088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74474" name="Rectangle 42"/>
          <p:cNvSpPr>
            <a:spLocks noChangeArrowheads="1"/>
          </p:cNvSpPr>
          <p:nvPr/>
        </p:nvSpPr>
        <p:spPr bwMode="auto">
          <a:xfrm>
            <a:off x="2617639" y="2224088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74475" name="Line 43"/>
          <p:cNvSpPr>
            <a:spLocks noChangeShapeType="1"/>
          </p:cNvSpPr>
          <p:nvPr/>
        </p:nvSpPr>
        <p:spPr bwMode="auto">
          <a:xfrm>
            <a:off x="5535464" y="232727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4476" name="Rectangle 44"/>
          <p:cNvSpPr>
            <a:spLocks noChangeArrowheads="1"/>
          </p:cNvSpPr>
          <p:nvPr/>
        </p:nvSpPr>
        <p:spPr bwMode="auto">
          <a:xfrm>
            <a:off x="5535464" y="224948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74477" name="Rectangle 45"/>
          <p:cNvSpPr>
            <a:spLocks noChangeArrowheads="1"/>
          </p:cNvSpPr>
          <p:nvPr/>
        </p:nvSpPr>
        <p:spPr bwMode="auto">
          <a:xfrm>
            <a:off x="5259239" y="2249488"/>
            <a:ext cx="2997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x·</a:t>
            </a:r>
            <a:endParaRPr lang="en-US" sz="2400"/>
          </a:p>
        </p:txBody>
      </p:sp>
      <p:sp>
        <p:nvSpPr>
          <p:cNvPr id="274478" name="Rectangle 46"/>
          <p:cNvSpPr>
            <a:spLocks noChangeArrowheads="1"/>
          </p:cNvSpPr>
          <p:nvPr/>
        </p:nvSpPr>
        <p:spPr bwMode="auto">
          <a:xfrm>
            <a:off x="5178276" y="2249488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74479" name="Rectangle 47"/>
          <p:cNvSpPr>
            <a:spLocks noChangeArrowheads="1"/>
          </p:cNvSpPr>
          <p:nvPr/>
        </p:nvSpPr>
        <p:spPr bwMode="auto">
          <a:xfrm>
            <a:off x="4903639" y="2249488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74480" name="Rectangle 48"/>
          <p:cNvSpPr>
            <a:spLocks noChangeArrowheads="1"/>
          </p:cNvSpPr>
          <p:nvPr/>
        </p:nvSpPr>
        <p:spPr bwMode="auto">
          <a:xfrm>
            <a:off x="4471839" y="2249488"/>
            <a:ext cx="2997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m</a:t>
            </a:r>
            <a:endParaRPr lang="en-US" sz="2400"/>
          </a:p>
        </p:txBody>
      </p:sp>
      <p:sp>
        <p:nvSpPr>
          <p:cNvPr id="274481" name="Rectangle 49"/>
          <p:cNvSpPr>
            <a:spLocks noChangeArrowheads="1"/>
          </p:cNvSpPr>
          <p:nvPr/>
        </p:nvSpPr>
        <p:spPr bwMode="auto">
          <a:xfrm>
            <a:off x="4779814" y="2474913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2</a:t>
            </a:r>
            <a:endParaRPr lang="en-US" sz="2400"/>
          </a:p>
        </p:txBody>
      </p:sp>
      <p:sp>
        <p:nvSpPr>
          <p:cNvPr id="274482" name="Rectangle 50"/>
          <p:cNvSpPr>
            <a:spLocks noChangeArrowheads="1"/>
          </p:cNvSpPr>
          <p:nvPr/>
        </p:nvSpPr>
        <p:spPr bwMode="auto">
          <a:xfrm>
            <a:off x="4987776" y="220980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2997200" y="4953000"/>
            <a:ext cx="3860800" cy="677863"/>
            <a:chOff x="1401" y="2767"/>
            <a:chExt cx="2432" cy="427"/>
          </a:xfrm>
        </p:grpSpPr>
        <p:sp>
          <p:nvSpPr>
            <p:cNvPr id="274491" name="Rectangle 59"/>
            <p:cNvSpPr>
              <a:spLocks noChangeArrowheads="1"/>
            </p:cNvSpPr>
            <p:nvPr/>
          </p:nvSpPr>
          <p:spPr bwMode="auto">
            <a:xfrm>
              <a:off x="1670" y="3003"/>
              <a:ext cx="3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900">
                  <a:solidFill>
                    <a:srgbClr val="000000"/>
                  </a:solidFill>
                </a:rPr>
                <a:t>i</a:t>
              </a:r>
              <a:endParaRPr lang="en-US" sz="2400"/>
            </a:p>
          </p:txBody>
        </p:sp>
        <p:sp>
          <p:nvSpPr>
            <p:cNvPr id="274492" name="Rectangle 60"/>
            <p:cNvSpPr>
              <a:spLocks noChangeArrowheads="1"/>
            </p:cNvSpPr>
            <p:nvPr/>
          </p:nvSpPr>
          <p:spPr bwMode="auto">
            <a:xfrm>
              <a:off x="2025" y="2833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400">
                  <a:solidFill>
                    <a:srgbClr val="000000"/>
                  </a:solidFill>
                </a:rPr>
                <a:t>m</a:t>
              </a:r>
              <a:endParaRPr lang="en-US" sz="2400"/>
            </a:p>
          </p:txBody>
        </p:sp>
        <p:sp>
          <p:nvSpPr>
            <p:cNvPr id="274493" name="Rectangle 61"/>
            <p:cNvSpPr>
              <a:spLocks noChangeArrowheads="1"/>
            </p:cNvSpPr>
            <p:nvPr/>
          </p:nvSpPr>
          <p:spPr bwMode="auto">
            <a:xfrm>
              <a:off x="1401" y="2833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400">
                  <a:solidFill>
                    <a:srgbClr val="000000"/>
                  </a:solidFill>
                </a:rPr>
                <a:t>M</a:t>
              </a:r>
              <a:endParaRPr lang="en-US" sz="2400"/>
            </a:p>
          </p:txBody>
        </p:sp>
        <p:sp>
          <p:nvSpPr>
            <p:cNvPr id="274494" name="Rectangle 62"/>
            <p:cNvSpPr>
              <a:spLocks noChangeArrowheads="1"/>
            </p:cNvSpPr>
            <p:nvPr/>
          </p:nvSpPr>
          <p:spPr bwMode="auto">
            <a:xfrm>
              <a:off x="1809" y="2802"/>
              <a:ext cx="15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2032" y="2839"/>
              <a:ext cx="1801" cy="348"/>
              <a:chOff x="2032" y="2839"/>
              <a:chExt cx="1801" cy="348"/>
            </a:xfrm>
          </p:grpSpPr>
          <p:sp>
            <p:nvSpPr>
              <p:cNvPr id="274489" name="Line 57"/>
              <p:cNvSpPr>
                <a:spLocks noChangeShapeType="1"/>
              </p:cNvSpPr>
              <p:nvPr/>
            </p:nvSpPr>
            <p:spPr bwMode="auto">
              <a:xfrm>
                <a:off x="2032" y="2851"/>
                <a:ext cx="20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4490" name="Rectangle 58"/>
              <p:cNvSpPr>
                <a:spLocks noChangeArrowheads="1"/>
              </p:cNvSpPr>
              <p:nvPr/>
            </p:nvSpPr>
            <p:spPr bwMode="auto">
              <a:xfrm>
                <a:off x="2265" y="3003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900">
                    <a:solidFill>
                      <a:srgbClr val="000000"/>
                    </a:solidFill>
                  </a:rPr>
                  <a:t>i</a:t>
                </a:r>
                <a:endParaRPr lang="en-US" sz="2400"/>
              </a:p>
            </p:txBody>
          </p:sp>
          <p:sp>
            <p:nvSpPr>
              <p:cNvPr id="274483" name="Line 51"/>
              <p:cNvSpPr>
                <a:spLocks noChangeShapeType="1"/>
              </p:cNvSpPr>
              <p:nvPr/>
            </p:nvSpPr>
            <p:spPr bwMode="auto">
              <a:xfrm>
                <a:off x="3503" y="2839"/>
                <a:ext cx="27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4484" name="Rectangle 52"/>
              <p:cNvSpPr>
                <a:spLocks noChangeArrowheads="1"/>
              </p:cNvSpPr>
              <p:nvPr/>
            </p:nvSpPr>
            <p:spPr bwMode="auto">
              <a:xfrm>
                <a:off x="3799" y="2991"/>
                <a:ext cx="34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900">
                    <a:solidFill>
                      <a:srgbClr val="000000"/>
                    </a:solidFill>
                  </a:rPr>
                  <a:t>i</a:t>
                </a:r>
                <a:endParaRPr lang="en-US" sz="2400"/>
              </a:p>
            </p:txBody>
          </p:sp>
        </p:grpSp>
        <p:sp>
          <p:nvSpPr>
            <p:cNvPr id="274485" name="Rectangle 53"/>
            <p:cNvSpPr>
              <a:spLocks noChangeArrowheads="1"/>
            </p:cNvSpPr>
            <p:nvPr/>
          </p:nvSpPr>
          <p:spPr bwMode="auto">
            <a:xfrm>
              <a:off x="3112" y="3010"/>
              <a:ext cx="3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900">
                  <a:solidFill>
                    <a:srgbClr val="000000"/>
                  </a:solidFill>
                </a:rPr>
                <a:t>i</a:t>
              </a:r>
              <a:endParaRPr lang="en-US" sz="2400"/>
            </a:p>
          </p:txBody>
        </p:sp>
        <p:sp>
          <p:nvSpPr>
            <p:cNvPr id="274486" name="Rectangle 54"/>
            <p:cNvSpPr>
              <a:spLocks noChangeArrowheads="1"/>
            </p:cNvSpPr>
            <p:nvPr/>
          </p:nvSpPr>
          <p:spPr bwMode="auto">
            <a:xfrm>
              <a:off x="3495" y="2801"/>
              <a:ext cx="25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800">
                  <a:solidFill>
                    <a:srgbClr val="000000"/>
                  </a:solidFill>
                </a:rPr>
                <a:t>M</a:t>
              </a:r>
              <a:endParaRPr lang="en-US" sz="2400"/>
            </a:p>
          </p:txBody>
        </p:sp>
        <p:sp>
          <p:nvSpPr>
            <p:cNvPr id="274487" name="Rectangle 55"/>
            <p:cNvSpPr>
              <a:spLocks noChangeArrowheads="1"/>
            </p:cNvSpPr>
            <p:nvPr/>
          </p:nvSpPr>
          <p:spPr bwMode="auto">
            <a:xfrm>
              <a:off x="2849" y="2801"/>
              <a:ext cx="25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800">
                  <a:solidFill>
                    <a:srgbClr val="000000"/>
                  </a:solidFill>
                </a:rPr>
                <a:t>m</a:t>
              </a:r>
              <a:endParaRPr lang="en-US" sz="2400"/>
            </a:p>
          </p:txBody>
        </p:sp>
        <p:sp>
          <p:nvSpPr>
            <p:cNvPr id="274488" name="Rectangle 56"/>
            <p:cNvSpPr>
              <a:spLocks noChangeArrowheads="1"/>
            </p:cNvSpPr>
            <p:nvPr/>
          </p:nvSpPr>
          <p:spPr bwMode="auto">
            <a:xfrm>
              <a:off x="3259" y="2767"/>
              <a:ext cx="16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</p:grpSp>
      <p:sp>
        <p:nvSpPr>
          <p:cNvPr id="59" name="Date Placeholder 5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2FCF-471A-4529-8989-05F871183251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Function Tables for Both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772400" cy="4865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Minterms of		    Maxterms of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   2 variables                       2 variables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60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600">
                <a:cs typeface="Times New Roman" pitchFamily="18" charset="0"/>
              </a:rPr>
              <a:t>Each column in the maxterm function table is the complement of the column in the minterm function table since M</a:t>
            </a:r>
            <a:r>
              <a:rPr lang="en-US" sz="2600" baseline="-16000">
                <a:cs typeface="Times New Roman" pitchFamily="18" charset="0"/>
              </a:rPr>
              <a:t>i</a:t>
            </a:r>
            <a:r>
              <a:rPr lang="en-US" sz="2600">
                <a:cs typeface="Times New Roman" pitchFamily="18" charset="0"/>
              </a:rPr>
              <a:t> is the complement of m</a:t>
            </a:r>
            <a:r>
              <a:rPr lang="en-US" sz="2600" baseline="-16000">
                <a:cs typeface="Times New Roman" pitchFamily="18" charset="0"/>
              </a:rPr>
              <a:t>i</a:t>
            </a:r>
            <a:r>
              <a:rPr lang="en-US" sz="2600">
                <a:cs typeface="Times New Roman" pitchFamily="18" charset="0"/>
              </a:rPr>
              <a:t>.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2082800" y="2168525"/>
            <a:ext cx="7937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2768600" y="2168525"/>
            <a:ext cx="7937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1327150" y="2603500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344612" y="2603500"/>
            <a:ext cx="7381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2082800" y="2603500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89" name="Rectangle 9"/>
          <p:cNvSpPr>
            <a:spLocks noChangeArrowheads="1"/>
          </p:cNvSpPr>
          <p:nvPr/>
        </p:nvSpPr>
        <p:spPr bwMode="auto">
          <a:xfrm>
            <a:off x="2090737" y="2603500"/>
            <a:ext cx="6778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90" name="Rectangle 10"/>
          <p:cNvSpPr>
            <a:spLocks noChangeArrowheads="1"/>
          </p:cNvSpPr>
          <p:nvPr/>
        </p:nvSpPr>
        <p:spPr bwMode="auto">
          <a:xfrm>
            <a:off x="2768600" y="2603500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91" name="Rectangle 11"/>
          <p:cNvSpPr>
            <a:spLocks noChangeArrowheads="1"/>
          </p:cNvSpPr>
          <p:nvPr/>
        </p:nvSpPr>
        <p:spPr bwMode="auto">
          <a:xfrm>
            <a:off x="2776537" y="2603500"/>
            <a:ext cx="62230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3398837" y="26035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93" name="Rectangle 13"/>
          <p:cNvSpPr>
            <a:spLocks noChangeArrowheads="1"/>
          </p:cNvSpPr>
          <p:nvPr/>
        </p:nvSpPr>
        <p:spPr bwMode="auto">
          <a:xfrm>
            <a:off x="3408362" y="2603500"/>
            <a:ext cx="6191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94" name="Rectangle 14"/>
          <p:cNvSpPr>
            <a:spLocks noChangeArrowheads="1"/>
          </p:cNvSpPr>
          <p:nvPr/>
        </p:nvSpPr>
        <p:spPr bwMode="auto">
          <a:xfrm>
            <a:off x="4027487" y="2603500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95" name="Rectangle 15"/>
          <p:cNvSpPr>
            <a:spLocks noChangeArrowheads="1"/>
          </p:cNvSpPr>
          <p:nvPr/>
        </p:nvSpPr>
        <p:spPr bwMode="auto">
          <a:xfrm>
            <a:off x="4035425" y="2603500"/>
            <a:ext cx="55880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96" name="Rectangle 16"/>
          <p:cNvSpPr>
            <a:spLocks noChangeArrowheads="1"/>
          </p:cNvSpPr>
          <p:nvPr/>
        </p:nvSpPr>
        <p:spPr bwMode="auto">
          <a:xfrm>
            <a:off x="4594225" y="2603500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97" name="Rectangle 17"/>
          <p:cNvSpPr>
            <a:spLocks noChangeArrowheads="1"/>
          </p:cNvSpPr>
          <p:nvPr/>
        </p:nvSpPr>
        <p:spPr bwMode="auto">
          <a:xfrm>
            <a:off x="2082800" y="2613025"/>
            <a:ext cx="7937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98" name="Rectangle 18"/>
          <p:cNvSpPr>
            <a:spLocks noChangeArrowheads="1"/>
          </p:cNvSpPr>
          <p:nvPr/>
        </p:nvSpPr>
        <p:spPr bwMode="auto">
          <a:xfrm>
            <a:off x="2768600" y="2613025"/>
            <a:ext cx="7937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499" name="Rectangle 19"/>
          <p:cNvSpPr>
            <a:spLocks noChangeArrowheads="1"/>
          </p:cNvSpPr>
          <p:nvPr/>
        </p:nvSpPr>
        <p:spPr bwMode="auto">
          <a:xfrm>
            <a:off x="2082800" y="3048000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500" name="Rectangle 20"/>
          <p:cNvSpPr>
            <a:spLocks noChangeArrowheads="1"/>
          </p:cNvSpPr>
          <p:nvPr/>
        </p:nvSpPr>
        <p:spPr bwMode="auto">
          <a:xfrm>
            <a:off x="2768600" y="3048000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501" name="Rectangle 21"/>
          <p:cNvSpPr>
            <a:spLocks noChangeArrowheads="1"/>
          </p:cNvSpPr>
          <p:nvPr/>
        </p:nvSpPr>
        <p:spPr bwMode="auto">
          <a:xfrm>
            <a:off x="2082800" y="3057525"/>
            <a:ext cx="7937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502" name="Rectangle 22"/>
          <p:cNvSpPr>
            <a:spLocks noChangeArrowheads="1"/>
          </p:cNvSpPr>
          <p:nvPr/>
        </p:nvSpPr>
        <p:spPr bwMode="auto">
          <a:xfrm>
            <a:off x="2768600" y="3057525"/>
            <a:ext cx="7937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503" name="Rectangle 23"/>
          <p:cNvSpPr>
            <a:spLocks noChangeArrowheads="1"/>
          </p:cNvSpPr>
          <p:nvPr/>
        </p:nvSpPr>
        <p:spPr bwMode="auto">
          <a:xfrm>
            <a:off x="2082800" y="3492500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504" name="Rectangle 24"/>
          <p:cNvSpPr>
            <a:spLocks noChangeArrowheads="1"/>
          </p:cNvSpPr>
          <p:nvPr/>
        </p:nvSpPr>
        <p:spPr bwMode="auto">
          <a:xfrm>
            <a:off x="2768600" y="3492500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505" name="Rectangle 25"/>
          <p:cNvSpPr>
            <a:spLocks noChangeArrowheads="1"/>
          </p:cNvSpPr>
          <p:nvPr/>
        </p:nvSpPr>
        <p:spPr bwMode="auto">
          <a:xfrm>
            <a:off x="2082800" y="3502025"/>
            <a:ext cx="7937" cy="4365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506" name="Rectangle 26"/>
          <p:cNvSpPr>
            <a:spLocks noChangeArrowheads="1"/>
          </p:cNvSpPr>
          <p:nvPr/>
        </p:nvSpPr>
        <p:spPr bwMode="auto">
          <a:xfrm>
            <a:off x="2768600" y="3502025"/>
            <a:ext cx="7937" cy="4365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507" name="Rectangle 27"/>
          <p:cNvSpPr>
            <a:spLocks noChangeArrowheads="1"/>
          </p:cNvSpPr>
          <p:nvPr/>
        </p:nvSpPr>
        <p:spPr bwMode="auto">
          <a:xfrm>
            <a:off x="2082800" y="3938587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508" name="Rectangle 28"/>
          <p:cNvSpPr>
            <a:spLocks noChangeArrowheads="1"/>
          </p:cNvSpPr>
          <p:nvPr/>
        </p:nvSpPr>
        <p:spPr bwMode="auto">
          <a:xfrm>
            <a:off x="2768600" y="3938587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509" name="Rectangle 29"/>
          <p:cNvSpPr>
            <a:spLocks noChangeArrowheads="1"/>
          </p:cNvSpPr>
          <p:nvPr/>
        </p:nvSpPr>
        <p:spPr bwMode="auto">
          <a:xfrm>
            <a:off x="2082800" y="3946525"/>
            <a:ext cx="7937" cy="4365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510" name="Rectangle 30"/>
          <p:cNvSpPr>
            <a:spLocks noChangeArrowheads="1"/>
          </p:cNvSpPr>
          <p:nvPr/>
        </p:nvSpPr>
        <p:spPr bwMode="auto">
          <a:xfrm>
            <a:off x="2768600" y="3946525"/>
            <a:ext cx="7937" cy="4365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003300" y="2149476"/>
            <a:ext cx="3608387" cy="2411413"/>
            <a:chOff x="509" y="1555"/>
            <a:chExt cx="2273" cy="1519"/>
          </a:xfrm>
        </p:grpSpPr>
        <p:sp>
          <p:nvSpPr>
            <p:cNvPr id="276512" name="Rectangle 32"/>
            <p:cNvSpPr>
              <a:spLocks noChangeArrowheads="1"/>
            </p:cNvSpPr>
            <p:nvPr/>
          </p:nvSpPr>
          <p:spPr bwMode="auto">
            <a:xfrm>
              <a:off x="747" y="1574"/>
              <a:ext cx="24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x y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13" name="Rectangle 33"/>
            <p:cNvSpPr>
              <a:spLocks noChangeArrowheads="1"/>
            </p:cNvSpPr>
            <p:nvPr/>
          </p:nvSpPr>
          <p:spPr bwMode="auto">
            <a:xfrm>
              <a:off x="1075" y="157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14" name="Rectangle 34"/>
            <p:cNvSpPr>
              <a:spLocks noChangeArrowheads="1"/>
            </p:cNvSpPr>
            <p:nvPr/>
          </p:nvSpPr>
          <p:spPr bwMode="auto">
            <a:xfrm>
              <a:off x="1298" y="1574"/>
              <a:ext cx="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15" name="Rectangle 35"/>
            <p:cNvSpPr>
              <a:spLocks noChangeArrowheads="1"/>
            </p:cNvSpPr>
            <p:nvPr/>
          </p:nvSpPr>
          <p:spPr bwMode="auto">
            <a:xfrm>
              <a:off x="1456" y="166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16" name="Rectangle 36"/>
            <p:cNvSpPr>
              <a:spLocks noChangeArrowheads="1"/>
            </p:cNvSpPr>
            <p:nvPr/>
          </p:nvSpPr>
          <p:spPr bwMode="auto">
            <a:xfrm>
              <a:off x="1519" y="157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17" name="Rectangle 37"/>
            <p:cNvSpPr>
              <a:spLocks noChangeArrowheads="1"/>
            </p:cNvSpPr>
            <p:nvPr/>
          </p:nvSpPr>
          <p:spPr bwMode="auto">
            <a:xfrm>
              <a:off x="1713" y="1574"/>
              <a:ext cx="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18" name="Rectangle 38"/>
            <p:cNvSpPr>
              <a:spLocks noChangeArrowheads="1"/>
            </p:cNvSpPr>
            <p:nvPr/>
          </p:nvSpPr>
          <p:spPr bwMode="auto">
            <a:xfrm>
              <a:off x="1870" y="166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19" name="Rectangle 39"/>
            <p:cNvSpPr>
              <a:spLocks noChangeArrowheads="1"/>
            </p:cNvSpPr>
            <p:nvPr/>
          </p:nvSpPr>
          <p:spPr bwMode="auto">
            <a:xfrm>
              <a:off x="1934" y="157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20" name="Rectangle 40"/>
            <p:cNvSpPr>
              <a:spLocks noChangeArrowheads="1"/>
            </p:cNvSpPr>
            <p:nvPr/>
          </p:nvSpPr>
          <p:spPr bwMode="auto">
            <a:xfrm>
              <a:off x="2108" y="1574"/>
              <a:ext cx="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21" name="Rectangle 41"/>
            <p:cNvSpPr>
              <a:spLocks noChangeArrowheads="1"/>
            </p:cNvSpPr>
            <p:nvPr/>
          </p:nvSpPr>
          <p:spPr bwMode="auto">
            <a:xfrm>
              <a:off x="2266" y="166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22" name="Rectangle 42"/>
            <p:cNvSpPr>
              <a:spLocks noChangeArrowheads="1"/>
            </p:cNvSpPr>
            <p:nvPr/>
          </p:nvSpPr>
          <p:spPr bwMode="auto">
            <a:xfrm>
              <a:off x="2329" y="157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23" name="Rectangle 43"/>
            <p:cNvSpPr>
              <a:spLocks noChangeArrowheads="1"/>
            </p:cNvSpPr>
            <p:nvPr/>
          </p:nvSpPr>
          <p:spPr bwMode="auto">
            <a:xfrm>
              <a:off x="2487" y="1574"/>
              <a:ext cx="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24" name="Rectangle 44"/>
            <p:cNvSpPr>
              <a:spLocks noChangeArrowheads="1"/>
            </p:cNvSpPr>
            <p:nvPr/>
          </p:nvSpPr>
          <p:spPr bwMode="auto">
            <a:xfrm>
              <a:off x="2644" y="166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3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25" name="Rectangle 45"/>
            <p:cNvSpPr>
              <a:spLocks noChangeArrowheads="1"/>
            </p:cNvSpPr>
            <p:nvPr/>
          </p:nvSpPr>
          <p:spPr bwMode="auto">
            <a:xfrm>
              <a:off x="2707" y="157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26" name="Rectangle 46"/>
            <p:cNvSpPr>
              <a:spLocks noChangeArrowheads="1"/>
            </p:cNvSpPr>
            <p:nvPr/>
          </p:nvSpPr>
          <p:spPr bwMode="auto">
            <a:xfrm>
              <a:off x="713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27" name="Line 47"/>
            <p:cNvSpPr>
              <a:spLocks noChangeShapeType="1"/>
            </p:cNvSpPr>
            <p:nvPr/>
          </p:nvSpPr>
          <p:spPr bwMode="auto">
            <a:xfrm>
              <a:off x="713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28" name="Line 48"/>
            <p:cNvSpPr>
              <a:spLocks noChangeShapeType="1"/>
            </p:cNvSpPr>
            <p:nvPr/>
          </p:nvSpPr>
          <p:spPr bwMode="auto">
            <a:xfrm>
              <a:off x="713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29" name="Rectangle 49"/>
            <p:cNvSpPr>
              <a:spLocks noChangeArrowheads="1"/>
            </p:cNvSpPr>
            <p:nvPr/>
          </p:nvSpPr>
          <p:spPr bwMode="auto">
            <a:xfrm>
              <a:off x="713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30" name="Line 50"/>
            <p:cNvSpPr>
              <a:spLocks noChangeShapeType="1"/>
            </p:cNvSpPr>
            <p:nvPr/>
          </p:nvSpPr>
          <p:spPr bwMode="auto">
            <a:xfrm>
              <a:off x="713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31" name="Line 51"/>
            <p:cNvSpPr>
              <a:spLocks noChangeShapeType="1"/>
            </p:cNvSpPr>
            <p:nvPr/>
          </p:nvSpPr>
          <p:spPr bwMode="auto">
            <a:xfrm>
              <a:off x="713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32" name="Rectangle 52"/>
            <p:cNvSpPr>
              <a:spLocks noChangeArrowheads="1"/>
            </p:cNvSpPr>
            <p:nvPr/>
          </p:nvSpPr>
          <p:spPr bwMode="auto">
            <a:xfrm>
              <a:off x="724" y="1555"/>
              <a:ext cx="465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33" name="Line 53"/>
            <p:cNvSpPr>
              <a:spLocks noChangeShapeType="1"/>
            </p:cNvSpPr>
            <p:nvPr/>
          </p:nvSpPr>
          <p:spPr bwMode="auto">
            <a:xfrm>
              <a:off x="724" y="1555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34" name="Rectangle 54"/>
            <p:cNvSpPr>
              <a:spLocks noChangeArrowheads="1"/>
            </p:cNvSpPr>
            <p:nvPr/>
          </p:nvSpPr>
          <p:spPr bwMode="auto">
            <a:xfrm>
              <a:off x="1189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35" name="Line 55"/>
            <p:cNvSpPr>
              <a:spLocks noChangeShapeType="1"/>
            </p:cNvSpPr>
            <p:nvPr/>
          </p:nvSpPr>
          <p:spPr bwMode="auto">
            <a:xfrm>
              <a:off x="1189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36" name="Line 56"/>
            <p:cNvSpPr>
              <a:spLocks noChangeShapeType="1"/>
            </p:cNvSpPr>
            <p:nvPr/>
          </p:nvSpPr>
          <p:spPr bwMode="auto">
            <a:xfrm>
              <a:off x="1189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37" name="Rectangle 57"/>
            <p:cNvSpPr>
              <a:spLocks noChangeArrowheads="1"/>
            </p:cNvSpPr>
            <p:nvPr/>
          </p:nvSpPr>
          <p:spPr bwMode="auto">
            <a:xfrm>
              <a:off x="1200" y="1555"/>
              <a:ext cx="42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38" name="Line 58"/>
            <p:cNvSpPr>
              <a:spLocks noChangeShapeType="1"/>
            </p:cNvSpPr>
            <p:nvPr/>
          </p:nvSpPr>
          <p:spPr bwMode="auto">
            <a:xfrm>
              <a:off x="1200" y="1555"/>
              <a:ext cx="4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39" name="Rectangle 59"/>
            <p:cNvSpPr>
              <a:spLocks noChangeArrowheads="1"/>
            </p:cNvSpPr>
            <p:nvPr/>
          </p:nvSpPr>
          <p:spPr bwMode="auto">
            <a:xfrm>
              <a:off x="1621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40" name="Line 60"/>
            <p:cNvSpPr>
              <a:spLocks noChangeShapeType="1"/>
            </p:cNvSpPr>
            <p:nvPr/>
          </p:nvSpPr>
          <p:spPr bwMode="auto">
            <a:xfrm>
              <a:off x="1621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41" name="Line 61"/>
            <p:cNvSpPr>
              <a:spLocks noChangeShapeType="1"/>
            </p:cNvSpPr>
            <p:nvPr/>
          </p:nvSpPr>
          <p:spPr bwMode="auto">
            <a:xfrm>
              <a:off x="1621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42" name="Rectangle 62"/>
            <p:cNvSpPr>
              <a:spLocks noChangeArrowheads="1"/>
            </p:cNvSpPr>
            <p:nvPr/>
          </p:nvSpPr>
          <p:spPr bwMode="auto">
            <a:xfrm>
              <a:off x="1632" y="1555"/>
              <a:ext cx="38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43" name="Line 63"/>
            <p:cNvSpPr>
              <a:spLocks noChangeShapeType="1"/>
            </p:cNvSpPr>
            <p:nvPr/>
          </p:nvSpPr>
          <p:spPr bwMode="auto">
            <a:xfrm>
              <a:off x="1632" y="1555"/>
              <a:ext cx="3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44" name="Rectangle 64"/>
            <p:cNvSpPr>
              <a:spLocks noChangeArrowheads="1"/>
            </p:cNvSpPr>
            <p:nvPr/>
          </p:nvSpPr>
          <p:spPr bwMode="auto">
            <a:xfrm>
              <a:off x="2018" y="155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45" name="Line 65"/>
            <p:cNvSpPr>
              <a:spLocks noChangeShapeType="1"/>
            </p:cNvSpPr>
            <p:nvPr/>
          </p:nvSpPr>
          <p:spPr bwMode="auto">
            <a:xfrm>
              <a:off x="2018" y="155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46" name="Line 66"/>
            <p:cNvSpPr>
              <a:spLocks noChangeShapeType="1"/>
            </p:cNvSpPr>
            <p:nvPr/>
          </p:nvSpPr>
          <p:spPr bwMode="auto">
            <a:xfrm>
              <a:off x="2018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47" name="Rectangle 67"/>
            <p:cNvSpPr>
              <a:spLocks noChangeArrowheads="1"/>
            </p:cNvSpPr>
            <p:nvPr/>
          </p:nvSpPr>
          <p:spPr bwMode="auto">
            <a:xfrm>
              <a:off x="2030" y="1555"/>
              <a:ext cx="38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48" name="Line 68"/>
            <p:cNvSpPr>
              <a:spLocks noChangeShapeType="1"/>
            </p:cNvSpPr>
            <p:nvPr/>
          </p:nvSpPr>
          <p:spPr bwMode="auto">
            <a:xfrm>
              <a:off x="2030" y="1555"/>
              <a:ext cx="3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49" name="Rectangle 69"/>
            <p:cNvSpPr>
              <a:spLocks noChangeArrowheads="1"/>
            </p:cNvSpPr>
            <p:nvPr/>
          </p:nvSpPr>
          <p:spPr bwMode="auto">
            <a:xfrm>
              <a:off x="2414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50" name="Line 70"/>
            <p:cNvSpPr>
              <a:spLocks noChangeShapeType="1"/>
            </p:cNvSpPr>
            <p:nvPr/>
          </p:nvSpPr>
          <p:spPr bwMode="auto">
            <a:xfrm>
              <a:off x="2414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51" name="Line 71"/>
            <p:cNvSpPr>
              <a:spLocks noChangeShapeType="1"/>
            </p:cNvSpPr>
            <p:nvPr/>
          </p:nvSpPr>
          <p:spPr bwMode="auto">
            <a:xfrm>
              <a:off x="2414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52" name="Rectangle 72"/>
            <p:cNvSpPr>
              <a:spLocks noChangeArrowheads="1"/>
            </p:cNvSpPr>
            <p:nvPr/>
          </p:nvSpPr>
          <p:spPr bwMode="auto">
            <a:xfrm>
              <a:off x="2425" y="1555"/>
              <a:ext cx="34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53" name="Line 73"/>
            <p:cNvSpPr>
              <a:spLocks noChangeShapeType="1"/>
            </p:cNvSpPr>
            <p:nvPr/>
          </p:nvSpPr>
          <p:spPr bwMode="auto">
            <a:xfrm>
              <a:off x="2425" y="1555"/>
              <a:ext cx="34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54" name="Rectangle 74"/>
            <p:cNvSpPr>
              <a:spLocks noChangeArrowheads="1"/>
            </p:cNvSpPr>
            <p:nvPr/>
          </p:nvSpPr>
          <p:spPr bwMode="auto">
            <a:xfrm>
              <a:off x="2771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55" name="Line 75"/>
            <p:cNvSpPr>
              <a:spLocks noChangeShapeType="1"/>
            </p:cNvSpPr>
            <p:nvPr/>
          </p:nvSpPr>
          <p:spPr bwMode="auto">
            <a:xfrm>
              <a:off x="2771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56" name="Line 76"/>
            <p:cNvSpPr>
              <a:spLocks noChangeShapeType="1"/>
            </p:cNvSpPr>
            <p:nvPr/>
          </p:nvSpPr>
          <p:spPr bwMode="auto">
            <a:xfrm>
              <a:off x="2771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57" name="Rectangle 77"/>
            <p:cNvSpPr>
              <a:spLocks noChangeArrowheads="1"/>
            </p:cNvSpPr>
            <p:nvPr/>
          </p:nvSpPr>
          <p:spPr bwMode="auto">
            <a:xfrm>
              <a:off x="2771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58" name="Line 78"/>
            <p:cNvSpPr>
              <a:spLocks noChangeShapeType="1"/>
            </p:cNvSpPr>
            <p:nvPr/>
          </p:nvSpPr>
          <p:spPr bwMode="auto">
            <a:xfrm>
              <a:off x="2771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59" name="Line 79"/>
            <p:cNvSpPr>
              <a:spLocks noChangeShapeType="1"/>
            </p:cNvSpPr>
            <p:nvPr/>
          </p:nvSpPr>
          <p:spPr bwMode="auto">
            <a:xfrm>
              <a:off x="2771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60" name="Rectangle 80"/>
            <p:cNvSpPr>
              <a:spLocks noChangeArrowheads="1"/>
            </p:cNvSpPr>
            <p:nvPr/>
          </p:nvSpPr>
          <p:spPr bwMode="auto">
            <a:xfrm>
              <a:off x="713" y="1567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61" name="Line 81"/>
            <p:cNvSpPr>
              <a:spLocks noChangeShapeType="1"/>
            </p:cNvSpPr>
            <p:nvPr/>
          </p:nvSpPr>
          <p:spPr bwMode="auto">
            <a:xfrm>
              <a:off x="713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62" name="Line 82"/>
            <p:cNvSpPr>
              <a:spLocks noChangeShapeType="1"/>
            </p:cNvSpPr>
            <p:nvPr/>
          </p:nvSpPr>
          <p:spPr bwMode="auto">
            <a:xfrm>
              <a:off x="1189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63" name="Line 83"/>
            <p:cNvSpPr>
              <a:spLocks noChangeShapeType="1"/>
            </p:cNvSpPr>
            <p:nvPr/>
          </p:nvSpPr>
          <p:spPr bwMode="auto">
            <a:xfrm>
              <a:off x="1621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64" name="Rectangle 84"/>
            <p:cNvSpPr>
              <a:spLocks noChangeArrowheads="1"/>
            </p:cNvSpPr>
            <p:nvPr/>
          </p:nvSpPr>
          <p:spPr bwMode="auto">
            <a:xfrm>
              <a:off x="2018" y="1567"/>
              <a:ext cx="6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65" name="Line 85"/>
            <p:cNvSpPr>
              <a:spLocks noChangeShapeType="1"/>
            </p:cNvSpPr>
            <p:nvPr/>
          </p:nvSpPr>
          <p:spPr bwMode="auto">
            <a:xfrm>
              <a:off x="2018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66" name="Rectangle 86"/>
            <p:cNvSpPr>
              <a:spLocks noChangeArrowheads="1"/>
            </p:cNvSpPr>
            <p:nvPr/>
          </p:nvSpPr>
          <p:spPr bwMode="auto">
            <a:xfrm>
              <a:off x="2414" y="1567"/>
              <a:ext cx="5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67" name="Rectangle 87"/>
            <p:cNvSpPr>
              <a:spLocks noChangeArrowheads="1"/>
            </p:cNvSpPr>
            <p:nvPr/>
          </p:nvSpPr>
          <p:spPr bwMode="auto">
            <a:xfrm>
              <a:off x="2771" y="1567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68" name="Line 88"/>
            <p:cNvSpPr>
              <a:spLocks noChangeShapeType="1"/>
            </p:cNvSpPr>
            <p:nvPr/>
          </p:nvSpPr>
          <p:spPr bwMode="auto">
            <a:xfrm>
              <a:off x="2771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69" name="Rectangle 89"/>
            <p:cNvSpPr>
              <a:spLocks noChangeArrowheads="1"/>
            </p:cNvSpPr>
            <p:nvPr/>
          </p:nvSpPr>
          <p:spPr bwMode="auto">
            <a:xfrm>
              <a:off x="835" y="1854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70" name="Rectangle 90"/>
            <p:cNvSpPr>
              <a:spLocks noChangeArrowheads="1"/>
            </p:cNvSpPr>
            <p:nvPr/>
          </p:nvSpPr>
          <p:spPr bwMode="auto">
            <a:xfrm>
              <a:off x="1075" y="185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71" name="Rectangle 91"/>
            <p:cNvSpPr>
              <a:spLocks noChangeArrowheads="1"/>
            </p:cNvSpPr>
            <p:nvPr/>
          </p:nvSpPr>
          <p:spPr bwMode="auto">
            <a:xfrm>
              <a:off x="1361" y="1854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72" name="Rectangle 92"/>
            <p:cNvSpPr>
              <a:spLocks noChangeArrowheads="1"/>
            </p:cNvSpPr>
            <p:nvPr/>
          </p:nvSpPr>
          <p:spPr bwMode="auto">
            <a:xfrm>
              <a:off x="1457" y="185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73" name="Rectangle 93"/>
            <p:cNvSpPr>
              <a:spLocks noChangeArrowheads="1"/>
            </p:cNvSpPr>
            <p:nvPr/>
          </p:nvSpPr>
          <p:spPr bwMode="auto">
            <a:xfrm>
              <a:off x="1774" y="1854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74" name="Rectangle 94"/>
            <p:cNvSpPr>
              <a:spLocks noChangeArrowheads="1"/>
            </p:cNvSpPr>
            <p:nvPr/>
          </p:nvSpPr>
          <p:spPr bwMode="auto">
            <a:xfrm>
              <a:off x="1870" y="185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75" name="Rectangle 95"/>
            <p:cNvSpPr>
              <a:spLocks noChangeArrowheads="1"/>
            </p:cNvSpPr>
            <p:nvPr/>
          </p:nvSpPr>
          <p:spPr bwMode="auto">
            <a:xfrm>
              <a:off x="2170" y="1854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76" name="Rectangle 96"/>
            <p:cNvSpPr>
              <a:spLocks noChangeArrowheads="1"/>
            </p:cNvSpPr>
            <p:nvPr/>
          </p:nvSpPr>
          <p:spPr bwMode="auto">
            <a:xfrm>
              <a:off x="2266" y="185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77" name="Rectangle 97"/>
            <p:cNvSpPr>
              <a:spLocks noChangeArrowheads="1"/>
            </p:cNvSpPr>
            <p:nvPr/>
          </p:nvSpPr>
          <p:spPr bwMode="auto">
            <a:xfrm>
              <a:off x="2548" y="1854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78" name="Rectangle 98"/>
            <p:cNvSpPr>
              <a:spLocks noChangeArrowheads="1"/>
            </p:cNvSpPr>
            <p:nvPr/>
          </p:nvSpPr>
          <p:spPr bwMode="auto">
            <a:xfrm>
              <a:off x="2644" y="185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579" name="Line 99"/>
            <p:cNvSpPr>
              <a:spLocks noChangeShapeType="1"/>
            </p:cNvSpPr>
            <p:nvPr/>
          </p:nvSpPr>
          <p:spPr bwMode="auto">
            <a:xfrm>
              <a:off x="713" y="18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80" name="Line 100"/>
            <p:cNvSpPr>
              <a:spLocks noChangeShapeType="1"/>
            </p:cNvSpPr>
            <p:nvPr/>
          </p:nvSpPr>
          <p:spPr bwMode="auto">
            <a:xfrm>
              <a:off x="724" y="1841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81" name="Line 101"/>
            <p:cNvSpPr>
              <a:spLocks noChangeShapeType="1"/>
            </p:cNvSpPr>
            <p:nvPr/>
          </p:nvSpPr>
          <p:spPr bwMode="auto">
            <a:xfrm>
              <a:off x="1189" y="184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82" name="Line 102"/>
            <p:cNvSpPr>
              <a:spLocks noChangeShapeType="1"/>
            </p:cNvSpPr>
            <p:nvPr/>
          </p:nvSpPr>
          <p:spPr bwMode="auto">
            <a:xfrm>
              <a:off x="1189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83" name="Line 103"/>
            <p:cNvSpPr>
              <a:spLocks noChangeShapeType="1"/>
            </p:cNvSpPr>
            <p:nvPr/>
          </p:nvSpPr>
          <p:spPr bwMode="auto">
            <a:xfrm>
              <a:off x="1194" y="1841"/>
              <a:ext cx="4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84" name="Line 104"/>
            <p:cNvSpPr>
              <a:spLocks noChangeShapeType="1"/>
            </p:cNvSpPr>
            <p:nvPr/>
          </p:nvSpPr>
          <p:spPr bwMode="auto">
            <a:xfrm>
              <a:off x="1621" y="184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85" name="Line 105"/>
            <p:cNvSpPr>
              <a:spLocks noChangeShapeType="1"/>
            </p:cNvSpPr>
            <p:nvPr/>
          </p:nvSpPr>
          <p:spPr bwMode="auto">
            <a:xfrm>
              <a:off x="1621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86" name="Line 106"/>
            <p:cNvSpPr>
              <a:spLocks noChangeShapeType="1"/>
            </p:cNvSpPr>
            <p:nvPr/>
          </p:nvSpPr>
          <p:spPr bwMode="auto">
            <a:xfrm>
              <a:off x="1626" y="1841"/>
              <a:ext cx="3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87" name="Line 107"/>
            <p:cNvSpPr>
              <a:spLocks noChangeShapeType="1"/>
            </p:cNvSpPr>
            <p:nvPr/>
          </p:nvSpPr>
          <p:spPr bwMode="auto">
            <a:xfrm>
              <a:off x="2018" y="18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88" name="Line 108"/>
            <p:cNvSpPr>
              <a:spLocks noChangeShapeType="1"/>
            </p:cNvSpPr>
            <p:nvPr/>
          </p:nvSpPr>
          <p:spPr bwMode="auto">
            <a:xfrm>
              <a:off x="2018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89" name="Line 109"/>
            <p:cNvSpPr>
              <a:spLocks noChangeShapeType="1"/>
            </p:cNvSpPr>
            <p:nvPr/>
          </p:nvSpPr>
          <p:spPr bwMode="auto">
            <a:xfrm>
              <a:off x="2024" y="1841"/>
              <a:ext cx="3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90" name="Line 110"/>
            <p:cNvSpPr>
              <a:spLocks noChangeShapeType="1"/>
            </p:cNvSpPr>
            <p:nvPr/>
          </p:nvSpPr>
          <p:spPr bwMode="auto">
            <a:xfrm>
              <a:off x="2414" y="184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91" name="Line 111"/>
            <p:cNvSpPr>
              <a:spLocks noChangeShapeType="1"/>
            </p:cNvSpPr>
            <p:nvPr/>
          </p:nvSpPr>
          <p:spPr bwMode="auto">
            <a:xfrm>
              <a:off x="2414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92" name="Line 112"/>
            <p:cNvSpPr>
              <a:spLocks noChangeShapeType="1"/>
            </p:cNvSpPr>
            <p:nvPr/>
          </p:nvSpPr>
          <p:spPr bwMode="auto">
            <a:xfrm>
              <a:off x="2419" y="1841"/>
              <a:ext cx="3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93" name="Line 113"/>
            <p:cNvSpPr>
              <a:spLocks noChangeShapeType="1"/>
            </p:cNvSpPr>
            <p:nvPr/>
          </p:nvSpPr>
          <p:spPr bwMode="auto">
            <a:xfrm>
              <a:off x="2771" y="18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94" name="Rectangle 114"/>
            <p:cNvSpPr>
              <a:spLocks noChangeArrowheads="1"/>
            </p:cNvSpPr>
            <p:nvPr/>
          </p:nvSpPr>
          <p:spPr bwMode="auto">
            <a:xfrm>
              <a:off x="713" y="1847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95" name="Line 115"/>
            <p:cNvSpPr>
              <a:spLocks noChangeShapeType="1"/>
            </p:cNvSpPr>
            <p:nvPr/>
          </p:nvSpPr>
          <p:spPr bwMode="auto">
            <a:xfrm>
              <a:off x="713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96" name="Line 116"/>
            <p:cNvSpPr>
              <a:spLocks noChangeShapeType="1"/>
            </p:cNvSpPr>
            <p:nvPr/>
          </p:nvSpPr>
          <p:spPr bwMode="auto">
            <a:xfrm>
              <a:off x="1189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97" name="Line 117"/>
            <p:cNvSpPr>
              <a:spLocks noChangeShapeType="1"/>
            </p:cNvSpPr>
            <p:nvPr/>
          </p:nvSpPr>
          <p:spPr bwMode="auto">
            <a:xfrm>
              <a:off x="1621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98" name="Rectangle 118"/>
            <p:cNvSpPr>
              <a:spLocks noChangeArrowheads="1"/>
            </p:cNvSpPr>
            <p:nvPr/>
          </p:nvSpPr>
          <p:spPr bwMode="auto">
            <a:xfrm>
              <a:off x="2018" y="1847"/>
              <a:ext cx="6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599" name="Line 119"/>
            <p:cNvSpPr>
              <a:spLocks noChangeShapeType="1"/>
            </p:cNvSpPr>
            <p:nvPr/>
          </p:nvSpPr>
          <p:spPr bwMode="auto">
            <a:xfrm>
              <a:off x="2018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00" name="Rectangle 120"/>
            <p:cNvSpPr>
              <a:spLocks noChangeArrowheads="1"/>
            </p:cNvSpPr>
            <p:nvPr/>
          </p:nvSpPr>
          <p:spPr bwMode="auto">
            <a:xfrm>
              <a:off x="2414" y="1847"/>
              <a:ext cx="5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01" name="Rectangle 121"/>
            <p:cNvSpPr>
              <a:spLocks noChangeArrowheads="1"/>
            </p:cNvSpPr>
            <p:nvPr/>
          </p:nvSpPr>
          <p:spPr bwMode="auto">
            <a:xfrm>
              <a:off x="2771" y="1847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02" name="Line 122"/>
            <p:cNvSpPr>
              <a:spLocks noChangeShapeType="1"/>
            </p:cNvSpPr>
            <p:nvPr/>
          </p:nvSpPr>
          <p:spPr bwMode="auto">
            <a:xfrm>
              <a:off x="2771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03" name="Rectangle 123"/>
            <p:cNvSpPr>
              <a:spLocks noChangeArrowheads="1"/>
            </p:cNvSpPr>
            <p:nvPr/>
          </p:nvSpPr>
          <p:spPr bwMode="auto">
            <a:xfrm>
              <a:off x="835" y="2135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04" name="Rectangle 124"/>
            <p:cNvSpPr>
              <a:spLocks noChangeArrowheads="1"/>
            </p:cNvSpPr>
            <p:nvPr/>
          </p:nvSpPr>
          <p:spPr bwMode="auto">
            <a:xfrm>
              <a:off x="1075" y="213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05" name="Rectangle 125"/>
            <p:cNvSpPr>
              <a:spLocks noChangeArrowheads="1"/>
            </p:cNvSpPr>
            <p:nvPr/>
          </p:nvSpPr>
          <p:spPr bwMode="auto">
            <a:xfrm>
              <a:off x="1361" y="213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06" name="Rectangle 126"/>
            <p:cNvSpPr>
              <a:spLocks noChangeArrowheads="1"/>
            </p:cNvSpPr>
            <p:nvPr/>
          </p:nvSpPr>
          <p:spPr bwMode="auto">
            <a:xfrm>
              <a:off x="1457" y="213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07" name="Rectangle 127"/>
            <p:cNvSpPr>
              <a:spLocks noChangeArrowheads="1"/>
            </p:cNvSpPr>
            <p:nvPr/>
          </p:nvSpPr>
          <p:spPr bwMode="auto">
            <a:xfrm>
              <a:off x="1774" y="213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08" name="Rectangle 128"/>
            <p:cNvSpPr>
              <a:spLocks noChangeArrowheads="1"/>
            </p:cNvSpPr>
            <p:nvPr/>
          </p:nvSpPr>
          <p:spPr bwMode="auto">
            <a:xfrm>
              <a:off x="1870" y="213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09" name="Rectangle 129"/>
            <p:cNvSpPr>
              <a:spLocks noChangeArrowheads="1"/>
            </p:cNvSpPr>
            <p:nvPr/>
          </p:nvSpPr>
          <p:spPr bwMode="auto">
            <a:xfrm>
              <a:off x="2170" y="213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10" name="Rectangle 130"/>
            <p:cNvSpPr>
              <a:spLocks noChangeArrowheads="1"/>
            </p:cNvSpPr>
            <p:nvPr/>
          </p:nvSpPr>
          <p:spPr bwMode="auto">
            <a:xfrm>
              <a:off x="2266" y="213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11" name="Rectangle 131"/>
            <p:cNvSpPr>
              <a:spLocks noChangeArrowheads="1"/>
            </p:cNvSpPr>
            <p:nvPr/>
          </p:nvSpPr>
          <p:spPr bwMode="auto">
            <a:xfrm>
              <a:off x="2548" y="213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12" name="Rectangle 132"/>
            <p:cNvSpPr>
              <a:spLocks noChangeArrowheads="1"/>
            </p:cNvSpPr>
            <p:nvPr/>
          </p:nvSpPr>
          <p:spPr bwMode="auto">
            <a:xfrm>
              <a:off x="2644" y="213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13" name="Rectangle 133"/>
            <p:cNvSpPr>
              <a:spLocks noChangeArrowheads="1"/>
            </p:cNvSpPr>
            <p:nvPr/>
          </p:nvSpPr>
          <p:spPr bwMode="auto">
            <a:xfrm>
              <a:off x="713" y="2121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14" name="Line 134"/>
            <p:cNvSpPr>
              <a:spLocks noChangeShapeType="1"/>
            </p:cNvSpPr>
            <p:nvPr/>
          </p:nvSpPr>
          <p:spPr bwMode="auto">
            <a:xfrm>
              <a:off x="713" y="2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15" name="Rectangle 135"/>
            <p:cNvSpPr>
              <a:spLocks noChangeArrowheads="1"/>
            </p:cNvSpPr>
            <p:nvPr/>
          </p:nvSpPr>
          <p:spPr bwMode="auto">
            <a:xfrm>
              <a:off x="724" y="2121"/>
              <a:ext cx="46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16" name="Line 136"/>
            <p:cNvSpPr>
              <a:spLocks noChangeShapeType="1"/>
            </p:cNvSpPr>
            <p:nvPr/>
          </p:nvSpPr>
          <p:spPr bwMode="auto">
            <a:xfrm>
              <a:off x="724" y="2121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17" name="Line 137"/>
            <p:cNvSpPr>
              <a:spLocks noChangeShapeType="1"/>
            </p:cNvSpPr>
            <p:nvPr/>
          </p:nvSpPr>
          <p:spPr bwMode="auto">
            <a:xfrm>
              <a:off x="1189" y="212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18" name="Line 138"/>
            <p:cNvSpPr>
              <a:spLocks noChangeShapeType="1"/>
            </p:cNvSpPr>
            <p:nvPr/>
          </p:nvSpPr>
          <p:spPr bwMode="auto">
            <a:xfrm>
              <a:off x="1189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19" name="Rectangle 139"/>
            <p:cNvSpPr>
              <a:spLocks noChangeArrowheads="1"/>
            </p:cNvSpPr>
            <p:nvPr/>
          </p:nvSpPr>
          <p:spPr bwMode="auto">
            <a:xfrm>
              <a:off x="1194" y="2121"/>
              <a:ext cx="42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20" name="Line 140"/>
            <p:cNvSpPr>
              <a:spLocks noChangeShapeType="1"/>
            </p:cNvSpPr>
            <p:nvPr/>
          </p:nvSpPr>
          <p:spPr bwMode="auto">
            <a:xfrm>
              <a:off x="1194" y="2121"/>
              <a:ext cx="4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21" name="Line 141"/>
            <p:cNvSpPr>
              <a:spLocks noChangeShapeType="1"/>
            </p:cNvSpPr>
            <p:nvPr/>
          </p:nvSpPr>
          <p:spPr bwMode="auto">
            <a:xfrm>
              <a:off x="1621" y="212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22" name="Line 142"/>
            <p:cNvSpPr>
              <a:spLocks noChangeShapeType="1"/>
            </p:cNvSpPr>
            <p:nvPr/>
          </p:nvSpPr>
          <p:spPr bwMode="auto">
            <a:xfrm>
              <a:off x="1621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23" name="Rectangle 143"/>
            <p:cNvSpPr>
              <a:spLocks noChangeArrowheads="1"/>
            </p:cNvSpPr>
            <p:nvPr/>
          </p:nvSpPr>
          <p:spPr bwMode="auto">
            <a:xfrm>
              <a:off x="1626" y="2121"/>
              <a:ext cx="39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24" name="Line 144"/>
            <p:cNvSpPr>
              <a:spLocks noChangeShapeType="1"/>
            </p:cNvSpPr>
            <p:nvPr/>
          </p:nvSpPr>
          <p:spPr bwMode="auto">
            <a:xfrm>
              <a:off x="1626" y="2121"/>
              <a:ext cx="3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25" name="Rectangle 145"/>
            <p:cNvSpPr>
              <a:spLocks noChangeArrowheads="1"/>
            </p:cNvSpPr>
            <p:nvPr/>
          </p:nvSpPr>
          <p:spPr bwMode="auto">
            <a:xfrm>
              <a:off x="2018" y="212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26" name="Line 146"/>
            <p:cNvSpPr>
              <a:spLocks noChangeShapeType="1"/>
            </p:cNvSpPr>
            <p:nvPr/>
          </p:nvSpPr>
          <p:spPr bwMode="auto">
            <a:xfrm>
              <a:off x="2018" y="212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27" name="Line 147"/>
            <p:cNvSpPr>
              <a:spLocks noChangeShapeType="1"/>
            </p:cNvSpPr>
            <p:nvPr/>
          </p:nvSpPr>
          <p:spPr bwMode="auto">
            <a:xfrm>
              <a:off x="2018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28" name="Rectangle 148"/>
            <p:cNvSpPr>
              <a:spLocks noChangeArrowheads="1"/>
            </p:cNvSpPr>
            <p:nvPr/>
          </p:nvSpPr>
          <p:spPr bwMode="auto">
            <a:xfrm>
              <a:off x="2024" y="2121"/>
              <a:ext cx="39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29" name="Line 149"/>
            <p:cNvSpPr>
              <a:spLocks noChangeShapeType="1"/>
            </p:cNvSpPr>
            <p:nvPr/>
          </p:nvSpPr>
          <p:spPr bwMode="auto">
            <a:xfrm>
              <a:off x="2024" y="2121"/>
              <a:ext cx="3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30" name="Rectangle 150"/>
            <p:cNvSpPr>
              <a:spLocks noChangeArrowheads="1"/>
            </p:cNvSpPr>
            <p:nvPr/>
          </p:nvSpPr>
          <p:spPr bwMode="auto">
            <a:xfrm>
              <a:off x="2414" y="2121"/>
              <a:ext cx="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31" name="Line 151"/>
            <p:cNvSpPr>
              <a:spLocks noChangeShapeType="1"/>
            </p:cNvSpPr>
            <p:nvPr/>
          </p:nvSpPr>
          <p:spPr bwMode="auto">
            <a:xfrm>
              <a:off x="2414" y="212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32" name="Line 152"/>
            <p:cNvSpPr>
              <a:spLocks noChangeShapeType="1"/>
            </p:cNvSpPr>
            <p:nvPr/>
          </p:nvSpPr>
          <p:spPr bwMode="auto">
            <a:xfrm>
              <a:off x="2414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33" name="Rectangle 153"/>
            <p:cNvSpPr>
              <a:spLocks noChangeArrowheads="1"/>
            </p:cNvSpPr>
            <p:nvPr/>
          </p:nvSpPr>
          <p:spPr bwMode="auto">
            <a:xfrm>
              <a:off x="2419" y="2121"/>
              <a:ext cx="35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34" name="Line 154"/>
            <p:cNvSpPr>
              <a:spLocks noChangeShapeType="1"/>
            </p:cNvSpPr>
            <p:nvPr/>
          </p:nvSpPr>
          <p:spPr bwMode="auto">
            <a:xfrm>
              <a:off x="2419" y="2121"/>
              <a:ext cx="3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35" name="Rectangle 155"/>
            <p:cNvSpPr>
              <a:spLocks noChangeArrowheads="1"/>
            </p:cNvSpPr>
            <p:nvPr/>
          </p:nvSpPr>
          <p:spPr bwMode="auto">
            <a:xfrm>
              <a:off x="2771" y="2121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36" name="Line 156"/>
            <p:cNvSpPr>
              <a:spLocks noChangeShapeType="1"/>
            </p:cNvSpPr>
            <p:nvPr/>
          </p:nvSpPr>
          <p:spPr bwMode="auto">
            <a:xfrm>
              <a:off x="2771" y="2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37" name="Rectangle 157"/>
            <p:cNvSpPr>
              <a:spLocks noChangeArrowheads="1"/>
            </p:cNvSpPr>
            <p:nvPr/>
          </p:nvSpPr>
          <p:spPr bwMode="auto">
            <a:xfrm>
              <a:off x="713" y="2127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38" name="Line 158"/>
            <p:cNvSpPr>
              <a:spLocks noChangeShapeType="1"/>
            </p:cNvSpPr>
            <p:nvPr/>
          </p:nvSpPr>
          <p:spPr bwMode="auto">
            <a:xfrm>
              <a:off x="713" y="212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39" name="Line 159"/>
            <p:cNvSpPr>
              <a:spLocks noChangeShapeType="1"/>
            </p:cNvSpPr>
            <p:nvPr/>
          </p:nvSpPr>
          <p:spPr bwMode="auto">
            <a:xfrm>
              <a:off x="1189" y="212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40" name="Line 160"/>
            <p:cNvSpPr>
              <a:spLocks noChangeShapeType="1"/>
            </p:cNvSpPr>
            <p:nvPr/>
          </p:nvSpPr>
          <p:spPr bwMode="auto">
            <a:xfrm>
              <a:off x="1621" y="212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41" name="Rectangle 161"/>
            <p:cNvSpPr>
              <a:spLocks noChangeArrowheads="1"/>
            </p:cNvSpPr>
            <p:nvPr/>
          </p:nvSpPr>
          <p:spPr bwMode="auto">
            <a:xfrm>
              <a:off x="2018" y="2127"/>
              <a:ext cx="6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42" name="Line 162"/>
            <p:cNvSpPr>
              <a:spLocks noChangeShapeType="1"/>
            </p:cNvSpPr>
            <p:nvPr/>
          </p:nvSpPr>
          <p:spPr bwMode="auto">
            <a:xfrm>
              <a:off x="2018" y="212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43" name="Rectangle 163"/>
            <p:cNvSpPr>
              <a:spLocks noChangeArrowheads="1"/>
            </p:cNvSpPr>
            <p:nvPr/>
          </p:nvSpPr>
          <p:spPr bwMode="auto">
            <a:xfrm>
              <a:off x="2414" y="2127"/>
              <a:ext cx="5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44" name="Rectangle 164"/>
            <p:cNvSpPr>
              <a:spLocks noChangeArrowheads="1"/>
            </p:cNvSpPr>
            <p:nvPr/>
          </p:nvSpPr>
          <p:spPr bwMode="auto">
            <a:xfrm>
              <a:off x="2771" y="2127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45" name="Line 165"/>
            <p:cNvSpPr>
              <a:spLocks noChangeShapeType="1"/>
            </p:cNvSpPr>
            <p:nvPr/>
          </p:nvSpPr>
          <p:spPr bwMode="auto">
            <a:xfrm>
              <a:off x="2771" y="212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46" name="Rectangle 166"/>
            <p:cNvSpPr>
              <a:spLocks noChangeArrowheads="1"/>
            </p:cNvSpPr>
            <p:nvPr/>
          </p:nvSpPr>
          <p:spPr bwMode="auto">
            <a:xfrm>
              <a:off x="835" y="2415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47" name="Rectangle 167"/>
            <p:cNvSpPr>
              <a:spLocks noChangeArrowheads="1"/>
            </p:cNvSpPr>
            <p:nvPr/>
          </p:nvSpPr>
          <p:spPr bwMode="auto">
            <a:xfrm>
              <a:off x="1075" y="24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48" name="Rectangle 168"/>
            <p:cNvSpPr>
              <a:spLocks noChangeArrowheads="1"/>
            </p:cNvSpPr>
            <p:nvPr/>
          </p:nvSpPr>
          <p:spPr bwMode="auto">
            <a:xfrm>
              <a:off x="1361" y="241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49" name="Rectangle 169"/>
            <p:cNvSpPr>
              <a:spLocks noChangeArrowheads="1"/>
            </p:cNvSpPr>
            <p:nvPr/>
          </p:nvSpPr>
          <p:spPr bwMode="auto">
            <a:xfrm>
              <a:off x="1457" y="24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50" name="Rectangle 170"/>
            <p:cNvSpPr>
              <a:spLocks noChangeArrowheads="1"/>
            </p:cNvSpPr>
            <p:nvPr/>
          </p:nvSpPr>
          <p:spPr bwMode="auto">
            <a:xfrm>
              <a:off x="1774" y="241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51" name="Rectangle 171"/>
            <p:cNvSpPr>
              <a:spLocks noChangeArrowheads="1"/>
            </p:cNvSpPr>
            <p:nvPr/>
          </p:nvSpPr>
          <p:spPr bwMode="auto">
            <a:xfrm>
              <a:off x="1870" y="24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52" name="Rectangle 172"/>
            <p:cNvSpPr>
              <a:spLocks noChangeArrowheads="1"/>
            </p:cNvSpPr>
            <p:nvPr/>
          </p:nvSpPr>
          <p:spPr bwMode="auto">
            <a:xfrm>
              <a:off x="2170" y="241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53" name="Rectangle 173"/>
            <p:cNvSpPr>
              <a:spLocks noChangeArrowheads="1"/>
            </p:cNvSpPr>
            <p:nvPr/>
          </p:nvSpPr>
          <p:spPr bwMode="auto">
            <a:xfrm>
              <a:off x="2266" y="24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54" name="Rectangle 174"/>
            <p:cNvSpPr>
              <a:spLocks noChangeArrowheads="1"/>
            </p:cNvSpPr>
            <p:nvPr/>
          </p:nvSpPr>
          <p:spPr bwMode="auto">
            <a:xfrm>
              <a:off x="2548" y="241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55" name="Rectangle 175"/>
            <p:cNvSpPr>
              <a:spLocks noChangeArrowheads="1"/>
            </p:cNvSpPr>
            <p:nvPr/>
          </p:nvSpPr>
          <p:spPr bwMode="auto">
            <a:xfrm>
              <a:off x="2644" y="24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56" name="Rectangle 176"/>
            <p:cNvSpPr>
              <a:spLocks noChangeArrowheads="1"/>
            </p:cNvSpPr>
            <p:nvPr/>
          </p:nvSpPr>
          <p:spPr bwMode="auto">
            <a:xfrm>
              <a:off x="713" y="2401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57" name="Line 177"/>
            <p:cNvSpPr>
              <a:spLocks noChangeShapeType="1"/>
            </p:cNvSpPr>
            <p:nvPr/>
          </p:nvSpPr>
          <p:spPr bwMode="auto">
            <a:xfrm>
              <a:off x="713" y="240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58" name="Rectangle 178"/>
            <p:cNvSpPr>
              <a:spLocks noChangeArrowheads="1"/>
            </p:cNvSpPr>
            <p:nvPr/>
          </p:nvSpPr>
          <p:spPr bwMode="auto">
            <a:xfrm>
              <a:off x="724" y="2401"/>
              <a:ext cx="46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59" name="Line 179"/>
            <p:cNvSpPr>
              <a:spLocks noChangeShapeType="1"/>
            </p:cNvSpPr>
            <p:nvPr/>
          </p:nvSpPr>
          <p:spPr bwMode="auto">
            <a:xfrm>
              <a:off x="724" y="2401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60" name="Line 180"/>
            <p:cNvSpPr>
              <a:spLocks noChangeShapeType="1"/>
            </p:cNvSpPr>
            <p:nvPr/>
          </p:nvSpPr>
          <p:spPr bwMode="auto">
            <a:xfrm>
              <a:off x="1189" y="240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61" name="Line 181"/>
            <p:cNvSpPr>
              <a:spLocks noChangeShapeType="1"/>
            </p:cNvSpPr>
            <p:nvPr/>
          </p:nvSpPr>
          <p:spPr bwMode="auto">
            <a:xfrm>
              <a:off x="1189" y="240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62" name="Rectangle 182"/>
            <p:cNvSpPr>
              <a:spLocks noChangeArrowheads="1"/>
            </p:cNvSpPr>
            <p:nvPr/>
          </p:nvSpPr>
          <p:spPr bwMode="auto">
            <a:xfrm>
              <a:off x="1194" y="2401"/>
              <a:ext cx="42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63" name="Line 183"/>
            <p:cNvSpPr>
              <a:spLocks noChangeShapeType="1"/>
            </p:cNvSpPr>
            <p:nvPr/>
          </p:nvSpPr>
          <p:spPr bwMode="auto">
            <a:xfrm>
              <a:off x="1194" y="2401"/>
              <a:ext cx="4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64" name="Line 184"/>
            <p:cNvSpPr>
              <a:spLocks noChangeShapeType="1"/>
            </p:cNvSpPr>
            <p:nvPr/>
          </p:nvSpPr>
          <p:spPr bwMode="auto">
            <a:xfrm>
              <a:off x="1621" y="240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65" name="Line 185"/>
            <p:cNvSpPr>
              <a:spLocks noChangeShapeType="1"/>
            </p:cNvSpPr>
            <p:nvPr/>
          </p:nvSpPr>
          <p:spPr bwMode="auto">
            <a:xfrm>
              <a:off x="1621" y="240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66" name="Rectangle 186"/>
            <p:cNvSpPr>
              <a:spLocks noChangeArrowheads="1"/>
            </p:cNvSpPr>
            <p:nvPr/>
          </p:nvSpPr>
          <p:spPr bwMode="auto">
            <a:xfrm>
              <a:off x="1626" y="2401"/>
              <a:ext cx="39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67" name="Line 187"/>
            <p:cNvSpPr>
              <a:spLocks noChangeShapeType="1"/>
            </p:cNvSpPr>
            <p:nvPr/>
          </p:nvSpPr>
          <p:spPr bwMode="auto">
            <a:xfrm>
              <a:off x="1626" y="2401"/>
              <a:ext cx="3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68" name="Rectangle 188"/>
            <p:cNvSpPr>
              <a:spLocks noChangeArrowheads="1"/>
            </p:cNvSpPr>
            <p:nvPr/>
          </p:nvSpPr>
          <p:spPr bwMode="auto">
            <a:xfrm>
              <a:off x="2018" y="240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69" name="Line 189"/>
            <p:cNvSpPr>
              <a:spLocks noChangeShapeType="1"/>
            </p:cNvSpPr>
            <p:nvPr/>
          </p:nvSpPr>
          <p:spPr bwMode="auto">
            <a:xfrm>
              <a:off x="2018" y="240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70" name="Line 190"/>
            <p:cNvSpPr>
              <a:spLocks noChangeShapeType="1"/>
            </p:cNvSpPr>
            <p:nvPr/>
          </p:nvSpPr>
          <p:spPr bwMode="auto">
            <a:xfrm>
              <a:off x="2018" y="240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71" name="Rectangle 191"/>
            <p:cNvSpPr>
              <a:spLocks noChangeArrowheads="1"/>
            </p:cNvSpPr>
            <p:nvPr/>
          </p:nvSpPr>
          <p:spPr bwMode="auto">
            <a:xfrm>
              <a:off x="2024" y="2401"/>
              <a:ext cx="39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72" name="Line 192"/>
            <p:cNvSpPr>
              <a:spLocks noChangeShapeType="1"/>
            </p:cNvSpPr>
            <p:nvPr/>
          </p:nvSpPr>
          <p:spPr bwMode="auto">
            <a:xfrm>
              <a:off x="2024" y="2401"/>
              <a:ext cx="3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73" name="Rectangle 193"/>
            <p:cNvSpPr>
              <a:spLocks noChangeArrowheads="1"/>
            </p:cNvSpPr>
            <p:nvPr/>
          </p:nvSpPr>
          <p:spPr bwMode="auto">
            <a:xfrm>
              <a:off x="2414" y="2401"/>
              <a:ext cx="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74" name="Line 194"/>
            <p:cNvSpPr>
              <a:spLocks noChangeShapeType="1"/>
            </p:cNvSpPr>
            <p:nvPr/>
          </p:nvSpPr>
          <p:spPr bwMode="auto">
            <a:xfrm>
              <a:off x="2414" y="240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75" name="Line 195"/>
            <p:cNvSpPr>
              <a:spLocks noChangeShapeType="1"/>
            </p:cNvSpPr>
            <p:nvPr/>
          </p:nvSpPr>
          <p:spPr bwMode="auto">
            <a:xfrm>
              <a:off x="2414" y="240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76" name="Rectangle 196"/>
            <p:cNvSpPr>
              <a:spLocks noChangeArrowheads="1"/>
            </p:cNvSpPr>
            <p:nvPr/>
          </p:nvSpPr>
          <p:spPr bwMode="auto">
            <a:xfrm>
              <a:off x="2419" y="2401"/>
              <a:ext cx="35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77" name="Line 197"/>
            <p:cNvSpPr>
              <a:spLocks noChangeShapeType="1"/>
            </p:cNvSpPr>
            <p:nvPr/>
          </p:nvSpPr>
          <p:spPr bwMode="auto">
            <a:xfrm>
              <a:off x="2419" y="2401"/>
              <a:ext cx="3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78" name="Rectangle 198"/>
            <p:cNvSpPr>
              <a:spLocks noChangeArrowheads="1"/>
            </p:cNvSpPr>
            <p:nvPr/>
          </p:nvSpPr>
          <p:spPr bwMode="auto">
            <a:xfrm>
              <a:off x="2771" y="2401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79" name="Line 199"/>
            <p:cNvSpPr>
              <a:spLocks noChangeShapeType="1"/>
            </p:cNvSpPr>
            <p:nvPr/>
          </p:nvSpPr>
          <p:spPr bwMode="auto">
            <a:xfrm>
              <a:off x="2771" y="240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80" name="Rectangle 200"/>
            <p:cNvSpPr>
              <a:spLocks noChangeArrowheads="1"/>
            </p:cNvSpPr>
            <p:nvPr/>
          </p:nvSpPr>
          <p:spPr bwMode="auto">
            <a:xfrm>
              <a:off x="713" y="2407"/>
              <a:ext cx="11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81" name="Line 201"/>
            <p:cNvSpPr>
              <a:spLocks noChangeShapeType="1"/>
            </p:cNvSpPr>
            <p:nvPr/>
          </p:nvSpPr>
          <p:spPr bwMode="auto">
            <a:xfrm>
              <a:off x="713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82" name="Line 202"/>
            <p:cNvSpPr>
              <a:spLocks noChangeShapeType="1"/>
            </p:cNvSpPr>
            <p:nvPr/>
          </p:nvSpPr>
          <p:spPr bwMode="auto">
            <a:xfrm>
              <a:off x="1189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83" name="Line 203"/>
            <p:cNvSpPr>
              <a:spLocks noChangeShapeType="1"/>
            </p:cNvSpPr>
            <p:nvPr/>
          </p:nvSpPr>
          <p:spPr bwMode="auto">
            <a:xfrm>
              <a:off x="1621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84" name="Rectangle 204"/>
            <p:cNvSpPr>
              <a:spLocks noChangeArrowheads="1"/>
            </p:cNvSpPr>
            <p:nvPr/>
          </p:nvSpPr>
          <p:spPr bwMode="auto">
            <a:xfrm>
              <a:off x="2018" y="2407"/>
              <a:ext cx="6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85" name="Line 205"/>
            <p:cNvSpPr>
              <a:spLocks noChangeShapeType="1"/>
            </p:cNvSpPr>
            <p:nvPr/>
          </p:nvSpPr>
          <p:spPr bwMode="auto">
            <a:xfrm>
              <a:off x="2018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86" name="Rectangle 206"/>
            <p:cNvSpPr>
              <a:spLocks noChangeArrowheads="1"/>
            </p:cNvSpPr>
            <p:nvPr/>
          </p:nvSpPr>
          <p:spPr bwMode="auto">
            <a:xfrm>
              <a:off x="2414" y="2407"/>
              <a:ext cx="5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87" name="Rectangle 207"/>
            <p:cNvSpPr>
              <a:spLocks noChangeArrowheads="1"/>
            </p:cNvSpPr>
            <p:nvPr/>
          </p:nvSpPr>
          <p:spPr bwMode="auto">
            <a:xfrm>
              <a:off x="2771" y="2407"/>
              <a:ext cx="11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88" name="Line 208"/>
            <p:cNvSpPr>
              <a:spLocks noChangeShapeType="1"/>
            </p:cNvSpPr>
            <p:nvPr/>
          </p:nvSpPr>
          <p:spPr bwMode="auto">
            <a:xfrm>
              <a:off x="2771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689" name="Rectangle 209"/>
            <p:cNvSpPr>
              <a:spLocks noChangeArrowheads="1"/>
            </p:cNvSpPr>
            <p:nvPr/>
          </p:nvSpPr>
          <p:spPr bwMode="auto">
            <a:xfrm>
              <a:off x="835" y="2695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90" name="Rectangle 210"/>
            <p:cNvSpPr>
              <a:spLocks noChangeArrowheads="1"/>
            </p:cNvSpPr>
            <p:nvPr/>
          </p:nvSpPr>
          <p:spPr bwMode="auto">
            <a:xfrm>
              <a:off x="1075" y="269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91" name="Rectangle 211"/>
            <p:cNvSpPr>
              <a:spLocks noChangeArrowheads="1"/>
            </p:cNvSpPr>
            <p:nvPr/>
          </p:nvSpPr>
          <p:spPr bwMode="auto">
            <a:xfrm>
              <a:off x="1361" y="269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92" name="Rectangle 212"/>
            <p:cNvSpPr>
              <a:spLocks noChangeArrowheads="1"/>
            </p:cNvSpPr>
            <p:nvPr/>
          </p:nvSpPr>
          <p:spPr bwMode="auto">
            <a:xfrm>
              <a:off x="1457" y="269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93" name="Rectangle 213"/>
            <p:cNvSpPr>
              <a:spLocks noChangeArrowheads="1"/>
            </p:cNvSpPr>
            <p:nvPr/>
          </p:nvSpPr>
          <p:spPr bwMode="auto">
            <a:xfrm>
              <a:off x="1774" y="269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94" name="Rectangle 214"/>
            <p:cNvSpPr>
              <a:spLocks noChangeArrowheads="1"/>
            </p:cNvSpPr>
            <p:nvPr/>
          </p:nvSpPr>
          <p:spPr bwMode="auto">
            <a:xfrm>
              <a:off x="1870" y="269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95" name="Rectangle 215"/>
            <p:cNvSpPr>
              <a:spLocks noChangeArrowheads="1"/>
            </p:cNvSpPr>
            <p:nvPr/>
          </p:nvSpPr>
          <p:spPr bwMode="auto">
            <a:xfrm>
              <a:off x="2170" y="269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96" name="Rectangle 216"/>
            <p:cNvSpPr>
              <a:spLocks noChangeArrowheads="1"/>
            </p:cNvSpPr>
            <p:nvPr/>
          </p:nvSpPr>
          <p:spPr bwMode="auto">
            <a:xfrm>
              <a:off x="2266" y="269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97" name="Rectangle 217"/>
            <p:cNvSpPr>
              <a:spLocks noChangeArrowheads="1"/>
            </p:cNvSpPr>
            <p:nvPr/>
          </p:nvSpPr>
          <p:spPr bwMode="auto">
            <a:xfrm>
              <a:off x="2548" y="269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98" name="Rectangle 218"/>
            <p:cNvSpPr>
              <a:spLocks noChangeArrowheads="1"/>
            </p:cNvSpPr>
            <p:nvPr/>
          </p:nvSpPr>
          <p:spPr bwMode="auto">
            <a:xfrm>
              <a:off x="2644" y="269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699" name="Rectangle 219"/>
            <p:cNvSpPr>
              <a:spLocks noChangeArrowheads="1"/>
            </p:cNvSpPr>
            <p:nvPr/>
          </p:nvSpPr>
          <p:spPr bwMode="auto">
            <a:xfrm>
              <a:off x="713" y="2682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00" name="Line 220"/>
            <p:cNvSpPr>
              <a:spLocks noChangeShapeType="1"/>
            </p:cNvSpPr>
            <p:nvPr/>
          </p:nvSpPr>
          <p:spPr bwMode="auto">
            <a:xfrm>
              <a:off x="713" y="268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01" name="Rectangle 221"/>
            <p:cNvSpPr>
              <a:spLocks noChangeArrowheads="1"/>
            </p:cNvSpPr>
            <p:nvPr/>
          </p:nvSpPr>
          <p:spPr bwMode="auto">
            <a:xfrm>
              <a:off x="724" y="2682"/>
              <a:ext cx="46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02" name="Line 222"/>
            <p:cNvSpPr>
              <a:spLocks noChangeShapeType="1"/>
            </p:cNvSpPr>
            <p:nvPr/>
          </p:nvSpPr>
          <p:spPr bwMode="auto">
            <a:xfrm>
              <a:off x="724" y="2682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03" name="Line 223"/>
            <p:cNvSpPr>
              <a:spLocks noChangeShapeType="1"/>
            </p:cNvSpPr>
            <p:nvPr/>
          </p:nvSpPr>
          <p:spPr bwMode="auto">
            <a:xfrm>
              <a:off x="1189" y="268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04" name="Line 224"/>
            <p:cNvSpPr>
              <a:spLocks noChangeShapeType="1"/>
            </p:cNvSpPr>
            <p:nvPr/>
          </p:nvSpPr>
          <p:spPr bwMode="auto">
            <a:xfrm>
              <a:off x="1189" y="268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05" name="Rectangle 225"/>
            <p:cNvSpPr>
              <a:spLocks noChangeArrowheads="1"/>
            </p:cNvSpPr>
            <p:nvPr/>
          </p:nvSpPr>
          <p:spPr bwMode="auto">
            <a:xfrm>
              <a:off x="1194" y="2682"/>
              <a:ext cx="4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06" name="Line 226"/>
            <p:cNvSpPr>
              <a:spLocks noChangeShapeType="1"/>
            </p:cNvSpPr>
            <p:nvPr/>
          </p:nvSpPr>
          <p:spPr bwMode="auto">
            <a:xfrm>
              <a:off x="1194" y="2682"/>
              <a:ext cx="4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07" name="Line 227"/>
            <p:cNvSpPr>
              <a:spLocks noChangeShapeType="1"/>
            </p:cNvSpPr>
            <p:nvPr/>
          </p:nvSpPr>
          <p:spPr bwMode="auto">
            <a:xfrm>
              <a:off x="1621" y="268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08" name="Line 228"/>
            <p:cNvSpPr>
              <a:spLocks noChangeShapeType="1"/>
            </p:cNvSpPr>
            <p:nvPr/>
          </p:nvSpPr>
          <p:spPr bwMode="auto">
            <a:xfrm>
              <a:off x="1621" y="268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09" name="Rectangle 229"/>
            <p:cNvSpPr>
              <a:spLocks noChangeArrowheads="1"/>
            </p:cNvSpPr>
            <p:nvPr/>
          </p:nvSpPr>
          <p:spPr bwMode="auto">
            <a:xfrm>
              <a:off x="1626" y="2682"/>
              <a:ext cx="39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10" name="Line 230"/>
            <p:cNvSpPr>
              <a:spLocks noChangeShapeType="1"/>
            </p:cNvSpPr>
            <p:nvPr/>
          </p:nvSpPr>
          <p:spPr bwMode="auto">
            <a:xfrm>
              <a:off x="1626" y="2682"/>
              <a:ext cx="3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11" name="Rectangle 231"/>
            <p:cNvSpPr>
              <a:spLocks noChangeArrowheads="1"/>
            </p:cNvSpPr>
            <p:nvPr/>
          </p:nvSpPr>
          <p:spPr bwMode="auto">
            <a:xfrm>
              <a:off x="2018" y="2682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12" name="Line 232"/>
            <p:cNvSpPr>
              <a:spLocks noChangeShapeType="1"/>
            </p:cNvSpPr>
            <p:nvPr/>
          </p:nvSpPr>
          <p:spPr bwMode="auto">
            <a:xfrm>
              <a:off x="2018" y="268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13" name="Line 233"/>
            <p:cNvSpPr>
              <a:spLocks noChangeShapeType="1"/>
            </p:cNvSpPr>
            <p:nvPr/>
          </p:nvSpPr>
          <p:spPr bwMode="auto">
            <a:xfrm>
              <a:off x="2018" y="268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14" name="Rectangle 234"/>
            <p:cNvSpPr>
              <a:spLocks noChangeArrowheads="1"/>
            </p:cNvSpPr>
            <p:nvPr/>
          </p:nvSpPr>
          <p:spPr bwMode="auto">
            <a:xfrm>
              <a:off x="2024" y="2682"/>
              <a:ext cx="390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15" name="Line 235"/>
            <p:cNvSpPr>
              <a:spLocks noChangeShapeType="1"/>
            </p:cNvSpPr>
            <p:nvPr/>
          </p:nvSpPr>
          <p:spPr bwMode="auto">
            <a:xfrm>
              <a:off x="2024" y="2682"/>
              <a:ext cx="3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16" name="Rectangle 236"/>
            <p:cNvSpPr>
              <a:spLocks noChangeArrowheads="1"/>
            </p:cNvSpPr>
            <p:nvPr/>
          </p:nvSpPr>
          <p:spPr bwMode="auto">
            <a:xfrm>
              <a:off x="2414" y="2682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17" name="Line 237"/>
            <p:cNvSpPr>
              <a:spLocks noChangeShapeType="1"/>
            </p:cNvSpPr>
            <p:nvPr/>
          </p:nvSpPr>
          <p:spPr bwMode="auto">
            <a:xfrm>
              <a:off x="2414" y="268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18" name="Line 238"/>
            <p:cNvSpPr>
              <a:spLocks noChangeShapeType="1"/>
            </p:cNvSpPr>
            <p:nvPr/>
          </p:nvSpPr>
          <p:spPr bwMode="auto">
            <a:xfrm>
              <a:off x="2414" y="268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19" name="Rectangle 239"/>
            <p:cNvSpPr>
              <a:spLocks noChangeArrowheads="1"/>
            </p:cNvSpPr>
            <p:nvPr/>
          </p:nvSpPr>
          <p:spPr bwMode="auto">
            <a:xfrm>
              <a:off x="2419" y="2682"/>
              <a:ext cx="35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20" name="Line 240"/>
            <p:cNvSpPr>
              <a:spLocks noChangeShapeType="1"/>
            </p:cNvSpPr>
            <p:nvPr/>
          </p:nvSpPr>
          <p:spPr bwMode="auto">
            <a:xfrm>
              <a:off x="2419" y="2682"/>
              <a:ext cx="3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21" name="Rectangle 241"/>
            <p:cNvSpPr>
              <a:spLocks noChangeArrowheads="1"/>
            </p:cNvSpPr>
            <p:nvPr/>
          </p:nvSpPr>
          <p:spPr bwMode="auto">
            <a:xfrm>
              <a:off x="2771" y="2682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22" name="Line 242"/>
            <p:cNvSpPr>
              <a:spLocks noChangeShapeType="1"/>
            </p:cNvSpPr>
            <p:nvPr/>
          </p:nvSpPr>
          <p:spPr bwMode="auto">
            <a:xfrm>
              <a:off x="2771" y="268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23" name="Rectangle 243"/>
            <p:cNvSpPr>
              <a:spLocks noChangeArrowheads="1"/>
            </p:cNvSpPr>
            <p:nvPr/>
          </p:nvSpPr>
          <p:spPr bwMode="auto">
            <a:xfrm>
              <a:off x="713" y="2687"/>
              <a:ext cx="11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24" name="Line 244"/>
            <p:cNvSpPr>
              <a:spLocks noChangeShapeType="1"/>
            </p:cNvSpPr>
            <p:nvPr/>
          </p:nvSpPr>
          <p:spPr bwMode="auto">
            <a:xfrm>
              <a:off x="713" y="268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25" name="Rectangle 245"/>
            <p:cNvSpPr>
              <a:spLocks noChangeArrowheads="1"/>
            </p:cNvSpPr>
            <p:nvPr/>
          </p:nvSpPr>
          <p:spPr bwMode="auto">
            <a:xfrm>
              <a:off x="713" y="296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26" name="Line 246"/>
            <p:cNvSpPr>
              <a:spLocks noChangeShapeType="1"/>
            </p:cNvSpPr>
            <p:nvPr/>
          </p:nvSpPr>
          <p:spPr bwMode="auto">
            <a:xfrm>
              <a:off x="713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27" name="Line 247"/>
            <p:cNvSpPr>
              <a:spLocks noChangeShapeType="1"/>
            </p:cNvSpPr>
            <p:nvPr/>
          </p:nvSpPr>
          <p:spPr bwMode="auto">
            <a:xfrm>
              <a:off x="713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28" name="Rectangle 248"/>
            <p:cNvSpPr>
              <a:spLocks noChangeArrowheads="1"/>
            </p:cNvSpPr>
            <p:nvPr/>
          </p:nvSpPr>
          <p:spPr bwMode="auto">
            <a:xfrm>
              <a:off x="713" y="296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29" name="Line 249"/>
            <p:cNvSpPr>
              <a:spLocks noChangeShapeType="1"/>
            </p:cNvSpPr>
            <p:nvPr/>
          </p:nvSpPr>
          <p:spPr bwMode="auto">
            <a:xfrm>
              <a:off x="713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30" name="Line 250"/>
            <p:cNvSpPr>
              <a:spLocks noChangeShapeType="1"/>
            </p:cNvSpPr>
            <p:nvPr/>
          </p:nvSpPr>
          <p:spPr bwMode="auto">
            <a:xfrm>
              <a:off x="713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31" name="Rectangle 251"/>
            <p:cNvSpPr>
              <a:spLocks noChangeArrowheads="1"/>
            </p:cNvSpPr>
            <p:nvPr/>
          </p:nvSpPr>
          <p:spPr bwMode="auto">
            <a:xfrm>
              <a:off x="724" y="2962"/>
              <a:ext cx="46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32" name="Line 252"/>
            <p:cNvSpPr>
              <a:spLocks noChangeShapeType="1"/>
            </p:cNvSpPr>
            <p:nvPr/>
          </p:nvSpPr>
          <p:spPr bwMode="auto">
            <a:xfrm>
              <a:off x="724" y="2962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33" name="Line 253"/>
            <p:cNvSpPr>
              <a:spLocks noChangeShapeType="1"/>
            </p:cNvSpPr>
            <p:nvPr/>
          </p:nvSpPr>
          <p:spPr bwMode="auto">
            <a:xfrm>
              <a:off x="1189" y="268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34" name="Rectangle 254"/>
            <p:cNvSpPr>
              <a:spLocks noChangeArrowheads="1"/>
            </p:cNvSpPr>
            <p:nvPr/>
          </p:nvSpPr>
          <p:spPr bwMode="auto">
            <a:xfrm>
              <a:off x="1189" y="296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35" name="Line 255"/>
            <p:cNvSpPr>
              <a:spLocks noChangeShapeType="1"/>
            </p:cNvSpPr>
            <p:nvPr/>
          </p:nvSpPr>
          <p:spPr bwMode="auto">
            <a:xfrm>
              <a:off x="1189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36" name="Line 256"/>
            <p:cNvSpPr>
              <a:spLocks noChangeShapeType="1"/>
            </p:cNvSpPr>
            <p:nvPr/>
          </p:nvSpPr>
          <p:spPr bwMode="auto">
            <a:xfrm>
              <a:off x="1189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37" name="Rectangle 257"/>
            <p:cNvSpPr>
              <a:spLocks noChangeArrowheads="1"/>
            </p:cNvSpPr>
            <p:nvPr/>
          </p:nvSpPr>
          <p:spPr bwMode="auto">
            <a:xfrm>
              <a:off x="1200" y="2962"/>
              <a:ext cx="42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38" name="Line 258"/>
            <p:cNvSpPr>
              <a:spLocks noChangeShapeType="1"/>
            </p:cNvSpPr>
            <p:nvPr/>
          </p:nvSpPr>
          <p:spPr bwMode="auto">
            <a:xfrm>
              <a:off x="1200" y="2962"/>
              <a:ext cx="4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39" name="Line 259"/>
            <p:cNvSpPr>
              <a:spLocks noChangeShapeType="1"/>
            </p:cNvSpPr>
            <p:nvPr/>
          </p:nvSpPr>
          <p:spPr bwMode="auto">
            <a:xfrm>
              <a:off x="1621" y="268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40" name="Rectangle 260"/>
            <p:cNvSpPr>
              <a:spLocks noChangeArrowheads="1"/>
            </p:cNvSpPr>
            <p:nvPr/>
          </p:nvSpPr>
          <p:spPr bwMode="auto">
            <a:xfrm>
              <a:off x="1621" y="296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41" name="Line 261"/>
            <p:cNvSpPr>
              <a:spLocks noChangeShapeType="1"/>
            </p:cNvSpPr>
            <p:nvPr/>
          </p:nvSpPr>
          <p:spPr bwMode="auto">
            <a:xfrm>
              <a:off x="1621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42" name="Line 262"/>
            <p:cNvSpPr>
              <a:spLocks noChangeShapeType="1"/>
            </p:cNvSpPr>
            <p:nvPr/>
          </p:nvSpPr>
          <p:spPr bwMode="auto">
            <a:xfrm>
              <a:off x="1621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43" name="Rectangle 263"/>
            <p:cNvSpPr>
              <a:spLocks noChangeArrowheads="1"/>
            </p:cNvSpPr>
            <p:nvPr/>
          </p:nvSpPr>
          <p:spPr bwMode="auto">
            <a:xfrm>
              <a:off x="1632" y="2962"/>
              <a:ext cx="38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44" name="Line 264"/>
            <p:cNvSpPr>
              <a:spLocks noChangeShapeType="1"/>
            </p:cNvSpPr>
            <p:nvPr/>
          </p:nvSpPr>
          <p:spPr bwMode="auto">
            <a:xfrm>
              <a:off x="1632" y="2962"/>
              <a:ext cx="3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45" name="Rectangle 265"/>
            <p:cNvSpPr>
              <a:spLocks noChangeArrowheads="1"/>
            </p:cNvSpPr>
            <p:nvPr/>
          </p:nvSpPr>
          <p:spPr bwMode="auto">
            <a:xfrm>
              <a:off x="2018" y="2687"/>
              <a:ext cx="6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46" name="Line 266"/>
            <p:cNvSpPr>
              <a:spLocks noChangeShapeType="1"/>
            </p:cNvSpPr>
            <p:nvPr/>
          </p:nvSpPr>
          <p:spPr bwMode="auto">
            <a:xfrm>
              <a:off x="2018" y="268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47" name="Rectangle 267"/>
            <p:cNvSpPr>
              <a:spLocks noChangeArrowheads="1"/>
            </p:cNvSpPr>
            <p:nvPr/>
          </p:nvSpPr>
          <p:spPr bwMode="auto">
            <a:xfrm>
              <a:off x="2018" y="2962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48" name="Line 268"/>
            <p:cNvSpPr>
              <a:spLocks noChangeShapeType="1"/>
            </p:cNvSpPr>
            <p:nvPr/>
          </p:nvSpPr>
          <p:spPr bwMode="auto">
            <a:xfrm>
              <a:off x="2018" y="296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49" name="Line 269"/>
            <p:cNvSpPr>
              <a:spLocks noChangeShapeType="1"/>
            </p:cNvSpPr>
            <p:nvPr/>
          </p:nvSpPr>
          <p:spPr bwMode="auto">
            <a:xfrm>
              <a:off x="2018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50" name="Rectangle 270"/>
            <p:cNvSpPr>
              <a:spLocks noChangeArrowheads="1"/>
            </p:cNvSpPr>
            <p:nvPr/>
          </p:nvSpPr>
          <p:spPr bwMode="auto">
            <a:xfrm>
              <a:off x="2030" y="2962"/>
              <a:ext cx="38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51" name="Line 271"/>
            <p:cNvSpPr>
              <a:spLocks noChangeShapeType="1"/>
            </p:cNvSpPr>
            <p:nvPr/>
          </p:nvSpPr>
          <p:spPr bwMode="auto">
            <a:xfrm>
              <a:off x="2030" y="2962"/>
              <a:ext cx="3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52" name="Rectangle 272"/>
            <p:cNvSpPr>
              <a:spLocks noChangeArrowheads="1"/>
            </p:cNvSpPr>
            <p:nvPr/>
          </p:nvSpPr>
          <p:spPr bwMode="auto">
            <a:xfrm>
              <a:off x="2414" y="2687"/>
              <a:ext cx="5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53" name="Rectangle 273"/>
            <p:cNvSpPr>
              <a:spLocks noChangeArrowheads="1"/>
            </p:cNvSpPr>
            <p:nvPr/>
          </p:nvSpPr>
          <p:spPr bwMode="auto">
            <a:xfrm>
              <a:off x="2414" y="296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54" name="Line 274"/>
            <p:cNvSpPr>
              <a:spLocks noChangeShapeType="1"/>
            </p:cNvSpPr>
            <p:nvPr/>
          </p:nvSpPr>
          <p:spPr bwMode="auto">
            <a:xfrm>
              <a:off x="2414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55" name="Line 275"/>
            <p:cNvSpPr>
              <a:spLocks noChangeShapeType="1"/>
            </p:cNvSpPr>
            <p:nvPr/>
          </p:nvSpPr>
          <p:spPr bwMode="auto">
            <a:xfrm>
              <a:off x="2414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56" name="Rectangle 276"/>
            <p:cNvSpPr>
              <a:spLocks noChangeArrowheads="1"/>
            </p:cNvSpPr>
            <p:nvPr/>
          </p:nvSpPr>
          <p:spPr bwMode="auto">
            <a:xfrm>
              <a:off x="2425" y="2962"/>
              <a:ext cx="34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57" name="Line 277"/>
            <p:cNvSpPr>
              <a:spLocks noChangeShapeType="1"/>
            </p:cNvSpPr>
            <p:nvPr/>
          </p:nvSpPr>
          <p:spPr bwMode="auto">
            <a:xfrm>
              <a:off x="2425" y="2962"/>
              <a:ext cx="34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58" name="Rectangle 278"/>
            <p:cNvSpPr>
              <a:spLocks noChangeArrowheads="1"/>
            </p:cNvSpPr>
            <p:nvPr/>
          </p:nvSpPr>
          <p:spPr bwMode="auto">
            <a:xfrm>
              <a:off x="2771" y="2687"/>
              <a:ext cx="11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59" name="Line 279"/>
            <p:cNvSpPr>
              <a:spLocks noChangeShapeType="1"/>
            </p:cNvSpPr>
            <p:nvPr/>
          </p:nvSpPr>
          <p:spPr bwMode="auto">
            <a:xfrm>
              <a:off x="2771" y="268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60" name="Rectangle 280"/>
            <p:cNvSpPr>
              <a:spLocks noChangeArrowheads="1"/>
            </p:cNvSpPr>
            <p:nvPr/>
          </p:nvSpPr>
          <p:spPr bwMode="auto">
            <a:xfrm>
              <a:off x="2771" y="296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61" name="Line 281"/>
            <p:cNvSpPr>
              <a:spLocks noChangeShapeType="1"/>
            </p:cNvSpPr>
            <p:nvPr/>
          </p:nvSpPr>
          <p:spPr bwMode="auto">
            <a:xfrm>
              <a:off x="2771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62" name="Line 282"/>
            <p:cNvSpPr>
              <a:spLocks noChangeShapeType="1"/>
            </p:cNvSpPr>
            <p:nvPr/>
          </p:nvSpPr>
          <p:spPr bwMode="auto">
            <a:xfrm>
              <a:off x="2771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63" name="Rectangle 283"/>
            <p:cNvSpPr>
              <a:spLocks noChangeArrowheads="1"/>
            </p:cNvSpPr>
            <p:nvPr/>
          </p:nvSpPr>
          <p:spPr bwMode="auto">
            <a:xfrm>
              <a:off x="2771" y="296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64" name="Line 284"/>
            <p:cNvSpPr>
              <a:spLocks noChangeShapeType="1"/>
            </p:cNvSpPr>
            <p:nvPr/>
          </p:nvSpPr>
          <p:spPr bwMode="auto">
            <a:xfrm>
              <a:off x="2771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65" name="Line 285"/>
            <p:cNvSpPr>
              <a:spLocks noChangeShapeType="1"/>
            </p:cNvSpPr>
            <p:nvPr/>
          </p:nvSpPr>
          <p:spPr bwMode="auto">
            <a:xfrm>
              <a:off x="2771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66" name="Rectangle 286"/>
            <p:cNvSpPr>
              <a:spLocks noChangeArrowheads="1"/>
            </p:cNvSpPr>
            <p:nvPr/>
          </p:nvSpPr>
          <p:spPr bwMode="auto">
            <a:xfrm>
              <a:off x="509" y="2977"/>
              <a:ext cx="2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</p:grpSp>
      <p:sp>
        <p:nvSpPr>
          <p:cNvPr id="276767" name="Rectangle 287"/>
          <p:cNvSpPr>
            <a:spLocks noChangeArrowheads="1"/>
          </p:cNvSpPr>
          <p:nvPr/>
        </p:nvSpPr>
        <p:spPr bwMode="auto">
          <a:xfrm>
            <a:off x="5692775" y="2168525"/>
            <a:ext cx="9525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68" name="Rectangle 288"/>
          <p:cNvSpPr>
            <a:spLocks noChangeArrowheads="1"/>
          </p:cNvSpPr>
          <p:nvPr/>
        </p:nvSpPr>
        <p:spPr bwMode="auto">
          <a:xfrm>
            <a:off x="6378575" y="2168525"/>
            <a:ext cx="7937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69" name="Rectangle 289"/>
          <p:cNvSpPr>
            <a:spLocks noChangeArrowheads="1"/>
          </p:cNvSpPr>
          <p:nvPr/>
        </p:nvSpPr>
        <p:spPr bwMode="auto">
          <a:xfrm>
            <a:off x="5051425" y="2603500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70" name="Rectangle 290"/>
          <p:cNvSpPr>
            <a:spLocks noChangeArrowheads="1"/>
          </p:cNvSpPr>
          <p:nvPr/>
        </p:nvSpPr>
        <p:spPr bwMode="auto">
          <a:xfrm>
            <a:off x="5068887" y="2603500"/>
            <a:ext cx="6238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71" name="Rectangle 291"/>
          <p:cNvSpPr>
            <a:spLocks noChangeArrowheads="1"/>
          </p:cNvSpPr>
          <p:nvPr/>
        </p:nvSpPr>
        <p:spPr bwMode="auto">
          <a:xfrm>
            <a:off x="5692775" y="26035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72" name="Rectangle 292"/>
          <p:cNvSpPr>
            <a:spLocks noChangeArrowheads="1"/>
          </p:cNvSpPr>
          <p:nvPr/>
        </p:nvSpPr>
        <p:spPr bwMode="auto">
          <a:xfrm>
            <a:off x="5702300" y="2603500"/>
            <a:ext cx="6762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73" name="Rectangle 293"/>
          <p:cNvSpPr>
            <a:spLocks noChangeArrowheads="1"/>
          </p:cNvSpPr>
          <p:nvPr/>
        </p:nvSpPr>
        <p:spPr bwMode="auto">
          <a:xfrm>
            <a:off x="6378575" y="2603500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74" name="Rectangle 294"/>
          <p:cNvSpPr>
            <a:spLocks noChangeArrowheads="1"/>
          </p:cNvSpPr>
          <p:nvPr/>
        </p:nvSpPr>
        <p:spPr bwMode="auto">
          <a:xfrm>
            <a:off x="6386512" y="2603500"/>
            <a:ext cx="7334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75" name="Rectangle 295"/>
          <p:cNvSpPr>
            <a:spLocks noChangeArrowheads="1"/>
          </p:cNvSpPr>
          <p:nvPr/>
        </p:nvSpPr>
        <p:spPr bwMode="auto">
          <a:xfrm>
            <a:off x="7119937" y="26035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76" name="Rectangle 296"/>
          <p:cNvSpPr>
            <a:spLocks noChangeArrowheads="1"/>
          </p:cNvSpPr>
          <p:nvPr/>
        </p:nvSpPr>
        <p:spPr bwMode="auto">
          <a:xfrm>
            <a:off x="7129462" y="2603500"/>
            <a:ext cx="7334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77" name="Rectangle 297"/>
          <p:cNvSpPr>
            <a:spLocks noChangeArrowheads="1"/>
          </p:cNvSpPr>
          <p:nvPr/>
        </p:nvSpPr>
        <p:spPr bwMode="auto">
          <a:xfrm>
            <a:off x="7862887" y="26035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78" name="Rectangle 298"/>
          <p:cNvSpPr>
            <a:spLocks noChangeArrowheads="1"/>
          </p:cNvSpPr>
          <p:nvPr/>
        </p:nvSpPr>
        <p:spPr bwMode="auto">
          <a:xfrm>
            <a:off x="7872412" y="2603500"/>
            <a:ext cx="78581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79" name="Rectangle 299"/>
          <p:cNvSpPr>
            <a:spLocks noChangeArrowheads="1"/>
          </p:cNvSpPr>
          <p:nvPr/>
        </p:nvSpPr>
        <p:spPr bwMode="auto">
          <a:xfrm>
            <a:off x="8658225" y="2603500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80" name="Rectangle 300"/>
          <p:cNvSpPr>
            <a:spLocks noChangeArrowheads="1"/>
          </p:cNvSpPr>
          <p:nvPr/>
        </p:nvSpPr>
        <p:spPr bwMode="auto">
          <a:xfrm>
            <a:off x="5692775" y="2613025"/>
            <a:ext cx="9525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81" name="Rectangle 301"/>
          <p:cNvSpPr>
            <a:spLocks noChangeArrowheads="1"/>
          </p:cNvSpPr>
          <p:nvPr/>
        </p:nvSpPr>
        <p:spPr bwMode="auto">
          <a:xfrm>
            <a:off x="6378575" y="2613025"/>
            <a:ext cx="7937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82" name="Rectangle 302"/>
          <p:cNvSpPr>
            <a:spLocks noChangeArrowheads="1"/>
          </p:cNvSpPr>
          <p:nvPr/>
        </p:nvSpPr>
        <p:spPr bwMode="auto">
          <a:xfrm>
            <a:off x="5692775" y="30480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83" name="Rectangle 303"/>
          <p:cNvSpPr>
            <a:spLocks noChangeArrowheads="1"/>
          </p:cNvSpPr>
          <p:nvPr/>
        </p:nvSpPr>
        <p:spPr bwMode="auto">
          <a:xfrm>
            <a:off x="6378575" y="3048000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84" name="Rectangle 304"/>
          <p:cNvSpPr>
            <a:spLocks noChangeArrowheads="1"/>
          </p:cNvSpPr>
          <p:nvPr/>
        </p:nvSpPr>
        <p:spPr bwMode="auto">
          <a:xfrm>
            <a:off x="5692775" y="3057525"/>
            <a:ext cx="9525" cy="4365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85" name="Rectangle 305"/>
          <p:cNvSpPr>
            <a:spLocks noChangeArrowheads="1"/>
          </p:cNvSpPr>
          <p:nvPr/>
        </p:nvSpPr>
        <p:spPr bwMode="auto">
          <a:xfrm>
            <a:off x="6378575" y="3057525"/>
            <a:ext cx="7937" cy="4365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86" name="Rectangle 306"/>
          <p:cNvSpPr>
            <a:spLocks noChangeArrowheads="1"/>
          </p:cNvSpPr>
          <p:nvPr/>
        </p:nvSpPr>
        <p:spPr bwMode="auto">
          <a:xfrm>
            <a:off x="5692775" y="3494087"/>
            <a:ext cx="9525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87" name="Rectangle 307"/>
          <p:cNvSpPr>
            <a:spLocks noChangeArrowheads="1"/>
          </p:cNvSpPr>
          <p:nvPr/>
        </p:nvSpPr>
        <p:spPr bwMode="auto">
          <a:xfrm>
            <a:off x="6378575" y="3494087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88" name="Rectangle 308"/>
          <p:cNvSpPr>
            <a:spLocks noChangeArrowheads="1"/>
          </p:cNvSpPr>
          <p:nvPr/>
        </p:nvSpPr>
        <p:spPr bwMode="auto">
          <a:xfrm>
            <a:off x="5692775" y="3502025"/>
            <a:ext cx="9525" cy="4365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89" name="Rectangle 309"/>
          <p:cNvSpPr>
            <a:spLocks noChangeArrowheads="1"/>
          </p:cNvSpPr>
          <p:nvPr/>
        </p:nvSpPr>
        <p:spPr bwMode="auto">
          <a:xfrm>
            <a:off x="6378575" y="3502025"/>
            <a:ext cx="7937" cy="4365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90" name="Rectangle 310"/>
          <p:cNvSpPr>
            <a:spLocks noChangeArrowheads="1"/>
          </p:cNvSpPr>
          <p:nvPr/>
        </p:nvSpPr>
        <p:spPr bwMode="auto">
          <a:xfrm>
            <a:off x="5692775" y="3938587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91" name="Rectangle 311"/>
          <p:cNvSpPr>
            <a:spLocks noChangeArrowheads="1"/>
          </p:cNvSpPr>
          <p:nvPr/>
        </p:nvSpPr>
        <p:spPr bwMode="auto">
          <a:xfrm>
            <a:off x="6378575" y="3938587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92" name="Rectangle 312"/>
          <p:cNvSpPr>
            <a:spLocks noChangeArrowheads="1"/>
          </p:cNvSpPr>
          <p:nvPr/>
        </p:nvSpPr>
        <p:spPr bwMode="auto">
          <a:xfrm>
            <a:off x="5692775" y="3948112"/>
            <a:ext cx="9525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76793" name="Rectangle 313"/>
          <p:cNvSpPr>
            <a:spLocks noChangeArrowheads="1"/>
          </p:cNvSpPr>
          <p:nvPr/>
        </p:nvSpPr>
        <p:spPr bwMode="auto">
          <a:xfrm>
            <a:off x="6378575" y="3948112"/>
            <a:ext cx="7937" cy="4349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3" name="Group 314"/>
          <p:cNvGrpSpPr>
            <a:grpSpLocks/>
          </p:cNvGrpSpPr>
          <p:nvPr/>
        </p:nvGrpSpPr>
        <p:grpSpPr bwMode="auto">
          <a:xfrm>
            <a:off x="5051425" y="2149475"/>
            <a:ext cx="3624262" cy="2252662"/>
            <a:chOff x="3059" y="1555"/>
            <a:chExt cx="2283" cy="1419"/>
          </a:xfrm>
        </p:grpSpPr>
        <p:sp>
          <p:nvSpPr>
            <p:cNvPr id="276795" name="Rectangle 315"/>
            <p:cNvSpPr>
              <a:spLocks noChangeArrowheads="1"/>
            </p:cNvSpPr>
            <p:nvPr/>
          </p:nvSpPr>
          <p:spPr bwMode="auto">
            <a:xfrm>
              <a:off x="3147" y="1574"/>
              <a:ext cx="24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x y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796" name="Rectangle 316"/>
            <p:cNvSpPr>
              <a:spLocks noChangeArrowheads="1"/>
            </p:cNvSpPr>
            <p:nvPr/>
          </p:nvSpPr>
          <p:spPr bwMode="auto">
            <a:xfrm>
              <a:off x="3386" y="157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797" name="Rectangle 317"/>
            <p:cNvSpPr>
              <a:spLocks noChangeArrowheads="1"/>
            </p:cNvSpPr>
            <p:nvPr/>
          </p:nvSpPr>
          <p:spPr bwMode="auto">
            <a:xfrm>
              <a:off x="3561" y="1574"/>
              <a:ext cx="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798" name="Rectangle 318"/>
            <p:cNvSpPr>
              <a:spLocks noChangeArrowheads="1"/>
            </p:cNvSpPr>
            <p:nvPr/>
          </p:nvSpPr>
          <p:spPr bwMode="auto">
            <a:xfrm>
              <a:off x="3741" y="166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799" name="Rectangle 319"/>
            <p:cNvSpPr>
              <a:spLocks noChangeArrowheads="1"/>
            </p:cNvSpPr>
            <p:nvPr/>
          </p:nvSpPr>
          <p:spPr bwMode="auto">
            <a:xfrm>
              <a:off x="3804" y="157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00" name="Rectangle 320"/>
            <p:cNvSpPr>
              <a:spLocks noChangeArrowheads="1"/>
            </p:cNvSpPr>
            <p:nvPr/>
          </p:nvSpPr>
          <p:spPr bwMode="auto">
            <a:xfrm>
              <a:off x="4011" y="1574"/>
              <a:ext cx="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01" name="Rectangle 321"/>
            <p:cNvSpPr>
              <a:spLocks noChangeArrowheads="1"/>
            </p:cNvSpPr>
            <p:nvPr/>
          </p:nvSpPr>
          <p:spPr bwMode="auto">
            <a:xfrm>
              <a:off x="4192" y="166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02" name="Rectangle 322"/>
            <p:cNvSpPr>
              <a:spLocks noChangeArrowheads="1"/>
            </p:cNvSpPr>
            <p:nvPr/>
          </p:nvSpPr>
          <p:spPr bwMode="auto">
            <a:xfrm>
              <a:off x="4255" y="157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03" name="Rectangle 323"/>
            <p:cNvSpPr>
              <a:spLocks noChangeArrowheads="1"/>
            </p:cNvSpPr>
            <p:nvPr/>
          </p:nvSpPr>
          <p:spPr bwMode="auto">
            <a:xfrm>
              <a:off x="4477" y="1574"/>
              <a:ext cx="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04" name="Rectangle 324"/>
            <p:cNvSpPr>
              <a:spLocks noChangeArrowheads="1"/>
            </p:cNvSpPr>
            <p:nvPr/>
          </p:nvSpPr>
          <p:spPr bwMode="auto">
            <a:xfrm>
              <a:off x="4658" y="166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05" name="Rectangle 325"/>
            <p:cNvSpPr>
              <a:spLocks noChangeArrowheads="1"/>
            </p:cNvSpPr>
            <p:nvPr/>
          </p:nvSpPr>
          <p:spPr bwMode="auto">
            <a:xfrm>
              <a:off x="4721" y="157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06" name="Rectangle 326"/>
            <p:cNvSpPr>
              <a:spLocks noChangeArrowheads="1"/>
            </p:cNvSpPr>
            <p:nvPr/>
          </p:nvSpPr>
          <p:spPr bwMode="auto">
            <a:xfrm>
              <a:off x="4962" y="1574"/>
              <a:ext cx="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07" name="Rectangle 327"/>
            <p:cNvSpPr>
              <a:spLocks noChangeArrowheads="1"/>
            </p:cNvSpPr>
            <p:nvPr/>
          </p:nvSpPr>
          <p:spPr bwMode="auto">
            <a:xfrm>
              <a:off x="5143" y="166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rgbClr val="000000"/>
                  </a:solidFill>
                  <a:cs typeface="Times New Roman" pitchFamily="18" charset="0"/>
                </a:rPr>
                <a:t>3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08" name="Rectangle 328"/>
            <p:cNvSpPr>
              <a:spLocks noChangeArrowheads="1"/>
            </p:cNvSpPr>
            <p:nvPr/>
          </p:nvSpPr>
          <p:spPr bwMode="auto">
            <a:xfrm>
              <a:off x="5206" y="157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09" name="Rectangle 329"/>
            <p:cNvSpPr>
              <a:spLocks noChangeArrowheads="1"/>
            </p:cNvSpPr>
            <p:nvPr/>
          </p:nvSpPr>
          <p:spPr bwMode="auto">
            <a:xfrm>
              <a:off x="3059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10" name="Line 330"/>
            <p:cNvSpPr>
              <a:spLocks noChangeShapeType="1"/>
            </p:cNvSpPr>
            <p:nvPr/>
          </p:nvSpPr>
          <p:spPr bwMode="auto">
            <a:xfrm>
              <a:off x="3059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11" name="Line 331"/>
            <p:cNvSpPr>
              <a:spLocks noChangeShapeType="1"/>
            </p:cNvSpPr>
            <p:nvPr/>
          </p:nvSpPr>
          <p:spPr bwMode="auto">
            <a:xfrm>
              <a:off x="3059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12" name="Rectangle 332"/>
            <p:cNvSpPr>
              <a:spLocks noChangeArrowheads="1"/>
            </p:cNvSpPr>
            <p:nvPr/>
          </p:nvSpPr>
          <p:spPr bwMode="auto">
            <a:xfrm>
              <a:off x="3059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13" name="Line 333"/>
            <p:cNvSpPr>
              <a:spLocks noChangeShapeType="1"/>
            </p:cNvSpPr>
            <p:nvPr/>
          </p:nvSpPr>
          <p:spPr bwMode="auto">
            <a:xfrm>
              <a:off x="3059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14" name="Line 334"/>
            <p:cNvSpPr>
              <a:spLocks noChangeShapeType="1"/>
            </p:cNvSpPr>
            <p:nvPr/>
          </p:nvSpPr>
          <p:spPr bwMode="auto">
            <a:xfrm>
              <a:off x="3059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15" name="Rectangle 335"/>
            <p:cNvSpPr>
              <a:spLocks noChangeArrowheads="1"/>
            </p:cNvSpPr>
            <p:nvPr/>
          </p:nvSpPr>
          <p:spPr bwMode="auto">
            <a:xfrm>
              <a:off x="3070" y="1555"/>
              <a:ext cx="39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16" name="Line 336"/>
            <p:cNvSpPr>
              <a:spLocks noChangeShapeType="1"/>
            </p:cNvSpPr>
            <p:nvPr/>
          </p:nvSpPr>
          <p:spPr bwMode="auto">
            <a:xfrm>
              <a:off x="3070" y="1555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17" name="Rectangle 337"/>
            <p:cNvSpPr>
              <a:spLocks noChangeArrowheads="1"/>
            </p:cNvSpPr>
            <p:nvPr/>
          </p:nvSpPr>
          <p:spPr bwMode="auto">
            <a:xfrm>
              <a:off x="3463" y="155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18" name="Line 338"/>
            <p:cNvSpPr>
              <a:spLocks noChangeShapeType="1"/>
            </p:cNvSpPr>
            <p:nvPr/>
          </p:nvSpPr>
          <p:spPr bwMode="auto">
            <a:xfrm>
              <a:off x="3463" y="155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19" name="Line 339"/>
            <p:cNvSpPr>
              <a:spLocks noChangeShapeType="1"/>
            </p:cNvSpPr>
            <p:nvPr/>
          </p:nvSpPr>
          <p:spPr bwMode="auto">
            <a:xfrm>
              <a:off x="3463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20" name="Rectangle 340"/>
            <p:cNvSpPr>
              <a:spLocks noChangeArrowheads="1"/>
            </p:cNvSpPr>
            <p:nvPr/>
          </p:nvSpPr>
          <p:spPr bwMode="auto">
            <a:xfrm>
              <a:off x="3475" y="1555"/>
              <a:ext cx="420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21" name="Line 341"/>
            <p:cNvSpPr>
              <a:spLocks noChangeShapeType="1"/>
            </p:cNvSpPr>
            <p:nvPr/>
          </p:nvSpPr>
          <p:spPr bwMode="auto">
            <a:xfrm>
              <a:off x="3475" y="1555"/>
              <a:ext cx="4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22" name="Rectangle 342"/>
            <p:cNvSpPr>
              <a:spLocks noChangeArrowheads="1"/>
            </p:cNvSpPr>
            <p:nvPr/>
          </p:nvSpPr>
          <p:spPr bwMode="auto">
            <a:xfrm>
              <a:off x="3895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23" name="Line 343"/>
            <p:cNvSpPr>
              <a:spLocks noChangeShapeType="1"/>
            </p:cNvSpPr>
            <p:nvPr/>
          </p:nvSpPr>
          <p:spPr bwMode="auto">
            <a:xfrm>
              <a:off x="3895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24" name="Line 344"/>
            <p:cNvSpPr>
              <a:spLocks noChangeShapeType="1"/>
            </p:cNvSpPr>
            <p:nvPr/>
          </p:nvSpPr>
          <p:spPr bwMode="auto">
            <a:xfrm>
              <a:off x="3895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25" name="Rectangle 345"/>
            <p:cNvSpPr>
              <a:spLocks noChangeArrowheads="1"/>
            </p:cNvSpPr>
            <p:nvPr/>
          </p:nvSpPr>
          <p:spPr bwMode="auto">
            <a:xfrm>
              <a:off x="3906" y="1555"/>
              <a:ext cx="4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26" name="Line 346"/>
            <p:cNvSpPr>
              <a:spLocks noChangeShapeType="1"/>
            </p:cNvSpPr>
            <p:nvPr/>
          </p:nvSpPr>
          <p:spPr bwMode="auto">
            <a:xfrm>
              <a:off x="3906" y="1555"/>
              <a:ext cx="4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27" name="Rectangle 347"/>
            <p:cNvSpPr>
              <a:spLocks noChangeArrowheads="1"/>
            </p:cNvSpPr>
            <p:nvPr/>
          </p:nvSpPr>
          <p:spPr bwMode="auto">
            <a:xfrm>
              <a:off x="4362" y="155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28" name="Line 348"/>
            <p:cNvSpPr>
              <a:spLocks noChangeShapeType="1"/>
            </p:cNvSpPr>
            <p:nvPr/>
          </p:nvSpPr>
          <p:spPr bwMode="auto">
            <a:xfrm>
              <a:off x="4362" y="155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29" name="Line 349"/>
            <p:cNvSpPr>
              <a:spLocks noChangeShapeType="1"/>
            </p:cNvSpPr>
            <p:nvPr/>
          </p:nvSpPr>
          <p:spPr bwMode="auto">
            <a:xfrm>
              <a:off x="4362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30" name="Rectangle 350"/>
            <p:cNvSpPr>
              <a:spLocks noChangeArrowheads="1"/>
            </p:cNvSpPr>
            <p:nvPr/>
          </p:nvSpPr>
          <p:spPr bwMode="auto">
            <a:xfrm>
              <a:off x="4374" y="1555"/>
              <a:ext cx="4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31" name="Line 351"/>
            <p:cNvSpPr>
              <a:spLocks noChangeShapeType="1"/>
            </p:cNvSpPr>
            <p:nvPr/>
          </p:nvSpPr>
          <p:spPr bwMode="auto">
            <a:xfrm>
              <a:off x="4374" y="1555"/>
              <a:ext cx="4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32" name="Rectangle 352"/>
            <p:cNvSpPr>
              <a:spLocks noChangeArrowheads="1"/>
            </p:cNvSpPr>
            <p:nvPr/>
          </p:nvSpPr>
          <p:spPr bwMode="auto">
            <a:xfrm>
              <a:off x="4830" y="155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33" name="Line 353"/>
            <p:cNvSpPr>
              <a:spLocks noChangeShapeType="1"/>
            </p:cNvSpPr>
            <p:nvPr/>
          </p:nvSpPr>
          <p:spPr bwMode="auto">
            <a:xfrm>
              <a:off x="4830" y="155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34" name="Line 354"/>
            <p:cNvSpPr>
              <a:spLocks noChangeShapeType="1"/>
            </p:cNvSpPr>
            <p:nvPr/>
          </p:nvSpPr>
          <p:spPr bwMode="auto">
            <a:xfrm>
              <a:off x="4830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35" name="Rectangle 355"/>
            <p:cNvSpPr>
              <a:spLocks noChangeArrowheads="1"/>
            </p:cNvSpPr>
            <p:nvPr/>
          </p:nvSpPr>
          <p:spPr bwMode="auto">
            <a:xfrm>
              <a:off x="4842" y="1555"/>
              <a:ext cx="489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36" name="Line 356"/>
            <p:cNvSpPr>
              <a:spLocks noChangeShapeType="1"/>
            </p:cNvSpPr>
            <p:nvPr/>
          </p:nvSpPr>
          <p:spPr bwMode="auto">
            <a:xfrm>
              <a:off x="4842" y="1555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37" name="Rectangle 357"/>
            <p:cNvSpPr>
              <a:spLocks noChangeArrowheads="1"/>
            </p:cNvSpPr>
            <p:nvPr/>
          </p:nvSpPr>
          <p:spPr bwMode="auto">
            <a:xfrm>
              <a:off x="5331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38" name="Line 358"/>
            <p:cNvSpPr>
              <a:spLocks noChangeShapeType="1"/>
            </p:cNvSpPr>
            <p:nvPr/>
          </p:nvSpPr>
          <p:spPr bwMode="auto">
            <a:xfrm>
              <a:off x="5331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39" name="Line 359"/>
            <p:cNvSpPr>
              <a:spLocks noChangeShapeType="1"/>
            </p:cNvSpPr>
            <p:nvPr/>
          </p:nvSpPr>
          <p:spPr bwMode="auto">
            <a:xfrm>
              <a:off x="5331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40" name="Rectangle 360"/>
            <p:cNvSpPr>
              <a:spLocks noChangeArrowheads="1"/>
            </p:cNvSpPr>
            <p:nvPr/>
          </p:nvSpPr>
          <p:spPr bwMode="auto">
            <a:xfrm>
              <a:off x="5331" y="155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41" name="Line 361"/>
            <p:cNvSpPr>
              <a:spLocks noChangeShapeType="1"/>
            </p:cNvSpPr>
            <p:nvPr/>
          </p:nvSpPr>
          <p:spPr bwMode="auto">
            <a:xfrm>
              <a:off x="5331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42" name="Line 362"/>
            <p:cNvSpPr>
              <a:spLocks noChangeShapeType="1"/>
            </p:cNvSpPr>
            <p:nvPr/>
          </p:nvSpPr>
          <p:spPr bwMode="auto">
            <a:xfrm>
              <a:off x="5331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43" name="Rectangle 363"/>
            <p:cNvSpPr>
              <a:spLocks noChangeArrowheads="1"/>
            </p:cNvSpPr>
            <p:nvPr/>
          </p:nvSpPr>
          <p:spPr bwMode="auto">
            <a:xfrm>
              <a:off x="3059" y="1567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44" name="Line 364"/>
            <p:cNvSpPr>
              <a:spLocks noChangeShapeType="1"/>
            </p:cNvSpPr>
            <p:nvPr/>
          </p:nvSpPr>
          <p:spPr bwMode="auto">
            <a:xfrm>
              <a:off x="3059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45" name="Line 365"/>
            <p:cNvSpPr>
              <a:spLocks noChangeShapeType="1"/>
            </p:cNvSpPr>
            <p:nvPr/>
          </p:nvSpPr>
          <p:spPr bwMode="auto">
            <a:xfrm>
              <a:off x="3463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46" name="Line 366"/>
            <p:cNvSpPr>
              <a:spLocks noChangeShapeType="1"/>
            </p:cNvSpPr>
            <p:nvPr/>
          </p:nvSpPr>
          <p:spPr bwMode="auto">
            <a:xfrm>
              <a:off x="3895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47" name="Rectangle 367"/>
            <p:cNvSpPr>
              <a:spLocks noChangeArrowheads="1"/>
            </p:cNvSpPr>
            <p:nvPr/>
          </p:nvSpPr>
          <p:spPr bwMode="auto">
            <a:xfrm>
              <a:off x="4362" y="1567"/>
              <a:ext cx="6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48" name="Line 368"/>
            <p:cNvSpPr>
              <a:spLocks noChangeShapeType="1"/>
            </p:cNvSpPr>
            <p:nvPr/>
          </p:nvSpPr>
          <p:spPr bwMode="auto">
            <a:xfrm>
              <a:off x="4362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49" name="Rectangle 369"/>
            <p:cNvSpPr>
              <a:spLocks noChangeArrowheads="1"/>
            </p:cNvSpPr>
            <p:nvPr/>
          </p:nvSpPr>
          <p:spPr bwMode="auto">
            <a:xfrm>
              <a:off x="4830" y="1567"/>
              <a:ext cx="6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50" name="Line 370"/>
            <p:cNvSpPr>
              <a:spLocks noChangeShapeType="1"/>
            </p:cNvSpPr>
            <p:nvPr/>
          </p:nvSpPr>
          <p:spPr bwMode="auto">
            <a:xfrm>
              <a:off x="4830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51" name="Rectangle 371"/>
            <p:cNvSpPr>
              <a:spLocks noChangeArrowheads="1"/>
            </p:cNvSpPr>
            <p:nvPr/>
          </p:nvSpPr>
          <p:spPr bwMode="auto">
            <a:xfrm>
              <a:off x="5331" y="1567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52" name="Line 372"/>
            <p:cNvSpPr>
              <a:spLocks noChangeShapeType="1"/>
            </p:cNvSpPr>
            <p:nvPr/>
          </p:nvSpPr>
          <p:spPr bwMode="auto">
            <a:xfrm>
              <a:off x="5331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53" name="Rectangle 373"/>
            <p:cNvSpPr>
              <a:spLocks noChangeArrowheads="1"/>
            </p:cNvSpPr>
            <p:nvPr/>
          </p:nvSpPr>
          <p:spPr bwMode="auto">
            <a:xfrm>
              <a:off x="3147" y="1855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54" name="Rectangle 374"/>
            <p:cNvSpPr>
              <a:spLocks noChangeArrowheads="1"/>
            </p:cNvSpPr>
            <p:nvPr/>
          </p:nvSpPr>
          <p:spPr bwMode="auto">
            <a:xfrm>
              <a:off x="3386" y="185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55" name="Rectangle 375"/>
            <p:cNvSpPr>
              <a:spLocks noChangeArrowheads="1"/>
            </p:cNvSpPr>
            <p:nvPr/>
          </p:nvSpPr>
          <p:spPr bwMode="auto">
            <a:xfrm>
              <a:off x="3636" y="185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56" name="Rectangle 376"/>
            <p:cNvSpPr>
              <a:spLocks noChangeArrowheads="1"/>
            </p:cNvSpPr>
            <p:nvPr/>
          </p:nvSpPr>
          <p:spPr bwMode="auto">
            <a:xfrm>
              <a:off x="3732" y="185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57" name="Rectangle 377"/>
            <p:cNvSpPr>
              <a:spLocks noChangeArrowheads="1"/>
            </p:cNvSpPr>
            <p:nvPr/>
          </p:nvSpPr>
          <p:spPr bwMode="auto">
            <a:xfrm>
              <a:off x="4084" y="185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58" name="Rectangle 378"/>
            <p:cNvSpPr>
              <a:spLocks noChangeArrowheads="1"/>
            </p:cNvSpPr>
            <p:nvPr/>
          </p:nvSpPr>
          <p:spPr bwMode="auto">
            <a:xfrm>
              <a:off x="4180" y="185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59" name="Rectangle 379"/>
            <p:cNvSpPr>
              <a:spLocks noChangeArrowheads="1"/>
            </p:cNvSpPr>
            <p:nvPr/>
          </p:nvSpPr>
          <p:spPr bwMode="auto">
            <a:xfrm>
              <a:off x="4550" y="185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60" name="Rectangle 380"/>
            <p:cNvSpPr>
              <a:spLocks noChangeArrowheads="1"/>
            </p:cNvSpPr>
            <p:nvPr/>
          </p:nvSpPr>
          <p:spPr bwMode="auto">
            <a:xfrm>
              <a:off x="4646" y="185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61" name="Rectangle 381"/>
            <p:cNvSpPr>
              <a:spLocks noChangeArrowheads="1"/>
            </p:cNvSpPr>
            <p:nvPr/>
          </p:nvSpPr>
          <p:spPr bwMode="auto">
            <a:xfrm>
              <a:off x="5037" y="185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62" name="Rectangle 382"/>
            <p:cNvSpPr>
              <a:spLocks noChangeArrowheads="1"/>
            </p:cNvSpPr>
            <p:nvPr/>
          </p:nvSpPr>
          <p:spPr bwMode="auto">
            <a:xfrm>
              <a:off x="5133" y="185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63" name="Line 383"/>
            <p:cNvSpPr>
              <a:spLocks noChangeShapeType="1"/>
            </p:cNvSpPr>
            <p:nvPr/>
          </p:nvSpPr>
          <p:spPr bwMode="auto">
            <a:xfrm>
              <a:off x="3059" y="18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64" name="Line 384"/>
            <p:cNvSpPr>
              <a:spLocks noChangeShapeType="1"/>
            </p:cNvSpPr>
            <p:nvPr/>
          </p:nvSpPr>
          <p:spPr bwMode="auto">
            <a:xfrm>
              <a:off x="3070" y="1841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65" name="Line 385"/>
            <p:cNvSpPr>
              <a:spLocks noChangeShapeType="1"/>
            </p:cNvSpPr>
            <p:nvPr/>
          </p:nvSpPr>
          <p:spPr bwMode="auto">
            <a:xfrm>
              <a:off x="3463" y="18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66" name="Line 386"/>
            <p:cNvSpPr>
              <a:spLocks noChangeShapeType="1"/>
            </p:cNvSpPr>
            <p:nvPr/>
          </p:nvSpPr>
          <p:spPr bwMode="auto">
            <a:xfrm>
              <a:off x="3463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67" name="Line 387"/>
            <p:cNvSpPr>
              <a:spLocks noChangeShapeType="1"/>
            </p:cNvSpPr>
            <p:nvPr/>
          </p:nvSpPr>
          <p:spPr bwMode="auto">
            <a:xfrm>
              <a:off x="3469" y="1841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68" name="Line 388"/>
            <p:cNvSpPr>
              <a:spLocks noChangeShapeType="1"/>
            </p:cNvSpPr>
            <p:nvPr/>
          </p:nvSpPr>
          <p:spPr bwMode="auto">
            <a:xfrm>
              <a:off x="3895" y="184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69" name="Line 389"/>
            <p:cNvSpPr>
              <a:spLocks noChangeShapeType="1"/>
            </p:cNvSpPr>
            <p:nvPr/>
          </p:nvSpPr>
          <p:spPr bwMode="auto">
            <a:xfrm>
              <a:off x="3895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70" name="Line 390"/>
            <p:cNvSpPr>
              <a:spLocks noChangeShapeType="1"/>
            </p:cNvSpPr>
            <p:nvPr/>
          </p:nvSpPr>
          <p:spPr bwMode="auto">
            <a:xfrm>
              <a:off x="3900" y="1841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71" name="Line 391"/>
            <p:cNvSpPr>
              <a:spLocks noChangeShapeType="1"/>
            </p:cNvSpPr>
            <p:nvPr/>
          </p:nvSpPr>
          <p:spPr bwMode="auto">
            <a:xfrm>
              <a:off x="4362" y="18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72" name="Line 392"/>
            <p:cNvSpPr>
              <a:spLocks noChangeShapeType="1"/>
            </p:cNvSpPr>
            <p:nvPr/>
          </p:nvSpPr>
          <p:spPr bwMode="auto">
            <a:xfrm>
              <a:off x="4362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73" name="Line 393"/>
            <p:cNvSpPr>
              <a:spLocks noChangeShapeType="1"/>
            </p:cNvSpPr>
            <p:nvPr/>
          </p:nvSpPr>
          <p:spPr bwMode="auto">
            <a:xfrm>
              <a:off x="4368" y="1841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74" name="Line 394"/>
            <p:cNvSpPr>
              <a:spLocks noChangeShapeType="1"/>
            </p:cNvSpPr>
            <p:nvPr/>
          </p:nvSpPr>
          <p:spPr bwMode="auto">
            <a:xfrm>
              <a:off x="4830" y="18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75" name="Line 395"/>
            <p:cNvSpPr>
              <a:spLocks noChangeShapeType="1"/>
            </p:cNvSpPr>
            <p:nvPr/>
          </p:nvSpPr>
          <p:spPr bwMode="auto">
            <a:xfrm>
              <a:off x="4830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76" name="Line 396"/>
            <p:cNvSpPr>
              <a:spLocks noChangeShapeType="1"/>
            </p:cNvSpPr>
            <p:nvPr/>
          </p:nvSpPr>
          <p:spPr bwMode="auto">
            <a:xfrm>
              <a:off x="4836" y="1841"/>
              <a:ext cx="4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77" name="Line 397"/>
            <p:cNvSpPr>
              <a:spLocks noChangeShapeType="1"/>
            </p:cNvSpPr>
            <p:nvPr/>
          </p:nvSpPr>
          <p:spPr bwMode="auto">
            <a:xfrm>
              <a:off x="5331" y="18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78" name="Rectangle 398"/>
            <p:cNvSpPr>
              <a:spLocks noChangeArrowheads="1"/>
            </p:cNvSpPr>
            <p:nvPr/>
          </p:nvSpPr>
          <p:spPr bwMode="auto">
            <a:xfrm>
              <a:off x="3059" y="1847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79" name="Line 399"/>
            <p:cNvSpPr>
              <a:spLocks noChangeShapeType="1"/>
            </p:cNvSpPr>
            <p:nvPr/>
          </p:nvSpPr>
          <p:spPr bwMode="auto">
            <a:xfrm>
              <a:off x="3059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80" name="Line 400"/>
            <p:cNvSpPr>
              <a:spLocks noChangeShapeType="1"/>
            </p:cNvSpPr>
            <p:nvPr/>
          </p:nvSpPr>
          <p:spPr bwMode="auto">
            <a:xfrm>
              <a:off x="3463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81" name="Line 401"/>
            <p:cNvSpPr>
              <a:spLocks noChangeShapeType="1"/>
            </p:cNvSpPr>
            <p:nvPr/>
          </p:nvSpPr>
          <p:spPr bwMode="auto">
            <a:xfrm>
              <a:off x="3895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82" name="Rectangle 402"/>
            <p:cNvSpPr>
              <a:spLocks noChangeArrowheads="1"/>
            </p:cNvSpPr>
            <p:nvPr/>
          </p:nvSpPr>
          <p:spPr bwMode="auto">
            <a:xfrm>
              <a:off x="4362" y="1847"/>
              <a:ext cx="6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83" name="Line 403"/>
            <p:cNvSpPr>
              <a:spLocks noChangeShapeType="1"/>
            </p:cNvSpPr>
            <p:nvPr/>
          </p:nvSpPr>
          <p:spPr bwMode="auto">
            <a:xfrm>
              <a:off x="4362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84" name="Rectangle 404"/>
            <p:cNvSpPr>
              <a:spLocks noChangeArrowheads="1"/>
            </p:cNvSpPr>
            <p:nvPr/>
          </p:nvSpPr>
          <p:spPr bwMode="auto">
            <a:xfrm>
              <a:off x="4830" y="1847"/>
              <a:ext cx="6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85" name="Line 405"/>
            <p:cNvSpPr>
              <a:spLocks noChangeShapeType="1"/>
            </p:cNvSpPr>
            <p:nvPr/>
          </p:nvSpPr>
          <p:spPr bwMode="auto">
            <a:xfrm>
              <a:off x="4830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86" name="Rectangle 406"/>
            <p:cNvSpPr>
              <a:spLocks noChangeArrowheads="1"/>
            </p:cNvSpPr>
            <p:nvPr/>
          </p:nvSpPr>
          <p:spPr bwMode="auto">
            <a:xfrm>
              <a:off x="5331" y="1847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87" name="Line 407"/>
            <p:cNvSpPr>
              <a:spLocks noChangeShapeType="1"/>
            </p:cNvSpPr>
            <p:nvPr/>
          </p:nvSpPr>
          <p:spPr bwMode="auto">
            <a:xfrm>
              <a:off x="5331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88" name="Rectangle 408"/>
            <p:cNvSpPr>
              <a:spLocks noChangeArrowheads="1"/>
            </p:cNvSpPr>
            <p:nvPr/>
          </p:nvSpPr>
          <p:spPr bwMode="auto">
            <a:xfrm>
              <a:off x="3147" y="2135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89" name="Rectangle 409"/>
            <p:cNvSpPr>
              <a:spLocks noChangeArrowheads="1"/>
            </p:cNvSpPr>
            <p:nvPr/>
          </p:nvSpPr>
          <p:spPr bwMode="auto">
            <a:xfrm>
              <a:off x="3386" y="213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90" name="Rectangle 410"/>
            <p:cNvSpPr>
              <a:spLocks noChangeArrowheads="1"/>
            </p:cNvSpPr>
            <p:nvPr/>
          </p:nvSpPr>
          <p:spPr bwMode="auto">
            <a:xfrm>
              <a:off x="3636" y="213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91" name="Rectangle 411"/>
            <p:cNvSpPr>
              <a:spLocks noChangeArrowheads="1"/>
            </p:cNvSpPr>
            <p:nvPr/>
          </p:nvSpPr>
          <p:spPr bwMode="auto">
            <a:xfrm>
              <a:off x="3732" y="213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92" name="Rectangle 412"/>
            <p:cNvSpPr>
              <a:spLocks noChangeArrowheads="1"/>
            </p:cNvSpPr>
            <p:nvPr/>
          </p:nvSpPr>
          <p:spPr bwMode="auto">
            <a:xfrm>
              <a:off x="4084" y="213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93" name="Rectangle 413"/>
            <p:cNvSpPr>
              <a:spLocks noChangeArrowheads="1"/>
            </p:cNvSpPr>
            <p:nvPr/>
          </p:nvSpPr>
          <p:spPr bwMode="auto">
            <a:xfrm>
              <a:off x="4180" y="213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94" name="Rectangle 414"/>
            <p:cNvSpPr>
              <a:spLocks noChangeArrowheads="1"/>
            </p:cNvSpPr>
            <p:nvPr/>
          </p:nvSpPr>
          <p:spPr bwMode="auto">
            <a:xfrm>
              <a:off x="4550" y="213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95" name="Rectangle 415"/>
            <p:cNvSpPr>
              <a:spLocks noChangeArrowheads="1"/>
            </p:cNvSpPr>
            <p:nvPr/>
          </p:nvSpPr>
          <p:spPr bwMode="auto">
            <a:xfrm>
              <a:off x="4646" y="213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96" name="Rectangle 416"/>
            <p:cNvSpPr>
              <a:spLocks noChangeArrowheads="1"/>
            </p:cNvSpPr>
            <p:nvPr/>
          </p:nvSpPr>
          <p:spPr bwMode="auto">
            <a:xfrm>
              <a:off x="5037" y="213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97" name="Rectangle 417"/>
            <p:cNvSpPr>
              <a:spLocks noChangeArrowheads="1"/>
            </p:cNvSpPr>
            <p:nvPr/>
          </p:nvSpPr>
          <p:spPr bwMode="auto">
            <a:xfrm>
              <a:off x="5133" y="213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898" name="Rectangle 418"/>
            <p:cNvSpPr>
              <a:spLocks noChangeArrowheads="1"/>
            </p:cNvSpPr>
            <p:nvPr/>
          </p:nvSpPr>
          <p:spPr bwMode="auto">
            <a:xfrm>
              <a:off x="3059" y="2121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899" name="Line 419"/>
            <p:cNvSpPr>
              <a:spLocks noChangeShapeType="1"/>
            </p:cNvSpPr>
            <p:nvPr/>
          </p:nvSpPr>
          <p:spPr bwMode="auto">
            <a:xfrm>
              <a:off x="3059" y="2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00" name="Rectangle 420"/>
            <p:cNvSpPr>
              <a:spLocks noChangeArrowheads="1"/>
            </p:cNvSpPr>
            <p:nvPr/>
          </p:nvSpPr>
          <p:spPr bwMode="auto">
            <a:xfrm>
              <a:off x="3070" y="2121"/>
              <a:ext cx="39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01" name="Line 421"/>
            <p:cNvSpPr>
              <a:spLocks noChangeShapeType="1"/>
            </p:cNvSpPr>
            <p:nvPr/>
          </p:nvSpPr>
          <p:spPr bwMode="auto">
            <a:xfrm>
              <a:off x="3070" y="2121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02" name="Line 422"/>
            <p:cNvSpPr>
              <a:spLocks noChangeShapeType="1"/>
            </p:cNvSpPr>
            <p:nvPr/>
          </p:nvSpPr>
          <p:spPr bwMode="auto">
            <a:xfrm>
              <a:off x="3463" y="212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03" name="Line 423"/>
            <p:cNvSpPr>
              <a:spLocks noChangeShapeType="1"/>
            </p:cNvSpPr>
            <p:nvPr/>
          </p:nvSpPr>
          <p:spPr bwMode="auto">
            <a:xfrm>
              <a:off x="3463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04" name="Rectangle 424"/>
            <p:cNvSpPr>
              <a:spLocks noChangeArrowheads="1"/>
            </p:cNvSpPr>
            <p:nvPr/>
          </p:nvSpPr>
          <p:spPr bwMode="auto">
            <a:xfrm>
              <a:off x="3469" y="2121"/>
              <a:ext cx="42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05" name="Line 425"/>
            <p:cNvSpPr>
              <a:spLocks noChangeShapeType="1"/>
            </p:cNvSpPr>
            <p:nvPr/>
          </p:nvSpPr>
          <p:spPr bwMode="auto">
            <a:xfrm>
              <a:off x="3469" y="2121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06" name="Line 426"/>
            <p:cNvSpPr>
              <a:spLocks noChangeShapeType="1"/>
            </p:cNvSpPr>
            <p:nvPr/>
          </p:nvSpPr>
          <p:spPr bwMode="auto">
            <a:xfrm>
              <a:off x="3895" y="212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07" name="Line 427"/>
            <p:cNvSpPr>
              <a:spLocks noChangeShapeType="1"/>
            </p:cNvSpPr>
            <p:nvPr/>
          </p:nvSpPr>
          <p:spPr bwMode="auto">
            <a:xfrm>
              <a:off x="3895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08" name="Rectangle 428"/>
            <p:cNvSpPr>
              <a:spLocks noChangeArrowheads="1"/>
            </p:cNvSpPr>
            <p:nvPr/>
          </p:nvSpPr>
          <p:spPr bwMode="auto">
            <a:xfrm>
              <a:off x="3900" y="2121"/>
              <a:ext cx="46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09" name="Line 429"/>
            <p:cNvSpPr>
              <a:spLocks noChangeShapeType="1"/>
            </p:cNvSpPr>
            <p:nvPr/>
          </p:nvSpPr>
          <p:spPr bwMode="auto">
            <a:xfrm>
              <a:off x="3900" y="2121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10" name="Rectangle 430"/>
            <p:cNvSpPr>
              <a:spLocks noChangeArrowheads="1"/>
            </p:cNvSpPr>
            <p:nvPr/>
          </p:nvSpPr>
          <p:spPr bwMode="auto">
            <a:xfrm>
              <a:off x="4362" y="212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11" name="Line 431"/>
            <p:cNvSpPr>
              <a:spLocks noChangeShapeType="1"/>
            </p:cNvSpPr>
            <p:nvPr/>
          </p:nvSpPr>
          <p:spPr bwMode="auto">
            <a:xfrm>
              <a:off x="4362" y="212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12" name="Line 432"/>
            <p:cNvSpPr>
              <a:spLocks noChangeShapeType="1"/>
            </p:cNvSpPr>
            <p:nvPr/>
          </p:nvSpPr>
          <p:spPr bwMode="auto">
            <a:xfrm>
              <a:off x="4362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13" name="Rectangle 433"/>
            <p:cNvSpPr>
              <a:spLocks noChangeArrowheads="1"/>
            </p:cNvSpPr>
            <p:nvPr/>
          </p:nvSpPr>
          <p:spPr bwMode="auto">
            <a:xfrm>
              <a:off x="4368" y="2121"/>
              <a:ext cx="46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14" name="Line 434"/>
            <p:cNvSpPr>
              <a:spLocks noChangeShapeType="1"/>
            </p:cNvSpPr>
            <p:nvPr/>
          </p:nvSpPr>
          <p:spPr bwMode="auto">
            <a:xfrm>
              <a:off x="4368" y="2121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15" name="Rectangle 435"/>
            <p:cNvSpPr>
              <a:spLocks noChangeArrowheads="1"/>
            </p:cNvSpPr>
            <p:nvPr/>
          </p:nvSpPr>
          <p:spPr bwMode="auto">
            <a:xfrm>
              <a:off x="4830" y="212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16" name="Line 436"/>
            <p:cNvSpPr>
              <a:spLocks noChangeShapeType="1"/>
            </p:cNvSpPr>
            <p:nvPr/>
          </p:nvSpPr>
          <p:spPr bwMode="auto">
            <a:xfrm>
              <a:off x="4830" y="212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17" name="Line 437"/>
            <p:cNvSpPr>
              <a:spLocks noChangeShapeType="1"/>
            </p:cNvSpPr>
            <p:nvPr/>
          </p:nvSpPr>
          <p:spPr bwMode="auto">
            <a:xfrm>
              <a:off x="4830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18" name="Rectangle 438"/>
            <p:cNvSpPr>
              <a:spLocks noChangeArrowheads="1"/>
            </p:cNvSpPr>
            <p:nvPr/>
          </p:nvSpPr>
          <p:spPr bwMode="auto">
            <a:xfrm>
              <a:off x="4836" y="2121"/>
              <a:ext cx="49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19" name="Line 439"/>
            <p:cNvSpPr>
              <a:spLocks noChangeShapeType="1"/>
            </p:cNvSpPr>
            <p:nvPr/>
          </p:nvSpPr>
          <p:spPr bwMode="auto">
            <a:xfrm>
              <a:off x="4836" y="2121"/>
              <a:ext cx="4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20" name="Rectangle 440"/>
            <p:cNvSpPr>
              <a:spLocks noChangeArrowheads="1"/>
            </p:cNvSpPr>
            <p:nvPr/>
          </p:nvSpPr>
          <p:spPr bwMode="auto">
            <a:xfrm>
              <a:off x="5331" y="2121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21" name="Line 441"/>
            <p:cNvSpPr>
              <a:spLocks noChangeShapeType="1"/>
            </p:cNvSpPr>
            <p:nvPr/>
          </p:nvSpPr>
          <p:spPr bwMode="auto">
            <a:xfrm>
              <a:off x="5331" y="2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22" name="Rectangle 442"/>
            <p:cNvSpPr>
              <a:spLocks noChangeArrowheads="1"/>
            </p:cNvSpPr>
            <p:nvPr/>
          </p:nvSpPr>
          <p:spPr bwMode="auto">
            <a:xfrm>
              <a:off x="3059" y="2127"/>
              <a:ext cx="11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23" name="Line 443"/>
            <p:cNvSpPr>
              <a:spLocks noChangeShapeType="1"/>
            </p:cNvSpPr>
            <p:nvPr/>
          </p:nvSpPr>
          <p:spPr bwMode="auto">
            <a:xfrm>
              <a:off x="3059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24" name="Line 444"/>
            <p:cNvSpPr>
              <a:spLocks noChangeShapeType="1"/>
            </p:cNvSpPr>
            <p:nvPr/>
          </p:nvSpPr>
          <p:spPr bwMode="auto">
            <a:xfrm>
              <a:off x="3463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25" name="Line 445"/>
            <p:cNvSpPr>
              <a:spLocks noChangeShapeType="1"/>
            </p:cNvSpPr>
            <p:nvPr/>
          </p:nvSpPr>
          <p:spPr bwMode="auto">
            <a:xfrm>
              <a:off x="3895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26" name="Rectangle 446"/>
            <p:cNvSpPr>
              <a:spLocks noChangeArrowheads="1"/>
            </p:cNvSpPr>
            <p:nvPr/>
          </p:nvSpPr>
          <p:spPr bwMode="auto">
            <a:xfrm>
              <a:off x="4362" y="2127"/>
              <a:ext cx="6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27" name="Line 447"/>
            <p:cNvSpPr>
              <a:spLocks noChangeShapeType="1"/>
            </p:cNvSpPr>
            <p:nvPr/>
          </p:nvSpPr>
          <p:spPr bwMode="auto">
            <a:xfrm>
              <a:off x="4362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28" name="Rectangle 448"/>
            <p:cNvSpPr>
              <a:spLocks noChangeArrowheads="1"/>
            </p:cNvSpPr>
            <p:nvPr/>
          </p:nvSpPr>
          <p:spPr bwMode="auto">
            <a:xfrm>
              <a:off x="4830" y="2127"/>
              <a:ext cx="6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29" name="Line 449"/>
            <p:cNvSpPr>
              <a:spLocks noChangeShapeType="1"/>
            </p:cNvSpPr>
            <p:nvPr/>
          </p:nvSpPr>
          <p:spPr bwMode="auto">
            <a:xfrm>
              <a:off x="4830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30" name="Rectangle 450"/>
            <p:cNvSpPr>
              <a:spLocks noChangeArrowheads="1"/>
            </p:cNvSpPr>
            <p:nvPr/>
          </p:nvSpPr>
          <p:spPr bwMode="auto">
            <a:xfrm>
              <a:off x="5331" y="2127"/>
              <a:ext cx="11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31" name="Line 451"/>
            <p:cNvSpPr>
              <a:spLocks noChangeShapeType="1"/>
            </p:cNvSpPr>
            <p:nvPr/>
          </p:nvSpPr>
          <p:spPr bwMode="auto">
            <a:xfrm>
              <a:off x="5331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32" name="Rectangle 452"/>
            <p:cNvSpPr>
              <a:spLocks noChangeArrowheads="1"/>
            </p:cNvSpPr>
            <p:nvPr/>
          </p:nvSpPr>
          <p:spPr bwMode="auto">
            <a:xfrm>
              <a:off x="3147" y="2415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33" name="Rectangle 453"/>
            <p:cNvSpPr>
              <a:spLocks noChangeArrowheads="1"/>
            </p:cNvSpPr>
            <p:nvPr/>
          </p:nvSpPr>
          <p:spPr bwMode="auto">
            <a:xfrm>
              <a:off x="3386" y="24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34" name="Rectangle 454"/>
            <p:cNvSpPr>
              <a:spLocks noChangeArrowheads="1"/>
            </p:cNvSpPr>
            <p:nvPr/>
          </p:nvSpPr>
          <p:spPr bwMode="auto">
            <a:xfrm>
              <a:off x="3636" y="241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35" name="Rectangle 455"/>
            <p:cNvSpPr>
              <a:spLocks noChangeArrowheads="1"/>
            </p:cNvSpPr>
            <p:nvPr/>
          </p:nvSpPr>
          <p:spPr bwMode="auto">
            <a:xfrm>
              <a:off x="3732" y="24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36" name="Rectangle 456"/>
            <p:cNvSpPr>
              <a:spLocks noChangeArrowheads="1"/>
            </p:cNvSpPr>
            <p:nvPr/>
          </p:nvSpPr>
          <p:spPr bwMode="auto">
            <a:xfrm>
              <a:off x="4084" y="241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37" name="Rectangle 457"/>
            <p:cNvSpPr>
              <a:spLocks noChangeArrowheads="1"/>
            </p:cNvSpPr>
            <p:nvPr/>
          </p:nvSpPr>
          <p:spPr bwMode="auto">
            <a:xfrm>
              <a:off x="4180" y="24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38" name="Rectangle 458"/>
            <p:cNvSpPr>
              <a:spLocks noChangeArrowheads="1"/>
            </p:cNvSpPr>
            <p:nvPr/>
          </p:nvSpPr>
          <p:spPr bwMode="auto">
            <a:xfrm>
              <a:off x="4550" y="241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39" name="Rectangle 459"/>
            <p:cNvSpPr>
              <a:spLocks noChangeArrowheads="1"/>
            </p:cNvSpPr>
            <p:nvPr/>
          </p:nvSpPr>
          <p:spPr bwMode="auto">
            <a:xfrm>
              <a:off x="4646" y="24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40" name="Rectangle 460"/>
            <p:cNvSpPr>
              <a:spLocks noChangeArrowheads="1"/>
            </p:cNvSpPr>
            <p:nvPr/>
          </p:nvSpPr>
          <p:spPr bwMode="auto">
            <a:xfrm>
              <a:off x="5037" y="241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41" name="Rectangle 461"/>
            <p:cNvSpPr>
              <a:spLocks noChangeArrowheads="1"/>
            </p:cNvSpPr>
            <p:nvPr/>
          </p:nvSpPr>
          <p:spPr bwMode="auto">
            <a:xfrm>
              <a:off x="5133" y="24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42" name="Rectangle 462"/>
            <p:cNvSpPr>
              <a:spLocks noChangeArrowheads="1"/>
            </p:cNvSpPr>
            <p:nvPr/>
          </p:nvSpPr>
          <p:spPr bwMode="auto">
            <a:xfrm>
              <a:off x="3059" y="2402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43" name="Line 463"/>
            <p:cNvSpPr>
              <a:spLocks noChangeShapeType="1"/>
            </p:cNvSpPr>
            <p:nvPr/>
          </p:nvSpPr>
          <p:spPr bwMode="auto">
            <a:xfrm>
              <a:off x="3059" y="240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44" name="Rectangle 464"/>
            <p:cNvSpPr>
              <a:spLocks noChangeArrowheads="1"/>
            </p:cNvSpPr>
            <p:nvPr/>
          </p:nvSpPr>
          <p:spPr bwMode="auto">
            <a:xfrm>
              <a:off x="3070" y="2402"/>
              <a:ext cx="39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45" name="Line 465"/>
            <p:cNvSpPr>
              <a:spLocks noChangeShapeType="1"/>
            </p:cNvSpPr>
            <p:nvPr/>
          </p:nvSpPr>
          <p:spPr bwMode="auto">
            <a:xfrm>
              <a:off x="3070" y="2402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46" name="Line 466"/>
            <p:cNvSpPr>
              <a:spLocks noChangeShapeType="1"/>
            </p:cNvSpPr>
            <p:nvPr/>
          </p:nvSpPr>
          <p:spPr bwMode="auto">
            <a:xfrm>
              <a:off x="3463" y="240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47" name="Line 467"/>
            <p:cNvSpPr>
              <a:spLocks noChangeShapeType="1"/>
            </p:cNvSpPr>
            <p:nvPr/>
          </p:nvSpPr>
          <p:spPr bwMode="auto">
            <a:xfrm>
              <a:off x="3463" y="240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48" name="Rectangle 468"/>
            <p:cNvSpPr>
              <a:spLocks noChangeArrowheads="1"/>
            </p:cNvSpPr>
            <p:nvPr/>
          </p:nvSpPr>
          <p:spPr bwMode="auto">
            <a:xfrm>
              <a:off x="3469" y="2402"/>
              <a:ext cx="42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49" name="Line 469"/>
            <p:cNvSpPr>
              <a:spLocks noChangeShapeType="1"/>
            </p:cNvSpPr>
            <p:nvPr/>
          </p:nvSpPr>
          <p:spPr bwMode="auto">
            <a:xfrm>
              <a:off x="3469" y="2402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50" name="Line 470"/>
            <p:cNvSpPr>
              <a:spLocks noChangeShapeType="1"/>
            </p:cNvSpPr>
            <p:nvPr/>
          </p:nvSpPr>
          <p:spPr bwMode="auto">
            <a:xfrm>
              <a:off x="3895" y="240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51" name="Line 471"/>
            <p:cNvSpPr>
              <a:spLocks noChangeShapeType="1"/>
            </p:cNvSpPr>
            <p:nvPr/>
          </p:nvSpPr>
          <p:spPr bwMode="auto">
            <a:xfrm>
              <a:off x="3895" y="240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52" name="Rectangle 472"/>
            <p:cNvSpPr>
              <a:spLocks noChangeArrowheads="1"/>
            </p:cNvSpPr>
            <p:nvPr/>
          </p:nvSpPr>
          <p:spPr bwMode="auto">
            <a:xfrm>
              <a:off x="3900" y="2402"/>
              <a:ext cx="46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53" name="Line 473"/>
            <p:cNvSpPr>
              <a:spLocks noChangeShapeType="1"/>
            </p:cNvSpPr>
            <p:nvPr/>
          </p:nvSpPr>
          <p:spPr bwMode="auto">
            <a:xfrm>
              <a:off x="3900" y="2402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54" name="Rectangle 474"/>
            <p:cNvSpPr>
              <a:spLocks noChangeArrowheads="1"/>
            </p:cNvSpPr>
            <p:nvPr/>
          </p:nvSpPr>
          <p:spPr bwMode="auto">
            <a:xfrm>
              <a:off x="4362" y="2402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55" name="Line 475"/>
            <p:cNvSpPr>
              <a:spLocks noChangeShapeType="1"/>
            </p:cNvSpPr>
            <p:nvPr/>
          </p:nvSpPr>
          <p:spPr bwMode="auto">
            <a:xfrm>
              <a:off x="4362" y="240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56" name="Line 476"/>
            <p:cNvSpPr>
              <a:spLocks noChangeShapeType="1"/>
            </p:cNvSpPr>
            <p:nvPr/>
          </p:nvSpPr>
          <p:spPr bwMode="auto">
            <a:xfrm>
              <a:off x="4362" y="240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57" name="Rectangle 477"/>
            <p:cNvSpPr>
              <a:spLocks noChangeArrowheads="1"/>
            </p:cNvSpPr>
            <p:nvPr/>
          </p:nvSpPr>
          <p:spPr bwMode="auto">
            <a:xfrm>
              <a:off x="4368" y="2402"/>
              <a:ext cx="46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58" name="Line 478"/>
            <p:cNvSpPr>
              <a:spLocks noChangeShapeType="1"/>
            </p:cNvSpPr>
            <p:nvPr/>
          </p:nvSpPr>
          <p:spPr bwMode="auto">
            <a:xfrm>
              <a:off x="4368" y="2402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59" name="Rectangle 479"/>
            <p:cNvSpPr>
              <a:spLocks noChangeArrowheads="1"/>
            </p:cNvSpPr>
            <p:nvPr/>
          </p:nvSpPr>
          <p:spPr bwMode="auto">
            <a:xfrm>
              <a:off x="4830" y="2402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60" name="Line 480"/>
            <p:cNvSpPr>
              <a:spLocks noChangeShapeType="1"/>
            </p:cNvSpPr>
            <p:nvPr/>
          </p:nvSpPr>
          <p:spPr bwMode="auto">
            <a:xfrm>
              <a:off x="4830" y="240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61" name="Line 481"/>
            <p:cNvSpPr>
              <a:spLocks noChangeShapeType="1"/>
            </p:cNvSpPr>
            <p:nvPr/>
          </p:nvSpPr>
          <p:spPr bwMode="auto">
            <a:xfrm>
              <a:off x="4830" y="240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62" name="Rectangle 482"/>
            <p:cNvSpPr>
              <a:spLocks noChangeArrowheads="1"/>
            </p:cNvSpPr>
            <p:nvPr/>
          </p:nvSpPr>
          <p:spPr bwMode="auto">
            <a:xfrm>
              <a:off x="4836" y="2402"/>
              <a:ext cx="49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63" name="Line 483"/>
            <p:cNvSpPr>
              <a:spLocks noChangeShapeType="1"/>
            </p:cNvSpPr>
            <p:nvPr/>
          </p:nvSpPr>
          <p:spPr bwMode="auto">
            <a:xfrm>
              <a:off x="4836" y="2402"/>
              <a:ext cx="4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64" name="Rectangle 484"/>
            <p:cNvSpPr>
              <a:spLocks noChangeArrowheads="1"/>
            </p:cNvSpPr>
            <p:nvPr/>
          </p:nvSpPr>
          <p:spPr bwMode="auto">
            <a:xfrm>
              <a:off x="5331" y="2402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65" name="Line 485"/>
            <p:cNvSpPr>
              <a:spLocks noChangeShapeType="1"/>
            </p:cNvSpPr>
            <p:nvPr/>
          </p:nvSpPr>
          <p:spPr bwMode="auto">
            <a:xfrm>
              <a:off x="5331" y="240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66" name="Rectangle 486"/>
            <p:cNvSpPr>
              <a:spLocks noChangeArrowheads="1"/>
            </p:cNvSpPr>
            <p:nvPr/>
          </p:nvSpPr>
          <p:spPr bwMode="auto">
            <a:xfrm>
              <a:off x="3059" y="2407"/>
              <a:ext cx="11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67" name="Line 487"/>
            <p:cNvSpPr>
              <a:spLocks noChangeShapeType="1"/>
            </p:cNvSpPr>
            <p:nvPr/>
          </p:nvSpPr>
          <p:spPr bwMode="auto">
            <a:xfrm>
              <a:off x="3059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68" name="Line 488"/>
            <p:cNvSpPr>
              <a:spLocks noChangeShapeType="1"/>
            </p:cNvSpPr>
            <p:nvPr/>
          </p:nvSpPr>
          <p:spPr bwMode="auto">
            <a:xfrm>
              <a:off x="3463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69" name="Line 489"/>
            <p:cNvSpPr>
              <a:spLocks noChangeShapeType="1"/>
            </p:cNvSpPr>
            <p:nvPr/>
          </p:nvSpPr>
          <p:spPr bwMode="auto">
            <a:xfrm>
              <a:off x="3895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70" name="Rectangle 490"/>
            <p:cNvSpPr>
              <a:spLocks noChangeArrowheads="1"/>
            </p:cNvSpPr>
            <p:nvPr/>
          </p:nvSpPr>
          <p:spPr bwMode="auto">
            <a:xfrm>
              <a:off x="4362" y="2407"/>
              <a:ext cx="6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71" name="Line 491"/>
            <p:cNvSpPr>
              <a:spLocks noChangeShapeType="1"/>
            </p:cNvSpPr>
            <p:nvPr/>
          </p:nvSpPr>
          <p:spPr bwMode="auto">
            <a:xfrm>
              <a:off x="4362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72" name="Rectangle 492"/>
            <p:cNvSpPr>
              <a:spLocks noChangeArrowheads="1"/>
            </p:cNvSpPr>
            <p:nvPr/>
          </p:nvSpPr>
          <p:spPr bwMode="auto">
            <a:xfrm>
              <a:off x="4830" y="2407"/>
              <a:ext cx="6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73" name="Line 493"/>
            <p:cNvSpPr>
              <a:spLocks noChangeShapeType="1"/>
            </p:cNvSpPr>
            <p:nvPr/>
          </p:nvSpPr>
          <p:spPr bwMode="auto">
            <a:xfrm>
              <a:off x="4830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74" name="Rectangle 494"/>
            <p:cNvSpPr>
              <a:spLocks noChangeArrowheads="1"/>
            </p:cNvSpPr>
            <p:nvPr/>
          </p:nvSpPr>
          <p:spPr bwMode="auto">
            <a:xfrm>
              <a:off x="5331" y="2407"/>
              <a:ext cx="11" cy="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75" name="Line 495"/>
            <p:cNvSpPr>
              <a:spLocks noChangeShapeType="1"/>
            </p:cNvSpPr>
            <p:nvPr/>
          </p:nvSpPr>
          <p:spPr bwMode="auto">
            <a:xfrm>
              <a:off x="5331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76" name="Rectangle 496"/>
            <p:cNvSpPr>
              <a:spLocks noChangeArrowheads="1"/>
            </p:cNvSpPr>
            <p:nvPr/>
          </p:nvSpPr>
          <p:spPr bwMode="auto">
            <a:xfrm>
              <a:off x="3147" y="2695"/>
              <a:ext cx="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77" name="Rectangle 497"/>
            <p:cNvSpPr>
              <a:spLocks noChangeArrowheads="1"/>
            </p:cNvSpPr>
            <p:nvPr/>
          </p:nvSpPr>
          <p:spPr bwMode="auto">
            <a:xfrm>
              <a:off x="3386" y="269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78" name="Rectangle 498"/>
            <p:cNvSpPr>
              <a:spLocks noChangeArrowheads="1"/>
            </p:cNvSpPr>
            <p:nvPr/>
          </p:nvSpPr>
          <p:spPr bwMode="auto">
            <a:xfrm>
              <a:off x="3636" y="269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79" name="Rectangle 499"/>
            <p:cNvSpPr>
              <a:spLocks noChangeArrowheads="1"/>
            </p:cNvSpPr>
            <p:nvPr/>
          </p:nvSpPr>
          <p:spPr bwMode="auto">
            <a:xfrm>
              <a:off x="3732" y="269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80" name="Rectangle 500"/>
            <p:cNvSpPr>
              <a:spLocks noChangeArrowheads="1"/>
            </p:cNvSpPr>
            <p:nvPr/>
          </p:nvSpPr>
          <p:spPr bwMode="auto">
            <a:xfrm>
              <a:off x="4084" y="269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81" name="Rectangle 501"/>
            <p:cNvSpPr>
              <a:spLocks noChangeArrowheads="1"/>
            </p:cNvSpPr>
            <p:nvPr/>
          </p:nvSpPr>
          <p:spPr bwMode="auto">
            <a:xfrm>
              <a:off x="4180" y="269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82" name="Rectangle 502"/>
            <p:cNvSpPr>
              <a:spLocks noChangeArrowheads="1"/>
            </p:cNvSpPr>
            <p:nvPr/>
          </p:nvSpPr>
          <p:spPr bwMode="auto">
            <a:xfrm>
              <a:off x="4550" y="269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83" name="Rectangle 503"/>
            <p:cNvSpPr>
              <a:spLocks noChangeArrowheads="1"/>
            </p:cNvSpPr>
            <p:nvPr/>
          </p:nvSpPr>
          <p:spPr bwMode="auto">
            <a:xfrm>
              <a:off x="4646" y="269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84" name="Rectangle 504"/>
            <p:cNvSpPr>
              <a:spLocks noChangeArrowheads="1"/>
            </p:cNvSpPr>
            <p:nvPr/>
          </p:nvSpPr>
          <p:spPr bwMode="auto">
            <a:xfrm>
              <a:off x="5037" y="269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85" name="Rectangle 505"/>
            <p:cNvSpPr>
              <a:spLocks noChangeArrowheads="1"/>
            </p:cNvSpPr>
            <p:nvPr/>
          </p:nvSpPr>
          <p:spPr bwMode="auto">
            <a:xfrm>
              <a:off x="5133" y="269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76986" name="Rectangle 506"/>
            <p:cNvSpPr>
              <a:spLocks noChangeArrowheads="1"/>
            </p:cNvSpPr>
            <p:nvPr/>
          </p:nvSpPr>
          <p:spPr bwMode="auto">
            <a:xfrm>
              <a:off x="3059" y="2682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87" name="Line 507"/>
            <p:cNvSpPr>
              <a:spLocks noChangeShapeType="1"/>
            </p:cNvSpPr>
            <p:nvPr/>
          </p:nvSpPr>
          <p:spPr bwMode="auto">
            <a:xfrm>
              <a:off x="3059" y="268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88" name="Rectangle 508"/>
            <p:cNvSpPr>
              <a:spLocks noChangeArrowheads="1"/>
            </p:cNvSpPr>
            <p:nvPr/>
          </p:nvSpPr>
          <p:spPr bwMode="auto">
            <a:xfrm>
              <a:off x="3070" y="2682"/>
              <a:ext cx="39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89" name="Line 509"/>
            <p:cNvSpPr>
              <a:spLocks noChangeShapeType="1"/>
            </p:cNvSpPr>
            <p:nvPr/>
          </p:nvSpPr>
          <p:spPr bwMode="auto">
            <a:xfrm>
              <a:off x="3070" y="2682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90" name="Line 510"/>
            <p:cNvSpPr>
              <a:spLocks noChangeShapeType="1"/>
            </p:cNvSpPr>
            <p:nvPr/>
          </p:nvSpPr>
          <p:spPr bwMode="auto">
            <a:xfrm>
              <a:off x="3463" y="268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91" name="Line 511"/>
            <p:cNvSpPr>
              <a:spLocks noChangeShapeType="1"/>
            </p:cNvSpPr>
            <p:nvPr/>
          </p:nvSpPr>
          <p:spPr bwMode="auto">
            <a:xfrm>
              <a:off x="3463" y="2682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92" name="Rectangle 512"/>
            <p:cNvSpPr>
              <a:spLocks noChangeArrowheads="1"/>
            </p:cNvSpPr>
            <p:nvPr/>
          </p:nvSpPr>
          <p:spPr bwMode="auto">
            <a:xfrm>
              <a:off x="3469" y="2682"/>
              <a:ext cx="42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93" name="Line 513"/>
            <p:cNvSpPr>
              <a:spLocks noChangeShapeType="1"/>
            </p:cNvSpPr>
            <p:nvPr/>
          </p:nvSpPr>
          <p:spPr bwMode="auto">
            <a:xfrm>
              <a:off x="3469" y="2682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94" name="Line 514"/>
            <p:cNvSpPr>
              <a:spLocks noChangeShapeType="1"/>
            </p:cNvSpPr>
            <p:nvPr/>
          </p:nvSpPr>
          <p:spPr bwMode="auto">
            <a:xfrm>
              <a:off x="3895" y="268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95" name="Line 515"/>
            <p:cNvSpPr>
              <a:spLocks noChangeShapeType="1"/>
            </p:cNvSpPr>
            <p:nvPr/>
          </p:nvSpPr>
          <p:spPr bwMode="auto">
            <a:xfrm>
              <a:off x="3895" y="2682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96" name="Rectangle 516"/>
            <p:cNvSpPr>
              <a:spLocks noChangeArrowheads="1"/>
            </p:cNvSpPr>
            <p:nvPr/>
          </p:nvSpPr>
          <p:spPr bwMode="auto">
            <a:xfrm>
              <a:off x="3900" y="2682"/>
              <a:ext cx="46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97" name="Line 517"/>
            <p:cNvSpPr>
              <a:spLocks noChangeShapeType="1"/>
            </p:cNvSpPr>
            <p:nvPr/>
          </p:nvSpPr>
          <p:spPr bwMode="auto">
            <a:xfrm>
              <a:off x="3900" y="2682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98" name="Rectangle 518"/>
            <p:cNvSpPr>
              <a:spLocks noChangeArrowheads="1"/>
            </p:cNvSpPr>
            <p:nvPr/>
          </p:nvSpPr>
          <p:spPr bwMode="auto">
            <a:xfrm>
              <a:off x="4362" y="2682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999" name="Line 519"/>
            <p:cNvSpPr>
              <a:spLocks noChangeShapeType="1"/>
            </p:cNvSpPr>
            <p:nvPr/>
          </p:nvSpPr>
          <p:spPr bwMode="auto">
            <a:xfrm>
              <a:off x="4362" y="268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00" name="Line 520"/>
            <p:cNvSpPr>
              <a:spLocks noChangeShapeType="1"/>
            </p:cNvSpPr>
            <p:nvPr/>
          </p:nvSpPr>
          <p:spPr bwMode="auto">
            <a:xfrm>
              <a:off x="4362" y="2682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01" name="Rectangle 521"/>
            <p:cNvSpPr>
              <a:spLocks noChangeArrowheads="1"/>
            </p:cNvSpPr>
            <p:nvPr/>
          </p:nvSpPr>
          <p:spPr bwMode="auto">
            <a:xfrm>
              <a:off x="4368" y="2682"/>
              <a:ext cx="46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02" name="Line 522"/>
            <p:cNvSpPr>
              <a:spLocks noChangeShapeType="1"/>
            </p:cNvSpPr>
            <p:nvPr/>
          </p:nvSpPr>
          <p:spPr bwMode="auto">
            <a:xfrm>
              <a:off x="4368" y="2682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03" name="Rectangle 523"/>
            <p:cNvSpPr>
              <a:spLocks noChangeArrowheads="1"/>
            </p:cNvSpPr>
            <p:nvPr/>
          </p:nvSpPr>
          <p:spPr bwMode="auto">
            <a:xfrm>
              <a:off x="4830" y="2682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04" name="Line 524"/>
            <p:cNvSpPr>
              <a:spLocks noChangeShapeType="1"/>
            </p:cNvSpPr>
            <p:nvPr/>
          </p:nvSpPr>
          <p:spPr bwMode="auto">
            <a:xfrm>
              <a:off x="4830" y="268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05" name="Line 525"/>
            <p:cNvSpPr>
              <a:spLocks noChangeShapeType="1"/>
            </p:cNvSpPr>
            <p:nvPr/>
          </p:nvSpPr>
          <p:spPr bwMode="auto">
            <a:xfrm>
              <a:off x="4830" y="2682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06" name="Rectangle 526"/>
            <p:cNvSpPr>
              <a:spLocks noChangeArrowheads="1"/>
            </p:cNvSpPr>
            <p:nvPr/>
          </p:nvSpPr>
          <p:spPr bwMode="auto">
            <a:xfrm>
              <a:off x="4836" y="2682"/>
              <a:ext cx="49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07" name="Line 527"/>
            <p:cNvSpPr>
              <a:spLocks noChangeShapeType="1"/>
            </p:cNvSpPr>
            <p:nvPr/>
          </p:nvSpPr>
          <p:spPr bwMode="auto">
            <a:xfrm>
              <a:off x="4836" y="2682"/>
              <a:ext cx="4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08" name="Rectangle 528"/>
            <p:cNvSpPr>
              <a:spLocks noChangeArrowheads="1"/>
            </p:cNvSpPr>
            <p:nvPr/>
          </p:nvSpPr>
          <p:spPr bwMode="auto">
            <a:xfrm>
              <a:off x="5331" y="2682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09" name="Line 529"/>
            <p:cNvSpPr>
              <a:spLocks noChangeShapeType="1"/>
            </p:cNvSpPr>
            <p:nvPr/>
          </p:nvSpPr>
          <p:spPr bwMode="auto">
            <a:xfrm>
              <a:off x="5331" y="268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10" name="Rectangle 530"/>
            <p:cNvSpPr>
              <a:spLocks noChangeArrowheads="1"/>
            </p:cNvSpPr>
            <p:nvPr/>
          </p:nvSpPr>
          <p:spPr bwMode="auto">
            <a:xfrm>
              <a:off x="3059" y="2688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11" name="Line 531"/>
            <p:cNvSpPr>
              <a:spLocks noChangeShapeType="1"/>
            </p:cNvSpPr>
            <p:nvPr/>
          </p:nvSpPr>
          <p:spPr bwMode="auto">
            <a:xfrm>
              <a:off x="3059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12" name="Rectangle 532"/>
            <p:cNvSpPr>
              <a:spLocks noChangeArrowheads="1"/>
            </p:cNvSpPr>
            <p:nvPr/>
          </p:nvSpPr>
          <p:spPr bwMode="auto">
            <a:xfrm>
              <a:off x="3059" y="296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13" name="Line 533"/>
            <p:cNvSpPr>
              <a:spLocks noChangeShapeType="1"/>
            </p:cNvSpPr>
            <p:nvPr/>
          </p:nvSpPr>
          <p:spPr bwMode="auto">
            <a:xfrm>
              <a:off x="3059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14" name="Line 534"/>
            <p:cNvSpPr>
              <a:spLocks noChangeShapeType="1"/>
            </p:cNvSpPr>
            <p:nvPr/>
          </p:nvSpPr>
          <p:spPr bwMode="auto">
            <a:xfrm>
              <a:off x="3059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15" name="Rectangle 535"/>
            <p:cNvSpPr>
              <a:spLocks noChangeArrowheads="1"/>
            </p:cNvSpPr>
            <p:nvPr/>
          </p:nvSpPr>
          <p:spPr bwMode="auto">
            <a:xfrm>
              <a:off x="3059" y="296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16" name="Line 536"/>
            <p:cNvSpPr>
              <a:spLocks noChangeShapeType="1"/>
            </p:cNvSpPr>
            <p:nvPr/>
          </p:nvSpPr>
          <p:spPr bwMode="auto">
            <a:xfrm>
              <a:off x="3059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17" name="Line 537"/>
            <p:cNvSpPr>
              <a:spLocks noChangeShapeType="1"/>
            </p:cNvSpPr>
            <p:nvPr/>
          </p:nvSpPr>
          <p:spPr bwMode="auto">
            <a:xfrm>
              <a:off x="3059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18" name="Rectangle 538"/>
            <p:cNvSpPr>
              <a:spLocks noChangeArrowheads="1"/>
            </p:cNvSpPr>
            <p:nvPr/>
          </p:nvSpPr>
          <p:spPr bwMode="auto">
            <a:xfrm>
              <a:off x="3070" y="2962"/>
              <a:ext cx="39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19" name="Line 539"/>
            <p:cNvSpPr>
              <a:spLocks noChangeShapeType="1"/>
            </p:cNvSpPr>
            <p:nvPr/>
          </p:nvSpPr>
          <p:spPr bwMode="auto">
            <a:xfrm>
              <a:off x="3070" y="2962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20" name="Line 540"/>
            <p:cNvSpPr>
              <a:spLocks noChangeShapeType="1"/>
            </p:cNvSpPr>
            <p:nvPr/>
          </p:nvSpPr>
          <p:spPr bwMode="auto">
            <a:xfrm>
              <a:off x="3463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21" name="Rectangle 541"/>
            <p:cNvSpPr>
              <a:spLocks noChangeArrowheads="1"/>
            </p:cNvSpPr>
            <p:nvPr/>
          </p:nvSpPr>
          <p:spPr bwMode="auto">
            <a:xfrm>
              <a:off x="3463" y="296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22" name="Line 542"/>
            <p:cNvSpPr>
              <a:spLocks noChangeShapeType="1"/>
            </p:cNvSpPr>
            <p:nvPr/>
          </p:nvSpPr>
          <p:spPr bwMode="auto">
            <a:xfrm>
              <a:off x="3463" y="296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23" name="Line 543"/>
            <p:cNvSpPr>
              <a:spLocks noChangeShapeType="1"/>
            </p:cNvSpPr>
            <p:nvPr/>
          </p:nvSpPr>
          <p:spPr bwMode="auto">
            <a:xfrm>
              <a:off x="3463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24" name="Rectangle 544"/>
            <p:cNvSpPr>
              <a:spLocks noChangeArrowheads="1"/>
            </p:cNvSpPr>
            <p:nvPr/>
          </p:nvSpPr>
          <p:spPr bwMode="auto">
            <a:xfrm>
              <a:off x="3475" y="2962"/>
              <a:ext cx="420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25" name="Line 545"/>
            <p:cNvSpPr>
              <a:spLocks noChangeShapeType="1"/>
            </p:cNvSpPr>
            <p:nvPr/>
          </p:nvSpPr>
          <p:spPr bwMode="auto">
            <a:xfrm>
              <a:off x="3475" y="2962"/>
              <a:ext cx="4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26" name="Line 546"/>
            <p:cNvSpPr>
              <a:spLocks noChangeShapeType="1"/>
            </p:cNvSpPr>
            <p:nvPr/>
          </p:nvSpPr>
          <p:spPr bwMode="auto">
            <a:xfrm>
              <a:off x="3895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27" name="Rectangle 547"/>
            <p:cNvSpPr>
              <a:spLocks noChangeArrowheads="1"/>
            </p:cNvSpPr>
            <p:nvPr/>
          </p:nvSpPr>
          <p:spPr bwMode="auto">
            <a:xfrm>
              <a:off x="3895" y="296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28" name="Line 548"/>
            <p:cNvSpPr>
              <a:spLocks noChangeShapeType="1"/>
            </p:cNvSpPr>
            <p:nvPr/>
          </p:nvSpPr>
          <p:spPr bwMode="auto">
            <a:xfrm>
              <a:off x="3895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29" name="Line 549"/>
            <p:cNvSpPr>
              <a:spLocks noChangeShapeType="1"/>
            </p:cNvSpPr>
            <p:nvPr/>
          </p:nvSpPr>
          <p:spPr bwMode="auto">
            <a:xfrm>
              <a:off x="3895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30" name="Rectangle 550"/>
            <p:cNvSpPr>
              <a:spLocks noChangeArrowheads="1"/>
            </p:cNvSpPr>
            <p:nvPr/>
          </p:nvSpPr>
          <p:spPr bwMode="auto">
            <a:xfrm>
              <a:off x="3906" y="2962"/>
              <a:ext cx="4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31" name="Line 551"/>
            <p:cNvSpPr>
              <a:spLocks noChangeShapeType="1"/>
            </p:cNvSpPr>
            <p:nvPr/>
          </p:nvSpPr>
          <p:spPr bwMode="auto">
            <a:xfrm>
              <a:off x="3906" y="2962"/>
              <a:ext cx="4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32" name="Rectangle 552"/>
            <p:cNvSpPr>
              <a:spLocks noChangeArrowheads="1"/>
            </p:cNvSpPr>
            <p:nvPr/>
          </p:nvSpPr>
          <p:spPr bwMode="auto">
            <a:xfrm>
              <a:off x="4362" y="2688"/>
              <a:ext cx="6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33" name="Line 553"/>
            <p:cNvSpPr>
              <a:spLocks noChangeShapeType="1"/>
            </p:cNvSpPr>
            <p:nvPr/>
          </p:nvSpPr>
          <p:spPr bwMode="auto">
            <a:xfrm>
              <a:off x="4362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34" name="Rectangle 554"/>
            <p:cNvSpPr>
              <a:spLocks noChangeArrowheads="1"/>
            </p:cNvSpPr>
            <p:nvPr/>
          </p:nvSpPr>
          <p:spPr bwMode="auto">
            <a:xfrm>
              <a:off x="4362" y="296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35" name="Line 555"/>
            <p:cNvSpPr>
              <a:spLocks noChangeShapeType="1"/>
            </p:cNvSpPr>
            <p:nvPr/>
          </p:nvSpPr>
          <p:spPr bwMode="auto">
            <a:xfrm>
              <a:off x="4362" y="296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36" name="Line 556"/>
            <p:cNvSpPr>
              <a:spLocks noChangeShapeType="1"/>
            </p:cNvSpPr>
            <p:nvPr/>
          </p:nvSpPr>
          <p:spPr bwMode="auto">
            <a:xfrm>
              <a:off x="4362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37" name="Rectangle 557"/>
            <p:cNvSpPr>
              <a:spLocks noChangeArrowheads="1"/>
            </p:cNvSpPr>
            <p:nvPr/>
          </p:nvSpPr>
          <p:spPr bwMode="auto">
            <a:xfrm>
              <a:off x="4374" y="2962"/>
              <a:ext cx="4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38" name="Line 558"/>
            <p:cNvSpPr>
              <a:spLocks noChangeShapeType="1"/>
            </p:cNvSpPr>
            <p:nvPr/>
          </p:nvSpPr>
          <p:spPr bwMode="auto">
            <a:xfrm>
              <a:off x="4374" y="2962"/>
              <a:ext cx="4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39" name="Rectangle 559"/>
            <p:cNvSpPr>
              <a:spLocks noChangeArrowheads="1"/>
            </p:cNvSpPr>
            <p:nvPr/>
          </p:nvSpPr>
          <p:spPr bwMode="auto">
            <a:xfrm>
              <a:off x="4830" y="2688"/>
              <a:ext cx="6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40" name="Line 560"/>
            <p:cNvSpPr>
              <a:spLocks noChangeShapeType="1"/>
            </p:cNvSpPr>
            <p:nvPr/>
          </p:nvSpPr>
          <p:spPr bwMode="auto">
            <a:xfrm>
              <a:off x="4830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41" name="Rectangle 561"/>
            <p:cNvSpPr>
              <a:spLocks noChangeArrowheads="1"/>
            </p:cNvSpPr>
            <p:nvPr/>
          </p:nvSpPr>
          <p:spPr bwMode="auto">
            <a:xfrm>
              <a:off x="4830" y="296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42" name="Line 562"/>
            <p:cNvSpPr>
              <a:spLocks noChangeShapeType="1"/>
            </p:cNvSpPr>
            <p:nvPr/>
          </p:nvSpPr>
          <p:spPr bwMode="auto">
            <a:xfrm>
              <a:off x="4830" y="296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43" name="Line 563"/>
            <p:cNvSpPr>
              <a:spLocks noChangeShapeType="1"/>
            </p:cNvSpPr>
            <p:nvPr/>
          </p:nvSpPr>
          <p:spPr bwMode="auto">
            <a:xfrm>
              <a:off x="4830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44" name="Rectangle 564"/>
            <p:cNvSpPr>
              <a:spLocks noChangeArrowheads="1"/>
            </p:cNvSpPr>
            <p:nvPr/>
          </p:nvSpPr>
          <p:spPr bwMode="auto">
            <a:xfrm>
              <a:off x="4842" y="2962"/>
              <a:ext cx="489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45" name="Line 565"/>
            <p:cNvSpPr>
              <a:spLocks noChangeShapeType="1"/>
            </p:cNvSpPr>
            <p:nvPr/>
          </p:nvSpPr>
          <p:spPr bwMode="auto">
            <a:xfrm>
              <a:off x="4842" y="2962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46" name="Rectangle 566"/>
            <p:cNvSpPr>
              <a:spLocks noChangeArrowheads="1"/>
            </p:cNvSpPr>
            <p:nvPr/>
          </p:nvSpPr>
          <p:spPr bwMode="auto">
            <a:xfrm>
              <a:off x="5331" y="2688"/>
              <a:ext cx="11" cy="27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47" name="Line 567"/>
            <p:cNvSpPr>
              <a:spLocks noChangeShapeType="1"/>
            </p:cNvSpPr>
            <p:nvPr/>
          </p:nvSpPr>
          <p:spPr bwMode="auto">
            <a:xfrm>
              <a:off x="5331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48" name="Rectangle 568"/>
            <p:cNvSpPr>
              <a:spLocks noChangeArrowheads="1"/>
            </p:cNvSpPr>
            <p:nvPr/>
          </p:nvSpPr>
          <p:spPr bwMode="auto">
            <a:xfrm>
              <a:off x="5331" y="296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49" name="Line 569"/>
            <p:cNvSpPr>
              <a:spLocks noChangeShapeType="1"/>
            </p:cNvSpPr>
            <p:nvPr/>
          </p:nvSpPr>
          <p:spPr bwMode="auto">
            <a:xfrm>
              <a:off x="5331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50" name="Line 570"/>
            <p:cNvSpPr>
              <a:spLocks noChangeShapeType="1"/>
            </p:cNvSpPr>
            <p:nvPr/>
          </p:nvSpPr>
          <p:spPr bwMode="auto">
            <a:xfrm>
              <a:off x="5331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51" name="Rectangle 571"/>
            <p:cNvSpPr>
              <a:spLocks noChangeArrowheads="1"/>
            </p:cNvSpPr>
            <p:nvPr/>
          </p:nvSpPr>
          <p:spPr bwMode="auto">
            <a:xfrm>
              <a:off x="5331" y="296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52" name="Line 572"/>
            <p:cNvSpPr>
              <a:spLocks noChangeShapeType="1"/>
            </p:cNvSpPr>
            <p:nvPr/>
          </p:nvSpPr>
          <p:spPr bwMode="auto">
            <a:xfrm>
              <a:off x="5331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053" name="Line 573"/>
            <p:cNvSpPr>
              <a:spLocks noChangeShapeType="1"/>
            </p:cNvSpPr>
            <p:nvPr/>
          </p:nvSpPr>
          <p:spPr bwMode="auto">
            <a:xfrm>
              <a:off x="5331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77054" name="Rectangle 574"/>
          <p:cNvSpPr>
            <a:spLocks noChangeArrowheads="1"/>
          </p:cNvSpPr>
          <p:nvPr/>
        </p:nvSpPr>
        <p:spPr bwMode="auto">
          <a:xfrm>
            <a:off x="4786312" y="4408487"/>
            <a:ext cx="3526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buClr>
                <a:schemeClr val="accent2"/>
              </a:buClr>
              <a:buFont typeface="Wingdings" pitchFamily="2" charset="2"/>
              <a:buNone/>
            </a:pPr>
            <a:r>
              <a:rPr lang="en-US" sz="100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n-US" sz="2800">
              <a:cs typeface="Times New Roman" pitchFamily="18" charset="0"/>
            </a:endParaRPr>
          </a:p>
        </p:txBody>
      </p:sp>
      <p:sp>
        <p:nvSpPr>
          <p:cNvPr id="575" name="Date Placeholder 57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3391-DF01-4B49-9EC5-7E113A6EC4DB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76" name="Slide Number Placeholder 5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77" name="Footer Placeholder 5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Observations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4446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In the function tables: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Each </a:t>
            </a:r>
            <a:r>
              <a:rPr lang="en-US" sz="2000" u="sng" dirty="0" err="1">
                <a:cs typeface="Times New Roman" pitchFamily="18" charset="0"/>
              </a:rPr>
              <a:t>min</a:t>
            </a:r>
            <a:r>
              <a:rPr lang="en-US" sz="2000" dirty="0" err="1">
                <a:cs typeface="Times New Roman" pitchFamily="18" charset="0"/>
              </a:rPr>
              <a:t>term</a:t>
            </a:r>
            <a:r>
              <a:rPr lang="en-US" sz="2000" dirty="0">
                <a:cs typeface="Times New Roman" pitchFamily="18" charset="0"/>
              </a:rPr>
              <a:t> has one and only one ‘1’ present in the 2</a:t>
            </a:r>
            <a:r>
              <a:rPr lang="en-US" sz="2000" i="1" baseline="26000" dirty="0">
                <a:cs typeface="Times New Roman" pitchFamily="18" charset="0"/>
              </a:rPr>
              <a:t>n</a:t>
            </a:r>
            <a:r>
              <a:rPr lang="en-US" sz="2000" dirty="0">
                <a:cs typeface="Times New Roman" pitchFamily="18" charset="0"/>
              </a:rPr>
              <a:t>  terms (a </a:t>
            </a:r>
            <a:r>
              <a:rPr lang="en-US" sz="2000" u="sng" dirty="0">
                <a:cs typeface="Times New Roman" pitchFamily="18" charset="0"/>
              </a:rPr>
              <a:t>minimum</a:t>
            </a:r>
            <a:r>
              <a:rPr lang="en-US" sz="2000" dirty="0">
                <a:cs typeface="Times New Roman" pitchFamily="18" charset="0"/>
              </a:rPr>
              <a:t> of 1s).  All other entries are ‘0’.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Each </a:t>
            </a:r>
            <a:r>
              <a:rPr lang="en-US" sz="2000" u="sng" dirty="0" err="1">
                <a:cs typeface="Times New Roman" pitchFamily="18" charset="0"/>
              </a:rPr>
              <a:t>max</a:t>
            </a:r>
            <a:r>
              <a:rPr lang="en-US" sz="2000" dirty="0" err="1">
                <a:cs typeface="Times New Roman" pitchFamily="18" charset="0"/>
              </a:rPr>
              <a:t>term</a:t>
            </a:r>
            <a:r>
              <a:rPr lang="en-US" sz="2000" dirty="0">
                <a:cs typeface="Times New Roman" pitchFamily="18" charset="0"/>
              </a:rPr>
              <a:t> has one and only one ‘0’ present in the 2</a:t>
            </a:r>
            <a:r>
              <a:rPr lang="en-US" sz="2000" i="1" baseline="26000" dirty="0">
                <a:cs typeface="Times New Roman" pitchFamily="18" charset="0"/>
              </a:rPr>
              <a:t>n</a:t>
            </a:r>
            <a:r>
              <a:rPr lang="en-US" sz="2000" dirty="0">
                <a:cs typeface="Times New Roman" pitchFamily="18" charset="0"/>
              </a:rPr>
              <a:t> terms All other entries are ‘1’ (a </a:t>
            </a:r>
            <a:r>
              <a:rPr lang="en-US" sz="2000" u="sng" dirty="0">
                <a:cs typeface="Times New Roman" pitchFamily="18" charset="0"/>
              </a:rPr>
              <a:t>max</a:t>
            </a:r>
            <a:r>
              <a:rPr lang="en-US" sz="2000" dirty="0">
                <a:cs typeface="Times New Roman" pitchFamily="18" charset="0"/>
              </a:rPr>
              <a:t>imum of 1s).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We can implement any function by "</a:t>
            </a:r>
            <a:r>
              <a:rPr lang="en-US" sz="2400" dirty="0" err="1">
                <a:cs typeface="Times New Roman" pitchFamily="18" charset="0"/>
              </a:rPr>
              <a:t>ORing</a:t>
            </a:r>
            <a:r>
              <a:rPr lang="en-US" sz="2400" dirty="0">
                <a:cs typeface="Times New Roman" pitchFamily="18" charset="0"/>
              </a:rPr>
              <a:t>" the </a:t>
            </a:r>
            <a:r>
              <a:rPr lang="en-US" sz="2400" dirty="0" err="1">
                <a:cs typeface="Times New Roman" pitchFamily="18" charset="0"/>
              </a:rPr>
              <a:t>minterms</a:t>
            </a:r>
            <a:r>
              <a:rPr lang="en-US" sz="2400" dirty="0">
                <a:cs typeface="Times New Roman" pitchFamily="18" charset="0"/>
              </a:rPr>
              <a:t> corresponding to "1" entries in the function table. These are called the </a:t>
            </a:r>
            <a:r>
              <a:rPr lang="en-US" sz="2400" dirty="0" err="1">
                <a:cs typeface="Times New Roman" pitchFamily="18" charset="0"/>
              </a:rPr>
              <a:t>minterms</a:t>
            </a:r>
            <a:r>
              <a:rPr lang="en-US" sz="2400" dirty="0">
                <a:cs typeface="Times New Roman" pitchFamily="18" charset="0"/>
              </a:rPr>
              <a:t> of the function.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We can implement any function by "</a:t>
            </a:r>
            <a:r>
              <a:rPr lang="en-US" sz="2400" dirty="0" err="1">
                <a:cs typeface="Times New Roman" pitchFamily="18" charset="0"/>
              </a:rPr>
              <a:t>ANDing</a:t>
            </a:r>
            <a:r>
              <a:rPr lang="en-US" sz="2400" dirty="0">
                <a:cs typeface="Times New Roman" pitchFamily="18" charset="0"/>
              </a:rPr>
              <a:t>" the </a:t>
            </a:r>
            <a:r>
              <a:rPr lang="en-US" sz="2400" dirty="0" err="1">
                <a:cs typeface="Times New Roman" pitchFamily="18" charset="0"/>
              </a:rPr>
              <a:t>maxterms</a:t>
            </a:r>
            <a:r>
              <a:rPr lang="en-US" sz="2400" dirty="0">
                <a:cs typeface="Times New Roman" pitchFamily="18" charset="0"/>
              </a:rPr>
              <a:t> corresponding to "0" entries in the function table. These are called the </a:t>
            </a:r>
            <a:r>
              <a:rPr lang="en-US" sz="2400" dirty="0" err="1">
                <a:cs typeface="Times New Roman" pitchFamily="18" charset="0"/>
              </a:rPr>
              <a:t>maxterms</a:t>
            </a:r>
            <a:r>
              <a:rPr lang="en-US" sz="2400" dirty="0">
                <a:cs typeface="Times New Roman" pitchFamily="18" charset="0"/>
              </a:rPr>
              <a:t> of the function.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This gives us two </a:t>
            </a:r>
            <a:r>
              <a:rPr lang="en-US" sz="2400" u="sng" dirty="0">
                <a:cs typeface="Times New Roman" pitchFamily="18" charset="0"/>
              </a:rPr>
              <a:t>canonical forms</a:t>
            </a:r>
            <a:r>
              <a:rPr lang="en-US" sz="2400" dirty="0"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u="sng" dirty="0">
                <a:cs typeface="Times New Roman" pitchFamily="18" charset="0"/>
              </a:rPr>
              <a:t>Sum of </a:t>
            </a:r>
            <a:r>
              <a:rPr lang="en-US" sz="2000" u="sng" dirty="0" err="1">
                <a:cs typeface="Times New Roman" pitchFamily="18" charset="0"/>
              </a:rPr>
              <a:t>Minterms</a:t>
            </a:r>
            <a:r>
              <a:rPr lang="en-US" sz="2000" u="sng" dirty="0">
                <a:cs typeface="Times New Roman" pitchFamily="18" charset="0"/>
              </a:rPr>
              <a:t> (SOM)</a:t>
            </a:r>
            <a:endParaRPr lang="en-US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000" u="sng" dirty="0">
                <a:cs typeface="Times New Roman" pitchFamily="18" charset="0"/>
              </a:rPr>
              <a:t>Product of </a:t>
            </a:r>
            <a:r>
              <a:rPr lang="en-US" sz="2000" u="sng" dirty="0" err="1">
                <a:cs typeface="Times New Roman" pitchFamily="18" charset="0"/>
              </a:rPr>
              <a:t>Maxterms</a:t>
            </a:r>
            <a:r>
              <a:rPr lang="en-US" sz="2000" u="sng" dirty="0">
                <a:cs typeface="Times New Roman" pitchFamily="18" charset="0"/>
              </a:rPr>
              <a:t> (POM)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    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for stating any Boolean function.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FA02-C38F-4F68-8DBE-FD16EEC15259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8"/>
          <p:cNvGrpSpPr>
            <a:grpSpLocks/>
          </p:cNvGrpSpPr>
          <p:nvPr/>
        </p:nvGrpSpPr>
        <p:grpSpPr bwMode="auto">
          <a:xfrm>
            <a:off x="2862263" y="2092325"/>
            <a:ext cx="5337408" cy="4194175"/>
            <a:chOff x="1056" y="1622"/>
            <a:chExt cx="3243" cy="2459"/>
          </a:xfrm>
        </p:grpSpPr>
        <p:sp>
          <p:nvSpPr>
            <p:cNvPr id="280582" name="Rectangle 6"/>
            <p:cNvSpPr>
              <a:spLocks noChangeArrowheads="1"/>
            </p:cNvSpPr>
            <p:nvPr/>
          </p:nvSpPr>
          <p:spPr bwMode="auto">
            <a:xfrm>
              <a:off x="1144" y="1631"/>
              <a:ext cx="38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x y z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83" name="Rectangle 7"/>
            <p:cNvSpPr>
              <a:spLocks noChangeArrowheads="1"/>
            </p:cNvSpPr>
            <p:nvPr/>
          </p:nvSpPr>
          <p:spPr bwMode="auto">
            <a:xfrm>
              <a:off x="1551" y="1631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84" name="Rectangle 8"/>
            <p:cNvSpPr>
              <a:spLocks noChangeArrowheads="1"/>
            </p:cNvSpPr>
            <p:nvPr/>
          </p:nvSpPr>
          <p:spPr bwMode="auto">
            <a:xfrm>
              <a:off x="1682" y="1631"/>
              <a:ext cx="448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index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85" name="Rectangle 9"/>
            <p:cNvSpPr>
              <a:spLocks noChangeArrowheads="1"/>
            </p:cNvSpPr>
            <p:nvPr/>
          </p:nvSpPr>
          <p:spPr bwMode="auto">
            <a:xfrm>
              <a:off x="2167" y="1631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86" name="Rectangle 10"/>
            <p:cNvSpPr>
              <a:spLocks noChangeArrowheads="1"/>
            </p:cNvSpPr>
            <p:nvPr/>
          </p:nvSpPr>
          <p:spPr bwMode="auto">
            <a:xfrm>
              <a:off x="2272" y="1631"/>
              <a:ext cx="22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r>
                <a:rPr lang="en-US" sz="2400" baseline="-250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</a:p>
          </p:txBody>
        </p:sp>
        <p:sp>
          <p:nvSpPr>
            <p:cNvPr id="280587" name="Rectangle 11"/>
            <p:cNvSpPr>
              <a:spLocks noChangeArrowheads="1"/>
            </p:cNvSpPr>
            <p:nvPr/>
          </p:nvSpPr>
          <p:spPr bwMode="auto">
            <a:xfrm>
              <a:off x="2547" y="1631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88" name="Rectangle 12"/>
            <p:cNvSpPr>
              <a:spLocks noChangeArrowheads="1"/>
            </p:cNvSpPr>
            <p:nvPr/>
          </p:nvSpPr>
          <p:spPr bwMode="auto">
            <a:xfrm>
              <a:off x="2656" y="1631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89" name="Rectangle 13"/>
            <p:cNvSpPr>
              <a:spLocks noChangeArrowheads="1"/>
            </p:cNvSpPr>
            <p:nvPr/>
          </p:nvSpPr>
          <p:spPr bwMode="auto">
            <a:xfrm>
              <a:off x="2775" y="1631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90" name="Rectangle 14"/>
            <p:cNvSpPr>
              <a:spLocks noChangeArrowheads="1"/>
            </p:cNvSpPr>
            <p:nvPr/>
          </p:nvSpPr>
          <p:spPr bwMode="auto">
            <a:xfrm>
              <a:off x="2873" y="1631"/>
              <a:ext cx="22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r>
                <a:rPr lang="en-US" sz="2400" baseline="-25000">
                  <a:solidFill>
                    <a:srgbClr val="000000"/>
                  </a:solidFill>
                  <a:cs typeface="Times New Roman" pitchFamily="18" charset="0"/>
                </a:rPr>
                <a:t>4</a:t>
              </a:r>
            </a:p>
          </p:txBody>
        </p:sp>
        <p:sp>
          <p:nvSpPr>
            <p:cNvPr id="280591" name="Rectangle 15"/>
            <p:cNvSpPr>
              <a:spLocks noChangeArrowheads="1"/>
            </p:cNvSpPr>
            <p:nvPr/>
          </p:nvSpPr>
          <p:spPr bwMode="auto">
            <a:xfrm>
              <a:off x="3147" y="1631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92" name="Rectangle 16"/>
            <p:cNvSpPr>
              <a:spLocks noChangeArrowheads="1"/>
            </p:cNvSpPr>
            <p:nvPr/>
          </p:nvSpPr>
          <p:spPr bwMode="auto">
            <a:xfrm>
              <a:off x="3251" y="1631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93" name="Rectangle 17"/>
            <p:cNvSpPr>
              <a:spLocks noChangeArrowheads="1"/>
            </p:cNvSpPr>
            <p:nvPr/>
          </p:nvSpPr>
          <p:spPr bwMode="auto">
            <a:xfrm>
              <a:off x="3370" y="1631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94" name="Rectangle 18"/>
            <p:cNvSpPr>
              <a:spLocks noChangeArrowheads="1"/>
            </p:cNvSpPr>
            <p:nvPr/>
          </p:nvSpPr>
          <p:spPr bwMode="auto">
            <a:xfrm>
              <a:off x="3472" y="1631"/>
              <a:ext cx="22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r>
                <a:rPr lang="en-US" sz="2400" baseline="-25000">
                  <a:solidFill>
                    <a:srgbClr val="000000"/>
                  </a:solidFill>
                  <a:cs typeface="Times New Roman" pitchFamily="18" charset="0"/>
                </a:rPr>
                <a:t>7</a:t>
              </a:r>
            </a:p>
          </p:txBody>
        </p:sp>
        <p:sp>
          <p:nvSpPr>
            <p:cNvPr id="280595" name="Rectangle 19"/>
            <p:cNvSpPr>
              <a:spLocks noChangeArrowheads="1"/>
            </p:cNvSpPr>
            <p:nvPr/>
          </p:nvSpPr>
          <p:spPr bwMode="auto">
            <a:xfrm>
              <a:off x="3746" y="1631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96" name="Rectangle 20"/>
            <p:cNvSpPr>
              <a:spLocks noChangeArrowheads="1"/>
            </p:cNvSpPr>
            <p:nvPr/>
          </p:nvSpPr>
          <p:spPr bwMode="auto">
            <a:xfrm>
              <a:off x="3846" y="1631"/>
              <a:ext cx="34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F</a:t>
              </a:r>
              <a:r>
                <a:rPr lang="en-US" sz="2400" baseline="-250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</a:p>
          </p:txBody>
        </p:sp>
        <p:sp>
          <p:nvSpPr>
            <p:cNvPr id="280597" name="Rectangle 21"/>
            <p:cNvSpPr>
              <a:spLocks noChangeArrowheads="1"/>
            </p:cNvSpPr>
            <p:nvPr/>
          </p:nvSpPr>
          <p:spPr bwMode="auto">
            <a:xfrm>
              <a:off x="4247" y="1631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598" name="Rectangle 22"/>
            <p:cNvSpPr>
              <a:spLocks noChangeArrowheads="1"/>
            </p:cNvSpPr>
            <p:nvPr/>
          </p:nvSpPr>
          <p:spPr bwMode="auto">
            <a:xfrm>
              <a:off x="1632" y="1622"/>
              <a:ext cx="11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599" name="Line 23"/>
            <p:cNvSpPr>
              <a:spLocks noChangeShapeType="1"/>
            </p:cNvSpPr>
            <p:nvPr/>
          </p:nvSpPr>
          <p:spPr bwMode="auto">
            <a:xfrm>
              <a:off x="1632" y="1622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00" name="Rectangle 24"/>
            <p:cNvSpPr>
              <a:spLocks noChangeArrowheads="1"/>
            </p:cNvSpPr>
            <p:nvPr/>
          </p:nvSpPr>
          <p:spPr bwMode="auto">
            <a:xfrm>
              <a:off x="2207" y="1622"/>
              <a:ext cx="12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01" name="Line 25"/>
            <p:cNvSpPr>
              <a:spLocks noChangeShapeType="1"/>
            </p:cNvSpPr>
            <p:nvPr/>
          </p:nvSpPr>
          <p:spPr bwMode="auto">
            <a:xfrm>
              <a:off x="2207" y="1622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02" name="Rectangle 26"/>
            <p:cNvSpPr>
              <a:spLocks noChangeArrowheads="1"/>
            </p:cNvSpPr>
            <p:nvPr/>
          </p:nvSpPr>
          <p:spPr bwMode="auto">
            <a:xfrm>
              <a:off x="1140" y="1914"/>
              <a:ext cx="41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0 0 0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03" name="Rectangle 27"/>
            <p:cNvSpPr>
              <a:spLocks noChangeArrowheads="1"/>
            </p:cNvSpPr>
            <p:nvPr/>
          </p:nvSpPr>
          <p:spPr bwMode="auto">
            <a:xfrm>
              <a:off x="1555" y="191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04" name="Rectangle 28"/>
            <p:cNvSpPr>
              <a:spLocks noChangeArrowheads="1"/>
            </p:cNvSpPr>
            <p:nvPr/>
          </p:nvSpPr>
          <p:spPr bwMode="auto">
            <a:xfrm>
              <a:off x="1871" y="1914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05" name="Rectangle 29"/>
            <p:cNvSpPr>
              <a:spLocks noChangeArrowheads="1"/>
            </p:cNvSpPr>
            <p:nvPr/>
          </p:nvSpPr>
          <p:spPr bwMode="auto">
            <a:xfrm>
              <a:off x="1975" y="191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06" name="Rectangle 30"/>
            <p:cNvSpPr>
              <a:spLocks noChangeArrowheads="1"/>
            </p:cNvSpPr>
            <p:nvPr/>
          </p:nvSpPr>
          <p:spPr bwMode="auto">
            <a:xfrm>
              <a:off x="2357" y="1914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07" name="Rectangle 31"/>
            <p:cNvSpPr>
              <a:spLocks noChangeArrowheads="1"/>
            </p:cNvSpPr>
            <p:nvPr/>
          </p:nvSpPr>
          <p:spPr bwMode="auto">
            <a:xfrm>
              <a:off x="2461" y="191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08" name="Rectangle 32"/>
            <p:cNvSpPr>
              <a:spLocks noChangeArrowheads="1"/>
            </p:cNvSpPr>
            <p:nvPr/>
          </p:nvSpPr>
          <p:spPr bwMode="auto">
            <a:xfrm>
              <a:off x="2656" y="1914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09" name="Rectangle 33"/>
            <p:cNvSpPr>
              <a:spLocks noChangeArrowheads="1"/>
            </p:cNvSpPr>
            <p:nvPr/>
          </p:nvSpPr>
          <p:spPr bwMode="auto">
            <a:xfrm>
              <a:off x="2775" y="191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10" name="Rectangle 34"/>
            <p:cNvSpPr>
              <a:spLocks noChangeArrowheads="1"/>
            </p:cNvSpPr>
            <p:nvPr/>
          </p:nvSpPr>
          <p:spPr bwMode="auto">
            <a:xfrm>
              <a:off x="2957" y="1914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11" name="Rectangle 35"/>
            <p:cNvSpPr>
              <a:spLocks noChangeArrowheads="1"/>
            </p:cNvSpPr>
            <p:nvPr/>
          </p:nvSpPr>
          <p:spPr bwMode="auto">
            <a:xfrm>
              <a:off x="3061" y="191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12" name="Rectangle 36"/>
            <p:cNvSpPr>
              <a:spLocks noChangeArrowheads="1"/>
            </p:cNvSpPr>
            <p:nvPr/>
          </p:nvSpPr>
          <p:spPr bwMode="auto">
            <a:xfrm>
              <a:off x="3251" y="1914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13" name="Rectangle 37"/>
            <p:cNvSpPr>
              <a:spLocks noChangeArrowheads="1"/>
            </p:cNvSpPr>
            <p:nvPr/>
          </p:nvSpPr>
          <p:spPr bwMode="auto">
            <a:xfrm>
              <a:off x="3370" y="191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14" name="Rectangle 38"/>
            <p:cNvSpPr>
              <a:spLocks noChangeArrowheads="1"/>
            </p:cNvSpPr>
            <p:nvPr/>
          </p:nvSpPr>
          <p:spPr bwMode="auto">
            <a:xfrm>
              <a:off x="3556" y="1914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15" name="Rectangle 39"/>
            <p:cNvSpPr>
              <a:spLocks noChangeArrowheads="1"/>
            </p:cNvSpPr>
            <p:nvPr/>
          </p:nvSpPr>
          <p:spPr bwMode="auto">
            <a:xfrm>
              <a:off x="3660" y="191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16" name="Rectangle 40"/>
            <p:cNvSpPr>
              <a:spLocks noChangeArrowheads="1"/>
            </p:cNvSpPr>
            <p:nvPr/>
          </p:nvSpPr>
          <p:spPr bwMode="auto">
            <a:xfrm>
              <a:off x="3909" y="1914"/>
              <a:ext cx="26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17" name="Rectangle 41"/>
            <p:cNvSpPr>
              <a:spLocks noChangeArrowheads="1"/>
            </p:cNvSpPr>
            <p:nvPr/>
          </p:nvSpPr>
          <p:spPr bwMode="auto">
            <a:xfrm>
              <a:off x="4184" y="191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18" name="Rectangle 42"/>
            <p:cNvSpPr>
              <a:spLocks noChangeArrowheads="1"/>
            </p:cNvSpPr>
            <p:nvPr/>
          </p:nvSpPr>
          <p:spPr bwMode="auto">
            <a:xfrm>
              <a:off x="1056" y="1894"/>
              <a:ext cx="57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19" name="Line 43"/>
            <p:cNvSpPr>
              <a:spLocks noChangeShapeType="1"/>
            </p:cNvSpPr>
            <p:nvPr/>
          </p:nvSpPr>
          <p:spPr bwMode="auto">
            <a:xfrm>
              <a:off x="1056" y="1894"/>
              <a:ext cx="5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20" name="Rectangle 44"/>
            <p:cNvSpPr>
              <a:spLocks noChangeArrowheads="1"/>
            </p:cNvSpPr>
            <p:nvPr/>
          </p:nvSpPr>
          <p:spPr bwMode="auto">
            <a:xfrm>
              <a:off x="1632" y="1894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21" name="Line 45"/>
            <p:cNvSpPr>
              <a:spLocks noChangeShapeType="1"/>
            </p:cNvSpPr>
            <p:nvPr/>
          </p:nvSpPr>
          <p:spPr bwMode="auto">
            <a:xfrm>
              <a:off x="1632" y="189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22" name="Line 46"/>
            <p:cNvSpPr>
              <a:spLocks noChangeShapeType="1"/>
            </p:cNvSpPr>
            <p:nvPr/>
          </p:nvSpPr>
          <p:spPr bwMode="auto">
            <a:xfrm>
              <a:off x="1632" y="189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23" name="Rectangle 47"/>
            <p:cNvSpPr>
              <a:spLocks noChangeArrowheads="1"/>
            </p:cNvSpPr>
            <p:nvPr/>
          </p:nvSpPr>
          <p:spPr bwMode="auto">
            <a:xfrm>
              <a:off x="1643" y="1894"/>
              <a:ext cx="56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24" name="Line 48"/>
            <p:cNvSpPr>
              <a:spLocks noChangeShapeType="1"/>
            </p:cNvSpPr>
            <p:nvPr/>
          </p:nvSpPr>
          <p:spPr bwMode="auto">
            <a:xfrm>
              <a:off x="1643" y="1894"/>
              <a:ext cx="56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25" name="Rectangle 49"/>
            <p:cNvSpPr>
              <a:spLocks noChangeArrowheads="1"/>
            </p:cNvSpPr>
            <p:nvPr/>
          </p:nvSpPr>
          <p:spPr bwMode="auto">
            <a:xfrm>
              <a:off x="2207" y="189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26" name="Line 50"/>
            <p:cNvSpPr>
              <a:spLocks noChangeShapeType="1"/>
            </p:cNvSpPr>
            <p:nvPr/>
          </p:nvSpPr>
          <p:spPr bwMode="auto">
            <a:xfrm>
              <a:off x="2207" y="189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27" name="Line 51"/>
            <p:cNvSpPr>
              <a:spLocks noChangeShapeType="1"/>
            </p:cNvSpPr>
            <p:nvPr/>
          </p:nvSpPr>
          <p:spPr bwMode="auto">
            <a:xfrm>
              <a:off x="2207" y="189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28" name="Rectangle 52"/>
            <p:cNvSpPr>
              <a:spLocks noChangeArrowheads="1"/>
            </p:cNvSpPr>
            <p:nvPr/>
          </p:nvSpPr>
          <p:spPr bwMode="auto">
            <a:xfrm>
              <a:off x="2219" y="1894"/>
              <a:ext cx="38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29" name="Line 53"/>
            <p:cNvSpPr>
              <a:spLocks noChangeShapeType="1"/>
            </p:cNvSpPr>
            <p:nvPr/>
          </p:nvSpPr>
          <p:spPr bwMode="auto">
            <a:xfrm>
              <a:off x="2219" y="1894"/>
              <a:ext cx="3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30" name="Rectangle 54"/>
            <p:cNvSpPr>
              <a:spLocks noChangeArrowheads="1"/>
            </p:cNvSpPr>
            <p:nvPr/>
          </p:nvSpPr>
          <p:spPr bwMode="auto">
            <a:xfrm>
              <a:off x="2604" y="189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31" name="Line 55"/>
            <p:cNvSpPr>
              <a:spLocks noChangeShapeType="1"/>
            </p:cNvSpPr>
            <p:nvPr/>
          </p:nvSpPr>
          <p:spPr bwMode="auto">
            <a:xfrm>
              <a:off x="2604" y="189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32" name="Line 56"/>
            <p:cNvSpPr>
              <a:spLocks noChangeShapeType="1"/>
            </p:cNvSpPr>
            <p:nvPr/>
          </p:nvSpPr>
          <p:spPr bwMode="auto">
            <a:xfrm>
              <a:off x="2604" y="189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33" name="Rectangle 57"/>
            <p:cNvSpPr>
              <a:spLocks noChangeArrowheads="1"/>
            </p:cNvSpPr>
            <p:nvPr/>
          </p:nvSpPr>
          <p:spPr bwMode="auto">
            <a:xfrm>
              <a:off x="2616" y="1894"/>
              <a:ext cx="20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34" name="Line 58"/>
            <p:cNvSpPr>
              <a:spLocks noChangeShapeType="1"/>
            </p:cNvSpPr>
            <p:nvPr/>
          </p:nvSpPr>
          <p:spPr bwMode="auto">
            <a:xfrm>
              <a:off x="2616" y="1894"/>
              <a:ext cx="2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35" name="Rectangle 59"/>
            <p:cNvSpPr>
              <a:spLocks noChangeArrowheads="1"/>
            </p:cNvSpPr>
            <p:nvPr/>
          </p:nvSpPr>
          <p:spPr bwMode="auto">
            <a:xfrm>
              <a:off x="2819" y="189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36" name="Line 60"/>
            <p:cNvSpPr>
              <a:spLocks noChangeShapeType="1"/>
            </p:cNvSpPr>
            <p:nvPr/>
          </p:nvSpPr>
          <p:spPr bwMode="auto">
            <a:xfrm>
              <a:off x="2819" y="189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37" name="Line 61"/>
            <p:cNvSpPr>
              <a:spLocks noChangeShapeType="1"/>
            </p:cNvSpPr>
            <p:nvPr/>
          </p:nvSpPr>
          <p:spPr bwMode="auto">
            <a:xfrm>
              <a:off x="2819" y="189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38" name="Rectangle 62"/>
            <p:cNvSpPr>
              <a:spLocks noChangeArrowheads="1"/>
            </p:cNvSpPr>
            <p:nvPr/>
          </p:nvSpPr>
          <p:spPr bwMode="auto">
            <a:xfrm>
              <a:off x="2831" y="1894"/>
              <a:ext cx="36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39" name="Line 63"/>
            <p:cNvSpPr>
              <a:spLocks noChangeShapeType="1"/>
            </p:cNvSpPr>
            <p:nvPr/>
          </p:nvSpPr>
          <p:spPr bwMode="auto">
            <a:xfrm>
              <a:off x="2831" y="1894"/>
              <a:ext cx="36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40" name="Rectangle 64"/>
            <p:cNvSpPr>
              <a:spLocks noChangeArrowheads="1"/>
            </p:cNvSpPr>
            <p:nvPr/>
          </p:nvSpPr>
          <p:spPr bwMode="auto">
            <a:xfrm>
              <a:off x="3192" y="1894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41" name="Line 65"/>
            <p:cNvSpPr>
              <a:spLocks noChangeShapeType="1"/>
            </p:cNvSpPr>
            <p:nvPr/>
          </p:nvSpPr>
          <p:spPr bwMode="auto">
            <a:xfrm>
              <a:off x="3192" y="189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42" name="Line 66"/>
            <p:cNvSpPr>
              <a:spLocks noChangeShapeType="1"/>
            </p:cNvSpPr>
            <p:nvPr/>
          </p:nvSpPr>
          <p:spPr bwMode="auto">
            <a:xfrm>
              <a:off x="3192" y="189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43" name="Rectangle 67"/>
            <p:cNvSpPr>
              <a:spLocks noChangeArrowheads="1"/>
            </p:cNvSpPr>
            <p:nvPr/>
          </p:nvSpPr>
          <p:spPr bwMode="auto">
            <a:xfrm>
              <a:off x="3203" y="1894"/>
              <a:ext cx="217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44" name="Line 68"/>
            <p:cNvSpPr>
              <a:spLocks noChangeShapeType="1"/>
            </p:cNvSpPr>
            <p:nvPr/>
          </p:nvSpPr>
          <p:spPr bwMode="auto">
            <a:xfrm>
              <a:off x="3203" y="1894"/>
              <a:ext cx="2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45" name="Rectangle 69"/>
            <p:cNvSpPr>
              <a:spLocks noChangeArrowheads="1"/>
            </p:cNvSpPr>
            <p:nvPr/>
          </p:nvSpPr>
          <p:spPr bwMode="auto">
            <a:xfrm>
              <a:off x="3420" y="1894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46" name="Line 70"/>
            <p:cNvSpPr>
              <a:spLocks noChangeShapeType="1"/>
            </p:cNvSpPr>
            <p:nvPr/>
          </p:nvSpPr>
          <p:spPr bwMode="auto">
            <a:xfrm>
              <a:off x="3420" y="189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47" name="Line 71"/>
            <p:cNvSpPr>
              <a:spLocks noChangeShapeType="1"/>
            </p:cNvSpPr>
            <p:nvPr/>
          </p:nvSpPr>
          <p:spPr bwMode="auto">
            <a:xfrm>
              <a:off x="3420" y="189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48" name="Rectangle 72"/>
            <p:cNvSpPr>
              <a:spLocks noChangeArrowheads="1"/>
            </p:cNvSpPr>
            <p:nvPr/>
          </p:nvSpPr>
          <p:spPr bwMode="auto">
            <a:xfrm>
              <a:off x="3431" y="1894"/>
              <a:ext cx="36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49" name="Line 73"/>
            <p:cNvSpPr>
              <a:spLocks noChangeShapeType="1"/>
            </p:cNvSpPr>
            <p:nvPr/>
          </p:nvSpPr>
          <p:spPr bwMode="auto">
            <a:xfrm>
              <a:off x="3431" y="1894"/>
              <a:ext cx="36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50" name="Rectangle 74"/>
            <p:cNvSpPr>
              <a:spLocks noChangeArrowheads="1"/>
            </p:cNvSpPr>
            <p:nvPr/>
          </p:nvSpPr>
          <p:spPr bwMode="auto">
            <a:xfrm>
              <a:off x="3792" y="189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51" name="Line 75"/>
            <p:cNvSpPr>
              <a:spLocks noChangeShapeType="1"/>
            </p:cNvSpPr>
            <p:nvPr/>
          </p:nvSpPr>
          <p:spPr bwMode="auto">
            <a:xfrm>
              <a:off x="3792" y="189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52" name="Line 76"/>
            <p:cNvSpPr>
              <a:spLocks noChangeShapeType="1"/>
            </p:cNvSpPr>
            <p:nvPr/>
          </p:nvSpPr>
          <p:spPr bwMode="auto">
            <a:xfrm>
              <a:off x="3792" y="189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53" name="Rectangle 77"/>
            <p:cNvSpPr>
              <a:spLocks noChangeArrowheads="1"/>
            </p:cNvSpPr>
            <p:nvPr/>
          </p:nvSpPr>
          <p:spPr bwMode="auto">
            <a:xfrm>
              <a:off x="3804" y="1894"/>
              <a:ext cx="49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54" name="Line 78"/>
            <p:cNvSpPr>
              <a:spLocks noChangeShapeType="1"/>
            </p:cNvSpPr>
            <p:nvPr/>
          </p:nvSpPr>
          <p:spPr bwMode="auto">
            <a:xfrm>
              <a:off x="3804" y="1894"/>
              <a:ext cx="49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55" name="Rectangle 79"/>
            <p:cNvSpPr>
              <a:spLocks noChangeArrowheads="1"/>
            </p:cNvSpPr>
            <p:nvPr/>
          </p:nvSpPr>
          <p:spPr bwMode="auto">
            <a:xfrm>
              <a:off x="1632" y="1905"/>
              <a:ext cx="11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56" name="Line 80"/>
            <p:cNvSpPr>
              <a:spLocks noChangeShapeType="1"/>
            </p:cNvSpPr>
            <p:nvPr/>
          </p:nvSpPr>
          <p:spPr bwMode="auto">
            <a:xfrm>
              <a:off x="1632" y="1905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57" name="Rectangle 81"/>
            <p:cNvSpPr>
              <a:spLocks noChangeArrowheads="1"/>
            </p:cNvSpPr>
            <p:nvPr/>
          </p:nvSpPr>
          <p:spPr bwMode="auto">
            <a:xfrm>
              <a:off x="2207" y="1905"/>
              <a:ext cx="12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58" name="Line 82"/>
            <p:cNvSpPr>
              <a:spLocks noChangeShapeType="1"/>
            </p:cNvSpPr>
            <p:nvPr/>
          </p:nvSpPr>
          <p:spPr bwMode="auto">
            <a:xfrm>
              <a:off x="2207" y="1905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59" name="Rectangle 83"/>
            <p:cNvSpPr>
              <a:spLocks noChangeArrowheads="1"/>
            </p:cNvSpPr>
            <p:nvPr/>
          </p:nvSpPr>
          <p:spPr bwMode="auto">
            <a:xfrm>
              <a:off x="1140" y="2186"/>
              <a:ext cx="41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0 0 1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60" name="Rectangle 84"/>
            <p:cNvSpPr>
              <a:spLocks noChangeArrowheads="1"/>
            </p:cNvSpPr>
            <p:nvPr/>
          </p:nvSpPr>
          <p:spPr bwMode="auto">
            <a:xfrm>
              <a:off x="1555" y="218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61" name="Rectangle 85"/>
            <p:cNvSpPr>
              <a:spLocks noChangeArrowheads="1"/>
            </p:cNvSpPr>
            <p:nvPr/>
          </p:nvSpPr>
          <p:spPr bwMode="auto">
            <a:xfrm>
              <a:off x="1871" y="2186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62" name="Rectangle 86"/>
            <p:cNvSpPr>
              <a:spLocks noChangeArrowheads="1"/>
            </p:cNvSpPr>
            <p:nvPr/>
          </p:nvSpPr>
          <p:spPr bwMode="auto">
            <a:xfrm>
              <a:off x="1975" y="218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63" name="Rectangle 87"/>
            <p:cNvSpPr>
              <a:spLocks noChangeArrowheads="1"/>
            </p:cNvSpPr>
            <p:nvPr/>
          </p:nvSpPr>
          <p:spPr bwMode="auto">
            <a:xfrm>
              <a:off x="2357" y="2186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64" name="Rectangle 88"/>
            <p:cNvSpPr>
              <a:spLocks noChangeArrowheads="1"/>
            </p:cNvSpPr>
            <p:nvPr/>
          </p:nvSpPr>
          <p:spPr bwMode="auto">
            <a:xfrm>
              <a:off x="2461" y="218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65" name="Rectangle 89"/>
            <p:cNvSpPr>
              <a:spLocks noChangeArrowheads="1"/>
            </p:cNvSpPr>
            <p:nvPr/>
          </p:nvSpPr>
          <p:spPr bwMode="auto">
            <a:xfrm>
              <a:off x="2656" y="2186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66" name="Rectangle 90"/>
            <p:cNvSpPr>
              <a:spLocks noChangeArrowheads="1"/>
            </p:cNvSpPr>
            <p:nvPr/>
          </p:nvSpPr>
          <p:spPr bwMode="auto">
            <a:xfrm>
              <a:off x="2775" y="218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67" name="Rectangle 91"/>
            <p:cNvSpPr>
              <a:spLocks noChangeArrowheads="1"/>
            </p:cNvSpPr>
            <p:nvPr/>
          </p:nvSpPr>
          <p:spPr bwMode="auto">
            <a:xfrm>
              <a:off x="2957" y="2186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68" name="Rectangle 92"/>
            <p:cNvSpPr>
              <a:spLocks noChangeArrowheads="1"/>
            </p:cNvSpPr>
            <p:nvPr/>
          </p:nvSpPr>
          <p:spPr bwMode="auto">
            <a:xfrm>
              <a:off x="3061" y="218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69" name="Rectangle 93"/>
            <p:cNvSpPr>
              <a:spLocks noChangeArrowheads="1"/>
            </p:cNvSpPr>
            <p:nvPr/>
          </p:nvSpPr>
          <p:spPr bwMode="auto">
            <a:xfrm>
              <a:off x="3251" y="2186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70" name="Rectangle 94"/>
            <p:cNvSpPr>
              <a:spLocks noChangeArrowheads="1"/>
            </p:cNvSpPr>
            <p:nvPr/>
          </p:nvSpPr>
          <p:spPr bwMode="auto">
            <a:xfrm>
              <a:off x="3370" y="218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71" name="Rectangle 95"/>
            <p:cNvSpPr>
              <a:spLocks noChangeArrowheads="1"/>
            </p:cNvSpPr>
            <p:nvPr/>
          </p:nvSpPr>
          <p:spPr bwMode="auto">
            <a:xfrm>
              <a:off x="3556" y="2186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72" name="Rectangle 96"/>
            <p:cNvSpPr>
              <a:spLocks noChangeArrowheads="1"/>
            </p:cNvSpPr>
            <p:nvPr/>
          </p:nvSpPr>
          <p:spPr bwMode="auto">
            <a:xfrm>
              <a:off x="3660" y="218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73" name="Rectangle 97"/>
            <p:cNvSpPr>
              <a:spLocks noChangeArrowheads="1"/>
            </p:cNvSpPr>
            <p:nvPr/>
          </p:nvSpPr>
          <p:spPr bwMode="auto">
            <a:xfrm>
              <a:off x="3909" y="2186"/>
              <a:ext cx="26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74" name="Rectangle 98"/>
            <p:cNvSpPr>
              <a:spLocks noChangeArrowheads="1"/>
            </p:cNvSpPr>
            <p:nvPr/>
          </p:nvSpPr>
          <p:spPr bwMode="auto">
            <a:xfrm>
              <a:off x="4184" y="218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75" name="Rectangle 99"/>
            <p:cNvSpPr>
              <a:spLocks noChangeArrowheads="1"/>
            </p:cNvSpPr>
            <p:nvPr/>
          </p:nvSpPr>
          <p:spPr bwMode="auto">
            <a:xfrm>
              <a:off x="1632" y="2177"/>
              <a:ext cx="11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76" name="Line 100"/>
            <p:cNvSpPr>
              <a:spLocks noChangeShapeType="1"/>
            </p:cNvSpPr>
            <p:nvPr/>
          </p:nvSpPr>
          <p:spPr bwMode="auto">
            <a:xfrm>
              <a:off x="1632" y="2177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77" name="Rectangle 101"/>
            <p:cNvSpPr>
              <a:spLocks noChangeArrowheads="1"/>
            </p:cNvSpPr>
            <p:nvPr/>
          </p:nvSpPr>
          <p:spPr bwMode="auto">
            <a:xfrm>
              <a:off x="2207" y="2177"/>
              <a:ext cx="12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78" name="Line 102"/>
            <p:cNvSpPr>
              <a:spLocks noChangeShapeType="1"/>
            </p:cNvSpPr>
            <p:nvPr/>
          </p:nvSpPr>
          <p:spPr bwMode="auto">
            <a:xfrm>
              <a:off x="2207" y="2177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79" name="Rectangle 103"/>
            <p:cNvSpPr>
              <a:spLocks noChangeArrowheads="1"/>
            </p:cNvSpPr>
            <p:nvPr/>
          </p:nvSpPr>
          <p:spPr bwMode="auto">
            <a:xfrm>
              <a:off x="1140" y="2458"/>
              <a:ext cx="41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0 1 0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80" name="Rectangle 104"/>
            <p:cNvSpPr>
              <a:spLocks noChangeArrowheads="1"/>
            </p:cNvSpPr>
            <p:nvPr/>
          </p:nvSpPr>
          <p:spPr bwMode="auto">
            <a:xfrm>
              <a:off x="1555" y="245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81" name="Rectangle 105"/>
            <p:cNvSpPr>
              <a:spLocks noChangeArrowheads="1"/>
            </p:cNvSpPr>
            <p:nvPr/>
          </p:nvSpPr>
          <p:spPr bwMode="auto">
            <a:xfrm>
              <a:off x="1871" y="2458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82" name="Rectangle 106"/>
            <p:cNvSpPr>
              <a:spLocks noChangeArrowheads="1"/>
            </p:cNvSpPr>
            <p:nvPr/>
          </p:nvSpPr>
          <p:spPr bwMode="auto">
            <a:xfrm>
              <a:off x="1975" y="245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83" name="Rectangle 107"/>
            <p:cNvSpPr>
              <a:spLocks noChangeArrowheads="1"/>
            </p:cNvSpPr>
            <p:nvPr/>
          </p:nvSpPr>
          <p:spPr bwMode="auto">
            <a:xfrm>
              <a:off x="2357" y="2458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84" name="Rectangle 108"/>
            <p:cNvSpPr>
              <a:spLocks noChangeArrowheads="1"/>
            </p:cNvSpPr>
            <p:nvPr/>
          </p:nvSpPr>
          <p:spPr bwMode="auto">
            <a:xfrm>
              <a:off x="2461" y="245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85" name="Rectangle 109"/>
            <p:cNvSpPr>
              <a:spLocks noChangeArrowheads="1"/>
            </p:cNvSpPr>
            <p:nvPr/>
          </p:nvSpPr>
          <p:spPr bwMode="auto">
            <a:xfrm>
              <a:off x="2656" y="2458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86" name="Rectangle 110"/>
            <p:cNvSpPr>
              <a:spLocks noChangeArrowheads="1"/>
            </p:cNvSpPr>
            <p:nvPr/>
          </p:nvSpPr>
          <p:spPr bwMode="auto">
            <a:xfrm>
              <a:off x="2775" y="245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87" name="Rectangle 111"/>
            <p:cNvSpPr>
              <a:spLocks noChangeArrowheads="1"/>
            </p:cNvSpPr>
            <p:nvPr/>
          </p:nvSpPr>
          <p:spPr bwMode="auto">
            <a:xfrm>
              <a:off x="2957" y="2458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88" name="Rectangle 112"/>
            <p:cNvSpPr>
              <a:spLocks noChangeArrowheads="1"/>
            </p:cNvSpPr>
            <p:nvPr/>
          </p:nvSpPr>
          <p:spPr bwMode="auto">
            <a:xfrm>
              <a:off x="3061" y="245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89" name="Rectangle 113"/>
            <p:cNvSpPr>
              <a:spLocks noChangeArrowheads="1"/>
            </p:cNvSpPr>
            <p:nvPr/>
          </p:nvSpPr>
          <p:spPr bwMode="auto">
            <a:xfrm>
              <a:off x="3251" y="2458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90" name="Rectangle 114"/>
            <p:cNvSpPr>
              <a:spLocks noChangeArrowheads="1"/>
            </p:cNvSpPr>
            <p:nvPr/>
          </p:nvSpPr>
          <p:spPr bwMode="auto">
            <a:xfrm>
              <a:off x="3370" y="245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91" name="Rectangle 115"/>
            <p:cNvSpPr>
              <a:spLocks noChangeArrowheads="1"/>
            </p:cNvSpPr>
            <p:nvPr/>
          </p:nvSpPr>
          <p:spPr bwMode="auto">
            <a:xfrm>
              <a:off x="3556" y="2458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92" name="Rectangle 116"/>
            <p:cNvSpPr>
              <a:spLocks noChangeArrowheads="1"/>
            </p:cNvSpPr>
            <p:nvPr/>
          </p:nvSpPr>
          <p:spPr bwMode="auto">
            <a:xfrm>
              <a:off x="3660" y="245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93" name="Rectangle 117"/>
            <p:cNvSpPr>
              <a:spLocks noChangeArrowheads="1"/>
            </p:cNvSpPr>
            <p:nvPr/>
          </p:nvSpPr>
          <p:spPr bwMode="auto">
            <a:xfrm>
              <a:off x="3909" y="2458"/>
              <a:ext cx="26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94" name="Rectangle 118"/>
            <p:cNvSpPr>
              <a:spLocks noChangeArrowheads="1"/>
            </p:cNvSpPr>
            <p:nvPr/>
          </p:nvSpPr>
          <p:spPr bwMode="auto">
            <a:xfrm>
              <a:off x="4184" y="245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695" name="Rectangle 119"/>
            <p:cNvSpPr>
              <a:spLocks noChangeArrowheads="1"/>
            </p:cNvSpPr>
            <p:nvPr/>
          </p:nvSpPr>
          <p:spPr bwMode="auto">
            <a:xfrm>
              <a:off x="1632" y="2449"/>
              <a:ext cx="11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96" name="Line 120"/>
            <p:cNvSpPr>
              <a:spLocks noChangeShapeType="1"/>
            </p:cNvSpPr>
            <p:nvPr/>
          </p:nvSpPr>
          <p:spPr bwMode="auto">
            <a:xfrm>
              <a:off x="1632" y="2449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97" name="Rectangle 121"/>
            <p:cNvSpPr>
              <a:spLocks noChangeArrowheads="1"/>
            </p:cNvSpPr>
            <p:nvPr/>
          </p:nvSpPr>
          <p:spPr bwMode="auto">
            <a:xfrm>
              <a:off x="2207" y="2449"/>
              <a:ext cx="12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98" name="Line 122"/>
            <p:cNvSpPr>
              <a:spLocks noChangeShapeType="1"/>
            </p:cNvSpPr>
            <p:nvPr/>
          </p:nvSpPr>
          <p:spPr bwMode="auto">
            <a:xfrm>
              <a:off x="2207" y="2449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699" name="Rectangle 123"/>
            <p:cNvSpPr>
              <a:spLocks noChangeArrowheads="1"/>
            </p:cNvSpPr>
            <p:nvPr/>
          </p:nvSpPr>
          <p:spPr bwMode="auto">
            <a:xfrm>
              <a:off x="1140" y="2730"/>
              <a:ext cx="41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0 1 1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00" name="Rectangle 124"/>
            <p:cNvSpPr>
              <a:spLocks noChangeArrowheads="1"/>
            </p:cNvSpPr>
            <p:nvPr/>
          </p:nvSpPr>
          <p:spPr bwMode="auto">
            <a:xfrm>
              <a:off x="1555" y="2730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01" name="Rectangle 125"/>
            <p:cNvSpPr>
              <a:spLocks noChangeArrowheads="1"/>
            </p:cNvSpPr>
            <p:nvPr/>
          </p:nvSpPr>
          <p:spPr bwMode="auto">
            <a:xfrm>
              <a:off x="1871" y="2730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3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02" name="Rectangle 126"/>
            <p:cNvSpPr>
              <a:spLocks noChangeArrowheads="1"/>
            </p:cNvSpPr>
            <p:nvPr/>
          </p:nvSpPr>
          <p:spPr bwMode="auto">
            <a:xfrm>
              <a:off x="1975" y="2730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03" name="Rectangle 127"/>
            <p:cNvSpPr>
              <a:spLocks noChangeArrowheads="1"/>
            </p:cNvSpPr>
            <p:nvPr/>
          </p:nvSpPr>
          <p:spPr bwMode="auto">
            <a:xfrm>
              <a:off x="2357" y="2730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04" name="Rectangle 128"/>
            <p:cNvSpPr>
              <a:spLocks noChangeArrowheads="1"/>
            </p:cNvSpPr>
            <p:nvPr/>
          </p:nvSpPr>
          <p:spPr bwMode="auto">
            <a:xfrm>
              <a:off x="2461" y="2730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05" name="Rectangle 129"/>
            <p:cNvSpPr>
              <a:spLocks noChangeArrowheads="1"/>
            </p:cNvSpPr>
            <p:nvPr/>
          </p:nvSpPr>
          <p:spPr bwMode="auto">
            <a:xfrm>
              <a:off x="2656" y="2730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06" name="Rectangle 130"/>
            <p:cNvSpPr>
              <a:spLocks noChangeArrowheads="1"/>
            </p:cNvSpPr>
            <p:nvPr/>
          </p:nvSpPr>
          <p:spPr bwMode="auto">
            <a:xfrm>
              <a:off x="2775" y="2730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07" name="Rectangle 131"/>
            <p:cNvSpPr>
              <a:spLocks noChangeArrowheads="1"/>
            </p:cNvSpPr>
            <p:nvPr/>
          </p:nvSpPr>
          <p:spPr bwMode="auto">
            <a:xfrm>
              <a:off x="2957" y="2730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08" name="Rectangle 132"/>
            <p:cNvSpPr>
              <a:spLocks noChangeArrowheads="1"/>
            </p:cNvSpPr>
            <p:nvPr/>
          </p:nvSpPr>
          <p:spPr bwMode="auto">
            <a:xfrm>
              <a:off x="3061" y="2730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09" name="Rectangle 133"/>
            <p:cNvSpPr>
              <a:spLocks noChangeArrowheads="1"/>
            </p:cNvSpPr>
            <p:nvPr/>
          </p:nvSpPr>
          <p:spPr bwMode="auto">
            <a:xfrm>
              <a:off x="3251" y="2730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10" name="Rectangle 134"/>
            <p:cNvSpPr>
              <a:spLocks noChangeArrowheads="1"/>
            </p:cNvSpPr>
            <p:nvPr/>
          </p:nvSpPr>
          <p:spPr bwMode="auto">
            <a:xfrm>
              <a:off x="3370" y="2730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11" name="Rectangle 135"/>
            <p:cNvSpPr>
              <a:spLocks noChangeArrowheads="1"/>
            </p:cNvSpPr>
            <p:nvPr/>
          </p:nvSpPr>
          <p:spPr bwMode="auto">
            <a:xfrm>
              <a:off x="3556" y="2730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12" name="Rectangle 136"/>
            <p:cNvSpPr>
              <a:spLocks noChangeArrowheads="1"/>
            </p:cNvSpPr>
            <p:nvPr/>
          </p:nvSpPr>
          <p:spPr bwMode="auto">
            <a:xfrm>
              <a:off x="3660" y="2730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13" name="Rectangle 137"/>
            <p:cNvSpPr>
              <a:spLocks noChangeArrowheads="1"/>
            </p:cNvSpPr>
            <p:nvPr/>
          </p:nvSpPr>
          <p:spPr bwMode="auto">
            <a:xfrm>
              <a:off x="3909" y="2730"/>
              <a:ext cx="26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14" name="Rectangle 138"/>
            <p:cNvSpPr>
              <a:spLocks noChangeArrowheads="1"/>
            </p:cNvSpPr>
            <p:nvPr/>
          </p:nvSpPr>
          <p:spPr bwMode="auto">
            <a:xfrm>
              <a:off x="4184" y="2730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15" name="Rectangle 139"/>
            <p:cNvSpPr>
              <a:spLocks noChangeArrowheads="1"/>
            </p:cNvSpPr>
            <p:nvPr/>
          </p:nvSpPr>
          <p:spPr bwMode="auto">
            <a:xfrm>
              <a:off x="1632" y="2721"/>
              <a:ext cx="11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16" name="Line 140"/>
            <p:cNvSpPr>
              <a:spLocks noChangeShapeType="1"/>
            </p:cNvSpPr>
            <p:nvPr/>
          </p:nvSpPr>
          <p:spPr bwMode="auto">
            <a:xfrm>
              <a:off x="1632" y="2721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17" name="Rectangle 141"/>
            <p:cNvSpPr>
              <a:spLocks noChangeArrowheads="1"/>
            </p:cNvSpPr>
            <p:nvPr/>
          </p:nvSpPr>
          <p:spPr bwMode="auto">
            <a:xfrm>
              <a:off x="2207" y="2721"/>
              <a:ext cx="12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18" name="Line 142"/>
            <p:cNvSpPr>
              <a:spLocks noChangeShapeType="1"/>
            </p:cNvSpPr>
            <p:nvPr/>
          </p:nvSpPr>
          <p:spPr bwMode="auto">
            <a:xfrm>
              <a:off x="2207" y="2721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19" name="Rectangle 143"/>
            <p:cNvSpPr>
              <a:spLocks noChangeArrowheads="1"/>
            </p:cNvSpPr>
            <p:nvPr/>
          </p:nvSpPr>
          <p:spPr bwMode="auto">
            <a:xfrm>
              <a:off x="1140" y="3002"/>
              <a:ext cx="41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1 0 0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20" name="Rectangle 144"/>
            <p:cNvSpPr>
              <a:spLocks noChangeArrowheads="1"/>
            </p:cNvSpPr>
            <p:nvPr/>
          </p:nvSpPr>
          <p:spPr bwMode="auto">
            <a:xfrm>
              <a:off x="1555" y="3002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21" name="Rectangle 145"/>
            <p:cNvSpPr>
              <a:spLocks noChangeArrowheads="1"/>
            </p:cNvSpPr>
            <p:nvPr/>
          </p:nvSpPr>
          <p:spPr bwMode="auto">
            <a:xfrm>
              <a:off x="1871" y="3002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4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22" name="Rectangle 146"/>
            <p:cNvSpPr>
              <a:spLocks noChangeArrowheads="1"/>
            </p:cNvSpPr>
            <p:nvPr/>
          </p:nvSpPr>
          <p:spPr bwMode="auto">
            <a:xfrm>
              <a:off x="1975" y="3002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23" name="Rectangle 147"/>
            <p:cNvSpPr>
              <a:spLocks noChangeArrowheads="1"/>
            </p:cNvSpPr>
            <p:nvPr/>
          </p:nvSpPr>
          <p:spPr bwMode="auto">
            <a:xfrm>
              <a:off x="2357" y="3002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24" name="Rectangle 148"/>
            <p:cNvSpPr>
              <a:spLocks noChangeArrowheads="1"/>
            </p:cNvSpPr>
            <p:nvPr/>
          </p:nvSpPr>
          <p:spPr bwMode="auto">
            <a:xfrm>
              <a:off x="2461" y="3002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25" name="Rectangle 149"/>
            <p:cNvSpPr>
              <a:spLocks noChangeArrowheads="1"/>
            </p:cNvSpPr>
            <p:nvPr/>
          </p:nvSpPr>
          <p:spPr bwMode="auto">
            <a:xfrm>
              <a:off x="2656" y="3002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26" name="Rectangle 150"/>
            <p:cNvSpPr>
              <a:spLocks noChangeArrowheads="1"/>
            </p:cNvSpPr>
            <p:nvPr/>
          </p:nvSpPr>
          <p:spPr bwMode="auto">
            <a:xfrm>
              <a:off x="2775" y="3002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27" name="Rectangle 151"/>
            <p:cNvSpPr>
              <a:spLocks noChangeArrowheads="1"/>
            </p:cNvSpPr>
            <p:nvPr/>
          </p:nvSpPr>
          <p:spPr bwMode="auto">
            <a:xfrm>
              <a:off x="2957" y="3002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28" name="Rectangle 152"/>
            <p:cNvSpPr>
              <a:spLocks noChangeArrowheads="1"/>
            </p:cNvSpPr>
            <p:nvPr/>
          </p:nvSpPr>
          <p:spPr bwMode="auto">
            <a:xfrm>
              <a:off x="3061" y="3002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29" name="Rectangle 153"/>
            <p:cNvSpPr>
              <a:spLocks noChangeArrowheads="1"/>
            </p:cNvSpPr>
            <p:nvPr/>
          </p:nvSpPr>
          <p:spPr bwMode="auto">
            <a:xfrm>
              <a:off x="3251" y="3002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30" name="Rectangle 154"/>
            <p:cNvSpPr>
              <a:spLocks noChangeArrowheads="1"/>
            </p:cNvSpPr>
            <p:nvPr/>
          </p:nvSpPr>
          <p:spPr bwMode="auto">
            <a:xfrm>
              <a:off x="3370" y="3002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31" name="Rectangle 155"/>
            <p:cNvSpPr>
              <a:spLocks noChangeArrowheads="1"/>
            </p:cNvSpPr>
            <p:nvPr/>
          </p:nvSpPr>
          <p:spPr bwMode="auto">
            <a:xfrm>
              <a:off x="3556" y="3002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32" name="Rectangle 156"/>
            <p:cNvSpPr>
              <a:spLocks noChangeArrowheads="1"/>
            </p:cNvSpPr>
            <p:nvPr/>
          </p:nvSpPr>
          <p:spPr bwMode="auto">
            <a:xfrm>
              <a:off x="3660" y="3002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33" name="Rectangle 157"/>
            <p:cNvSpPr>
              <a:spLocks noChangeArrowheads="1"/>
            </p:cNvSpPr>
            <p:nvPr/>
          </p:nvSpPr>
          <p:spPr bwMode="auto">
            <a:xfrm>
              <a:off x="3909" y="3002"/>
              <a:ext cx="26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34" name="Rectangle 158"/>
            <p:cNvSpPr>
              <a:spLocks noChangeArrowheads="1"/>
            </p:cNvSpPr>
            <p:nvPr/>
          </p:nvSpPr>
          <p:spPr bwMode="auto">
            <a:xfrm>
              <a:off x="4184" y="3002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35" name="Rectangle 159"/>
            <p:cNvSpPr>
              <a:spLocks noChangeArrowheads="1"/>
            </p:cNvSpPr>
            <p:nvPr/>
          </p:nvSpPr>
          <p:spPr bwMode="auto">
            <a:xfrm>
              <a:off x="1632" y="2993"/>
              <a:ext cx="11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36" name="Line 160"/>
            <p:cNvSpPr>
              <a:spLocks noChangeShapeType="1"/>
            </p:cNvSpPr>
            <p:nvPr/>
          </p:nvSpPr>
          <p:spPr bwMode="auto">
            <a:xfrm>
              <a:off x="1632" y="2993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37" name="Rectangle 161"/>
            <p:cNvSpPr>
              <a:spLocks noChangeArrowheads="1"/>
            </p:cNvSpPr>
            <p:nvPr/>
          </p:nvSpPr>
          <p:spPr bwMode="auto">
            <a:xfrm>
              <a:off x="2207" y="2993"/>
              <a:ext cx="12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38" name="Line 162"/>
            <p:cNvSpPr>
              <a:spLocks noChangeShapeType="1"/>
            </p:cNvSpPr>
            <p:nvPr/>
          </p:nvSpPr>
          <p:spPr bwMode="auto">
            <a:xfrm>
              <a:off x="2207" y="2993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39" name="Rectangle 163"/>
            <p:cNvSpPr>
              <a:spLocks noChangeArrowheads="1"/>
            </p:cNvSpPr>
            <p:nvPr/>
          </p:nvSpPr>
          <p:spPr bwMode="auto">
            <a:xfrm>
              <a:off x="1140" y="3274"/>
              <a:ext cx="41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1 0 1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40" name="Rectangle 164"/>
            <p:cNvSpPr>
              <a:spLocks noChangeArrowheads="1"/>
            </p:cNvSpPr>
            <p:nvPr/>
          </p:nvSpPr>
          <p:spPr bwMode="auto">
            <a:xfrm>
              <a:off x="1555" y="327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41" name="Rectangle 165"/>
            <p:cNvSpPr>
              <a:spLocks noChangeArrowheads="1"/>
            </p:cNvSpPr>
            <p:nvPr/>
          </p:nvSpPr>
          <p:spPr bwMode="auto">
            <a:xfrm>
              <a:off x="1871" y="3274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5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42" name="Rectangle 166"/>
            <p:cNvSpPr>
              <a:spLocks noChangeArrowheads="1"/>
            </p:cNvSpPr>
            <p:nvPr/>
          </p:nvSpPr>
          <p:spPr bwMode="auto">
            <a:xfrm>
              <a:off x="1975" y="327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43" name="Rectangle 167"/>
            <p:cNvSpPr>
              <a:spLocks noChangeArrowheads="1"/>
            </p:cNvSpPr>
            <p:nvPr/>
          </p:nvSpPr>
          <p:spPr bwMode="auto">
            <a:xfrm>
              <a:off x="2357" y="3274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44" name="Rectangle 168"/>
            <p:cNvSpPr>
              <a:spLocks noChangeArrowheads="1"/>
            </p:cNvSpPr>
            <p:nvPr/>
          </p:nvSpPr>
          <p:spPr bwMode="auto">
            <a:xfrm>
              <a:off x="2461" y="327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45" name="Rectangle 169"/>
            <p:cNvSpPr>
              <a:spLocks noChangeArrowheads="1"/>
            </p:cNvSpPr>
            <p:nvPr/>
          </p:nvSpPr>
          <p:spPr bwMode="auto">
            <a:xfrm>
              <a:off x="2656" y="3274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46" name="Rectangle 170"/>
            <p:cNvSpPr>
              <a:spLocks noChangeArrowheads="1"/>
            </p:cNvSpPr>
            <p:nvPr/>
          </p:nvSpPr>
          <p:spPr bwMode="auto">
            <a:xfrm>
              <a:off x="2775" y="327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47" name="Rectangle 171"/>
            <p:cNvSpPr>
              <a:spLocks noChangeArrowheads="1"/>
            </p:cNvSpPr>
            <p:nvPr/>
          </p:nvSpPr>
          <p:spPr bwMode="auto">
            <a:xfrm>
              <a:off x="2957" y="3274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48" name="Rectangle 172"/>
            <p:cNvSpPr>
              <a:spLocks noChangeArrowheads="1"/>
            </p:cNvSpPr>
            <p:nvPr/>
          </p:nvSpPr>
          <p:spPr bwMode="auto">
            <a:xfrm>
              <a:off x="3061" y="327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49" name="Rectangle 173"/>
            <p:cNvSpPr>
              <a:spLocks noChangeArrowheads="1"/>
            </p:cNvSpPr>
            <p:nvPr/>
          </p:nvSpPr>
          <p:spPr bwMode="auto">
            <a:xfrm>
              <a:off x="3251" y="3274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50" name="Rectangle 174"/>
            <p:cNvSpPr>
              <a:spLocks noChangeArrowheads="1"/>
            </p:cNvSpPr>
            <p:nvPr/>
          </p:nvSpPr>
          <p:spPr bwMode="auto">
            <a:xfrm>
              <a:off x="3370" y="327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51" name="Rectangle 175"/>
            <p:cNvSpPr>
              <a:spLocks noChangeArrowheads="1"/>
            </p:cNvSpPr>
            <p:nvPr/>
          </p:nvSpPr>
          <p:spPr bwMode="auto">
            <a:xfrm>
              <a:off x="3556" y="3274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52" name="Rectangle 176"/>
            <p:cNvSpPr>
              <a:spLocks noChangeArrowheads="1"/>
            </p:cNvSpPr>
            <p:nvPr/>
          </p:nvSpPr>
          <p:spPr bwMode="auto">
            <a:xfrm>
              <a:off x="3660" y="327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53" name="Rectangle 177"/>
            <p:cNvSpPr>
              <a:spLocks noChangeArrowheads="1"/>
            </p:cNvSpPr>
            <p:nvPr/>
          </p:nvSpPr>
          <p:spPr bwMode="auto">
            <a:xfrm>
              <a:off x="3909" y="3274"/>
              <a:ext cx="26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54" name="Rectangle 178"/>
            <p:cNvSpPr>
              <a:spLocks noChangeArrowheads="1"/>
            </p:cNvSpPr>
            <p:nvPr/>
          </p:nvSpPr>
          <p:spPr bwMode="auto">
            <a:xfrm>
              <a:off x="4184" y="3274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55" name="Rectangle 179"/>
            <p:cNvSpPr>
              <a:spLocks noChangeArrowheads="1"/>
            </p:cNvSpPr>
            <p:nvPr/>
          </p:nvSpPr>
          <p:spPr bwMode="auto">
            <a:xfrm>
              <a:off x="1632" y="3265"/>
              <a:ext cx="11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56" name="Line 180"/>
            <p:cNvSpPr>
              <a:spLocks noChangeShapeType="1"/>
            </p:cNvSpPr>
            <p:nvPr/>
          </p:nvSpPr>
          <p:spPr bwMode="auto">
            <a:xfrm>
              <a:off x="1632" y="3265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57" name="Rectangle 181"/>
            <p:cNvSpPr>
              <a:spLocks noChangeArrowheads="1"/>
            </p:cNvSpPr>
            <p:nvPr/>
          </p:nvSpPr>
          <p:spPr bwMode="auto">
            <a:xfrm>
              <a:off x="2207" y="3265"/>
              <a:ext cx="12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58" name="Line 182"/>
            <p:cNvSpPr>
              <a:spLocks noChangeShapeType="1"/>
            </p:cNvSpPr>
            <p:nvPr/>
          </p:nvSpPr>
          <p:spPr bwMode="auto">
            <a:xfrm>
              <a:off x="2207" y="3265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59" name="Rectangle 183"/>
            <p:cNvSpPr>
              <a:spLocks noChangeArrowheads="1"/>
            </p:cNvSpPr>
            <p:nvPr/>
          </p:nvSpPr>
          <p:spPr bwMode="auto">
            <a:xfrm>
              <a:off x="1140" y="3546"/>
              <a:ext cx="41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1 1 0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60" name="Rectangle 184"/>
            <p:cNvSpPr>
              <a:spLocks noChangeArrowheads="1"/>
            </p:cNvSpPr>
            <p:nvPr/>
          </p:nvSpPr>
          <p:spPr bwMode="auto">
            <a:xfrm>
              <a:off x="1555" y="354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61" name="Rectangle 185"/>
            <p:cNvSpPr>
              <a:spLocks noChangeArrowheads="1"/>
            </p:cNvSpPr>
            <p:nvPr/>
          </p:nvSpPr>
          <p:spPr bwMode="auto">
            <a:xfrm>
              <a:off x="1871" y="3546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6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62" name="Rectangle 186"/>
            <p:cNvSpPr>
              <a:spLocks noChangeArrowheads="1"/>
            </p:cNvSpPr>
            <p:nvPr/>
          </p:nvSpPr>
          <p:spPr bwMode="auto">
            <a:xfrm>
              <a:off x="1975" y="354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63" name="Rectangle 187"/>
            <p:cNvSpPr>
              <a:spLocks noChangeArrowheads="1"/>
            </p:cNvSpPr>
            <p:nvPr/>
          </p:nvSpPr>
          <p:spPr bwMode="auto">
            <a:xfrm>
              <a:off x="2357" y="3546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64" name="Rectangle 188"/>
            <p:cNvSpPr>
              <a:spLocks noChangeArrowheads="1"/>
            </p:cNvSpPr>
            <p:nvPr/>
          </p:nvSpPr>
          <p:spPr bwMode="auto">
            <a:xfrm>
              <a:off x="2461" y="354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65" name="Rectangle 189"/>
            <p:cNvSpPr>
              <a:spLocks noChangeArrowheads="1"/>
            </p:cNvSpPr>
            <p:nvPr/>
          </p:nvSpPr>
          <p:spPr bwMode="auto">
            <a:xfrm>
              <a:off x="2656" y="3546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66" name="Rectangle 190"/>
            <p:cNvSpPr>
              <a:spLocks noChangeArrowheads="1"/>
            </p:cNvSpPr>
            <p:nvPr/>
          </p:nvSpPr>
          <p:spPr bwMode="auto">
            <a:xfrm>
              <a:off x="2775" y="354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67" name="Rectangle 191"/>
            <p:cNvSpPr>
              <a:spLocks noChangeArrowheads="1"/>
            </p:cNvSpPr>
            <p:nvPr/>
          </p:nvSpPr>
          <p:spPr bwMode="auto">
            <a:xfrm>
              <a:off x="2957" y="3546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68" name="Rectangle 192"/>
            <p:cNvSpPr>
              <a:spLocks noChangeArrowheads="1"/>
            </p:cNvSpPr>
            <p:nvPr/>
          </p:nvSpPr>
          <p:spPr bwMode="auto">
            <a:xfrm>
              <a:off x="3061" y="354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69" name="Rectangle 193"/>
            <p:cNvSpPr>
              <a:spLocks noChangeArrowheads="1"/>
            </p:cNvSpPr>
            <p:nvPr/>
          </p:nvSpPr>
          <p:spPr bwMode="auto">
            <a:xfrm>
              <a:off x="3251" y="3546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70" name="Rectangle 194"/>
            <p:cNvSpPr>
              <a:spLocks noChangeArrowheads="1"/>
            </p:cNvSpPr>
            <p:nvPr/>
          </p:nvSpPr>
          <p:spPr bwMode="auto">
            <a:xfrm>
              <a:off x="3370" y="354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71" name="Rectangle 195"/>
            <p:cNvSpPr>
              <a:spLocks noChangeArrowheads="1"/>
            </p:cNvSpPr>
            <p:nvPr/>
          </p:nvSpPr>
          <p:spPr bwMode="auto">
            <a:xfrm>
              <a:off x="3556" y="3546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72" name="Rectangle 196"/>
            <p:cNvSpPr>
              <a:spLocks noChangeArrowheads="1"/>
            </p:cNvSpPr>
            <p:nvPr/>
          </p:nvSpPr>
          <p:spPr bwMode="auto">
            <a:xfrm>
              <a:off x="3660" y="354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73" name="Rectangle 197"/>
            <p:cNvSpPr>
              <a:spLocks noChangeArrowheads="1"/>
            </p:cNvSpPr>
            <p:nvPr/>
          </p:nvSpPr>
          <p:spPr bwMode="auto">
            <a:xfrm>
              <a:off x="3909" y="3546"/>
              <a:ext cx="26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74" name="Rectangle 198"/>
            <p:cNvSpPr>
              <a:spLocks noChangeArrowheads="1"/>
            </p:cNvSpPr>
            <p:nvPr/>
          </p:nvSpPr>
          <p:spPr bwMode="auto">
            <a:xfrm>
              <a:off x="4184" y="3546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75" name="Rectangle 199"/>
            <p:cNvSpPr>
              <a:spLocks noChangeArrowheads="1"/>
            </p:cNvSpPr>
            <p:nvPr/>
          </p:nvSpPr>
          <p:spPr bwMode="auto">
            <a:xfrm>
              <a:off x="1632" y="3537"/>
              <a:ext cx="11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76" name="Line 200"/>
            <p:cNvSpPr>
              <a:spLocks noChangeShapeType="1"/>
            </p:cNvSpPr>
            <p:nvPr/>
          </p:nvSpPr>
          <p:spPr bwMode="auto">
            <a:xfrm>
              <a:off x="1632" y="3537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77" name="Rectangle 201"/>
            <p:cNvSpPr>
              <a:spLocks noChangeArrowheads="1"/>
            </p:cNvSpPr>
            <p:nvPr/>
          </p:nvSpPr>
          <p:spPr bwMode="auto">
            <a:xfrm>
              <a:off x="2207" y="3537"/>
              <a:ext cx="12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78" name="Line 202"/>
            <p:cNvSpPr>
              <a:spLocks noChangeShapeType="1"/>
            </p:cNvSpPr>
            <p:nvPr/>
          </p:nvSpPr>
          <p:spPr bwMode="auto">
            <a:xfrm>
              <a:off x="2207" y="3537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79" name="Rectangle 203"/>
            <p:cNvSpPr>
              <a:spLocks noChangeArrowheads="1"/>
            </p:cNvSpPr>
            <p:nvPr/>
          </p:nvSpPr>
          <p:spPr bwMode="auto">
            <a:xfrm>
              <a:off x="1140" y="3818"/>
              <a:ext cx="41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1 1 1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80" name="Rectangle 204"/>
            <p:cNvSpPr>
              <a:spLocks noChangeArrowheads="1"/>
            </p:cNvSpPr>
            <p:nvPr/>
          </p:nvSpPr>
          <p:spPr bwMode="auto">
            <a:xfrm>
              <a:off x="1555" y="381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81" name="Rectangle 205"/>
            <p:cNvSpPr>
              <a:spLocks noChangeArrowheads="1"/>
            </p:cNvSpPr>
            <p:nvPr/>
          </p:nvSpPr>
          <p:spPr bwMode="auto">
            <a:xfrm>
              <a:off x="1871" y="3818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7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82" name="Rectangle 206"/>
            <p:cNvSpPr>
              <a:spLocks noChangeArrowheads="1"/>
            </p:cNvSpPr>
            <p:nvPr/>
          </p:nvSpPr>
          <p:spPr bwMode="auto">
            <a:xfrm>
              <a:off x="1975" y="381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83" name="Rectangle 207"/>
            <p:cNvSpPr>
              <a:spLocks noChangeArrowheads="1"/>
            </p:cNvSpPr>
            <p:nvPr/>
          </p:nvSpPr>
          <p:spPr bwMode="auto">
            <a:xfrm>
              <a:off x="2357" y="3818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84" name="Rectangle 208"/>
            <p:cNvSpPr>
              <a:spLocks noChangeArrowheads="1"/>
            </p:cNvSpPr>
            <p:nvPr/>
          </p:nvSpPr>
          <p:spPr bwMode="auto">
            <a:xfrm>
              <a:off x="2461" y="381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85" name="Rectangle 209"/>
            <p:cNvSpPr>
              <a:spLocks noChangeArrowheads="1"/>
            </p:cNvSpPr>
            <p:nvPr/>
          </p:nvSpPr>
          <p:spPr bwMode="auto">
            <a:xfrm>
              <a:off x="2656" y="3818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86" name="Rectangle 210"/>
            <p:cNvSpPr>
              <a:spLocks noChangeArrowheads="1"/>
            </p:cNvSpPr>
            <p:nvPr/>
          </p:nvSpPr>
          <p:spPr bwMode="auto">
            <a:xfrm>
              <a:off x="2775" y="381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87" name="Rectangle 211"/>
            <p:cNvSpPr>
              <a:spLocks noChangeArrowheads="1"/>
            </p:cNvSpPr>
            <p:nvPr/>
          </p:nvSpPr>
          <p:spPr bwMode="auto">
            <a:xfrm>
              <a:off x="2957" y="3818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88" name="Rectangle 212"/>
            <p:cNvSpPr>
              <a:spLocks noChangeArrowheads="1"/>
            </p:cNvSpPr>
            <p:nvPr/>
          </p:nvSpPr>
          <p:spPr bwMode="auto">
            <a:xfrm>
              <a:off x="3061" y="381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89" name="Rectangle 213"/>
            <p:cNvSpPr>
              <a:spLocks noChangeArrowheads="1"/>
            </p:cNvSpPr>
            <p:nvPr/>
          </p:nvSpPr>
          <p:spPr bwMode="auto">
            <a:xfrm>
              <a:off x="3251" y="3818"/>
              <a:ext cx="10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+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90" name="Rectangle 214"/>
            <p:cNvSpPr>
              <a:spLocks noChangeArrowheads="1"/>
            </p:cNvSpPr>
            <p:nvPr/>
          </p:nvSpPr>
          <p:spPr bwMode="auto">
            <a:xfrm>
              <a:off x="3370" y="381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91" name="Rectangle 215"/>
            <p:cNvSpPr>
              <a:spLocks noChangeArrowheads="1"/>
            </p:cNvSpPr>
            <p:nvPr/>
          </p:nvSpPr>
          <p:spPr bwMode="auto">
            <a:xfrm>
              <a:off x="3556" y="3818"/>
              <a:ext cx="10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92" name="Rectangle 216"/>
            <p:cNvSpPr>
              <a:spLocks noChangeArrowheads="1"/>
            </p:cNvSpPr>
            <p:nvPr/>
          </p:nvSpPr>
          <p:spPr bwMode="auto">
            <a:xfrm>
              <a:off x="3660" y="381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93" name="Rectangle 217"/>
            <p:cNvSpPr>
              <a:spLocks noChangeArrowheads="1"/>
            </p:cNvSpPr>
            <p:nvPr/>
          </p:nvSpPr>
          <p:spPr bwMode="auto">
            <a:xfrm>
              <a:off x="3909" y="3818"/>
              <a:ext cx="265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94" name="Rectangle 218"/>
            <p:cNvSpPr>
              <a:spLocks noChangeArrowheads="1"/>
            </p:cNvSpPr>
            <p:nvPr/>
          </p:nvSpPr>
          <p:spPr bwMode="auto">
            <a:xfrm>
              <a:off x="4184" y="3818"/>
              <a:ext cx="52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0795" name="Rectangle 219"/>
            <p:cNvSpPr>
              <a:spLocks noChangeArrowheads="1"/>
            </p:cNvSpPr>
            <p:nvPr/>
          </p:nvSpPr>
          <p:spPr bwMode="auto">
            <a:xfrm>
              <a:off x="1632" y="3809"/>
              <a:ext cx="11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96" name="Line 220"/>
            <p:cNvSpPr>
              <a:spLocks noChangeShapeType="1"/>
            </p:cNvSpPr>
            <p:nvPr/>
          </p:nvSpPr>
          <p:spPr bwMode="auto">
            <a:xfrm>
              <a:off x="1632" y="3809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97" name="Rectangle 221"/>
            <p:cNvSpPr>
              <a:spLocks noChangeArrowheads="1"/>
            </p:cNvSpPr>
            <p:nvPr/>
          </p:nvSpPr>
          <p:spPr bwMode="auto">
            <a:xfrm>
              <a:off x="2207" y="3809"/>
              <a:ext cx="12" cy="27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0798" name="Line 222"/>
            <p:cNvSpPr>
              <a:spLocks noChangeShapeType="1"/>
            </p:cNvSpPr>
            <p:nvPr/>
          </p:nvSpPr>
          <p:spPr bwMode="auto">
            <a:xfrm>
              <a:off x="2207" y="3809"/>
              <a:ext cx="1" cy="2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80799" name="Rectangle 223"/>
          <p:cNvSpPr>
            <a:spLocks noChangeArrowheads="1"/>
          </p:cNvSpPr>
          <p:nvPr/>
        </p:nvSpPr>
        <p:spPr bwMode="auto">
          <a:xfrm>
            <a:off x="1752600" y="6162675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n-US" sz="2800">
              <a:cs typeface="Times New Roman" pitchFamily="18" charset="0"/>
            </a:endParaRP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Minterm Function Example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990600"/>
            <a:ext cx="7937500" cy="5027613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Example:  Find F</a:t>
            </a:r>
            <a:r>
              <a:rPr lang="en-US" baseline="-16000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 = m</a:t>
            </a:r>
            <a:r>
              <a:rPr lang="en-US" baseline="-16000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 + m</a:t>
            </a:r>
            <a:r>
              <a:rPr lang="en-US" baseline="-16000" dirty="0">
                <a:cs typeface="Times New Roman" pitchFamily="18" charset="0"/>
              </a:rPr>
              <a:t>4</a:t>
            </a:r>
            <a:r>
              <a:rPr lang="en-US" dirty="0">
                <a:cs typeface="Times New Roman" pitchFamily="18" charset="0"/>
              </a:rPr>
              <a:t> + m</a:t>
            </a:r>
            <a:r>
              <a:rPr lang="en-US" baseline="-16000" dirty="0">
                <a:cs typeface="Times New Roman" pitchFamily="18" charset="0"/>
              </a:rPr>
              <a:t>7 </a:t>
            </a:r>
          </a:p>
          <a:p>
            <a:r>
              <a:rPr lang="en-US" dirty="0">
                <a:cs typeface="Times New Roman" pitchFamily="18" charset="0"/>
              </a:rPr>
              <a:t>F1 = 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 </a:t>
            </a:r>
            <a:r>
              <a:rPr lang="en-US" dirty="0">
                <a:cs typeface="Times New Roman" pitchFamily="18" charset="0"/>
              </a:rPr>
              <a:t>y  z + x  y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cs typeface="Times New Roman" pitchFamily="18" charset="0"/>
              </a:rPr>
              <a:t>z  + x  y  z</a:t>
            </a:r>
          </a:p>
          <a:p>
            <a:endParaRPr lang="en-US" dirty="0"/>
          </a:p>
        </p:txBody>
      </p:sp>
      <p:sp>
        <p:nvSpPr>
          <p:cNvPr id="280800" name="Line 224"/>
          <p:cNvSpPr>
            <a:spLocks noChangeShapeType="1"/>
          </p:cNvSpPr>
          <p:nvPr/>
        </p:nvSpPr>
        <p:spPr bwMode="auto">
          <a:xfrm>
            <a:off x="1711656" y="1561152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80801" name="Line 225"/>
          <p:cNvSpPr>
            <a:spLocks noChangeShapeType="1"/>
          </p:cNvSpPr>
          <p:nvPr/>
        </p:nvSpPr>
        <p:spPr bwMode="auto">
          <a:xfrm>
            <a:off x="2118056" y="1561152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80802" name="Line 226"/>
          <p:cNvSpPr>
            <a:spLocks noChangeShapeType="1"/>
          </p:cNvSpPr>
          <p:nvPr/>
        </p:nvSpPr>
        <p:spPr bwMode="auto">
          <a:xfrm>
            <a:off x="3238500" y="1561152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80803" name="Line 227"/>
          <p:cNvSpPr>
            <a:spLocks noChangeShapeType="1"/>
          </p:cNvSpPr>
          <p:nvPr/>
        </p:nvSpPr>
        <p:spPr bwMode="auto">
          <a:xfrm>
            <a:off x="3581400" y="1561152"/>
            <a:ext cx="26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28" name="Date Placeholder 2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DC8F-9141-48B8-AB1B-1E48CABC3C21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229" name="Slide Number Placeholder 2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30" name="Footer Placeholder 2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Binary Logic and Gates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772400" cy="4899025"/>
          </a:xfrm>
        </p:spPr>
        <p:txBody>
          <a:bodyPr/>
          <a:lstStyle/>
          <a:p>
            <a:pPr marL="228600" indent="-228600"/>
            <a:r>
              <a:rPr lang="en-US" u="sng" dirty="0">
                <a:cs typeface="Times New Roman" pitchFamily="18" charset="0"/>
              </a:rPr>
              <a:t>Binary variables</a:t>
            </a:r>
            <a:r>
              <a:rPr lang="en-US" dirty="0">
                <a:cs typeface="Times New Roman" pitchFamily="18" charset="0"/>
              </a:rPr>
              <a:t> take on one of two values.</a:t>
            </a:r>
          </a:p>
          <a:p>
            <a:pPr marL="228600" indent="-228600"/>
            <a:r>
              <a:rPr lang="en-US" u="sng" dirty="0">
                <a:cs typeface="Times New Roman" pitchFamily="18" charset="0"/>
              </a:rPr>
              <a:t>Logical operators</a:t>
            </a:r>
            <a:r>
              <a:rPr lang="en-US" dirty="0">
                <a:cs typeface="Times New Roman" pitchFamily="18" charset="0"/>
              </a:rPr>
              <a:t> operate on binary values and binary variables.</a:t>
            </a:r>
          </a:p>
          <a:p>
            <a:pPr marL="228600" indent="-228600"/>
            <a:r>
              <a:rPr lang="en-US" dirty="0">
                <a:cs typeface="Times New Roman" pitchFamily="18" charset="0"/>
              </a:rPr>
              <a:t>Basic logical operators are the </a:t>
            </a:r>
            <a:r>
              <a:rPr lang="en-US" u="sng" dirty="0">
                <a:cs typeface="Times New Roman" pitchFamily="18" charset="0"/>
              </a:rPr>
              <a:t>logic functions</a:t>
            </a:r>
            <a:r>
              <a:rPr lang="en-US" dirty="0">
                <a:cs typeface="Times New Roman" pitchFamily="18" charset="0"/>
              </a:rPr>
              <a:t> AND, OR and NOT.</a:t>
            </a:r>
          </a:p>
          <a:p>
            <a:pPr marL="228600" indent="-228600"/>
            <a:r>
              <a:rPr lang="en-US" u="sng" dirty="0">
                <a:cs typeface="Times New Roman" pitchFamily="18" charset="0"/>
              </a:rPr>
              <a:t>Logic gates</a:t>
            </a:r>
            <a:r>
              <a:rPr lang="en-US" dirty="0">
                <a:cs typeface="Times New Roman" pitchFamily="18" charset="0"/>
              </a:rPr>
              <a:t> implement logic functions.</a:t>
            </a:r>
          </a:p>
          <a:p>
            <a:pPr marL="228600" indent="-228600"/>
            <a:r>
              <a:rPr lang="en-US" u="sng" dirty="0">
                <a:cs typeface="Times New Roman" pitchFamily="18" charset="0"/>
              </a:rPr>
              <a:t>Boolean Algebra</a:t>
            </a:r>
            <a:r>
              <a:rPr lang="en-US" dirty="0">
                <a:cs typeface="Times New Roman" pitchFamily="18" charset="0"/>
              </a:rPr>
              <a:t>: a useful mathematical system for specifying and transforming logic functions.</a:t>
            </a:r>
          </a:p>
          <a:p>
            <a:pPr marL="228600" indent="-228600"/>
            <a:r>
              <a:rPr lang="en-US" dirty="0">
                <a:cs typeface="Times New Roman" pitchFamily="18" charset="0"/>
              </a:rPr>
              <a:t>We study Boolean algebra as foundation for designing and analyzing digital systems!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EBD7-CD83-4F37-9BFE-2635B7301190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838200"/>
          </a:xfrm>
        </p:spPr>
        <p:txBody>
          <a:bodyPr/>
          <a:lstStyle/>
          <a:p>
            <a:r>
              <a:rPr lang="en-US" b="1" dirty="0" err="1"/>
              <a:t>Minterm</a:t>
            </a:r>
            <a:r>
              <a:rPr lang="en-US" b="1" dirty="0"/>
              <a:t> Function Example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90600"/>
            <a:ext cx="7772400" cy="47244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F(A, B, C, D, E) = m</a:t>
            </a:r>
            <a:r>
              <a:rPr lang="en-US" b="1" baseline="-25000" dirty="0"/>
              <a:t>2</a:t>
            </a:r>
            <a:r>
              <a:rPr lang="en-US" b="1" dirty="0"/>
              <a:t> + m</a:t>
            </a:r>
            <a:r>
              <a:rPr lang="en-US" b="1" baseline="-25000" dirty="0"/>
              <a:t>9</a:t>
            </a:r>
            <a:r>
              <a:rPr lang="en-US" b="1" dirty="0"/>
              <a:t> + m</a:t>
            </a:r>
            <a:r>
              <a:rPr lang="en-US" b="1" baseline="-25000" dirty="0"/>
              <a:t>17 </a:t>
            </a:r>
            <a:r>
              <a:rPr lang="en-US" b="1" dirty="0"/>
              <a:t>+ m</a:t>
            </a:r>
            <a:r>
              <a:rPr lang="en-US" b="1" baseline="-25000" dirty="0"/>
              <a:t>23</a:t>
            </a:r>
          </a:p>
          <a:p>
            <a:r>
              <a:rPr lang="en-US" b="1" dirty="0"/>
              <a:t> F(A, B, C, D, E) =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E5F1-AADE-4F4F-BEB1-6754EB6B62A9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Maxterm Function Example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990600"/>
            <a:ext cx="8123237" cy="2009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Example:  Implement  F1 in </a:t>
            </a:r>
            <a:r>
              <a:rPr lang="en-US" dirty="0" err="1">
                <a:cs typeface="Times New Roman" pitchFamily="18" charset="0"/>
              </a:rPr>
              <a:t>maxterms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</a:rPr>
              <a:t>    F</a:t>
            </a:r>
            <a:r>
              <a:rPr lang="en-US" baseline="-16000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 =      M</a:t>
            </a:r>
            <a:r>
              <a:rPr lang="en-US" baseline="-16000" dirty="0">
                <a:cs typeface="Times New Roman" pitchFamily="18" charset="0"/>
              </a:rPr>
              <a:t>0</a:t>
            </a:r>
            <a:r>
              <a:rPr lang="en-US" dirty="0">
                <a:cs typeface="Times New Roman" pitchFamily="18" charset="0"/>
              </a:rPr>
              <a:t> 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dirty="0">
                <a:cs typeface="Times New Roman" pitchFamily="18" charset="0"/>
              </a:rPr>
              <a:t>    M</a:t>
            </a:r>
            <a:r>
              <a:rPr lang="en-US" baseline="-16000" dirty="0">
                <a:cs typeface="Times New Roman" pitchFamily="18" charset="0"/>
              </a:rPr>
              <a:t>2</a:t>
            </a:r>
            <a:r>
              <a:rPr lang="en-US" dirty="0">
                <a:cs typeface="Times New Roman" pitchFamily="18" charset="0"/>
              </a:rPr>
              <a:t>   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dirty="0">
                <a:cs typeface="Times New Roman" pitchFamily="18" charset="0"/>
              </a:rPr>
              <a:t>     M</a:t>
            </a:r>
            <a:r>
              <a:rPr lang="en-US" baseline="-16000" dirty="0">
                <a:cs typeface="Times New Roman" pitchFamily="18" charset="0"/>
              </a:rPr>
              <a:t>3</a:t>
            </a:r>
            <a:r>
              <a:rPr lang="en-US" dirty="0">
                <a:cs typeface="Times New Roman" pitchFamily="18" charset="0"/>
              </a:rPr>
              <a:t>   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dirty="0">
                <a:cs typeface="Times New Roman" pitchFamily="18" charset="0"/>
              </a:rPr>
              <a:t>    M</a:t>
            </a:r>
            <a:r>
              <a:rPr lang="en-US" baseline="-16000" dirty="0">
                <a:cs typeface="Times New Roman" pitchFamily="18" charset="0"/>
              </a:rPr>
              <a:t>5</a:t>
            </a:r>
            <a:r>
              <a:rPr lang="en-US" dirty="0">
                <a:cs typeface="Times New Roman" pitchFamily="18" charset="0"/>
              </a:rPr>
              <a:t>    ·   M</a:t>
            </a:r>
            <a:r>
              <a:rPr lang="en-US" baseline="-16000" dirty="0">
                <a:cs typeface="Times New Roman" pitchFamily="18" charset="0"/>
              </a:rPr>
              <a:t>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</a:t>
            </a:r>
          </a:p>
        </p:txBody>
      </p:sp>
      <p:grpSp>
        <p:nvGrpSpPr>
          <p:cNvPr id="2" name="Group 269"/>
          <p:cNvGrpSpPr>
            <a:grpSpLocks/>
          </p:cNvGrpSpPr>
          <p:nvPr/>
        </p:nvGrpSpPr>
        <p:grpSpPr bwMode="auto">
          <a:xfrm>
            <a:off x="1243013" y="1828800"/>
            <a:ext cx="5346699" cy="958850"/>
            <a:chOff x="573" y="1368"/>
            <a:chExt cx="3368" cy="604"/>
          </a:xfrm>
        </p:grpSpPr>
        <p:sp>
          <p:nvSpPr>
            <p:cNvPr id="284881" name="Line 209"/>
            <p:cNvSpPr>
              <a:spLocks noChangeShapeType="1"/>
            </p:cNvSpPr>
            <p:nvPr/>
          </p:nvSpPr>
          <p:spPr bwMode="auto">
            <a:xfrm>
              <a:off x="2426" y="1450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82" name="Line 210"/>
            <p:cNvSpPr>
              <a:spLocks noChangeShapeType="1"/>
            </p:cNvSpPr>
            <p:nvPr/>
          </p:nvSpPr>
          <p:spPr bwMode="auto">
            <a:xfrm>
              <a:off x="3414" y="1450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83" name="Line 211"/>
            <p:cNvSpPr>
              <a:spLocks noChangeShapeType="1"/>
            </p:cNvSpPr>
            <p:nvPr/>
          </p:nvSpPr>
          <p:spPr bwMode="auto">
            <a:xfrm>
              <a:off x="3758" y="1450"/>
              <a:ext cx="9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84" name="Rectangle 212"/>
            <p:cNvSpPr>
              <a:spLocks noChangeArrowheads="1"/>
            </p:cNvSpPr>
            <p:nvPr/>
          </p:nvSpPr>
          <p:spPr bwMode="auto">
            <a:xfrm>
              <a:off x="3865" y="1393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)</a:t>
              </a:r>
              <a:endParaRPr lang="en-US" sz="2400"/>
            </a:p>
          </p:txBody>
        </p:sp>
        <p:sp>
          <p:nvSpPr>
            <p:cNvPr id="284885" name="Rectangle 213"/>
            <p:cNvSpPr>
              <a:spLocks noChangeArrowheads="1"/>
            </p:cNvSpPr>
            <p:nvPr/>
          </p:nvSpPr>
          <p:spPr bwMode="auto">
            <a:xfrm>
              <a:off x="3755" y="1393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284886" name="Rectangle 214"/>
            <p:cNvSpPr>
              <a:spLocks noChangeArrowheads="1"/>
            </p:cNvSpPr>
            <p:nvPr/>
          </p:nvSpPr>
          <p:spPr bwMode="auto">
            <a:xfrm>
              <a:off x="3702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887" name="Rectangle 215"/>
            <p:cNvSpPr>
              <a:spLocks noChangeArrowheads="1"/>
            </p:cNvSpPr>
            <p:nvPr/>
          </p:nvSpPr>
          <p:spPr bwMode="auto">
            <a:xfrm>
              <a:off x="3526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888" name="Rectangle 216"/>
            <p:cNvSpPr>
              <a:spLocks noChangeArrowheads="1"/>
            </p:cNvSpPr>
            <p:nvPr/>
          </p:nvSpPr>
          <p:spPr bwMode="auto">
            <a:xfrm>
              <a:off x="3414" y="1393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84889" name="Rectangle 217"/>
            <p:cNvSpPr>
              <a:spLocks noChangeArrowheads="1"/>
            </p:cNvSpPr>
            <p:nvPr/>
          </p:nvSpPr>
          <p:spPr bwMode="auto">
            <a:xfrm>
              <a:off x="3358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890" name="Rectangle 218"/>
            <p:cNvSpPr>
              <a:spLocks noChangeArrowheads="1"/>
            </p:cNvSpPr>
            <p:nvPr/>
          </p:nvSpPr>
          <p:spPr bwMode="auto">
            <a:xfrm>
              <a:off x="3182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891" name="Rectangle 219"/>
            <p:cNvSpPr>
              <a:spLocks noChangeArrowheads="1"/>
            </p:cNvSpPr>
            <p:nvPr/>
          </p:nvSpPr>
          <p:spPr bwMode="auto">
            <a:xfrm>
              <a:off x="2768" y="1393"/>
              <a:ext cx="45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z)·(x</a:t>
              </a:r>
              <a:endParaRPr lang="en-US" sz="2400"/>
            </a:p>
          </p:txBody>
        </p:sp>
        <p:sp>
          <p:nvSpPr>
            <p:cNvPr id="284892" name="Rectangle 220"/>
            <p:cNvSpPr>
              <a:spLocks noChangeArrowheads="1"/>
            </p:cNvSpPr>
            <p:nvPr/>
          </p:nvSpPr>
          <p:spPr bwMode="auto">
            <a:xfrm>
              <a:off x="2714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893" name="Rectangle 221"/>
            <p:cNvSpPr>
              <a:spLocks noChangeArrowheads="1"/>
            </p:cNvSpPr>
            <p:nvPr/>
          </p:nvSpPr>
          <p:spPr bwMode="auto">
            <a:xfrm>
              <a:off x="2538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894" name="Rectangle 222"/>
            <p:cNvSpPr>
              <a:spLocks noChangeArrowheads="1"/>
            </p:cNvSpPr>
            <p:nvPr/>
          </p:nvSpPr>
          <p:spPr bwMode="auto">
            <a:xfrm>
              <a:off x="2426" y="1393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84895" name="Rectangle 223"/>
            <p:cNvSpPr>
              <a:spLocks noChangeArrowheads="1"/>
            </p:cNvSpPr>
            <p:nvPr/>
          </p:nvSpPr>
          <p:spPr bwMode="auto">
            <a:xfrm>
              <a:off x="2370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896" name="Rectangle 224"/>
            <p:cNvSpPr>
              <a:spLocks noChangeArrowheads="1"/>
            </p:cNvSpPr>
            <p:nvPr/>
          </p:nvSpPr>
          <p:spPr bwMode="auto">
            <a:xfrm>
              <a:off x="2194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897" name="Rectangle 225"/>
            <p:cNvSpPr>
              <a:spLocks noChangeArrowheads="1"/>
            </p:cNvSpPr>
            <p:nvPr/>
          </p:nvSpPr>
          <p:spPr bwMode="auto">
            <a:xfrm>
              <a:off x="1953" y="1393"/>
              <a:ext cx="26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·(x</a:t>
              </a:r>
              <a:endParaRPr lang="en-US" sz="2400"/>
            </a:p>
          </p:txBody>
        </p:sp>
        <p:sp>
          <p:nvSpPr>
            <p:cNvPr id="284898" name="Rectangle 226"/>
            <p:cNvSpPr>
              <a:spLocks noChangeArrowheads="1"/>
            </p:cNvSpPr>
            <p:nvPr/>
          </p:nvSpPr>
          <p:spPr bwMode="auto">
            <a:xfrm>
              <a:off x="1906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899" name="Rectangle 227"/>
            <p:cNvSpPr>
              <a:spLocks noChangeArrowheads="1"/>
            </p:cNvSpPr>
            <p:nvPr/>
          </p:nvSpPr>
          <p:spPr bwMode="auto">
            <a:xfrm>
              <a:off x="1741" y="1393"/>
              <a:ext cx="18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z)</a:t>
              </a:r>
              <a:endParaRPr lang="en-US" sz="2400"/>
            </a:p>
          </p:txBody>
        </p:sp>
        <p:sp>
          <p:nvSpPr>
            <p:cNvPr id="284900" name="Rectangle 228"/>
            <p:cNvSpPr>
              <a:spLocks noChangeArrowheads="1"/>
            </p:cNvSpPr>
            <p:nvPr/>
          </p:nvSpPr>
          <p:spPr bwMode="auto">
            <a:xfrm>
              <a:off x="1687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01" name="Rectangle 229"/>
            <p:cNvSpPr>
              <a:spLocks noChangeArrowheads="1"/>
            </p:cNvSpPr>
            <p:nvPr/>
          </p:nvSpPr>
          <p:spPr bwMode="auto">
            <a:xfrm>
              <a:off x="1511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02" name="Rectangle 230"/>
            <p:cNvSpPr>
              <a:spLocks noChangeArrowheads="1"/>
            </p:cNvSpPr>
            <p:nvPr/>
          </p:nvSpPr>
          <p:spPr bwMode="auto">
            <a:xfrm>
              <a:off x="1343" y="1393"/>
              <a:ext cx="1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y</a:t>
              </a:r>
              <a:endParaRPr lang="en-US" sz="2400"/>
            </a:p>
          </p:txBody>
        </p:sp>
        <p:sp>
          <p:nvSpPr>
            <p:cNvPr id="284903" name="Rectangle 231"/>
            <p:cNvSpPr>
              <a:spLocks noChangeArrowheads="1"/>
            </p:cNvSpPr>
            <p:nvPr/>
          </p:nvSpPr>
          <p:spPr bwMode="auto">
            <a:xfrm>
              <a:off x="1167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04" name="Rectangle 232"/>
            <p:cNvSpPr>
              <a:spLocks noChangeArrowheads="1"/>
            </p:cNvSpPr>
            <p:nvPr/>
          </p:nvSpPr>
          <p:spPr bwMode="auto">
            <a:xfrm>
              <a:off x="982" y="1393"/>
              <a:ext cx="18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000000"/>
                  </a:solidFill>
                </a:rPr>
                <a:t>(x</a:t>
              </a:r>
              <a:endParaRPr lang="en-US" sz="2400" dirty="0"/>
            </a:p>
          </p:txBody>
        </p:sp>
        <p:sp>
          <p:nvSpPr>
            <p:cNvPr id="284905" name="Rectangle 233"/>
            <p:cNvSpPr>
              <a:spLocks noChangeArrowheads="1"/>
            </p:cNvSpPr>
            <p:nvPr/>
          </p:nvSpPr>
          <p:spPr bwMode="auto">
            <a:xfrm>
              <a:off x="935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06" name="Rectangle 234"/>
            <p:cNvSpPr>
              <a:spLocks noChangeArrowheads="1"/>
            </p:cNvSpPr>
            <p:nvPr/>
          </p:nvSpPr>
          <p:spPr bwMode="auto">
            <a:xfrm>
              <a:off x="761" y="139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07" name="Rectangle 235"/>
            <p:cNvSpPr>
              <a:spLocks noChangeArrowheads="1"/>
            </p:cNvSpPr>
            <p:nvPr/>
          </p:nvSpPr>
          <p:spPr bwMode="auto">
            <a:xfrm>
              <a:off x="573" y="1393"/>
              <a:ext cx="13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F</a:t>
              </a:r>
              <a:endParaRPr lang="en-US" sz="2400"/>
            </a:p>
          </p:txBody>
        </p:sp>
        <p:sp>
          <p:nvSpPr>
            <p:cNvPr id="284908" name="Rectangle 236"/>
            <p:cNvSpPr>
              <a:spLocks noChangeArrowheads="1"/>
            </p:cNvSpPr>
            <p:nvPr/>
          </p:nvSpPr>
          <p:spPr bwMode="auto">
            <a:xfrm>
              <a:off x="707" y="1479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000000"/>
                  </a:solidFill>
                </a:rPr>
                <a:t>1</a:t>
              </a:r>
              <a:endParaRPr lang="en-US" sz="2400"/>
            </a:p>
          </p:txBody>
        </p:sp>
        <p:sp>
          <p:nvSpPr>
            <p:cNvPr id="284909" name="Rectangle 237"/>
            <p:cNvSpPr>
              <a:spLocks noChangeArrowheads="1"/>
            </p:cNvSpPr>
            <p:nvPr/>
          </p:nvSpPr>
          <p:spPr bwMode="auto">
            <a:xfrm>
              <a:off x="3579" y="1368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84910" name="Rectangle 238"/>
            <p:cNvSpPr>
              <a:spLocks noChangeArrowheads="1"/>
            </p:cNvSpPr>
            <p:nvPr/>
          </p:nvSpPr>
          <p:spPr bwMode="auto">
            <a:xfrm>
              <a:off x="3235" y="1368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84911" name="Rectangle 239"/>
            <p:cNvSpPr>
              <a:spLocks noChangeArrowheads="1"/>
            </p:cNvSpPr>
            <p:nvPr/>
          </p:nvSpPr>
          <p:spPr bwMode="auto">
            <a:xfrm>
              <a:off x="2591" y="1368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84912" name="Rectangle 240"/>
            <p:cNvSpPr>
              <a:spLocks noChangeArrowheads="1"/>
            </p:cNvSpPr>
            <p:nvPr/>
          </p:nvSpPr>
          <p:spPr bwMode="auto">
            <a:xfrm>
              <a:off x="2247" y="1368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84913" name="Rectangle 241"/>
            <p:cNvSpPr>
              <a:spLocks noChangeArrowheads="1"/>
            </p:cNvSpPr>
            <p:nvPr/>
          </p:nvSpPr>
          <p:spPr bwMode="auto">
            <a:xfrm>
              <a:off x="1564" y="1368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84914" name="Rectangle 242"/>
            <p:cNvSpPr>
              <a:spLocks noChangeArrowheads="1"/>
            </p:cNvSpPr>
            <p:nvPr/>
          </p:nvSpPr>
          <p:spPr bwMode="auto">
            <a:xfrm>
              <a:off x="1220" y="1368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84915" name="Rectangle 243"/>
            <p:cNvSpPr>
              <a:spLocks noChangeArrowheads="1"/>
            </p:cNvSpPr>
            <p:nvPr/>
          </p:nvSpPr>
          <p:spPr bwMode="auto">
            <a:xfrm>
              <a:off x="814" y="1368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  <p:sp>
          <p:nvSpPr>
            <p:cNvPr id="284916" name="Line 244"/>
            <p:cNvSpPr>
              <a:spLocks noChangeShapeType="1"/>
            </p:cNvSpPr>
            <p:nvPr/>
          </p:nvSpPr>
          <p:spPr bwMode="auto">
            <a:xfrm>
              <a:off x="1121" y="1758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917" name="Line 245"/>
            <p:cNvSpPr>
              <a:spLocks noChangeShapeType="1"/>
            </p:cNvSpPr>
            <p:nvPr/>
          </p:nvSpPr>
          <p:spPr bwMode="auto">
            <a:xfrm>
              <a:off x="1801" y="1758"/>
              <a:ext cx="9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918" name="Line 246"/>
            <p:cNvSpPr>
              <a:spLocks noChangeShapeType="1"/>
            </p:cNvSpPr>
            <p:nvPr/>
          </p:nvSpPr>
          <p:spPr bwMode="auto">
            <a:xfrm>
              <a:off x="2131" y="1758"/>
              <a:ext cx="10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919" name="Line 247"/>
            <p:cNvSpPr>
              <a:spLocks noChangeShapeType="1"/>
            </p:cNvSpPr>
            <p:nvPr/>
          </p:nvSpPr>
          <p:spPr bwMode="auto">
            <a:xfrm>
              <a:off x="2466" y="1758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920" name="Rectangle 248"/>
            <p:cNvSpPr>
              <a:spLocks noChangeArrowheads="1"/>
            </p:cNvSpPr>
            <p:nvPr/>
          </p:nvSpPr>
          <p:spPr bwMode="auto">
            <a:xfrm>
              <a:off x="2808" y="1701"/>
              <a:ext cx="18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z)</a:t>
              </a:r>
              <a:endParaRPr lang="en-US" sz="2400"/>
            </a:p>
          </p:txBody>
        </p:sp>
        <p:sp>
          <p:nvSpPr>
            <p:cNvPr id="284921" name="Rectangle 249"/>
            <p:cNvSpPr>
              <a:spLocks noChangeArrowheads="1"/>
            </p:cNvSpPr>
            <p:nvPr/>
          </p:nvSpPr>
          <p:spPr bwMode="auto">
            <a:xfrm>
              <a:off x="2755" y="1701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22" name="Rectangle 250"/>
            <p:cNvSpPr>
              <a:spLocks noChangeArrowheads="1"/>
            </p:cNvSpPr>
            <p:nvPr/>
          </p:nvSpPr>
          <p:spPr bwMode="auto">
            <a:xfrm>
              <a:off x="2578" y="1701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23" name="Rectangle 251"/>
            <p:cNvSpPr>
              <a:spLocks noChangeArrowheads="1"/>
            </p:cNvSpPr>
            <p:nvPr/>
          </p:nvSpPr>
          <p:spPr bwMode="auto">
            <a:xfrm>
              <a:off x="2466" y="1701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84924" name="Rectangle 252"/>
            <p:cNvSpPr>
              <a:spLocks noChangeArrowheads="1"/>
            </p:cNvSpPr>
            <p:nvPr/>
          </p:nvSpPr>
          <p:spPr bwMode="auto">
            <a:xfrm>
              <a:off x="2410" y="1701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25" name="Rectangle 253"/>
            <p:cNvSpPr>
              <a:spLocks noChangeArrowheads="1"/>
            </p:cNvSpPr>
            <p:nvPr/>
          </p:nvSpPr>
          <p:spPr bwMode="auto">
            <a:xfrm>
              <a:off x="2234" y="1701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26" name="Rectangle 254"/>
            <p:cNvSpPr>
              <a:spLocks noChangeArrowheads="1"/>
            </p:cNvSpPr>
            <p:nvPr/>
          </p:nvSpPr>
          <p:spPr bwMode="auto">
            <a:xfrm>
              <a:off x="2125" y="1701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84927" name="Rectangle 255"/>
            <p:cNvSpPr>
              <a:spLocks noChangeArrowheads="1"/>
            </p:cNvSpPr>
            <p:nvPr/>
          </p:nvSpPr>
          <p:spPr bwMode="auto">
            <a:xfrm>
              <a:off x="1909" y="1701"/>
              <a:ext cx="22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)·(</a:t>
              </a:r>
              <a:endParaRPr lang="en-US" sz="2400"/>
            </a:p>
          </p:txBody>
        </p:sp>
        <p:sp>
          <p:nvSpPr>
            <p:cNvPr id="284928" name="Rectangle 256"/>
            <p:cNvSpPr>
              <a:spLocks noChangeArrowheads="1"/>
            </p:cNvSpPr>
            <p:nvPr/>
          </p:nvSpPr>
          <p:spPr bwMode="auto">
            <a:xfrm>
              <a:off x="1799" y="1701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284929" name="Rectangle 257"/>
            <p:cNvSpPr>
              <a:spLocks noChangeArrowheads="1"/>
            </p:cNvSpPr>
            <p:nvPr/>
          </p:nvSpPr>
          <p:spPr bwMode="auto">
            <a:xfrm>
              <a:off x="1745" y="1701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30" name="Rectangle 258"/>
            <p:cNvSpPr>
              <a:spLocks noChangeArrowheads="1"/>
            </p:cNvSpPr>
            <p:nvPr/>
          </p:nvSpPr>
          <p:spPr bwMode="auto">
            <a:xfrm>
              <a:off x="1569" y="1701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31" name="Rectangle 259"/>
            <p:cNvSpPr>
              <a:spLocks noChangeArrowheads="1"/>
            </p:cNvSpPr>
            <p:nvPr/>
          </p:nvSpPr>
          <p:spPr bwMode="auto">
            <a:xfrm>
              <a:off x="1401" y="1701"/>
              <a:ext cx="1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y</a:t>
              </a:r>
              <a:endParaRPr lang="en-US" sz="2400"/>
            </a:p>
          </p:txBody>
        </p:sp>
        <p:sp>
          <p:nvSpPr>
            <p:cNvPr id="284932" name="Rectangle 260"/>
            <p:cNvSpPr>
              <a:spLocks noChangeArrowheads="1"/>
            </p:cNvSpPr>
            <p:nvPr/>
          </p:nvSpPr>
          <p:spPr bwMode="auto">
            <a:xfrm>
              <a:off x="1225" y="1701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84933" name="Rectangle 261"/>
            <p:cNvSpPr>
              <a:spLocks noChangeArrowheads="1"/>
            </p:cNvSpPr>
            <p:nvPr/>
          </p:nvSpPr>
          <p:spPr bwMode="auto">
            <a:xfrm>
              <a:off x="1116" y="1701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000000"/>
                  </a:solidFill>
                </a:rPr>
                <a:t>x</a:t>
              </a:r>
              <a:endParaRPr lang="en-US" sz="2400" dirty="0"/>
            </a:p>
          </p:txBody>
        </p:sp>
        <p:sp>
          <p:nvSpPr>
            <p:cNvPr id="284934" name="Rectangle 262"/>
            <p:cNvSpPr>
              <a:spLocks noChangeArrowheads="1"/>
            </p:cNvSpPr>
            <p:nvPr/>
          </p:nvSpPr>
          <p:spPr bwMode="auto">
            <a:xfrm>
              <a:off x="975" y="1701"/>
              <a:ext cx="15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·(</a:t>
              </a:r>
              <a:endParaRPr lang="en-US" sz="2400"/>
            </a:p>
          </p:txBody>
        </p:sp>
        <p:sp>
          <p:nvSpPr>
            <p:cNvPr id="284935" name="Rectangle 263"/>
            <p:cNvSpPr>
              <a:spLocks noChangeArrowheads="1"/>
            </p:cNvSpPr>
            <p:nvPr/>
          </p:nvSpPr>
          <p:spPr bwMode="auto">
            <a:xfrm>
              <a:off x="2632" y="1676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84936" name="Rectangle 264"/>
            <p:cNvSpPr>
              <a:spLocks noChangeArrowheads="1"/>
            </p:cNvSpPr>
            <p:nvPr/>
          </p:nvSpPr>
          <p:spPr bwMode="auto">
            <a:xfrm>
              <a:off x="2287" y="1676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84937" name="Rectangle 265"/>
            <p:cNvSpPr>
              <a:spLocks noChangeArrowheads="1"/>
            </p:cNvSpPr>
            <p:nvPr/>
          </p:nvSpPr>
          <p:spPr bwMode="auto">
            <a:xfrm>
              <a:off x="1622" y="1676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84938" name="Rectangle 266"/>
            <p:cNvSpPr>
              <a:spLocks noChangeArrowheads="1"/>
            </p:cNvSpPr>
            <p:nvPr/>
          </p:nvSpPr>
          <p:spPr bwMode="auto">
            <a:xfrm>
              <a:off x="1278" y="1676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</p:grpSp>
      <p:sp>
        <p:nvSpPr>
          <p:cNvPr id="284852" name="Rectangle 180"/>
          <p:cNvSpPr>
            <a:spLocks noChangeArrowheads="1"/>
          </p:cNvSpPr>
          <p:nvPr/>
        </p:nvSpPr>
        <p:spPr bwMode="auto">
          <a:xfrm>
            <a:off x="1995488" y="624840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buClr>
                <a:schemeClr val="accent2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n-US" sz="2800">
              <a:cs typeface="Times New Roman" pitchFamily="18" charset="0"/>
            </a:endParaRPr>
          </a:p>
        </p:txBody>
      </p:sp>
      <p:grpSp>
        <p:nvGrpSpPr>
          <p:cNvPr id="3" name="Group 267"/>
          <p:cNvGrpSpPr>
            <a:grpSpLocks/>
          </p:cNvGrpSpPr>
          <p:nvPr/>
        </p:nvGrpSpPr>
        <p:grpSpPr bwMode="auto">
          <a:xfrm>
            <a:off x="1987550" y="2743200"/>
            <a:ext cx="5327650" cy="3414713"/>
            <a:chOff x="1144" y="1942"/>
            <a:chExt cx="3356" cy="2151"/>
          </a:xfrm>
        </p:grpSpPr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3109" y="2187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2932" y="2206"/>
              <a:ext cx="16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80" name="Rectangle 8"/>
            <p:cNvSpPr>
              <a:spLocks noChangeArrowheads="1"/>
            </p:cNvSpPr>
            <p:nvPr/>
          </p:nvSpPr>
          <p:spPr bwMode="auto">
            <a:xfrm>
              <a:off x="1231" y="1951"/>
              <a:ext cx="3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x y z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81" name="Rectangle 9"/>
            <p:cNvSpPr>
              <a:spLocks noChangeArrowheads="1"/>
            </p:cNvSpPr>
            <p:nvPr/>
          </p:nvSpPr>
          <p:spPr bwMode="auto">
            <a:xfrm>
              <a:off x="1631" y="1951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82" name="Rectangle 10"/>
            <p:cNvSpPr>
              <a:spLocks noChangeArrowheads="1"/>
            </p:cNvSpPr>
            <p:nvPr/>
          </p:nvSpPr>
          <p:spPr bwMode="auto">
            <a:xfrm>
              <a:off x="1887" y="1951"/>
              <a:ext cx="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i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83" name="Rectangle 11"/>
            <p:cNvSpPr>
              <a:spLocks noChangeArrowheads="1"/>
            </p:cNvSpPr>
            <p:nvPr/>
          </p:nvSpPr>
          <p:spPr bwMode="auto">
            <a:xfrm>
              <a:off x="1944" y="1951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84" name="Rectangle 12"/>
            <p:cNvSpPr>
              <a:spLocks noChangeArrowheads="1"/>
            </p:cNvSpPr>
            <p:nvPr/>
          </p:nvSpPr>
          <p:spPr bwMode="auto">
            <a:xfrm>
              <a:off x="2185" y="1958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</a:p>
          </p:txBody>
        </p:sp>
        <p:sp>
          <p:nvSpPr>
            <p:cNvPr id="284685" name="Rectangle 13"/>
            <p:cNvSpPr>
              <a:spLocks noChangeArrowheads="1"/>
            </p:cNvSpPr>
            <p:nvPr/>
          </p:nvSpPr>
          <p:spPr bwMode="auto">
            <a:xfrm>
              <a:off x="2479" y="1942"/>
              <a:ext cx="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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86" name="Rectangle 14"/>
            <p:cNvSpPr>
              <a:spLocks noChangeArrowheads="1"/>
            </p:cNvSpPr>
            <p:nvPr/>
          </p:nvSpPr>
          <p:spPr bwMode="auto">
            <a:xfrm>
              <a:off x="2574" y="1958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</a:p>
          </p:txBody>
        </p:sp>
        <p:sp>
          <p:nvSpPr>
            <p:cNvPr id="284687" name="Rectangle 15"/>
            <p:cNvSpPr>
              <a:spLocks noChangeArrowheads="1"/>
            </p:cNvSpPr>
            <p:nvPr/>
          </p:nvSpPr>
          <p:spPr bwMode="auto">
            <a:xfrm>
              <a:off x="2868" y="194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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88" name="Rectangle 16"/>
            <p:cNvSpPr>
              <a:spLocks noChangeArrowheads="1"/>
            </p:cNvSpPr>
            <p:nvPr/>
          </p:nvSpPr>
          <p:spPr bwMode="auto">
            <a:xfrm>
              <a:off x="2962" y="1958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cs typeface="Times New Roman" pitchFamily="18" charset="0"/>
                </a:rPr>
                <a:t>3</a:t>
              </a:r>
            </a:p>
          </p:txBody>
        </p:sp>
        <p:sp>
          <p:nvSpPr>
            <p:cNvPr id="284689" name="Rectangle 17"/>
            <p:cNvSpPr>
              <a:spLocks noChangeArrowheads="1"/>
            </p:cNvSpPr>
            <p:nvPr/>
          </p:nvSpPr>
          <p:spPr bwMode="auto">
            <a:xfrm>
              <a:off x="3256" y="194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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90" name="Rectangle 18"/>
            <p:cNvSpPr>
              <a:spLocks noChangeArrowheads="1"/>
            </p:cNvSpPr>
            <p:nvPr/>
          </p:nvSpPr>
          <p:spPr bwMode="auto">
            <a:xfrm>
              <a:off x="3351" y="1958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cs typeface="Times New Roman" pitchFamily="18" charset="0"/>
                </a:rPr>
                <a:t>5</a:t>
              </a:r>
            </a:p>
          </p:txBody>
        </p:sp>
        <p:sp>
          <p:nvSpPr>
            <p:cNvPr id="284691" name="Rectangle 19"/>
            <p:cNvSpPr>
              <a:spLocks noChangeArrowheads="1"/>
            </p:cNvSpPr>
            <p:nvPr/>
          </p:nvSpPr>
          <p:spPr bwMode="auto">
            <a:xfrm>
              <a:off x="3645" y="194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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92" name="Rectangle 20"/>
            <p:cNvSpPr>
              <a:spLocks noChangeArrowheads="1"/>
            </p:cNvSpPr>
            <p:nvPr/>
          </p:nvSpPr>
          <p:spPr bwMode="auto">
            <a:xfrm>
              <a:off x="3739" y="1958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M</a:t>
              </a:r>
              <a:r>
                <a:rPr lang="en-US" sz="2400" baseline="-16000">
                  <a:solidFill>
                    <a:srgbClr val="000000"/>
                  </a:solidFill>
                  <a:cs typeface="Times New Roman" pitchFamily="18" charset="0"/>
                </a:rPr>
                <a:t>6</a:t>
              </a:r>
            </a:p>
          </p:txBody>
        </p:sp>
        <p:sp>
          <p:nvSpPr>
            <p:cNvPr id="284693" name="Rectangle 21"/>
            <p:cNvSpPr>
              <a:spLocks noChangeArrowheads="1"/>
            </p:cNvSpPr>
            <p:nvPr/>
          </p:nvSpPr>
          <p:spPr bwMode="auto">
            <a:xfrm>
              <a:off x="4052" y="1951"/>
              <a:ext cx="3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F1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94" name="Rectangle 22"/>
            <p:cNvSpPr>
              <a:spLocks noChangeArrowheads="1"/>
            </p:cNvSpPr>
            <p:nvPr/>
          </p:nvSpPr>
          <p:spPr bwMode="auto">
            <a:xfrm>
              <a:off x="4446" y="1951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695" name="Rectangle 23"/>
            <p:cNvSpPr>
              <a:spLocks noChangeArrowheads="1"/>
            </p:cNvSpPr>
            <p:nvPr/>
          </p:nvSpPr>
          <p:spPr bwMode="auto">
            <a:xfrm>
              <a:off x="1710" y="1942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696" name="Line 24"/>
            <p:cNvSpPr>
              <a:spLocks noChangeShapeType="1"/>
            </p:cNvSpPr>
            <p:nvPr/>
          </p:nvSpPr>
          <p:spPr bwMode="auto">
            <a:xfrm>
              <a:off x="1710" y="1942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697" name="Rectangle 25"/>
            <p:cNvSpPr>
              <a:spLocks noChangeArrowheads="1"/>
            </p:cNvSpPr>
            <p:nvPr/>
          </p:nvSpPr>
          <p:spPr bwMode="auto">
            <a:xfrm>
              <a:off x="2110" y="1942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698" name="Line 26"/>
            <p:cNvSpPr>
              <a:spLocks noChangeShapeType="1"/>
            </p:cNvSpPr>
            <p:nvPr/>
          </p:nvSpPr>
          <p:spPr bwMode="auto">
            <a:xfrm>
              <a:off x="2110" y="1942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699" name="Rectangle 27"/>
            <p:cNvSpPr>
              <a:spLocks noChangeArrowheads="1"/>
            </p:cNvSpPr>
            <p:nvPr/>
          </p:nvSpPr>
          <p:spPr bwMode="auto">
            <a:xfrm>
              <a:off x="1227" y="2199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0 0 0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00" name="Rectangle 28"/>
            <p:cNvSpPr>
              <a:spLocks noChangeArrowheads="1"/>
            </p:cNvSpPr>
            <p:nvPr/>
          </p:nvSpPr>
          <p:spPr bwMode="auto">
            <a:xfrm>
              <a:off x="1634" y="219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01" name="Rectangle 29"/>
            <p:cNvSpPr>
              <a:spLocks noChangeArrowheads="1"/>
            </p:cNvSpPr>
            <p:nvPr/>
          </p:nvSpPr>
          <p:spPr bwMode="auto">
            <a:xfrm>
              <a:off x="1864" y="2199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02" name="Rectangle 30"/>
            <p:cNvSpPr>
              <a:spLocks noChangeArrowheads="1"/>
            </p:cNvSpPr>
            <p:nvPr/>
          </p:nvSpPr>
          <p:spPr bwMode="auto">
            <a:xfrm>
              <a:off x="1966" y="219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03" name="Rectangle 31"/>
            <p:cNvSpPr>
              <a:spLocks noChangeArrowheads="1"/>
            </p:cNvSpPr>
            <p:nvPr/>
          </p:nvSpPr>
          <p:spPr bwMode="auto">
            <a:xfrm>
              <a:off x="2234" y="2206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04" name="Rectangle 32"/>
            <p:cNvSpPr>
              <a:spLocks noChangeArrowheads="1"/>
            </p:cNvSpPr>
            <p:nvPr/>
          </p:nvSpPr>
          <p:spPr bwMode="auto">
            <a:xfrm>
              <a:off x="2532" y="2206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05" name="Rectangle 33"/>
            <p:cNvSpPr>
              <a:spLocks noChangeArrowheads="1"/>
            </p:cNvSpPr>
            <p:nvPr/>
          </p:nvSpPr>
          <p:spPr bwMode="auto">
            <a:xfrm>
              <a:off x="3281" y="2206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06" name="Rectangle 34"/>
            <p:cNvSpPr>
              <a:spLocks noChangeArrowheads="1"/>
            </p:cNvSpPr>
            <p:nvPr/>
          </p:nvSpPr>
          <p:spPr bwMode="auto">
            <a:xfrm>
              <a:off x="3681" y="2206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07" name="Rectangle 35"/>
            <p:cNvSpPr>
              <a:spLocks noChangeArrowheads="1"/>
            </p:cNvSpPr>
            <p:nvPr/>
          </p:nvSpPr>
          <p:spPr bwMode="auto">
            <a:xfrm>
              <a:off x="3884" y="2206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08" name="Rectangle 36"/>
            <p:cNvSpPr>
              <a:spLocks noChangeArrowheads="1"/>
            </p:cNvSpPr>
            <p:nvPr/>
          </p:nvSpPr>
          <p:spPr bwMode="auto">
            <a:xfrm>
              <a:off x="4114" y="2199"/>
              <a:ext cx="2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09" name="Rectangle 37"/>
            <p:cNvSpPr>
              <a:spLocks noChangeArrowheads="1"/>
            </p:cNvSpPr>
            <p:nvPr/>
          </p:nvSpPr>
          <p:spPr bwMode="auto">
            <a:xfrm>
              <a:off x="4384" y="219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10" name="Rectangle 38"/>
            <p:cNvSpPr>
              <a:spLocks noChangeArrowheads="1"/>
            </p:cNvSpPr>
            <p:nvPr/>
          </p:nvSpPr>
          <p:spPr bwMode="auto">
            <a:xfrm>
              <a:off x="1144" y="2180"/>
              <a:ext cx="566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11" name="Line 39"/>
            <p:cNvSpPr>
              <a:spLocks noChangeShapeType="1"/>
            </p:cNvSpPr>
            <p:nvPr/>
          </p:nvSpPr>
          <p:spPr bwMode="auto">
            <a:xfrm>
              <a:off x="1144" y="2180"/>
              <a:ext cx="56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12" name="Rectangle 40"/>
            <p:cNvSpPr>
              <a:spLocks noChangeArrowheads="1"/>
            </p:cNvSpPr>
            <p:nvPr/>
          </p:nvSpPr>
          <p:spPr bwMode="auto">
            <a:xfrm>
              <a:off x="1710" y="2180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13" name="Line 41"/>
            <p:cNvSpPr>
              <a:spLocks noChangeShapeType="1"/>
            </p:cNvSpPr>
            <p:nvPr/>
          </p:nvSpPr>
          <p:spPr bwMode="auto">
            <a:xfrm>
              <a:off x="1710" y="218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14" name="Line 42"/>
            <p:cNvSpPr>
              <a:spLocks noChangeShapeType="1"/>
            </p:cNvSpPr>
            <p:nvPr/>
          </p:nvSpPr>
          <p:spPr bwMode="auto">
            <a:xfrm>
              <a:off x="1710" y="2180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15" name="Rectangle 43"/>
            <p:cNvSpPr>
              <a:spLocks noChangeArrowheads="1"/>
            </p:cNvSpPr>
            <p:nvPr/>
          </p:nvSpPr>
          <p:spPr bwMode="auto">
            <a:xfrm>
              <a:off x="1721" y="2180"/>
              <a:ext cx="389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16" name="Line 44"/>
            <p:cNvSpPr>
              <a:spLocks noChangeShapeType="1"/>
            </p:cNvSpPr>
            <p:nvPr/>
          </p:nvSpPr>
          <p:spPr bwMode="auto">
            <a:xfrm>
              <a:off x="1721" y="2180"/>
              <a:ext cx="3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17" name="Rectangle 45"/>
            <p:cNvSpPr>
              <a:spLocks noChangeArrowheads="1"/>
            </p:cNvSpPr>
            <p:nvPr/>
          </p:nvSpPr>
          <p:spPr bwMode="auto">
            <a:xfrm>
              <a:off x="2110" y="2180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18" name="Line 46"/>
            <p:cNvSpPr>
              <a:spLocks noChangeShapeType="1"/>
            </p:cNvSpPr>
            <p:nvPr/>
          </p:nvSpPr>
          <p:spPr bwMode="auto">
            <a:xfrm>
              <a:off x="2110" y="218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19" name="Line 47"/>
            <p:cNvSpPr>
              <a:spLocks noChangeShapeType="1"/>
            </p:cNvSpPr>
            <p:nvPr/>
          </p:nvSpPr>
          <p:spPr bwMode="auto">
            <a:xfrm>
              <a:off x="2110" y="2180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20" name="Rectangle 48"/>
            <p:cNvSpPr>
              <a:spLocks noChangeArrowheads="1"/>
            </p:cNvSpPr>
            <p:nvPr/>
          </p:nvSpPr>
          <p:spPr bwMode="auto">
            <a:xfrm>
              <a:off x="2121" y="2180"/>
              <a:ext cx="1876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21" name="Line 49"/>
            <p:cNvSpPr>
              <a:spLocks noChangeShapeType="1"/>
            </p:cNvSpPr>
            <p:nvPr/>
          </p:nvSpPr>
          <p:spPr bwMode="auto">
            <a:xfrm>
              <a:off x="2121" y="2180"/>
              <a:ext cx="18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22" name="Rectangle 50"/>
            <p:cNvSpPr>
              <a:spLocks noChangeArrowheads="1"/>
            </p:cNvSpPr>
            <p:nvPr/>
          </p:nvSpPr>
          <p:spPr bwMode="auto">
            <a:xfrm>
              <a:off x="3997" y="2180"/>
              <a:ext cx="12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23" name="Line 51"/>
            <p:cNvSpPr>
              <a:spLocks noChangeShapeType="1"/>
            </p:cNvSpPr>
            <p:nvPr/>
          </p:nvSpPr>
          <p:spPr bwMode="auto">
            <a:xfrm>
              <a:off x="3997" y="218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24" name="Line 52"/>
            <p:cNvSpPr>
              <a:spLocks noChangeShapeType="1"/>
            </p:cNvSpPr>
            <p:nvPr/>
          </p:nvSpPr>
          <p:spPr bwMode="auto">
            <a:xfrm>
              <a:off x="3997" y="2180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25" name="Rectangle 53"/>
            <p:cNvSpPr>
              <a:spLocks noChangeArrowheads="1"/>
            </p:cNvSpPr>
            <p:nvPr/>
          </p:nvSpPr>
          <p:spPr bwMode="auto">
            <a:xfrm>
              <a:off x="4009" y="2180"/>
              <a:ext cx="484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26" name="Line 54"/>
            <p:cNvSpPr>
              <a:spLocks noChangeShapeType="1"/>
            </p:cNvSpPr>
            <p:nvPr/>
          </p:nvSpPr>
          <p:spPr bwMode="auto">
            <a:xfrm>
              <a:off x="4009" y="2180"/>
              <a:ext cx="4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27" name="Rectangle 55"/>
            <p:cNvSpPr>
              <a:spLocks noChangeArrowheads="1"/>
            </p:cNvSpPr>
            <p:nvPr/>
          </p:nvSpPr>
          <p:spPr bwMode="auto">
            <a:xfrm>
              <a:off x="1710" y="2190"/>
              <a:ext cx="11" cy="2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28" name="Line 56"/>
            <p:cNvSpPr>
              <a:spLocks noChangeShapeType="1"/>
            </p:cNvSpPr>
            <p:nvPr/>
          </p:nvSpPr>
          <p:spPr bwMode="auto">
            <a:xfrm>
              <a:off x="1710" y="2190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29" name="Rectangle 57"/>
            <p:cNvSpPr>
              <a:spLocks noChangeArrowheads="1"/>
            </p:cNvSpPr>
            <p:nvPr/>
          </p:nvSpPr>
          <p:spPr bwMode="auto">
            <a:xfrm>
              <a:off x="2110" y="2190"/>
              <a:ext cx="11" cy="22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30" name="Line 58"/>
            <p:cNvSpPr>
              <a:spLocks noChangeShapeType="1"/>
            </p:cNvSpPr>
            <p:nvPr/>
          </p:nvSpPr>
          <p:spPr bwMode="auto">
            <a:xfrm>
              <a:off x="2110" y="2190"/>
              <a:ext cx="1" cy="2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31" name="Rectangle 59"/>
            <p:cNvSpPr>
              <a:spLocks noChangeArrowheads="1"/>
            </p:cNvSpPr>
            <p:nvPr/>
          </p:nvSpPr>
          <p:spPr bwMode="auto">
            <a:xfrm>
              <a:off x="1227" y="2426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0 0 1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32" name="Rectangle 60"/>
            <p:cNvSpPr>
              <a:spLocks noChangeArrowheads="1"/>
            </p:cNvSpPr>
            <p:nvPr/>
          </p:nvSpPr>
          <p:spPr bwMode="auto">
            <a:xfrm>
              <a:off x="1634" y="2426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33" name="Rectangle 61"/>
            <p:cNvSpPr>
              <a:spLocks noChangeArrowheads="1"/>
            </p:cNvSpPr>
            <p:nvPr/>
          </p:nvSpPr>
          <p:spPr bwMode="auto">
            <a:xfrm>
              <a:off x="1864" y="2426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34" name="Rectangle 62"/>
            <p:cNvSpPr>
              <a:spLocks noChangeArrowheads="1"/>
            </p:cNvSpPr>
            <p:nvPr/>
          </p:nvSpPr>
          <p:spPr bwMode="auto">
            <a:xfrm>
              <a:off x="1966" y="2426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35" name="Rectangle 63"/>
            <p:cNvSpPr>
              <a:spLocks noChangeArrowheads="1"/>
            </p:cNvSpPr>
            <p:nvPr/>
          </p:nvSpPr>
          <p:spPr bwMode="auto">
            <a:xfrm>
              <a:off x="2234" y="2433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36" name="Rectangle 64"/>
            <p:cNvSpPr>
              <a:spLocks noChangeArrowheads="1"/>
            </p:cNvSpPr>
            <p:nvPr/>
          </p:nvSpPr>
          <p:spPr bwMode="auto">
            <a:xfrm>
              <a:off x="2532" y="2433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37" name="Rectangle 65"/>
            <p:cNvSpPr>
              <a:spLocks noChangeArrowheads="1"/>
            </p:cNvSpPr>
            <p:nvPr/>
          </p:nvSpPr>
          <p:spPr bwMode="auto">
            <a:xfrm>
              <a:off x="2932" y="2433"/>
              <a:ext cx="2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38" name="Rectangle 66"/>
            <p:cNvSpPr>
              <a:spLocks noChangeArrowheads="1"/>
            </p:cNvSpPr>
            <p:nvPr/>
          </p:nvSpPr>
          <p:spPr bwMode="auto">
            <a:xfrm>
              <a:off x="3281" y="2433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39" name="Rectangle 67"/>
            <p:cNvSpPr>
              <a:spLocks noChangeArrowheads="1"/>
            </p:cNvSpPr>
            <p:nvPr/>
          </p:nvSpPr>
          <p:spPr bwMode="auto">
            <a:xfrm>
              <a:off x="3681" y="2433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40" name="Rectangle 68"/>
            <p:cNvSpPr>
              <a:spLocks noChangeArrowheads="1"/>
            </p:cNvSpPr>
            <p:nvPr/>
          </p:nvSpPr>
          <p:spPr bwMode="auto">
            <a:xfrm>
              <a:off x="3884" y="2433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41" name="Rectangle 69"/>
            <p:cNvSpPr>
              <a:spLocks noChangeArrowheads="1"/>
            </p:cNvSpPr>
            <p:nvPr/>
          </p:nvSpPr>
          <p:spPr bwMode="auto">
            <a:xfrm>
              <a:off x="4114" y="2426"/>
              <a:ext cx="2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42" name="Rectangle 70"/>
            <p:cNvSpPr>
              <a:spLocks noChangeArrowheads="1"/>
            </p:cNvSpPr>
            <p:nvPr/>
          </p:nvSpPr>
          <p:spPr bwMode="auto">
            <a:xfrm>
              <a:off x="4384" y="2426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43" name="Rectangle 71"/>
            <p:cNvSpPr>
              <a:spLocks noChangeArrowheads="1"/>
            </p:cNvSpPr>
            <p:nvPr/>
          </p:nvSpPr>
          <p:spPr bwMode="auto">
            <a:xfrm>
              <a:off x="1710" y="2417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44" name="Line 72"/>
            <p:cNvSpPr>
              <a:spLocks noChangeShapeType="1"/>
            </p:cNvSpPr>
            <p:nvPr/>
          </p:nvSpPr>
          <p:spPr bwMode="auto">
            <a:xfrm>
              <a:off x="1710" y="2417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45" name="Rectangle 73"/>
            <p:cNvSpPr>
              <a:spLocks noChangeArrowheads="1"/>
            </p:cNvSpPr>
            <p:nvPr/>
          </p:nvSpPr>
          <p:spPr bwMode="auto">
            <a:xfrm>
              <a:off x="2110" y="2417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46" name="Line 74"/>
            <p:cNvSpPr>
              <a:spLocks noChangeShapeType="1"/>
            </p:cNvSpPr>
            <p:nvPr/>
          </p:nvSpPr>
          <p:spPr bwMode="auto">
            <a:xfrm>
              <a:off x="2110" y="2417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47" name="Rectangle 75"/>
            <p:cNvSpPr>
              <a:spLocks noChangeArrowheads="1"/>
            </p:cNvSpPr>
            <p:nvPr/>
          </p:nvSpPr>
          <p:spPr bwMode="auto">
            <a:xfrm>
              <a:off x="1227" y="2664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0 1 0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48" name="Rectangle 76"/>
            <p:cNvSpPr>
              <a:spLocks noChangeArrowheads="1"/>
            </p:cNvSpPr>
            <p:nvPr/>
          </p:nvSpPr>
          <p:spPr bwMode="auto">
            <a:xfrm>
              <a:off x="1634" y="266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49" name="Rectangle 77"/>
            <p:cNvSpPr>
              <a:spLocks noChangeArrowheads="1"/>
            </p:cNvSpPr>
            <p:nvPr/>
          </p:nvSpPr>
          <p:spPr bwMode="auto">
            <a:xfrm>
              <a:off x="1864" y="2664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50" name="Rectangle 78"/>
            <p:cNvSpPr>
              <a:spLocks noChangeArrowheads="1"/>
            </p:cNvSpPr>
            <p:nvPr/>
          </p:nvSpPr>
          <p:spPr bwMode="auto">
            <a:xfrm>
              <a:off x="1966" y="266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51" name="Rectangle 79"/>
            <p:cNvSpPr>
              <a:spLocks noChangeArrowheads="1"/>
            </p:cNvSpPr>
            <p:nvPr/>
          </p:nvSpPr>
          <p:spPr bwMode="auto">
            <a:xfrm>
              <a:off x="2234" y="2671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52" name="Rectangle 80"/>
            <p:cNvSpPr>
              <a:spLocks noChangeArrowheads="1"/>
            </p:cNvSpPr>
            <p:nvPr/>
          </p:nvSpPr>
          <p:spPr bwMode="auto">
            <a:xfrm>
              <a:off x="2532" y="2671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0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53" name="Rectangle 81"/>
            <p:cNvSpPr>
              <a:spLocks noChangeArrowheads="1"/>
            </p:cNvSpPr>
            <p:nvPr/>
          </p:nvSpPr>
          <p:spPr bwMode="auto">
            <a:xfrm>
              <a:off x="2932" y="2671"/>
              <a:ext cx="2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 dirty="0">
                  <a:solidFill>
                    <a:srgbClr val="000000"/>
                  </a:solidFill>
                  <a:cs typeface="Times New Roman" pitchFamily="18" charset="0"/>
                </a:rPr>
                <a:t>  1 </a:t>
              </a:r>
              <a:endParaRPr lang="en-US" sz="2800" dirty="0">
                <a:cs typeface="Times New Roman" pitchFamily="18" charset="0"/>
              </a:endParaRPr>
            </a:p>
          </p:txBody>
        </p:sp>
        <p:sp>
          <p:nvSpPr>
            <p:cNvPr id="284754" name="Rectangle 82"/>
            <p:cNvSpPr>
              <a:spLocks noChangeArrowheads="1"/>
            </p:cNvSpPr>
            <p:nvPr/>
          </p:nvSpPr>
          <p:spPr bwMode="auto">
            <a:xfrm>
              <a:off x="3281" y="2671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55" name="Rectangle 83"/>
            <p:cNvSpPr>
              <a:spLocks noChangeArrowheads="1"/>
            </p:cNvSpPr>
            <p:nvPr/>
          </p:nvSpPr>
          <p:spPr bwMode="auto">
            <a:xfrm>
              <a:off x="3681" y="2671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56" name="Rectangle 84"/>
            <p:cNvSpPr>
              <a:spLocks noChangeArrowheads="1"/>
            </p:cNvSpPr>
            <p:nvPr/>
          </p:nvSpPr>
          <p:spPr bwMode="auto">
            <a:xfrm>
              <a:off x="3884" y="2671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57" name="Rectangle 85"/>
            <p:cNvSpPr>
              <a:spLocks noChangeArrowheads="1"/>
            </p:cNvSpPr>
            <p:nvPr/>
          </p:nvSpPr>
          <p:spPr bwMode="auto">
            <a:xfrm>
              <a:off x="4114" y="2664"/>
              <a:ext cx="2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58" name="Rectangle 86"/>
            <p:cNvSpPr>
              <a:spLocks noChangeArrowheads="1"/>
            </p:cNvSpPr>
            <p:nvPr/>
          </p:nvSpPr>
          <p:spPr bwMode="auto">
            <a:xfrm>
              <a:off x="4384" y="266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59" name="Rectangle 87"/>
            <p:cNvSpPr>
              <a:spLocks noChangeArrowheads="1"/>
            </p:cNvSpPr>
            <p:nvPr/>
          </p:nvSpPr>
          <p:spPr bwMode="auto">
            <a:xfrm>
              <a:off x="1710" y="2655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60" name="Line 88"/>
            <p:cNvSpPr>
              <a:spLocks noChangeShapeType="1"/>
            </p:cNvSpPr>
            <p:nvPr/>
          </p:nvSpPr>
          <p:spPr bwMode="auto">
            <a:xfrm>
              <a:off x="1710" y="2655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61" name="Rectangle 89"/>
            <p:cNvSpPr>
              <a:spLocks noChangeArrowheads="1"/>
            </p:cNvSpPr>
            <p:nvPr/>
          </p:nvSpPr>
          <p:spPr bwMode="auto">
            <a:xfrm>
              <a:off x="2110" y="2655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62" name="Line 90"/>
            <p:cNvSpPr>
              <a:spLocks noChangeShapeType="1"/>
            </p:cNvSpPr>
            <p:nvPr/>
          </p:nvSpPr>
          <p:spPr bwMode="auto">
            <a:xfrm>
              <a:off x="2110" y="2655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63" name="Rectangle 91"/>
            <p:cNvSpPr>
              <a:spLocks noChangeArrowheads="1"/>
            </p:cNvSpPr>
            <p:nvPr/>
          </p:nvSpPr>
          <p:spPr bwMode="auto">
            <a:xfrm>
              <a:off x="1227" y="2902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0 1 1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64" name="Rectangle 92"/>
            <p:cNvSpPr>
              <a:spLocks noChangeArrowheads="1"/>
            </p:cNvSpPr>
            <p:nvPr/>
          </p:nvSpPr>
          <p:spPr bwMode="auto">
            <a:xfrm>
              <a:off x="1634" y="2902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65" name="Rectangle 93"/>
            <p:cNvSpPr>
              <a:spLocks noChangeArrowheads="1"/>
            </p:cNvSpPr>
            <p:nvPr/>
          </p:nvSpPr>
          <p:spPr bwMode="auto">
            <a:xfrm>
              <a:off x="1864" y="2902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3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66" name="Rectangle 94"/>
            <p:cNvSpPr>
              <a:spLocks noChangeArrowheads="1"/>
            </p:cNvSpPr>
            <p:nvPr/>
          </p:nvSpPr>
          <p:spPr bwMode="auto">
            <a:xfrm>
              <a:off x="1966" y="2902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67" name="Rectangle 95"/>
            <p:cNvSpPr>
              <a:spLocks noChangeArrowheads="1"/>
            </p:cNvSpPr>
            <p:nvPr/>
          </p:nvSpPr>
          <p:spPr bwMode="auto">
            <a:xfrm>
              <a:off x="2234" y="2909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68" name="Rectangle 96"/>
            <p:cNvSpPr>
              <a:spLocks noChangeArrowheads="1"/>
            </p:cNvSpPr>
            <p:nvPr/>
          </p:nvSpPr>
          <p:spPr bwMode="auto">
            <a:xfrm>
              <a:off x="2532" y="2909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69" name="Rectangle 97"/>
            <p:cNvSpPr>
              <a:spLocks noChangeArrowheads="1"/>
            </p:cNvSpPr>
            <p:nvPr/>
          </p:nvSpPr>
          <p:spPr bwMode="auto">
            <a:xfrm>
              <a:off x="2932" y="2909"/>
              <a:ext cx="2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0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70" name="Rectangle 98"/>
            <p:cNvSpPr>
              <a:spLocks noChangeArrowheads="1"/>
            </p:cNvSpPr>
            <p:nvPr/>
          </p:nvSpPr>
          <p:spPr bwMode="auto">
            <a:xfrm>
              <a:off x="3281" y="2909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71" name="Rectangle 99"/>
            <p:cNvSpPr>
              <a:spLocks noChangeArrowheads="1"/>
            </p:cNvSpPr>
            <p:nvPr/>
          </p:nvSpPr>
          <p:spPr bwMode="auto">
            <a:xfrm>
              <a:off x="3681" y="2909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72" name="Rectangle 100"/>
            <p:cNvSpPr>
              <a:spLocks noChangeArrowheads="1"/>
            </p:cNvSpPr>
            <p:nvPr/>
          </p:nvSpPr>
          <p:spPr bwMode="auto">
            <a:xfrm>
              <a:off x="3884" y="290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73" name="Rectangle 101"/>
            <p:cNvSpPr>
              <a:spLocks noChangeArrowheads="1"/>
            </p:cNvSpPr>
            <p:nvPr/>
          </p:nvSpPr>
          <p:spPr bwMode="auto">
            <a:xfrm>
              <a:off x="4114" y="2902"/>
              <a:ext cx="2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74" name="Rectangle 102"/>
            <p:cNvSpPr>
              <a:spLocks noChangeArrowheads="1"/>
            </p:cNvSpPr>
            <p:nvPr/>
          </p:nvSpPr>
          <p:spPr bwMode="auto">
            <a:xfrm>
              <a:off x="4384" y="2902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75" name="Rectangle 103"/>
            <p:cNvSpPr>
              <a:spLocks noChangeArrowheads="1"/>
            </p:cNvSpPr>
            <p:nvPr/>
          </p:nvSpPr>
          <p:spPr bwMode="auto">
            <a:xfrm>
              <a:off x="1710" y="2893"/>
              <a:ext cx="11" cy="2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76" name="Line 104"/>
            <p:cNvSpPr>
              <a:spLocks noChangeShapeType="1"/>
            </p:cNvSpPr>
            <p:nvPr/>
          </p:nvSpPr>
          <p:spPr bwMode="auto">
            <a:xfrm>
              <a:off x="1710" y="2893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77" name="Rectangle 105"/>
            <p:cNvSpPr>
              <a:spLocks noChangeArrowheads="1"/>
            </p:cNvSpPr>
            <p:nvPr/>
          </p:nvSpPr>
          <p:spPr bwMode="auto">
            <a:xfrm>
              <a:off x="2110" y="2893"/>
              <a:ext cx="11" cy="2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78" name="Line 106"/>
            <p:cNvSpPr>
              <a:spLocks noChangeShapeType="1"/>
            </p:cNvSpPr>
            <p:nvPr/>
          </p:nvSpPr>
          <p:spPr bwMode="auto">
            <a:xfrm>
              <a:off x="2110" y="2893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79" name="Rectangle 107"/>
            <p:cNvSpPr>
              <a:spLocks noChangeArrowheads="1"/>
            </p:cNvSpPr>
            <p:nvPr/>
          </p:nvSpPr>
          <p:spPr bwMode="auto">
            <a:xfrm>
              <a:off x="1227" y="3139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1 0 0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80" name="Rectangle 108"/>
            <p:cNvSpPr>
              <a:spLocks noChangeArrowheads="1"/>
            </p:cNvSpPr>
            <p:nvPr/>
          </p:nvSpPr>
          <p:spPr bwMode="auto">
            <a:xfrm>
              <a:off x="1634" y="313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81" name="Rectangle 109"/>
            <p:cNvSpPr>
              <a:spLocks noChangeArrowheads="1"/>
            </p:cNvSpPr>
            <p:nvPr/>
          </p:nvSpPr>
          <p:spPr bwMode="auto">
            <a:xfrm>
              <a:off x="1864" y="3139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4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82" name="Rectangle 110"/>
            <p:cNvSpPr>
              <a:spLocks noChangeArrowheads="1"/>
            </p:cNvSpPr>
            <p:nvPr/>
          </p:nvSpPr>
          <p:spPr bwMode="auto">
            <a:xfrm>
              <a:off x="1966" y="313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83" name="Rectangle 111"/>
            <p:cNvSpPr>
              <a:spLocks noChangeArrowheads="1"/>
            </p:cNvSpPr>
            <p:nvPr/>
          </p:nvSpPr>
          <p:spPr bwMode="auto">
            <a:xfrm>
              <a:off x="2234" y="3146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84" name="Rectangle 112"/>
            <p:cNvSpPr>
              <a:spLocks noChangeArrowheads="1"/>
            </p:cNvSpPr>
            <p:nvPr/>
          </p:nvSpPr>
          <p:spPr bwMode="auto">
            <a:xfrm>
              <a:off x="2532" y="3146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85" name="Rectangle 113"/>
            <p:cNvSpPr>
              <a:spLocks noChangeArrowheads="1"/>
            </p:cNvSpPr>
            <p:nvPr/>
          </p:nvSpPr>
          <p:spPr bwMode="auto">
            <a:xfrm>
              <a:off x="2932" y="3146"/>
              <a:ext cx="2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86" name="Rectangle 114"/>
            <p:cNvSpPr>
              <a:spLocks noChangeArrowheads="1"/>
            </p:cNvSpPr>
            <p:nvPr/>
          </p:nvSpPr>
          <p:spPr bwMode="auto">
            <a:xfrm>
              <a:off x="3281" y="3146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87" name="Rectangle 115"/>
            <p:cNvSpPr>
              <a:spLocks noChangeArrowheads="1"/>
            </p:cNvSpPr>
            <p:nvPr/>
          </p:nvSpPr>
          <p:spPr bwMode="auto">
            <a:xfrm>
              <a:off x="3681" y="3146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88" name="Rectangle 116"/>
            <p:cNvSpPr>
              <a:spLocks noChangeArrowheads="1"/>
            </p:cNvSpPr>
            <p:nvPr/>
          </p:nvSpPr>
          <p:spPr bwMode="auto">
            <a:xfrm>
              <a:off x="3884" y="3146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89" name="Rectangle 117"/>
            <p:cNvSpPr>
              <a:spLocks noChangeArrowheads="1"/>
            </p:cNvSpPr>
            <p:nvPr/>
          </p:nvSpPr>
          <p:spPr bwMode="auto">
            <a:xfrm>
              <a:off x="4114" y="3139"/>
              <a:ext cx="2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90" name="Rectangle 118"/>
            <p:cNvSpPr>
              <a:spLocks noChangeArrowheads="1"/>
            </p:cNvSpPr>
            <p:nvPr/>
          </p:nvSpPr>
          <p:spPr bwMode="auto">
            <a:xfrm>
              <a:off x="4384" y="313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91" name="Rectangle 119"/>
            <p:cNvSpPr>
              <a:spLocks noChangeArrowheads="1"/>
            </p:cNvSpPr>
            <p:nvPr/>
          </p:nvSpPr>
          <p:spPr bwMode="auto">
            <a:xfrm>
              <a:off x="1710" y="3130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92" name="Line 120"/>
            <p:cNvSpPr>
              <a:spLocks noChangeShapeType="1"/>
            </p:cNvSpPr>
            <p:nvPr/>
          </p:nvSpPr>
          <p:spPr bwMode="auto">
            <a:xfrm>
              <a:off x="1710" y="3130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93" name="Rectangle 121"/>
            <p:cNvSpPr>
              <a:spLocks noChangeArrowheads="1"/>
            </p:cNvSpPr>
            <p:nvPr/>
          </p:nvSpPr>
          <p:spPr bwMode="auto">
            <a:xfrm>
              <a:off x="2110" y="3130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94" name="Line 122"/>
            <p:cNvSpPr>
              <a:spLocks noChangeShapeType="1"/>
            </p:cNvSpPr>
            <p:nvPr/>
          </p:nvSpPr>
          <p:spPr bwMode="auto">
            <a:xfrm>
              <a:off x="2110" y="3130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795" name="Rectangle 123"/>
            <p:cNvSpPr>
              <a:spLocks noChangeArrowheads="1"/>
            </p:cNvSpPr>
            <p:nvPr/>
          </p:nvSpPr>
          <p:spPr bwMode="auto">
            <a:xfrm>
              <a:off x="1227" y="3377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1 0 1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96" name="Rectangle 124"/>
            <p:cNvSpPr>
              <a:spLocks noChangeArrowheads="1"/>
            </p:cNvSpPr>
            <p:nvPr/>
          </p:nvSpPr>
          <p:spPr bwMode="auto">
            <a:xfrm>
              <a:off x="1634" y="3377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97" name="Rectangle 125"/>
            <p:cNvSpPr>
              <a:spLocks noChangeArrowheads="1"/>
            </p:cNvSpPr>
            <p:nvPr/>
          </p:nvSpPr>
          <p:spPr bwMode="auto">
            <a:xfrm>
              <a:off x="1864" y="3377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5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98" name="Rectangle 126"/>
            <p:cNvSpPr>
              <a:spLocks noChangeArrowheads="1"/>
            </p:cNvSpPr>
            <p:nvPr/>
          </p:nvSpPr>
          <p:spPr bwMode="auto">
            <a:xfrm>
              <a:off x="1966" y="3377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799" name="Rectangle 127"/>
            <p:cNvSpPr>
              <a:spLocks noChangeArrowheads="1"/>
            </p:cNvSpPr>
            <p:nvPr/>
          </p:nvSpPr>
          <p:spPr bwMode="auto">
            <a:xfrm>
              <a:off x="2234" y="3384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00" name="Rectangle 128"/>
            <p:cNvSpPr>
              <a:spLocks noChangeArrowheads="1"/>
            </p:cNvSpPr>
            <p:nvPr/>
          </p:nvSpPr>
          <p:spPr bwMode="auto">
            <a:xfrm>
              <a:off x="2532" y="3384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01" name="Rectangle 129"/>
            <p:cNvSpPr>
              <a:spLocks noChangeArrowheads="1"/>
            </p:cNvSpPr>
            <p:nvPr/>
          </p:nvSpPr>
          <p:spPr bwMode="auto">
            <a:xfrm>
              <a:off x="2932" y="3384"/>
              <a:ext cx="2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02" name="Rectangle 130"/>
            <p:cNvSpPr>
              <a:spLocks noChangeArrowheads="1"/>
            </p:cNvSpPr>
            <p:nvPr/>
          </p:nvSpPr>
          <p:spPr bwMode="auto">
            <a:xfrm>
              <a:off x="3281" y="3384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0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03" name="Rectangle 131"/>
            <p:cNvSpPr>
              <a:spLocks noChangeArrowheads="1"/>
            </p:cNvSpPr>
            <p:nvPr/>
          </p:nvSpPr>
          <p:spPr bwMode="auto">
            <a:xfrm>
              <a:off x="3681" y="3384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04" name="Rectangle 132"/>
            <p:cNvSpPr>
              <a:spLocks noChangeArrowheads="1"/>
            </p:cNvSpPr>
            <p:nvPr/>
          </p:nvSpPr>
          <p:spPr bwMode="auto">
            <a:xfrm>
              <a:off x="3884" y="3384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05" name="Rectangle 133"/>
            <p:cNvSpPr>
              <a:spLocks noChangeArrowheads="1"/>
            </p:cNvSpPr>
            <p:nvPr/>
          </p:nvSpPr>
          <p:spPr bwMode="auto">
            <a:xfrm>
              <a:off x="4114" y="3377"/>
              <a:ext cx="2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06" name="Rectangle 134"/>
            <p:cNvSpPr>
              <a:spLocks noChangeArrowheads="1"/>
            </p:cNvSpPr>
            <p:nvPr/>
          </p:nvSpPr>
          <p:spPr bwMode="auto">
            <a:xfrm>
              <a:off x="4384" y="3377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07" name="Rectangle 135"/>
            <p:cNvSpPr>
              <a:spLocks noChangeArrowheads="1"/>
            </p:cNvSpPr>
            <p:nvPr/>
          </p:nvSpPr>
          <p:spPr bwMode="auto">
            <a:xfrm>
              <a:off x="1710" y="3368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08" name="Line 136"/>
            <p:cNvSpPr>
              <a:spLocks noChangeShapeType="1"/>
            </p:cNvSpPr>
            <p:nvPr/>
          </p:nvSpPr>
          <p:spPr bwMode="auto">
            <a:xfrm>
              <a:off x="1710" y="3368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09" name="Rectangle 137"/>
            <p:cNvSpPr>
              <a:spLocks noChangeArrowheads="1"/>
            </p:cNvSpPr>
            <p:nvPr/>
          </p:nvSpPr>
          <p:spPr bwMode="auto">
            <a:xfrm>
              <a:off x="2110" y="3368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10" name="Line 138"/>
            <p:cNvSpPr>
              <a:spLocks noChangeShapeType="1"/>
            </p:cNvSpPr>
            <p:nvPr/>
          </p:nvSpPr>
          <p:spPr bwMode="auto">
            <a:xfrm>
              <a:off x="2110" y="3368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11" name="Rectangle 139"/>
            <p:cNvSpPr>
              <a:spLocks noChangeArrowheads="1"/>
            </p:cNvSpPr>
            <p:nvPr/>
          </p:nvSpPr>
          <p:spPr bwMode="auto">
            <a:xfrm>
              <a:off x="1227" y="3615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1 1 0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12" name="Rectangle 140"/>
            <p:cNvSpPr>
              <a:spLocks noChangeArrowheads="1"/>
            </p:cNvSpPr>
            <p:nvPr/>
          </p:nvSpPr>
          <p:spPr bwMode="auto">
            <a:xfrm>
              <a:off x="1634" y="36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13" name="Rectangle 141"/>
            <p:cNvSpPr>
              <a:spLocks noChangeArrowheads="1"/>
            </p:cNvSpPr>
            <p:nvPr/>
          </p:nvSpPr>
          <p:spPr bwMode="auto">
            <a:xfrm>
              <a:off x="1864" y="3615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6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14" name="Rectangle 142"/>
            <p:cNvSpPr>
              <a:spLocks noChangeArrowheads="1"/>
            </p:cNvSpPr>
            <p:nvPr/>
          </p:nvSpPr>
          <p:spPr bwMode="auto">
            <a:xfrm>
              <a:off x="1966" y="36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15" name="Rectangle 143"/>
            <p:cNvSpPr>
              <a:spLocks noChangeArrowheads="1"/>
            </p:cNvSpPr>
            <p:nvPr/>
          </p:nvSpPr>
          <p:spPr bwMode="auto">
            <a:xfrm>
              <a:off x="2234" y="3622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16" name="Rectangle 144"/>
            <p:cNvSpPr>
              <a:spLocks noChangeArrowheads="1"/>
            </p:cNvSpPr>
            <p:nvPr/>
          </p:nvSpPr>
          <p:spPr bwMode="auto">
            <a:xfrm>
              <a:off x="2532" y="3622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17" name="Rectangle 145"/>
            <p:cNvSpPr>
              <a:spLocks noChangeArrowheads="1"/>
            </p:cNvSpPr>
            <p:nvPr/>
          </p:nvSpPr>
          <p:spPr bwMode="auto">
            <a:xfrm>
              <a:off x="2932" y="3622"/>
              <a:ext cx="2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18" name="Rectangle 146"/>
            <p:cNvSpPr>
              <a:spLocks noChangeArrowheads="1"/>
            </p:cNvSpPr>
            <p:nvPr/>
          </p:nvSpPr>
          <p:spPr bwMode="auto">
            <a:xfrm>
              <a:off x="3281" y="3622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19" name="Rectangle 147"/>
            <p:cNvSpPr>
              <a:spLocks noChangeArrowheads="1"/>
            </p:cNvSpPr>
            <p:nvPr/>
          </p:nvSpPr>
          <p:spPr bwMode="auto">
            <a:xfrm>
              <a:off x="3681" y="3622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20" name="Rectangle 148"/>
            <p:cNvSpPr>
              <a:spLocks noChangeArrowheads="1"/>
            </p:cNvSpPr>
            <p:nvPr/>
          </p:nvSpPr>
          <p:spPr bwMode="auto">
            <a:xfrm>
              <a:off x="3884" y="3622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21" name="Rectangle 149"/>
            <p:cNvSpPr>
              <a:spLocks noChangeArrowheads="1"/>
            </p:cNvSpPr>
            <p:nvPr/>
          </p:nvSpPr>
          <p:spPr bwMode="auto">
            <a:xfrm>
              <a:off x="4114" y="3615"/>
              <a:ext cx="2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0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22" name="Rectangle 150"/>
            <p:cNvSpPr>
              <a:spLocks noChangeArrowheads="1"/>
            </p:cNvSpPr>
            <p:nvPr/>
          </p:nvSpPr>
          <p:spPr bwMode="auto">
            <a:xfrm>
              <a:off x="4384" y="3615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23" name="Rectangle 151"/>
            <p:cNvSpPr>
              <a:spLocks noChangeArrowheads="1"/>
            </p:cNvSpPr>
            <p:nvPr/>
          </p:nvSpPr>
          <p:spPr bwMode="auto">
            <a:xfrm>
              <a:off x="1710" y="3606"/>
              <a:ext cx="11" cy="2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24" name="Line 152"/>
            <p:cNvSpPr>
              <a:spLocks noChangeShapeType="1"/>
            </p:cNvSpPr>
            <p:nvPr/>
          </p:nvSpPr>
          <p:spPr bwMode="auto">
            <a:xfrm>
              <a:off x="1710" y="3606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25" name="Rectangle 153"/>
            <p:cNvSpPr>
              <a:spLocks noChangeArrowheads="1"/>
            </p:cNvSpPr>
            <p:nvPr/>
          </p:nvSpPr>
          <p:spPr bwMode="auto">
            <a:xfrm>
              <a:off x="2110" y="3606"/>
              <a:ext cx="11" cy="2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26" name="Line 154"/>
            <p:cNvSpPr>
              <a:spLocks noChangeShapeType="1"/>
            </p:cNvSpPr>
            <p:nvPr/>
          </p:nvSpPr>
          <p:spPr bwMode="auto">
            <a:xfrm>
              <a:off x="2110" y="3606"/>
              <a:ext cx="1" cy="2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27" name="Rectangle 155"/>
            <p:cNvSpPr>
              <a:spLocks noChangeArrowheads="1"/>
            </p:cNvSpPr>
            <p:nvPr/>
          </p:nvSpPr>
          <p:spPr bwMode="auto">
            <a:xfrm>
              <a:off x="1227" y="3852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1 1 1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28" name="Rectangle 156"/>
            <p:cNvSpPr>
              <a:spLocks noChangeArrowheads="1"/>
            </p:cNvSpPr>
            <p:nvPr/>
          </p:nvSpPr>
          <p:spPr bwMode="auto">
            <a:xfrm>
              <a:off x="1634" y="3852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29" name="Rectangle 157"/>
            <p:cNvSpPr>
              <a:spLocks noChangeArrowheads="1"/>
            </p:cNvSpPr>
            <p:nvPr/>
          </p:nvSpPr>
          <p:spPr bwMode="auto">
            <a:xfrm>
              <a:off x="1864" y="3852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7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30" name="Rectangle 158"/>
            <p:cNvSpPr>
              <a:spLocks noChangeArrowheads="1"/>
            </p:cNvSpPr>
            <p:nvPr/>
          </p:nvSpPr>
          <p:spPr bwMode="auto">
            <a:xfrm>
              <a:off x="1966" y="3852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31" name="Rectangle 159"/>
            <p:cNvSpPr>
              <a:spLocks noChangeArrowheads="1"/>
            </p:cNvSpPr>
            <p:nvPr/>
          </p:nvSpPr>
          <p:spPr bwMode="auto">
            <a:xfrm>
              <a:off x="2234" y="3860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1  </a:t>
              </a:r>
              <a:endParaRPr lang="en-US" sz="2800">
                <a:cs typeface="Times New Roman" pitchFamily="18" charset="0"/>
              </a:endParaRPr>
            </a:p>
          </p:txBody>
        </p:sp>
        <p:grpSp>
          <p:nvGrpSpPr>
            <p:cNvPr id="4" name="Group 160"/>
            <p:cNvGrpSpPr>
              <a:grpSpLocks/>
            </p:cNvGrpSpPr>
            <p:nvPr/>
          </p:nvGrpSpPr>
          <p:grpSpPr bwMode="auto">
            <a:xfrm>
              <a:off x="2433" y="2190"/>
              <a:ext cx="60" cy="1894"/>
              <a:chOff x="2424" y="2004"/>
              <a:chExt cx="76" cy="1888"/>
            </a:xfrm>
          </p:grpSpPr>
          <p:sp>
            <p:nvSpPr>
              <p:cNvPr id="284833" name="Rectangle 161"/>
              <p:cNvSpPr>
                <a:spLocks noChangeArrowheads="1"/>
              </p:cNvSpPr>
              <p:nvPr/>
            </p:nvSpPr>
            <p:spPr bwMode="auto">
              <a:xfrm>
                <a:off x="2438" y="2004"/>
                <a:ext cx="62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34" name="Rectangle 162"/>
              <p:cNvSpPr>
                <a:spLocks noChangeArrowheads="1"/>
              </p:cNvSpPr>
              <p:nvPr/>
            </p:nvSpPr>
            <p:spPr bwMode="auto">
              <a:xfrm>
                <a:off x="2438" y="2234"/>
                <a:ext cx="6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35" name="Rectangle 163"/>
              <p:cNvSpPr>
                <a:spLocks noChangeArrowheads="1"/>
              </p:cNvSpPr>
              <p:nvPr/>
            </p:nvSpPr>
            <p:spPr bwMode="auto">
              <a:xfrm>
                <a:off x="2428" y="2471"/>
                <a:ext cx="61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36" name="Rectangle 164"/>
              <p:cNvSpPr>
                <a:spLocks noChangeArrowheads="1"/>
              </p:cNvSpPr>
              <p:nvPr/>
            </p:nvSpPr>
            <p:spPr bwMode="auto">
              <a:xfrm>
                <a:off x="2424" y="2711"/>
                <a:ext cx="61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37" name="Rectangle 165"/>
              <p:cNvSpPr>
                <a:spLocks noChangeArrowheads="1"/>
              </p:cNvSpPr>
              <p:nvPr/>
            </p:nvSpPr>
            <p:spPr bwMode="auto">
              <a:xfrm>
                <a:off x="2430" y="2941"/>
                <a:ext cx="61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38" name="Rectangle 166"/>
              <p:cNvSpPr>
                <a:spLocks noChangeArrowheads="1"/>
              </p:cNvSpPr>
              <p:nvPr/>
            </p:nvSpPr>
            <p:spPr bwMode="auto">
              <a:xfrm>
                <a:off x="2438" y="3180"/>
                <a:ext cx="6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39" name="Rectangle 167"/>
              <p:cNvSpPr>
                <a:spLocks noChangeArrowheads="1"/>
              </p:cNvSpPr>
              <p:nvPr/>
            </p:nvSpPr>
            <p:spPr bwMode="auto">
              <a:xfrm>
                <a:off x="2438" y="3419"/>
                <a:ext cx="61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40" name="Rectangle 168"/>
              <p:cNvSpPr>
                <a:spLocks noChangeArrowheads="1"/>
              </p:cNvSpPr>
              <p:nvPr/>
            </p:nvSpPr>
            <p:spPr bwMode="auto">
              <a:xfrm>
                <a:off x="2430" y="3660"/>
                <a:ext cx="61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</p:grpSp>
        <p:sp>
          <p:nvSpPr>
            <p:cNvPr id="284841" name="Rectangle 169"/>
            <p:cNvSpPr>
              <a:spLocks noChangeArrowheads="1"/>
            </p:cNvSpPr>
            <p:nvPr/>
          </p:nvSpPr>
          <p:spPr bwMode="auto">
            <a:xfrm>
              <a:off x="2532" y="3860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42" name="Rectangle 170"/>
            <p:cNvSpPr>
              <a:spLocks noChangeArrowheads="1"/>
            </p:cNvSpPr>
            <p:nvPr/>
          </p:nvSpPr>
          <p:spPr bwMode="auto">
            <a:xfrm>
              <a:off x="2932" y="3860"/>
              <a:ext cx="2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43" name="Rectangle 171"/>
            <p:cNvSpPr>
              <a:spLocks noChangeArrowheads="1"/>
            </p:cNvSpPr>
            <p:nvPr/>
          </p:nvSpPr>
          <p:spPr bwMode="auto">
            <a:xfrm>
              <a:off x="3281" y="3860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44" name="Rectangle 172"/>
            <p:cNvSpPr>
              <a:spLocks noChangeArrowheads="1"/>
            </p:cNvSpPr>
            <p:nvPr/>
          </p:nvSpPr>
          <p:spPr bwMode="auto">
            <a:xfrm>
              <a:off x="3681" y="3860"/>
              <a:ext cx="2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45" name="Rectangle 173"/>
            <p:cNvSpPr>
              <a:spLocks noChangeArrowheads="1"/>
            </p:cNvSpPr>
            <p:nvPr/>
          </p:nvSpPr>
          <p:spPr bwMode="auto">
            <a:xfrm>
              <a:off x="3884" y="3860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46" name="Rectangle 174"/>
            <p:cNvSpPr>
              <a:spLocks noChangeArrowheads="1"/>
            </p:cNvSpPr>
            <p:nvPr/>
          </p:nvSpPr>
          <p:spPr bwMode="auto">
            <a:xfrm>
              <a:off x="4114" y="3852"/>
              <a:ext cx="2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= 1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47" name="Rectangle 175"/>
            <p:cNvSpPr>
              <a:spLocks noChangeArrowheads="1"/>
            </p:cNvSpPr>
            <p:nvPr/>
          </p:nvSpPr>
          <p:spPr bwMode="auto">
            <a:xfrm>
              <a:off x="4384" y="3852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endParaRPr lang="en-US" sz="2800">
                <a:cs typeface="Times New Roman" pitchFamily="18" charset="0"/>
              </a:endParaRPr>
            </a:p>
          </p:txBody>
        </p:sp>
        <p:sp>
          <p:nvSpPr>
            <p:cNvPr id="284848" name="Rectangle 176"/>
            <p:cNvSpPr>
              <a:spLocks noChangeArrowheads="1"/>
            </p:cNvSpPr>
            <p:nvPr/>
          </p:nvSpPr>
          <p:spPr bwMode="auto">
            <a:xfrm>
              <a:off x="1710" y="3843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49" name="Line 177"/>
            <p:cNvSpPr>
              <a:spLocks noChangeShapeType="1"/>
            </p:cNvSpPr>
            <p:nvPr/>
          </p:nvSpPr>
          <p:spPr bwMode="auto">
            <a:xfrm>
              <a:off x="1710" y="3843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50" name="Rectangle 178"/>
            <p:cNvSpPr>
              <a:spLocks noChangeArrowheads="1"/>
            </p:cNvSpPr>
            <p:nvPr/>
          </p:nvSpPr>
          <p:spPr bwMode="auto">
            <a:xfrm>
              <a:off x="2110" y="3843"/>
              <a:ext cx="11" cy="2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51" name="Line 179"/>
            <p:cNvSpPr>
              <a:spLocks noChangeShapeType="1"/>
            </p:cNvSpPr>
            <p:nvPr/>
          </p:nvSpPr>
          <p:spPr bwMode="auto">
            <a:xfrm>
              <a:off x="2110" y="3843"/>
              <a:ext cx="1" cy="2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4853" name="Rectangle 181"/>
            <p:cNvSpPr>
              <a:spLocks noChangeArrowheads="1"/>
            </p:cNvSpPr>
            <p:nvPr/>
          </p:nvSpPr>
          <p:spPr bwMode="auto">
            <a:xfrm>
              <a:off x="2926" y="2215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2400">
                  <a:solidFill>
                    <a:srgbClr val="000000"/>
                  </a:solidFill>
                  <a:cs typeface="Times New Roman" pitchFamily="18" charset="0"/>
                </a:rPr>
                <a:t>  1  </a:t>
              </a:r>
              <a:endParaRPr lang="en-US" sz="2800">
                <a:cs typeface="Times New Roman" pitchFamily="18" charset="0"/>
              </a:endParaRPr>
            </a:p>
          </p:txBody>
        </p:sp>
        <p:grpSp>
          <p:nvGrpSpPr>
            <p:cNvPr id="5" name="Group 182"/>
            <p:cNvGrpSpPr>
              <a:grpSpLocks/>
            </p:cNvGrpSpPr>
            <p:nvPr/>
          </p:nvGrpSpPr>
          <p:grpSpPr bwMode="auto">
            <a:xfrm>
              <a:off x="2860" y="2190"/>
              <a:ext cx="48" cy="1886"/>
              <a:chOff x="2438" y="2004"/>
              <a:chExt cx="48" cy="1886"/>
            </a:xfrm>
          </p:grpSpPr>
          <p:sp>
            <p:nvSpPr>
              <p:cNvPr id="284855" name="Rectangle 183"/>
              <p:cNvSpPr>
                <a:spLocks noChangeArrowheads="1"/>
              </p:cNvSpPr>
              <p:nvPr/>
            </p:nvSpPr>
            <p:spPr bwMode="auto">
              <a:xfrm>
                <a:off x="2438" y="2004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56" name="Rectangle 184"/>
              <p:cNvSpPr>
                <a:spLocks noChangeArrowheads="1"/>
              </p:cNvSpPr>
              <p:nvPr/>
            </p:nvSpPr>
            <p:spPr bwMode="auto">
              <a:xfrm>
                <a:off x="2438" y="2231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57" name="Rectangle 185"/>
              <p:cNvSpPr>
                <a:spLocks noChangeArrowheads="1"/>
              </p:cNvSpPr>
              <p:nvPr/>
            </p:nvSpPr>
            <p:spPr bwMode="auto">
              <a:xfrm>
                <a:off x="2438" y="2469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58" name="Rectangle 186"/>
              <p:cNvSpPr>
                <a:spLocks noChangeArrowheads="1"/>
              </p:cNvSpPr>
              <p:nvPr/>
            </p:nvSpPr>
            <p:spPr bwMode="auto">
              <a:xfrm>
                <a:off x="2438" y="2707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59" name="Rectangle 187"/>
              <p:cNvSpPr>
                <a:spLocks noChangeArrowheads="1"/>
              </p:cNvSpPr>
              <p:nvPr/>
            </p:nvSpPr>
            <p:spPr bwMode="auto">
              <a:xfrm>
                <a:off x="2438" y="2944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60" name="Rectangle 188"/>
              <p:cNvSpPr>
                <a:spLocks noChangeArrowheads="1"/>
              </p:cNvSpPr>
              <p:nvPr/>
            </p:nvSpPr>
            <p:spPr bwMode="auto">
              <a:xfrm>
                <a:off x="2438" y="3182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61" name="Rectangle 189"/>
              <p:cNvSpPr>
                <a:spLocks noChangeArrowheads="1"/>
              </p:cNvSpPr>
              <p:nvPr/>
            </p:nvSpPr>
            <p:spPr bwMode="auto">
              <a:xfrm>
                <a:off x="2438" y="3420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62" name="Rectangle 190"/>
              <p:cNvSpPr>
                <a:spLocks noChangeArrowheads="1"/>
              </p:cNvSpPr>
              <p:nvPr/>
            </p:nvSpPr>
            <p:spPr bwMode="auto">
              <a:xfrm>
                <a:off x="2438" y="3657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</p:grpSp>
        <p:grpSp>
          <p:nvGrpSpPr>
            <p:cNvPr id="6" name="Group 191"/>
            <p:cNvGrpSpPr>
              <a:grpSpLocks/>
            </p:cNvGrpSpPr>
            <p:nvPr/>
          </p:nvGrpSpPr>
          <p:grpSpPr bwMode="auto">
            <a:xfrm>
              <a:off x="3225" y="2201"/>
              <a:ext cx="48" cy="1886"/>
              <a:chOff x="2438" y="2004"/>
              <a:chExt cx="48" cy="1886"/>
            </a:xfrm>
          </p:grpSpPr>
          <p:sp>
            <p:nvSpPr>
              <p:cNvPr id="284864" name="Rectangle 192"/>
              <p:cNvSpPr>
                <a:spLocks noChangeArrowheads="1"/>
              </p:cNvSpPr>
              <p:nvPr/>
            </p:nvSpPr>
            <p:spPr bwMode="auto">
              <a:xfrm>
                <a:off x="2438" y="2004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65" name="Rectangle 193"/>
              <p:cNvSpPr>
                <a:spLocks noChangeArrowheads="1"/>
              </p:cNvSpPr>
              <p:nvPr/>
            </p:nvSpPr>
            <p:spPr bwMode="auto">
              <a:xfrm>
                <a:off x="2438" y="2231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66" name="Rectangle 194"/>
              <p:cNvSpPr>
                <a:spLocks noChangeArrowheads="1"/>
              </p:cNvSpPr>
              <p:nvPr/>
            </p:nvSpPr>
            <p:spPr bwMode="auto">
              <a:xfrm>
                <a:off x="2438" y="2469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67" name="Rectangle 195"/>
              <p:cNvSpPr>
                <a:spLocks noChangeArrowheads="1"/>
              </p:cNvSpPr>
              <p:nvPr/>
            </p:nvSpPr>
            <p:spPr bwMode="auto">
              <a:xfrm>
                <a:off x="2438" y="2707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68" name="Rectangle 196"/>
              <p:cNvSpPr>
                <a:spLocks noChangeArrowheads="1"/>
              </p:cNvSpPr>
              <p:nvPr/>
            </p:nvSpPr>
            <p:spPr bwMode="auto">
              <a:xfrm>
                <a:off x="2438" y="2944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69" name="Rectangle 197"/>
              <p:cNvSpPr>
                <a:spLocks noChangeArrowheads="1"/>
              </p:cNvSpPr>
              <p:nvPr/>
            </p:nvSpPr>
            <p:spPr bwMode="auto">
              <a:xfrm>
                <a:off x="2438" y="3182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70" name="Rectangle 198"/>
              <p:cNvSpPr>
                <a:spLocks noChangeArrowheads="1"/>
              </p:cNvSpPr>
              <p:nvPr/>
            </p:nvSpPr>
            <p:spPr bwMode="auto">
              <a:xfrm>
                <a:off x="2438" y="3420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71" name="Rectangle 199"/>
              <p:cNvSpPr>
                <a:spLocks noChangeArrowheads="1"/>
              </p:cNvSpPr>
              <p:nvPr/>
            </p:nvSpPr>
            <p:spPr bwMode="auto">
              <a:xfrm>
                <a:off x="2438" y="3657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200"/>
            <p:cNvGrpSpPr>
              <a:grpSpLocks/>
            </p:cNvGrpSpPr>
            <p:nvPr/>
          </p:nvGrpSpPr>
          <p:grpSpPr bwMode="auto">
            <a:xfrm>
              <a:off x="3599" y="2192"/>
              <a:ext cx="48" cy="1886"/>
              <a:chOff x="2438" y="2004"/>
              <a:chExt cx="48" cy="1886"/>
            </a:xfrm>
          </p:grpSpPr>
          <p:sp>
            <p:nvSpPr>
              <p:cNvPr id="284873" name="Rectangle 201"/>
              <p:cNvSpPr>
                <a:spLocks noChangeArrowheads="1"/>
              </p:cNvSpPr>
              <p:nvPr/>
            </p:nvSpPr>
            <p:spPr bwMode="auto">
              <a:xfrm>
                <a:off x="2438" y="2004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74" name="Rectangle 202"/>
              <p:cNvSpPr>
                <a:spLocks noChangeArrowheads="1"/>
              </p:cNvSpPr>
              <p:nvPr/>
            </p:nvSpPr>
            <p:spPr bwMode="auto">
              <a:xfrm>
                <a:off x="2438" y="2231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75" name="Rectangle 203"/>
              <p:cNvSpPr>
                <a:spLocks noChangeArrowheads="1"/>
              </p:cNvSpPr>
              <p:nvPr/>
            </p:nvSpPr>
            <p:spPr bwMode="auto">
              <a:xfrm>
                <a:off x="2438" y="2469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76" name="Rectangle 204"/>
              <p:cNvSpPr>
                <a:spLocks noChangeArrowheads="1"/>
              </p:cNvSpPr>
              <p:nvPr/>
            </p:nvSpPr>
            <p:spPr bwMode="auto">
              <a:xfrm>
                <a:off x="2438" y="2707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77" name="Rectangle 205"/>
              <p:cNvSpPr>
                <a:spLocks noChangeArrowheads="1"/>
              </p:cNvSpPr>
              <p:nvPr/>
            </p:nvSpPr>
            <p:spPr bwMode="auto">
              <a:xfrm>
                <a:off x="2438" y="2944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78" name="Rectangle 206"/>
              <p:cNvSpPr>
                <a:spLocks noChangeArrowheads="1"/>
              </p:cNvSpPr>
              <p:nvPr/>
            </p:nvSpPr>
            <p:spPr bwMode="auto">
              <a:xfrm>
                <a:off x="2438" y="3182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79" name="Rectangle 207"/>
              <p:cNvSpPr>
                <a:spLocks noChangeArrowheads="1"/>
              </p:cNvSpPr>
              <p:nvPr/>
            </p:nvSpPr>
            <p:spPr bwMode="auto">
              <a:xfrm>
                <a:off x="2438" y="3420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  <p:sp>
            <p:nvSpPr>
              <p:cNvPr id="284880" name="Rectangle 208"/>
              <p:cNvSpPr>
                <a:spLocks noChangeArrowheads="1"/>
              </p:cNvSpPr>
              <p:nvPr/>
            </p:nvSpPr>
            <p:spPr bwMode="auto">
              <a:xfrm>
                <a:off x="2438" y="3657"/>
                <a:ext cx="4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buClr>
                    <a:schemeClr val="accent2"/>
                  </a:buClr>
                  <a:buFont typeface="Wingdings" pitchFamily="2" charset="2"/>
                  <a:buNone/>
                </a:pPr>
                <a:r>
                  <a:rPr lang="en-US" sz="2400">
                    <a:solidFill>
                      <a:srgbClr val="000000"/>
                    </a:solidFill>
                    <a:latin typeface="Symbol" pitchFamily="18" charset="2"/>
                    <a:cs typeface="Times New Roman" pitchFamily="18" charset="0"/>
                    <a:sym typeface="Symbol" pitchFamily="18" charset="2"/>
                  </a:rPr>
                  <a:t></a:t>
                </a:r>
                <a:endParaRPr lang="en-US" sz="2800">
                  <a:cs typeface="Times New Roman" pitchFamily="18" charset="0"/>
                </a:endParaRPr>
              </a:p>
            </p:txBody>
          </p:sp>
        </p:grpSp>
      </p:grpSp>
      <p:sp>
        <p:nvSpPr>
          <p:cNvPr id="268" name="Date Placeholder 26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6119-6BA1-4C65-A682-748355434037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269" name="Slide Number Placeholder 2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70" name="Footer Placeholder 2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838200"/>
          </a:xfrm>
        </p:spPr>
        <p:txBody>
          <a:bodyPr/>
          <a:lstStyle/>
          <a:p>
            <a:r>
              <a:rPr lang="en-US" b="1" dirty="0" err="1"/>
              <a:t>Maxterm</a:t>
            </a:r>
            <a:r>
              <a:rPr lang="en-US" b="1" dirty="0"/>
              <a:t> Function Example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772400" cy="4724400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sz="2800" dirty="0"/>
              <a:t>F(A, B,C,D) =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121392" y="838200"/>
            <a:ext cx="4975225" cy="511175"/>
            <a:chOff x="871" y="948"/>
            <a:chExt cx="3134" cy="322"/>
          </a:xfrm>
        </p:grpSpPr>
        <p:sp>
          <p:nvSpPr>
            <p:cNvPr id="286725" name="Rectangle 5"/>
            <p:cNvSpPr>
              <a:spLocks noChangeArrowheads="1"/>
            </p:cNvSpPr>
            <p:nvPr/>
          </p:nvSpPr>
          <p:spPr bwMode="auto">
            <a:xfrm>
              <a:off x="3789" y="1115"/>
              <a:ext cx="21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  14</a:t>
              </a:r>
              <a:endParaRPr lang="en-US" sz="2400"/>
            </a:p>
          </p:txBody>
        </p:sp>
        <p:sp>
          <p:nvSpPr>
            <p:cNvPr id="286726" name="Rectangle 6"/>
            <p:cNvSpPr>
              <a:spLocks noChangeArrowheads="1"/>
            </p:cNvSpPr>
            <p:nvPr/>
          </p:nvSpPr>
          <p:spPr bwMode="auto">
            <a:xfrm>
              <a:off x="3315" y="1115"/>
              <a:ext cx="2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  11</a:t>
              </a:r>
              <a:endParaRPr lang="en-US" sz="2400"/>
            </a:p>
          </p:txBody>
        </p:sp>
        <p:sp>
          <p:nvSpPr>
            <p:cNvPr id="286727" name="Rectangle 7"/>
            <p:cNvSpPr>
              <a:spLocks noChangeArrowheads="1"/>
            </p:cNvSpPr>
            <p:nvPr/>
          </p:nvSpPr>
          <p:spPr bwMode="auto">
            <a:xfrm>
              <a:off x="2896" y="1115"/>
              <a:ext cx="1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  8</a:t>
              </a:r>
              <a:endParaRPr lang="en-US" sz="2400"/>
            </a:p>
          </p:txBody>
        </p:sp>
        <p:sp>
          <p:nvSpPr>
            <p:cNvPr id="286728" name="Rectangle 8"/>
            <p:cNvSpPr>
              <a:spLocks noChangeArrowheads="1"/>
            </p:cNvSpPr>
            <p:nvPr/>
          </p:nvSpPr>
          <p:spPr bwMode="auto">
            <a:xfrm>
              <a:off x="2491" y="1115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 3</a:t>
              </a:r>
              <a:endParaRPr lang="en-US" sz="2400"/>
            </a:p>
          </p:txBody>
        </p:sp>
        <p:sp>
          <p:nvSpPr>
            <p:cNvPr id="286729" name="Rectangle 9"/>
            <p:cNvSpPr>
              <a:spLocks noChangeArrowheads="1"/>
            </p:cNvSpPr>
            <p:nvPr/>
          </p:nvSpPr>
          <p:spPr bwMode="auto">
            <a:xfrm>
              <a:off x="3617" y="973"/>
              <a:ext cx="25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</a:rPr>
                <a:t> M</a:t>
              </a:r>
              <a:endParaRPr lang="en-US" sz="2400" dirty="0"/>
            </a:p>
          </p:txBody>
        </p:sp>
        <p:sp>
          <p:nvSpPr>
            <p:cNvPr id="286730" name="Rectangle 10"/>
            <p:cNvSpPr>
              <a:spLocks noChangeArrowheads="1"/>
            </p:cNvSpPr>
            <p:nvPr/>
          </p:nvSpPr>
          <p:spPr bwMode="auto">
            <a:xfrm>
              <a:off x="3138" y="973"/>
              <a:ext cx="25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M</a:t>
              </a:r>
              <a:endParaRPr lang="en-US" sz="2400"/>
            </a:p>
          </p:txBody>
        </p:sp>
        <p:sp>
          <p:nvSpPr>
            <p:cNvPr id="286731" name="Rectangle 11"/>
            <p:cNvSpPr>
              <a:spLocks noChangeArrowheads="1"/>
            </p:cNvSpPr>
            <p:nvPr/>
          </p:nvSpPr>
          <p:spPr bwMode="auto">
            <a:xfrm>
              <a:off x="2714" y="973"/>
              <a:ext cx="25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M</a:t>
              </a:r>
              <a:endParaRPr lang="en-US" sz="2400"/>
            </a:p>
          </p:txBody>
        </p:sp>
        <p:sp>
          <p:nvSpPr>
            <p:cNvPr id="286732" name="Rectangle 12"/>
            <p:cNvSpPr>
              <a:spLocks noChangeArrowheads="1"/>
            </p:cNvSpPr>
            <p:nvPr/>
          </p:nvSpPr>
          <p:spPr bwMode="auto">
            <a:xfrm>
              <a:off x="2320" y="973"/>
              <a:ext cx="18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M</a:t>
              </a:r>
              <a:endParaRPr lang="en-US" sz="2400"/>
            </a:p>
          </p:txBody>
        </p:sp>
        <p:sp>
          <p:nvSpPr>
            <p:cNvPr id="286733" name="Rectangle 13"/>
            <p:cNvSpPr>
              <a:spLocks noChangeArrowheads="1"/>
            </p:cNvSpPr>
            <p:nvPr/>
          </p:nvSpPr>
          <p:spPr bwMode="auto">
            <a:xfrm>
              <a:off x="1999" y="973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)</a:t>
              </a:r>
              <a:endParaRPr lang="en-US" sz="2400"/>
            </a:p>
          </p:txBody>
        </p:sp>
        <p:sp>
          <p:nvSpPr>
            <p:cNvPr id="286734" name="Rectangle 14"/>
            <p:cNvSpPr>
              <a:spLocks noChangeArrowheads="1"/>
            </p:cNvSpPr>
            <p:nvPr/>
          </p:nvSpPr>
          <p:spPr bwMode="auto">
            <a:xfrm>
              <a:off x="1830" y="973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D</a:t>
              </a:r>
              <a:endParaRPr lang="en-US" sz="2400"/>
            </a:p>
          </p:txBody>
        </p:sp>
        <p:sp>
          <p:nvSpPr>
            <p:cNvPr id="286735" name="Rectangle 15"/>
            <p:cNvSpPr>
              <a:spLocks noChangeArrowheads="1"/>
            </p:cNvSpPr>
            <p:nvPr/>
          </p:nvSpPr>
          <p:spPr bwMode="auto">
            <a:xfrm>
              <a:off x="1743" y="97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2400"/>
            </a:p>
          </p:txBody>
        </p:sp>
        <p:sp>
          <p:nvSpPr>
            <p:cNvPr id="286736" name="Rectangle 16"/>
            <p:cNvSpPr>
              <a:spLocks noChangeArrowheads="1"/>
            </p:cNvSpPr>
            <p:nvPr/>
          </p:nvSpPr>
          <p:spPr bwMode="auto">
            <a:xfrm>
              <a:off x="1585" y="973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C</a:t>
              </a:r>
              <a:endParaRPr lang="en-US" sz="2400"/>
            </a:p>
          </p:txBody>
        </p:sp>
        <p:sp>
          <p:nvSpPr>
            <p:cNvPr id="286737" name="Rectangle 17"/>
            <p:cNvSpPr>
              <a:spLocks noChangeArrowheads="1"/>
            </p:cNvSpPr>
            <p:nvPr/>
          </p:nvSpPr>
          <p:spPr bwMode="auto">
            <a:xfrm>
              <a:off x="1501" y="97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2400"/>
            </a:p>
          </p:txBody>
        </p:sp>
        <p:sp>
          <p:nvSpPr>
            <p:cNvPr id="286738" name="Rectangle 18"/>
            <p:cNvSpPr>
              <a:spLocks noChangeArrowheads="1"/>
            </p:cNvSpPr>
            <p:nvPr/>
          </p:nvSpPr>
          <p:spPr bwMode="auto">
            <a:xfrm>
              <a:off x="1350" y="973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B</a:t>
              </a:r>
              <a:endParaRPr lang="en-US" sz="2400"/>
            </a:p>
          </p:txBody>
        </p:sp>
        <p:sp>
          <p:nvSpPr>
            <p:cNvPr id="286739" name="Rectangle 19"/>
            <p:cNvSpPr>
              <a:spLocks noChangeArrowheads="1"/>
            </p:cNvSpPr>
            <p:nvPr/>
          </p:nvSpPr>
          <p:spPr bwMode="auto">
            <a:xfrm>
              <a:off x="1264" y="97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2400"/>
            </a:p>
          </p:txBody>
        </p:sp>
        <p:sp>
          <p:nvSpPr>
            <p:cNvPr id="286740" name="Rectangle 20"/>
            <p:cNvSpPr>
              <a:spLocks noChangeArrowheads="1"/>
            </p:cNvSpPr>
            <p:nvPr/>
          </p:nvSpPr>
          <p:spPr bwMode="auto">
            <a:xfrm>
              <a:off x="1103" y="973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</a:rPr>
                <a:t>A</a:t>
              </a:r>
              <a:endParaRPr lang="en-US" sz="2400" dirty="0"/>
            </a:p>
          </p:txBody>
        </p:sp>
        <p:sp>
          <p:nvSpPr>
            <p:cNvPr id="286741" name="Rectangle 21"/>
            <p:cNvSpPr>
              <a:spLocks noChangeArrowheads="1"/>
            </p:cNvSpPr>
            <p:nvPr/>
          </p:nvSpPr>
          <p:spPr bwMode="auto">
            <a:xfrm>
              <a:off x="1009" y="973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(</a:t>
              </a:r>
              <a:endParaRPr lang="en-US" sz="2400"/>
            </a:p>
          </p:txBody>
        </p:sp>
        <p:sp>
          <p:nvSpPr>
            <p:cNvPr id="286742" name="Rectangle 22"/>
            <p:cNvSpPr>
              <a:spLocks noChangeArrowheads="1"/>
            </p:cNvSpPr>
            <p:nvPr/>
          </p:nvSpPr>
          <p:spPr bwMode="auto">
            <a:xfrm>
              <a:off x="871" y="973"/>
              <a:ext cx="13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</a:rPr>
                <a:t>F</a:t>
              </a:r>
              <a:endParaRPr lang="en-US" sz="2400" dirty="0"/>
            </a:p>
          </p:txBody>
        </p:sp>
        <p:sp>
          <p:nvSpPr>
            <p:cNvPr id="286743" name="Rectangle 23"/>
            <p:cNvSpPr>
              <a:spLocks noChangeArrowheads="1"/>
            </p:cNvSpPr>
            <p:nvPr/>
          </p:nvSpPr>
          <p:spPr bwMode="auto">
            <a:xfrm>
              <a:off x="3569" y="948"/>
              <a:ext cx="5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/>
            </a:p>
          </p:txBody>
        </p:sp>
        <p:sp>
          <p:nvSpPr>
            <p:cNvPr id="286744" name="Rectangle 24"/>
            <p:cNvSpPr>
              <a:spLocks noChangeArrowheads="1"/>
            </p:cNvSpPr>
            <p:nvPr/>
          </p:nvSpPr>
          <p:spPr bwMode="auto">
            <a:xfrm>
              <a:off x="3091" y="948"/>
              <a:ext cx="5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/>
            </a:p>
          </p:txBody>
        </p:sp>
        <p:sp>
          <p:nvSpPr>
            <p:cNvPr id="286745" name="Rectangle 25"/>
            <p:cNvSpPr>
              <a:spLocks noChangeArrowheads="1"/>
            </p:cNvSpPr>
            <p:nvPr/>
          </p:nvSpPr>
          <p:spPr bwMode="auto">
            <a:xfrm>
              <a:off x="2667" y="948"/>
              <a:ext cx="5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/>
            </a:p>
          </p:txBody>
        </p:sp>
        <p:sp>
          <p:nvSpPr>
            <p:cNvPr id="286746" name="Rectangle 26"/>
            <p:cNvSpPr>
              <a:spLocks noChangeArrowheads="1"/>
            </p:cNvSpPr>
            <p:nvPr/>
          </p:nvSpPr>
          <p:spPr bwMode="auto">
            <a:xfrm>
              <a:off x="2148" y="94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</p:grp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DB30-C2EA-430A-91DB-E6DBD5785629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Canonical Sum of Minterms</a:t>
            </a:r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7724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Any Boolean function can be expressed as a </a:t>
            </a:r>
            <a:r>
              <a:rPr lang="en-US" sz="2800" u="sng" dirty="0">
                <a:cs typeface="Times New Roman" pitchFamily="18" charset="0"/>
              </a:rPr>
              <a:t>Sum of </a:t>
            </a:r>
            <a:r>
              <a:rPr lang="en-US" sz="2800" u="sng" dirty="0" err="1">
                <a:cs typeface="Times New Roman" pitchFamily="18" charset="0"/>
              </a:rPr>
              <a:t>Minterms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For the function table, the </a:t>
            </a:r>
            <a:r>
              <a:rPr lang="en-US" sz="2400" u="sng" dirty="0" err="1">
                <a:cs typeface="Times New Roman" pitchFamily="18" charset="0"/>
              </a:rPr>
              <a:t>minterms</a:t>
            </a:r>
            <a:r>
              <a:rPr lang="en-US" sz="2400" dirty="0">
                <a:cs typeface="Times New Roman" pitchFamily="18" charset="0"/>
              </a:rPr>
              <a:t> used are the terms corresponding to the 1's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For expressions, </a:t>
            </a:r>
            <a:r>
              <a:rPr lang="en-US" sz="2400" u="sng" dirty="0">
                <a:cs typeface="Times New Roman" pitchFamily="18" charset="0"/>
              </a:rPr>
              <a:t>expand</a:t>
            </a:r>
            <a:r>
              <a:rPr lang="en-US" sz="2400" dirty="0">
                <a:cs typeface="Times New Roman" pitchFamily="18" charset="0"/>
              </a:rPr>
              <a:t> all terms first to explicitly list all </a:t>
            </a:r>
            <a:r>
              <a:rPr lang="en-US" sz="2400" dirty="0" err="1">
                <a:cs typeface="Times New Roman" pitchFamily="18" charset="0"/>
              </a:rPr>
              <a:t>minterms</a:t>
            </a:r>
            <a:r>
              <a:rPr lang="en-US" sz="2400" dirty="0">
                <a:cs typeface="Times New Roman" pitchFamily="18" charset="0"/>
              </a:rPr>
              <a:t>.  Do this by “</a:t>
            </a:r>
            <a:r>
              <a:rPr lang="en-US" sz="2400" dirty="0" err="1">
                <a:cs typeface="Times New Roman" pitchFamily="18" charset="0"/>
              </a:rPr>
              <a:t>ANDing</a:t>
            </a:r>
            <a:r>
              <a:rPr lang="en-US" sz="2400" dirty="0">
                <a:cs typeface="Times New Roman" pitchFamily="18" charset="0"/>
              </a:rPr>
              <a:t>” any term missing a variable v with a term (          ).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Example:   Implement                  as a sum of </a:t>
            </a:r>
            <a:r>
              <a:rPr lang="en-US" sz="2800" dirty="0" err="1">
                <a:cs typeface="Times New Roman" pitchFamily="18" charset="0"/>
              </a:rPr>
              <a:t>minterms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	First expand terms: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	Then distribute terms: 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	Express as sum of </a:t>
            </a:r>
            <a:r>
              <a:rPr lang="en-US" sz="2400" dirty="0" err="1">
                <a:cs typeface="Times New Roman" pitchFamily="18" charset="0"/>
              </a:rPr>
              <a:t>minterms</a:t>
            </a:r>
            <a:r>
              <a:rPr lang="en-US" sz="2400" dirty="0">
                <a:cs typeface="Times New Roman" pitchFamily="18" charset="0"/>
              </a:rPr>
              <a:t>: f = m</a:t>
            </a:r>
            <a:r>
              <a:rPr lang="en-US" sz="2400" baseline="-25000" dirty="0">
                <a:cs typeface="Times New Roman" pitchFamily="18" charset="0"/>
              </a:rPr>
              <a:t>3 </a:t>
            </a:r>
            <a:r>
              <a:rPr lang="en-US" sz="2400" dirty="0">
                <a:cs typeface="Times New Roman" pitchFamily="18" charset="0"/>
              </a:rPr>
              <a:t>+ m</a:t>
            </a:r>
            <a:r>
              <a:rPr lang="en-US" sz="2400" baseline="-25000" dirty="0">
                <a:cs typeface="Times New Roman" pitchFamily="18" charset="0"/>
              </a:rPr>
              <a:t>2 </a:t>
            </a:r>
            <a:r>
              <a:rPr lang="en-US" sz="2400" dirty="0">
                <a:cs typeface="Times New Roman" pitchFamily="18" charset="0"/>
              </a:rPr>
              <a:t>+ m</a:t>
            </a:r>
            <a:r>
              <a:rPr lang="en-US" sz="2400" baseline="-25000" dirty="0">
                <a:cs typeface="Times New Roman" pitchFamily="18" charset="0"/>
              </a:rPr>
              <a:t>0</a:t>
            </a:r>
            <a:r>
              <a:rPr lang="en-US" sz="2400" dirty="0"/>
              <a:t> 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983161" y="3592513"/>
            <a:ext cx="1574800" cy="469900"/>
            <a:chOff x="2860" y="2492"/>
            <a:chExt cx="992" cy="296"/>
          </a:xfrm>
        </p:grpSpPr>
        <p:sp>
          <p:nvSpPr>
            <p:cNvPr id="288777" name="Line 9"/>
            <p:cNvSpPr>
              <a:spLocks noChangeShapeType="1"/>
            </p:cNvSpPr>
            <p:nvPr/>
          </p:nvSpPr>
          <p:spPr bwMode="auto">
            <a:xfrm>
              <a:off x="3523" y="2566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8778" name="Line 10"/>
            <p:cNvSpPr>
              <a:spLocks noChangeShapeType="1"/>
            </p:cNvSpPr>
            <p:nvPr/>
          </p:nvSpPr>
          <p:spPr bwMode="auto">
            <a:xfrm>
              <a:off x="3739" y="2566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8779" name="Rectangle 11"/>
            <p:cNvSpPr>
              <a:spLocks noChangeArrowheads="1"/>
            </p:cNvSpPr>
            <p:nvPr/>
          </p:nvSpPr>
          <p:spPr bwMode="auto">
            <a:xfrm>
              <a:off x="3739" y="2517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88780" name="Rectangle 12"/>
            <p:cNvSpPr>
              <a:spLocks noChangeArrowheads="1"/>
            </p:cNvSpPr>
            <p:nvPr/>
          </p:nvSpPr>
          <p:spPr bwMode="auto">
            <a:xfrm>
              <a:off x="3518" y="2517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88781" name="Rectangle 13"/>
            <p:cNvSpPr>
              <a:spLocks noChangeArrowheads="1"/>
            </p:cNvSpPr>
            <p:nvPr/>
          </p:nvSpPr>
          <p:spPr bwMode="auto">
            <a:xfrm>
              <a:off x="3194" y="2517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88782" name="Rectangle 14"/>
            <p:cNvSpPr>
              <a:spLocks noChangeArrowheads="1"/>
            </p:cNvSpPr>
            <p:nvPr/>
          </p:nvSpPr>
          <p:spPr bwMode="auto">
            <a:xfrm>
              <a:off x="2860" y="2517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f</a:t>
              </a:r>
              <a:endParaRPr lang="en-US" sz="2400"/>
            </a:p>
          </p:txBody>
        </p:sp>
        <p:sp>
          <p:nvSpPr>
            <p:cNvPr id="288783" name="Rectangle 15"/>
            <p:cNvSpPr>
              <a:spLocks noChangeArrowheads="1"/>
            </p:cNvSpPr>
            <p:nvPr/>
          </p:nvSpPr>
          <p:spPr bwMode="auto">
            <a:xfrm>
              <a:off x="3350" y="249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88784" name="Rectangle 16"/>
            <p:cNvSpPr>
              <a:spLocks noChangeArrowheads="1"/>
            </p:cNvSpPr>
            <p:nvPr/>
          </p:nvSpPr>
          <p:spPr bwMode="auto">
            <a:xfrm>
              <a:off x="3014" y="249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</p:grpSp>
      <p:sp>
        <p:nvSpPr>
          <p:cNvPr id="288785" name="Line 17"/>
          <p:cNvSpPr>
            <a:spLocks noChangeShapeType="1"/>
          </p:cNvSpPr>
          <p:nvPr/>
        </p:nvSpPr>
        <p:spPr bwMode="auto">
          <a:xfrm>
            <a:off x="6453187" y="4951413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88786" name="Line 18"/>
          <p:cNvSpPr>
            <a:spLocks noChangeShapeType="1"/>
          </p:cNvSpPr>
          <p:nvPr/>
        </p:nvSpPr>
        <p:spPr bwMode="auto">
          <a:xfrm>
            <a:off x="6954837" y="4951413"/>
            <a:ext cx="1635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88787" name="Line 19"/>
          <p:cNvSpPr>
            <a:spLocks noChangeShapeType="1"/>
          </p:cNvSpPr>
          <p:nvPr/>
        </p:nvSpPr>
        <p:spPr bwMode="auto">
          <a:xfrm>
            <a:off x="7239000" y="4951413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88788" name="Rectangle 20"/>
          <p:cNvSpPr>
            <a:spLocks noChangeArrowheads="1"/>
          </p:cNvSpPr>
          <p:nvPr/>
        </p:nvSpPr>
        <p:spPr bwMode="auto">
          <a:xfrm>
            <a:off x="7110412" y="444658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88789" name="Rectangle 21"/>
          <p:cNvSpPr>
            <a:spLocks noChangeArrowheads="1"/>
          </p:cNvSpPr>
          <p:nvPr/>
        </p:nvSpPr>
        <p:spPr bwMode="auto">
          <a:xfrm>
            <a:off x="6759575" y="444658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88790" name="Rectangle 22"/>
          <p:cNvSpPr>
            <a:spLocks noChangeArrowheads="1"/>
          </p:cNvSpPr>
          <p:nvPr/>
        </p:nvSpPr>
        <p:spPr bwMode="auto">
          <a:xfrm>
            <a:off x="6311900" y="4446588"/>
            <a:ext cx="1202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)</a:t>
            </a:r>
            <a:endParaRPr lang="en-US" sz="2400"/>
          </a:p>
        </p:txBody>
      </p:sp>
      <p:sp>
        <p:nvSpPr>
          <p:cNvPr id="288791" name="Rectangle 23"/>
          <p:cNvSpPr>
            <a:spLocks noChangeArrowheads="1"/>
          </p:cNvSpPr>
          <p:nvPr/>
        </p:nvSpPr>
        <p:spPr bwMode="auto">
          <a:xfrm>
            <a:off x="6110287" y="444658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88792" name="Rectangle 24"/>
          <p:cNvSpPr>
            <a:spLocks noChangeArrowheads="1"/>
          </p:cNvSpPr>
          <p:nvPr/>
        </p:nvSpPr>
        <p:spPr bwMode="auto">
          <a:xfrm>
            <a:off x="5583237" y="444658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88793" name="Rectangle 25"/>
          <p:cNvSpPr>
            <a:spLocks noChangeArrowheads="1"/>
          </p:cNvSpPr>
          <p:nvPr/>
        </p:nvSpPr>
        <p:spPr bwMode="auto">
          <a:xfrm>
            <a:off x="5440362" y="4446588"/>
            <a:ext cx="1190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(</a:t>
            </a:r>
            <a:endParaRPr lang="en-US" sz="2400"/>
          </a:p>
        </p:txBody>
      </p:sp>
      <p:sp>
        <p:nvSpPr>
          <p:cNvPr id="288794" name="Rectangle 26"/>
          <p:cNvSpPr>
            <a:spLocks noChangeArrowheads="1"/>
          </p:cNvSpPr>
          <p:nvPr/>
        </p:nvSpPr>
        <p:spPr bwMode="auto">
          <a:xfrm>
            <a:off x="5251450" y="4446588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88795" name="Rectangle 27"/>
          <p:cNvSpPr>
            <a:spLocks noChangeArrowheads="1"/>
          </p:cNvSpPr>
          <p:nvPr/>
        </p:nvSpPr>
        <p:spPr bwMode="auto">
          <a:xfrm>
            <a:off x="4721225" y="4446588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f</a:t>
            </a:r>
            <a:endParaRPr lang="en-US" sz="2400"/>
          </a:p>
        </p:txBody>
      </p:sp>
      <p:sp>
        <p:nvSpPr>
          <p:cNvPr id="288796" name="Rectangle 28"/>
          <p:cNvSpPr>
            <a:spLocks noChangeArrowheads="1"/>
          </p:cNvSpPr>
          <p:nvPr/>
        </p:nvSpPr>
        <p:spPr bwMode="auto">
          <a:xfrm>
            <a:off x="6494462" y="4406900"/>
            <a:ext cx="1952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88797" name="Rectangle 29"/>
          <p:cNvSpPr>
            <a:spLocks noChangeArrowheads="1"/>
          </p:cNvSpPr>
          <p:nvPr/>
        </p:nvSpPr>
        <p:spPr bwMode="auto">
          <a:xfrm>
            <a:off x="5835650" y="440690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88798" name="Rectangle 30"/>
          <p:cNvSpPr>
            <a:spLocks noChangeArrowheads="1"/>
          </p:cNvSpPr>
          <p:nvPr/>
        </p:nvSpPr>
        <p:spPr bwMode="auto">
          <a:xfrm>
            <a:off x="4965700" y="440690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88802" name="Rectangle 34"/>
          <p:cNvSpPr>
            <a:spLocks noChangeArrowheads="1"/>
          </p:cNvSpPr>
          <p:nvPr/>
        </p:nvSpPr>
        <p:spPr bwMode="auto">
          <a:xfrm>
            <a:off x="7210425" y="4848225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88803" name="Rectangle 35"/>
          <p:cNvSpPr>
            <a:spLocks noChangeArrowheads="1"/>
          </p:cNvSpPr>
          <p:nvPr/>
        </p:nvSpPr>
        <p:spPr bwMode="auto">
          <a:xfrm>
            <a:off x="6948487" y="4848225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88804" name="Rectangle 36"/>
          <p:cNvSpPr>
            <a:spLocks noChangeArrowheads="1"/>
          </p:cNvSpPr>
          <p:nvPr/>
        </p:nvSpPr>
        <p:spPr bwMode="auto">
          <a:xfrm>
            <a:off x="6430962" y="4848225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88805" name="Rectangle 37"/>
          <p:cNvSpPr>
            <a:spLocks noChangeArrowheads="1"/>
          </p:cNvSpPr>
          <p:nvPr/>
        </p:nvSpPr>
        <p:spPr bwMode="auto">
          <a:xfrm>
            <a:off x="6229350" y="4848225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88806" name="Rectangle 38"/>
          <p:cNvSpPr>
            <a:spLocks noChangeArrowheads="1"/>
          </p:cNvSpPr>
          <p:nvPr/>
        </p:nvSpPr>
        <p:spPr bwMode="auto">
          <a:xfrm>
            <a:off x="5532437" y="4848225"/>
            <a:ext cx="35907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xy</a:t>
            </a:r>
            <a:endParaRPr lang="en-US" sz="2400"/>
          </a:p>
        </p:txBody>
      </p:sp>
      <p:sp>
        <p:nvSpPr>
          <p:cNvPr id="288807" name="Rectangle 39"/>
          <p:cNvSpPr>
            <a:spLocks noChangeArrowheads="1"/>
          </p:cNvSpPr>
          <p:nvPr/>
        </p:nvSpPr>
        <p:spPr bwMode="auto">
          <a:xfrm>
            <a:off x="5002212" y="484822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</a:rPr>
              <a:t>f</a:t>
            </a:r>
            <a:endParaRPr lang="en-US" sz="2400"/>
          </a:p>
        </p:txBody>
      </p:sp>
      <p:sp>
        <p:nvSpPr>
          <p:cNvPr id="288808" name="Rectangle 40"/>
          <p:cNvSpPr>
            <a:spLocks noChangeArrowheads="1"/>
          </p:cNvSpPr>
          <p:nvPr/>
        </p:nvSpPr>
        <p:spPr bwMode="auto">
          <a:xfrm>
            <a:off x="6683375" y="4808538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88809" name="Rectangle 41"/>
          <p:cNvSpPr>
            <a:spLocks noChangeArrowheads="1"/>
          </p:cNvSpPr>
          <p:nvPr/>
        </p:nvSpPr>
        <p:spPr bwMode="auto">
          <a:xfrm>
            <a:off x="5962650" y="4808538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88810" name="Rectangle 42"/>
          <p:cNvSpPr>
            <a:spLocks noChangeArrowheads="1"/>
          </p:cNvSpPr>
          <p:nvPr/>
        </p:nvSpPr>
        <p:spPr bwMode="auto">
          <a:xfrm>
            <a:off x="5246687" y="4808538"/>
            <a:ext cx="195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6324600" y="3205163"/>
            <a:ext cx="900112" cy="552450"/>
            <a:chOff x="3609" y="2203"/>
            <a:chExt cx="567" cy="348"/>
          </a:xfrm>
        </p:grpSpPr>
        <p:graphicFrame>
          <p:nvGraphicFramePr>
            <p:cNvPr id="288771" name="Object 3"/>
            <p:cNvGraphicFramePr>
              <a:graphicFrameLocks noChangeAspect="1"/>
            </p:cNvGraphicFramePr>
            <p:nvPr/>
          </p:nvGraphicFramePr>
          <p:xfrm>
            <a:off x="3847" y="2287"/>
            <a:ext cx="1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90" name="Equation" r:id="rId3" imgW="190440" imgH="419040" progId="Equation.3">
                    <p:embed/>
                  </p:oleObj>
                </mc:Choice>
                <mc:Fallback>
                  <p:oleObj name="Equation" r:id="rId3" imgW="190440" imgH="4190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" y="2287"/>
                          <a:ext cx="12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8811" name="Line 43"/>
            <p:cNvSpPr>
              <a:spLocks noChangeShapeType="1"/>
            </p:cNvSpPr>
            <p:nvPr/>
          </p:nvSpPr>
          <p:spPr bwMode="auto">
            <a:xfrm>
              <a:off x="3938" y="2285"/>
              <a:ext cx="10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8812" name="Rectangle 44"/>
            <p:cNvSpPr>
              <a:spLocks noChangeArrowheads="1"/>
            </p:cNvSpPr>
            <p:nvPr/>
          </p:nvSpPr>
          <p:spPr bwMode="auto">
            <a:xfrm>
              <a:off x="3938" y="2228"/>
              <a:ext cx="23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000000"/>
                  </a:solidFill>
                </a:rPr>
                <a:t>v  </a:t>
              </a:r>
              <a:endParaRPr lang="en-US" sz="2400" dirty="0"/>
            </a:p>
          </p:txBody>
        </p:sp>
        <p:sp>
          <p:nvSpPr>
            <p:cNvPr id="288813" name="Rectangle 45"/>
            <p:cNvSpPr>
              <a:spLocks noChangeArrowheads="1"/>
            </p:cNvSpPr>
            <p:nvPr/>
          </p:nvSpPr>
          <p:spPr bwMode="auto">
            <a:xfrm>
              <a:off x="3609" y="2228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v</a:t>
              </a:r>
              <a:endParaRPr lang="en-US" sz="2400"/>
            </a:p>
          </p:txBody>
        </p:sp>
        <p:sp>
          <p:nvSpPr>
            <p:cNvPr id="288814" name="Rectangle 46"/>
            <p:cNvSpPr>
              <a:spLocks noChangeArrowheads="1"/>
            </p:cNvSpPr>
            <p:nvPr/>
          </p:nvSpPr>
          <p:spPr bwMode="auto">
            <a:xfrm>
              <a:off x="3765" y="2203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</p:grpSp>
      <p:sp>
        <p:nvSpPr>
          <p:cNvPr id="288822" name="Line 54"/>
          <p:cNvSpPr>
            <a:spLocks noChangeShapeType="1"/>
          </p:cNvSpPr>
          <p:nvPr/>
        </p:nvSpPr>
        <p:spPr bwMode="auto">
          <a:xfrm>
            <a:off x="6105525" y="45466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88823" name="Line 55"/>
          <p:cNvSpPr>
            <a:spLocks noChangeShapeType="1"/>
          </p:cNvSpPr>
          <p:nvPr/>
        </p:nvSpPr>
        <p:spPr bwMode="auto">
          <a:xfrm>
            <a:off x="6750050" y="4546600"/>
            <a:ext cx="1635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88824" name="Line 56"/>
          <p:cNvSpPr>
            <a:spLocks noChangeShapeType="1"/>
          </p:cNvSpPr>
          <p:nvPr/>
        </p:nvSpPr>
        <p:spPr bwMode="auto">
          <a:xfrm>
            <a:off x="7091362" y="45466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FDA0-3F94-42A9-9D00-528B91F99C6F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Another SOM Example</a:t>
            </a:r>
          </a:p>
        </p:txBody>
      </p:sp>
      <p:sp>
        <p:nvSpPr>
          <p:cNvPr id="290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Example: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There are three variables, A, B, and C which we take to be the standard order.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Expanding the terms with missing variables:</a:t>
            </a: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Collect terms (removing all but one of duplicate terms): 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Express as SOM: </a:t>
            </a: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290820" name="Object 1028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14" name="Equation" r:id="rId3" imgW="190440" imgH="419040" progId="Equation.3">
                  <p:embed/>
                </p:oleObj>
              </mc:Choice>
              <mc:Fallback>
                <p:oleObj name="Equation" r:id="rId3" imgW="1904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42"/>
          <p:cNvGrpSpPr>
            <a:grpSpLocks/>
          </p:cNvGrpSpPr>
          <p:nvPr/>
        </p:nvGrpSpPr>
        <p:grpSpPr bwMode="auto">
          <a:xfrm>
            <a:off x="2940712" y="1045192"/>
            <a:ext cx="1701800" cy="409575"/>
            <a:chOff x="1730" y="802"/>
            <a:chExt cx="1072" cy="258"/>
          </a:xfrm>
        </p:grpSpPr>
        <p:sp>
          <p:nvSpPr>
            <p:cNvPr id="290822" name="Line 1030"/>
            <p:cNvSpPr>
              <a:spLocks noChangeShapeType="1"/>
            </p:cNvSpPr>
            <p:nvPr/>
          </p:nvSpPr>
          <p:spPr bwMode="auto">
            <a:xfrm>
              <a:off x="2477" y="836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600"/>
            </a:p>
          </p:txBody>
        </p:sp>
        <p:sp>
          <p:nvSpPr>
            <p:cNvPr id="290823" name="Rectangle 1031"/>
            <p:cNvSpPr>
              <a:spLocks noChangeArrowheads="1"/>
            </p:cNvSpPr>
            <p:nvPr/>
          </p:nvSpPr>
          <p:spPr bwMode="auto">
            <a:xfrm>
              <a:off x="2662" y="827"/>
              <a:ext cx="1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</a:t>
              </a:r>
              <a:endParaRPr lang="en-US" sz="2000"/>
            </a:p>
          </p:txBody>
        </p:sp>
        <p:sp>
          <p:nvSpPr>
            <p:cNvPr id="290824" name="Rectangle 1032"/>
            <p:cNvSpPr>
              <a:spLocks noChangeArrowheads="1"/>
            </p:cNvSpPr>
            <p:nvPr/>
          </p:nvSpPr>
          <p:spPr bwMode="auto">
            <a:xfrm>
              <a:off x="2614" y="827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290825" name="Rectangle 1033"/>
            <p:cNvSpPr>
              <a:spLocks noChangeArrowheads="1"/>
            </p:cNvSpPr>
            <p:nvPr/>
          </p:nvSpPr>
          <p:spPr bwMode="auto">
            <a:xfrm>
              <a:off x="2471" y="827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B</a:t>
              </a:r>
              <a:endParaRPr lang="en-US" sz="2000"/>
            </a:p>
          </p:txBody>
        </p:sp>
        <p:sp>
          <p:nvSpPr>
            <p:cNvPr id="290826" name="Rectangle 1034"/>
            <p:cNvSpPr>
              <a:spLocks noChangeArrowheads="1"/>
            </p:cNvSpPr>
            <p:nvPr/>
          </p:nvSpPr>
          <p:spPr bwMode="auto">
            <a:xfrm>
              <a:off x="2421" y="827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290827" name="Rectangle 1035"/>
            <p:cNvSpPr>
              <a:spLocks noChangeArrowheads="1"/>
            </p:cNvSpPr>
            <p:nvPr/>
          </p:nvSpPr>
          <p:spPr bwMode="auto">
            <a:xfrm>
              <a:off x="2245" y="827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290828" name="Rectangle 1036"/>
            <p:cNvSpPr>
              <a:spLocks noChangeArrowheads="1"/>
            </p:cNvSpPr>
            <p:nvPr/>
          </p:nvSpPr>
          <p:spPr bwMode="auto">
            <a:xfrm>
              <a:off x="2085" y="827"/>
              <a:ext cx="1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</a:rPr>
                <a:t>A</a:t>
              </a:r>
              <a:endParaRPr lang="en-US" sz="2000" dirty="0"/>
            </a:p>
          </p:txBody>
        </p:sp>
        <p:sp>
          <p:nvSpPr>
            <p:cNvPr id="290829" name="Rectangle 1037"/>
            <p:cNvSpPr>
              <a:spLocks noChangeArrowheads="1"/>
            </p:cNvSpPr>
            <p:nvPr/>
          </p:nvSpPr>
          <p:spPr bwMode="auto">
            <a:xfrm>
              <a:off x="2032" y="827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290830" name="Rectangle 1038"/>
            <p:cNvSpPr>
              <a:spLocks noChangeArrowheads="1"/>
            </p:cNvSpPr>
            <p:nvPr/>
          </p:nvSpPr>
          <p:spPr bwMode="auto">
            <a:xfrm>
              <a:off x="1858" y="827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290831" name="Rectangle 1039"/>
            <p:cNvSpPr>
              <a:spLocks noChangeArrowheads="1"/>
            </p:cNvSpPr>
            <p:nvPr/>
          </p:nvSpPr>
          <p:spPr bwMode="auto">
            <a:xfrm>
              <a:off x="1730" y="827"/>
              <a:ext cx="1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2000"/>
            </a:p>
          </p:txBody>
        </p:sp>
        <p:sp>
          <p:nvSpPr>
            <p:cNvPr id="290832" name="Rectangle 1040"/>
            <p:cNvSpPr>
              <a:spLocks noChangeArrowheads="1"/>
            </p:cNvSpPr>
            <p:nvPr/>
          </p:nvSpPr>
          <p:spPr bwMode="auto">
            <a:xfrm>
              <a:off x="2298" y="802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000"/>
            </a:p>
          </p:txBody>
        </p:sp>
        <p:sp>
          <p:nvSpPr>
            <p:cNvPr id="290833" name="Rectangle 1041"/>
            <p:cNvSpPr>
              <a:spLocks noChangeArrowheads="1"/>
            </p:cNvSpPr>
            <p:nvPr/>
          </p:nvSpPr>
          <p:spPr bwMode="auto">
            <a:xfrm>
              <a:off x="1912" y="802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000"/>
            </a:p>
          </p:txBody>
        </p:sp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F7D6-CA1C-4856-9647-C42990740807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Shorthand SOM Form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cs typeface="Times New Roman" pitchFamily="18" charset="0"/>
              </a:rPr>
              <a:t>From the previous example, we started with:</a:t>
            </a:r>
          </a:p>
          <a:p>
            <a:endParaRPr lang="en-US" sz="2800" dirty="0">
              <a:cs typeface="Times New Roman" pitchFamily="18" charset="0"/>
            </a:endParaRPr>
          </a:p>
          <a:p>
            <a:r>
              <a:rPr lang="en-US" sz="2800" dirty="0">
                <a:cs typeface="Times New Roman" pitchFamily="18" charset="0"/>
              </a:rPr>
              <a:t>We ended up with: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F = m</a:t>
            </a:r>
            <a:r>
              <a:rPr lang="en-US" sz="2800" baseline="-25000" dirty="0">
                <a:cs typeface="Times New Roman" pitchFamily="18" charset="0"/>
              </a:rPr>
              <a:t>1 </a:t>
            </a:r>
            <a:r>
              <a:rPr lang="en-US" sz="2800" dirty="0">
                <a:cs typeface="Times New Roman" pitchFamily="18" charset="0"/>
              </a:rPr>
              <a:t>+ m</a:t>
            </a:r>
            <a:r>
              <a:rPr lang="en-US" sz="2800" baseline="-25000" dirty="0">
                <a:cs typeface="Times New Roman" pitchFamily="18" charset="0"/>
              </a:rPr>
              <a:t>4 </a:t>
            </a:r>
            <a:r>
              <a:rPr lang="en-US" sz="2800" dirty="0">
                <a:cs typeface="Times New Roman" pitchFamily="18" charset="0"/>
              </a:rPr>
              <a:t>+ m</a:t>
            </a:r>
            <a:r>
              <a:rPr lang="en-US" sz="2800" baseline="-25000" dirty="0">
                <a:cs typeface="Times New Roman" pitchFamily="18" charset="0"/>
              </a:rPr>
              <a:t>5 </a:t>
            </a:r>
            <a:r>
              <a:rPr lang="en-US" sz="2800" dirty="0">
                <a:cs typeface="Times New Roman" pitchFamily="18" charset="0"/>
              </a:rPr>
              <a:t>+ m</a:t>
            </a:r>
            <a:r>
              <a:rPr lang="en-US" sz="2800" baseline="-25000" dirty="0">
                <a:cs typeface="Times New Roman" pitchFamily="18" charset="0"/>
              </a:rPr>
              <a:t>6 </a:t>
            </a:r>
            <a:r>
              <a:rPr lang="en-US" sz="2800" dirty="0">
                <a:cs typeface="Times New Roman" pitchFamily="18" charset="0"/>
              </a:rPr>
              <a:t>+ m</a:t>
            </a:r>
            <a:r>
              <a:rPr lang="en-US" sz="2800" baseline="-25000" dirty="0">
                <a:cs typeface="Times New Roman" pitchFamily="18" charset="0"/>
              </a:rPr>
              <a:t>7</a:t>
            </a:r>
          </a:p>
          <a:p>
            <a:r>
              <a:rPr lang="en-US" sz="2800" dirty="0">
                <a:cs typeface="Times New Roman" pitchFamily="18" charset="0"/>
              </a:rPr>
              <a:t>This can be denoted in the formal shorthand:</a:t>
            </a:r>
          </a:p>
          <a:p>
            <a:pPr>
              <a:buFont typeface="Wingdings" pitchFamily="2" charset="2"/>
              <a:buNone/>
            </a:pPr>
            <a:endParaRPr lang="en-US" sz="2800" dirty="0">
              <a:cs typeface="Times New Roman" pitchFamily="18" charset="0"/>
            </a:endParaRPr>
          </a:p>
          <a:p>
            <a:r>
              <a:rPr lang="en-US" sz="2800" dirty="0"/>
              <a:t>Note that we explicitly show the standard variables in order and drop the “m” designators.</a:t>
            </a:r>
          </a:p>
        </p:txBody>
      </p:sp>
      <p:graphicFrame>
        <p:nvGraphicFramePr>
          <p:cNvPr id="292868" name="Object 4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38" name="Equation" r:id="rId3" imgW="190440" imgH="419040" progId="Equation.3">
                  <p:embed/>
                </p:oleObj>
              </mc:Choice>
              <mc:Fallback>
                <p:oleObj name="Equation" r:id="rId3" imgW="1904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69" name="Object 5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39" name="Equation" r:id="rId5" imgW="190440" imgH="419040" progId="Equation.3">
                  <p:embed/>
                </p:oleObj>
              </mc:Choice>
              <mc:Fallback>
                <p:oleObj name="Equation" r:id="rId5" imgW="1904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0" name="Object 6"/>
          <p:cNvGraphicFramePr>
            <a:graphicFrameLocks noChangeAspect="1"/>
          </p:cNvGraphicFramePr>
          <p:nvPr/>
        </p:nvGraphicFramePr>
        <p:xfrm>
          <a:off x="1651000" y="3733800"/>
          <a:ext cx="4064000" cy="39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0" name="Equation" r:id="rId6" imgW="3822480" imgH="368280" progId="Equation.3">
                  <p:embed/>
                </p:oleObj>
              </mc:Choice>
              <mc:Fallback>
                <p:oleObj name="Equation" r:id="rId6" imgW="3822480" imgH="368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3733800"/>
                        <a:ext cx="4064000" cy="391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37992" y="1635456"/>
            <a:ext cx="1739900" cy="469900"/>
            <a:chOff x="1049" y="1177"/>
            <a:chExt cx="1096" cy="296"/>
          </a:xfrm>
        </p:grpSpPr>
        <p:sp>
          <p:nvSpPr>
            <p:cNvPr id="292872" name="Line 8"/>
            <p:cNvSpPr>
              <a:spLocks noChangeShapeType="1"/>
            </p:cNvSpPr>
            <p:nvPr/>
          </p:nvSpPr>
          <p:spPr bwMode="auto">
            <a:xfrm>
              <a:off x="1796" y="1211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92873" name="Rectangle 9"/>
            <p:cNvSpPr>
              <a:spLocks noChangeArrowheads="1"/>
            </p:cNvSpPr>
            <p:nvPr/>
          </p:nvSpPr>
          <p:spPr bwMode="auto">
            <a:xfrm>
              <a:off x="1981" y="1202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C</a:t>
              </a:r>
              <a:endParaRPr lang="en-US" sz="2400"/>
            </a:p>
          </p:txBody>
        </p:sp>
        <p:sp>
          <p:nvSpPr>
            <p:cNvPr id="292874" name="Rectangle 10"/>
            <p:cNvSpPr>
              <a:spLocks noChangeArrowheads="1"/>
            </p:cNvSpPr>
            <p:nvPr/>
          </p:nvSpPr>
          <p:spPr bwMode="auto">
            <a:xfrm>
              <a:off x="1933" y="120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2875" name="Rectangle 11"/>
            <p:cNvSpPr>
              <a:spLocks noChangeArrowheads="1"/>
            </p:cNvSpPr>
            <p:nvPr/>
          </p:nvSpPr>
          <p:spPr bwMode="auto">
            <a:xfrm>
              <a:off x="1790" y="1202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B</a:t>
              </a:r>
              <a:endParaRPr lang="en-US" sz="2400"/>
            </a:p>
          </p:txBody>
        </p:sp>
        <p:sp>
          <p:nvSpPr>
            <p:cNvPr id="292876" name="Rectangle 12"/>
            <p:cNvSpPr>
              <a:spLocks noChangeArrowheads="1"/>
            </p:cNvSpPr>
            <p:nvPr/>
          </p:nvSpPr>
          <p:spPr bwMode="auto">
            <a:xfrm>
              <a:off x="1740" y="120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2877" name="Rectangle 13"/>
            <p:cNvSpPr>
              <a:spLocks noChangeArrowheads="1"/>
            </p:cNvSpPr>
            <p:nvPr/>
          </p:nvSpPr>
          <p:spPr bwMode="auto">
            <a:xfrm>
              <a:off x="1564" y="120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2878" name="Rectangle 14"/>
            <p:cNvSpPr>
              <a:spLocks noChangeArrowheads="1"/>
            </p:cNvSpPr>
            <p:nvPr/>
          </p:nvSpPr>
          <p:spPr bwMode="auto">
            <a:xfrm>
              <a:off x="1404" y="1202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A</a:t>
              </a:r>
              <a:endParaRPr lang="en-US" sz="2400"/>
            </a:p>
          </p:txBody>
        </p:sp>
        <p:sp>
          <p:nvSpPr>
            <p:cNvPr id="292879" name="Rectangle 15"/>
            <p:cNvSpPr>
              <a:spLocks noChangeArrowheads="1"/>
            </p:cNvSpPr>
            <p:nvPr/>
          </p:nvSpPr>
          <p:spPr bwMode="auto">
            <a:xfrm>
              <a:off x="1351" y="120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2880" name="Rectangle 16"/>
            <p:cNvSpPr>
              <a:spLocks noChangeArrowheads="1"/>
            </p:cNvSpPr>
            <p:nvPr/>
          </p:nvSpPr>
          <p:spPr bwMode="auto">
            <a:xfrm>
              <a:off x="1177" y="120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2881" name="Rectangle 17"/>
            <p:cNvSpPr>
              <a:spLocks noChangeArrowheads="1"/>
            </p:cNvSpPr>
            <p:nvPr/>
          </p:nvSpPr>
          <p:spPr bwMode="auto">
            <a:xfrm>
              <a:off x="1049" y="1202"/>
              <a:ext cx="13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F</a:t>
              </a:r>
              <a:endParaRPr lang="en-US" sz="2400"/>
            </a:p>
          </p:txBody>
        </p:sp>
        <p:sp>
          <p:nvSpPr>
            <p:cNvPr id="292882" name="Rectangle 18"/>
            <p:cNvSpPr>
              <a:spLocks noChangeArrowheads="1"/>
            </p:cNvSpPr>
            <p:nvPr/>
          </p:nvSpPr>
          <p:spPr bwMode="auto">
            <a:xfrm>
              <a:off x="1617" y="1177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92883" name="Rectangle 19"/>
            <p:cNvSpPr>
              <a:spLocks noChangeArrowheads="1"/>
            </p:cNvSpPr>
            <p:nvPr/>
          </p:nvSpPr>
          <p:spPr bwMode="auto">
            <a:xfrm>
              <a:off x="1231" y="1177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dirty="0"/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FA40-2EE6-45E4-B5C2-F0B4A82D028C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3" y="122237"/>
            <a:ext cx="8243887" cy="10207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Canonical Product of </a:t>
            </a:r>
            <a:r>
              <a:rPr lang="en-US" b="1" dirty="0" err="1">
                <a:solidFill>
                  <a:schemeClr val="tx1"/>
                </a:solidFill>
              </a:rPr>
              <a:t>Maxterms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772400" cy="5211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Any Boolean Function can be expressed as a </a:t>
            </a:r>
            <a:r>
              <a:rPr lang="en-US" sz="2400" u="sng" dirty="0">
                <a:cs typeface="Times New Roman" pitchFamily="18" charset="0"/>
              </a:rPr>
              <a:t>Product of </a:t>
            </a:r>
            <a:r>
              <a:rPr lang="en-US" sz="2400" u="sng" dirty="0" err="1">
                <a:cs typeface="Times New Roman" pitchFamily="18" charset="0"/>
              </a:rPr>
              <a:t>Maxterms</a:t>
            </a:r>
            <a:r>
              <a:rPr lang="en-US" sz="2400" u="sng" dirty="0">
                <a:cs typeface="Times New Roman" pitchFamily="18" charset="0"/>
              </a:rPr>
              <a:t> (POM)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For the function table, the </a:t>
            </a:r>
            <a:r>
              <a:rPr lang="en-US" sz="2000" dirty="0" err="1">
                <a:cs typeface="Times New Roman" pitchFamily="18" charset="0"/>
              </a:rPr>
              <a:t>maxterms</a:t>
            </a:r>
            <a:r>
              <a:rPr lang="en-US" sz="2000" dirty="0">
                <a:cs typeface="Times New Roman" pitchFamily="18" charset="0"/>
              </a:rPr>
              <a:t> used are the terms corresponding to the 0's.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For an expression, expand all terms first to explicitly list all </a:t>
            </a:r>
            <a:r>
              <a:rPr lang="en-US" sz="2000" dirty="0" err="1">
                <a:cs typeface="Times New Roman" pitchFamily="18" charset="0"/>
              </a:rPr>
              <a:t>maxterms</a:t>
            </a:r>
            <a:r>
              <a:rPr lang="en-US" sz="2000" dirty="0">
                <a:cs typeface="Times New Roman" pitchFamily="18" charset="0"/>
              </a:rPr>
              <a:t>.  Do this by first applying the second distributive law , “</a:t>
            </a:r>
            <a:r>
              <a:rPr lang="en-US" sz="2000" dirty="0" err="1">
                <a:cs typeface="Times New Roman" pitchFamily="18" charset="0"/>
              </a:rPr>
              <a:t>ORing</a:t>
            </a:r>
            <a:r>
              <a:rPr lang="en-US" sz="2000" dirty="0">
                <a:cs typeface="Times New Roman" pitchFamily="18" charset="0"/>
              </a:rPr>
              <a:t>” terms missing variable v with a term equal to  and then applying the distributive law again.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Example: Convert to product of </a:t>
            </a:r>
            <a:r>
              <a:rPr lang="en-US" sz="2400" dirty="0" err="1">
                <a:cs typeface="Times New Roman" pitchFamily="18" charset="0"/>
              </a:rPr>
              <a:t>maxterms</a:t>
            </a:r>
            <a:r>
              <a:rPr lang="en-US" sz="2400" dirty="0"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    A</a:t>
            </a:r>
            <a:r>
              <a:rPr lang="en-US" sz="2400" dirty="0">
                <a:cs typeface="Times New Roman" pitchFamily="18" charset="0"/>
              </a:rPr>
              <a:t>pply the distributive law: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	</a:t>
            </a:r>
            <a:r>
              <a:rPr lang="en-US" sz="2400" dirty="0">
                <a:cs typeface="Times New Roman" pitchFamily="18" charset="0"/>
              </a:rPr>
              <a:t>Add missing variable z: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	</a:t>
            </a:r>
            <a:r>
              <a:rPr lang="en-US" sz="2400" dirty="0">
                <a:cs typeface="Times New Roman" pitchFamily="18" charset="0"/>
              </a:rPr>
              <a:t>Express as POM: </a:t>
            </a:r>
            <a:r>
              <a:rPr lang="en-US" dirty="0">
                <a:cs typeface="Times New Roman" pitchFamily="18" charset="0"/>
              </a:rPr>
              <a:t> f = M</a:t>
            </a:r>
            <a:r>
              <a:rPr lang="en-US" baseline="-25000" dirty="0">
                <a:cs typeface="Times New Roman" pitchFamily="18" charset="0"/>
              </a:rPr>
              <a:t>2 </a:t>
            </a:r>
            <a:r>
              <a:rPr lang="en-US" dirty="0">
                <a:cs typeface="Times New Roman" pitchFamily="18" charset="0"/>
              </a:rPr>
              <a:t>· M</a:t>
            </a:r>
            <a:r>
              <a:rPr lang="en-US" baseline="-25000" dirty="0">
                <a:cs typeface="Times New Roman" pitchFamily="18" charset="0"/>
              </a:rPr>
              <a:t>3</a:t>
            </a:r>
            <a:endParaRPr lang="en-US" baseline="-25000" dirty="0"/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1673224" y="3733800"/>
            <a:ext cx="3122613" cy="405916"/>
            <a:chOff x="3644" y="2634"/>
            <a:chExt cx="1967" cy="359"/>
          </a:xfrm>
        </p:grpSpPr>
        <p:sp>
          <p:nvSpPr>
            <p:cNvPr id="294924" name="Line 12"/>
            <p:cNvSpPr>
              <a:spLocks noChangeShapeType="1"/>
            </p:cNvSpPr>
            <p:nvPr/>
          </p:nvSpPr>
          <p:spPr bwMode="auto">
            <a:xfrm>
              <a:off x="5278" y="2739"/>
              <a:ext cx="12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294925" name="Line 13"/>
            <p:cNvSpPr>
              <a:spLocks noChangeShapeType="1"/>
            </p:cNvSpPr>
            <p:nvPr/>
          </p:nvSpPr>
          <p:spPr bwMode="auto">
            <a:xfrm>
              <a:off x="5474" y="2739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294926" name="Rectangle 14"/>
            <p:cNvSpPr>
              <a:spLocks noChangeArrowheads="1"/>
            </p:cNvSpPr>
            <p:nvPr/>
          </p:nvSpPr>
          <p:spPr bwMode="auto">
            <a:xfrm>
              <a:off x="5499" y="2666"/>
              <a:ext cx="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y</a:t>
              </a:r>
              <a:endParaRPr lang="en-US" sz="1600" dirty="0"/>
            </a:p>
          </p:txBody>
        </p:sp>
        <p:sp>
          <p:nvSpPr>
            <p:cNvPr id="294927" name="Rectangle 15"/>
            <p:cNvSpPr>
              <a:spLocks noChangeArrowheads="1"/>
            </p:cNvSpPr>
            <p:nvPr/>
          </p:nvSpPr>
          <p:spPr bwMode="auto">
            <a:xfrm>
              <a:off x="5297" y="2666"/>
              <a:ext cx="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94928" name="Rectangle 16"/>
            <p:cNvSpPr>
              <a:spLocks noChangeArrowheads="1"/>
            </p:cNvSpPr>
            <p:nvPr/>
          </p:nvSpPr>
          <p:spPr bwMode="auto">
            <a:xfrm>
              <a:off x="4900" y="2666"/>
              <a:ext cx="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94929" name="Rectangle 17"/>
            <p:cNvSpPr>
              <a:spLocks noChangeArrowheads="1"/>
            </p:cNvSpPr>
            <p:nvPr/>
          </p:nvSpPr>
          <p:spPr bwMode="auto">
            <a:xfrm>
              <a:off x="4515" y="2666"/>
              <a:ext cx="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)</a:t>
              </a:r>
              <a:endParaRPr lang="en-US" sz="1600"/>
            </a:p>
          </p:txBody>
        </p:sp>
        <p:sp>
          <p:nvSpPr>
            <p:cNvPr id="294930" name="Rectangle 18"/>
            <p:cNvSpPr>
              <a:spLocks noChangeArrowheads="1"/>
            </p:cNvSpPr>
            <p:nvPr/>
          </p:nvSpPr>
          <p:spPr bwMode="auto">
            <a:xfrm>
              <a:off x="4378" y="2666"/>
              <a:ext cx="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z</a:t>
              </a:r>
              <a:endParaRPr lang="en-US" sz="1600"/>
            </a:p>
          </p:txBody>
        </p:sp>
        <p:sp>
          <p:nvSpPr>
            <p:cNvPr id="294931" name="Rectangle 19"/>
            <p:cNvSpPr>
              <a:spLocks noChangeArrowheads="1"/>
            </p:cNvSpPr>
            <p:nvPr/>
          </p:nvSpPr>
          <p:spPr bwMode="auto">
            <a:xfrm>
              <a:off x="4267" y="2666"/>
              <a:ext cx="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,</a:t>
              </a:r>
              <a:endParaRPr lang="en-US" sz="1600"/>
            </a:p>
          </p:txBody>
        </p:sp>
        <p:sp>
          <p:nvSpPr>
            <p:cNvPr id="294932" name="Rectangle 20"/>
            <p:cNvSpPr>
              <a:spLocks noChangeArrowheads="1"/>
            </p:cNvSpPr>
            <p:nvPr/>
          </p:nvSpPr>
          <p:spPr bwMode="auto">
            <a:xfrm>
              <a:off x="4130" y="2666"/>
              <a:ext cx="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294933" name="Rectangle 21"/>
            <p:cNvSpPr>
              <a:spLocks noChangeArrowheads="1"/>
            </p:cNvSpPr>
            <p:nvPr/>
          </p:nvSpPr>
          <p:spPr bwMode="auto">
            <a:xfrm>
              <a:off x="4007" y="2666"/>
              <a:ext cx="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,</a:t>
              </a:r>
              <a:endParaRPr lang="en-US" sz="1600"/>
            </a:p>
          </p:txBody>
        </p:sp>
        <p:sp>
          <p:nvSpPr>
            <p:cNvPr id="294934" name="Rectangle 22"/>
            <p:cNvSpPr>
              <a:spLocks noChangeArrowheads="1"/>
            </p:cNvSpPr>
            <p:nvPr/>
          </p:nvSpPr>
          <p:spPr bwMode="auto">
            <a:xfrm>
              <a:off x="3874" y="2666"/>
              <a:ext cx="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94935" name="Rectangle 23"/>
            <p:cNvSpPr>
              <a:spLocks noChangeArrowheads="1"/>
            </p:cNvSpPr>
            <p:nvPr/>
          </p:nvSpPr>
          <p:spPr bwMode="auto">
            <a:xfrm>
              <a:off x="3763" y="2666"/>
              <a:ext cx="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(</a:t>
              </a:r>
              <a:endParaRPr lang="en-US" sz="1600"/>
            </a:p>
          </p:txBody>
        </p:sp>
        <p:sp>
          <p:nvSpPr>
            <p:cNvPr id="294936" name="Rectangle 24"/>
            <p:cNvSpPr>
              <a:spLocks noChangeArrowheads="1"/>
            </p:cNvSpPr>
            <p:nvPr/>
          </p:nvSpPr>
          <p:spPr bwMode="auto">
            <a:xfrm>
              <a:off x="3644" y="2666"/>
              <a:ext cx="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f</a:t>
              </a:r>
              <a:endParaRPr lang="en-US" sz="1600"/>
            </a:p>
          </p:txBody>
        </p:sp>
        <p:sp>
          <p:nvSpPr>
            <p:cNvPr id="294937" name="Rectangle 25"/>
            <p:cNvSpPr>
              <a:spLocks noChangeArrowheads="1"/>
            </p:cNvSpPr>
            <p:nvPr/>
          </p:nvSpPr>
          <p:spPr bwMode="auto">
            <a:xfrm>
              <a:off x="5118" y="2634"/>
              <a:ext cx="1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  <p:sp>
          <p:nvSpPr>
            <p:cNvPr id="294938" name="Rectangle 26"/>
            <p:cNvSpPr>
              <a:spLocks noChangeArrowheads="1"/>
            </p:cNvSpPr>
            <p:nvPr/>
          </p:nvSpPr>
          <p:spPr bwMode="auto">
            <a:xfrm>
              <a:off x="4706" y="2634"/>
              <a:ext cx="1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1600"/>
            </a:p>
          </p:txBody>
        </p: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1624012" y="4462464"/>
            <a:ext cx="7099299" cy="419100"/>
            <a:chOff x="1147" y="2958"/>
            <a:chExt cx="4472" cy="264"/>
          </a:xfrm>
        </p:grpSpPr>
        <p:grpSp>
          <p:nvGrpSpPr>
            <p:cNvPr id="4" name="Group 91"/>
            <p:cNvGrpSpPr>
              <a:grpSpLocks/>
            </p:cNvGrpSpPr>
            <p:nvPr/>
          </p:nvGrpSpPr>
          <p:grpSpPr bwMode="auto">
            <a:xfrm>
              <a:off x="1514" y="3071"/>
              <a:ext cx="4105" cy="1"/>
              <a:chOff x="1514" y="3071"/>
              <a:chExt cx="4105" cy="1"/>
            </a:xfrm>
          </p:grpSpPr>
          <p:sp>
            <p:nvSpPr>
              <p:cNvPr id="294939" name="Line 27"/>
              <p:cNvSpPr>
                <a:spLocks noChangeShapeType="1"/>
              </p:cNvSpPr>
              <p:nvPr/>
            </p:nvSpPr>
            <p:spPr bwMode="auto">
              <a:xfrm>
                <a:off x="1514" y="3071"/>
                <a:ext cx="12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294940" name="Line 28"/>
              <p:cNvSpPr>
                <a:spLocks noChangeShapeType="1"/>
              </p:cNvSpPr>
              <p:nvPr/>
            </p:nvSpPr>
            <p:spPr bwMode="auto">
              <a:xfrm>
                <a:off x="1706" y="3071"/>
                <a:ext cx="13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294941" name="Line 29"/>
              <p:cNvSpPr>
                <a:spLocks noChangeShapeType="1"/>
              </p:cNvSpPr>
              <p:nvPr/>
            </p:nvSpPr>
            <p:spPr bwMode="auto">
              <a:xfrm>
                <a:off x="2594" y="3071"/>
                <a:ext cx="12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294942" name="Line 30"/>
              <p:cNvSpPr>
                <a:spLocks noChangeShapeType="1"/>
              </p:cNvSpPr>
              <p:nvPr/>
            </p:nvSpPr>
            <p:spPr bwMode="auto">
              <a:xfrm>
                <a:off x="3315" y="3071"/>
                <a:ext cx="13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294943" name="Line 31"/>
              <p:cNvSpPr>
                <a:spLocks noChangeShapeType="1"/>
              </p:cNvSpPr>
              <p:nvPr/>
            </p:nvSpPr>
            <p:spPr bwMode="auto">
              <a:xfrm>
                <a:off x="4558" y="3071"/>
                <a:ext cx="134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 sz="1200"/>
              </a:p>
            </p:txBody>
          </p:sp>
          <p:sp>
            <p:nvSpPr>
              <p:cNvPr id="294944" name="Line 32"/>
              <p:cNvSpPr>
                <a:spLocks noChangeShapeType="1"/>
              </p:cNvSpPr>
              <p:nvPr/>
            </p:nvSpPr>
            <p:spPr bwMode="auto">
              <a:xfrm>
                <a:off x="5484" y="3071"/>
                <a:ext cx="13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 sz="1200"/>
              </a:p>
            </p:txBody>
          </p:sp>
        </p:grpSp>
        <p:sp>
          <p:nvSpPr>
            <p:cNvPr id="294945" name="Rectangle 33"/>
            <p:cNvSpPr>
              <a:spLocks noChangeArrowheads="1"/>
            </p:cNvSpPr>
            <p:nvPr/>
          </p:nvSpPr>
          <p:spPr bwMode="auto">
            <a:xfrm>
              <a:off x="5497" y="2989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294946" name="Rectangle 34"/>
            <p:cNvSpPr>
              <a:spLocks noChangeArrowheads="1"/>
            </p:cNvSpPr>
            <p:nvPr/>
          </p:nvSpPr>
          <p:spPr bwMode="auto">
            <a:xfrm>
              <a:off x="5101" y="2989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94947" name="Rectangle 35"/>
            <p:cNvSpPr>
              <a:spLocks noChangeArrowheads="1"/>
            </p:cNvSpPr>
            <p:nvPr/>
          </p:nvSpPr>
          <p:spPr bwMode="auto">
            <a:xfrm>
              <a:off x="5029" y="298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1600"/>
            </a:p>
          </p:txBody>
        </p:sp>
        <p:sp>
          <p:nvSpPr>
            <p:cNvPr id="294948" name="Rectangle 36"/>
            <p:cNvSpPr>
              <a:spLocks noChangeArrowheads="1"/>
            </p:cNvSpPr>
            <p:nvPr/>
          </p:nvSpPr>
          <p:spPr bwMode="auto">
            <a:xfrm>
              <a:off x="4734" y="2989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)</a:t>
              </a:r>
              <a:endParaRPr lang="en-US" sz="1600"/>
            </a:p>
          </p:txBody>
        </p:sp>
        <p:sp>
          <p:nvSpPr>
            <p:cNvPr id="294949" name="Rectangle 37"/>
            <p:cNvSpPr>
              <a:spLocks noChangeArrowheads="1"/>
            </p:cNvSpPr>
            <p:nvPr/>
          </p:nvSpPr>
          <p:spPr bwMode="auto">
            <a:xfrm>
              <a:off x="4587" y="2989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294950" name="Rectangle 38"/>
            <p:cNvSpPr>
              <a:spLocks noChangeArrowheads="1"/>
            </p:cNvSpPr>
            <p:nvPr/>
          </p:nvSpPr>
          <p:spPr bwMode="auto">
            <a:xfrm>
              <a:off x="4113" y="2989"/>
              <a:ext cx="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(x</a:t>
              </a:r>
              <a:endParaRPr lang="en-US" sz="1600"/>
            </a:p>
          </p:txBody>
        </p:sp>
        <p:sp>
          <p:nvSpPr>
            <p:cNvPr id="294951" name="Rectangle 39"/>
            <p:cNvSpPr>
              <a:spLocks noChangeArrowheads="1"/>
            </p:cNvSpPr>
            <p:nvPr/>
          </p:nvSpPr>
          <p:spPr bwMode="auto">
            <a:xfrm>
              <a:off x="4031" y="298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1600"/>
            </a:p>
          </p:txBody>
        </p:sp>
        <p:sp>
          <p:nvSpPr>
            <p:cNvPr id="294952" name="Rectangle 40"/>
            <p:cNvSpPr>
              <a:spLocks noChangeArrowheads="1"/>
            </p:cNvSpPr>
            <p:nvPr/>
          </p:nvSpPr>
          <p:spPr bwMode="auto">
            <a:xfrm>
              <a:off x="3829" y="2989"/>
              <a:ext cx="1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 sz="1600"/>
            </a:p>
          </p:txBody>
        </p:sp>
        <p:sp>
          <p:nvSpPr>
            <p:cNvPr id="294953" name="Rectangle 41"/>
            <p:cNvSpPr>
              <a:spLocks noChangeArrowheads="1"/>
            </p:cNvSpPr>
            <p:nvPr/>
          </p:nvSpPr>
          <p:spPr bwMode="auto">
            <a:xfrm>
              <a:off x="3775" y="298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1600"/>
            </a:p>
          </p:txBody>
        </p:sp>
        <p:sp>
          <p:nvSpPr>
            <p:cNvPr id="294954" name="Rectangle 42"/>
            <p:cNvSpPr>
              <a:spLocks noChangeArrowheads="1"/>
            </p:cNvSpPr>
            <p:nvPr/>
          </p:nvSpPr>
          <p:spPr bwMode="auto">
            <a:xfrm>
              <a:off x="3567" y="298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1600"/>
            </a:p>
          </p:txBody>
        </p:sp>
        <p:sp>
          <p:nvSpPr>
            <p:cNvPr id="294955" name="Rectangle 43"/>
            <p:cNvSpPr>
              <a:spLocks noChangeArrowheads="1"/>
            </p:cNvSpPr>
            <p:nvPr/>
          </p:nvSpPr>
          <p:spPr bwMode="auto">
            <a:xfrm>
              <a:off x="3492" y="2989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)</a:t>
              </a:r>
              <a:endParaRPr lang="en-US" sz="1600"/>
            </a:p>
          </p:txBody>
        </p:sp>
        <p:sp>
          <p:nvSpPr>
            <p:cNvPr id="294956" name="Rectangle 44"/>
            <p:cNvSpPr>
              <a:spLocks noChangeArrowheads="1"/>
            </p:cNvSpPr>
            <p:nvPr/>
          </p:nvSpPr>
          <p:spPr bwMode="auto">
            <a:xfrm>
              <a:off x="3344" y="2989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294957" name="Rectangle 45"/>
            <p:cNvSpPr>
              <a:spLocks noChangeArrowheads="1"/>
            </p:cNvSpPr>
            <p:nvPr/>
          </p:nvSpPr>
          <p:spPr bwMode="auto">
            <a:xfrm>
              <a:off x="2791" y="298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)(x</a:t>
              </a:r>
              <a:endParaRPr lang="en-US" sz="1600"/>
            </a:p>
          </p:txBody>
        </p:sp>
        <p:sp>
          <p:nvSpPr>
            <p:cNvPr id="294958" name="Rectangle 46"/>
            <p:cNvSpPr>
              <a:spLocks noChangeArrowheads="1"/>
            </p:cNvSpPr>
            <p:nvPr/>
          </p:nvSpPr>
          <p:spPr bwMode="auto">
            <a:xfrm>
              <a:off x="2617" y="2989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94959" name="Rectangle 47"/>
            <p:cNvSpPr>
              <a:spLocks noChangeArrowheads="1"/>
            </p:cNvSpPr>
            <p:nvPr/>
          </p:nvSpPr>
          <p:spPr bwMode="auto">
            <a:xfrm>
              <a:off x="2150" y="2989"/>
              <a:ext cx="1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(x</a:t>
              </a:r>
              <a:endParaRPr lang="en-US" sz="1600"/>
            </a:p>
          </p:txBody>
        </p:sp>
        <p:sp>
          <p:nvSpPr>
            <p:cNvPr id="294960" name="Rectangle 48"/>
            <p:cNvSpPr>
              <a:spLocks noChangeArrowheads="1"/>
            </p:cNvSpPr>
            <p:nvPr/>
          </p:nvSpPr>
          <p:spPr bwMode="auto">
            <a:xfrm>
              <a:off x="2068" y="298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1600"/>
            </a:p>
          </p:txBody>
        </p:sp>
        <p:sp>
          <p:nvSpPr>
            <p:cNvPr id="294961" name="Rectangle 49"/>
            <p:cNvSpPr>
              <a:spLocks noChangeArrowheads="1"/>
            </p:cNvSpPr>
            <p:nvPr/>
          </p:nvSpPr>
          <p:spPr bwMode="auto">
            <a:xfrm>
              <a:off x="1859" y="298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1600"/>
            </a:p>
          </p:txBody>
        </p:sp>
        <p:sp>
          <p:nvSpPr>
            <p:cNvPr id="294962" name="Rectangle 50"/>
            <p:cNvSpPr>
              <a:spLocks noChangeArrowheads="1"/>
            </p:cNvSpPr>
            <p:nvPr/>
          </p:nvSpPr>
          <p:spPr bwMode="auto">
            <a:xfrm>
              <a:off x="1735" y="2989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294963" name="Rectangle 51"/>
            <p:cNvSpPr>
              <a:spLocks noChangeArrowheads="1"/>
            </p:cNvSpPr>
            <p:nvPr/>
          </p:nvSpPr>
          <p:spPr bwMode="auto">
            <a:xfrm>
              <a:off x="1657" y="2989"/>
              <a:ext cx="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 </a:t>
              </a:r>
              <a:endParaRPr lang="en-US" sz="1600"/>
            </a:p>
          </p:txBody>
        </p:sp>
        <p:sp>
          <p:nvSpPr>
            <p:cNvPr id="294964" name="Rectangle 52"/>
            <p:cNvSpPr>
              <a:spLocks noChangeArrowheads="1"/>
            </p:cNvSpPr>
            <p:nvPr/>
          </p:nvSpPr>
          <p:spPr bwMode="auto">
            <a:xfrm>
              <a:off x="1536" y="2989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94965" name="Rectangle 53"/>
            <p:cNvSpPr>
              <a:spLocks noChangeArrowheads="1"/>
            </p:cNvSpPr>
            <p:nvPr/>
          </p:nvSpPr>
          <p:spPr bwMode="auto">
            <a:xfrm>
              <a:off x="1147" y="2989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94966" name="Rectangle 54"/>
            <p:cNvSpPr>
              <a:spLocks noChangeArrowheads="1"/>
            </p:cNvSpPr>
            <p:nvPr/>
          </p:nvSpPr>
          <p:spPr bwMode="auto">
            <a:xfrm>
              <a:off x="5315" y="2958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  <p:sp>
          <p:nvSpPr>
            <p:cNvPr id="294967" name="Rectangle 55"/>
            <p:cNvSpPr>
              <a:spLocks noChangeArrowheads="1"/>
            </p:cNvSpPr>
            <p:nvPr/>
          </p:nvSpPr>
          <p:spPr bwMode="auto">
            <a:xfrm>
              <a:off x="4921" y="2958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1600"/>
            </a:p>
          </p:txBody>
        </p:sp>
        <p:sp>
          <p:nvSpPr>
            <p:cNvPr id="294968" name="Rectangle 56"/>
            <p:cNvSpPr>
              <a:spLocks noChangeArrowheads="1"/>
            </p:cNvSpPr>
            <p:nvPr/>
          </p:nvSpPr>
          <p:spPr bwMode="auto">
            <a:xfrm>
              <a:off x="4404" y="2958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  <p:sp>
          <p:nvSpPr>
            <p:cNvPr id="294969" name="Rectangle 57"/>
            <p:cNvSpPr>
              <a:spLocks noChangeArrowheads="1"/>
            </p:cNvSpPr>
            <p:nvPr/>
          </p:nvSpPr>
          <p:spPr bwMode="auto">
            <a:xfrm>
              <a:off x="4006" y="2958"/>
              <a:ext cx="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1600"/>
            </a:p>
          </p:txBody>
        </p:sp>
        <p:sp>
          <p:nvSpPr>
            <p:cNvPr id="294970" name="Rectangle 58"/>
            <p:cNvSpPr>
              <a:spLocks noChangeArrowheads="1"/>
            </p:cNvSpPr>
            <p:nvPr/>
          </p:nvSpPr>
          <p:spPr bwMode="auto">
            <a:xfrm>
              <a:off x="3668" y="2958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1600"/>
            </a:p>
          </p:txBody>
        </p:sp>
        <p:sp>
          <p:nvSpPr>
            <p:cNvPr id="294971" name="Rectangle 59"/>
            <p:cNvSpPr>
              <a:spLocks noChangeArrowheads="1"/>
            </p:cNvSpPr>
            <p:nvPr/>
          </p:nvSpPr>
          <p:spPr bwMode="auto">
            <a:xfrm>
              <a:off x="3162" y="2958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  <p:sp>
          <p:nvSpPr>
            <p:cNvPr id="294972" name="Rectangle 60"/>
            <p:cNvSpPr>
              <a:spLocks noChangeArrowheads="1"/>
            </p:cNvSpPr>
            <p:nvPr/>
          </p:nvSpPr>
          <p:spPr bwMode="auto">
            <a:xfrm>
              <a:off x="2441" y="2958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  <p:sp>
          <p:nvSpPr>
            <p:cNvPr id="294973" name="Rectangle 61"/>
            <p:cNvSpPr>
              <a:spLocks noChangeArrowheads="1"/>
            </p:cNvSpPr>
            <p:nvPr/>
          </p:nvSpPr>
          <p:spPr bwMode="auto">
            <a:xfrm>
              <a:off x="1960" y="2958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1600"/>
            </a:p>
          </p:txBody>
        </p:sp>
        <p:sp>
          <p:nvSpPr>
            <p:cNvPr id="294974" name="Rectangle 62"/>
            <p:cNvSpPr>
              <a:spLocks noChangeArrowheads="1"/>
            </p:cNvSpPr>
            <p:nvPr/>
          </p:nvSpPr>
          <p:spPr bwMode="auto">
            <a:xfrm>
              <a:off x="1361" y="2958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1600200" y="5262576"/>
            <a:ext cx="5802313" cy="420688"/>
            <a:chOff x="1186" y="3381"/>
            <a:chExt cx="3655" cy="265"/>
          </a:xfrm>
        </p:grpSpPr>
        <p:sp>
          <p:nvSpPr>
            <p:cNvPr id="294980" name="Rectangle 68"/>
            <p:cNvSpPr>
              <a:spLocks noChangeArrowheads="1"/>
            </p:cNvSpPr>
            <p:nvPr/>
          </p:nvSpPr>
          <p:spPr bwMode="auto">
            <a:xfrm>
              <a:off x="3783" y="3409"/>
              <a:ext cx="7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sz="2000"/>
            </a:p>
          </p:txBody>
        </p:sp>
        <p:sp>
          <p:nvSpPr>
            <p:cNvPr id="294981" name="Rectangle 69"/>
            <p:cNvSpPr>
              <a:spLocks noChangeArrowheads="1"/>
            </p:cNvSpPr>
            <p:nvPr/>
          </p:nvSpPr>
          <p:spPr bwMode="auto">
            <a:xfrm>
              <a:off x="4787" y="3393"/>
              <a:ext cx="5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sz="2000"/>
            </a:p>
          </p:txBody>
        </p:sp>
        <p:sp>
          <p:nvSpPr>
            <p:cNvPr id="294975" name="Line 63"/>
            <p:cNvSpPr>
              <a:spLocks noChangeShapeType="1"/>
            </p:cNvSpPr>
            <p:nvPr/>
          </p:nvSpPr>
          <p:spPr bwMode="auto">
            <a:xfrm>
              <a:off x="1569" y="3478"/>
              <a:ext cx="13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294976" name="Line 64"/>
            <p:cNvSpPr>
              <a:spLocks noChangeShapeType="1"/>
            </p:cNvSpPr>
            <p:nvPr/>
          </p:nvSpPr>
          <p:spPr bwMode="auto">
            <a:xfrm>
              <a:off x="2234" y="3478"/>
              <a:ext cx="11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294977" name="Line 65"/>
            <p:cNvSpPr>
              <a:spLocks noChangeShapeType="1"/>
            </p:cNvSpPr>
            <p:nvPr/>
          </p:nvSpPr>
          <p:spPr bwMode="auto">
            <a:xfrm>
              <a:off x="3118" y="3478"/>
              <a:ext cx="13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294978" name="Line 66"/>
            <p:cNvSpPr>
              <a:spLocks noChangeShapeType="1"/>
            </p:cNvSpPr>
            <p:nvPr/>
          </p:nvSpPr>
          <p:spPr bwMode="auto">
            <a:xfrm>
              <a:off x="4217" y="3478"/>
              <a:ext cx="13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294979" name="Line 67"/>
            <p:cNvSpPr>
              <a:spLocks noChangeShapeType="1"/>
            </p:cNvSpPr>
            <p:nvPr/>
          </p:nvSpPr>
          <p:spPr bwMode="auto">
            <a:xfrm>
              <a:off x="4617" y="3478"/>
              <a:ext cx="11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294982" name="Rectangle 70"/>
            <p:cNvSpPr>
              <a:spLocks noChangeArrowheads="1"/>
            </p:cNvSpPr>
            <p:nvPr/>
          </p:nvSpPr>
          <p:spPr bwMode="auto">
            <a:xfrm>
              <a:off x="4619" y="341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z</a:t>
              </a:r>
              <a:endParaRPr lang="en-US" sz="1600"/>
            </a:p>
          </p:txBody>
        </p:sp>
        <p:sp>
          <p:nvSpPr>
            <p:cNvPr id="294983" name="Rectangle 71"/>
            <p:cNvSpPr>
              <a:spLocks noChangeArrowheads="1"/>
            </p:cNvSpPr>
            <p:nvPr/>
          </p:nvSpPr>
          <p:spPr bwMode="auto">
            <a:xfrm>
              <a:off x="4230" y="341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294984" name="Rectangle 72"/>
            <p:cNvSpPr>
              <a:spLocks noChangeArrowheads="1"/>
            </p:cNvSpPr>
            <p:nvPr/>
          </p:nvSpPr>
          <p:spPr bwMode="auto">
            <a:xfrm>
              <a:off x="3882" y="341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94985" name="Rectangle 73"/>
            <p:cNvSpPr>
              <a:spLocks noChangeArrowheads="1"/>
            </p:cNvSpPr>
            <p:nvPr/>
          </p:nvSpPr>
          <p:spPr bwMode="auto">
            <a:xfrm>
              <a:off x="3655" y="3412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)</a:t>
              </a:r>
              <a:endParaRPr lang="en-US" sz="1600"/>
            </a:p>
          </p:txBody>
        </p:sp>
        <p:sp>
          <p:nvSpPr>
            <p:cNvPr id="294986" name="Rectangle 74"/>
            <p:cNvSpPr>
              <a:spLocks noChangeArrowheads="1"/>
            </p:cNvSpPr>
            <p:nvPr/>
          </p:nvSpPr>
          <p:spPr bwMode="auto">
            <a:xfrm>
              <a:off x="3520" y="341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z</a:t>
              </a:r>
              <a:endParaRPr lang="en-US" sz="1600"/>
            </a:p>
          </p:txBody>
        </p:sp>
        <p:sp>
          <p:nvSpPr>
            <p:cNvPr id="294987" name="Rectangle 75"/>
            <p:cNvSpPr>
              <a:spLocks noChangeArrowheads="1"/>
            </p:cNvSpPr>
            <p:nvPr/>
          </p:nvSpPr>
          <p:spPr bwMode="auto">
            <a:xfrm>
              <a:off x="3131" y="341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294988" name="Rectangle 76"/>
            <p:cNvSpPr>
              <a:spLocks noChangeArrowheads="1"/>
            </p:cNvSpPr>
            <p:nvPr/>
          </p:nvSpPr>
          <p:spPr bwMode="auto">
            <a:xfrm>
              <a:off x="2744" y="341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94989" name="Rectangle 77"/>
            <p:cNvSpPr>
              <a:spLocks noChangeArrowheads="1"/>
            </p:cNvSpPr>
            <p:nvPr/>
          </p:nvSpPr>
          <p:spPr bwMode="auto">
            <a:xfrm>
              <a:off x="2641" y="3412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(</a:t>
              </a:r>
              <a:endParaRPr lang="en-US" sz="1600"/>
            </a:p>
          </p:txBody>
        </p:sp>
        <p:sp>
          <p:nvSpPr>
            <p:cNvPr id="294990" name="Rectangle 78"/>
            <p:cNvSpPr>
              <a:spLocks noChangeArrowheads="1"/>
            </p:cNvSpPr>
            <p:nvPr/>
          </p:nvSpPr>
          <p:spPr bwMode="auto">
            <a:xfrm>
              <a:off x="2236" y="341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z</a:t>
              </a:r>
              <a:endParaRPr lang="en-US" sz="1600"/>
            </a:p>
          </p:txBody>
        </p:sp>
        <p:sp>
          <p:nvSpPr>
            <p:cNvPr id="294991" name="Rectangle 79"/>
            <p:cNvSpPr>
              <a:spLocks noChangeArrowheads="1"/>
            </p:cNvSpPr>
            <p:nvPr/>
          </p:nvSpPr>
          <p:spPr bwMode="auto">
            <a:xfrm>
              <a:off x="1971" y="341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z</a:t>
              </a:r>
              <a:endParaRPr lang="en-US" sz="1600"/>
            </a:p>
          </p:txBody>
        </p:sp>
        <p:sp>
          <p:nvSpPr>
            <p:cNvPr id="294992" name="Rectangle 80"/>
            <p:cNvSpPr>
              <a:spLocks noChangeArrowheads="1"/>
            </p:cNvSpPr>
            <p:nvPr/>
          </p:nvSpPr>
          <p:spPr bwMode="auto">
            <a:xfrm>
              <a:off x="1582" y="341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294993" name="Rectangle 81"/>
            <p:cNvSpPr>
              <a:spLocks noChangeArrowheads="1"/>
            </p:cNvSpPr>
            <p:nvPr/>
          </p:nvSpPr>
          <p:spPr bwMode="auto">
            <a:xfrm>
              <a:off x="1186" y="3412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94994" name="Rectangle 82"/>
            <p:cNvSpPr>
              <a:spLocks noChangeArrowheads="1"/>
            </p:cNvSpPr>
            <p:nvPr/>
          </p:nvSpPr>
          <p:spPr bwMode="auto">
            <a:xfrm>
              <a:off x="4448" y="338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  <p:sp>
          <p:nvSpPr>
            <p:cNvPr id="294995" name="Rectangle 83"/>
            <p:cNvSpPr>
              <a:spLocks noChangeArrowheads="1"/>
            </p:cNvSpPr>
            <p:nvPr/>
          </p:nvSpPr>
          <p:spPr bwMode="auto">
            <a:xfrm>
              <a:off x="4048" y="338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  <p:sp>
          <p:nvSpPr>
            <p:cNvPr id="294996" name="Rectangle 84"/>
            <p:cNvSpPr>
              <a:spLocks noChangeArrowheads="1"/>
            </p:cNvSpPr>
            <p:nvPr/>
          </p:nvSpPr>
          <p:spPr bwMode="auto">
            <a:xfrm>
              <a:off x="3348" y="338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  <p:sp>
          <p:nvSpPr>
            <p:cNvPr id="294997" name="Rectangle 85"/>
            <p:cNvSpPr>
              <a:spLocks noChangeArrowheads="1"/>
            </p:cNvSpPr>
            <p:nvPr/>
          </p:nvSpPr>
          <p:spPr bwMode="auto">
            <a:xfrm>
              <a:off x="2948" y="338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  <p:sp>
          <p:nvSpPr>
            <p:cNvPr id="294998" name="Rectangle 86"/>
            <p:cNvSpPr>
              <a:spLocks noChangeArrowheads="1"/>
            </p:cNvSpPr>
            <p:nvPr/>
          </p:nvSpPr>
          <p:spPr bwMode="auto">
            <a:xfrm>
              <a:off x="2459" y="338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1600"/>
            </a:p>
          </p:txBody>
        </p:sp>
        <p:sp>
          <p:nvSpPr>
            <p:cNvPr id="294999" name="Rectangle 87"/>
            <p:cNvSpPr>
              <a:spLocks noChangeArrowheads="1"/>
            </p:cNvSpPr>
            <p:nvPr/>
          </p:nvSpPr>
          <p:spPr bwMode="auto">
            <a:xfrm>
              <a:off x="2119" y="3413"/>
              <a:ext cx="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1600"/>
            </a:p>
          </p:txBody>
        </p:sp>
        <p:sp>
          <p:nvSpPr>
            <p:cNvPr id="295000" name="Rectangle 88"/>
            <p:cNvSpPr>
              <a:spLocks noChangeArrowheads="1"/>
            </p:cNvSpPr>
            <p:nvPr/>
          </p:nvSpPr>
          <p:spPr bwMode="auto">
            <a:xfrm>
              <a:off x="1800" y="338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  <p:sp>
          <p:nvSpPr>
            <p:cNvPr id="295001" name="Rectangle 89"/>
            <p:cNvSpPr>
              <a:spLocks noChangeArrowheads="1"/>
            </p:cNvSpPr>
            <p:nvPr/>
          </p:nvSpPr>
          <p:spPr bwMode="auto">
            <a:xfrm>
              <a:off x="1400" y="3381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1600"/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8229600" y="2725953"/>
            <a:ext cx="555618" cy="398247"/>
            <a:chOff x="5100" y="1969"/>
            <a:chExt cx="441" cy="459"/>
          </a:xfrm>
        </p:grpSpPr>
        <p:sp>
          <p:nvSpPr>
            <p:cNvPr id="294920" name="Line 8"/>
            <p:cNvSpPr>
              <a:spLocks noChangeShapeType="1"/>
            </p:cNvSpPr>
            <p:nvPr/>
          </p:nvSpPr>
          <p:spPr bwMode="auto">
            <a:xfrm>
              <a:off x="5402" y="2109"/>
              <a:ext cx="13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200"/>
            </a:p>
          </p:txBody>
        </p:sp>
        <p:sp>
          <p:nvSpPr>
            <p:cNvPr id="294921" name="Rectangle 9"/>
            <p:cNvSpPr>
              <a:spLocks noChangeArrowheads="1"/>
            </p:cNvSpPr>
            <p:nvPr/>
          </p:nvSpPr>
          <p:spPr bwMode="auto">
            <a:xfrm>
              <a:off x="5402" y="2002"/>
              <a:ext cx="97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</a:rPr>
                <a:t>v</a:t>
              </a:r>
              <a:endParaRPr lang="en-US" sz="1600" dirty="0"/>
            </a:p>
          </p:txBody>
        </p:sp>
        <p:sp>
          <p:nvSpPr>
            <p:cNvPr id="294922" name="Rectangle 10"/>
            <p:cNvSpPr>
              <a:spLocks noChangeArrowheads="1"/>
            </p:cNvSpPr>
            <p:nvPr/>
          </p:nvSpPr>
          <p:spPr bwMode="auto">
            <a:xfrm>
              <a:off x="5100" y="2002"/>
              <a:ext cx="97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</a:rPr>
                <a:t>v</a:t>
              </a:r>
              <a:endParaRPr lang="en-US" sz="1600" dirty="0"/>
            </a:p>
          </p:txBody>
        </p:sp>
        <p:sp>
          <p:nvSpPr>
            <p:cNvPr id="294923" name="Rectangle 11"/>
            <p:cNvSpPr>
              <a:spLocks noChangeArrowheads="1"/>
            </p:cNvSpPr>
            <p:nvPr/>
          </p:nvSpPr>
          <p:spPr bwMode="auto">
            <a:xfrm>
              <a:off x="5285" y="1969"/>
              <a:ext cx="43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 baseline="-200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</a:p>
          </p:txBody>
        </p:sp>
      </p:grpSp>
      <p:sp>
        <p:nvSpPr>
          <p:cNvPr id="92" name="Date Placeholder 9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9A5CD-12F6-4549-BFF5-96469A597BD5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93" name="Slide Number Placeholder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94" name="Footer Placeholder 9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56637" cy="502761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Convert to Product of </a:t>
            </a:r>
            <a:r>
              <a:rPr lang="en-US" sz="2800" dirty="0" err="1">
                <a:cs typeface="Times New Roman" pitchFamily="18" charset="0"/>
              </a:rPr>
              <a:t>Maxterms</a:t>
            </a:r>
            <a:r>
              <a:rPr lang="en-US" sz="2800" dirty="0">
                <a:cs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Use  x + y z = (</a:t>
            </a:r>
            <a:r>
              <a:rPr lang="en-US" sz="2800" dirty="0" err="1">
                <a:cs typeface="Times New Roman" pitchFamily="18" charset="0"/>
              </a:rPr>
              <a:t>x+y</a:t>
            </a:r>
            <a:r>
              <a:rPr lang="en-US" sz="2800" dirty="0">
                <a:cs typeface="Times New Roman" pitchFamily="18" charset="0"/>
              </a:rPr>
              <a:t>)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800" dirty="0">
                <a:cs typeface="Times New Roman" pitchFamily="18" charset="0"/>
              </a:rPr>
              <a:t>(</a:t>
            </a:r>
            <a:r>
              <a:rPr lang="en-US" sz="2800" dirty="0" err="1">
                <a:cs typeface="Times New Roman" pitchFamily="18" charset="0"/>
              </a:rPr>
              <a:t>x+z</a:t>
            </a:r>
            <a:r>
              <a:rPr lang="en-US" sz="2800" dirty="0">
                <a:cs typeface="Times New Roman" pitchFamily="18" charset="0"/>
              </a:rPr>
              <a:t>) with                                     , and           to get: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Then use                          to get: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and a second time to get: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Rearrange to standard order,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                                                    to give f = M</a:t>
            </a:r>
            <a:r>
              <a:rPr lang="en-US" sz="2800" baseline="-30000" dirty="0">
                <a:cs typeface="Times New Roman" pitchFamily="18" charset="0"/>
              </a:rPr>
              <a:t>5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800" dirty="0">
                <a:cs typeface="Times New Roman" pitchFamily="18" charset="0"/>
              </a:rPr>
              <a:t> M</a:t>
            </a:r>
            <a:r>
              <a:rPr lang="en-US" sz="2800" baseline="-30000" dirty="0">
                <a:cs typeface="Times New Roman" pitchFamily="18" charset="0"/>
              </a:rPr>
              <a:t>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title"/>
          </p:nvPr>
        </p:nvSpPr>
        <p:spPr>
          <a:xfrm>
            <a:off x="976952" y="304800"/>
            <a:ext cx="7328848" cy="609600"/>
          </a:xfrm>
        </p:spPr>
        <p:txBody>
          <a:bodyPr/>
          <a:lstStyle/>
          <a:p>
            <a:r>
              <a:rPr lang="en-US" b="1" dirty="0"/>
              <a:t>Another POM Example</a:t>
            </a:r>
          </a:p>
        </p:txBody>
      </p:sp>
      <p:sp>
        <p:nvSpPr>
          <p:cNvPr id="295948" name="Line 12"/>
          <p:cNvSpPr>
            <a:spLocks noChangeShapeType="1"/>
          </p:cNvSpPr>
          <p:nvPr/>
        </p:nvSpPr>
        <p:spPr bwMode="auto">
          <a:xfrm>
            <a:off x="4757737" y="1614487"/>
            <a:ext cx="2270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5949" name="Line 13"/>
          <p:cNvSpPr>
            <a:spLocks noChangeShapeType="1"/>
          </p:cNvSpPr>
          <p:nvPr/>
        </p:nvSpPr>
        <p:spPr bwMode="auto">
          <a:xfrm>
            <a:off x="6230937" y="1614487"/>
            <a:ext cx="24765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5950" name="Line 14"/>
          <p:cNvSpPr>
            <a:spLocks noChangeShapeType="1"/>
          </p:cNvSpPr>
          <p:nvPr/>
        </p:nvSpPr>
        <p:spPr bwMode="auto">
          <a:xfrm>
            <a:off x="6542087" y="1614487"/>
            <a:ext cx="21907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5951" name="Rectangle 15"/>
          <p:cNvSpPr>
            <a:spLocks noChangeArrowheads="1"/>
          </p:cNvSpPr>
          <p:nvPr/>
        </p:nvSpPr>
        <p:spPr bwMode="auto">
          <a:xfrm>
            <a:off x="6755919" y="16002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5952" name="Rectangle 16"/>
          <p:cNvSpPr>
            <a:spLocks noChangeArrowheads="1"/>
          </p:cNvSpPr>
          <p:nvPr/>
        </p:nvSpPr>
        <p:spPr bwMode="auto">
          <a:xfrm>
            <a:off x="6532993" y="1600200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95953" name="Rectangle 17"/>
          <p:cNvSpPr>
            <a:spLocks noChangeArrowheads="1"/>
          </p:cNvSpPr>
          <p:nvPr/>
        </p:nvSpPr>
        <p:spPr bwMode="auto">
          <a:xfrm>
            <a:off x="6233750" y="1600200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95954" name="Rectangle 18"/>
          <p:cNvSpPr>
            <a:spLocks noChangeArrowheads="1"/>
          </p:cNvSpPr>
          <p:nvPr/>
        </p:nvSpPr>
        <p:spPr bwMode="auto">
          <a:xfrm>
            <a:off x="6136794" y="16002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5955" name="Rectangle 19"/>
          <p:cNvSpPr>
            <a:spLocks noChangeArrowheads="1"/>
          </p:cNvSpPr>
          <p:nvPr/>
        </p:nvSpPr>
        <p:spPr bwMode="auto">
          <a:xfrm>
            <a:off x="5855806" y="16002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5956" name="Rectangle 20"/>
          <p:cNvSpPr>
            <a:spLocks noChangeArrowheads="1"/>
          </p:cNvSpPr>
          <p:nvPr/>
        </p:nvSpPr>
        <p:spPr bwMode="auto">
          <a:xfrm>
            <a:off x="5618493" y="1600200"/>
            <a:ext cx="2596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95957" name="Rectangle 21"/>
          <p:cNvSpPr>
            <a:spLocks noChangeArrowheads="1"/>
          </p:cNvSpPr>
          <p:nvPr/>
        </p:nvSpPr>
        <p:spPr bwMode="auto">
          <a:xfrm>
            <a:off x="5343956" y="1600200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95958" name="Rectangle 22"/>
          <p:cNvSpPr>
            <a:spLocks noChangeArrowheads="1"/>
          </p:cNvSpPr>
          <p:nvPr/>
        </p:nvSpPr>
        <p:spPr bwMode="auto">
          <a:xfrm>
            <a:off x="5258906" y="16002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5959" name="Rectangle 23"/>
          <p:cNvSpPr>
            <a:spLocks noChangeArrowheads="1"/>
          </p:cNvSpPr>
          <p:nvPr/>
        </p:nvSpPr>
        <p:spPr bwMode="auto">
          <a:xfrm>
            <a:off x="4979506" y="16002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5960" name="Rectangle 24"/>
          <p:cNvSpPr>
            <a:spLocks noChangeArrowheads="1"/>
          </p:cNvSpPr>
          <p:nvPr/>
        </p:nvSpPr>
        <p:spPr bwMode="auto">
          <a:xfrm>
            <a:off x="4742193" y="1600200"/>
            <a:ext cx="2596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95961" name="Rectangle 25"/>
          <p:cNvSpPr>
            <a:spLocks noChangeArrowheads="1"/>
          </p:cNvSpPr>
          <p:nvPr/>
        </p:nvSpPr>
        <p:spPr bwMode="auto">
          <a:xfrm>
            <a:off x="4420825" y="1600200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95962" name="Rectangle 26"/>
          <p:cNvSpPr>
            <a:spLocks noChangeArrowheads="1"/>
          </p:cNvSpPr>
          <p:nvPr/>
        </p:nvSpPr>
        <p:spPr bwMode="auto">
          <a:xfrm>
            <a:off x="4323869" y="16002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5963" name="Rectangle 27"/>
          <p:cNvSpPr>
            <a:spLocks noChangeArrowheads="1"/>
          </p:cNvSpPr>
          <p:nvPr/>
        </p:nvSpPr>
        <p:spPr bwMode="auto">
          <a:xfrm>
            <a:off x="4047644" y="16002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5964" name="Rectangle 28"/>
          <p:cNvSpPr>
            <a:spLocks noChangeArrowheads="1"/>
          </p:cNvSpPr>
          <p:nvPr/>
        </p:nvSpPr>
        <p:spPr bwMode="auto">
          <a:xfrm>
            <a:off x="3685925" y="1600200"/>
            <a:ext cx="3799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C)</a:t>
            </a:r>
            <a:endParaRPr lang="en-US" sz="2400"/>
          </a:p>
        </p:txBody>
      </p:sp>
      <p:sp>
        <p:nvSpPr>
          <p:cNvPr id="295965" name="Rectangle 29"/>
          <p:cNvSpPr>
            <a:spLocks noChangeArrowheads="1"/>
          </p:cNvSpPr>
          <p:nvPr/>
        </p:nvSpPr>
        <p:spPr bwMode="auto">
          <a:xfrm>
            <a:off x="3317825" y="1600200"/>
            <a:ext cx="33823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B,</a:t>
            </a:r>
            <a:endParaRPr lang="en-US" sz="2400"/>
          </a:p>
        </p:txBody>
      </p:sp>
      <p:sp>
        <p:nvSpPr>
          <p:cNvPr id="295966" name="Rectangle 30"/>
          <p:cNvSpPr>
            <a:spLocks noChangeArrowheads="1"/>
          </p:cNvSpPr>
          <p:nvPr/>
        </p:nvSpPr>
        <p:spPr bwMode="auto">
          <a:xfrm>
            <a:off x="2703989" y="1600200"/>
            <a:ext cx="55784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f(A,</a:t>
            </a:r>
            <a:endParaRPr lang="en-US" sz="2400"/>
          </a:p>
        </p:txBody>
      </p:sp>
      <p:sp>
        <p:nvSpPr>
          <p:cNvPr id="295967" name="Rectangle 31"/>
          <p:cNvSpPr>
            <a:spLocks noChangeArrowheads="1"/>
          </p:cNvSpPr>
          <p:nvPr/>
        </p:nvSpPr>
        <p:spPr bwMode="auto">
          <a:xfrm>
            <a:off x="5975983" y="1560512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 dirty="0"/>
          </a:p>
        </p:txBody>
      </p:sp>
      <p:sp>
        <p:nvSpPr>
          <p:cNvPr id="295968" name="Rectangle 32"/>
          <p:cNvSpPr>
            <a:spLocks noChangeArrowheads="1"/>
          </p:cNvSpPr>
          <p:nvPr/>
        </p:nvSpPr>
        <p:spPr bwMode="auto">
          <a:xfrm>
            <a:off x="5098096" y="1560512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5969" name="Rectangle 33"/>
          <p:cNvSpPr>
            <a:spLocks noChangeArrowheads="1"/>
          </p:cNvSpPr>
          <p:nvPr/>
        </p:nvSpPr>
        <p:spPr bwMode="auto">
          <a:xfrm>
            <a:off x="4167821" y="1560512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grpSp>
        <p:nvGrpSpPr>
          <p:cNvPr id="2" name="Group 171"/>
          <p:cNvGrpSpPr>
            <a:grpSpLocks/>
          </p:cNvGrpSpPr>
          <p:nvPr/>
        </p:nvGrpSpPr>
        <p:grpSpPr bwMode="auto">
          <a:xfrm>
            <a:off x="1730376" y="2430462"/>
            <a:ext cx="754063" cy="444500"/>
            <a:chOff x="1064" y="1656"/>
            <a:chExt cx="475" cy="280"/>
          </a:xfrm>
        </p:grpSpPr>
        <p:sp>
          <p:nvSpPr>
            <p:cNvPr id="295987" name="Line 51"/>
            <p:cNvSpPr>
              <a:spLocks noChangeShapeType="1"/>
            </p:cNvSpPr>
            <p:nvPr/>
          </p:nvSpPr>
          <p:spPr bwMode="auto">
            <a:xfrm>
              <a:off x="1396" y="1682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95988" name="Rectangle 52"/>
            <p:cNvSpPr>
              <a:spLocks noChangeArrowheads="1"/>
            </p:cNvSpPr>
            <p:nvPr/>
          </p:nvSpPr>
          <p:spPr bwMode="auto">
            <a:xfrm>
              <a:off x="1389" y="1665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B</a:t>
              </a:r>
              <a:endParaRPr lang="en-US" sz="2400"/>
            </a:p>
          </p:txBody>
        </p:sp>
        <p:sp>
          <p:nvSpPr>
            <p:cNvPr id="295989" name="Rectangle 53"/>
            <p:cNvSpPr>
              <a:spLocks noChangeArrowheads="1"/>
            </p:cNvSpPr>
            <p:nvPr/>
          </p:nvSpPr>
          <p:spPr bwMode="auto">
            <a:xfrm>
              <a:off x="1337" y="1665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5990" name="Rectangle 54"/>
            <p:cNvSpPr>
              <a:spLocks noChangeArrowheads="1"/>
            </p:cNvSpPr>
            <p:nvPr/>
          </p:nvSpPr>
          <p:spPr bwMode="auto">
            <a:xfrm>
              <a:off x="1163" y="1665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5991" name="Rectangle 55"/>
            <p:cNvSpPr>
              <a:spLocks noChangeArrowheads="1"/>
            </p:cNvSpPr>
            <p:nvPr/>
          </p:nvSpPr>
          <p:spPr bwMode="auto">
            <a:xfrm>
              <a:off x="1064" y="1665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295992" name="Rectangle 56"/>
            <p:cNvSpPr>
              <a:spLocks noChangeArrowheads="1"/>
            </p:cNvSpPr>
            <p:nvPr/>
          </p:nvSpPr>
          <p:spPr bwMode="auto">
            <a:xfrm>
              <a:off x="1238" y="1656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</p:grpSp>
      <p:grpSp>
        <p:nvGrpSpPr>
          <p:cNvPr id="3" name="Group 173"/>
          <p:cNvGrpSpPr>
            <a:grpSpLocks/>
          </p:cNvGrpSpPr>
          <p:nvPr/>
        </p:nvGrpSpPr>
        <p:grpSpPr bwMode="auto">
          <a:xfrm>
            <a:off x="2509837" y="2881312"/>
            <a:ext cx="3965575" cy="1588"/>
            <a:chOff x="1555" y="1940"/>
            <a:chExt cx="2498" cy="1"/>
          </a:xfrm>
        </p:grpSpPr>
        <p:sp>
          <p:nvSpPr>
            <p:cNvPr id="295993" name="Line 57"/>
            <p:cNvSpPr>
              <a:spLocks noChangeShapeType="1"/>
            </p:cNvSpPr>
            <p:nvPr/>
          </p:nvSpPr>
          <p:spPr bwMode="auto">
            <a:xfrm>
              <a:off x="1555" y="1940"/>
              <a:ext cx="14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95994" name="Line 58"/>
            <p:cNvSpPr>
              <a:spLocks noChangeShapeType="1"/>
            </p:cNvSpPr>
            <p:nvPr/>
          </p:nvSpPr>
          <p:spPr bwMode="auto">
            <a:xfrm>
              <a:off x="2467" y="1940"/>
              <a:ext cx="15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95995" name="Line 59"/>
            <p:cNvSpPr>
              <a:spLocks noChangeShapeType="1"/>
            </p:cNvSpPr>
            <p:nvPr/>
          </p:nvSpPr>
          <p:spPr bwMode="auto">
            <a:xfrm>
              <a:off x="2989" y="1940"/>
              <a:ext cx="14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95996" name="Line 60"/>
            <p:cNvSpPr>
              <a:spLocks noChangeShapeType="1"/>
            </p:cNvSpPr>
            <p:nvPr/>
          </p:nvSpPr>
          <p:spPr bwMode="auto">
            <a:xfrm>
              <a:off x="3916" y="1940"/>
              <a:ext cx="1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95997" name="Rectangle 61"/>
          <p:cNvSpPr>
            <a:spLocks noChangeArrowheads="1"/>
          </p:cNvSpPr>
          <p:nvPr/>
        </p:nvSpPr>
        <p:spPr bwMode="auto">
          <a:xfrm>
            <a:off x="6497055" y="2867025"/>
            <a:ext cx="1202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)</a:t>
            </a:r>
            <a:endParaRPr lang="en-US" sz="2400"/>
          </a:p>
        </p:txBody>
      </p:sp>
      <p:sp>
        <p:nvSpPr>
          <p:cNvPr id="295998" name="Rectangle 62"/>
          <p:cNvSpPr>
            <a:spLocks noChangeArrowheads="1"/>
          </p:cNvSpPr>
          <p:nvPr/>
        </p:nvSpPr>
        <p:spPr bwMode="auto">
          <a:xfrm>
            <a:off x="6248831" y="2867025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95999" name="Rectangle 63"/>
          <p:cNvSpPr>
            <a:spLocks noChangeArrowheads="1"/>
          </p:cNvSpPr>
          <p:nvPr/>
        </p:nvSpPr>
        <p:spPr bwMode="auto">
          <a:xfrm>
            <a:off x="6163781" y="286702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00" name="Rectangle 64"/>
          <p:cNvSpPr>
            <a:spLocks noChangeArrowheads="1"/>
          </p:cNvSpPr>
          <p:nvPr/>
        </p:nvSpPr>
        <p:spPr bwMode="auto">
          <a:xfrm>
            <a:off x="5884381" y="286702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01" name="Rectangle 65"/>
          <p:cNvSpPr>
            <a:spLocks noChangeArrowheads="1"/>
          </p:cNvSpPr>
          <p:nvPr/>
        </p:nvSpPr>
        <p:spPr bwMode="auto">
          <a:xfrm>
            <a:off x="5647068" y="2867025"/>
            <a:ext cx="2596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96002" name="Rectangle 66"/>
          <p:cNvSpPr>
            <a:spLocks noChangeArrowheads="1"/>
          </p:cNvSpPr>
          <p:nvPr/>
        </p:nvSpPr>
        <p:spPr bwMode="auto">
          <a:xfrm>
            <a:off x="5370943" y="2867025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96003" name="Rectangle 67"/>
          <p:cNvSpPr>
            <a:spLocks noChangeArrowheads="1"/>
          </p:cNvSpPr>
          <p:nvPr/>
        </p:nvSpPr>
        <p:spPr bwMode="auto">
          <a:xfrm>
            <a:off x="5287481" y="286702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04" name="Rectangle 68"/>
          <p:cNvSpPr>
            <a:spLocks noChangeArrowheads="1"/>
          </p:cNvSpPr>
          <p:nvPr/>
        </p:nvSpPr>
        <p:spPr bwMode="auto">
          <a:xfrm>
            <a:off x="5008081" y="286702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05" name="Rectangle 69"/>
          <p:cNvSpPr>
            <a:spLocks noChangeArrowheads="1"/>
          </p:cNvSpPr>
          <p:nvPr/>
        </p:nvSpPr>
        <p:spPr bwMode="auto">
          <a:xfrm>
            <a:off x="4770768" y="2867025"/>
            <a:ext cx="2596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96006" name="Rectangle 70"/>
          <p:cNvSpPr>
            <a:spLocks noChangeArrowheads="1"/>
          </p:cNvSpPr>
          <p:nvPr/>
        </p:nvSpPr>
        <p:spPr bwMode="auto">
          <a:xfrm>
            <a:off x="4235513" y="2867025"/>
            <a:ext cx="4792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)(A</a:t>
            </a:r>
            <a:endParaRPr lang="en-US" sz="2400"/>
          </a:p>
        </p:txBody>
      </p:sp>
      <p:sp>
        <p:nvSpPr>
          <p:cNvPr id="296007" name="Rectangle 71"/>
          <p:cNvSpPr>
            <a:spLocks noChangeArrowheads="1"/>
          </p:cNvSpPr>
          <p:nvPr/>
        </p:nvSpPr>
        <p:spPr bwMode="auto">
          <a:xfrm>
            <a:off x="3960450" y="2867025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96008" name="Rectangle 72"/>
          <p:cNvSpPr>
            <a:spLocks noChangeArrowheads="1"/>
          </p:cNvSpPr>
          <p:nvPr/>
        </p:nvSpPr>
        <p:spPr bwMode="auto">
          <a:xfrm>
            <a:off x="3863494" y="286702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09" name="Rectangle 73"/>
          <p:cNvSpPr>
            <a:spLocks noChangeArrowheads="1"/>
          </p:cNvSpPr>
          <p:nvPr/>
        </p:nvSpPr>
        <p:spPr bwMode="auto">
          <a:xfrm>
            <a:off x="3582506" y="286702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10" name="Rectangle 74"/>
          <p:cNvSpPr>
            <a:spLocks noChangeArrowheads="1"/>
          </p:cNvSpPr>
          <p:nvPr/>
        </p:nvSpPr>
        <p:spPr bwMode="auto">
          <a:xfrm>
            <a:off x="3345193" y="2867025"/>
            <a:ext cx="2596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96011" name="Rectangle 75"/>
          <p:cNvSpPr>
            <a:spLocks noChangeArrowheads="1"/>
          </p:cNvSpPr>
          <p:nvPr/>
        </p:nvSpPr>
        <p:spPr bwMode="auto">
          <a:xfrm>
            <a:off x="3070656" y="2867025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96012" name="Rectangle 76"/>
          <p:cNvSpPr>
            <a:spLocks noChangeArrowheads="1"/>
          </p:cNvSpPr>
          <p:nvPr/>
        </p:nvSpPr>
        <p:spPr bwMode="auto">
          <a:xfrm>
            <a:off x="2985606" y="286702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13" name="Rectangle 77"/>
          <p:cNvSpPr>
            <a:spLocks noChangeArrowheads="1"/>
          </p:cNvSpPr>
          <p:nvPr/>
        </p:nvSpPr>
        <p:spPr bwMode="auto">
          <a:xfrm>
            <a:off x="2494293" y="2867025"/>
            <a:ext cx="2596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96014" name="Rectangle 78"/>
          <p:cNvSpPr>
            <a:spLocks noChangeArrowheads="1"/>
          </p:cNvSpPr>
          <p:nvPr/>
        </p:nvSpPr>
        <p:spPr bwMode="auto">
          <a:xfrm>
            <a:off x="2080269" y="2867025"/>
            <a:ext cx="35907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(A</a:t>
            </a:r>
            <a:endParaRPr lang="en-US" sz="2400"/>
          </a:p>
        </p:txBody>
      </p:sp>
      <p:sp>
        <p:nvSpPr>
          <p:cNvPr id="296015" name="Rectangle 79"/>
          <p:cNvSpPr>
            <a:spLocks noChangeArrowheads="1"/>
          </p:cNvSpPr>
          <p:nvPr/>
        </p:nvSpPr>
        <p:spPr bwMode="auto">
          <a:xfrm>
            <a:off x="1993419" y="286702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16" name="Rectangle 80"/>
          <p:cNvSpPr>
            <a:spLocks noChangeArrowheads="1"/>
          </p:cNvSpPr>
          <p:nvPr/>
        </p:nvSpPr>
        <p:spPr bwMode="auto">
          <a:xfrm>
            <a:off x="1570350" y="2867025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f</a:t>
            </a:r>
            <a:endParaRPr lang="en-US" sz="2400"/>
          </a:p>
        </p:txBody>
      </p:sp>
      <p:sp>
        <p:nvSpPr>
          <p:cNvPr id="296017" name="Rectangle 81"/>
          <p:cNvSpPr>
            <a:spLocks noChangeArrowheads="1"/>
          </p:cNvSpPr>
          <p:nvPr/>
        </p:nvSpPr>
        <p:spPr bwMode="auto">
          <a:xfrm>
            <a:off x="6002971" y="2827337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018" name="Rectangle 82"/>
          <p:cNvSpPr>
            <a:spLocks noChangeArrowheads="1"/>
          </p:cNvSpPr>
          <p:nvPr/>
        </p:nvSpPr>
        <p:spPr bwMode="auto">
          <a:xfrm>
            <a:off x="5126671" y="2827337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019" name="Rectangle 83"/>
          <p:cNvSpPr>
            <a:spLocks noChangeArrowheads="1"/>
          </p:cNvSpPr>
          <p:nvPr/>
        </p:nvSpPr>
        <p:spPr bwMode="auto">
          <a:xfrm>
            <a:off x="3702683" y="2827337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020" name="Rectangle 84"/>
          <p:cNvSpPr>
            <a:spLocks noChangeArrowheads="1"/>
          </p:cNvSpPr>
          <p:nvPr/>
        </p:nvSpPr>
        <p:spPr bwMode="auto">
          <a:xfrm>
            <a:off x="2824796" y="2827337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021" name="Rectangle 85"/>
          <p:cNvSpPr>
            <a:spLocks noChangeArrowheads="1"/>
          </p:cNvSpPr>
          <p:nvPr/>
        </p:nvSpPr>
        <p:spPr bwMode="auto">
          <a:xfrm>
            <a:off x="1835783" y="2827337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96121" name="Line 185"/>
          <p:cNvSpPr>
            <a:spLocks noChangeShapeType="1"/>
          </p:cNvSpPr>
          <p:nvPr/>
        </p:nvSpPr>
        <p:spPr bwMode="auto">
          <a:xfrm>
            <a:off x="3092449" y="3411537"/>
            <a:ext cx="1635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6122" name="Rectangle 186"/>
          <p:cNvSpPr>
            <a:spLocks noChangeArrowheads="1"/>
          </p:cNvSpPr>
          <p:nvPr/>
        </p:nvSpPr>
        <p:spPr bwMode="auto">
          <a:xfrm>
            <a:off x="4567863" y="3340100"/>
            <a:ext cx="19877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 </a:t>
            </a:r>
            <a:endParaRPr lang="en-US" sz="2400"/>
          </a:p>
        </p:txBody>
      </p:sp>
      <p:sp>
        <p:nvSpPr>
          <p:cNvPr id="296123" name="Rectangle 187"/>
          <p:cNvSpPr>
            <a:spLocks noChangeArrowheads="1"/>
          </p:cNvSpPr>
          <p:nvPr/>
        </p:nvSpPr>
        <p:spPr bwMode="auto">
          <a:xfrm>
            <a:off x="4305537" y="3340100"/>
            <a:ext cx="2789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y</a:t>
            </a:r>
            <a:endParaRPr lang="en-US" sz="2400"/>
          </a:p>
        </p:txBody>
      </p:sp>
      <p:sp>
        <p:nvSpPr>
          <p:cNvPr id="296124" name="Rectangle 188"/>
          <p:cNvSpPr>
            <a:spLocks noChangeArrowheads="1"/>
          </p:cNvSpPr>
          <p:nvPr/>
        </p:nvSpPr>
        <p:spPr bwMode="auto">
          <a:xfrm>
            <a:off x="4025419" y="33401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125" name="Rectangle 189"/>
          <p:cNvSpPr>
            <a:spLocks noChangeArrowheads="1"/>
          </p:cNvSpPr>
          <p:nvPr/>
        </p:nvSpPr>
        <p:spPr bwMode="auto">
          <a:xfrm>
            <a:off x="3856755" y="3340100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96126" name="Rectangle 190"/>
          <p:cNvSpPr>
            <a:spLocks noChangeArrowheads="1"/>
          </p:cNvSpPr>
          <p:nvPr/>
        </p:nvSpPr>
        <p:spPr bwMode="auto">
          <a:xfrm>
            <a:off x="3773006" y="33401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127" name="Rectangle 191"/>
          <p:cNvSpPr>
            <a:spLocks noChangeArrowheads="1"/>
          </p:cNvSpPr>
          <p:nvPr/>
        </p:nvSpPr>
        <p:spPr bwMode="auto">
          <a:xfrm>
            <a:off x="3496781" y="33401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128" name="Rectangle 192"/>
          <p:cNvSpPr>
            <a:spLocks noChangeArrowheads="1"/>
          </p:cNvSpPr>
          <p:nvPr/>
        </p:nvSpPr>
        <p:spPr bwMode="auto">
          <a:xfrm>
            <a:off x="3323355" y="3340100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y</a:t>
            </a:r>
            <a:endParaRPr lang="en-US" sz="2400"/>
          </a:p>
        </p:txBody>
      </p:sp>
      <p:sp>
        <p:nvSpPr>
          <p:cNvPr id="296129" name="Rectangle 193"/>
          <p:cNvSpPr>
            <a:spLocks noChangeArrowheads="1"/>
          </p:cNvSpPr>
          <p:nvPr/>
        </p:nvSpPr>
        <p:spPr bwMode="auto">
          <a:xfrm>
            <a:off x="3086818" y="3340100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96130" name="Rectangle 194"/>
          <p:cNvSpPr>
            <a:spLocks noChangeArrowheads="1"/>
          </p:cNvSpPr>
          <p:nvPr/>
        </p:nvSpPr>
        <p:spPr bwMode="auto">
          <a:xfrm>
            <a:off x="3003069" y="33401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131" name="Rectangle 195"/>
          <p:cNvSpPr>
            <a:spLocks noChangeArrowheads="1"/>
          </p:cNvSpPr>
          <p:nvPr/>
        </p:nvSpPr>
        <p:spPr bwMode="auto">
          <a:xfrm>
            <a:off x="2723669" y="33401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132" name="Rectangle 196"/>
          <p:cNvSpPr>
            <a:spLocks noChangeArrowheads="1"/>
          </p:cNvSpPr>
          <p:nvPr/>
        </p:nvSpPr>
        <p:spPr bwMode="auto">
          <a:xfrm>
            <a:off x="2555005" y="3340100"/>
            <a:ext cx="1795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x</a:t>
            </a:r>
            <a:endParaRPr lang="en-US" sz="2400"/>
          </a:p>
        </p:txBody>
      </p:sp>
      <p:sp>
        <p:nvSpPr>
          <p:cNvPr id="296133" name="Rectangle 197"/>
          <p:cNvSpPr>
            <a:spLocks noChangeArrowheads="1"/>
          </p:cNvSpPr>
          <p:nvPr/>
        </p:nvSpPr>
        <p:spPr bwMode="auto">
          <a:xfrm>
            <a:off x="4146390" y="3300412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134" name="Rectangle 198"/>
          <p:cNvSpPr>
            <a:spLocks noChangeArrowheads="1"/>
          </p:cNvSpPr>
          <p:nvPr/>
        </p:nvSpPr>
        <p:spPr bwMode="auto">
          <a:xfrm>
            <a:off x="3617752" y="3300412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96135" name="Rectangle 199"/>
          <p:cNvSpPr>
            <a:spLocks noChangeArrowheads="1"/>
          </p:cNvSpPr>
          <p:nvPr/>
        </p:nvSpPr>
        <p:spPr bwMode="auto">
          <a:xfrm>
            <a:off x="2843052" y="3300412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026" name="Rectangle 90"/>
          <p:cNvSpPr>
            <a:spLocks noChangeArrowheads="1"/>
          </p:cNvSpPr>
          <p:nvPr/>
        </p:nvSpPr>
        <p:spPr bwMode="auto">
          <a:xfrm>
            <a:off x="6058526" y="3810000"/>
            <a:ext cx="19877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 </a:t>
            </a:r>
            <a:endParaRPr lang="en-US" sz="2400"/>
          </a:p>
        </p:txBody>
      </p:sp>
      <p:sp>
        <p:nvSpPr>
          <p:cNvPr id="296027" name="Rectangle 91"/>
          <p:cNvSpPr>
            <a:spLocks noChangeArrowheads="1"/>
          </p:cNvSpPr>
          <p:nvPr/>
        </p:nvSpPr>
        <p:spPr bwMode="auto">
          <a:xfrm>
            <a:off x="5960480" y="3810000"/>
            <a:ext cx="1202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)</a:t>
            </a:r>
            <a:endParaRPr lang="en-US" sz="2400"/>
          </a:p>
        </p:txBody>
      </p:sp>
      <p:sp>
        <p:nvSpPr>
          <p:cNvPr id="296028" name="Rectangle 92"/>
          <p:cNvSpPr>
            <a:spLocks noChangeArrowheads="1"/>
          </p:cNvSpPr>
          <p:nvPr/>
        </p:nvSpPr>
        <p:spPr bwMode="auto">
          <a:xfrm>
            <a:off x="5710668" y="3810000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96029" name="Rectangle 93"/>
          <p:cNvSpPr>
            <a:spLocks noChangeArrowheads="1"/>
          </p:cNvSpPr>
          <p:nvPr/>
        </p:nvSpPr>
        <p:spPr bwMode="auto">
          <a:xfrm>
            <a:off x="5627206" y="38100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30" name="Rectangle 94"/>
          <p:cNvSpPr>
            <a:spLocks noChangeArrowheads="1"/>
          </p:cNvSpPr>
          <p:nvPr/>
        </p:nvSpPr>
        <p:spPr bwMode="auto">
          <a:xfrm>
            <a:off x="5347806" y="38100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31" name="Rectangle 95"/>
          <p:cNvSpPr>
            <a:spLocks noChangeArrowheads="1"/>
          </p:cNvSpPr>
          <p:nvPr/>
        </p:nvSpPr>
        <p:spPr bwMode="auto">
          <a:xfrm>
            <a:off x="5110493" y="3810000"/>
            <a:ext cx="2596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96032" name="Rectangle 96"/>
          <p:cNvSpPr>
            <a:spLocks noChangeArrowheads="1"/>
          </p:cNvSpPr>
          <p:nvPr/>
        </p:nvSpPr>
        <p:spPr bwMode="auto">
          <a:xfrm>
            <a:off x="5031894" y="38100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33" name="Rectangle 97"/>
          <p:cNvSpPr>
            <a:spLocks noChangeArrowheads="1"/>
          </p:cNvSpPr>
          <p:nvPr/>
        </p:nvSpPr>
        <p:spPr bwMode="auto">
          <a:xfrm>
            <a:off x="4752494" y="38100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34" name="Rectangle 98"/>
          <p:cNvSpPr>
            <a:spLocks noChangeArrowheads="1"/>
          </p:cNvSpPr>
          <p:nvPr/>
        </p:nvSpPr>
        <p:spPr bwMode="auto">
          <a:xfrm>
            <a:off x="4515181" y="3810000"/>
            <a:ext cx="2596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96035" name="Rectangle 99"/>
          <p:cNvSpPr>
            <a:spLocks noChangeArrowheads="1"/>
          </p:cNvSpPr>
          <p:nvPr/>
        </p:nvSpPr>
        <p:spPr bwMode="auto">
          <a:xfrm>
            <a:off x="4016438" y="3810000"/>
            <a:ext cx="4792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)(A</a:t>
            </a:r>
            <a:endParaRPr lang="en-US" sz="2400"/>
          </a:p>
        </p:txBody>
      </p:sp>
      <p:sp>
        <p:nvSpPr>
          <p:cNvPr id="296036" name="Rectangle 100"/>
          <p:cNvSpPr>
            <a:spLocks noChangeArrowheads="1"/>
          </p:cNvSpPr>
          <p:nvPr/>
        </p:nvSpPr>
        <p:spPr bwMode="auto">
          <a:xfrm>
            <a:off x="3739787" y="3810000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96037" name="Rectangle 101"/>
          <p:cNvSpPr>
            <a:spLocks noChangeArrowheads="1"/>
          </p:cNvSpPr>
          <p:nvPr/>
        </p:nvSpPr>
        <p:spPr bwMode="auto">
          <a:xfrm>
            <a:off x="3642831" y="38100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38" name="Rectangle 102"/>
          <p:cNvSpPr>
            <a:spLocks noChangeArrowheads="1"/>
          </p:cNvSpPr>
          <p:nvPr/>
        </p:nvSpPr>
        <p:spPr bwMode="auto">
          <a:xfrm>
            <a:off x="3363431" y="38100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39" name="Rectangle 103"/>
          <p:cNvSpPr>
            <a:spLocks noChangeArrowheads="1"/>
          </p:cNvSpPr>
          <p:nvPr/>
        </p:nvSpPr>
        <p:spPr bwMode="auto">
          <a:xfrm>
            <a:off x="2890013" y="3810000"/>
            <a:ext cx="49853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BC</a:t>
            </a:r>
            <a:endParaRPr lang="en-US" sz="2400"/>
          </a:p>
        </p:txBody>
      </p:sp>
      <p:sp>
        <p:nvSpPr>
          <p:cNvPr id="296040" name="Rectangle 104"/>
          <p:cNvSpPr>
            <a:spLocks noChangeArrowheads="1"/>
          </p:cNvSpPr>
          <p:nvPr/>
        </p:nvSpPr>
        <p:spPr bwMode="auto">
          <a:xfrm>
            <a:off x="2807806" y="38100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41" name="Rectangle 105"/>
          <p:cNvSpPr>
            <a:spLocks noChangeArrowheads="1"/>
          </p:cNvSpPr>
          <p:nvPr/>
        </p:nvSpPr>
        <p:spPr bwMode="auto">
          <a:xfrm>
            <a:off x="2528406" y="38100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42" name="Rectangle 106"/>
          <p:cNvSpPr>
            <a:spLocks noChangeArrowheads="1"/>
          </p:cNvSpPr>
          <p:nvPr/>
        </p:nvSpPr>
        <p:spPr bwMode="auto">
          <a:xfrm>
            <a:off x="2291093" y="3810000"/>
            <a:ext cx="2596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96043" name="Rectangle 107"/>
          <p:cNvSpPr>
            <a:spLocks noChangeArrowheads="1"/>
          </p:cNvSpPr>
          <p:nvPr/>
        </p:nvSpPr>
        <p:spPr bwMode="auto">
          <a:xfrm>
            <a:off x="2160005" y="3810000"/>
            <a:ext cx="1202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(</a:t>
            </a:r>
            <a:endParaRPr lang="en-US" sz="2400"/>
          </a:p>
        </p:txBody>
      </p:sp>
      <p:sp>
        <p:nvSpPr>
          <p:cNvPr id="296044" name="Rectangle 108"/>
          <p:cNvSpPr>
            <a:spLocks noChangeArrowheads="1"/>
          </p:cNvSpPr>
          <p:nvPr/>
        </p:nvSpPr>
        <p:spPr bwMode="auto">
          <a:xfrm>
            <a:off x="1988176" y="3810000"/>
            <a:ext cx="19877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 </a:t>
            </a:r>
            <a:endParaRPr lang="en-US" sz="2400"/>
          </a:p>
        </p:txBody>
      </p:sp>
      <p:sp>
        <p:nvSpPr>
          <p:cNvPr id="296045" name="Rectangle 109"/>
          <p:cNvSpPr>
            <a:spLocks noChangeArrowheads="1"/>
          </p:cNvSpPr>
          <p:nvPr/>
        </p:nvSpPr>
        <p:spPr bwMode="auto">
          <a:xfrm>
            <a:off x="1570350" y="3810000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f</a:t>
            </a:r>
            <a:endParaRPr lang="en-US" sz="2400"/>
          </a:p>
        </p:txBody>
      </p:sp>
      <p:sp>
        <p:nvSpPr>
          <p:cNvPr id="296046" name="Rectangle 110"/>
          <p:cNvSpPr>
            <a:spLocks noChangeArrowheads="1"/>
          </p:cNvSpPr>
          <p:nvPr/>
        </p:nvSpPr>
        <p:spPr bwMode="auto">
          <a:xfrm>
            <a:off x="5466396" y="3770312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047" name="Rectangle 111"/>
          <p:cNvSpPr>
            <a:spLocks noChangeArrowheads="1"/>
          </p:cNvSpPr>
          <p:nvPr/>
        </p:nvSpPr>
        <p:spPr bwMode="auto">
          <a:xfrm>
            <a:off x="4871083" y="3770312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048" name="Rectangle 112"/>
          <p:cNvSpPr>
            <a:spLocks noChangeArrowheads="1"/>
          </p:cNvSpPr>
          <p:nvPr/>
        </p:nvSpPr>
        <p:spPr bwMode="auto">
          <a:xfrm>
            <a:off x="3482021" y="3770312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049" name="Rectangle 113"/>
          <p:cNvSpPr>
            <a:spLocks noChangeArrowheads="1"/>
          </p:cNvSpPr>
          <p:nvPr/>
        </p:nvSpPr>
        <p:spPr bwMode="auto">
          <a:xfrm>
            <a:off x="2646996" y="3770312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050" name="Rectangle 114"/>
          <p:cNvSpPr>
            <a:spLocks noChangeArrowheads="1"/>
          </p:cNvSpPr>
          <p:nvPr/>
        </p:nvSpPr>
        <p:spPr bwMode="auto">
          <a:xfrm>
            <a:off x="1835783" y="3770312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grpSp>
        <p:nvGrpSpPr>
          <p:cNvPr id="4" name="Group 177"/>
          <p:cNvGrpSpPr>
            <a:grpSpLocks/>
          </p:cNvGrpSpPr>
          <p:nvPr/>
        </p:nvGrpSpPr>
        <p:grpSpPr bwMode="auto">
          <a:xfrm>
            <a:off x="1565274" y="4702175"/>
            <a:ext cx="4078288" cy="469900"/>
            <a:chOff x="960" y="3087"/>
            <a:chExt cx="2569" cy="296"/>
          </a:xfrm>
        </p:grpSpPr>
        <p:grpSp>
          <p:nvGrpSpPr>
            <p:cNvPr id="5" name="Group 176"/>
            <p:cNvGrpSpPr>
              <a:grpSpLocks/>
            </p:cNvGrpSpPr>
            <p:nvPr/>
          </p:nvGrpSpPr>
          <p:grpSpPr bwMode="auto">
            <a:xfrm>
              <a:off x="1350" y="3121"/>
              <a:ext cx="1971" cy="1"/>
              <a:chOff x="1310" y="3121"/>
              <a:chExt cx="1971" cy="1"/>
            </a:xfrm>
          </p:grpSpPr>
          <p:sp>
            <p:nvSpPr>
              <p:cNvPr id="296051" name="Line 115"/>
              <p:cNvSpPr>
                <a:spLocks noChangeShapeType="1"/>
              </p:cNvSpPr>
              <p:nvPr/>
            </p:nvSpPr>
            <p:spPr bwMode="auto">
              <a:xfrm>
                <a:off x="1310" y="3121"/>
                <a:ext cx="14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6052" name="Line 116"/>
              <p:cNvSpPr>
                <a:spLocks noChangeShapeType="1"/>
              </p:cNvSpPr>
              <p:nvPr/>
            </p:nvSpPr>
            <p:spPr bwMode="auto">
              <a:xfrm>
                <a:off x="2054" y="3121"/>
                <a:ext cx="15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6053" name="Line 117"/>
              <p:cNvSpPr>
                <a:spLocks noChangeShapeType="1"/>
              </p:cNvSpPr>
              <p:nvPr/>
            </p:nvSpPr>
            <p:spPr bwMode="auto">
              <a:xfrm>
                <a:off x="3144" y="3121"/>
                <a:ext cx="13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296054" name="Rectangle 118"/>
            <p:cNvSpPr>
              <a:spLocks noChangeArrowheads="1"/>
            </p:cNvSpPr>
            <p:nvPr/>
          </p:nvSpPr>
          <p:spPr bwMode="auto">
            <a:xfrm>
              <a:off x="3404" y="3112"/>
              <a:ext cx="12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 </a:t>
              </a:r>
              <a:endParaRPr lang="en-US" sz="2400"/>
            </a:p>
          </p:txBody>
        </p:sp>
        <p:sp>
          <p:nvSpPr>
            <p:cNvPr id="296055" name="Rectangle 119"/>
            <p:cNvSpPr>
              <a:spLocks noChangeArrowheads="1"/>
            </p:cNvSpPr>
            <p:nvPr/>
          </p:nvSpPr>
          <p:spPr bwMode="auto">
            <a:xfrm>
              <a:off x="3344" y="3112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)</a:t>
              </a:r>
              <a:endParaRPr lang="en-US" sz="2400"/>
            </a:p>
          </p:txBody>
        </p:sp>
        <p:sp>
          <p:nvSpPr>
            <p:cNvPr id="296056" name="Rectangle 120"/>
            <p:cNvSpPr>
              <a:spLocks noChangeArrowheads="1"/>
            </p:cNvSpPr>
            <p:nvPr/>
          </p:nvSpPr>
          <p:spPr bwMode="auto">
            <a:xfrm>
              <a:off x="3185" y="3112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B</a:t>
              </a:r>
              <a:endParaRPr lang="en-US" sz="2400"/>
            </a:p>
          </p:txBody>
        </p:sp>
        <p:sp>
          <p:nvSpPr>
            <p:cNvPr id="296057" name="Rectangle 121"/>
            <p:cNvSpPr>
              <a:spLocks noChangeArrowheads="1"/>
            </p:cNvSpPr>
            <p:nvPr/>
          </p:nvSpPr>
          <p:spPr bwMode="auto">
            <a:xfrm>
              <a:off x="3133" y="311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6058" name="Rectangle 122"/>
            <p:cNvSpPr>
              <a:spLocks noChangeArrowheads="1"/>
            </p:cNvSpPr>
            <p:nvPr/>
          </p:nvSpPr>
          <p:spPr bwMode="auto">
            <a:xfrm>
              <a:off x="2957" y="311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6059" name="Rectangle 123"/>
            <p:cNvSpPr>
              <a:spLocks noChangeArrowheads="1"/>
            </p:cNvSpPr>
            <p:nvPr/>
          </p:nvSpPr>
          <p:spPr bwMode="auto">
            <a:xfrm>
              <a:off x="2807" y="3112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C</a:t>
              </a:r>
              <a:endParaRPr lang="en-US" sz="2400"/>
            </a:p>
          </p:txBody>
        </p:sp>
        <p:sp>
          <p:nvSpPr>
            <p:cNvPr id="296060" name="Rectangle 124"/>
            <p:cNvSpPr>
              <a:spLocks noChangeArrowheads="1"/>
            </p:cNvSpPr>
            <p:nvPr/>
          </p:nvSpPr>
          <p:spPr bwMode="auto">
            <a:xfrm>
              <a:off x="2758" y="311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6061" name="Rectangle 125"/>
            <p:cNvSpPr>
              <a:spLocks noChangeArrowheads="1"/>
            </p:cNvSpPr>
            <p:nvPr/>
          </p:nvSpPr>
          <p:spPr bwMode="auto">
            <a:xfrm>
              <a:off x="2582" y="311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6062" name="Rectangle 126"/>
            <p:cNvSpPr>
              <a:spLocks noChangeArrowheads="1"/>
            </p:cNvSpPr>
            <p:nvPr/>
          </p:nvSpPr>
          <p:spPr bwMode="auto">
            <a:xfrm>
              <a:off x="2279" y="3112"/>
              <a:ext cx="30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)(A</a:t>
              </a:r>
              <a:endParaRPr lang="en-US" sz="2400"/>
            </a:p>
          </p:txBody>
        </p:sp>
        <p:sp>
          <p:nvSpPr>
            <p:cNvPr id="296063" name="Rectangle 127"/>
            <p:cNvSpPr>
              <a:spLocks noChangeArrowheads="1"/>
            </p:cNvSpPr>
            <p:nvPr/>
          </p:nvSpPr>
          <p:spPr bwMode="auto">
            <a:xfrm>
              <a:off x="2105" y="3112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A</a:t>
              </a:r>
              <a:endParaRPr lang="en-US" sz="2400"/>
            </a:p>
          </p:txBody>
        </p:sp>
        <p:sp>
          <p:nvSpPr>
            <p:cNvPr id="296064" name="Rectangle 128"/>
            <p:cNvSpPr>
              <a:spLocks noChangeArrowheads="1"/>
            </p:cNvSpPr>
            <p:nvPr/>
          </p:nvSpPr>
          <p:spPr bwMode="auto">
            <a:xfrm>
              <a:off x="2043" y="311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6065" name="Rectangle 129"/>
            <p:cNvSpPr>
              <a:spLocks noChangeArrowheads="1"/>
            </p:cNvSpPr>
            <p:nvPr/>
          </p:nvSpPr>
          <p:spPr bwMode="auto">
            <a:xfrm>
              <a:off x="1867" y="311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6066" name="Rectangle 130"/>
            <p:cNvSpPr>
              <a:spLocks noChangeArrowheads="1"/>
            </p:cNvSpPr>
            <p:nvPr/>
          </p:nvSpPr>
          <p:spPr bwMode="auto">
            <a:xfrm>
              <a:off x="1726" y="3112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B</a:t>
              </a:r>
              <a:endParaRPr lang="en-US" sz="2400"/>
            </a:p>
          </p:txBody>
        </p:sp>
        <p:sp>
          <p:nvSpPr>
            <p:cNvPr id="296067" name="Rectangle 131"/>
            <p:cNvSpPr>
              <a:spLocks noChangeArrowheads="1"/>
            </p:cNvSpPr>
            <p:nvPr/>
          </p:nvSpPr>
          <p:spPr bwMode="auto">
            <a:xfrm>
              <a:off x="1674" y="311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6068" name="Rectangle 132"/>
            <p:cNvSpPr>
              <a:spLocks noChangeArrowheads="1"/>
            </p:cNvSpPr>
            <p:nvPr/>
          </p:nvSpPr>
          <p:spPr bwMode="auto">
            <a:xfrm>
              <a:off x="1498" y="311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6069" name="Rectangle 133"/>
            <p:cNvSpPr>
              <a:spLocks noChangeArrowheads="1"/>
            </p:cNvSpPr>
            <p:nvPr/>
          </p:nvSpPr>
          <p:spPr bwMode="auto">
            <a:xfrm>
              <a:off x="1348" y="3112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C</a:t>
              </a:r>
              <a:endParaRPr lang="en-US" sz="2400"/>
            </a:p>
          </p:txBody>
        </p:sp>
        <p:sp>
          <p:nvSpPr>
            <p:cNvPr id="296070" name="Rectangle 134"/>
            <p:cNvSpPr>
              <a:spLocks noChangeArrowheads="1"/>
            </p:cNvSpPr>
            <p:nvPr/>
          </p:nvSpPr>
          <p:spPr bwMode="auto">
            <a:xfrm>
              <a:off x="1267" y="3112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(</a:t>
              </a:r>
              <a:endParaRPr lang="en-US" sz="2400"/>
            </a:p>
          </p:txBody>
        </p:sp>
        <p:sp>
          <p:nvSpPr>
            <p:cNvPr id="296071" name="Rectangle 135"/>
            <p:cNvSpPr>
              <a:spLocks noChangeArrowheads="1"/>
            </p:cNvSpPr>
            <p:nvPr/>
          </p:nvSpPr>
          <p:spPr bwMode="auto">
            <a:xfrm>
              <a:off x="1217" y="311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6072" name="Rectangle 136"/>
            <p:cNvSpPr>
              <a:spLocks noChangeArrowheads="1"/>
            </p:cNvSpPr>
            <p:nvPr/>
          </p:nvSpPr>
          <p:spPr bwMode="auto">
            <a:xfrm>
              <a:off x="1043" y="311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6073" name="Rectangle 137"/>
            <p:cNvSpPr>
              <a:spLocks noChangeArrowheads="1"/>
            </p:cNvSpPr>
            <p:nvPr/>
          </p:nvSpPr>
          <p:spPr bwMode="auto">
            <a:xfrm>
              <a:off x="960" y="3112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f</a:t>
              </a:r>
              <a:endParaRPr lang="en-US" sz="2400"/>
            </a:p>
          </p:txBody>
        </p:sp>
        <p:sp>
          <p:nvSpPr>
            <p:cNvPr id="296074" name="Rectangle 138"/>
            <p:cNvSpPr>
              <a:spLocks noChangeArrowheads="1"/>
            </p:cNvSpPr>
            <p:nvPr/>
          </p:nvSpPr>
          <p:spPr bwMode="auto">
            <a:xfrm>
              <a:off x="3032" y="3087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96075" name="Rectangle 139"/>
            <p:cNvSpPr>
              <a:spLocks noChangeArrowheads="1"/>
            </p:cNvSpPr>
            <p:nvPr/>
          </p:nvSpPr>
          <p:spPr bwMode="auto">
            <a:xfrm>
              <a:off x="2657" y="3087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96076" name="Rectangle 140"/>
            <p:cNvSpPr>
              <a:spLocks noChangeArrowheads="1"/>
            </p:cNvSpPr>
            <p:nvPr/>
          </p:nvSpPr>
          <p:spPr bwMode="auto">
            <a:xfrm>
              <a:off x="1942" y="3087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96077" name="Rectangle 141"/>
            <p:cNvSpPr>
              <a:spLocks noChangeArrowheads="1"/>
            </p:cNvSpPr>
            <p:nvPr/>
          </p:nvSpPr>
          <p:spPr bwMode="auto">
            <a:xfrm>
              <a:off x="1573" y="3087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96078" name="Rectangle 142"/>
            <p:cNvSpPr>
              <a:spLocks noChangeArrowheads="1"/>
            </p:cNvSpPr>
            <p:nvPr/>
          </p:nvSpPr>
          <p:spPr bwMode="auto">
            <a:xfrm>
              <a:off x="1118" y="3087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</p:grpSp>
      <p:sp>
        <p:nvSpPr>
          <p:cNvPr id="296082" name="Rectangle 146"/>
          <p:cNvSpPr>
            <a:spLocks noChangeArrowheads="1"/>
          </p:cNvSpPr>
          <p:nvPr/>
        </p:nvSpPr>
        <p:spPr bwMode="auto">
          <a:xfrm>
            <a:off x="5087687" y="5729287"/>
            <a:ext cx="3799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C)</a:t>
            </a:r>
            <a:endParaRPr lang="en-US" sz="2400"/>
          </a:p>
        </p:txBody>
      </p:sp>
      <p:sp>
        <p:nvSpPr>
          <p:cNvPr id="296083" name="Rectangle 147"/>
          <p:cNvSpPr>
            <a:spLocks noChangeArrowheads="1"/>
          </p:cNvSpPr>
          <p:nvPr/>
        </p:nvSpPr>
        <p:spPr bwMode="auto">
          <a:xfrm>
            <a:off x="5009669" y="5729287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84" name="Rectangle 148"/>
          <p:cNvSpPr>
            <a:spLocks noChangeArrowheads="1"/>
          </p:cNvSpPr>
          <p:nvPr/>
        </p:nvSpPr>
        <p:spPr bwMode="auto">
          <a:xfrm>
            <a:off x="4730269" y="5729287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85" name="Rectangle 149"/>
          <p:cNvSpPr>
            <a:spLocks noChangeArrowheads="1"/>
          </p:cNvSpPr>
          <p:nvPr/>
        </p:nvSpPr>
        <p:spPr bwMode="auto">
          <a:xfrm>
            <a:off x="4507343" y="5729287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96086" name="Rectangle 150"/>
          <p:cNvSpPr>
            <a:spLocks noChangeArrowheads="1"/>
          </p:cNvSpPr>
          <p:nvPr/>
        </p:nvSpPr>
        <p:spPr bwMode="auto">
          <a:xfrm>
            <a:off x="4423881" y="5729287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87" name="Rectangle 151"/>
          <p:cNvSpPr>
            <a:spLocks noChangeArrowheads="1"/>
          </p:cNvSpPr>
          <p:nvPr/>
        </p:nvSpPr>
        <p:spPr bwMode="auto">
          <a:xfrm>
            <a:off x="4144481" y="5729287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88" name="Rectangle 152"/>
          <p:cNvSpPr>
            <a:spLocks noChangeArrowheads="1"/>
          </p:cNvSpPr>
          <p:nvPr/>
        </p:nvSpPr>
        <p:spPr bwMode="auto">
          <a:xfrm>
            <a:off x="3662425" y="5729287"/>
            <a:ext cx="47929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)(A</a:t>
            </a:r>
            <a:endParaRPr lang="en-US" sz="2400"/>
          </a:p>
        </p:txBody>
      </p:sp>
      <p:sp>
        <p:nvSpPr>
          <p:cNvPr id="296089" name="Rectangle 153"/>
          <p:cNvSpPr>
            <a:spLocks noChangeArrowheads="1"/>
          </p:cNvSpPr>
          <p:nvPr/>
        </p:nvSpPr>
        <p:spPr bwMode="auto">
          <a:xfrm>
            <a:off x="3389643" y="5729287"/>
            <a:ext cx="2596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</a:t>
            </a:r>
            <a:endParaRPr lang="en-US" sz="2400"/>
          </a:p>
        </p:txBody>
      </p:sp>
      <p:sp>
        <p:nvSpPr>
          <p:cNvPr id="296090" name="Rectangle 154"/>
          <p:cNvSpPr>
            <a:spLocks noChangeArrowheads="1"/>
          </p:cNvSpPr>
          <p:nvPr/>
        </p:nvSpPr>
        <p:spPr bwMode="auto">
          <a:xfrm>
            <a:off x="3311044" y="5729287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91" name="Rectangle 155"/>
          <p:cNvSpPr>
            <a:spLocks noChangeArrowheads="1"/>
          </p:cNvSpPr>
          <p:nvPr/>
        </p:nvSpPr>
        <p:spPr bwMode="auto">
          <a:xfrm>
            <a:off x="3031644" y="5729287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92" name="Rectangle 156"/>
          <p:cNvSpPr>
            <a:spLocks noChangeArrowheads="1"/>
          </p:cNvSpPr>
          <p:nvPr/>
        </p:nvSpPr>
        <p:spPr bwMode="auto">
          <a:xfrm>
            <a:off x="2808718" y="5729287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B</a:t>
            </a:r>
            <a:endParaRPr lang="en-US" sz="2400"/>
          </a:p>
        </p:txBody>
      </p:sp>
      <p:sp>
        <p:nvSpPr>
          <p:cNvPr id="296093" name="Rectangle 157"/>
          <p:cNvSpPr>
            <a:spLocks noChangeArrowheads="1"/>
          </p:cNvSpPr>
          <p:nvPr/>
        </p:nvSpPr>
        <p:spPr bwMode="auto">
          <a:xfrm>
            <a:off x="2725256" y="5729287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94" name="Rectangle 158"/>
          <p:cNvSpPr>
            <a:spLocks noChangeArrowheads="1"/>
          </p:cNvSpPr>
          <p:nvPr/>
        </p:nvSpPr>
        <p:spPr bwMode="auto">
          <a:xfrm>
            <a:off x="2445856" y="5729287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95" name="Rectangle 159"/>
          <p:cNvSpPr>
            <a:spLocks noChangeArrowheads="1"/>
          </p:cNvSpPr>
          <p:nvPr/>
        </p:nvSpPr>
        <p:spPr bwMode="auto">
          <a:xfrm>
            <a:off x="2204675" y="5729287"/>
            <a:ext cx="2388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400"/>
          </a:p>
        </p:txBody>
      </p:sp>
      <p:sp>
        <p:nvSpPr>
          <p:cNvPr id="296096" name="Rectangle 160"/>
          <p:cNvSpPr>
            <a:spLocks noChangeArrowheads="1"/>
          </p:cNvSpPr>
          <p:nvPr/>
        </p:nvSpPr>
        <p:spPr bwMode="auto">
          <a:xfrm>
            <a:off x="2055230" y="5729287"/>
            <a:ext cx="1202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(</a:t>
            </a:r>
            <a:endParaRPr lang="en-US" sz="2400"/>
          </a:p>
        </p:txBody>
      </p:sp>
      <p:sp>
        <p:nvSpPr>
          <p:cNvPr id="296097" name="Rectangle 161"/>
          <p:cNvSpPr>
            <a:spLocks noChangeArrowheads="1"/>
          </p:cNvSpPr>
          <p:nvPr/>
        </p:nvSpPr>
        <p:spPr bwMode="auto">
          <a:xfrm>
            <a:off x="1977544" y="5729287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98" name="Rectangle 162"/>
          <p:cNvSpPr>
            <a:spLocks noChangeArrowheads="1"/>
          </p:cNvSpPr>
          <p:nvPr/>
        </p:nvSpPr>
        <p:spPr bwMode="auto">
          <a:xfrm>
            <a:off x="1701319" y="5729287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sp>
        <p:nvSpPr>
          <p:cNvPr id="296099" name="Rectangle 163"/>
          <p:cNvSpPr>
            <a:spLocks noChangeArrowheads="1"/>
          </p:cNvSpPr>
          <p:nvPr/>
        </p:nvSpPr>
        <p:spPr bwMode="auto">
          <a:xfrm>
            <a:off x="1568762" y="5729287"/>
            <a:ext cx="993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f</a:t>
            </a:r>
            <a:endParaRPr lang="en-US" sz="2400"/>
          </a:p>
        </p:txBody>
      </p:sp>
      <p:sp>
        <p:nvSpPr>
          <p:cNvPr id="296100" name="Rectangle 164"/>
          <p:cNvSpPr>
            <a:spLocks noChangeArrowheads="1"/>
          </p:cNvSpPr>
          <p:nvPr/>
        </p:nvSpPr>
        <p:spPr bwMode="auto">
          <a:xfrm>
            <a:off x="4848858" y="568960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101" name="Rectangle 165"/>
          <p:cNvSpPr>
            <a:spLocks noChangeArrowheads="1"/>
          </p:cNvSpPr>
          <p:nvPr/>
        </p:nvSpPr>
        <p:spPr bwMode="auto">
          <a:xfrm>
            <a:off x="4263071" y="568960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102" name="Rectangle 166"/>
          <p:cNvSpPr>
            <a:spLocks noChangeArrowheads="1"/>
          </p:cNvSpPr>
          <p:nvPr/>
        </p:nvSpPr>
        <p:spPr bwMode="auto">
          <a:xfrm>
            <a:off x="3150233" y="568960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103" name="Rectangle 167"/>
          <p:cNvSpPr>
            <a:spLocks noChangeArrowheads="1"/>
          </p:cNvSpPr>
          <p:nvPr/>
        </p:nvSpPr>
        <p:spPr bwMode="auto">
          <a:xfrm>
            <a:off x="2564446" y="568960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/>
          </a:p>
        </p:txBody>
      </p:sp>
      <p:sp>
        <p:nvSpPr>
          <p:cNvPr id="296104" name="Rectangle 168"/>
          <p:cNvSpPr>
            <a:spLocks noChangeArrowheads="1"/>
          </p:cNvSpPr>
          <p:nvPr/>
        </p:nvSpPr>
        <p:spPr bwMode="auto">
          <a:xfrm>
            <a:off x="1819908" y="5689600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grpSp>
        <p:nvGrpSpPr>
          <p:cNvPr id="6" name="Group 172"/>
          <p:cNvGrpSpPr>
            <a:grpSpLocks/>
          </p:cNvGrpSpPr>
          <p:nvPr/>
        </p:nvGrpSpPr>
        <p:grpSpPr bwMode="auto">
          <a:xfrm>
            <a:off x="5624512" y="1982787"/>
            <a:ext cx="3187700" cy="469900"/>
            <a:chOff x="3517" y="1374"/>
            <a:chExt cx="2008" cy="296"/>
          </a:xfrm>
        </p:grpSpPr>
        <p:sp>
          <p:nvSpPr>
            <p:cNvPr id="295970" name="Line 34"/>
            <p:cNvSpPr>
              <a:spLocks noChangeShapeType="1"/>
            </p:cNvSpPr>
            <p:nvPr/>
          </p:nvSpPr>
          <p:spPr bwMode="auto">
            <a:xfrm>
              <a:off x="4139" y="1416"/>
              <a:ext cx="14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95971" name="Line 35"/>
            <p:cNvSpPr>
              <a:spLocks noChangeShapeType="1"/>
            </p:cNvSpPr>
            <p:nvPr/>
          </p:nvSpPr>
          <p:spPr bwMode="auto">
            <a:xfrm>
              <a:off x="5368" y="1416"/>
              <a:ext cx="15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95972" name="Rectangle 36"/>
            <p:cNvSpPr>
              <a:spLocks noChangeArrowheads="1"/>
            </p:cNvSpPr>
            <p:nvPr/>
          </p:nvSpPr>
          <p:spPr bwMode="auto">
            <a:xfrm>
              <a:off x="5363" y="1399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A</a:t>
              </a:r>
              <a:endParaRPr lang="en-US" sz="2400"/>
            </a:p>
          </p:txBody>
        </p:sp>
        <p:sp>
          <p:nvSpPr>
            <p:cNvPr id="295973" name="Rectangle 37"/>
            <p:cNvSpPr>
              <a:spLocks noChangeArrowheads="1"/>
            </p:cNvSpPr>
            <p:nvPr/>
          </p:nvSpPr>
          <p:spPr bwMode="auto">
            <a:xfrm>
              <a:off x="5301" y="1399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5974" name="Rectangle 38"/>
            <p:cNvSpPr>
              <a:spLocks noChangeArrowheads="1"/>
            </p:cNvSpPr>
            <p:nvPr/>
          </p:nvSpPr>
          <p:spPr bwMode="auto">
            <a:xfrm>
              <a:off x="5128" y="1399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5975" name="Rectangle 39"/>
            <p:cNvSpPr>
              <a:spLocks noChangeArrowheads="1"/>
            </p:cNvSpPr>
            <p:nvPr/>
          </p:nvSpPr>
          <p:spPr bwMode="auto">
            <a:xfrm>
              <a:off x="4959" y="1399"/>
              <a:ext cx="1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y</a:t>
              </a:r>
              <a:endParaRPr lang="en-US" sz="2400"/>
            </a:p>
          </p:txBody>
        </p:sp>
        <p:sp>
          <p:nvSpPr>
            <p:cNvPr id="295976" name="Rectangle 40"/>
            <p:cNvSpPr>
              <a:spLocks noChangeArrowheads="1"/>
            </p:cNvSpPr>
            <p:nvPr/>
          </p:nvSpPr>
          <p:spPr bwMode="auto">
            <a:xfrm>
              <a:off x="4671" y="1399"/>
              <a:ext cx="30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C),</a:t>
              </a:r>
              <a:endParaRPr lang="en-US" sz="2400"/>
            </a:p>
          </p:txBody>
        </p:sp>
        <p:sp>
          <p:nvSpPr>
            <p:cNvPr id="295977" name="Rectangle 41"/>
            <p:cNvSpPr>
              <a:spLocks noChangeArrowheads="1"/>
            </p:cNvSpPr>
            <p:nvPr/>
          </p:nvSpPr>
          <p:spPr bwMode="auto">
            <a:xfrm>
              <a:off x="4499" y="1399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B</a:t>
              </a:r>
              <a:endParaRPr lang="en-US" sz="2400"/>
            </a:p>
          </p:txBody>
        </p:sp>
        <p:sp>
          <p:nvSpPr>
            <p:cNvPr id="295978" name="Rectangle 42"/>
            <p:cNvSpPr>
              <a:spLocks noChangeArrowheads="1"/>
            </p:cNvSpPr>
            <p:nvPr/>
          </p:nvSpPr>
          <p:spPr bwMode="auto">
            <a:xfrm>
              <a:off x="4447" y="1399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5979" name="Rectangle 43"/>
            <p:cNvSpPr>
              <a:spLocks noChangeArrowheads="1"/>
            </p:cNvSpPr>
            <p:nvPr/>
          </p:nvSpPr>
          <p:spPr bwMode="auto">
            <a:xfrm>
              <a:off x="4271" y="1399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5981" name="Rectangle 45"/>
            <p:cNvSpPr>
              <a:spLocks noChangeArrowheads="1"/>
            </p:cNvSpPr>
            <p:nvPr/>
          </p:nvSpPr>
          <p:spPr bwMode="auto">
            <a:xfrm>
              <a:off x="3861" y="1399"/>
              <a:ext cx="2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(A</a:t>
              </a:r>
              <a:endParaRPr lang="en-US" sz="2400"/>
            </a:p>
          </p:txBody>
        </p:sp>
        <p:sp>
          <p:nvSpPr>
            <p:cNvPr id="295982" name="Rectangle 46"/>
            <p:cNvSpPr>
              <a:spLocks noChangeArrowheads="1"/>
            </p:cNvSpPr>
            <p:nvPr/>
          </p:nvSpPr>
          <p:spPr bwMode="auto">
            <a:xfrm>
              <a:off x="3805" y="1399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 </a:t>
              </a:r>
              <a:endParaRPr lang="en-US" sz="2400"/>
            </a:p>
          </p:txBody>
        </p:sp>
        <p:sp>
          <p:nvSpPr>
            <p:cNvPr id="295983" name="Rectangle 47"/>
            <p:cNvSpPr>
              <a:spLocks noChangeArrowheads="1"/>
            </p:cNvSpPr>
            <p:nvPr/>
          </p:nvSpPr>
          <p:spPr bwMode="auto">
            <a:xfrm>
              <a:off x="3517" y="1399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95984" name="Rectangle 48"/>
            <p:cNvSpPr>
              <a:spLocks noChangeArrowheads="1"/>
            </p:cNvSpPr>
            <p:nvPr/>
          </p:nvSpPr>
          <p:spPr bwMode="auto">
            <a:xfrm>
              <a:off x="5203" y="1374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  <p:sp>
          <p:nvSpPr>
            <p:cNvPr id="295985" name="Rectangle 49"/>
            <p:cNvSpPr>
              <a:spLocks noChangeArrowheads="1"/>
            </p:cNvSpPr>
            <p:nvPr/>
          </p:nvSpPr>
          <p:spPr bwMode="auto">
            <a:xfrm>
              <a:off x="4346" y="1374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95986" name="Rectangle 50"/>
            <p:cNvSpPr>
              <a:spLocks noChangeArrowheads="1"/>
            </p:cNvSpPr>
            <p:nvPr/>
          </p:nvSpPr>
          <p:spPr bwMode="auto">
            <a:xfrm>
              <a:off x="3707" y="1374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  <p:sp>
          <p:nvSpPr>
            <p:cNvPr id="296106" name="Rectangle 170"/>
            <p:cNvSpPr>
              <a:spLocks noChangeArrowheads="1"/>
            </p:cNvSpPr>
            <p:nvPr/>
          </p:nvSpPr>
          <p:spPr bwMode="auto">
            <a:xfrm>
              <a:off x="4121" y="1399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C</a:t>
              </a:r>
              <a:endParaRPr lang="en-US" sz="2400"/>
            </a:p>
          </p:txBody>
        </p:sp>
      </p:grpSp>
      <p:sp>
        <p:nvSpPr>
          <p:cNvPr id="296117" name="Line 181"/>
          <p:cNvSpPr>
            <a:spLocks noChangeShapeType="1"/>
          </p:cNvSpPr>
          <p:nvPr/>
        </p:nvSpPr>
        <p:spPr bwMode="auto">
          <a:xfrm>
            <a:off x="2319337" y="3848100"/>
            <a:ext cx="2270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6118" name="Line 182"/>
          <p:cNvSpPr>
            <a:spLocks noChangeShapeType="1"/>
          </p:cNvSpPr>
          <p:nvPr/>
        </p:nvSpPr>
        <p:spPr bwMode="auto">
          <a:xfrm>
            <a:off x="3709987" y="3848100"/>
            <a:ext cx="2476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6119" name="Line 183"/>
          <p:cNvSpPr>
            <a:spLocks noChangeShapeType="1"/>
          </p:cNvSpPr>
          <p:nvPr/>
        </p:nvSpPr>
        <p:spPr bwMode="auto">
          <a:xfrm>
            <a:off x="4510087" y="3848100"/>
            <a:ext cx="2270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6120" name="Line 184"/>
          <p:cNvSpPr>
            <a:spLocks noChangeShapeType="1"/>
          </p:cNvSpPr>
          <p:nvPr/>
        </p:nvSpPr>
        <p:spPr bwMode="auto">
          <a:xfrm>
            <a:off x="5710237" y="3848100"/>
            <a:ext cx="21748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6136" name="Line 200"/>
          <p:cNvSpPr>
            <a:spLocks noChangeShapeType="1"/>
          </p:cNvSpPr>
          <p:nvPr/>
        </p:nvSpPr>
        <p:spPr bwMode="auto">
          <a:xfrm>
            <a:off x="2195512" y="5741987"/>
            <a:ext cx="2270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6137" name="Line 201"/>
          <p:cNvSpPr>
            <a:spLocks noChangeShapeType="1"/>
          </p:cNvSpPr>
          <p:nvPr/>
        </p:nvSpPr>
        <p:spPr bwMode="auto">
          <a:xfrm>
            <a:off x="3400424" y="5741987"/>
            <a:ext cx="24765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96138" name="Line 202"/>
          <p:cNvSpPr>
            <a:spLocks noChangeShapeType="1"/>
          </p:cNvSpPr>
          <p:nvPr/>
        </p:nvSpPr>
        <p:spPr bwMode="auto">
          <a:xfrm>
            <a:off x="4514849" y="5741987"/>
            <a:ext cx="2270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82" name="Date Placeholder 18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1501-4974-4988-AADE-84DA2FC51BDD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183" name="Slide Number Placeholder 1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84" name="Footer Placeholder 1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98437"/>
            <a:ext cx="7772400" cy="10207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Function Complements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54075"/>
            <a:ext cx="7772400" cy="5013325"/>
          </a:xfrm>
          <a:noFill/>
          <a:ln/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The complement of a function expressed as a sum of </a:t>
            </a:r>
            <a:r>
              <a:rPr lang="en-US" dirty="0" err="1">
                <a:cs typeface="Times New Roman" pitchFamily="18" charset="0"/>
              </a:rPr>
              <a:t>minterms</a:t>
            </a:r>
            <a:r>
              <a:rPr lang="en-US" dirty="0">
                <a:cs typeface="Times New Roman" pitchFamily="18" charset="0"/>
              </a:rPr>
              <a:t> is constructed by selecting the </a:t>
            </a:r>
            <a:r>
              <a:rPr lang="en-US" dirty="0" err="1">
                <a:cs typeface="Times New Roman" pitchFamily="18" charset="0"/>
              </a:rPr>
              <a:t>minterms</a:t>
            </a:r>
            <a:r>
              <a:rPr lang="en-US" dirty="0">
                <a:cs typeface="Times New Roman" pitchFamily="18" charset="0"/>
              </a:rPr>
              <a:t> missing in the sum-of-</a:t>
            </a:r>
            <a:r>
              <a:rPr lang="en-US" dirty="0" err="1">
                <a:cs typeface="Times New Roman" pitchFamily="18" charset="0"/>
              </a:rPr>
              <a:t>minterms</a:t>
            </a:r>
            <a:r>
              <a:rPr lang="en-US" dirty="0">
                <a:cs typeface="Times New Roman" pitchFamily="18" charset="0"/>
              </a:rPr>
              <a:t> canonical forms.</a:t>
            </a:r>
          </a:p>
          <a:p>
            <a:r>
              <a:rPr lang="en-US" dirty="0">
                <a:cs typeface="Times New Roman" pitchFamily="18" charset="0"/>
              </a:rPr>
              <a:t>Alternatively, the complement of a function expressed by a Sum of </a:t>
            </a:r>
            <a:r>
              <a:rPr lang="en-US" dirty="0" err="1">
                <a:cs typeface="Times New Roman" pitchFamily="18" charset="0"/>
              </a:rPr>
              <a:t>Minterms</a:t>
            </a:r>
            <a:r>
              <a:rPr lang="en-US" dirty="0">
                <a:cs typeface="Times New Roman" pitchFamily="18" charset="0"/>
              </a:rPr>
              <a:t> form is simply the Product of </a:t>
            </a:r>
            <a:r>
              <a:rPr lang="en-US" dirty="0" err="1">
                <a:cs typeface="Times New Roman" pitchFamily="18" charset="0"/>
              </a:rPr>
              <a:t>Maxterms</a:t>
            </a:r>
            <a:r>
              <a:rPr lang="en-US" dirty="0">
                <a:cs typeface="Times New Roman" pitchFamily="18" charset="0"/>
              </a:rPr>
              <a:t> with the same indices.</a:t>
            </a:r>
          </a:p>
          <a:p>
            <a:r>
              <a:rPr lang="en-US" dirty="0"/>
              <a:t>Example: Given</a:t>
            </a:r>
            <a:endParaRPr lang="en-US" sz="2000" dirty="0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657600" y="3240087"/>
            <a:ext cx="4106863" cy="493713"/>
            <a:chOff x="2382" y="2818"/>
            <a:chExt cx="2587" cy="311"/>
          </a:xfrm>
        </p:grpSpPr>
        <p:sp>
          <p:nvSpPr>
            <p:cNvPr id="298035" name="Rectangle 51"/>
            <p:cNvSpPr>
              <a:spLocks noChangeArrowheads="1"/>
            </p:cNvSpPr>
            <p:nvPr/>
          </p:nvSpPr>
          <p:spPr bwMode="auto">
            <a:xfrm>
              <a:off x="4893" y="2858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)</a:t>
              </a:r>
              <a:endParaRPr lang="en-US" sz="1600"/>
            </a:p>
          </p:txBody>
        </p:sp>
        <p:sp>
          <p:nvSpPr>
            <p:cNvPr id="298036" name="Rectangle 52"/>
            <p:cNvSpPr>
              <a:spLocks noChangeArrowheads="1"/>
            </p:cNvSpPr>
            <p:nvPr/>
          </p:nvSpPr>
          <p:spPr bwMode="auto">
            <a:xfrm>
              <a:off x="4739" y="2858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7</a:t>
              </a:r>
              <a:endParaRPr lang="en-US" sz="1600"/>
            </a:p>
          </p:txBody>
        </p:sp>
        <p:sp>
          <p:nvSpPr>
            <p:cNvPr id="298037" name="Rectangle 53"/>
            <p:cNvSpPr>
              <a:spLocks noChangeArrowheads="1"/>
            </p:cNvSpPr>
            <p:nvPr/>
          </p:nvSpPr>
          <p:spPr bwMode="auto">
            <a:xfrm>
              <a:off x="4661" y="2858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1600"/>
            </a:p>
          </p:txBody>
        </p:sp>
        <p:sp>
          <p:nvSpPr>
            <p:cNvPr id="298038" name="Rectangle 54"/>
            <p:cNvSpPr>
              <a:spLocks noChangeArrowheads="1"/>
            </p:cNvSpPr>
            <p:nvPr/>
          </p:nvSpPr>
          <p:spPr bwMode="auto">
            <a:xfrm>
              <a:off x="4523" y="2858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5</a:t>
              </a:r>
              <a:endParaRPr lang="en-US" sz="1600"/>
            </a:p>
          </p:txBody>
        </p:sp>
        <p:sp>
          <p:nvSpPr>
            <p:cNvPr id="298039" name="Rectangle 55"/>
            <p:cNvSpPr>
              <a:spLocks noChangeArrowheads="1"/>
            </p:cNvSpPr>
            <p:nvPr/>
          </p:nvSpPr>
          <p:spPr bwMode="auto">
            <a:xfrm>
              <a:off x="4445" y="2858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1600"/>
            </a:p>
          </p:txBody>
        </p:sp>
        <p:sp>
          <p:nvSpPr>
            <p:cNvPr id="298040" name="Rectangle 56"/>
            <p:cNvSpPr>
              <a:spLocks noChangeArrowheads="1"/>
            </p:cNvSpPr>
            <p:nvPr/>
          </p:nvSpPr>
          <p:spPr bwMode="auto">
            <a:xfrm>
              <a:off x="4310" y="2858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3</a:t>
              </a:r>
              <a:endParaRPr lang="en-US" sz="1600"/>
            </a:p>
          </p:txBody>
        </p:sp>
        <p:sp>
          <p:nvSpPr>
            <p:cNvPr id="298041" name="Rectangle 57"/>
            <p:cNvSpPr>
              <a:spLocks noChangeArrowheads="1"/>
            </p:cNvSpPr>
            <p:nvPr/>
          </p:nvSpPr>
          <p:spPr bwMode="auto">
            <a:xfrm>
              <a:off x="4226" y="2858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1600"/>
            </a:p>
          </p:txBody>
        </p:sp>
        <p:sp>
          <p:nvSpPr>
            <p:cNvPr id="298042" name="Rectangle 58"/>
            <p:cNvSpPr>
              <a:spLocks noChangeArrowheads="1"/>
            </p:cNvSpPr>
            <p:nvPr/>
          </p:nvSpPr>
          <p:spPr bwMode="auto">
            <a:xfrm>
              <a:off x="4098" y="2858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1</a:t>
              </a:r>
              <a:endParaRPr lang="en-US" sz="1600"/>
            </a:p>
          </p:txBody>
        </p:sp>
        <p:sp>
          <p:nvSpPr>
            <p:cNvPr id="298043" name="Rectangle 59"/>
            <p:cNvSpPr>
              <a:spLocks noChangeArrowheads="1"/>
            </p:cNvSpPr>
            <p:nvPr/>
          </p:nvSpPr>
          <p:spPr bwMode="auto">
            <a:xfrm>
              <a:off x="4008" y="2858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(</a:t>
              </a:r>
              <a:endParaRPr lang="en-US" sz="1600"/>
            </a:p>
          </p:txBody>
        </p:sp>
        <p:sp>
          <p:nvSpPr>
            <p:cNvPr id="298044" name="Rectangle 60"/>
            <p:cNvSpPr>
              <a:spLocks noChangeArrowheads="1"/>
            </p:cNvSpPr>
            <p:nvPr/>
          </p:nvSpPr>
          <p:spPr bwMode="auto">
            <a:xfrm>
              <a:off x="3315" y="2818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)</a:t>
              </a:r>
              <a:endParaRPr lang="en-US" sz="1600"/>
            </a:p>
          </p:txBody>
        </p:sp>
        <p:sp>
          <p:nvSpPr>
            <p:cNvPr id="298045" name="Rectangle 61"/>
            <p:cNvSpPr>
              <a:spLocks noChangeArrowheads="1"/>
            </p:cNvSpPr>
            <p:nvPr/>
          </p:nvSpPr>
          <p:spPr bwMode="auto">
            <a:xfrm>
              <a:off x="3173" y="2818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z</a:t>
              </a:r>
              <a:endParaRPr lang="en-US" sz="1600"/>
            </a:p>
          </p:txBody>
        </p:sp>
        <p:sp>
          <p:nvSpPr>
            <p:cNvPr id="298046" name="Rectangle 62"/>
            <p:cNvSpPr>
              <a:spLocks noChangeArrowheads="1"/>
            </p:cNvSpPr>
            <p:nvPr/>
          </p:nvSpPr>
          <p:spPr bwMode="auto">
            <a:xfrm>
              <a:off x="3063" y="2818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1600"/>
            </a:p>
          </p:txBody>
        </p:sp>
        <p:sp>
          <p:nvSpPr>
            <p:cNvPr id="298047" name="Rectangle 63"/>
            <p:cNvSpPr>
              <a:spLocks noChangeArrowheads="1"/>
            </p:cNvSpPr>
            <p:nvPr/>
          </p:nvSpPr>
          <p:spPr bwMode="auto">
            <a:xfrm>
              <a:off x="2920" y="2818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298048" name="Rectangle 64"/>
            <p:cNvSpPr>
              <a:spLocks noChangeArrowheads="1"/>
            </p:cNvSpPr>
            <p:nvPr/>
          </p:nvSpPr>
          <p:spPr bwMode="auto">
            <a:xfrm>
              <a:off x="2798" y="2818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1600"/>
            </a:p>
          </p:txBody>
        </p:sp>
        <p:sp>
          <p:nvSpPr>
            <p:cNvPr id="298049" name="Rectangle 65"/>
            <p:cNvSpPr>
              <a:spLocks noChangeArrowheads="1"/>
            </p:cNvSpPr>
            <p:nvPr/>
          </p:nvSpPr>
          <p:spPr bwMode="auto">
            <a:xfrm>
              <a:off x="2659" y="2818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298050" name="Rectangle 66"/>
            <p:cNvSpPr>
              <a:spLocks noChangeArrowheads="1"/>
            </p:cNvSpPr>
            <p:nvPr/>
          </p:nvSpPr>
          <p:spPr bwMode="auto">
            <a:xfrm>
              <a:off x="2548" y="2818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(</a:t>
              </a:r>
              <a:endParaRPr lang="en-US" sz="1600"/>
            </a:p>
          </p:txBody>
        </p:sp>
        <p:sp>
          <p:nvSpPr>
            <p:cNvPr id="298051" name="Rectangle 67"/>
            <p:cNvSpPr>
              <a:spLocks noChangeArrowheads="1"/>
            </p:cNvSpPr>
            <p:nvPr/>
          </p:nvSpPr>
          <p:spPr bwMode="auto">
            <a:xfrm>
              <a:off x="2382" y="2818"/>
              <a:ext cx="13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F</a:t>
              </a:r>
              <a:endParaRPr lang="en-US" sz="1600"/>
            </a:p>
          </p:txBody>
        </p:sp>
        <p:sp>
          <p:nvSpPr>
            <p:cNvPr id="298052" name="Rectangle 68"/>
            <p:cNvSpPr>
              <a:spLocks noChangeArrowheads="1"/>
            </p:cNvSpPr>
            <p:nvPr/>
          </p:nvSpPr>
          <p:spPr bwMode="auto">
            <a:xfrm>
              <a:off x="3863" y="296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1600"/>
            </a:p>
          </p:txBody>
        </p:sp>
        <p:sp>
          <p:nvSpPr>
            <p:cNvPr id="298053" name="Rectangle 69"/>
            <p:cNvSpPr>
              <a:spLocks noChangeArrowheads="1"/>
            </p:cNvSpPr>
            <p:nvPr/>
          </p:nvSpPr>
          <p:spPr bwMode="auto">
            <a:xfrm>
              <a:off x="3728" y="2825"/>
              <a:ext cx="13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 sz="1600"/>
            </a:p>
          </p:txBody>
        </p:sp>
        <p:sp>
          <p:nvSpPr>
            <p:cNvPr id="298054" name="Rectangle 70"/>
            <p:cNvSpPr>
              <a:spLocks noChangeArrowheads="1"/>
            </p:cNvSpPr>
            <p:nvPr/>
          </p:nvSpPr>
          <p:spPr bwMode="auto">
            <a:xfrm>
              <a:off x="3507" y="2825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1600"/>
            </a:p>
          </p:txBody>
        </p:sp>
      </p:grpSp>
      <p:sp>
        <p:nvSpPr>
          <p:cNvPr id="297992" name="Rectangle 8"/>
          <p:cNvSpPr>
            <a:spLocks noChangeArrowheads="1"/>
          </p:cNvSpPr>
          <p:nvPr/>
        </p:nvSpPr>
        <p:spPr bwMode="auto">
          <a:xfrm>
            <a:off x="5266666" y="3706813"/>
            <a:ext cx="13625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)</a:t>
            </a:r>
            <a:endParaRPr lang="en-US" sz="2000"/>
          </a:p>
        </p:txBody>
      </p:sp>
      <p:sp>
        <p:nvSpPr>
          <p:cNvPr id="297993" name="Rectangle 9"/>
          <p:cNvSpPr>
            <a:spLocks noChangeArrowheads="1"/>
          </p:cNvSpPr>
          <p:nvPr/>
        </p:nvSpPr>
        <p:spPr bwMode="auto">
          <a:xfrm>
            <a:off x="5029687" y="3706813"/>
            <a:ext cx="22762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6</a:t>
            </a:r>
            <a:endParaRPr lang="en-US" sz="2000"/>
          </a:p>
        </p:txBody>
      </p:sp>
      <p:sp>
        <p:nvSpPr>
          <p:cNvPr id="297994" name="Rectangle 10"/>
          <p:cNvSpPr>
            <a:spLocks noChangeArrowheads="1"/>
          </p:cNvSpPr>
          <p:nvPr/>
        </p:nvSpPr>
        <p:spPr bwMode="auto">
          <a:xfrm>
            <a:off x="4918318" y="3706813"/>
            <a:ext cx="11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,</a:t>
            </a:r>
            <a:endParaRPr lang="en-US" sz="2000"/>
          </a:p>
        </p:txBody>
      </p:sp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4699487" y="3706813"/>
            <a:ext cx="22762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4</a:t>
            </a:r>
            <a:endParaRPr lang="en-US" sz="200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4588118" y="3706813"/>
            <a:ext cx="11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,</a:t>
            </a:r>
            <a:endParaRPr lang="en-US" sz="2000"/>
          </a:p>
        </p:txBody>
      </p:sp>
      <p:sp>
        <p:nvSpPr>
          <p:cNvPr id="297997" name="Rectangle 13"/>
          <p:cNvSpPr>
            <a:spLocks noChangeArrowheads="1"/>
          </p:cNvSpPr>
          <p:nvPr/>
        </p:nvSpPr>
        <p:spPr bwMode="auto">
          <a:xfrm>
            <a:off x="4375637" y="3706813"/>
            <a:ext cx="22762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2</a:t>
            </a:r>
            <a:endParaRPr lang="en-US" sz="2000"/>
          </a:p>
        </p:txBody>
      </p:sp>
      <p:sp>
        <p:nvSpPr>
          <p:cNvPr id="297998" name="Rectangle 14"/>
          <p:cNvSpPr>
            <a:spLocks noChangeArrowheads="1"/>
          </p:cNvSpPr>
          <p:nvPr/>
        </p:nvSpPr>
        <p:spPr bwMode="auto">
          <a:xfrm>
            <a:off x="4253155" y="3706813"/>
            <a:ext cx="11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,</a:t>
            </a:r>
            <a:endParaRPr lang="en-US" sz="2000"/>
          </a:p>
        </p:txBody>
      </p:sp>
      <p:sp>
        <p:nvSpPr>
          <p:cNvPr id="297999" name="Rectangle 15"/>
          <p:cNvSpPr>
            <a:spLocks noChangeArrowheads="1"/>
          </p:cNvSpPr>
          <p:nvPr/>
        </p:nvSpPr>
        <p:spPr bwMode="auto">
          <a:xfrm>
            <a:off x="4034324" y="3706813"/>
            <a:ext cx="22762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0</a:t>
            </a:r>
            <a:endParaRPr lang="en-US" sz="2000"/>
          </a:p>
        </p:txBody>
      </p:sp>
      <p:sp>
        <p:nvSpPr>
          <p:cNvPr id="298000" name="Rectangle 16"/>
          <p:cNvSpPr>
            <a:spLocks noChangeArrowheads="1"/>
          </p:cNvSpPr>
          <p:nvPr/>
        </p:nvSpPr>
        <p:spPr bwMode="auto">
          <a:xfrm>
            <a:off x="3887128" y="3706813"/>
            <a:ext cx="13625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(</a:t>
            </a:r>
            <a:endParaRPr lang="en-US" sz="2000"/>
          </a:p>
        </p:txBody>
      </p:sp>
      <p:sp>
        <p:nvSpPr>
          <p:cNvPr id="298001" name="Rectangle 17"/>
          <p:cNvSpPr>
            <a:spLocks noChangeArrowheads="1"/>
          </p:cNvSpPr>
          <p:nvPr/>
        </p:nvSpPr>
        <p:spPr bwMode="auto">
          <a:xfrm>
            <a:off x="2829853" y="3706813"/>
            <a:ext cx="13625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)</a:t>
            </a:r>
            <a:endParaRPr lang="en-US" sz="2000"/>
          </a:p>
        </p:txBody>
      </p:sp>
      <p:sp>
        <p:nvSpPr>
          <p:cNvPr id="298002" name="Rectangle 18"/>
          <p:cNvSpPr>
            <a:spLocks noChangeArrowheads="1"/>
          </p:cNvSpPr>
          <p:nvPr/>
        </p:nvSpPr>
        <p:spPr bwMode="auto">
          <a:xfrm>
            <a:off x="2609652" y="3706813"/>
            <a:ext cx="2051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z</a:t>
            </a:r>
            <a:endParaRPr lang="en-US" sz="2000"/>
          </a:p>
        </p:txBody>
      </p:sp>
      <p:sp>
        <p:nvSpPr>
          <p:cNvPr id="298003" name="Rectangle 19"/>
          <p:cNvSpPr>
            <a:spLocks noChangeArrowheads="1"/>
          </p:cNvSpPr>
          <p:nvPr/>
        </p:nvSpPr>
        <p:spPr bwMode="auto">
          <a:xfrm>
            <a:off x="2446580" y="3706813"/>
            <a:ext cx="11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,</a:t>
            </a:r>
            <a:endParaRPr lang="en-US" sz="2000"/>
          </a:p>
        </p:txBody>
      </p:sp>
      <p:sp>
        <p:nvSpPr>
          <p:cNvPr id="298004" name="Rectangle 20"/>
          <p:cNvSpPr>
            <a:spLocks noChangeArrowheads="1"/>
          </p:cNvSpPr>
          <p:nvPr/>
        </p:nvSpPr>
        <p:spPr bwMode="auto">
          <a:xfrm>
            <a:off x="2221508" y="3706813"/>
            <a:ext cx="2051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y</a:t>
            </a:r>
            <a:endParaRPr lang="en-US" sz="2000" dirty="0"/>
          </a:p>
        </p:txBody>
      </p:sp>
      <p:sp>
        <p:nvSpPr>
          <p:cNvPr id="298005" name="Rectangle 21"/>
          <p:cNvSpPr>
            <a:spLocks noChangeArrowheads="1"/>
          </p:cNvSpPr>
          <p:nvPr/>
        </p:nvSpPr>
        <p:spPr bwMode="auto">
          <a:xfrm>
            <a:off x="2041768" y="3706813"/>
            <a:ext cx="11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,</a:t>
            </a:r>
            <a:endParaRPr lang="en-US" sz="2000"/>
          </a:p>
        </p:txBody>
      </p:sp>
      <p:sp>
        <p:nvSpPr>
          <p:cNvPr id="298006" name="Rectangle 22"/>
          <p:cNvSpPr>
            <a:spLocks noChangeArrowheads="1"/>
          </p:cNvSpPr>
          <p:nvPr/>
        </p:nvSpPr>
        <p:spPr bwMode="auto">
          <a:xfrm>
            <a:off x="1823045" y="3706813"/>
            <a:ext cx="2051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x</a:t>
            </a:r>
            <a:endParaRPr lang="en-US" sz="2000"/>
          </a:p>
        </p:txBody>
      </p:sp>
      <p:sp>
        <p:nvSpPr>
          <p:cNvPr id="298007" name="Rectangle 23"/>
          <p:cNvSpPr>
            <a:spLocks noChangeArrowheads="1"/>
          </p:cNvSpPr>
          <p:nvPr/>
        </p:nvSpPr>
        <p:spPr bwMode="auto">
          <a:xfrm>
            <a:off x="1659866" y="3706813"/>
            <a:ext cx="13625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(</a:t>
            </a:r>
            <a:endParaRPr lang="en-US" sz="2000"/>
          </a:p>
        </p:txBody>
      </p:sp>
      <p:sp>
        <p:nvSpPr>
          <p:cNvPr id="298008" name="Rectangle 24"/>
          <p:cNvSpPr>
            <a:spLocks noChangeArrowheads="1"/>
          </p:cNvSpPr>
          <p:nvPr/>
        </p:nvSpPr>
        <p:spPr bwMode="auto">
          <a:xfrm>
            <a:off x="1398966" y="3721100"/>
            <a:ext cx="25006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F</a:t>
            </a:r>
            <a:endParaRPr lang="en-US" sz="2000"/>
          </a:p>
        </p:txBody>
      </p:sp>
      <p:sp>
        <p:nvSpPr>
          <p:cNvPr id="298009" name="Rectangle 25"/>
          <p:cNvSpPr>
            <a:spLocks noChangeArrowheads="1"/>
          </p:cNvSpPr>
          <p:nvPr/>
        </p:nvSpPr>
        <p:spPr bwMode="auto">
          <a:xfrm>
            <a:off x="3708264" y="3870325"/>
            <a:ext cx="192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m</a:t>
            </a:r>
            <a:endParaRPr lang="en-US" sz="2000"/>
          </a:p>
        </p:txBody>
      </p:sp>
      <p:sp>
        <p:nvSpPr>
          <p:cNvPr id="298010" name="Rectangle 26"/>
          <p:cNvSpPr>
            <a:spLocks noChangeArrowheads="1"/>
          </p:cNvSpPr>
          <p:nvPr/>
        </p:nvSpPr>
        <p:spPr bwMode="auto">
          <a:xfrm>
            <a:off x="3455603" y="3657600"/>
            <a:ext cx="24365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S</a:t>
            </a:r>
            <a:endParaRPr lang="en-US" sz="2000"/>
          </a:p>
        </p:txBody>
      </p:sp>
      <p:sp>
        <p:nvSpPr>
          <p:cNvPr id="298011" name="Rectangle 27"/>
          <p:cNvSpPr>
            <a:spLocks noChangeArrowheads="1"/>
          </p:cNvSpPr>
          <p:nvPr/>
        </p:nvSpPr>
        <p:spPr bwMode="auto">
          <a:xfrm>
            <a:off x="3116757" y="3657600"/>
            <a:ext cx="22602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000"/>
          </a:p>
        </p:txBody>
      </p:sp>
      <p:sp>
        <p:nvSpPr>
          <p:cNvPr id="298033" name="Rectangle 49"/>
          <p:cNvSpPr>
            <a:spLocks noChangeArrowheads="1"/>
          </p:cNvSpPr>
          <p:nvPr/>
        </p:nvSpPr>
        <p:spPr bwMode="auto">
          <a:xfrm>
            <a:off x="1295400" y="4202113"/>
            <a:ext cx="4149725" cy="536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 sz="1600"/>
          </a:p>
        </p:txBody>
      </p:sp>
      <p:sp>
        <p:nvSpPr>
          <p:cNvPr id="298012" name="Line 28"/>
          <p:cNvSpPr>
            <a:spLocks noChangeShapeType="1"/>
          </p:cNvSpPr>
          <p:nvPr/>
        </p:nvSpPr>
        <p:spPr bwMode="auto">
          <a:xfrm>
            <a:off x="1439862" y="4287838"/>
            <a:ext cx="23653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 sz="1600"/>
          </a:p>
        </p:txBody>
      </p:sp>
      <p:sp>
        <p:nvSpPr>
          <p:cNvPr id="298013" name="Rectangle 29"/>
          <p:cNvSpPr>
            <a:spLocks noChangeArrowheads="1"/>
          </p:cNvSpPr>
          <p:nvPr/>
        </p:nvSpPr>
        <p:spPr bwMode="auto">
          <a:xfrm>
            <a:off x="5380966" y="4233863"/>
            <a:ext cx="13625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)</a:t>
            </a:r>
            <a:endParaRPr lang="en-US" sz="2000"/>
          </a:p>
        </p:txBody>
      </p:sp>
      <p:sp>
        <p:nvSpPr>
          <p:cNvPr id="298014" name="Rectangle 30"/>
          <p:cNvSpPr>
            <a:spLocks noChangeArrowheads="1"/>
          </p:cNvSpPr>
          <p:nvPr/>
        </p:nvSpPr>
        <p:spPr bwMode="auto">
          <a:xfrm>
            <a:off x="5139224" y="4233863"/>
            <a:ext cx="22762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7</a:t>
            </a:r>
            <a:endParaRPr lang="en-US" sz="2000"/>
          </a:p>
        </p:txBody>
      </p:sp>
      <p:sp>
        <p:nvSpPr>
          <p:cNvPr id="298015" name="Rectangle 31"/>
          <p:cNvSpPr>
            <a:spLocks noChangeArrowheads="1"/>
          </p:cNvSpPr>
          <p:nvPr/>
        </p:nvSpPr>
        <p:spPr bwMode="auto">
          <a:xfrm>
            <a:off x="5027855" y="4233863"/>
            <a:ext cx="11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,</a:t>
            </a:r>
            <a:endParaRPr lang="en-US" sz="2000"/>
          </a:p>
        </p:txBody>
      </p:sp>
      <p:sp>
        <p:nvSpPr>
          <p:cNvPr id="298016" name="Rectangle 32"/>
          <p:cNvSpPr>
            <a:spLocks noChangeArrowheads="1"/>
          </p:cNvSpPr>
          <p:nvPr/>
        </p:nvSpPr>
        <p:spPr bwMode="auto">
          <a:xfrm>
            <a:off x="4809024" y="4233863"/>
            <a:ext cx="22762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5</a:t>
            </a:r>
            <a:endParaRPr lang="en-US" sz="2000"/>
          </a:p>
        </p:txBody>
      </p:sp>
      <p:sp>
        <p:nvSpPr>
          <p:cNvPr id="298017" name="Rectangle 33"/>
          <p:cNvSpPr>
            <a:spLocks noChangeArrowheads="1"/>
          </p:cNvSpPr>
          <p:nvPr/>
        </p:nvSpPr>
        <p:spPr bwMode="auto">
          <a:xfrm>
            <a:off x="4697655" y="4233863"/>
            <a:ext cx="11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,</a:t>
            </a:r>
            <a:endParaRPr lang="en-US" sz="2000"/>
          </a:p>
        </p:txBody>
      </p:sp>
      <p:sp>
        <p:nvSpPr>
          <p:cNvPr id="298018" name="Rectangle 34"/>
          <p:cNvSpPr>
            <a:spLocks noChangeArrowheads="1"/>
          </p:cNvSpPr>
          <p:nvPr/>
        </p:nvSpPr>
        <p:spPr bwMode="auto">
          <a:xfrm>
            <a:off x="4483587" y="4233863"/>
            <a:ext cx="22762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3</a:t>
            </a:r>
            <a:endParaRPr lang="en-US" sz="2000"/>
          </a:p>
        </p:txBody>
      </p:sp>
      <p:sp>
        <p:nvSpPr>
          <p:cNvPr id="298019" name="Rectangle 35"/>
          <p:cNvSpPr>
            <a:spLocks noChangeArrowheads="1"/>
          </p:cNvSpPr>
          <p:nvPr/>
        </p:nvSpPr>
        <p:spPr bwMode="auto">
          <a:xfrm>
            <a:off x="4361105" y="4233863"/>
            <a:ext cx="11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,</a:t>
            </a:r>
            <a:endParaRPr lang="en-US" sz="2000"/>
          </a:p>
        </p:txBody>
      </p:sp>
      <p:sp>
        <p:nvSpPr>
          <p:cNvPr id="298020" name="Rectangle 36"/>
          <p:cNvSpPr>
            <a:spLocks noChangeArrowheads="1"/>
          </p:cNvSpPr>
          <p:nvPr/>
        </p:nvSpPr>
        <p:spPr bwMode="auto">
          <a:xfrm>
            <a:off x="4158149" y="4233863"/>
            <a:ext cx="22762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1</a:t>
            </a:r>
            <a:endParaRPr lang="en-US" sz="2000"/>
          </a:p>
        </p:txBody>
      </p:sp>
      <p:sp>
        <p:nvSpPr>
          <p:cNvPr id="298021" name="Rectangle 37"/>
          <p:cNvSpPr>
            <a:spLocks noChangeArrowheads="1"/>
          </p:cNvSpPr>
          <p:nvPr/>
        </p:nvSpPr>
        <p:spPr bwMode="auto">
          <a:xfrm>
            <a:off x="4026828" y="4233863"/>
            <a:ext cx="13625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(</a:t>
            </a:r>
            <a:endParaRPr lang="en-US" sz="2000"/>
          </a:p>
        </p:txBody>
      </p:sp>
      <p:sp>
        <p:nvSpPr>
          <p:cNvPr id="298022" name="Rectangle 38"/>
          <p:cNvSpPr>
            <a:spLocks noChangeArrowheads="1"/>
          </p:cNvSpPr>
          <p:nvPr/>
        </p:nvSpPr>
        <p:spPr bwMode="auto">
          <a:xfrm>
            <a:off x="2847316" y="4233863"/>
            <a:ext cx="13625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)</a:t>
            </a:r>
            <a:endParaRPr lang="en-US" sz="2000"/>
          </a:p>
        </p:txBody>
      </p:sp>
      <p:sp>
        <p:nvSpPr>
          <p:cNvPr id="298023" name="Rectangle 39"/>
          <p:cNvSpPr>
            <a:spLocks noChangeArrowheads="1"/>
          </p:cNvSpPr>
          <p:nvPr/>
        </p:nvSpPr>
        <p:spPr bwMode="auto">
          <a:xfrm>
            <a:off x="2628702" y="4233863"/>
            <a:ext cx="2051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z</a:t>
            </a:r>
            <a:endParaRPr lang="en-US" sz="2000"/>
          </a:p>
        </p:txBody>
      </p:sp>
      <p:sp>
        <p:nvSpPr>
          <p:cNvPr id="298024" name="Rectangle 40"/>
          <p:cNvSpPr>
            <a:spLocks noChangeArrowheads="1"/>
          </p:cNvSpPr>
          <p:nvPr/>
        </p:nvSpPr>
        <p:spPr bwMode="auto">
          <a:xfrm>
            <a:off x="2464043" y="4233863"/>
            <a:ext cx="11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,</a:t>
            </a:r>
            <a:endParaRPr lang="en-US" sz="2000"/>
          </a:p>
        </p:txBody>
      </p:sp>
      <p:sp>
        <p:nvSpPr>
          <p:cNvPr id="298025" name="Rectangle 41"/>
          <p:cNvSpPr>
            <a:spLocks noChangeArrowheads="1"/>
          </p:cNvSpPr>
          <p:nvPr/>
        </p:nvSpPr>
        <p:spPr bwMode="auto">
          <a:xfrm>
            <a:off x="2240558" y="4233863"/>
            <a:ext cx="2051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y</a:t>
            </a:r>
            <a:endParaRPr lang="en-US" sz="2000"/>
          </a:p>
        </p:txBody>
      </p:sp>
      <p:sp>
        <p:nvSpPr>
          <p:cNvPr id="298026" name="Rectangle 42"/>
          <p:cNvSpPr>
            <a:spLocks noChangeArrowheads="1"/>
          </p:cNvSpPr>
          <p:nvPr/>
        </p:nvSpPr>
        <p:spPr bwMode="auto">
          <a:xfrm>
            <a:off x="2059230" y="4233863"/>
            <a:ext cx="1138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,</a:t>
            </a:r>
            <a:endParaRPr lang="en-US" sz="2000"/>
          </a:p>
        </p:txBody>
      </p:sp>
      <p:sp>
        <p:nvSpPr>
          <p:cNvPr id="298027" name="Rectangle 43"/>
          <p:cNvSpPr>
            <a:spLocks noChangeArrowheads="1"/>
          </p:cNvSpPr>
          <p:nvPr/>
        </p:nvSpPr>
        <p:spPr bwMode="auto">
          <a:xfrm>
            <a:off x="1840508" y="4233863"/>
            <a:ext cx="2051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x</a:t>
            </a:r>
            <a:endParaRPr lang="en-US" sz="2000"/>
          </a:p>
        </p:txBody>
      </p:sp>
      <p:sp>
        <p:nvSpPr>
          <p:cNvPr id="298028" name="Rectangle 44"/>
          <p:cNvSpPr>
            <a:spLocks noChangeArrowheads="1"/>
          </p:cNvSpPr>
          <p:nvPr/>
        </p:nvSpPr>
        <p:spPr bwMode="auto">
          <a:xfrm>
            <a:off x="1674153" y="4233863"/>
            <a:ext cx="13625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(</a:t>
            </a:r>
            <a:endParaRPr lang="en-US" sz="2000"/>
          </a:p>
        </p:txBody>
      </p:sp>
      <p:sp>
        <p:nvSpPr>
          <p:cNvPr id="298029" name="Rectangle 45"/>
          <p:cNvSpPr>
            <a:spLocks noChangeArrowheads="1"/>
          </p:cNvSpPr>
          <p:nvPr/>
        </p:nvSpPr>
        <p:spPr bwMode="auto">
          <a:xfrm>
            <a:off x="1414841" y="4233863"/>
            <a:ext cx="25006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F</a:t>
            </a:r>
            <a:endParaRPr lang="en-US" sz="2000"/>
          </a:p>
        </p:txBody>
      </p:sp>
      <p:sp>
        <p:nvSpPr>
          <p:cNvPr id="298030" name="Rectangle 46"/>
          <p:cNvSpPr>
            <a:spLocks noChangeArrowheads="1"/>
          </p:cNvSpPr>
          <p:nvPr/>
        </p:nvSpPr>
        <p:spPr bwMode="auto">
          <a:xfrm>
            <a:off x="3816213" y="4384675"/>
            <a:ext cx="192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M</a:t>
            </a:r>
            <a:endParaRPr lang="en-US" sz="2000"/>
          </a:p>
        </p:txBody>
      </p:sp>
      <p:sp>
        <p:nvSpPr>
          <p:cNvPr id="298031" name="Rectangle 47"/>
          <p:cNvSpPr>
            <a:spLocks noChangeArrowheads="1"/>
          </p:cNvSpPr>
          <p:nvPr/>
        </p:nvSpPr>
        <p:spPr bwMode="auto">
          <a:xfrm>
            <a:off x="3486210" y="4184650"/>
            <a:ext cx="31579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P</a:t>
            </a:r>
            <a:endParaRPr lang="en-US" sz="2000"/>
          </a:p>
        </p:txBody>
      </p:sp>
      <p:sp>
        <p:nvSpPr>
          <p:cNvPr id="298032" name="Rectangle 48"/>
          <p:cNvSpPr>
            <a:spLocks noChangeArrowheads="1"/>
          </p:cNvSpPr>
          <p:nvPr/>
        </p:nvSpPr>
        <p:spPr bwMode="auto">
          <a:xfrm>
            <a:off x="3135807" y="4184650"/>
            <a:ext cx="22602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000"/>
          </a:p>
        </p:txBody>
      </p:sp>
      <p:sp>
        <p:nvSpPr>
          <p:cNvPr id="298060" name="Line 76"/>
          <p:cNvSpPr>
            <a:spLocks noChangeShapeType="1"/>
          </p:cNvSpPr>
          <p:nvPr/>
        </p:nvSpPr>
        <p:spPr bwMode="auto">
          <a:xfrm>
            <a:off x="1447800" y="3786188"/>
            <a:ext cx="23653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 sz="1600"/>
          </a:p>
        </p:txBody>
      </p:sp>
      <p:sp>
        <p:nvSpPr>
          <p:cNvPr id="69" name="Date Placeholder 6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9B9-CFDE-418D-AF7D-4F98A75C839A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Conversion Between Forms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8458200" cy="5027613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To convert between sum-of-</a:t>
            </a:r>
            <a:r>
              <a:rPr lang="en-US" dirty="0" err="1">
                <a:cs typeface="Times New Roman" pitchFamily="18" charset="0"/>
              </a:rPr>
              <a:t>minterms</a:t>
            </a:r>
            <a:r>
              <a:rPr lang="en-US" dirty="0">
                <a:cs typeface="Times New Roman" pitchFamily="18" charset="0"/>
              </a:rPr>
              <a:t> and product-of-</a:t>
            </a:r>
            <a:r>
              <a:rPr lang="en-US" dirty="0" err="1">
                <a:cs typeface="Times New Roman" pitchFamily="18" charset="0"/>
              </a:rPr>
              <a:t>maxterms</a:t>
            </a:r>
            <a:r>
              <a:rPr lang="en-US" dirty="0">
                <a:cs typeface="Times New Roman" pitchFamily="18" charset="0"/>
              </a:rPr>
              <a:t> form (or vice-versa) we follow these steps:</a:t>
            </a:r>
          </a:p>
          <a:p>
            <a:pPr lvl="1"/>
            <a:r>
              <a:rPr lang="en-US" dirty="0">
                <a:cs typeface="Times New Roman" pitchFamily="18" charset="0"/>
              </a:rPr>
              <a:t>Find the function complement by swapping terms in the list with terms not in the list.</a:t>
            </a:r>
          </a:p>
          <a:p>
            <a:pPr lvl="1"/>
            <a:r>
              <a:rPr lang="en-US" dirty="0">
                <a:cs typeface="Times New Roman" pitchFamily="18" charset="0"/>
              </a:rPr>
              <a:t>Change from products to sums, or vice versa.</a:t>
            </a:r>
          </a:p>
          <a:p>
            <a:r>
              <a:rPr lang="en-US" dirty="0" err="1">
                <a:cs typeface="Times New Roman" pitchFamily="18" charset="0"/>
              </a:rPr>
              <a:t>Example:Given</a:t>
            </a:r>
            <a:r>
              <a:rPr lang="en-US" dirty="0">
                <a:cs typeface="Times New Roman" pitchFamily="18" charset="0"/>
              </a:rPr>
              <a:t> F as before:</a:t>
            </a:r>
          </a:p>
          <a:p>
            <a:r>
              <a:rPr lang="en-US" dirty="0">
                <a:cs typeface="Times New Roman" pitchFamily="18" charset="0"/>
              </a:rPr>
              <a:t>Form the Complement: </a:t>
            </a:r>
          </a:p>
          <a:p>
            <a:r>
              <a:rPr lang="en-US" dirty="0">
                <a:cs typeface="Times New Roman" pitchFamily="18" charset="0"/>
              </a:rPr>
              <a:t>Then use the other form with the same indices – this 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forms the complement again, giving the other form of the original function:</a:t>
            </a:r>
          </a:p>
          <a:p>
            <a:endParaRPr lang="en-US" dirty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endParaRPr lang="en-US" sz="2000" dirty="0"/>
          </a:p>
        </p:txBody>
      </p:sp>
      <p:graphicFrame>
        <p:nvGraphicFramePr>
          <p:cNvPr id="299012" name="Object 4"/>
          <p:cNvGraphicFramePr>
            <a:graphicFrameLocks noChangeAspect="1"/>
          </p:cNvGraphicFramePr>
          <p:nvPr/>
        </p:nvGraphicFramePr>
        <p:xfrm>
          <a:off x="5181600" y="2987366"/>
          <a:ext cx="37750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62" name="Equation" r:id="rId3" imgW="3352680" imgH="368280" progId="Equation.3">
                  <p:embed/>
                </p:oleObj>
              </mc:Choice>
              <mc:Fallback>
                <p:oleObj name="Equation" r:id="rId3" imgW="335268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987366"/>
                        <a:ext cx="3775075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352800"/>
            <a:ext cx="3662363" cy="476250"/>
            <a:chOff x="3016" y="2774"/>
            <a:chExt cx="2307" cy="300"/>
          </a:xfrm>
        </p:grpSpPr>
        <p:sp>
          <p:nvSpPr>
            <p:cNvPr id="299015" name="Line 7"/>
            <p:cNvSpPr>
              <a:spLocks noChangeShapeType="1"/>
            </p:cNvSpPr>
            <p:nvPr/>
          </p:nvSpPr>
          <p:spPr bwMode="auto">
            <a:xfrm>
              <a:off x="3035" y="2812"/>
              <a:ext cx="1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 sz="1600"/>
            </a:p>
          </p:txBody>
        </p:sp>
        <p:sp>
          <p:nvSpPr>
            <p:cNvPr id="299016" name="Rectangle 8"/>
            <p:cNvSpPr>
              <a:spLocks noChangeArrowheads="1"/>
            </p:cNvSpPr>
            <p:nvPr/>
          </p:nvSpPr>
          <p:spPr bwMode="auto">
            <a:xfrm>
              <a:off x="5247" y="2803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)</a:t>
              </a:r>
              <a:endParaRPr lang="en-US" sz="2000"/>
            </a:p>
          </p:txBody>
        </p:sp>
        <p:sp>
          <p:nvSpPr>
            <p:cNvPr id="299017" name="Rectangle 9"/>
            <p:cNvSpPr>
              <a:spLocks noChangeArrowheads="1"/>
            </p:cNvSpPr>
            <p:nvPr/>
          </p:nvSpPr>
          <p:spPr bwMode="auto">
            <a:xfrm>
              <a:off x="5112" y="2803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6</a:t>
              </a:r>
              <a:endParaRPr lang="en-US" sz="2000"/>
            </a:p>
          </p:txBody>
        </p:sp>
        <p:sp>
          <p:nvSpPr>
            <p:cNvPr id="299018" name="Rectangle 10"/>
            <p:cNvSpPr>
              <a:spLocks noChangeArrowheads="1"/>
            </p:cNvSpPr>
            <p:nvPr/>
          </p:nvSpPr>
          <p:spPr bwMode="auto">
            <a:xfrm>
              <a:off x="5048" y="280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2000"/>
            </a:p>
          </p:txBody>
        </p:sp>
        <p:sp>
          <p:nvSpPr>
            <p:cNvPr id="299019" name="Rectangle 11"/>
            <p:cNvSpPr>
              <a:spLocks noChangeArrowheads="1"/>
            </p:cNvSpPr>
            <p:nvPr/>
          </p:nvSpPr>
          <p:spPr bwMode="auto">
            <a:xfrm>
              <a:off x="4921" y="2803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4</a:t>
              </a:r>
              <a:endParaRPr lang="en-US" sz="2000"/>
            </a:p>
          </p:txBody>
        </p:sp>
        <p:sp>
          <p:nvSpPr>
            <p:cNvPr id="299020" name="Rectangle 12"/>
            <p:cNvSpPr>
              <a:spLocks noChangeArrowheads="1"/>
            </p:cNvSpPr>
            <p:nvPr/>
          </p:nvSpPr>
          <p:spPr bwMode="auto">
            <a:xfrm>
              <a:off x="4857" y="280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2000"/>
            </a:p>
          </p:txBody>
        </p:sp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4734" y="2803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2</a:t>
              </a:r>
              <a:endParaRPr lang="en-US" sz="2000"/>
            </a:p>
          </p:txBody>
        </p:sp>
        <p:sp>
          <p:nvSpPr>
            <p:cNvPr id="299022" name="Rectangle 14"/>
            <p:cNvSpPr>
              <a:spLocks noChangeArrowheads="1"/>
            </p:cNvSpPr>
            <p:nvPr/>
          </p:nvSpPr>
          <p:spPr bwMode="auto">
            <a:xfrm>
              <a:off x="4664" y="2803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2000"/>
            </a:p>
          </p:txBody>
        </p:sp>
        <p:sp>
          <p:nvSpPr>
            <p:cNvPr id="299023" name="Rectangle 15"/>
            <p:cNvSpPr>
              <a:spLocks noChangeArrowheads="1"/>
            </p:cNvSpPr>
            <p:nvPr/>
          </p:nvSpPr>
          <p:spPr bwMode="auto">
            <a:xfrm>
              <a:off x="4537" y="2803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0</a:t>
              </a:r>
              <a:endParaRPr lang="en-US" sz="2000"/>
            </a:p>
          </p:txBody>
        </p:sp>
        <p:sp>
          <p:nvSpPr>
            <p:cNvPr id="299024" name="Rectangle 16"/>
            <p:cNvSpPr>
              <a:spLocks noChangeArrowheads="1"/>
            </p:cNvSpPr>
            <p:nvPr/>
          </p:nvSpPr>
          <p:spPr bwMode="auto">
            <a:xfrm>
              <a:off x="4451" y="2803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(</a:t>
              </a:r>
              <a:endParaRPr lang="en-US" sz="2000"/>
            </a:p>
          </p:txBody>
        </p:sp>
        <p:sp>
          <p:nvSpPr>
            <p:cNvPr id="299025" name="Rectangle 17"/>
            <p:cNvSpPr>
              <a:spLocks noChangeArrowheads="1"/>
            </p:cNvSpPr>
            <p:nvPr/>
          </p:nvSpPr>
          <p:spPr bwMode="auto">
            <a:xfrm>
              <a:off x="3841" y="2787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)</a:t>
              </a:r>
              <a:endParaRPr lang="en-US" sz="2000"/>
            </a:p>
          </p:txBody>
        </p:sp>
        <p:sp>
          <p:nvSpPr>
            <p:cNvPr id="299026" name="Rectangle 18"/>
            <p:cNvSpPr>
              <a:spLocks noChangeArrowheads="1"/>
            </p:cNvSpPr>
            <p:nvPr/>
          </p:nvSpPr>
          <p:spPr bwMode="auto">
            <a:xfrm>
              <a:off x="3714" y="2787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z</a:t>
              </a:r>
              <a:endParaRPr lang="en-US" sz="2000"/>
            </a:p>
          </p:txBody>
        </p:sp>
        <p:sp>
          <p:nvSpPr>
            <p:cNvPr id="299027" name="Rectangle 19"/>
            <p:cNvSpPr>
              <a:spLocks noChangeArrowheads="1"/>
            </p:cNvSpPr>
            <p:nvPr/>
          </p:nvSpPr>
          <p:spPr bwMode="auto">
            <a:xfrm>
              <a:off x="3620" y="2787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2000"/>
            </a:p>
          </p:txBody>
        </p:sp>
        <p:sp>
          <p:nvSpPr>
            <p:cNvPr id="299028" name="Rectangle 20"/>
            <p:cNvSpPr>
              <a:spLocks noChangeArrowheads="1"/>
            </p:cNvSpPr>
            <p:nvPr/>
          </p:nvSpPr>
          <p:spPr bwMode="auto">
            <a:xfrm>
              <a:off x="3491" y="2787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</a:rPr>
                <a:t>y</a:t>
              </a:r>
              <a:endParaRPr lang="en-US" sz="2000" dirty="0"/>
            </a:p>
          </p:txBody>
        </p:sp>
        <p:sp>
          <p:nvSpPr>
            <p:cNvPr id="299029" name="Rectangle 21"/>
            <p:cNvSpPr>
              <a:spLocks noChangeArrowheads="1"/>
            </p:cNvSpPr>
            <p:nvPr/>
          </p:nvSpPr>
          <p:spPr bwMode="auto">
            <a:xfrm>
              <a:off x="3386" y="2787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,</a:t>
              </a:r>
              <a:endParaRPr lang="en-US" sz="2000"/>
            </a:p>
          </p:txBody>
        </p:sp>
        <p:sp>
          <p:nvSpPr>
            <p:cNvPr id="299030" name="Rectangle 22"/>
            <p:cNvSpPr>
              <a:spLocks noChangeArrowheads="1"/>
            </p:cNvSpPr>
            <p:nvPr/>
          </p:nvSpPr>
          <p:spPr bwMode="auto">
            <a:xfrm>
              <a:off x="3261" y="2787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2000"/>
            </a:p>
          </p:txBody>
        </p:sp>
        <p:sp>
          <p:nvSpPr>
            <p:cNvPr id="299031" name="Rectangle 23"/>
            <p:cNvSpPr>
              <a:spLocks noChangeArrowheads="1"/>
            </p:cNvSpPr>
            <p:nvPr/>
          </p:nvSpPr>
          <p:spPr bwMode="auto">
            <a:xfrm>
              <a:off x="3165" y="2787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(</a:t>
              </a:r>
              <a:endParaRPr lang="en-US" sz="2000"/>
            </a:p>
          </p:txBody>
        </p:sp>
        <p:sp>
          <p:nvSpPr>
            <p:cNvPr id="299032" name="Rectangle 24"/>
            <p:cNvSpPr>
              <a:spLocks noChangeArrowheads="1"/>
            </p:cNvSpPr>
            <p:nvPr/>
          </p:nvSpPr>
          <p:spPr bwMode="auto">
            <a:xfrm>
              <a:off x="3016" y="2787"/>
              <a:ext cx="13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F</a:t>
              </a:r>
              <a:endParaRPr lang="en-US" sz="2000"/>
            </a:p>
          </p:txBody>
        </p:sp>
        <p:sp>
          <p:nvSpPr>
            <p:cNvPr id="299033" name="Rectangle 25"/>
            <p:cNvSpPr>
              <a:spLocks noChangeArrowheads="1"/>
            </p:cNvSpPr>
            <p:nvPr/>
          </p:nvSpPr>
          <p:spPr bwMode="auto">
            <a:xfrm>
              <a:off x="4334" y="2897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 sz="2000"/>
            </a:p>
          </p:txBody>
        </p:sp>
        <p:sp>
          <p:nvSpPr>
            <p:cNvPr id="299034" name="Rectangle 26"/>
            <p:cNvSpPr>
              <a:spLocks noChangeArrowheads="1"/>
            </p:cNvSpPr>
            <p:nvPr/>
          </p:nvSpPr>
          <p:spPr bwMode="auto">
            <a:xfrm>
              <a:off x="4203" y="2774"/>
              <a:ext cx="13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 sz="2000"/>
            </a:p>
          </p:txBody>
        </p:sp>
        <p:sp>
          <p:nvSpPr>
            <p:cNvPr id="299035" name="Rectangle 27"/>
            <p:cNvSpPr>
              <a:spLocks noChangeArrowheads="1"/>
            </p:cNvSpPr>
            <p:nvPr/>
          </p:nvSpPr>
          <p:spPr bwMode="auto">
            <a:xfrm>
              <a:off x="4007" y="2774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000"/>
            </a:p>
          </p:txBody>
        </p:sp>
      </p:grpSp>
      <p:graphicFrame>
        <p:nvGraphicFramePr>
          <p:cNvPr id="299014" name="Object 6"/>
          <p:cNvGraphicFramePr>
            <a:graphicFrameLocks noChangeAspect="1"/>
          </p:cNvGraphicFramePr>
          <p:nvPr/>
        </p:nvGraphicFramePr>
        <p:xfrm>
          <a:off x="3649663" y="4614862"/>
          <a:ext cx="38941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63" name="Equation" r:id="rId5" imgW="3466800" imgH="368280" progId="Equation.3">
                  <p:embed/>
                </p:oleObj>
              </mc:Choice>
              <mc:Fallback>
                <p:oleObj name="Equation" r:id="rId5" imgW="346680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4614862"/>
                        <a:ext cx="3894137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BCF9-B099-481D-B02D-6D32C383D89C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1020763"/>
          </a:xfrm>
        </p:spPr>
        <p:txBody>
          <a:bodyPr/>
          <a:lstStyle/>
          <a:p>
            <a:r>
              <a:rPr lang="en-US" b="1" dirty="0"/>
              <a:t>Binary Variables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772400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Recall that the two binary values have different names: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True/False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On/Off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Yes/No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1/0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We use 1 and 0 to denote the two values.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Variable identifier examples: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A, B, y, z, or X</a:t>
            </a:r>
            <a:r>
              <a:rPr lang="en-US" sz="2400" baseline="-25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for now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RESET, START_IT, or ADD1 later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540E-B829-4060-9E6F-2BDA3E7F65CD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u="sng" dirty="0">
                <a:cs typeface="Times New Roman" pitchFamily="18" charset="0"/>
              </a:rPr>
              <a:t>Standard Sum-of-Products (SOP) form:</a:t>
            </a:r>
            <a:r>
              <a:rPr lang="en-US" sz="2800" dirty="0">
                <a:cs typeface="Times New Roman" pitchFamily="18" charset="0"/>
              </a:rPr>
              <a:t> equations are written as an OR of AND terms </a:t>
            </a:r>
          </a:p>
          <a:p>
            <a:r>
              <a:rPr lang="en-US" sz="2800" u="sng" dirty="0">
                <a:cs typeface="Times New Roman" pitchFamily="18" charset="0"/>
              </a:rPr>
              <a:t>Standard Product-of-Sums (POS) form:</a:t>
            </a:r>
            <a:r>
              <a:rPr lang="en-US" sz="2800" dirty="0">
                <a:cs typeface="Times New Roman" pitchFamily="18" charset="0"/>
              </a:rPr>
              <a:t> equations are written as an AND of OR terms</a:t>
            </a:r>
          </a:p>
          <a:p>
            <a:r>
              <a:rPr lang="en-US" sz="2800" dirty="0">
                <a:cs typeface="Times New Roman" pitchFamily="18" charset="0"/>
              </a:rPr>
              <a:t>Examples: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SOP: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POS:   </a:t>
            </a:r>
          </a:p>
          <a:p>
            <a:r>
              <a:rPr lang="en-US" sz="2800" dirty="0">
                <a:cs typeface="Times New Roman" pitchFamily="18" charset="0"/>
              </a:rPr>
              <a:t>These “mixed” forms are </a:t>
            </a:r>
            <a:r>
              <a:rPr lang="en-US" sz="2800" u="sng" dirty="0">
                <a:cs typeface="Times New Roman" pitchFamily="18" charset="0"/>
              </a:rPr>
              <a:t>neither SOP nor POS</a:t>
            </a:r>
          </a:p>
          <a:p>
            <a:pPr lvl="1"/>
            <a:r>
              <a:rPr lang="en-US" sz="2400" dirty="0"/>
              <a:t> </a:t>
            </a:r>
          </a:p>
          <a:p>
            <a:pPr lvl="1"/>
            <a:r>
              <a:rPr lang="en-US" sz="2400" dirty="0"/>
              <a:t> 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Standard Forms</a:t>
            </a:r>
          </a:p>
        </p:txBody>
      </p:sp>
      <p:sp>
        <p:nvSpPr>
          <p:cNvPr id="327685" name="Line 5"/>
          <p:cNvSpPr>
            <a:spLocks noChangeShapeType="1"/>
          </p:cNvSpPr>
          <p:nvPr/>
        </p:nvSpPr>
        <p:spPr bwMode="auto">
          <a:xfrm>
            <a:off x="4157094" y="3529013"/>
            <a:ext cx="2476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 sz="1400"/>
          </a:p>
        </p:txBody>
      </p:sp>
      <p:sp>
        <p:nvSpPr>
          <p:cNvPr id="327686" name="Line 6"/>
          <p:cNvSpPr>
            <a:spLocks noChangeShapeType="1"/>
          </p:cNvSpPr>
          <p:nvPr/>
        </p:nvSpPr>
        <p:spPr bwMode="auto">
          <a:xfrm>
            <a:off x="4493644" y="3529013"/>
            <a:ext cx="21748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 sz="1400"/>
          </a:p>
        </p:txBody>
      </p:sp>
      <p:sp>
        <p:nvSpPr>
          <p:cNvPr id="327687" name="Rectangle 7"/>
          <p:cNvSpPr>
            <a:spLocks noChangeArrowheads="1"/>
          </p:cNvSpPr>
          <p:nvPr/>
        </p:nvSpPr>
        <p:spPr bwMode="auto">
          <a:xfrm>
            <a:off x="5385819" y="3471863"/>
            <a:ext cx="205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</a:rPr>
              <a:t>B</a:t>
            </a:r>
            <a:endParaRPr lang="en-US" sz="2000" dirty="0"/>
          </a:p>
        </p:txBody>
      </p:sp>
      <p:sp>
        <p:nvSpPr>
          <p:cNvPr id="327688" name="Rectangle 8"/>
          <p:cNvSpPr>
            <a:spLocks noChangeArrowheads="1"/>
          </p:cNvSpPr>
          <p:nvPr/>
        </p:nvSpPr>
        <p:spPr bwMode="auto">
          <a:xfrm>
            <a:off x="5304857" y="3471863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000"/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5025457" y="3471863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000"/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4787332" y="3471863"/>
            <a:ext cx="22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C</a:t>
            </a:r>
            <a:endParaRPr lang="en-US" sz="2000"/>
          </a:p>
        </p:txBody>
      </p:sp>
      <p:sp>
        <p:nvSpPr>
          <p:cNvPr id="327691" name="Rectangle 11"/>
          <p:cNvSpPr>
            <a:spLocks noChangeArrowheads="1"/>
          </p:cNvSpPr>
          <p:nvPr/>
        </p:nvSpPr>
        <p:spPr bwMode="auto">
          <a:xfrm>
            <a:off x="4711132" y="3471863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000"/>
          </a:p>
        </p:txBody>
      </p:sp>
      <p:sp>
        <p:nvSpPr>
          <p:cNvPr id="327692" name="Rectangle 12"/>
          <p:cNvSpPr>
            <a:spLocks noChangeArrowheads="1"/>
          </p:cNvSpPr>
          <p:nvPr/>
        </p:nvSpPr>
        <p:spPr bwMode="auto">
          <a:xfrm>
            <a:off x="4485707" y="3471863"/>
            <a:ext cx="205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B</a:t>
            </a:r>
            <a:endParaRPr lang="en-US" sz="2000"/>
          </a:p>
        </p:txBody>
      </p: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4404744" y="3543300"/>
            <a:ext cx="102592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694" name="Rectangle 14"/>
          <p:cNvSpPr>
            <a:spLocks noChangeArrowheads="1"/>
          </p:cNvSpPr>
          <p:nvPr/>
        </p:nvSpPr>
        <p:spPr bwMode="auto">
          <a:xfrm>
            <a:off x="4152332" y="3471863"/>
            <a:ext cx="205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A</a:t>
            </a:r>
            <a:endParaRPr lang="en-US" sz="2000"/>
          </a:p>
        </p:txBody>
      </p:sp>
      <p:sp>
        <p:nvSpPr>
          <p:cNvPr id="327696" name="Rectangle 16"/>
          <p:cNvSpPr>
            <a:spLocks noChangeArrowheads="1"/>
          </p:cNvSpPr>
          <p:nvPr/>
        </p:nvSpPr>
        <p:spPr bwMode="auto">
          <a:xfrm>
            <a:off x="3788794" y="3471863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000"/>
          </a:p>
        </p:txBody>
      </p:sp>
      <p:sp>
        <p:nvSpPr>
          <p:cNvPr id="327697" name="Rectangle 17"/>
          <p:cNvSpPr>
            <a:spLocks noChangeArrowheads="1"/>
          </p:cNvSpPr>
          <p:nvPr/>
        </p:nvSpPr>
        <p:spPr bwMode="auto">
          <a:xfrm>
            <a:off x="3549082" y="3471863"/>
            <a:ext cx="22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</a:rPr>
              <a:t>C</a:t>
            </a:r>
            <a:endParaRPr lang="en-US" sz="2000" dirty="0"/>
          </a:p>
        </p:txBody>
      </p:sp>
      <p:sp>
        <p:nvSpPr>
          <p:cNvPr id="327698" name="Rectangle 18"/>
          <p:cNvSpPr>
            <a:spLocks noChangeArrowheads="1"/>
          </p:cNvSpPr>
          <p:nvPr/>
        </p:nvSpPr>
        <p:spPr bwMode="auto">
          <a:xfrm>
            <a:off x="3472882" y="3471863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000"/>
          </a:p>
        </p:txBody>
      </p:sp>
      <p:sp>
        <p:nvSpPr>
          <p:cNvPr id="327699" name="Rectangle 19"/>
          <p:cNvSpPr>
            <a:spLocks noChangeArrowheads="1"/>
          </p:cNvSpPr>
          <p:nvPr/>
        </p:nvSpPr>
        <p:spPr bwMode="auto">
          <a:xfrm>
            <a:off x="3247457" y="3471863"/>
            <a:ext cx="205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B</a:t>
            </a:r>
            <a:endParaRPr lang="en-US" sz="2000"/>
          </a:p>
        </p:txBody>
      </p:sp>
      <p:sp>
        <p:nvSpPr>
          <p:cNvPr id="327700" name="Rectangle 20"/>
          <p:cNvSpPr>
            <a:spLocks noChangeArrowheads="1"/>
          </p:cNvSpPr>
          <p:nvPr/>
        </p:nvSpPr>
        <p:spPr bwMode="auto">
          <a:xfrm>
            <a:off x="3166494" y="3471863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2000"/>
          </a:p>
        </p:txBody>
      </p:sp>
      <p:sp>
        <p:nvSpPr>
          <p:cNvPr id="327701" name="Rectangle 21"/>
          <p:cNvSpPr>
            <a:spLocks noChangeArrowheads="1"/>
          </p:cNvSpPr>
          <p:nvPr/>
        </p:nvSpPr>
        <p:spPr bwMode="auto">
          <a:xfrm>
            <a:off x="2914082" y="3471863"/>
            <a:ext cx="205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A</a:t>
            </a:r>
            <a:endParaRPr lang="en-US" sz="2000"/>
          </a:p>
        </p:txBody>
      </p:sp>
      <p:sp>
        <p:nvSpPr>
          <p:cNvPr id="327702" name="Rectangle 22"/>
          <p:cNvSpPr>
            <a:spLocks noChangeArrowheads="1"/>
          </p:cNvSpPr>
          <p:nvPr/>
        </p:nvSpPr>
        <p:spPr bwMode="auto">
          <a:xfrm>
            <a:off x="5111182" y="3429000"/>
            <a:ext cx="1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000"/>
          </a:p>
        </p:txBody>
      </p:sp>
      <p:sp>
        <p:nvSpPr>
          <p:cNvPr id="327703" name="Rectangle 23"/>
          <p:cNvSpPr>
            <a:spLocks noChangeArrowheads="1"/>
          </p:cNvSpPr>
          <p:nvPr/>
        </p:nvSpPr>
        <p:spPr bwMode="auto">
          <a:xfrm>
            <a:off x="3872932" y="3443288"/>
            <a:ext cx="1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000"/>
          </a:p>
        </p:txBody>
      </p:sp>
      <p:sp>
        <p:nvSpPr>
          <p:cNvPr id="327706" name="Rectangle 26"/>
          <p:cNvSpPr>
            <a:spLocks noChangeArrowheads="1"/>
          </p:cNvSpPr>
          <p:nvPr/>
        </p:nvSpPr>
        <p:spPr bwMode="auto">
          <a:xfrm>
            <a:off x="5644582" y="3898900"/>
            <a:ext cx="22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C</a:t>
            </a:r>
            <a:endParaRPr lang="en-US" sz="2400" b="1"/>
          </a:p>
        </p:txBody>
      </p:sp>
      <p:sp>
        <p:nvSpPr>
          <p:cNvPr id="327707" name="Rectangle 27"/>
          <p:cNvSpPr>
            <a:spLocks noChangeArrowheads="1"/>
          </p:cNvSpPr>
          <p:nvPr/>
        </p:nvSpPr>
        <p:spPr bwMode="auto">
          <a:xfrm>
            <a:off x="5576319" y="389890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08" name="Rectangle 28"/>
          <p:cNvSpPr>
            <a:spLocks noChangeArrowheads="1"/>
          </p:cNvSpPr>
          <p:nvPr/>
        </p:nvSpPr>
        <p:spPr bwMode="auto">
          <a:xfrm>
            <a:off x="5511232" y="3898900"/>
            <a:ext cx="102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·</a:t>
            </a:r>
            <a:endParaRPr lang="en-US" sz="2400" b="1"/>
          </a:p>
        </p:txBody>
      </p:sp>
      <p:sp>
        <p:nvSpPr>
          <p:cNvPr id="327709" name="Rectangle 29"/>
          <p:cNvSpPr>
            <a:spLocks noChangeArrowheads="1"/>
          </p:cNvSpPr>
          <p:nvPr/>
        </p:nvSpPr>
        <p:spPr bwMode="auto">
          <a:xfrm>
            <a:off x="5442969" y="389890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10" name="Rectangle 30"/>
          <p:cNvSpPr>
            <a:spLocks noChangeArrowheads="1"/>
          </p:cNvSpPr>
          <p:nvPr/>
        </p:nvSpPr>
        <p:spPr bwMode="auto">
          <a:xfrm>
            <a:off x="5390582" y="3856038"/>
            <a:ext cx="102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)</a:t>
            </a:r>
            <a:endParaRPr lang="en-US" sz="2400" b="1"/>
          </a:p>
        </p:txBody>
      </p:sp>
      <p:sp>
        <p:nvSpPr>
          <p:cNvPr id="327711" name="Rectangle 31"/>
          <p:cNvSpPr>
            <a:spLocks noChangeArrowheads="1"/>
          </p:cNvSpPr>
          <p:nvPr/>
        </p:nvSpPr>
        <p:spPr bwMode="auto">
          <a:xfrm>
            <a:off x="5096894" y="3898900"/>
            <a:ext cx="22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C</a:t>
            </a:r>
            <a:endParaRPr lang="en-US" sz="2400" b="1"/>
          </a:p>
        </p:txBody>
      </p:sp>
      <p:sp>
        <p:nvSpPr>
          <p:cNvPr id="327712" name="Rectangle 32"/>
          <p:cNvSpPr>
            <a:spLocks noChangeArrowheads="1"/>
          </p:cNvSpPr>
          <p:nvPr/>
        </p:nvSpPr>
        <p:spPr bwMode="auto">
          <a:xfrm>
            <a:off x="4798444" y="389890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13" name="Rectangle 33"/>
          <p:cNvSpPr>
            <a:spLocks noChangeArrowheads="1"/>
          </p:cNvSpPr>
          <p:nvPr/>
        </p:nvSpPr>
        <p:spPr bwMode="auto">
          <a:xfrm>
            <a:off x="4566669" y="3898900"/>
            <a:ext cx="22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B</a:t>
            </a:r>
            <a:endParaRPr lang="en-US" sz="2400" b="1"/>
          </a:p>
        </p:txBody>
      </p:sp>
      <p:sp>
        <p:nvSpPr>
          <p:cNvPr id="327714" name="Rectangle 34"/>
          <p:cNvSpPr>
            <a:spLocks noChangeArrowheads="1"/>
          </p:cNvSpPr>
          <p:nvPr/>
        </p:nvSpPr>
        <p:spPr bwMode="auto">
          <a:xfrm>
            <a:off x="3980882" y="3878263"/>
            <a:ext cx="325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(A</a:t>
            </a:r>
            <a:endParaRPr lang="en-US" sz="2400" b="1"/>
          </a:p>
        </p:txBody>
      </p:sp>
      <p:sp>
        <p:nvSpPr>
          <p:cNvPr id="327715" name="Rectangle 35"/>
          <p:cNvSpPr>
            <a:spLocks noChangeArrowheads="1"/>
          </p:cNvSpPr>
          <p:nvPr/>
        </p:nvSpPr>
        <p:spPr bwMode="auto">
          <a:xfrm>
            <a:off x="3884044" y="389890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16" name="Rectangle 36"/>
          <p:cNvSpPr>
            <a:spLocks noChangeArrowheads="1"/>
          </p:cNvSpPr>
          <p:nvPr/>
        </p:nvSpPr>
        <p:spPr bwMode="auto">
          <a:xfrm>
            <a:off x="3820544" y="3898900"/>
            <a:ext cx="102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·</a:t>
            </a:r>
            <a:endParaRPr lang="en-US" sz="2400" b="1"/>
          </a:p>
        </p:txBody>
      </p:sp>
      <p:sp>
        <p:nvSpPr>
          <p:cNvPr id="327717" name="Rectangle 37"/>
          <p:cNvSpPr>
            <a:spLocks noChangeArrowheads="1"/>
          </p:cNvSpPr>
          <p:nvPr/>
        </p:nvSpPr>
        <p:spPr bwMode="auto">
          <a:xfrm>
            <a:off x="3752282" y="389890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18" name="Rectangle 38"/>
          <p:cNvSpPr>
            <a:spLocks noChangeArrowheads="1"/>
          </p:cNvSpPr>
          <p:nvPr/>
        </p:nvSpPr>
        <p:spPr bwMode="auto">
          <a:xfrm>
            <a:off x="3444307" y="3898900"/>
            <a:ext cx="325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B)</a:t>
            </a:r>
            <a:endParaRPr lang="en-US" sz="2400" b="1"/>
          </a:p>
        </p:txBody>
      </p:sp>
      <p:sp>
        <p:nvSpPr>
          <p:cNvPr id="327719" name="Rectangle 39"/>
          <p:cNvSpPr>
            <a:spLocks noChangeArrowheads="1"/>
          </p:cNvSpPr>
          <p:nvPr/>
        </p:nvSpPr>
        <p:spPr bwMode="auto">
          <a:xfrm>
            <a:off x="3372869" y="389890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20" name="Rectangle 40"/>
          <p:cNvSpPr>
            <a:spLocks noChangeArrowheads="1"/>
          </p:cNvSpPr>
          <p:nvPr/>
        </p:nvSpPr>
        <p:spPr bwMode="auto">
          <a:xfrm>
            <a:off x="3120457" y="3898900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21" name="Rectangle 41"/>
          <p:cNvSpPr>
            <a:spLocks noChangeArrowheads="1"/>
          </p:cNvSpPr>
          <p:nvPr/>
        </p:nvSpPr>
        <p:spPr bwMode="auto">
          <a:xfrm>
            <a:off x="2785494" y="3898900"/>
            <a:ext cx="325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(A</a:t>
            </a:r>
            <a:endParaRPr lang="en-US" sz="2400" b="1"/>
          </a:p>
        </p:txBody>
      </p:sp>
      <p:sp>
        <p:nvSpPr>
          <p:cNvPr id="327722" name="Rectangle 42"/>
          <p:cNvSpPr>
            <a:spLocks noChangeArrowheads="1"/>
          </p:cNvSpPr>
          <p:nvPr/>
        </p:nvSpPr>
        <p:spPr bwMode="auto">
          <a:xfrm>
            <a:off x="4874644" y="3860800"/>
            <a:ext cx="1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 b="1"/>
          </a:p>
        </p:txBody>
      </p:sp>
      <p:sp>
        <p:nvSpPr>
          <p:cNvPr id="327723" name="Rectangle 43"/>
          <p:cNvSpPr>
            <a:spLocks noChangeArrowheads="1"/>
          </p:cNvSpPr>
          <p:nvPr/>
        </p:nvSpPr>
        <p:spPr bwMode="auto">
          <a:xfrm>
            <a:off x="4355532" y="3860800"/>
            <a:ext cx="1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 b="1"/>
          </a:p>
        </p:txBody>
      </p:sp>
      <p:sp>
        <p:nvSpPr>
          <p:cNvPr id="327724" name="Rectangle 44"/>
          <p:cNvSpPr>
            <a:spLocks noChangeArrowheads="1"/>
          </p:cNvSpPr>
          <p:nvPr/>
        </p:nvSpPr>
        <p:spPr bwMode="auto">
          <a:xfrm>
            <a:off x="3196657" y="3860800"/>
            <a:ext cx="1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 b="1"/>
          </a:p>
        </p:txBody>
      </p:sp>
      <p:sp>
        <p:nvSpPr>
          <p:cNvPr id="327725" name="Rectangle 45"/>
          <p:cNvSpPr>
            <a:spLocks noChangeArrowheads="1"/>
          </p:cNvSpPr>
          <p:nvPr/>
        </p:nvSpPr>
        <p:spPr bwMode="auto">
          <a:xfrm>
            <a:off x="4637032" y="53006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26" name="Rectangle 46"/>
          <p:cNvSpPr>
            <a:spLocks noChangeArrowheads="1"/>
          </p:cNvSpPr>
          <p:nvPr/>
        </p:nvSpPr>
        <p:spPr bwMode="auto">
          <a:xfrm>
            <a:off x="4273494" y="5300662"/>
            <a:ext cx="325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C)</a:t>
            </a:r>
            <a:endParaRPr lang="en-US" sz="2400" b="1"/>
          </a:p>
        </p:txBody>
      </p:sp>
      <p:sp>
        <p:nvSpPr>
          <p:cNvPr id="327727" name="Rectangle 47"/>
          <p:cNvSpPr>
            <a:spLocks noChangeArrowheads="1"/>
          </p:cNvSpPr>
          <p:nvPr/>
        </p:nvSpPr>
        <p:spPr bwMode="auto">
          <a:xfrm>
            <a:off x="4197294" y="53006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28" name="Rectangle 48"/>
          <p:cNvSpPr>
            <a:spLocks noChangeArrowheads="1"/>
          </p:cNvSpPr>
          <p:nvPr/>
        </p:nvSpPr>
        <p:spPr bwMode="auto">
          <a:xfrm>
            <a:off x="3917894" y="53006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29" name="Rectangle 49"/>
          <p:cNvSpPr>
            <a:spLocks noChangeArrowheads="1"/>
          </p:cNvSpPr>
          <p:nvPr/>
        </p:nvSpPr>
        <p:spPr bwMode="auto">
          <a:xfrm>
            <a:off x="3544832" y="5300662"/>
            <a:ext cx="325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(A</a:t>
            </a:r>
            <a:endParaRPr lang="en-US" sz="2400" b="1"/>
          </a:p>
        </p:txBody>
      </p:sp>
      <p:sp>
        <p:nvSpPr>
          <p:cNvPr id="327730" name="Rectangle 50"/>
          <p:cNvSpPr>
            <a:spLocks noChangeArrowheads="1"/>
          </p:cNvSpPr>
          <p:nvPr/>
        </p:nvSpPr>
        <p:spPr bwMode="auto">
          <a:xfrm>
            <a:off x="3468632" y="53006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31" name="Rectangle 51"/>
          <p:cNvSpPr>
            <a:spLocks noChangeArrowheads="1"/>
          </p:cNvSpPr>
          <p:nvPr/>
        </p:nvSpPr>
        <p:spPr bwMode="auto">
          <a:xfrm>
            <a:off x="3105094" y="5300662"/>
            <a:ext cx="325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C)</a:t>
            </a:r>
            <a:endParaRPr lang="en-US" sz="2400" b="1"/>
          </a:p>
        </p:txBody>
      </p:sp>
      <p:sp>
        <p:nvSpPr>
          <p:cNvPr id="327732" name="Rectangle 52"/>
          <p:cNvSpPr>
            <a:spLocks noChangeArrowheads="1"/>
          </p:cNvSpPr>
          <p:nvPr/>
        </p:nvSpPr>
        <p:spPr bwMode="auto">
          <a:xfrm>
            <a:off x="3028894" y="53006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33" name="Rectangle 53"/>
          <p:cNvSpPr>
            <a:spLocks noChangeArrowheads="1"/>
          </p:cNvSpPr>
          <p:nvPr/>
        </p:nvSpPr>
        <p:spPr bwMode="auto">
          <a:xfrm>
            <a:off x="2749494" y="53006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34" name="Rectangle 54"/>
          <p:cNvSpPr>
            <a:spLocks noChangeArrowheads="1"/>
          </p:cNvSpPr>
          <p:nvPr/>
        </p:nvSpPr>
        <p:spPr bwMode="auto">
          <a:xfrm>
            <a:off x="2522482" y="5300662"/>
            <a:ext cx="22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B</a:t>
            </a:r>
            <a:endParaRPr lang="en-US" sz="2400" b="1"/>
          </a:p>
        </p:txBody>
      </p:sp>
      <p:sp>
        <p:nvSpPr>
          <p:cNvPr id="327735" name="Rectangle 55"/>
          <p:cNvSpPr>
            <a:spLocks noChangeArrowheads="1"/>
          </p:cNvSpPr>
          <p:nvPr/>
        </p:nvSpPr>
        <p:spPr bwMode="auto">
          <a:xfrm>
            <a:off x="2443107" y="53006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36" name="Rectangle 56"/>
          <p:cNvSpPr>
            <a:spLocks noChangeArrowheads="1"/>
          </p:cNvSpPr>
          <p:nvPr/>
        </p:nvSpPr>
        <p:spPr bwMode="auto">
          <a:xfrm>
            <a:off x="2070044" y="5300662"/>
            <a:ext cx="325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(A</a:t>
            </a:r>
            <a:endParaRPr lang="en-US" sz="2400" b="1"/>
          </a:p>
        </p:txBody>
      </p:sp>
      <p:sp>
        <p:nvSpPr>
          <p:cNvPr id="327737" name="Rectangle 57"/>
          <p:cNvSpPr>
            <a:spLocks noChangeArrowheads="1"/>
          </p:cNvSpPr>
          <p:nvPr/>
        </p:nvSpPr>
        <p:spPr bwMode="auto">
          <a:xfrm>
            <a:off x="4002032" y="5257800"/>
            <a:ext cx="1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 b="1"/>
          </a:p>
        </p:txBody>
      </p:sp>
      <p:sp>
        <p:nvSpPr>
          <p:cNvPr id="327738" name="Rectangle 58"/>
          <p:cNvSpPr>
            <a:spLocks noChangeArrowheads="1"/>
          </p:cNvSpPr>
          <p:nvPr/>
        </p:nvSpPr>
        <p:spPr bwMode="auto">
          <a:xfrm>
            <a:off x="2833632" y="5257800"/>
            <a:ext cx="1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 b="1"/>
          </a:p>
        </p:txBody>
      </p:sp>
      <p:sp>
        <p:nvSpPr>
          <p:cNvPr id="327739" name="Line 59"/>
          <p:cNvSpPr>
            <a:spLocks noChangeShapeType="1"/>
          </p:cNvSpPr>
          <p:nvPr/>
        </p:nvSpPr>
        <p:spPr bwMode="auto">
          <a:xfrm>
            <a:off x="2639957" y="5770562"/>
            <a:ext cx="2032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 sz="1600" b="1"/>
          </a:p>
        </p:txBody>
      </p:sp>
      <p:sp>
        <p:nvSpPr>
          <p:cNvPr id="327740" name="Rectangle 60"/>
          <p:cNvSpPr>
            <a:spLocks noChangeArrowheads="1"/>
          </p:cNvSpPr>
          <p:nvPr/>
        </p:nvSpPr>
        <p:spPr bwMode="auto">
          <a:xfrm>
            <a:off x="4706882" y="5757862"/>
            <a:ext cx="1699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 </a:t>
            </a:r>
            <a:endParaRPr lang="en-US" sz="2400" b="1"/>
          </a:p>
        </p:txBody>
      </p:sp>
      <p:sp>
        <p:nvSpPr>
          <p:cNvPr id="327741" name="Rectangle 61"/>
          <p:cNvSpPr>
            <a:spLocks noChangeArrowheads="1"/>
          </p:cNvSpPr>
          <p:nvPr/>
        </p:nvSpPr>
        <p:spPr bwMode="auto">
          <a:xfrm>
            <a:off x="4400494" y="5757862"/>
            <a:ext cx="325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B)</a:t>
            </a:r>
            <a:endParaRPr lang="en-US" sz="2400" b="1"/>
          </a:p>
        </p:txBody>
      </p:sp>
      <p:sp>
        <p:nvSpPr>
          <p:cNvPr id="327742" name="Rectangle 62"/>
          <p:cNvSpPr>
            <a:spLocks noChangeArrowheads="1"/>
          </p:cNvSpPr>
          <p:nvPr/>
        </p:nvSpPr>
        <p:spPr bwMode="auto">
          <a:xfrm>
            <a:off x="4329057" y="57578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43" name="Rectangle 63"/>
          <p:cNvSpPr>
            <a:spLocks noChangeArrowheads="1"/>
          </p:cNvSpPr>
          <p:nvPr/>
        </p:nvSpPr>
        <p:spPr bwMode="auto">
          <a:xfrm>
            <a:off x="4076644" y="57578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44" name="Rectangle 64"/>
          <p:cNvSpPr>
            <a:spLocks noChangeArrowheads="1"/>
          </p:cNvSpPr>
          <p:nvPr/>
        </p:nvSpPr>
        <p:spPr bwMode="auto">
          <a:xfrm>
            <a:off x="3741682" y="5757862"/>
            <a:ext cx="3254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(A</a:t>
            </a:r>
            <a:endParaRPr lang="en-US" sz="2400" b="1"/>
          </a:p>
        </p:txBody>
      </p:sp>
      <p:sp>
        <p:nvSpPr>
          <p:cNvPr id="327745" name="Rectangle 65"/>
          <p:cNvSpPr>
            <a:spLocks noChangeArrowheads="1"/>
          </p:cNvSpPr>
          <p:nvPr/>
        </p:nvSpPr>
        <p:spPr bwMode="auto">
          <a:xfrm>
            <a:off x="3673419" y="57578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46" name="Rectangle 66"/>
          <p:cNvSpPr>
            <a:spLocks noChangeArrowheads="1"/>
          </p:cNvSpPr>
          <p:nvPr/>
        </p:nvSpPr>
        <p:spPr bwMode="auto">
          <a:xfrm>
            <a:off x="3457519" y="5757862"/>
            <a:ext cx="22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C</a:t>
            </a:r>
            <a:endParaRPr lang="en-US" sz="2400" b="1"/>
          </a:p>
        </p:txBody>
      </p:sp>
      <p:sp>
        <p:nvSpPr>
          <p:cNvPr id="327747" name="Rectangle 67"/>
          <p:cNvSpPr>
            <a:spLocks noChangeArrowheads="1"/>
          </p:cNvSpPr>
          <p:nvPr/>
        </p:nvSpPr>
        <p:spPr bwMode="auto">
          <a:xfrm>
            <a:off x="3390844" y="57578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48" name="Rectangle 68"/>
          <p:cNvSpPr>
            <a:spLocks noChangeArrowheads="1"/>
          </p:cNvSpPr>
          <p:nvPr/>
        </p:nvSpPr>
        <p:spPr bwMode="auto">
          <a:xfrm>
            <a:off x="3162244" y="5757862"/>
            <a:ext cx="22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A</a:t>
            </a:r>
            <a:endParaRPr lang="en-US" sz="2400" b="1"/>
          </a:p>
        </p:txBody>
      </p:sp>
      <p:sp>
        <p:nvSpPr>
          <p:cNvPr id="327749" name="Rectangle 69"/>
          <p:cNvSpPr>
            <a:spLocks noChangeArrowheads="1"/>
          </p:cNvSpPr>
          <p:nvPr/>
        </p:nvSpPr>
        <p:spPr bwMode="auto">
          <a:xfrm>
            <a:off x="2843157" y="57578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50" name="Rectangle 70"/>
          <p:cNvSpPr>
            <a:spLocks noChangeArrowheads="1"/>
          </p:cNvSpPr>
          <p:nvPr/>
        </p:nvSpPr>
        <p:spPr bwMode="auto">
          <a:xfrm>
            <a:off x="2628844" y="5757862"/>
            <a:ext cx="22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C</a:t>
            </a:r>
            <a:endParaRPr lang="en-US" sz="2400" b="1"/>
          </a:p>
        </p:txBody>
      </p:sp>
      <p:sp>
        <p:nvSpPr>
          <p:cNvPr id="327751" name="Rectangle 71"/>
          <p:cNvSpPr>
            <a:spLocks noChangeArrowheads="1"/>
          </p:cNvSpPr>
          <p:nvPr/>
        </p:nvSpPr>
        <p:spPr bwMode="auto">
          <a:xfrm>
            <a:off x="2560582" y="57578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52" name="Rectangle 72"/>
          <p:cNvSpPr>
            <a:spLocks noChangeArrowheads="1"/>
          </p:cNvSpPr>
          <p:nvPr/>
        </p:nvSpPr>
        <p:spPr bwMode="auto">
          <a:xfrm>
            <a:off x="2357382" y="5757862"/>
            <a:ext cx="22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B</a:t>
            </a:r>
            <a:endParaRPr lang="en-US" sz="2400" b="1"/>
          </a:p>
        </p:txBody>
      </p:sp>
      <p:sp>
        <p:nvSpPr>
          <p:cNvPr id="327753" name="Rectangle 73"/>
          <p:cNvSpPr>
            <a:spLocks noChangeArrowheads="1"/>
          </p:cNvSpPr>
          <p:nvPr/>
        </p:nvSpPr>
        <p:spPr bwMode="auto">
          <a:xfrm>
            <a:off x="2284357" y="5757862"/>
            <a:ext cx="84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 </a:t>
            </a:r>
            <a:endParaRPr lang="en-US" sz="2400" b="1"/>
          </a:p>
        </p:txBody>
      </p:sp>
      <p:sp>
        <p:nvSpPr>
          <p:cNvPr id="327754" name="Rectangle 74"/>
          <p:cNvSpPr>
            <a:spLocks noChangeArrowheads="1"/>
          </p:cNvSpPr>
          <p:nvPr/>
        </p:nvSpPr>
        <p:spPr bwMode="auto">
          <a:xfrm>
            <a:off x="2057344" y="5757862"/>
            <a:ext cx="222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A</a:t>
            </a:r>
            <a:endParaRPr lang="en-US" sz="2400" b="1"/>
          </a:p>
        </p:txBody>
      </p:sp>
      <p:sp>
        <p:nvSpPr>
          <p:cNvPr id="327755" name="Rectangle 75"/>
          <p:cNvSpPr>
            <a:spLocks noChangeArrowheads="1"/>
          </p:cNvSpPr>
          <p:nvPr/>
        </p:nvSpPr>
        <p:spPr bwMode="auto">
          <a:xfrm>
            <a:off x="4152844" y="5719762"/>
            <a:ext cx="1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 b="1"/>
          </a:p>
        </p:txBody>
      </p:sp>
      <p:sp>
        <p:nvSpPr>
          <p:cNvPr id="327756" name="Rectangle 76"/>
          <p:cNvSpPr>
            <a:spLocks noChangeArrowheads="1"/>
          </p:cNvSpPr>
          <p:nvPr/>
        </p:nvSpPr>
        <p:spPr bwMode="auto">
          <a:xfrm>
            <a:off x="2919357" y="5719762"/>
            <a:ext cx="1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n-US" sz="2400" b="1"/>
          </a:p>
        </p:txBody>
      </p:sp>
      <p:sp>
        <p:nvSpPr>
          <p:cNvPr id="327757" name="Line 77"/>
          <p:cNvSpPr>
            <a:spLocks noChangeShapeType="1"/>
          </p:cNvSpPr>
          <p:nvPr/>
        </p:nvSpPr>
        <p:spPr bwMode="auto">
          <a:xfrm>
            <a:off x="5106419" y="3943350"/>
            <a:ext cx="24765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 sz="1400"/>
          </a:p>
        </p:txBody>
      </p:sp>
      <p:sp>
        <p:nvSpPr>
          <p:cNvPr id="327758" name="Line 78"/>
          <p:cNvSpPr>
            <a:spLocks noChangeShapeType="1"/>
          </p:cNvSpPr>
          <p:nvPr/>
        </p:nvSpPr>
        <p:spPr bwMode="auto">
          <a:xfrm>
            <a:off x="4587307" y="3943350"/>
            <a:ext cx="21748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 sz="1400"/>
          </a:p>
        </p:txBody>
      </p:sp>
      <p:sp>
        <p:nvSpPr>
          <p:cNvPr id="76" name="Date Placeholder 7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D937-C088-4B0D-A862-A26879E2C1CA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8" name="Footer Placeholder 7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7"/>
            <a:ext cx="8229600" cy="10207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Standard Sum-of-Products (SOP)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906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A sum of </a:t>
            </a:r>
            <a:r>
              <a:rPr lang="en-US" dirty="0" err="1">
                <a:cs typeface="Times New Roman" pitchFamily="18" charset="0"/>
              </a:rPr>
              <a:t>minterms</a:t>
            </a:r>
            <a:r>
              <a:rPr lang="en-US" dirty="0">
                <a:cs typeface="Times New Roman" pitchFamily="18" charset="0"/>
              </a:rPr>
              <a:t> form for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variables can be written down directly from a truth table.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Implementation of this form is a two-level network of gates such that: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The first level consists of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-input AND gates, and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The second level is a single OR gate (with fewer than 2</a:t>
            </a:r>
            <a:r>
              <a:rPr lang="en-US" sz="3200" i="1" baseline="30000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inputs).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This form often can be simplified so that the corresponding circuit is simpler.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7934-4DD7-4D7B-A35C-10F5DD192E50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938" y="990600"/>
            <a:ext cx="7891462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A Simplification Example: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Writing the </a:t>
            </a:r>
            <a:r>
              <a:rPr lang="en-US" sz="2800" dirty="0" err="1">
                <a:cs typeface="Times New Roman" pitchFamily="18" charset="0"/>
              </a:rPr>
              <a:t>minterm</a:t>
            </a:r>
            <a:r>
              <a:rPr lang="en-US" sz="2800" dirty="0">
                <a:cs typeface="Times New Roman" pitchFamily="18" charset="0"/>
              </a:rPr>
              <a:t> expression: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F = A B C + A B C + A B C + ABC + ABC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Simplifying: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   F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Simplified F contains 3 literals compared to 15 in </a:t>
            </a:r>
            <a:r>
              <a:rPr lang="en-US" sz="2800" dirty="0" err="1">
                <a:cs typeface="Times New Roman" pitchFamily="18" charset="0"/>
              </a:rPr>
              <a:t>minterm</a:t>
            </a:r>
            <a:r>
              <a:rPr lang="en-US" sz="2800" dirty="0">
                <a:cs typeface="Times New Roman" pitchFamily="18" charset="0"/>
              </a:rPr>
              <a:t> F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title"/>
          </p:nvPr>
        </p:nvSpPr>
        <p:spPr>
          <a:xfrm>
            <a:off x="1096963" y="182563"/>
            <a:ext cx="8428037" cy="10207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Standard Sum-of-Products (SOP)</a:t>
            </a:r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1414463" y="1517650"/>
          <a:ext cx="44338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86" name="Microsoft Equation 3.0" r:id="rId3" imgW="3936960" imgH="368280" progId="Equation.3">
                  <p:embed/>
                </p:oleObj>
              </mc:Choice>
              <mc:Fallback>
                <p:oleObj name="Microsoft Equation 3.0" r:id="rId3" imgW="393696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1517650"/>
                        <a:ext cx="4433887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2" name="Line 6"/>
          <p:cNvSpPr>
            <a:spLocks noChangeShapeType="1"/>
          </p:cNvSpPr>
          <p:nvPr/>
        </p:nvSpPr>
        <p:spPr bwMode="auto">
          <a:xfrm>
            <a:off x="1922463" y="24257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31783" name="Line 7"/>
          <p:cNvSpPr>
            <a:spLocks noChangeShapeType="1"/>
          </p:cNvSpPr>
          <p:nvPr/>
        </p:nvSpPr>
        <p:spPr bwMode="auto">
          <a:xfrm>
            <a:off x="2308225" y="241935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31784" name="Line 8"/>
          <p:cNvSpPr>
            <a:spLocks noChangeShapeType="1"/>
          </p:cNvSpPr>
          <p:nvPr/>
        </p:nvSpPr>
        <p:spPr bwMode="auto">
          <a:xfrm>
            <a:off x="3611894" y="241776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31785" name="Line 9"/>
          <p:cNvSpPr>
            <a:spLocks noChangeShapeType="1"/>
          </p:cNvSpPr>
          <p:nvPr/>
        </p:nvSpPr>
        <p:spPr bwMode="auto">
          <a:xfrm>
            <a:off x="3997656" y="24257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31786" name="Line 10"/>
          <p:cNvSpPr>
            <a:spLocks noChangeShapeType="1"/>
          </p:cNvSpPr>
          <p:nvPr/>
        </p:nvSpPr>
        <p:spPr bwMode="auto">
          <a:xfrm>
            <a:off x="4953000" y="243205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31787" name="Line 11"/>
          <p:cNvSpPr>
            <a:spLocks noChangeShapeType="1"/>
          </p:cNvSpPr>
          <p:nvPr/>
        </p:nvSpPr>
        <p:spPr bwMode="auto">
          <a:xfrm>
            <a:off x="6459515" y="24257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2C6F-F222-427F-B27A-A01DAEA77740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122237"/>
            <a:ext cx="8199437" cy="10207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AND/OR Two-level Implementation of SOP Expression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772400" cy="50292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The two implementations for F are shown below – it is quite apparent which is simpler!</a:t>
            </a:r>
            <a:endParaRPr lang="en-US" dirty="0"/>
          </a:p>
        </p:txBody>
      </p:sp>
      <p:graphicFrame>
        <p:nvGraphicFramePr>
          <p:cNvPr id="333828" name="Object 4"/>
          <p:cNvGraphicFramePr>
            <a:graphicFrameLocks noChangeAspect="1"/>
          </p:cNvGraphicFramePr>
          <p:nvPr/>
        </p:nvGraphicFramePr>
        <p:xfrm>
          <a:off x="1404350" y="2209800"/>
          <a:ext cx="613945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10" name="Document" r:id="rId3" imgW="6771240" imgH="4120920" progId="Word.Document.8">
                  <p:embed/>
                </p:oleObj>
              </mc:Choice>
              <mc:Fallback>
                <p:oleObj name="Document" r:id="rId3" imgW="6771240" imgH="41209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001" t="3148" b="15739"/>
                      <a:stretch>
                        <a:fillRect/>
                      </a:stretch>
                    </p:blipFill>
                    <p:spPr bwMode="auto">
                      <a:xfrm>
                        <a:off x="1404350" y="2209800"/>
                        <a:ext cx="613945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29" name="Object 5"/>
          <p:cNvGraphicFramePr>
            <a:graphicFrameLocks noChangeAspect="1"/>
          </p:cNvGraphicFramePr>
          <p:nvPr/>
        </p:nvGraphicFramePr>
        <p:xfrm>
          <a:off x="4648200" y="2362200"/>
          <a:ext cx="38100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11" name="Designer Drawing" r:id="rId5" imgW="4155120" imgH="1335600" progId="">
                  <p:embed/>
                </p:oleObj>
              </mc:Choice>
              <mc:Fallback>
                <p:oleObj name="Designer Drawing" r:id="rId5" imgW="4155120" imgH="1335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362200"/>
                        <a:ext cx="381000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9A97-A9CA-4D2D-A573-3CBFA2991374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SOP and POS Observations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The previous examples show that: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Canonical Forms (Sum-of-</a:t>
            </a:r>
            <a:r>
              <a:rPr lang="en-US" sz="2400" dirty="0" err="1">
                <a:cs typeface="Times New Roman" pitchFamily="18" charset="0"/>
              </a:rPr>
              <a:t>minterms</a:t>
            </a:r>
            <a:r>
              <a:rPr lang="en-US" sz="2400" dirty="0">
                <a:cs typeface="Times New Roman" pitchFamily="18" charset="0"/>
              </a:rPr>
              <a:t>, Product-of-</a:t>
            </a:r>
            <a:r>
              <a:rPr lang="en-US" sz="2400" dirty="0" err="1">
                <a:cs typeface="Times New Roman" pitchFamily="18" charset="0"/>
              </a:rPr>
              <a:t>Maxterms</a:t>
            </a:r>
            <a:r>
              <a:rPr lang="en-US" sz="2400" dirty="0">
                <a:cs typeface="Times New Roman" pitchFamily="18" charset="0"/>
              </a:rPr>
              <a:t>), or other standard forms (SOP, POS) differ in complexity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Boolean algebra can be used to manipulate equations into simpler forms.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Simpler equations lead to simpler two-level implementations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Questions: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How can we attain a “simplest” expression?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Is there only one minimum cost circuit?</a:t>
            </a: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next part will deal with these issues.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94D-B596-4DD8-BD48-24130AA0819C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1020763"/>
          </a:xfrm>
        </p:spPr>
        <p:txBody>
          <a:bodyPr/>
          <a:lstStyle/>
          <a:p>
            <a:r>
              <a:rPr lang="en-US" b="1" dirty="0"/>
              <a:t>Logical Operations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772400" cy="5027613"/>
          </a:xfrm>
        </p:spPr>
        <p:txBody>
          <a:bodyPr/>
          <a:lstStyle/>
          <a:p>
            <a:r>
              <a:rPr lang="en-US" sz="2800" dirty="0">
                <a:cs typeface="Times New Roman" pitchFamily="18" charset="0"/>
              </a:rPr>
              <a:t>The three basic logical operations are: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AND 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OR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NOT</a:t>
            </a:r>
          </a:p>
          <a:p>
            <a:r>
              <a:rPr lang="en-US" sz="2800" dirty="0">
                <a:cs typeface="Times New Roman" pitchFamily="18" charset="0"/>
              </a:rPr>
              <a:t>AND is denoted by a dot (·). </a:t>
            </a:r>
          </a:p>
          <a:p>
            <a:r>
              <a:rPr lang="en-US" sz="2800" dirty="0">
                <a:cs typeface="Times New Roman" pitchFamily="18" charset="0"/>
              </a:rPr>
              <a:t>OR is denoted by a plus (+).</a:t>
            </a:r>
          </a:p>
          <a:p>
            <a:r>
              <a:rPr lang="en-US" sz="2800" dirty="0">
                <a:cs typeface="Times New Roman" pitchFamily="18" charset="0"/>
              </a:rPr>
              <a:t>NOT is denoted by an </a:t>
            </a:r>
            <a:r>
              <a:rPr lang="en-US" sz="2800" dirty="0" err="1">
                <a:cs typeface="Times New Roman" pitchFamily="18" charset="0"/>
              </a:rPr>
              <a:t>overbar</a:t>
            </a:r>
            <a:r>
              <a:rPr lang="en-US" sz="2800" dirty="0">
                <a:cs typeface="Times New Roman" pitchFamily="18" charset="0"/>
              </a:rPr>
              <a:t> ( ¯ ), a single quote mark (') after, or (~) before the variable.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9E0C-E5FA-427E-9149-66CF5C9537EC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7772400" cy="2208213"/>
          </a:xfrm>
        </p:spPr>
        <p:txBody>
          <a:bodyPr/>
          <a:lstStyle/>
          <a:p>
            <a:pPr marL="0" indent="0"/>
            <a:r>
              <a:rPr lang="en-US" sz="2800" dirty="0">
                <a:cs typeface="Times New Roman" pitchFamily="18" charset="0"/>
              </a:rPr>
              <a:t> Examples:</a:t>
            </a:r>
          </a:p>
          <a:p>
            <a:pPr marL="454025" lvl="1" indent="0"/>
            <a:r>
              <a:rPr lang="en-US" sz="2800" dirty="0">
                <a:cs typeface="Times New Roman" pitchFamily="18" charset="0"/>
              </a:rPr>
              <a:t>                 is read “Y is equal to A AND B.”</a:t>
            </a:r>
          </a:p>
          <a:p>
            <a:pPr marL="454025" lvl="1" indent="0"/>
            <a:r>
              <a:rPr lang="en-US" sz="2800" dirty="0">
                <a:cs typeface="Times New Roman" pitchFamily="18" charset="0"/>
              </a:rPr>
              <a:t>                 is read “z is equal to x OR y.”</a:t>
            </a:r>
          </a:p>
          <a:p>
            <a:pPr marL="454025" lvl="1" indent="0"/>
            <a:r>
              <a:rPr lang="en-US" sz="2800" dirty="0">
                <a:cs typeface="Times New Roman" pitchFamily="18" charset="0"/>
              </a:rPr>
              <a:t>              is read “X is equal to NOT A.” </a:t>
            </a: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6952" y="304800"/>
            <a:ext cx="7328848" cy="609600"/>
          </a:xfrm>
        </p:spPr>
        <p:txBody>
          <a:bodyPr/>
          <a:lstStyle/>
          <a:p>
            <a:r>
              <a:rPr lang="en-US" b="1" dirty="0"/>
              <a:t>Notation Examples</a:t>
            </a:r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914400" y="3352800"/>
            <a:ext cx="8120062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rgbClr val="009999"/>
              </a:buClr>
              <a:buFont typeface="Wingdings" pitchFamily="2" charset="2"/>
              <a:buChar char="§"/>
            </a:pPr>
            <a:r>
              <a:rPr lang="en-US" sz="3200" dirty="0">
                <a:cs typeface="Times New Roman" pitchFamily="18" charset="0"/>
              </a:rPr>
              <a:t> Note: The statement: </a:t>
            </a:r>
          </a:p>
          <a:p>
            <a:pPr marL="454025" lvl="1" algn="l">
              <a:spcBef>
                <a:spcPct val="20000"/>
              </a:spcBef>
              <a:buSzPct val="125000"/>
            </a:pPr>
            <a:r>
              <a:rPr lang="en-US" sz="2800" dirty="0">
                <a:cs typeface="Times New Roman" pitchFamily="18" charset="0"/>
              </a:rPr>
              <a:t>1 + 1 = 2 (read “one </a:t>
            </a:r>
            <a:r>
              <a:rPr lang="en-US" sz="2800" u="sng" dirty="0">
                <a:cs typeface="Times New Roman" pitchFamily="18" charset="0"/>
              </a:rPr>
              <a:t>plus</a:t>
            </a:r>
            <a:r>
              <a:rPr lang="en-US" sz="2800" dirty="0">
                <a:cs typeface="Times New Roman" pitchFamily="18" charset="0"/>
              </a:rPr>
              <a:t> one equals two”)</a:t>
            </a:r>
          </a:p>
          <a:p>
            <a:pPr algn="l">
              <a:spcBef>
                <a:spcPct val="20000"/>
              </a:spcBef>
              <a:buFont typeface="Wingdings" pitchFamily="2" charset="2"/>
              <a:buNone/>
            </a:pPr>
            <a:r>
              <a:rPr lang="en-US" sz="3200" dirty="0">
                <a:cs typeface="Times New Roman" pitchFamily="18" charset="0"/>
              </a:rPr>
              <a:t>   is not the same as</a:t>
            </a:r>
          </a:p>
          <a:p>
            <a:pPr marL="454025" lvl="1" algn="l">
              <a:spcBef>
                <a:spcPct val="20000"/>
              </a:spcBef>
              <a:buSzPct val="125000"/>
            </a:pPr>
            <a:r>
              <a:rPr lang="en-US" sz="2800" dirty="0">
                <a:cs typeface="Times New Roman" pitchFamily="18" charset="0"/>
              </a:rPr>
              <a:t>1 + 1 = 1 (read “1 </a:t>
            </a:r>
            <a:r>
              <a:rPr lang="en-US" sz="2800" u="sng" dirty="0">
                <a:cs typeface="Times New Roman" pitchFamily="18" charset="0"/>
              </a:rPr>
              <a:t>or</a:t>
            </a:r>
            <a:r>
              <a:rPr lang="en-US" sz="2800" dirty="0">
                <a:cs typeface="Times New Roman" pitchFamily="18" charset="0"/>
              </a:rPr>
              <a:t> 1 equals 1”).</a:t>
            </a:r>
          </a:p>
        </p:txBody>
      </p:sp>
      <p:sp>
        <p:nvSpPr>
          <p:cNvPr id="228367" name="Rectangle 15"/>
          <p:cNvSpPr>
            <a:spLocks noChangeArrowheads="1"/>
          </p:cNvSpPr>
          <p:nvPr/>
        </p:nvSpPr>
        <p:spPr bwMode="auto">
          <a:xfrm>
            <a:off x="2032001" y="1524000"/>
            <a:ext cx="193010" cy="43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n-US" sz="2400"/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2770188" y="1563687"/>
            <a:ext cx="236092" cy="4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B</a:t>
            </a:r>
            <a:endParaRPr lang="en-US" sz="2400" dirty="0"/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2322513" y="1563687"/>
            <a:ext cx="236092" cy="4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A</a:t>
            </a:r>
            <a:endParaRPr lang="en-US" sz="2400" dirty="0"/>
          </a:p>
        </p:txBody>
      </p:sp>
      <p:sp>
        <p:nvSpPr>
          <p:cNvPr id="228365" name="Rectangle 13"/>
          <p:cNvSpPr>
            <a:spLocks noChangeArrowheads="1"/>
          </p:cNvSpPr>
          <p:nvPr/>
        </p:nvSpPr>
        <p:spPr bwMode="auto">
          <a:xfrm>
            <a:off x="1684338" y="1563687"/>
            <a:ext cx="236092" cy="4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Y</a:t>
            </a:r>
            <a:endParaRPr lang="en-US" sz="2400" dirty="0"/>
          </a:p>
        </p:txBody>
      </p:sp>
      <p:sp>
        <p:nvSpPr>
          <p:cNvPr id="228366" name="Rectangle 14"/>
          <p:cNvSpPr>
            <a:spLocks noChangeArrowheads="1"/>
          </p:cNvSpPr>
          <p:nvPr/>
        </p:nvSpPr>
        <p:spPr bwMode="auto">
          <a:xfrm>
            <a:off x="2632075" y="1547812"/>
            <a:ext cx="87874" cy="4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2800">
                <a:solidFill>
                  <a:srgbClr val="000000"/>
                </a:solidFill>
                <a:latin typeface="Symbol" pitchFamily="18" charset="2"/>
              </a:rPr>
              <a:t>×</a:t>
            </a:r>
            <a:endParaRPr lang="en-US" sz="2400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747839" y="2020887"/>
            <a:ext cx="1223961" cy="1009650"/>
            <a:chOff x="957" y="1524"/>
            <a:chExt cx="780" cy="622"/>
          </a:xfrm>
        </p:grpSpPr>
        <p:sp>
          <p:nvSpPr>
            <p:cNvPr id="228368" name="Rectangle 16"/>
            <p:cNvSpPr>
              <a:spLocks noChangeArrowheads="1"/>
            </p:cNvSpPr>
            <p:nvPr/>
          </p:nvSpPr>
          <p:spPr bwMode="auto">
            <a:xfrm>
              <a:off x="1624" y="1549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y</a:t>
              </a:r>
              <a:endParaRPr lang="en-US" sz="2400"/>
            </a:p>
          </p:txBody>
        </p:sp>
        <p:sp>
          <p:nvSpPr>
            <p:cNvPr id="228369" name="Rectangle 17"/>
            <p:cNvSpPr>
              <a:spLocks noChangeArrowheads="1"/>
            </p:cNvSpPr>
            <p:nvPr/>
          </p:nvSpPr>
          <p:spPr bwMode="auto">
            <a:xfrm>
              <a:off x="1294" y="1549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28370" name="Rectangle 18"/>
            <p:cNvSpPr>
              <a:spLocks noChangeArrowheads="1"/>
            </p:cNvSpPr>
            <p:nvPr/>
          </p:nvSpPr>
          <p:spPr bwMode="auto">
            <a:xfrm>
              <a:off x="957" y="1549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228371" name="Rectangle 19"/>
            <p:cNvSpPr>
              <a:spLocks noChangeArrowheads="1"/>
            </p:cNvSpPr>
            <p:nvPr/>
          </p:nvSpPr>
          <p:spPr bwMode="auto">
            <a:xfrm>
              <a:off x="1451" y="1553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/>
            </a:p>
          </p:txBody>
        </p:sp>
        <p:sp>
          <p:nvSpPr>
            <p:cNvPr id="228372" name="Rectangle 20"/>
            <p:cNvSpPr>
              <a:spLocks noChangeArrowheads="1"/>
            </p:cNvSpPr>
            <p:nvPr/>
          </p:nvSpPr>
          <p:spPr bwMode="auto">
            <a:xfrm>
              <a:off x="1115" y="1524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1375" y="1875"/>
              <a:ext cx="160" cy="271"/>
              <a:chOff x="1375" y="1875"/>
              <a:chExt cx="160" cy="271"/>
            </a:xfrm>
          </p:grpSpPr>
          <p:sp>
            <p:nvSpPr>
              <p:cNvPr id="228373" name="Line 21"/>
              <p:cNvSpPr>
                <a:spLocks noChangeShapeType="1"/>
              </p:cNvSpPr>
              <p:nvPr/>
            </p:nvSpPr>
            <p:spPr bwMode="auto">
              <a:xfrm>
                <a:off x="1378" y="1884"/>
                <a:ext cx="15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8374" name="Rectangle 22"/>
              <p:cNvSpPr>
                <a:spLocks noChangeArrowheads="1"/>
              </p:cNvSpPr>
              <p:nvPr/>
            </p:nvSpPr>
            <p:spPr bwMode="auto">
              <a:xfrm>
                <a:off x="1375" y="1875"/>
                <a:ext cx="150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2800">
                    <a:solidFill>
                      <a:srgbClr val="000000"/>
                    </a:solidFill>
                  </a:rPr>
                  <a:t>A</a:t>
                </a:r>
                <a:endParaRPr lang="en-US" sz="2400"/>
              </a:p>
            </p:txBody>
          </p:sp>
        </p:grpSp>
        <p:sp>
          <p:nvSpPr>
            <p:cNvPr id="228375" name="Rectangle 23"/>
            <p:cNvSpPr>
              <a:spLocks noChangeArrowheads="1"/>
            </p:cNvSpPr>
            <p:nvPr/>
          </p:nvSpPr>
          <p:spPr bwMode="auto">
            <a:xfrm>
              <a:off x="968" y="1875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</a:rPr>
                <a:t>X</a:t>
              </a:r>
              <a:endParaRPr lang="en-US" sz="2400"/>
            </a:p>
          </p:txBody>
        </p:sp>
        <p:sp>
          <p:nvSpPr>
            <p:cNvPr id="228376" name="Rectangle 24"/>
            <p:cNvSpPr>
              <a:spLocks noChangeArrowheads="1"/>
            </p:cNvSpPr>
            <p:nvPr/>
          </p:nvSpPr>
          <p:spPr bwMode="auto">
            <a:xfrm>
              <a:off x="1193" y="1850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525-DB4A-4EAC-9CF0-1116E1FBA797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838200"/>
          </a:xfrm>
        </p:spPr>
        <p:txBody>
          <a:bodyPr/>
          <a:lstStyle/>
          <a:p>
            <a:r>
              <a:rPr lang="en-US" b="1" dirty="0"/>
              <a:t>Operator Definitions</a:t>
            </a:r>
          </a:p>
        </p:txBody>
      </p:sp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1581150" y="2690812"/>
          <a:ext cx="1755775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0" name="Document" r:id="rId3" imgW="2307240" imgH="3048120" progId="Word.Document.8">
                  <p:embed/>
                </p:oleObj>
              </mc:Choice>
              <mc:Fallback>
                <p:oleObj name="Document" r:id="rId3" imgW="2307240" imgH="30481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690812"/>
                        <a:ext cx="1755775" cy="297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4" name="Rectangle 44"/>
          <p:cNvSpPr>
            <a:spLocks noChangeArrowheads="1"/>
          </p:cNvSpPr>
          <p:nvPr/>
        </p:nvSpPr>
        <p:spPr bwMode="auto">
          <a:xfrm>
            <a:off x="1066800" y="1066800"/>
            <a:ext cx="7467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>
                <a:srgbClr val="009999"/>
              </a:buClr>
              <a:buFont typeface="Wingdings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 Operations are defined on the values "0" and "1" for each operator: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974725" y="2544762"/>
            <a:ext cx="2971800" cy="2743200"/>
            <a:chOff x="0" y="0"/>
            <a:chExt cx="1288" cy="2941"/>
          </a:xfrm>
        </p:grpSpPr>
        <p:sp>
          <p:nvSpPr>
            <p:cNvPr id="143414" name="Rectangle 54"/>
            <p:cNvSpPr>
              <a:spLocks noChangeArrowheads="1"/>
            </p:cNvSpPr>
            <p:nvPr/>
          </p:nvSpPr>
          <p:spPr bwMode="auto">
            <a:xfrm>
              <a:off x="43" y="0"/>
              <a:ext cx="756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/>
              <a:r>
                <a:rPr lang="en-US" sz="2800">
                  <a:cs typeface="Times New Roman" pitchFamily="18" charset="0"/>
                </a:rPr>
                <a:t>AND</a:t>
              </a:r>
              <a:endParaRPr lang="en-US" sz="2400"/>
            </a:p>
          </p:txBody>
        </p:sp>
        <p:sp>
          <p:nvSpPr>
            <p:cNvPr id="143415" name="Rectangle 55"/>
            <p:cNvSpPr>
              <a:spLocks noChangeArrowheads="1"/>
            </p:cNvSpPr>
            <p:nvPr/>
          </p:nvSpPr>
          <p:spPr bwMode="auto">
            <a:xfrm>
              <a:off x="799" y="0"/>
              <a:ext cx="360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/>
              <a:r>
                <a:rPr lang="en-US" sz="1000">
                  <a:cs typeface="Times New Roman" pitchFamily="18" charset="0"/>
                </a:rPr>
                <a:t> </a:t>
              </a:r>
            </a:p>
            <a:p>
              <a:pPr algn="l"/>
              <a:endParaRPr lang="en-US" sz="2400"/>
            </a:p>
          </p:txBody>
        </p:sp>
        <p:sp>
          <p:nvSpPr>
            <p:cNvPr id="143416" name="Rectangle 56"/>
            <p:cNvSpPr>
              <a:spLocks noChangeArrowheads="1"/>
            </p:cNvSpPr>
            <p:nvPr/>
          </p:nvSpPr>
          <p:spPr bwMode="auto">
            <a:xfrm>
              <a:off x="43" y="557"/>
              <a:ext cx="120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3200" dirty="0">
                  <a:cs typeface="Times New Roman" pitchFamily="18" charset="0"/>
                </a:rPr>
                <a:t>0 </a:t>
              </a:r>
              <a:r>
                <a:rPr lang="en-US" sz="3200" dirty="0">
                  <a:cs typeface="Times New Roman" pitchFamily="18" charset="0"/>
                  <a:sym typeface="Symbol" pitchFamily="18" charset="2"/>
                </a:rPr>
                <a:t>·</a:t>
              </a:r>
              <a:r>
                <a:rPr lang="en-US" sz="3200" dirty="0">
                  <a:cs typeface="Times New Roman" pitchFamily="18" charset="0"/>
                </a:rPr>
                <a:t> 0 = 0</a:t>
              </a:r>
              <a:endParaRPr lang="en-US" sz="3200" dirty="0">
                <a:cs typeface="Times New Roman" pitchFamily="18" charset="0"/>
                <a:sym typeface="Symbol" pitchFamily="18" charset="2"/>
              </a:endParaRPr>
            </a:p>
            <a:p>
              <a:endParaRPr lang="en-US" sz="2800" dirty="0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43417" name="Rectangle 57"/>
            <p:cNvSpPr>
              <a:spLocks noChangeArrowheads="1"/>
            </p:cNvSpPr>
            <p:nvPr/>
          </p:nvSpPr>
          <p:spPr bwMode="auto">
            <a:xfrm>
              <a:off x="43" y="1153"/>
              <a:ext cx="120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3200">
                  <a:cs typeface="Times New Roman" pitchFamily="18" charset="0"/>
                </a:rPr>
                <a:t>0 </a:t>
              </a:r>
              <a:r>
                <a:rPr lang="en-US" sz="3200">
                  <a:cs typeface="Times New Roman" pitchFamily="18" charset="0"/>
                  <a:sym typeface="Symbol" pitchFamily="18" charset="2"/>
                </a:rPr>
                <a:t>·</a:t>
              </a:r>
              <a:r>
                <a:rPr lang="en-US" sz="3200">
                  <a:cs typeface="Times New Roman" pitchFamily="18" charset="0"/>
                </a:rPr>
                <a:t> 1 = 0</a:t>
              </a:r>
              <a:endParaRPr lang="en-US" sz="3200">
                <a:cs typeface="Times New Roman" pitchFamily="18" charset="0"/>
                <a:sym typeface="Symbol" pitchFamily="18" charset="2"/>
              </a:endParaRPr>
            </a:p>
            <a:p>
              <a:endParaRPr lang="en-US" sz="2800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43418" name="Rectangle 58"/>
            <p:cNvSpPr>
              <a:spLocks noChangeArrowheads="1"/>
            </p:cNvSpPr>
            <p:nvPr/>
          </p:nvSpPr>
          <p:spPr bwMode="auto">
            <a:xfrm>
              <a:off x="43" y="1749"/>
              <a:ext cx="120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3200">
                  <a:cs typeface="Times New Roman" pitchFamily="18" charset="0"/>
                </a:rPr>
                <a:t>1 </a:t>
              </a:r>
              <a:r>
                <a:rPr lang="en-US" sz="3200">
                  <a:cs typeface="Times New Roman" pitchFamily="18" charset="0"/>
                  <a:sym typeface="Symbol" pitchFamily="18" charset="2"/>
                </a:rPr>
                <a:t>·</a:t>
              </a:r>
              <a:r>
                <a:rPr lang="en-US" sz="3200">
                  <a:cs typeface="Times New Roman" pitchFamily="18" charset="0"/>
                </a:rPr>
                <a:t> 0 = 0</a:t>
              </a:r>
              <a:endParaRPr lang="en-US" sz="3200">
                <a:cs typeface="Times New Roman" pitchFamily="18" charset="0"/>
                <a:sym typeface="Symbol" pitchFamily="18" charset="2"/>
              </a:endParaRPr>
            </a:p>
            <a:p>
              <a:endParaRPr lang="en-US" sz="3200"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3" name="Group 59"/>
            <p:cNvGrpSpPr>
              <a:grpSpLocks/>
            </p:cNvGrpSpPr>
            <p:nvPr/>
          </p:nvGrpSpPr>
          <p:grpSpPr bwMode="auto">
            <a:xfrm>
              <a:off x="0" y="2345"/>
              <a:ext cx="1288" cy="596"/>
              <a:chOff x="0" y="2345"/>
              <a:chExt cx="1288" cy="596"/>
            </a:xfrm>
          </p:grpSpPr>
          <p:sp>
            <p:nvSpPr>
              <p:cNvPr id="143420" name="Rectangle 60"/>
              <p:cNvSpPr>
                <a:spLocks noChangeArrowheads="1"/>
              </p:cNvSpPr>
              <p:nvPr/>
            </p:nvSpPr>
            <p:spPr bwMode="auto">
              <a:xfrm>
                <a:off x="43" y="2345"/>
                <a:ext cx="1202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 sz="3200">
                    <a:cs typeface="Times New Roman" pitchFamily="18" charset="0"/>
                  </a:rPr>
                  <a:t>1 </a:t>
                </a:r>
                <a:r>
                  <a:rPr lang="en-US" sz="3200">
                    <a:cs typeface="Times New Roman" pitchFamily="18" charset="0"/>
                    <a:sym typeface="Symbol" pitchFamily="18" charset="2"/>
                  </a:rPr>
                  <a:t>·</a:t>
                </a:r>
                <a:r>
                  <a:rPr lang="en-US" sz="3200">
                    <a:cs typeface="Times New Roman" pitchFamily="18" charset="0"/>
                  </a:rPr>
                  <a:t> 1 = 1</a:t>
                </a:r>
                <a:endParaRPr lang="en-US" sz="3200">
                  <a:cs typeface="Times New Roman" pitchFamily="18" charset="0"/>
                  <a:sym typeface="Symbol" pitchFamily="18" charset="2"/>
                </a:endParaRPr>
              </a:p>
              <a:p>
                <a:endParaRPr lang="en-US" sz="3200">
                  <a:cs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143421" name="Rectangle 61"/>
              <p:cNvSpPr>
                <a:spLocks noChangeArrowheads="1"/>
              </p:cNvSpPr>
              <p:nvPr/>
            </p:nvSpPr>
            <p:spPr bwMode="auto">
              <a:xfrm>
                <a:off x="0" y="2345"/>
                <a:ext cx="1288" cy="596"/>
              </a:xfrm>
              <a:prstGeom prst="rect">
                <a:avLst/>
              </a:prstGeom>
              <a:noFill/>
              <a:ln w="7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4067175" y="2514600"/>
            <a:ext cx="1949450" cy="2743200"/>
            <a:chOff x="2304" y="1728"/>
            <a:chExt cx="1228" cy="1728"/>
          </a:xfrm>
        </p:grpSpPr>
        <p:sp>
          <p:nvSpPr>
            <p:cNvPr id="143424" name="Rectangle 64"/>
            <p:cNvSpPr>
              <a:spLocks noChangeArrowheads="1"/>
            </p:cNvSpPr>
            <p:nvPr/>
          </p:nvSpPr>
          <p:spPr bwMode="auto">
            <a:xfrm>
              <a:off x="2347" y="1728"/>
              <a:ext cx="51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/>
              <a:r>
                <a:rPr lang="en-US" sz="2800">
                  <a:cs typeface="Times New Roman" pitchFamily="18" charset="0"/>
                </a:rPr>
                <a:t>OR</a:t>
              </a:r>
              <a:endParaRPr lang="en-US" sz="2800"/>
            </a:p>
          </p:txBody>
        </p:sp>
        <p:grpSp>
          <p:nvGrpSpPr>
            <p:cNvPr id="5" name="Group 65"/>
            <p:cNvGrpSpPr>
              <a:grpSpLocks/>
            </p:cNvGrpSpPr>
            <p:nvPr/>
          </p:nvGrpSpPr>
          <p:grpSpPr bwMode="auto">
            <a:xfrm>
              <a:off x="2304" y="2074"/>
              <a:ext cx="1228" cy="1382"/>
              <a:chOff x="2304" y="2074"/>
              <a:chExt cx="1228" cy="1382"/>
            </a:xfrm>
          </p:grpSpPr>
          <p:sp>
            <p:nvSpPr>
              <p:cNvPr id="143426" name="Rectangle 66"/>
              <p:cNvSpPr>
                <a:spLocks noChangeArrowheads="1"/>
              </p:cNvSpPr>
              <p:nvPr/>
            </p:nvSpPr>
            <p:spPr bwMode="auto">
              <a:xfrm>
                <a:off x="2347" y="2074"/>
                <a:ext cx="1142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 sz="3200">
                    <a:cs typeface="Times New Roman" pitchFamily="18" charset="0"/>
                  </a:rPr>
                  <a:t>0 + 0 = 0</a:t>
                </a:r>
              </a:p>
              <a:p>
                <a:endParaRPr lang="en-US" sz="3200"/>
              </a:p>
            </p:txBody>
          </p:sp>
          <p:sp>
            <p:nvSpPr>
              <p:cNvPr id="143427" name="Rectangle 67"/>
              <p:cNvSpPr>
                <a:spLocks noChangeArrowheads="1"/>
              </p:cNvSpPr>
              <p:nvPr/>
            </p:nvSpPr>
            <p:spPr bwMode="auto">
              <a:xfrm>
                <a:off x="2347" y="2419"/>
                <a:ext cx="1142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 sz="3200">
                    <a:cs typeface="Times New Roman" pitchFamily="18" charset="0"/>
                  </a:rPr>
                  <a:t>0 + 1 = 1</a:t>
                </a:r>
              </a:p>
              <a:p>
                <a:endParaRPr lang="en-US" sz="2400"/>
              </a:p>
            </p:txBody>
          </p:sp>
          <p:sp>
            <p:nvSpPr>
              <p:cNvPr id="143428" name="Rectangle 68"/>
              <p:cNvSpPr>
                <a:spLocks noChangeArrowheads="1"/>
              </p:cNvSpPr>
              <p:nvPr/>
            </p:nvSpPr>
            <p:spPr bwMode="auto">
              <a:xfrm>
                <a:off x="2347" y="2765"/>
                <a:ext cx="1142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 sz="3200">
                    <a:cs typeface="Times New Roman" pitchFamily="18" charset="0"/>
                  </a:rPr>
                  <a:t>1 + 0 = 1</a:t>
                </a:r>
              </a:p>
              <a:p>
                <a:endParaRPr lang="en-US" sz="3200"/>
              </a:p>
            </p:txBody>
          </p:sp>
          <p:grpSp>
            <p:nvGrpSpPr>
              <p:cNvPr id="6" name="Group 69"/>
              <p:cNvGrpSpPr>
                <a:grpSpLocks/>
              </p:cNvGrpSpPr>
              <p:nvPr/>
            </p:nvGrpSpPr>
            <p:grpSpPr bwMode="auto">
              <a:xfrm>
                <a:off x="2304" y="3110"/>
                <a:ext cx="1228" cy="346"/>
                <a:chOff x="0" y="2072"/>
                <a:chExt cx="1228" cy="518"/>
              </a:xfrm>
            </p:grpSpPr>
            <p:sp>
              <p:nvSpPr>
                <p:cNvPr id="143430" name="Rectangle 70"/>
                <p:cNvSpPr>
                  <a:spLocks noChangeArrowheads="1"/>
                </p:cNvSpPr>
                <p:nvPr/>
              </p:nvSpPr>
              <p:spPr bwMode="auto">
                <a:xfrm>
                  <a:off x="43" y="2072"/>
                  <a:ext cx="114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 sz="3200">
                      <a:cs typeface="Times New Roman" pitchFamily="18" charset="0"/>
                    </a:rPr>
                    <a:t>1 + 1 = 1</a:t>
                  </a:r>
                </a:p>
                <a:p>
                  <a:endParaRPr lang="en-US" sz="3200"/>
                </a:p>
              </p:txBody>
            </p:sp>
            <p:sp>
              <p:nvSpPr>
                <p:cNvPr id="143431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2072"/>
                  <a:ext cx="1228" cy="518"/>
                </a:xfrm>
                <a:prstGeom prst="rect">
                  <a:avLst/>
                </a:prstGeom>
                <a:noFill/>
                <a:ln w="7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CA"/>
                </a:p>
              </p:txBody>
            </p:sp>
          </p:grpSp>
        </p:grpSp>
      </p:grpSp>
      <p:grpSp>
        <p:nvGrpSpPr>
          <p:cNvPr id="7" name="Group 96"/>
          <p:cNvGrpSpPr>
            <a:grpSpLocks/>
          </p:cNvGrpSpPr>
          <p:nvPr/>
        </p:nvGrpSpPr>
        <p:grpSpPr bwMode="auto">
          <a:xfrm>
            <a:off x="6448425" y="2514601"/>
            <a:ext cx="1019175" cy="1690688"/>
            <a:chOff x="3736" y="1709"/>
            <a:chExt cx="642" cy="1065"/>
          </a:xfrm>
        </p:grpSpPr>
        <p:sp>
          <p:nvSpPr>
            <p:cNvPr id="143405" name="Text Box 45"/>
            <p:cNvSpPr txBox="1">
              <a:spLocks noChangeArrowheads="1"/>
            </p:cNvSpPr>
            <p:nvPr/>
          </p:nvSpPr>
          <p:spPr bwMode="auto">
            <a:xfrm>
              <a:off x="3736" y="1709"/>
              <a:ext cx="6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800"/>
                <a:t>NOT</a:t>
              </a:r>
            </a:p>
          </p:txBody>
        </p:sp>
        <p:sp>
          <p:nvSpPr>
            <p:cNvPr id="143445" name="Rectangle 85"/>
            <p:cNvSpPr>
              <a:spLocks noChangeArrowheads="1"/>
            </p:cNvSpPr>
            <p:nvPr/>
          </p:nvSpPr>
          <p:spPr bwMode="auto">
            <a:xfrm>
              <a:off x="4127" y="2108"/>
              <a:ext cx="14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>
                  <a:solidFill>
                    <a:srgbClr val="000000"/>
                  </a:solidFill>
                </a:rPr>
                <a:t>1</a:t>
              </a:r>
              <a:endParaRPr lang="en-US" sz="2400"/>
            </a:p>
          </p:txBody>
        </p:sp>
        <p:grpSp>
          <p:nvGrpSpPr>
            <p:cNvPr id="8" name="Group 94"/>
            <p:cNvGrpSpPr>
              <a:grpSpLocks/>
            </p:cNvGrpSpPr>
            <p:nvPr/>
          </p:nvGrpSpPr>
          <p:grpSpPr bwMode="auto">
            <a:xfrm>
              <a:off x="3754" y="2108"/>
              <a:ext cx="143" cy="310"/>
              <a:chOff x="3754" y="2108"/>
              <a:chExt cx="143" cy="310"/>
            </a:xfrm>
          </p:grpSpPr>
          <p:sp>
            <p:nvSpPr>
              <p:cNvPr id="143444" name="Line 84"/>
              <p:cNvSpPr>
                <a:spLocks noChangeShapeType="1"/>
              </p:cNvSpPr>
              <p:nvPr/>
            </p:nvSpPr>
            <p:spPr bwMode="auto">
              <a:xfrm>
                <a:off x="3763" y="2120"/>
                <a:ext cx="10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446" name="Rectangle 86"/>
              <p:cNvSpPr>
                <a:spLocks noChangeArrowheads="1"/>
              </p:cNvSpPr>
              <p:nvPr/>
            </p:nvSpPr>
            <p:spPr bwMode="auto">
              <a:xfrm>
                <a:off x="3754" y="2108"/>
                <a:ext cx="14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3200">
                    <a:solidFill>
                      <a:srgbClr val="000000"/>
                    </a:solidFill>
                  </a:rPr>
                  <a:t>0</a:t>
                </a:r>
                <a:endParaRPr lang="en-US" sz="2400"/>
              </a:p>
            </p:txBody>
          </p:sp>
        </p:grpSp>
        <p:sp>
          <p:nvSpPr>
            <p:cNvPr id="143447" name="Rectangle 87"/>
            <p:cNvSpPr>
              <a:spLocks noChangeArrowheads="1"/>
            </p:cNvSpPr>
            <p:nvPr/>
          </p:nvSpPr>
          <p:spPr bwMode="auto">
            <a:xfrm>
              <a:off x="3939" y="2079"/>
              <a:ext cx="1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  <p:sp>
          <p:nvSpPr>
            <p:cNvPr id="143449" name="Rectangle 89"/>
            <p:cNvSpPr>
              <a:spLocks noChangeArrowheads="1"/>
            </p:cNvSpPr>
            <p:nvPr/>
          </p:nvSpPr>
          <p:spPr bwMode="auto">
            <a:xfrm>
              <a:off x="4137" y="2464"/>
              <a:ext cx="14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>
                  <a:solidFill>
                    <a:srgbClr val="000000"/>
                  </a:solidFill>
                </a:rPr>
                <a:t>0</a:t>
              </a:r>
              <a:endParaRPr lang="en-US" sz="2400"/>
            </a:p>
          </p:txBody>
        </p:sp>
        <p:grpSp>
          <p:nvGrpSpPr>
            <p:cNvPr id="9" name="Group 95"/>
            <p:cNvGrpSpPr>
              <a:grpSpLocks/>
            </p:cNvGrpSpPr>
            <p:nvPr/>
          </p:nvGrpSpPr>
          <p:grpSpPr bwMode="auto">
            <a:xfrm>
              <a:off x="3764" y="2464"/>
              <a:ext cx="143" cy="310"/>
              <a:chOff x="3764" y="2464"/>
              <a:chExt cx="143" cy="310"/>
            </a:xfrm>
          </p:grpSpPr>
          <p:sp>
            <p:nvSpPr>
              <p:cNvPr id="143448" name="Line 88"/>
              <p:cNvSpPr>
                <a:spLocks noChangeShapeType="1"/>
              </p:cNvSpPr>
              <p:nvPr/>
            </p:nvSpPr>
            <p:spPr bwMode="auto">
              <a:xfrm>
                <a:off x="3783" y="2476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450" name="Rectangle 90"/>
              <p:cNvSpPr>
                <a:spLocks noChangeArrowheads="1"/>
              </p:cNvSpPr>
              <p:nvPr/>
            </p:nvSpPr>
            <p:spPr bwMode="auto">
              <a:xfrm>
                <a:off x="3764" y="2464"/>
                <a:ext cx="14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3200">
                    <a:solidFill>
                      <a:srgbClr val="000000"/>
                    </a:solidFill>
                  </a:rPr>
                  <a:t>1</a:t>
                </a:r>
                <a:endParaRPr lang="en-US" sz="2400"/>
              </a:p>
            </p:txBody>
          </p:sp>
        </p:grpSp>
        <p:sp>
          <p:nvSpPr>
            <p:cNvPr id="143451" name="Rectangle 91"/>
            <p:cNvSpPr>
              <a:spLocks noChangeArrowheads="1"/>
            </p:cNvSpPr>
            <p:nvPr/>
          </p:nvSpPr>
          <p:spPr bwMode="auto">
            <a:xfrm>
              <a:off x="3939" y="2435"/>
              <a:ext cx="1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2FF1-7E96-40C8-9F90-D72C00D0AD54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0C6D-0BCF-4C30-982F-97586F9E641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0"/>
          <p:cNvGrpSpPr>
            <a:grpSpLocks/>
          </p:cNvGrpSpPr>
          <p:nvPr/>
        </p:nvGrpSpPr>
        <p:grpSpPr bwMode="auto">
          <a:xfrm>
            <a:off x="6577012" y="2667000"/>
            <a:ext cx="2185988" cy="2070100"/>
            <a:chOff x="4062" y="1946"/>
            <a:chExt cx="1377" cy="1304"/>
          </a:xfrm>
        </p:grpSpPr>
        <p:sp>
          <p:nvSpPr>
            <p:cNvPr id="229529" name="Rectangle 153"/>
            <p:cNvSpPr>
              <a:spLocks noChangeArrowheads="1"/>
            </p:cNvSpPr>
            <p:nvPr/>
          </p:nvSpPr>
          <p:spPr bwMode="auto">
            <a:xfrm>
              <a:off x="4751" y="2924"/>
              <a:ext cx="6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29528" name="Rectangle 152"/>
            <p:cNvSpPr>
              <a:spLocks noChangeArrowheads="1"/>
            </p:cNvSpPr>
            <p:nvPr/>
          </p:nvSpPr>
          <p:spPr bwMode="auto">
            <a:xfrm>
              <a:off x="4062" y="2924"/>
              <a:ext cx="6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29527" name="Rectangle 151"/>
            <p:cNvSpPr>
              <a:spLocks noChangeArrowheads="1"/>
            </p:cNvSpPr>
            <p:nvPr/>
          </p:nvSpPr>
          <p:spPr bwMode="auto">
            <a:xfrm>
              <a:off x="4751" y="2598"/>
              <a:ext cx="6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29526" name="Rectangle 150"/>
            <p:cNvSpPr>
              <a:spLocks noChangeArrowheads="1"/>
            </p:cNvSpPr>
            <p:nvPr/>
          </p:nvSpPr>
          <p:spPr bwMode="auto">
            <a:xfrm>
              <a:off x="4062" y="2598"/>
              <a:ext cx="6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29524" name="Rectangle 148"/>
            <p:cNvSpPr>
              <a:spLocks noChangeArrowheads="1"/>
            </p:cNvSpPr>
            <p:nvPr/>
          </p:nvSpPr>
          <p:spPr bwMode="auto">
            <a:xfrm>
              <a:off x="4062" y="2272"/>
              <a:ext cx="6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X</a:t>
              </a:r>
            </a:p>
          </p:txBody>
        </p:sp>
        <p:sp>
          <p:nvSpPr>
            <p:cNvPr id="229522" name="Rectangle 146"/>
            <p:cNvSpPr>
              <a:spLocks noChangeArrowheads="1"/>
            </p:cNvSpPr>
            <p:nvPr/>
          </p:nvSpPr>
          <p:spPr bwMode="auto">
            <a:xfrm>
              <a:off x="4062" y="1946"/>
              <a:ext cx="137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NOT</a:t>
              </a:r>
            </a:p>
          </p:txBody>
        </p:sp>
        <p:sp>
          <p:nvSpPr>
            <p:cNvPr id="229530" name="Line 154"/>
            <p:cNvSpPr>
              <a:spLocks noChangeShapeType="1"/>
            </p:cNvSpPr>
            <p:nvPr/>
          </p:nvSpPr>
          <p:spPr bwMode="auto">
            <a:xfrm>
              <a:off x="4062" y="1946"/>
              <a:ext cx="13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531" name="Line 155"/>
            <p:cNvSpPr>
              <a:spLocks noChangeShapeType="1"/>
            </p:cNvSpPr>
            <p:nvPr/>
          </p:nvSpPr>
          <p:spPr bwMode="auto">
            <a:xfrm>
              <a:off x="4062" y="2272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532" name="Line 156"/>
            <p:cNvSpPr>
              <a:spLocks noChangeShapeType="1"/>
            </p:cNvSpPr>
            <p:nvPr/>
          </p:nvSpPr>
          <p:spPr bwMode="auto">
            <a:xfrm>
              <a:off x="4062" y="2598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533" name="Line 157"/>
            <p:cNvSpPr>
              <a:spLocks noChangeShapeType="1"/>
            </p:cNvSpPr>
            <p:nvPr/>
          </p:nvSpPr>
          <p:spPr bwMode="auto">
            <a:xfrm>
              <a:off x="4062" y="2924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534" name="Line 158"/>
            <p:cNvSpPr>
              <a:spLocks noChangeShapeType="1"/>
            </p:cNvSpPr>
            <p:nvPr/>
          </p:nvSpPr>
          <p:spPr bwMode="auto">
            <a:xfrm>
              <a:off x="4062" y="3250"/>
              <a:ext cx="13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535" name="Line 159"/>
            <p:cNvSpPr>
              <a:spLocks noChangeShapeType="1"/>
            </p:cNvSpPr>
            <p:nvPr/>
          </p:nvSpPr>
          <p:spPr bwMode="auto">
            <a:xfrm>
              <a:off x="4062" y="1946"/>
              <a:ext cx="0" cy="1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537" name="Line 161"/>
            <p:cNvSpPr>
              <a:spLocks noChangeShapeType="1"/>
            </p:cNvSpPr>
            <p:nvPr/>
          </p:nvSpPr>
          <p:spPr bwMode="auto">
            <a:xfrm>
              <a:off x="5439" y="1946"/>
              <a:ext cx="0" cy="1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539" name="Line 163"/>
            <p:cNvSpPr>
              <a:spLocks noChangeShapeType="1"/>
            </p:cNvSpPr>
            <p:nvPr/>
          </p:nvSpPr>
          <p:spPr bwMode="auto">
            <a:xfrm>
              <a:off x="4751" y="2272"/>
              <a:ext cx="0" cy="9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525" name="Rectangle 149"/>
            <p:cNvSpPr>
              <a:spLocks noChangeArrowheads="1"/>
            </p:cNvSpPr>
            <p:nvPr/>
          </p:nvSpPr>
          <p:spPr bwMode="auto">
            <a:xfrm>
              <a:off x="4751" y="2272"/>
              <a:ext cx="6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endParaRPr lang="en-US" sz="2800"/>
            </a:p>
          </p:txBody>
        </p:sp>
        <p:grpSp>
          <p:nvGrpSpPr>
            <p:cNvPr id="3" name="Group 179"/>
            <p:cNvGrpSpPr>
              <a:grpSpLocks/>
            </p:cNvGrpSpPr>
            <p:nvPr/>
          </p:nvGrpSpPr>
          <p:grpSpPr bwMode="auto">
            <a:xfrm>
              <a:off x="5222" y="2310"/>
              <a:ext cx="185" cy="310"/>
              <a:chOff x="5222" y="2310"/>
              <a:chExt cx="185" cy="310"/>
            </a:xfrm>
          </p:grpSpPr>
          <p:sp>
            <p:nvSpPr>
              <p:cNvPr id="229549" name="Line 173"/>
              <p:cNvSpPr>
                <a:spLocks noChangeShapeType="1"/>
              </p:cNvSpPr>
              <p:nvPr/>
            </p:nvSpPr>
            <p:spPr bwMode="auto">
              <a:xfrm>
                <a:off x="5222" y="2322"/>
                <a:ext cx="183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9550" name="Rectangle 174"/>
              <p:cNvSpPr>
                <a:spLocks noChangeArrowheads="1"/>
              </p:cNvSpPr>
              <p:nvPr/>
            </p:nvSpPr>
            <p:spPr bwMode="auto">
              <a:xfrm>
                <a:off x="5234" y="2310"/>
                <a:ext cx="17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>
                    <a:solidFill>
                      <a:srgbClr val="000000"/>
                    </a:solidFill>
                  </a:rPr>
                  <a:t>X</a:t>
                </a:r>
                <a:endParaRPr lang="en-US" sz="2400"/>
              </a:p>
            </p:txBody>
          </p:sp>
        </p:grpSp>
        <p:sp>
          <p:nvSpPr>
            <p:cNvPr id="229551" name="Rectangle 175"/>
            <p:cNvSpPr>
              <a:spLocks noChangeArrowheads="1"/>
            </p:cNvSpPr>
            <p:nvPr/>
          </p:nvSpPr>
          <p:spPr bwMode="auto">
            <a:xfrm>
              <a:off x="4846" y="2310"/>
              <a:ext cx="15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>
                  <a:solidFill>
                    <a:srgbClr val="000000"/>
                  </a:solidFill>
                </a:rPr>
                <a:t>Z</a:t>
              </a:r>
              <a:endParaRPr lang="en-US" sz="2400"/>
            </a:p>
          </p:txBody>
        </p:sp>
        <p:sp>
          <p:nvSpPr>
            <p:cNvPr id="229552" name="Rectangle 176"/>
            <p:cNvSpPr>
              <a:spLocks noChangeArrowheads="1"/>
            </p:cNvSpPr>
            <p:nvPr/>
          </p:nvSpPr>
          <p:spPr bwMode="auto">
            <a:xfrm>
              <a:off x="5046" y="2281"/>
              <a:ext cx="14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/>
            </a:p>
          </p:txBody>
        </p:sp>
      </p:grp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Truth Tables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8186737" cy="50276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i="1" dirty="0">
                <a:cs typeface="Times New Roman" pitchFamily="18" charset="0"/>
              </a:rPr>
              <a:t>Truth table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-</a:t>
            </a:r>
            <a:r>
              <a:rPr lang="en-US" dirty="0">
                <a:cs typeface="Times New Roman" pitchFamily="18" charset="0"/>
              </a:rPr>
              <a:t> a tabular listing of the values of a function for all possible combinations of values on its arguments</a:t>
            </a:r>
          </a:p>
          <a:p>
            <a:pPr>
              <a:spcBef>
                <a:spcPct val="0"/>
              </a:spcBef>
            </a:pPr>
            <a:r>
              <a:rPr lang="en-US" dirty="0">
                <a:cs typeface="Times New Roman" pitchFamily="18" charset="0"/>
              </a:rPr>
              <a:t>Example: Truth tables for the basic logic operations:</a:t>
            </a:r>
            <a:endParaRPr lang="en-US" sz="2000" dirty="0"/>
          </a:p>
        </p:txBody>
      </p:sp>
      <p:grpSp>
        <p:nvGrpSpPr>
          <p:cNvPr id="4" name="Group 172"/>
          <p:cNvGrpSpPr>
            <a:grpSpLocks/>
          </p:cNvGrpSpPr>
          <p:nvPr/>
        </p:nvGrpSpPr>
        <p:grpSpPr bwMode="auto">
          <a:xfrm>
            <a:off x="1222375" y="2678113"/>
            <a:ext cx="2349500" cy="3105150"/>
            <a:chOff x="689" y="1813"/>
            <a:chExt cx="1480" cy="1956"/>
          </a:xfrm>
        </p:grpSpPr>
        <p:sp>
          <p:nvSpPr>
            <p:cNvPr id="229450" name="Rectangle 74"/>
            <p:cNvSpPr>
              <a:spLocks noChangeArrowheads="1"/>
            </p:cNvSpPr>
            <p:nvPr/>
          </p:nvSpPr>
          <p:spPr bwMode="auto">
            <a:xfrm>
              <a:off x="1223" y="3443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29449" name="Rectangle 73"/>
            <p:cNvSpPr>
              <a:spLocks noChangeArrowheads="1"/>
            </p:cNvSpPr>
            <p:nvPr/>
          </p:nvSpPr>
          <p:spPr bwMode="auto">
            <a:xfrm>
              <a:off x="978" y="3443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29448" name="Rectangle 72"/>
            <p:cNvSpPr>
              <a:spLocks noChangeArrowheads="1"/>
            </p:cNvSpPr>
            <p:nvPr/>
          </p:nvSpPr>
          <p:spPr bwMode="auto">
            <a:xfrm>
              <a:off x="689" y="3443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29447" name="Rectangle 71"/>
            <p:cNvSpPr>
              <a:spLocks noChangeArrowheads="1"/>
            </p:cNvSpPr>
            <p:nvPr/>
          </p:nvSpPr>
          <p:spPr bwMode="auto">
            <a:xfrm>
              <a:off x="1223" y="3117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29446" name="Rectangle 70"/>
            <p:cNvSpPr>
              <a:spLocks noChangeArrowheads="1"/>
            </p:cNvSpPr>
            <p:nvPr/>
          </p:nvSpPr>
          <p:spPr bwMode="auto">
            <a:xfrm>
              <a:off x="978" y="3117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29445" name="Rectangle 69"/>
            <p:cNvSpPr>
              <a:spLocks noChangeArrowheads="1"/>
            </p:cNvSpPr>
            <p:nvPr/>
          </p:nvSpPr>
          <p:spPr bwMode="auto">
            <a:xfrm>
              <a:off x="689" y="3117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29444" name="Rectangle 68"/>
            <p:cNvSpPr>
              <a:spLocks noChangeArrowheads="1"/>
            </p:cNvSpPr>
            <p:nvPr/>
          </p:nvSpPr>
          <p:spPr bwMode="auto">
            <a:xfrm>
              <a:off x="1223" y="2791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29443" name="Rectangle 67"/>
            <p:cNvSpPr>
              <a:spLocks noChangeArrowheads="1"/>
            </p:cNvSpPr>
            <p:nvPr/>
          </p:nvSpPr>
          <p:spPr bwMode="auto">
            <a:xfrm>
              <a:off x="978" y="2791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1</a:t>
              </a:r>
            </a:p>
          </p:txBody>
        </p:sp>
        <p:sp>
          <p:nvSpPr>
            <p:cNvPr id="229442" name="Rectangle 66"/>
            <p:cNvSpPr>
              <a:spLocks noChangeArrowheads="1"/>
            </p:cNvSpPr>
            <p:nvPr/>
          </p:nvSpPr>
          <p:spPr bwMode="auto">
            <a:xfrm>
              <a:off x="689" y="2791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29441" name="Rectangle 65"/>
            <p:cNvSpPr>
              <a:spLocks noChangeArrowheads="1"/>
            </p:cNvSpPr>
            <p:nvPr/>
          </p:nvSpPr>
          <p:spPr bwMode="auto">
            <a:xfrm>
              <a:off x="1223" y="2465"/>
              <a:ext cx="88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29440" name="Rectangle 64"/>
            <p:cNvSpPr>
              <a:spLocks noChangeArrowheads="1"/>
            </p:cNvSpPr>
            <p:nvPr/>
          </p:nvSpPr>
          <p:spPr bwMode="auto">
            <a:xfrm>
              <a:off x="978" y="2465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29439" name="Rectangle 63"/>
            <p:cNvSpPr>
              <a:spLocks noChangeArrowheads="1"/>
            </p:cNvSpPr>
            <p:nvPr/>
          </p:nvSpPr>
          <p:spPr bwMode="auto">
            <a:xfrm>
              <a:off x="689" y="2465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0</a:t>
              </a:r>
            </a:p>
          </p:txBody>
        </p:sp>
        <p:sp>
          <p:nvSpPr>
            <p:cNvPr id="229438" name="Rectangle 62"/>
            <p:cNvSpPr>
              <a:spLocks noChangeArrowheads="1"/>
            </p:cNvSpPr>
            <p:nvPr/>
          </p:nvSpPr>
          <p:spPr bwMode="auto">
            <a:xfrm>
              <a:off x="1140" y="2151"/>
              <a:ext cx="102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Z = X</a:t>
              </a:r>
              <a:r>
                <a:rPr lang="en-US" sz="2800">
                  <a:cs typeface="Times New Roman" pitchFamily="18" charset="0"/>
                </a:rPr>
                <a:t>·Y</a:t>
              </a:r>
              <a:endParaRPr lang="en-US" sz="2800"/>
            </a:p>
          </p:txBody>
        </p:sp>
        <p:sp>
          <p:nvSpPr>
            <p:cNvPr id="229437" name="Rectangle 61"/>
            <p:cNvSpPr>
              <a:spLocks noChangeArrowheads="1"/>
            </p:cNvSpPr>
            <p:nvPr/>
          </p:nvSpPr>
          <p:spPr bwMode="auto">
            <a:xfrm>
              <a:off x="978" y="2139"/>
              <a:ext cx="2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Y</a:t>
              </a:r>
            </a:p>
          </p:txBody>
        </p:sp>
        <p:sp>
          <p:nvSpPr>
            <p:cNvPr id="229436" name="Rectangle 60"/>
            <p:cNvSpPr>
              <a:spLocks noChangeArrowheads="1"/>
            </p:cNvSpPr>
            <p:nvPr/>
          </p:nvSpPr>
          <p:spPr bwMode="auto">
            <a:xfrm>
              <a:off x="689" y="2139"/>
              <a:ext cx="2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X</a:t>
              </a:r>
            </a:p>
          </p:txBody>
        </p:sp>
        <p:sp>
          <p:nvSpPr>
            <p:cNvPr id="229433" name="Rectangle 57"/>
            <p:cNvSpPr>
              <a:spLocks noChangeArrowheads="1"/>
            </p:cNvSpPr>
            <p:nvPr/>
          </p:nvSpPr>
          <p:spPr bwMode="auto">
            <a:xfrm>
              <a:off x="689" y="1813"/>
              <a:ext cx="141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None/>
              </a:pPr>
              <a:r>
                <a:rPr lang="en-US" sz="2800"/>
                <a:t>AND</a:t>
              </a:r>
            </a:p>
          </p:txBody>
        </p:sp>
        <p:sp>
          <p:nvSpPr>
            <p:cNvPr id="229451" name="Line 75"/>
            <p:cNvSpPr>
              <a:spLocks noChangeShapeType="1"/>
            </p:cNvSpPr>
            <p:nvPr/>
          </p:nvSpPr>
          <p:spPr bwMode="auto">
            <a:xfrm>
              <a:off x="689" y="1813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452" name="Line 76"/>
            <p:cNvSpPr>
              <a:spLocks noChangeShapeType="1"/>
            </p:cNvSpPr>
            <p:nvPr/>
          </p:nvSpPr>
          <p:spPr bwMode="auto">
            <a:xfrm>
              <a:off x="689" y="2139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453" name="Line 77"/>
            <p:cNvSpPr>
              <a:spLocks noChangeShapeType="1"/>
            </p:cNvSpPr>
            <p:nvPr/>
          </p:nvSpPr>
          <p:spPr bwMode="auto">
            <a:xfrm>
              <a:off x="689" y="2465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454" name="Line 78"/>
            <p:cNvSpPr>
              <a:spLocks noChangeShapeType="1"/>
            </p:cNvSpPr>
            <p:nvPr/>
          </p:nvSpPr>
          <p:spPr bwMode="auto">
            <a:xfrm>
              <a:off x="689" y="2791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455" name="Line 79"/>
            <p:cNvSpPr>
              <a:spLocks noChangeShapeType="1"/>
            </p:cNvSpPr>
            <p:nvPr/>
          </p:nvSpPr>
          <p:spPr bwMode="auto">
            <a:xfrm>
              <a:off x="689" y="3117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456" name="Line 80"/>
            <p:cNvSpPr>
              <a:spLocks noChangeShapeType="1"/>
            </p:cNvSpPr>
            <p:nvPr/>
          </p:nvSpPr>
          <p:spPr bwMode="auto">
            <a:xfrm>
              <a:off x="689" y="3443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457" name="Line 81"/>
            <p:cNvSpPr>
              <a:spLocks noChangeShapeType="1"/>
            </p:cNvSpPr>
            <p:nvPr/>
          </p:nvSpPr>
          <p:spPr bwMode="auto">
            <a:xfrm>
              <a:off x="689" y="3769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458" name="Line 82"/>
            <p:cNvSpPr>
              <a:spLocks noChangeShapeType="1"/>
            </p:cNvSpPr>
            <p:nvPr/>
          </p:nvSpPr>
          <p:spPr bwMode="auto">
            <a:xfrm>
              <a:off x="689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461" name="Line 85"/>
            <p:cNvSpPr>
              <a:spLocks noChangeShapeType="1"/>
            </p:cNvSpPr>
            <p:nvPr/>
          </p:nvSpPr>
          <p:spPr bwMode="auto">
            <a:xfrm>
              <a:off x="2108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466" name="Line 90"/>
            <p:cNvSpPr>
              <a:spLocks noChangeShapeType="1"/>
            </p:cNvSpPr>
            <p:nvPr/>
          </p:nvSpPr>
          <p:spPr bwMode="auto">
            <a:xfrm>
              <a:off x="978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29468" name="Line 92"/>
            <p:cNvSpPr>
              <a:spLocks noChangeShapeType="1"/>
            </p:cNvSpPr>
            <p:nvPr/>
          </p:nvSpPr>
          <p:spPr bwMode="auto">
            <a:xfrm>
              <a:off x="1223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aphicFrame>
        <p:nvGraphicFramePr>
          <p:cNvPr id="229519" name="Group 143"/>
          <p:cNvGraphicFramePr>
            <a:graphicFrameLocks noGrp="1"/>
          </p:cNvGraphicFramePr>
          <p:nvPr/>
        </p:nvGraphicFramePr>
        <p:xfrm>
          <a:off x="3790950" y="2676525"/>
          <a:ext cx="2503487" cy="3108960"/>
        </p:xfrm>
        <a:graphic>
          <a:graphicData uri="http://schemas.openxmlformats.org/drawingml/2006/table">
            <a:tbl>
              <a:tblPr/>
              <a:tblGrid>
                <a:gridCol w="43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 = X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+Y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" name="Date Placeholder 5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8E1F-C79B-4DCD-948F-278D742AC986}" type="datetime5">
              <a:rPr lang="en-US" smtClean="0"/>
              <a:pPr/>
              <a:t>5-Feb-24</a:t>
            </a:fld>
            <a:endParaRPr lang="en-US"/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6CA9145-A3C4-4022-B990-A03E3B455E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11869</TotalTime>
  <Words>6411</Words>
  <Application>Microsoft Office PowerPoint</Application>
  <PresentationFormat>On-screen Show (4:3)</PresentationFormat>
  <Paragraphs>2083</Paragraphs>
  <Slides>54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54</vt:i4>
      </vt:variant>
    </vt:vector>
  </HeadingPairs>
  <TitlesOfParts>
    <vt:vector size="68" baseType="lpstr">
      <vt:lpstr>Arial</vt:lpstr>
      <vt:lpstr>Calibri</vt:lpstr>
      <vt:lpstr>Courier New</vt:lpstr>
      <vt:lpstr>Symbol</vt:lpstr>
      <vt:lpstr>Times New Roman</vt:lpstr>
      <vt:lpstr>TimesTen</vt:lpstr>
      <vt:lpstr>Wingdings</vt:lpstr>
      <vt:lpstr>Default Design</vt:lpstr>
      <vt:lpstr>1_Custom Design</vt:lpstr>
      <vt:lpstr>2_Custom Design</vt:lpstr>
      <vt:lpstr>Document</vt:lpstr>
      <vt:lpstr>Equation</vt:lpstr>
      <vt:lpstr>Microsoft Equation 3.0</vt:lpstr>
      <vt:lpstr>Designer Drawing</vt:lpstr>
      <vt:lpstr>CSE 225: Digital Logic Design Combinational Logic Circuit – Part 1 Salekul Islam United International University</vt:lpstr>
      <vt:lpstr>Overview</vt:lpstr>
      <vt:lpstr>In this Lecture</vt:lpstr>
      <vt:lpstr>Binary Logic and Gates</vt:lpstr>
      <vt:lpstr>Binary Variables</vt:lpstr>
      <vt:lpstr>Logical Operations</vt:lpstr>
      <vt:lpstr>Notation Examples</vt:lpstr>
      <vt:lpstr>Operator Definitions</vt:lpstr>
      <vt:lpstr>Truth Tables</vt:lpstr>
      <vt:lpstr>Logic Gate Symbols and Behavior</vt:lpstr>
      <vt:lpstr>Logic Diagrams and Expressions</vt:lpstr>
      <vt:lpstr>Boolean Algebra</vt:lpstr>
      <vt:lpstr>Some Properties of Identities &amp; the Algebra</vt:lpstr>
      <vt:lpstr>Proof of DeMorgan’s Laws</vt:lpstr>
      <vt:lpstr>Some Properties of Identities Algebra </vt:lpstr>
      <vt:lpstr>Boolean Operator Precedence</vt:lpstr>
      <vt:lpstr>Example 1: Boolean Algebraic Proof</vt:lpstr>
      <vt:lpstr>Example 2: Boolean Algebraic Proofs</vt:lpstr>
      <vt:lpstr>Example 3: Boolean Algebraic Proofs</vt:lpstr>
      <vt:lpstr>Useful Theorems</vt:lpstr>
      <vt:lpstr>Boolean Function Evaluation</vt:lpstr>
      <vt:lpstr>Expression Simplification</vt:lpstr>
      <vt:lpstr>Expression Simplification (practice)</vt:lpstr>
      <vt:lpstr>Complementing Functions</vt:lpstr>
      <vt:lpstr>Complementing using Dual</vt:lpstr>
      <vt:lpstr>Where we are?</vt:lpstr>
      <vt:lpstr>Overview – Canonical Forms</vt:lpstr>
      <vt:lpstr>Canonical Forms</vt:lpstr>
      <vt:lpstr>Minterms</vt:lpstr>
      <vt:lpstr>Maxterms</vt:lpstr>
      <vt:lpstr>Maxterms and Minterms</vt:lpstr>
      <vt:lpstr>Standard Order</vt:lpstr>
      <vt:lpstr>Purpose of the Index</vt:lpstr>
      <vt:lpstr>Index Example in Three Variables</vt:lpstr>
      <vt:lpstr>Index Examples – Four Variables</vt:lpstr>
      <vt:lpstr>Minterm and Maxterm Relationship</vt:lpstr>
      <vt:lpstr>Function Tables for Both</vt:lpstr>
      <vt:lpstr>Observations</vt:lpstr>
      <vt:lpstr>Minterm Function Example</vt:lpstr>
      <vt:lpstr>Minterm Function Example</vt:lpstr>
      <vt:lpstr>Maxterm Function Example</vt:lpstr>
      <vt:lpstr>Maxterm Function Example</vt:lpstr>
      <vt:lpstr>Canonical Sum of Minterms</vt:lpstr>
      <vt:lpstr>Another SOM Example</vt:lpstr>
      <vt:lpstr>Shorthand SOM Form</vt:lpstr>
      <vt:lpstr>Canonical Product of Maxterms</vt:lpstr>
      <vt:lpstr>Another POM Example</vt:lpstr>
      <vt:lpstr>Function Complements</vt:lpstr>
      <vt:lpstr>Conversion Between Forms</vt:lpstr>
      <vt:lpstr>Standard Forms</vt:lpstr>
      <vt:lpstr>Standard Sum-of-Products (SOP)</vt:lpstr>
      <vt:lpstr>Standard Sum-of-Products (SOP)</vt:lpstr>
      <vt:lpstr>AND/OR Two-level Implementation of SOP Expression</vt:lpstr>
      <vt:lpstr>SOP and POS 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 Winter</dc:title>
  <dc:creator>Salekul</dc:creator>
  <cp:lastModifiedBy>Eftasum Alam</cp:lastModifiedBy>
  <cp:revision>307</cp:revision>
  <dcterms:modified xsi:type="dcterms:W3CDTF">2024-02-05T17:03:22Z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TC025753819991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2024-02-05T17:01:11Z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430b893c-ad2c-4af3-93f4-3f3dee583644</vt:lpwstr>
  </property>
  <property fmtid="{D5CDD505-2E9C-101B-9397-08002B2CF9AE}" pid="8" name="MSIP_Label_defa4170-0d19-0005-0004-bc88714345d2_ActionId">
    <vt:lpwstr>58d219d0-24b7-432c-8d31-755b0fd7f7e7</vt:lpwstr>
  </property>
  <property fmtid="{D5CDD505-2E9C-101B-9397-08002B2CF9AE}" pid="9" name="MSIP_Label_defa4170-0d19-0005-0004-bc88714345d2_ContentBits">
    <vt:lpwstr>0</vt:lpwstr>
  </property>
</Properties>
</file>