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8" r:id="rId2"/>
    <p:sldId id="353" r:id="rId3"/>
    <p:sldId id="354" r:id="rId4"/>
    <p:sldId id="360" r:id="rId5"/>
    <p:sldId id="316" r:id="rId6"/>
    <p:sldId id="317" r:id="rId7"/>
    <p:sldId id="356" r:id="rId8"/>
    <p:sldId id="366" r:id="rId9"/>
    <p:sldId id="367" r:id="rId10"/>
    <p:sldId id="368" r:id="rId11"/>
    <p:sldId id="357" r:id="rId12"/>
    <p:sldId id="361" r:id="rId13"/>
    <p:sldId id="362" r:id="rId14"/>
    <p:sldId id="337" r:id="rId15"/>
    <p:sldId id="363" r:id="rId16"/>
    <p:sldId id="338" r:id="rId17"/>
    <p:sldId id="339" r:id="rId18"/>
    <p:sldId id="365" r:id="rId19"/>
    <p:sldId id="340" r:id="rId20"/>
    <p:sldId id="287" r:id="rId2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FFCC"/>
    <a:srgbClr val="009999"/>
    <a:srgbClr val="0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2787"/>
    <p:restoredTop sz="86620" autoAdjust="0"/>
  </p:normalViewPr>
  <p:slideViewPr>
    <p:cSldViewPr snapToGrid="0">
      <p:cViewPr>
        <p:scale>
          <a:sx n="66" d="100"/>
          <a:sy n="66" d="100"/>
        </p:scale>
        <p:origin x="-930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-984" y="-58"/>
      </p:cViewPr>
      <p:guideLst>
        <p:guide orient="horz" pos="3025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1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53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9" tIns="48309" rIns="96619" bIns="4830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0675" y="0"/>
            <a:ext cx="32115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9" tIns="48309" rIns="96619" bIns="4830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31353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9" tIns="48309" rIns="96619" bIns="4830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0675" y="9142413"/>
            <a:ext cx="32115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9" tIns="48309" rIns="96619" bIns="4830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BF8F2CD0-5DD9-49B8-BD91-2807F686880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73" tIns="50986" rIns="101973" bIns="50986" numCol="1" anchor="t" anchorCtr="0" compatLnSpc="1">
            <a:prstTxWarp prst="textNoShape">
              <a:avLst/>
            </a:prstTxWarp>
          </a:bodyPr>
          <a:lstStyle>
            <a:lvl1pPr defTabSz="1020763">
              <a:defRPr sz="14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73" tIns="50986" rIns="101973" bIns="50986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4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73" tIns="50986" rIns="101973" bIns="509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73" tIns="50986" rIns="101973" bIns="50986" numCol="1" anchor="b" anchorCtr="0" compatLnSpc="1">
            <a:prstTxWarp prst="textNoShape">
              <a:avLst/>
            </a:prstTxWarp>
          </a:bodyPr>
          <a:lstStyle>
            <a:lvl1pPr defTabSz="1020763">
              <a:defRPr sz="14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73" tIns="50986" rIns="101973" bIns="50986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400"/>
            </a:lvl1pPr>
          </a:lstStyle>
          <a:p>
            <a:fld id="{6E683283-A079-4EA3-ABD1-BB1F48CEEDD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40A378-CAB1-4142-8543-B21C17120455}" type="slidenum">
              <a:rPr lang="en-US"/>
              <a:pPr/>
              <a:t>1</a:t>
            </a:fld>
            <a:endParaRPr lang="en-US"/>
          </a:p>
        </p:txBody>
      </p:sp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6CF5D0-9BC8-4EF5-A523-96900292F0B4}" type="slidenum">
              <a:rPr lang="en-US"/>
              <a:pPr/>
              <a:t>14</a:t>
            </a:fld>
            <a:endParaRPr lang="en-US"/>
          </a:p>
        </p:txBody>
      </p:sp>
      <p:sp>
        <p:nvSpPr>
          <p:cNvPr id="37273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257300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273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17" tIns="47659" rIns="95317" bIns="4765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733191-D8C5-4E74-8D98-8070DDEC4BE7}" type="slidenum">
              <a:rPr lang="en-US"/>
              <a:pPr/>
              <a:t>15</a:t>
            </a:fld>
            <a:endParaRPr lang="en-US"/>
          </a:p>
        </p:txBody>
      </p:sp>
      <p:sp>
        <p:nvSpPr>
          <p:cNvPr id="40960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257300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0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17" tIns="47659" rIns="95317" bIns="4765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DBBB0A-B9EB-4481-8EB8-6DAF7AA85B42}" type="slidenum">
              <a:rPr lang="en-US"/>
              <a:pPr/>
              <a:t>16</a:t>
            </a:fld>
            <a:endParaRPr lang="en-US"/>
          </a:p>
        </p:txBody>
      </p:sp>
      <p:sp>
        <p:nvSpPr>
          <p:cNvPr id="37478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257300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478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17" tIns="47659" rIns="95317" bIns="47659"/>
          <a:lstStyle/>
          <a:p>
            <a:r>
              <a:rPr lang="en-US"/>
              <a:t>Because it is defined as X Y + X’ Y’ that equals 1 if and only if X = Y implying X is equivalent to Y.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1" name="Text Box 1051"/>
          <p:cNvSpPr txBox="1">
            <a:spLocks noChangeArrowheads="1"/>
          </p:cNvSpPr>
          <p:nvPr userDrawn="1"/>
        </p:nvSpPr>
        <p:spPr bwMode="auto">
          <a:xfrm>
            <a:off x="1833563" y="5167313"/>
            <a:ext cx="5913437" cy="153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1"/>
              <a:t>Charles Kime &amp; Thomas Kaminski</a:t>
            </a:r>
          </a:p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200">
                <a:cs typeface="Times New Roman" pitchFamily="18" charset="0"/>
              </a:rPr>
              <a:t>© 2004 Pearson Education, Inc.</a:t>
            </a:r>
            <a:br>
              <a:rPr lang="en-US" sz="2200">
                <a:cs typeface="Times New Roman" pitchFamily="18" charset="0"/>
              </a:rPr>
            </a:br>
            <a:r>
              <a:rPr lang="en-US" sz="2200">
                <a:cs typeface="Times New Roman" pitchFamily="18" charset="0"/>
                <a:hlinkClick r:id="" action="ppaction://noaction"/>
              </a:rPr>
              <a:t>Terms of Use</a:t>
            </a:r>
            <a:r>
              <a:rPr lang="en-US" sz="2200">
                <a:cs typeface="Times New Roman" pitchFamily="18" charset="0"/>
              </a:rPr>
              <a:t/>
            </a:r>
            <a:br>
              <a:rPr lang="en-US" sz="2200">
                <a:cs typeface="Times New Roman" pitchFamily="18" charset="0"/>
              </a:rPr>
            </a:br>
            <a:r>
              <a:rPr lang="en-US" sz="1800">
                <a:cs typeface="Times New Roman" pitchFamily="18" charset="0"/>
              </a:rPr>
              <a:t>(Hyperlinks are active in View Show mode)</a:t>
            </a:r>
          </a:p>
        </p:txBody>
      </p:sp>
      <p:sp>
        <p:nvSpPr>
          <p:cNvPr id="6172" name="Text Box 1052"/>
          <p:cNvSpPr txBox="1">
            <a:spLocks noChangeArrowheads="1"/>
          </p:cNvSpPr>
          <p:nvPr userDrawn="1"/>
        </p:nvSpPr>
        <p:spPr bwMode="auto">
          <a:xfrm>
            <a:off x="1301750" y="2847975"/>
            <a:ext cx="6978650" cy="185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4000" b="1">
                <a:solidFill>
                  <a:schemeClr val="hlink"/>
                </a:solidFill>
                <a:latin typeface="Helvetica" pitchFamily="34" charset="0"/>
              </a:rPr>
              <a:t>Chapter 2 – Combinational Logic Circuits</a:t>
            </a:r>
          </a:p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b="1">
                <a:solidFill>
                  <a:schemeClr val="hlink"/>
                </a:solidFill>
                <a:latin typeface="Helvetica" pitchFamily="34" charset="0"/>
              </a:rPr>
              <a:t>Part 3 – Additional Gates and Circuits</a:t>
            </a:r>
          </a:p>
        </p:txBody>
      </p:sp>
      <p:sp>
        <p:nvSpPr>
          <p:cNvPr id="6173" name="Text Box 1053"/>
          <p:cNvSpPr txBox="1">
            <a:spLocks noChangeArrowheads="1"/>
          </p:cNvSpPr>
          <p:nvPr userDrawn="1"/>
        </p:nvSpPr>
        <p:spPr bwMode="auto">
          <a:xfrm>
            <a:off x="904875" y="2179638"/>
            <a:ext cx="7772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b="1"/>
              <a:t>Logic and Computer Design Fundamentals</a:t>
            </a:r>
          </a:p>
        </p:txBody>
      </p:sp>
      <p:sp>
        <p:nvSpPr>
          <p:cNvPr id="6174" name="Line 1054"/>
          <p:cNvSpPr>
            <a:spLocks noChangeShapeType="1"/>
          </p:cNvSpPr>
          <p:nvPr userDrawn="1"/>
        </p:nvSpPr>
        <p:spPr bwMode="auto">
          <a:xfrm>
            <a:off x="579438" y="1935163"/>
            <a:ext cx="8015287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2 - Part 3         </a:t>
            </a:r>
            <a:fld id="{0C881C82-4B40-46AA-BF32-37AB753B5D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8438" y="0"/>
            <a:ext cx="1943100" cy="6342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5963" y="0"/>
            <a:ext cx="5680075" cy="6342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2 - Part 3         </a:t>
            </a:r>
            <a:fld id="{752DC6A7-74D4-4781-8C9C-DDBAC77D98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2 - Part 3         </a:t>
            </a:r>
            <a:fld id="{99B0E1AD-92E0-40E9-8733-5AEE7DB8EB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2 - Part 3         </a:t>
            </a:r>
            <a:fld id="{4F04C458-32B1-413C-99A3-965AA7D6F6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138" y="1314450"/>
            <a:ext cx="3810000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1314450"/>
            <a:ext cx="3810000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2 - Part 3         </a:t>
            </a:r>
            <a:fld id="{81BFA356-CD35-400D-8CC1-C936AF9A2F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2 - Part 3         </a:t>
            </a:r>
            <a:fld id="{5D9DEBCF-FB9A-4122-A363-028F642049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2 - Part 3         </a:t>
            </a:r>
            <a:fld id="{3B9C2C83-B5BA-4C99-974A-344861FC2F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2 - Part 3         </a:t>
            </a:r>
            <a:fld id="{B52F47D0-2F2E-442D-8071-8274ADC293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2 - Part 3         </a:t>
            </a:r>
            <a:fld id="{AD5C3823-8393-42C1-9114-CEB229FB49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2 - Part 3         </a:t>
            </a:r>
            <a:fld id="{C31F57E3-666A-4B2F-8973-191976FAA8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1" name="Picture 47" descr="C:\Documents and Settings\Charles R Kime\My Documents\Texts\Website\PowerPoint_Slides\Work_Area\Chapter_01\watermark.jpg"/>
          <p:cNvPicPr>
            <a:picLocks noChangeAspect="1" noChangeArrowheads="1"/>
          </p:cNvPicPr>
          <p:nvPr userDrawn="1"/>
        </p:nvPicPr>
        <p:blipFill>
          <a:blip r:embed="rId13" cstate="print"/>
          <a:srcRect t="39345"/>
          <a:stretch>
            <a:fillRect/>
          </a:stretch>
        </p:blipFill>
        <p:spPr bwMode="auto">
          <a:xfrm>
            <a:off x="693738" y="6353175"/>
            <a:ext cx="2230437" cy="476250"/>
          </a:xfrm>
          <a:prstGeom prst="rect">
            <a:avLst/>
          </a:prstGeom>
          <a:noFill/>
        </p:spPr>
      </p:pic>
      <p:sp>
        <p:nvSpPr>
          <p:cNvPr id="1072" name="Text Box 48"/>
          <p:cNvSpPr txBox="1">
            <a:spLocks noChangeArrowheads="1"/>
          </p:cNvSpPr>
          <p:nvPr userDrawn="1"/>
        </p:nvSpPr>
        <p:spPr bwMode="auto">
          <a:xfrm>
            <a:off x="696913" y="6338888"/>
            <a:ext cx="2728912" cy="519112"/>
          </a:xfrm>
          <a:prstGeom prst="rect">
            <a:avLst/>
          </a:prstGeom>
          <a:noFill/>
          <a:ln w="1588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2800" b="1">
              <a:solidFill>
                <a:schemeClr val="accent2"/>
              </a:solidFill>
            </a:endParaRPr>
          </a:p>
        </p:txBody>
      </p:sp>
      <p:sp>
        <p:nvSpPr>
          <p:cNvPr id="1074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7350" y="6489700"/>
            <a:ext cx="23812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>
                <a:cs typeface="Times New Roman" pitchFamily="18" charset="0"/>
              </a:defRPr>
            </a:lvl1pPr>
          </a:lstStyle>
          <a:p>
            <a:r>
              <a:rPr lang="en-US"/>
              <a:t>Chapter 2 - Part 3         </a:t>
            </a:r>
            <a:fld id="{1448C04F-BB80-4517-BB72-80321E1E3D6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75" name="Line 51"/>
          <p:cNvSpPr>
            <a:spLocks noChangeShapeType="1"/>
          </p:cNvSpPr>
          <p:nvPr userDrawn="1"/>
        </p:nvSpPr>
        <p:spPr bwMode="auto">
          <a:xfrm>
            <a:off x="581025" y="1173163"/>
            <a:ext cx="8015288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076" name="Rectangle 52"/>
          <p:cNvSpPr>
            <a:spLocks noGrp="1" noChangeArrowheads="1"/>
          </p:cNvSpPr>
          <p:nvPr>
            <p:ph type="title"/>
          </p:nvPr>
        </p:nvSpPr>
        <p:spPr bwMode="auto">
          <a:xfrm>
            <a:off x="715963" y="0"/>
            <a:ext cx="7772400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77" name="Rectangle 5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314450"/>
            <a:ext cx="7772400" cy="502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•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•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earsoned.com/legal/index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2238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 smtClean="0"/>
              <a:t>Example: </a:t>
            </a:r>
            <a:r>
              <a:rPr lang="en-CA" sz="3200" dirty="0" smtClean="0"/>
              <a:t>Implementing with NAND only</a:t>
            </a:r>
            <a:endParaRPr lang="en-CA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Chapter 2 - Part 3         </a:t>
            </a:r>
            <a:fld id="{99B0E1AD-92E0-40E9-8733-5AEE7DB8EB9C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434178" name="Object 2"/>
          <p:cNvGraphicFramePr>
            <a:graphicFrameLocks noChangeAspect="1"/>
          </p:cNvGraphicFramePr>
          <p:nvPr/>
        </p:nvGraphicFramePr>
        <p:xfrm>
          <a:off x="928235" y="1339625"/>
          <a:ext cx="4460558" cy="460148"/>
        </p:xfrm>
        <a:graphic>
          <a:graphicData uri="http://schemas.openxmlformats.org/presentationml/2006/ole">
            <p:oleObj spid="_x0000_s434178" name="Equation" r:id="rId3" imgW="196848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2 - Part 3         </a:t>
            </a:r>
            <a:fld id="{DD597C51-E38B-4951-A498-0054898D1C60}" type="slidenum">
              <a:rPr lang="en-US"/>
              <a:pPr/>
              <a:t>11</a:t>
            </a:fld>
            <a:endParaRPr lang="en-US"/>
          </a:p>
        </p:txBody>
      </p:sp>
      <p:sp>
        <p:nvSpPr>
          <p:cNvPr id="401462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 Gate</a:t>
            </a:r>
          </a:p>
        </p:txBody>
      </p:sp>
      <p:sp>
        <p:nvSpPr>
          <p:cNvPr id="401463" name="Rectangle 5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cs typeface="Times New Roman" pitchFamily="18" charset="0"/>
              </a:rPr>
              <a:t>The basic NOR gate has the following symbol, illustrated for three inputs:</a:t>
            </a:r>
          </a:p>
          <a:p>
            <a:pPr lvl="1"/>
            <a:r>
              <a:rPr lang="en-US" sz="3200">
                <a:cs typeface="Times New Roman" pitchFamily="18" charset="0"/>
              </a:rPr>
              <a:t>OR-Invert (NOR)</a:t>
            </a:r>
          </a:p>
          <a:p>
            <a:pPr lvl="1"/>
            <a:endParaRPr lang="en-US" sz="3200">
              <a:cs typeface="Times New Roman" pitchFamily="18" charset="0"/>
            </a:endParaRPr>
          </a:p>
          <a:p>
            <a:endParaRPr lang="en-US" sz="1400">
              <a:cs typeface="Times New Roman" pitchFamily="18" charset="0"/>
            </a:endParaRPr>
          </a:p>
          <a:p>
            <a:endParaRPr lang="en-US" sz="2800">
              <a:cs typeface="Times New Roman" pitchFamily="18" charset="0"/>
            </a:endParaRPr>
          </a:p>
          <a:p>
            <a:r>
              <a:rPr lang="en-US" sz="2800">
                <a:cs typeface="Times New Roman" pitchFamily="18" charset="0"/>
              </a:rPr>
              <a:t>NOR represents </a:t>
            </a:r>
            <a:r>
              <a:rPr lang="en-US" sz="2800" u="sng">
                <a:cs typeface="Times New Roman" pitchFamily="18" charset="0"/>
              </a:rPr>
              <a:t>NOT - OR</a:t>
            </a:r>
            <a:r>
              <a:rPr lang="en-US" sz="2800">
                <a:cs typeface="Times New Roman" pitchFamily="18" charset="0"/>
              </a:rPr>
              <a:t>, i. e., the OR function with a NOT applied.  The symbol shown is an OR-Invert.   The small circle (“bubble”) represents the invert function. </a:t>
            </a:r>
          </a:p>
        </p:txBody>
      </p:sp>
      <p:grpSp>
        <p:nvGrpSpPr>
          <p:cNvPr id="401469" name="Group 61"/>
          <p:cNvGrpSpPr>
            <a:grpSpLocks/>
          </p:cNvGrpSpPr>
          <p:nvPr/>
        </p:nvGrpSpPr>
        <p:grpSpPr bwMode="auto">
          <a:xfrm>
            <a:off x="1804988" y="2928938"/>
            <a:ext cx="5476875" cy="968375"/>
            <a:chOff x="1137" y="1845"/>
            <a:chExt cx="3450" cy="610"/>
          </a:xfrm>
        </p:grpSpPr>
        <p:grpSp>
          <p:nvGrpSpPr>
            <p:cNvPr id="401468" name="Group 60"/>
            <p:cNvGrpSpPr>
              <a:grpSpLocks/>
            </p:cNvGrpSpPr>
            <p:nvPr/>
          </p:nvGrpSpPr>
          <p:grpSpPr bwMode="auto">
            <a:xfrm>
              <a:off x="1137" y="1845"/>
              <a:ext cx="1824" cy="610"/>
              <a:chOff x="1137" y="1845"/>
              <a:chExt cx="1824" cy="610"/>
            </a:xfrm>
          </p:grpSpPr>
          <p:sp>
            <p:nvSpPr>
              <p:cNvPr id="401432" name="Freeform 24"/>
              <p:cNvSpPr>
                <a:spLocks/>
              </p:cNvSpPr>
              <p:nvPr/>
            </p:nvSpPr>
            <p:spPr bwMode="auto">
              <a:xfrm>
                <a:off x="2614" y="2127"/>
                <a:ext cx="347" cy="2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7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5"/>
                  </a:cxn>
                  <a:cxn ang="0">
                    <a:pos x="4" y="19"/>
                  </a:cxn>
                  <a:cxn ang="0">
                    <a:pos x="7" y="23"/>
                  </a:cxn>
                  <a:cxn ang="0">
                    <a:pos x="340" y="23"/>
                  </a:cxn>
                  <a:cxn ang="0">
                    <a:pos x="344" y="19"/>
                  </a:cxn>
                  <a:cxn ang="0">
                    <a:pos x="347" y="15"/>
                  </a:cxn>
                  <a:cxn ang="0">
                    <a:pos x="347" y="8"/>
                  </a:cxn>
                  <a:cxn ang="0">
                    <a:pos x="344" y="4"/>
                  </a:cxn>
                  <a:cxn ang="0">
                    <a:pos x="340" y="0"/>
                  </a:cxn>
                  <a:cxn ang="0">
                    <a:pos x="336" y="0"/>
                  </a:cxn>
                  <a:cxn ang="0">
                    <a:pos x="11" y="0"/>
                  </a:cxn>
                </a:cxnLst>
                <a:rect l="0" t="0" r="r" b="b"/>
                <a:pathLst>
                  <a:path w="347" h="23">
                    <a:moveTo>
                      <a:pt x="11" y="0"/>
                    </a:moveTo>
                    <a:lnTo>
                      <a:pt x="7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4" y="19"/>
                    </a:lnTo>
                    <a:lnTo>
                      <a:pt x="7" y="23"/>
                    </a:lnTo>
                    <a:lnTo>
                      <a:pt x="340" y="23"/>
                    </a:lnTo>
                    <a:lnTo>
                      <a:pt x="344" y="19"/>
                    </a:lnTo>
                    <a:lnTo>
                      <a:pt x="347" y="15"/>
                    </a:lnTo>
                    <a:lnTo>
                      <a:pt x="347" y="8"/>
                    </a:lnTo>
                    <a:lnTo>
                      <a:pt x="344" y="4"/>
                    </a:lnTo>
                    <a:lnTo>
                      <a:pt x="340" y="0"/>
                    </a:lnTo>
                    <a:lnTo>
                      <a:pt x="336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01433" name="Rectangle 25"/>
              <p:cNvSpPr>
                <a:spLocks noChangeArrowheads="1"/>
              </p:cNvSpPr>
              <p:nvPr/>
            </p:nvSpPr>
            <p:spPr bwMode="auto">
              <a:xfrm>
                <a:off x="1137" y="1887"/>
                <a:ext cx="10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>
                    <a:solidFill>
                      <a:srgbClr val="000000"/>
                    </a:solidFill>
                  </a:rPr>
                  <a:t>X</a:t>
                </a:r>
                <a:endParaRPr lang="en-US" sz="2400"/>
              </a:p>
            </p:txBody>
          </p:sp>
          <p:sp>
            <p:nvSpPr>
              <p:cNvPr id="401434" name="Rectangle 26"/>
              <p:cNvSpPr>
                <a:spLocks noChangeArrowheads="1"/>
              </p:cNvSpPr>
              <p:nvPr/>
            </p:nvSpPr>
            <p:spPr bwMode="auto">
              <a:xfrm>
                <a:off x="1137" y="2068"/>
                <a:ext cx="10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>
                    <a:solidFill>
                      <a:srgbClr val="000000"/>
                    </a:solidFill>
                  </a:rPr>
                  <a:t>Y</a:t>
                </a:r>
                <a:endParaRPr lang="en-US" sz="2400"/>
              </a:p>
            </p:txBody>
          </p:sp>
          <p:sp>
            <p:nvSpPr>
              <p:cNvPr id="401435" name="Rectangle 27"/>
              <p:cNvSpPr>
                <a:spLocks noChangeArrowheads="1"/>
              </p:cNvSpPr>
              <p:nvPr/>
            </p:nvSpPr>
            <p:spPr bwMode="auto">
              <a:xfrm>
                <a:off x="1137" y="2282"/>
                <a:ext cx="9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>
                    <a:solidFill>
                      <a:srgbClr val="000000"/>
                    </a:solidFill>
                  </a:rPr>
                  <a:t>Z</a:t>
                </a:r>
                <a:endParaRPr lang="en-US" sz="2400"/>
              </a:p>
            </p:txBody>
          </p:sp>
          <p:sp>
            <p:nvSpPr>
              <p:cNvPr id="401436" name="Freeform 28"/>
              <p:cNvSpPr>
                <a:spLocks/>
              </p:cNvSpPr>
              <p:nvPr/>
            </p:nvSpPr>
            <p:spPr bwMode="auto">
              <a:xfrm>
                <a:off x="1306" y="1918"/>
                <a:ext cx="490" cy="2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5"/>
                  </a:cxn>
                  <a:cxn ang="0">
                    <a:pos x="4" y="19"/>
                  </a:cxn>
                  <a:cxn ang="0">
                    <a:pos x="8" y="23"/>
                  </a:cxn>
                  <a:cxn ang="0">
                    <a:pos x="482" y="23"/>
                  </a:cxn>
                  <a:cxn ang="0">
                    <a:pos x="486" y="19"/>
                  </a:cxn>
                  <a:cxn ang="0">
                    <a:pos x="490" y="15"/>
                  </a:cxn>
                  <a:cxn ang="0">
                    <a:pos x="490" y="8"/>
                  </a:cxn>
                  <a:cxn ang="0">
                    <a:pos x="486" y="4"/>
                  </a:cxn>
                  <a:cxn ang="0">
                    <a:pos x="482" y="0"/>
                  </a:cxn>
                  <a:cxn ang="0">
                    <a:pos x="478" y="0"/>
                  </a:cxn>
                  <a:cxn ang="0">
                    <a:pos x="12" y="0"/>
                  </a:cxn>
                </a:cxnLst>
                <a:rect l="0" t="0" r="r" b="b"/>
                <a:pathLst>
                  <a:path w="490" h="23">
                    <a:moveTo>
                      <a:pt x="12" y="0"/>
                    </a:move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4" y="19"/>
                    </a:lnTo>
                    <a:lnTo>
                      <a:pt x="8" y="23"/>
                    </a:lnTo>
                    <a:lnTo>
                      <a:pt x="482" y="23"/>
                    </a:lnTo>
                    <a:lnTo>
                      <a:pt x="486" y="19"/>
                    </a:lnTo>
                    <a:lnTo>
                      <a:pt x="490" y="15"/>
                    </a:lnTo>
                    <a:lnTo>
                      <a:pt x="490" y="8"/>
                    </a:lnTo>
                    <a:lnTo>
                      <a:pt x="486" y="4"/>
                    </a:lnTo>
                    <a:lnTo>
                      <a:pt x="482" y="0"/>
                    </a:lnTo>
                    <a:lnTo>
                      <a:pt x="478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01437" name="Freeform 29"/>
              <p:cNvSpPr>
                <a:spLocks/>
              </p:cNvSpPr>
              <p:nvPr/>
            </p:nvSpPr>
            <p:spPr bwMode="auto">
              <a:xfrm>
                <a:off x="1306" y="2133"/>
                <a:ext cx="526" cy="2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0" y="7"/>
                  </a:cxn>
                  <a:cxn ang="0">
                    <a:pos x="0" y="15"/>
                  </a:cxn>
                  <a:cxn ang="0">
                    <a:pos x="4" y="19"/>
                  </a:cxn>
                  <a:cxn ang="0">
                    <a:pos x="8" y="23"/>
                  </a:cxn>
                  <a:cxn ang="0">
                    <a:pos x="518" y="23"/>
                  </a:cxn>
                  <a:cxn ang="0">
                    <a:pos x="522" y="19"/>
                  </a:cxn>
                  <a:cxn ang="0">
                    <a:pos x="526" y="15"/>
                  </a:cxn>
                  <a:cxn ang="0">
                    <a:pos x="526" y="7"/>
                  </a:cxn>
                  <a:cxn ang="0">
                    <a:pos x="522" y="4"/>
                  </a:cxn>
                  <a:cxn ang="0">
                    <a:pos x="518" y="0"/>
                  </a:cxn>
                  <a:cxn ang="0">
                    <a:pos x="515" y="0"/>
                  </a:cxn>
                  <a:cxn ang="0">
                    <a:pos x="12" y="0"/>
                  </a:cxn>
                </a:cxnLst>
                <a:rect l="0" t="0" r="r" b="b"/>
                <a:pathLst>
                  <a:path w="526" h="23">
                    <a:moveTo>
                      <a:pt x="12" y="0"/>
                    </a:moveTo>
                    <a:lnTo>
                      <a:pt x="8" y="0"/>
                    </a:lnTo>
                    <a:lnTo>
                      <a:pt x="4" y="4"/>
                    </a:lnTo>
                    <a:lnTo>
                      <a:pt x="0" y="7"/>
                    </a:lnTo>
                    <a:lnTo>
                      <a:pt x="0" y="15"/>
                    </a:lnTo>
                    <a:lnTo>
                      <a:pt x="4" y="19"/>
                    </a:lnTo>
                    <a:lnTo>
                      <a:pt x="8" y="23"/>
                    </a:lnTo>
                    <a:lnTo>
                      <a:pt x="518" y="23"/>
                    </a:lnTo>
                    <a:lnTo>
                      <a:pt x="522" y="19"/>
                    </a:lnTo>
                    <a:lnTo>
                      <a:pt x="526" y="15"/>
                    </a:lnTo>
                    <a:lnTo>
                      <a:pt x="526" y="7"/>
                    </a:lnTo>
                    <a:lnTo>
                      <a:pt x="522" y="4"/>
                    </a:lnTo>
                    <a:lnTo>
                      <a:pt x="518" y="0"/>
                    </a:lnTo>
                    <a:lnTo>
                      <a:pt x="515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01438" name="Freeform 30"/>
              <p:cNvSpPr>
                <a:spLocks/>
              </p:cNvSpPr>
              <p:nvPr/>
            </p:nvSpPr>
            <p:spPr bwMode="auto">
              <a:xfrm>
                <a:off x="1306" y="2350"/>
                <a:ext cx="490" cy="2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8" y="0"/>
                  </a:cxn>
                  <a:cxn ang="0">
                    <a:pos x="4" y="3"/>
                  </a:cxn>
                  <a:cxn ang="0">
                    <a:pos x="0" y="7"/>
                  </a:cxn>
                  <a:cxn ang="0">
                    <a:pos x="0" y="15"/>
                  </a:cxn>
                  <a:cxn ang="0">
                    <a:pos x="4" y="19"/>
                  </a:cxn>
                  <a:cxn ang="0">
                    <a:pos x="8" y="23"/>
                  </a:cxn>
                  <a:cxn ang="0">
                    <a:pos x="482" y="23"/>
                  </a:cxn>
                  <a:cxn ang="0">
                    <a:pos x="486" y="19"/>
                  </a:cxn>
                  <a:cxn ang="0">
                    <a:pos x="490" y="15"/>
                  </a:cxn>
                  <a:cxn ang="0">
                    <a:pos x="490" y="7"/>
                  </a:cxn>
                  <a:cxn ang="0">
                    <a:pos x="486" y="3"/>
                  </a:cxn>
                  <a:cxn ang="0">
                    <a:pos x="482" y="0"/>
                  </a:cxn>
                  <a:cxn ang="0">
                    <a:pos x="478" y="0"/>
                  </a:cxn>
                  <a:cxn ang="0">
                    <a:pos x="12" y="0"/>
                  </a:cxn>
                </a:cxnLst>
                <a:rect l="0" t="0" r="r" b="b"/>
                <a:pathLst>
                  <a:path w="490" h="23">
                    <a:moveTo>
                      <a:pt x="12" y="0"/>
                    </a:moveTo>
                    <a:lnTo>
                      <a:pt x="8" y="0"/>
                    </a:lnTo>
                    <a:lnTo>
                      <a:pt x="4" y="3"/>
                    </a:lnTo>
                    <a:lnTo>
                      <a:pt x="0" y="7"/>
                    </a:lnTo>
                    <a:lnTo>
                      <a:pt x="0" y="15"/>
                    </a:lnTo>
                    <a:lnTo>
                      <a:pt x="4" y="19"/>
                    </a:lnTo>
                    <a:lnTo>
                      <a:pt x="8" y="23"/>
                    </a:lnTo>
                    <a:lnTo>
                      <a:pt x="482" y="23"/>
                    </a:lnTo>
                    <a:lnTo>
                      <a:pt x="486" y="19"/>
                    </a:lnTo>
                    <a:lnTo>
                      <a:pt x="490" y="15"/>
                    </a:lnTo>
                    <a:lnTo>
                      <a:pt x="490" y="7"/>
                    </a:lnTo>
                    <a:lnTo>
                      <a:pt x="486" y="3"/>
                    </a:lnTo>
                    <a:lnTo>
                      <a:pt x="482" y="0"/>
                    </a:lnTo>
                    <a:lnTo>
                      <a:pt x="478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01439" name="Freeform 31"/>
              <p:cNvSpPr>
                <a:spLocks/>
              </p:cNvSpPr>
              <p:nvPr/>
            </p:nvSpPr>
            <p:spPr bwMode="auto">
              <a:xfrm>
                <a:off x="2458" y="2062"/>
                <a:ext cx="165" cy="165"/>
              </a:xfrm>
              <a:custGeom>
                <a:avLst/>
                <a:gdLst/>
                <a:ahLst/>
                <a:cxnLst>
                  <a:cxn ang="0">
                    <a:pos x="2" y="105"/>
                  </a:cxn>
                  <a:cxn ang="0">
                    <a:pos x="12" y="126"/>
                  </a:cxn>
                  <a:cxn ang="0">
                    <a:pos x="21" y="140"/>
                  </a:cxn>
                  <a:cxn ang="0">
                    <a:pos x="33" y="149"/>
                  </a:cxn>
                  <a:cxn ang="0">
                    <a:pos x="44" y="157"/>
                  </a:cxn>
                  <a:cxn ang="0">
                    <a:pos x="62" y="163"/>
                  </a:cxn>
                  <a:cxn ang="0">
                    <a:pos x="89" y="165"/>
                  </a:cxn>
                  <a:cxn ang="0">
                    <a:pos x="110" y="161"/>
                  </a:cxn>
                  <a:cxn ang="0">
                    <a:pos x="131" y="151"/>
                  </a:cxn>
                  <a:cxn ang="0">
                    <a:pos x="140" y="140"/>
                  </a:cxn>
                  <a:cxn ang="0">
                    <a:pos x="152" y="130"/>
                  </a:cxn>
                  <a:cxn ang="0">
                    <a:pos x="162" y="109"/>
                  </a:cxn>
                  <a:cxn ang="0">
                    <a:pos x="165" y="88"/>
                  </a:cxn>
                  <a:cxn ang="0">
                    <a:pos x="163" y="61"/>
                  </a:cxn>
                  <a:cxn ang="0">
                    <a:pos x="158" y="44"/>
                  </a:cxn>
                  <a:cxn ang="0">
                    <a:pos x="150" y="32"/>
                  </a:cxn>
                  <a:cxn ang="0">
                    <a:pos x="140" y="21"/>
                  </a:cxn>
                  <a:cxn ang="0">
                    <a:pos x="127" y="11"/>
                  </a:cxn>
                  <a:cxn ang="0">
                    <a:pos x="106" y="2"/>
                  </a:cxn>
                  <a:cxn ang="0">
                    <a:pos x="62" y="2"/>
                  </a:cxn>
                  <a:cxn ang="0">
                    <a:pos x="44" y="7"/>
                  </a:cxn>
                  <a:cxn ang="0">
                    <a:pos x="33" y="15"/>
                  </a:cxn>
                  <a:cxn ang="0">
                    <a:pos x="21" y="25"/>
                  </a:cxn>
                  <a:cxn ang="0">
                    <a:pos x="12" y="38"/>
                  </a:cxn>
                  <a:cxn ang="0">
                    <a:pos x="4" y="55"/>
                  </a:cxn>
                  <a:cxn ang="0">
                    <a:pos x="0" y="82"/>
                  </a:cxn>
                  <a:cxn ang="0">
                    <a:pos x="25" y="63"/>
                  </a:cxn>
                  <a:cxn ang="0">
                    <a:pos x="29" y="55"/>
                  </a:cxn>
                  <a:cxn ang="0">
                    <a:pos x="37" y="44"/>
                  </a:cxn>
                  <a:cxn ang="0">
                    <a:pos x="50" y="32"/>
                  </a:cxn>
                  <a:cxn ang="0">
                    <a:pos x="58" y="27"/>
                  </a:cxn>
                  <a:cxn ang="0">
                    <a:pos x="69" y="23"/>
                  </a:cxn>
                  <a:cxn ang="0">
                    <a:pos x="102" y="25"/>
                  </a:cxn>
                  <a:cxn ang="0">
                    <a:pos x="112" y="31"/>
                  </a:cxn>
                  <a:cxn ang="0">
                    <a:pos x="125" y="40"/>
                  </a:cxn>
                  <a:cxn ang="0">
                    <a:pos x="135" y="54"/>
                  </a:cxn>
                  <a:cxn ang="0">
                    <a:pos x="138" y="59"/>
                  </a:cxn>
                  <a:cxn ang="0">
                    <a:pos x="142" y="80"/>
                  </a:cxn>
                  <a:cxn ang="0">
                    <a:pos x="142" y="94"/>
                  </a:cxn>
                  <a:cxn ang="0">
                    <a:pos x="138" y="107"/>
                  </a:cxn>
                  <a:cxn ang="0">
                    <a:pos x="131" y="117"/>
                  </a:cxn>
                  <a:cxn ang="0">
                    <a:pos x="117" y="130"/>
                  </a:cxn>
                  <a:cxn ang="0">
                    <a:pos x="108" y="138"/>
                  </a:cxn>
                  <a:cxn ang="0">
                    <a:pos x="94" y="142"/>
                  </a:cxn>
                  <a:cxn ang="0">
                    <a:pos x="81" y="142"/>
                  </a:cxn>
                  <a:cxn ang="0">
                    <a:pos x="60" y="138"/>
                  </a:cxn>
                  <a:cxn ang="0">
                    <a:pos x="54" y="134"/>
                  </a:cxn>
                  <a:cxn ang="0">
                    <a:pos x="41" y="125"/>
                  </a:cxn>
                  <a:cxn ang="0">
                    <a:pos x="31" y="111"/>
                  </a:cxn>
                  <a:cxn ang="0">
                    <a:pos x="25" y="102"/>
                  </a:cxn>
                  <a:cxn ang="0">
                    <a:pos x="0" y="82"/>
                  </a:cxn>
                </a:cxnLst>
                <a:rect l="0" t="0" r="r" b="b"/>
                <a:pathLst>
                  <a:path w="165" h="165">
                    <a:moveTo>
                      <a:pt x="0" y="82"/>
                    </a:moveTo>
                    <a:lnTo>
                      <a:pt x="0" y="98"/>
                    </a:lnTo>
                    <a:lnTo>
                      <a:pt x="2" y="102"/>
                    </a:lnTo>
                    <a:lnTo>
                      <a:pt x="2" y="105"/>
                    </a:lnTo>
                    <a:lnTo>
                      <a:pt x="4" y="109"/>
                    </a:lnTo>
                    <a:lnTo>
                      <a:pt x="4" y="111"/>
                    </a:lnTo>
                    <a:lnTo>
                      <a:pt x="10" y="125"/>
                    </a:lnTo>
                    <a:lnTo>
                      <a:pt x="12" y="126"/>
                    </a:lnTo>
                    <a:lnTo>
                      <a:pt x="14" y="130"/>
                    </a:lnTo>
                    <a:lnTo>
                      <a:pt x="16" y="132"/>
                    </a:lnTo>
                    <a:lnTo>
                      <a:pt x="18" y="136"/>
                    </a:lnTo>
                    <a:lnTo>
                      <a:pt x="21" y="140"/>
                    </a:lnTo>
                    <a:lnTo>
                      <a:pt x="25" y="140"/>
                    </a:lnTo>
                    <a:lnTo>
                      <a:pt x="25" y="144"/>
                    </a:lnTo>
                    <a:lnTo>
                      <a:pt x="29" y="148"/>
                    </a:lnTo>
                    <a:lnTo>
                      <a:pt x="33" y="149"/>
                    </a:lnTo>
                    <a:lnTo>
                      <a:pt x="35" y="151"/>
                    </a:lnTo>
                    <a:lnTo>
                      <a:pt x="39" y="153"/>
                    </a:lnTo>
                    <a:lnTo>
                      <a:pt x="41" y="155"/>
                    </a:lnTo>
                    <a:lnTo>
                      <a:pt x="44" y="157"/>
                    </a:lnTo>
                    <a:lnTo>
                      <a:pt x="50" y="161"/>
                    </a:lnTo>
                    <a:lnTo>
                      <a:pt x="56" y="161"/>
                    </a:lnTo>
                    <a:lnTo>
                      <a:pt x="60" y="163"/>
                    </a:lnTo>
                    <a:lnTo>
                      <a:pt x="62" y="163"/>
                    </a:lnTo>
                    <a:lnTo>
                      <a:pt x="66" y="165"/>
                    </a:lnTo>
                    <a:lnTo>
                      <a:pt x="77" y="165"/>
                    </a:lnTo>
                    <a:lnTo>
                      <a:pt x="90" y="163"/>
                    </a:lnTo>
                    <a:lnTo>
                      <a:pt x="89" y="165"/>
                    </a:lnTo>
                    <a:lnTo>
                      <a:pt x="98" y="165"/>
                    </a:lnTo>
                    <a:lnTo>
                      <a:pt x="102" y="163"/>
                    </a:lnTo>
                    <a:lnTo>
                      <a:pt x="106" y="163"/>
                    </a:lnTo>
                    <a:lnTo>
                      <a:pt x="110" y="161"/>
                    </a:lnTo>
                    <a:lnTo>
                      <a:pt x="112" y="161"/>
                    </a:lnTo>
                    <a:lnTo>
                      <a:pt x="125" y="155"/>
                    </a:lnTo>
                    <a:lnTo>
                      <a:pt x="127" y="153"/>
                    </a:lnTo>
                    <a:lnTo>
                      <a:pt x="131" y="151"/>
                    </a:lnTo>
                    <a:lnTo>
                      <a:pt x="133" y="149"/>
                    </a:lnTo>
                    <a:lnTo>
                      <a:pt x="137" y="148"/>
                    </a:lnTo>
                    <a:lnTo>
                      <a:pt x="140" y="144"/>
                    </a:lnTo>
                    <a:lnTo>
                      <a:pt x="140" y="140"/>
                    </a:lnTo>
                    <a:lnTo>
                      <a:pt x="144" y="140"/>
                    </a:lnTo>
                    <a:lnTo>
                      <a:pt x="148" y="136"/>
                    </a:lnTo>
                    <a:lnTo>
                      <a:pt x="150" y="132"/>
                    </a:lnTo>
                    <a:lnTo>
                      <a:pt x="152" y="130"/>
                    </a:lnTo>
                    <a:lnTo>
                      <a:pt x="154" y="126"/>
                    </a:lnTo>
                    <a:lnTo>
                      <a:pt x="156" y="125"/>
                    </a:lnTo>
                    <a:lnTo>
                      <a:pt x="162" y="111"/>
                    </a:lnTo>
                    <a:lnTo>
                      <a:pt x="162" y="109"/>
                    </a:lnTo>
                    <a:lnTo>
                      <a:pt x="163" y="105"/>
                    </a:lnTo>
                    <a:lnTo>
                      <a:pt x="163" y="102"/>
                    </a:lnTo>
                    <a:lnTo>
                      <a:pt x="165" y="98"/>
                    </a:lnTo>
                    <a:lnTo>
                      <a:pt x="165" y="88"/>
                    </a:lnTo>
                    <a:lnTo>
                      <a:pt x="163" y="90"/>
                    </a:lnTo>
                    <a:lnTo>
                      <a:pt x="165" y="77"/>
                    </a:lnTo>
                    <a:lnTo>
                      <a:pt x="165" y="65"/>
                    </a:lnTo>
                    <a:lnTo>
                      <a:pt x="163" y="61"/>
                    </a:lnTo>
                    <a:lnTo>
                      <a:pt x="163" y="59"/>
                    </a:lnTo>
                    <a:lnTo>
                      <a:pt x="162" y="55"/>
                    </a:lnTo>
                    <a:lnTo>
                      <a:pt x="162" y="50"/>
                    </a:lnTo>
                    <a:lnTo>
                      <a:pt x="158" y="44"/>
                    </a:lnTo>
                    <a:lnTo>
                      <a:pt x="156" y="40"/>
                    </a:lnTo>
                    <a:lnTo>
                      <a:pt x="154" y="38"/>
                    </a:lnTo>
                    <a:lnTo>
                      <a:pt x="152" y="34"/>
                    </a:lnTo>
                    <a:lnTo>
                      <a:pt x="150" y="32"/>
                    </a:lnTo>
                    <a:lnTo>
                      <a:pt x="148" y="29"/>
                    </a:lnTo>
                    <a:lnTo>
                      <a:pt x="144" y="25"/>
                    </a:lnTo>
                    <a:lnTo>
                      <a:pt x="140" y="25"/>
                    </a:lnTo>
                    <a:lnTo>
                      <a:pt x="140" y="21"/>
                    </a:lnTo>
                    <a:lnTo>
                      <a:pt x="137" y="17"/>
                    </a:lnTo>
                    <a:lnTo>
                      <a:pt x="133" y="15"/>
                    </a:lnTo>
                    <a:lnTo>
                      <a:pt x="131" y="13"/>
                    </a:lnTo>
                    <a:lnTo>
                      <a:pt x="127" y="11"/>
                    </a:lnTo>
                    <a:lnTo>
                      <a:pt x="125" y="9"/>
                    </a:lnTo>
                    <a:lnTo>
                      <a:pt x="112" y="4"/>
                    </a:lnTo>
                    <a:lnTo>
                      <a:pt x="110" y="4"/>
                    </a:lnTo>
                    <a:lnTo>
                      <a:pt x="106" y="2"/>
                    </a:lnTo>
                    <a:lnTo>
                      <a:pt x="102" y="2"/>
                    </a:lnTo>
                    <a:lnTo>
                      <a:pt x="98" y="0"/>
                    </a:lnTo>
                    <a:lnTo>
                      <a:pt x="66" y="0"/>
                    </a:lnTo>
                    <a:lnTo>
                      <a:pt x="62" y="2"/>
                    </a:lnTo>
                    <a:lnTo>
                      <a:pt x="60" y="2"/>
                    </a:lnTo>
                    <a:lnTo>
                      <a:pt x="56" y="4"/>
                    </a:lnTo>
                    <a:lnTo>
                      <a:pt x="50" y="4"/>
                    </a:lnTo>
                    <a:lnTo>
                      <a:pt x="44" y="7"/>
                    </a:lnTo>
                    <a:lnTo>
                      <a:pt x="41" y="9"/>
                    </a:lnTo>
                    <a:lnTo>
                      <a:pt x="39" y="11"/>
                    </a:lnTo>
                    <a:lnTo>
                      <a:pt x="35" y="13"/>
                    </a:lnTo>
                    <a:lnTo>
                      <a:pt x="33" y="15"/>
                    </a:lnTo>
                    <a:lnTo>
                      <a:pt x="29" y="17"/>
                    </a:lnTo>
                    <a:lnTo>
                      <a:pt x="25" y="21"/>
                    </a:lnTo>
                    <a:lnTo>
                      <a:pt x="25" y="25"/>
                    </a:lnTo>
                    <a:lnTo>
                      <a:pt x="21" y="25"/>
                    </a:lnTo>
                    <a:lnTo>
                      <a:pt x="18" y="29"/>
                    </a:lnTo>
                    <a:lnTo>
                      <a:pt x="16" y="32"/>
                    </a:lnTo>
                    <a:lnTo>
                      <a:pt x="14" y="34"/>
                    </a:lnTo>
                    <a:lnTo>
                      <a:pt x="12" y="38"/>
                    </a:lnTo>
                    <a:lnTo>
                      <a:pt x="10" y="40"/>
                    </a:lnTo>
                    <a:lnTo>
                      <a:pt x="8" y="44"/>
                    </a:lnTo>
                    <a:lnTo>
                      <a:pt x="4" y="50"/>
                    </a:lnTo>
                    <a:lnTo>
                      <a:pt x="4" y="55"/>
                    </a:lnTo>
                    <a:lnTo>
                      <a:pt x="2" y="59"/>
                    </a:lnTo>
                    <a:lnTo>
                      <a:pt x="2" y="61"/>
                    </a:lnTo>
                    <a:lnTo>
                      <a:pt x="0" y="65"/>
                    </a:lnTo>
                    <a:lnTo>
                      <a:pt x="0" y="82"/>
                    </a:lnTo>
                    <a:lnTo>
                      <a:pt x="23" y="82"/>
                    </a:lnTo>
                    <a:lnTo>
                      <a:pt x="23" y="69"/>
                    </a:lnTo>
                    <a:lnTo>
                      <a:pt x="25" y="65"/>
                    </a:lnTo>
                    <a:lnTo>
                      <a:pt x="25" y="63"/>
                    </a:lnTo>
                    <a:lnTo>
                      <a:pt x="27" y="59"/>
                    </a:lnTo>
                    <a:lnTo>
                      <a:pt x="27" y="57"/>
                    </a:lnTo>
                    <a:lnTo>
                      <a:pt x="27" y="59"/>
                    </a:lnTo>
                    <a:lnTo>
                      <a:pt x="29" y="55"/>
                    </a:lnTo>
                    <a:lnTo>
                      <a:pt x="31" y="54"/>
                    </a:lnTo>
                    <a:lnTo>
                      <a:pt x="33" y="50"/>
                    </a:lnTo>
                    <a:lnTo>
                      <a:pt x="35" y="48"/>
                    </a:lnTo>
                    <a:lnTo>
                      <a:pt x="37" y="44"/>
                    </a:lnTo>
                    <a:lnTo>
                      <a:pt x="41" y="40"/>
                    </a:lnTo>
                    <a:lnTo>
                      <a:pt x="44" y="36"/>
                    </a:lnTo>
                    <a:lnTo>
                      <a:pt x="48" y="34"/>
                    </a:lnTo>
                    <a:lnTo>
                      <a:pt x="50" y="32"/>
                    </a:lnTo>
                    <a:lnTo>
                      <a:pt x="54" y="31"/>
                    </a:lnTo>
                    <a:lnTo>
                      <a:pt x="56" y="29"/>
                    </a:lnTo>
                    <a:lnTo>
                      <a:pt x="60" y="27"/>
                    </a:lnTo>
                    <a:lnTo>
                      <a:pt x="58" y="27"/>
                    </a:lnTo>
                    <a:lnTo>
                      <a:pt x="60" y="27"/>
                    </a:lnTo>
                    <a:lnTo>
                      <a:pt x="64" y="25"/>
                    </a:lnTo>
                    <a:lnTo>
                      <a:pt x="66" y="25"/>
                    </a:lnTo>
                    <a:lnTo>
                      <a:pt x="69" y="23"/>
                    </a:lnTo>
                    <a:lnTo>
                      <a:pt x="83" y="23"/>
                    </a:lnTo>
                    <a:lnTo>
                      <a:pt x="94" y="23"/>
                    </a:lnTo>
                    <a:lnTo>
                      <a:pt x="98" y="25"/>
                    </a:lnTo>
                    <a:lnTo>
                      <a:pt x="102" y="25"/>
                    </a:lnTo>
                    <a:lnTo>
                      <a:pt x="106" y="27"/>
                    </a:lnTo>
                    <a:lnTo>
                      <a:pt x="108" y="27"/>
                    </a:lnTo>
                    <a:lnTo>
                      <a:pt x="110" y="29"/>
                    </a:lnTo>
                    <a:lnTo>
                      <a:pt x="112" y="31"/>
                    </a:lnTo>
                    <a:lnTo>
                      <a:pt x="115" y="32"/>
                    </a:lnTo>
                    <a:lnTo>
                      <a:pt x="117" y="34"/>
                    </a:lnTo>
                    <a:lnTo>
                      <a:pt x="121" y="36"/>
                    </a:lnTo>
                    <a:lnTo>
                      <a:pt x="125" y="40"/>
                    </a:lnTo>
                    <a:lnTo>
                      <a:pt x="129" y="44"/>
                    </a:lnTo>
                    <a:lnTo>
                      <a:pt x="131" y="48"/>
                    </a:lnTo>
                    <a:lnTo>
                      <a:pt x="133" y="50"/>
                    </a:lnTo>
                    <a:lnTo>
                      <a:pt x="135" y="54"/>
                    </a:lnTo>
                    <a:lnTo>
                      <a:pt x="137" y="55"/>
                    </a:lnTo>
                    <a:lnTo>
                      <a:pt x="138" y="59"/>
                    </a:lnTo>
                    <a:lnTo>
                      <a:pt x="138" y="57"/>
                    </a:lnTo>
                    <a:lnTo>
                      <a:pt x="138" y="59"/>
                    </a:lnTo>
                    <a:lnTo>
                      <a:pt x="140" y="63"/>
                    </a:lnTo>
                    <a:lnTo>
                      <a:pt x="140" y="65"/>
                    </a:lnTo>
                    <a:lnTo>
                      <a:pt x="142" y="69"/>
                    </a:lnTo>
                    <a:lnTo>
                      <a:pt x="142" y="80"/>
                    </a:lnTo>
                    <a:lnTo>
                      <a:pt x="146" y="88"/>
                    </a:lnTo>
                    <a:lnTo>
                      <a:pt x="148" y="75"/>
                    </a:lnTo>
                    <a:lnTo>
                      <a:pt x="142" y="80"/>
                    </a:lnTo>
                    <a:lnTo>
                      <a:pt x="142" y="94"/>
                    </a:lnTo>
                    <a:lnTo>
                      <a:pt x="140" y="98"/>
                    </a:lnTo>
                    <a:lnTo>
                      <a:pt x="140" y="102"/>
                    </a:lnTo>
                    <a:lnTo>
                      <a:pt x="138" y="105"/>
                    </a:lnTo>
                    <a:lnTo>
                      <a:pt x="138" y="107"/>
                    </a:lnTo>
                    <a:lnTo>
                      <a:pt x="137" y="109"/>
                    </a:lnTo>
                    <a:lnTo>
                      <a:pt x="135" y="111"/>
                    </a:lnTo>
                    <a:lnTo>
                      <a:pt x="133" y="115"/>
                    </a:lnTo>
                    <a:lnTo>
                      <a:pt x="131" y="117"/>
                    </a:lnTo>
                    <a:lnTo>
                      <a:pt x="129" y="121"/>
                    </a:lnTo>
                    <a:lnTo>
                      <a:pt x="125" y="125"/>
                    </a:lnTo>
                    <a:lnTo>
                      <a:pt x="121" y="128"/>
                    </a:lnTo>
                    <a:lnTo>
                      <a:pt x="117" y="130"/>
                    </a:lnTo>
                    <a:lnTo>
                      <a:pt x="115" y="132"/>
                    </a:lnTo>
                    <a:lnTo>
                      <a:pt x="112" y="134"/>
                    </a:lnTo>
                    <a:lnTo>
                      <a:pt x="110" y="136"/>
                    </a:lnTo>
                    <a:lnTo>
                      <a:pt x="108" y="138"/>
                    </a:lnTo>
                    <a:lnTo>
                      <a:pt x="106" y="138"/>
                    </a:lnTo>
                    <a:lnTo>
                      <a:pt x="102" y="140"/>
                    </a:lnTo>
                    <a:lnTo>
                      <a:pt x="98" y="140"/>
                    </a:lnTo>
                    <a:lnTo>
                      <a:pt x="94" y="142"/>
                    </a:lnTo>
                    <a:lnTo>
                      <a:pt x="81" y="142"/>
                    </a:lnTo>
                    <a:lnTo>
                      <a:pt x="75" y="148"/>
                    </a:lnTo>
                    <a:lnTo>
                      <a:pt x="89" y="146"/>
                    </a:lnTo>
                    <a:lnTo>
                      <a:pt x="81" y="142"/>
                    </a:lnTo>
                    <a:lnTo>
                      <a:pt x="69" y="142"/>
                    </a:lnTo>
                    <a:lnTo>
                      <a:pt x="66" y="140"/>
                    </a:lnTo>
                    <a:lnTo>
                      <a:pt x="64" y="140"/>
                    </a:lnTo>
                    <a:lnTo>
                      <a:pt x="60" y="138"/>
                    </a:lnTo>
                    <a:lnTo>
                      <a:pt x="58" y="138"/>
                    </a:lnTo>
                    <a:lnTo>
                      <a:pt x="60" y="138"/>
                    </a:lnTo>
                    <a:lnTo>
                      <a:pt x="56" y="136"/>
                    </a:lnTo>
                    <a:lnTo>
                      <a:pt x="54" y="134"/>
                    </a:lnTo>
                    <a:lnTo>
                      <a:pt x="50" y="132"/>
                    </a:lnTo>
                    <a:lnTo>
                      <a:pt x="48" y="130"/>
                    </a:lnTo>
                    <a:lnTo>
                      <a:pt x="44" y="128"/>
                    </a:lnTo>
                    <a:lnTo>
                      <a:pt x="41" y="125"/>
                    </a:lnTo>
                    <a:lnTo>
                      <a:pt x="37" y="121"/>
                    </a:lnTo>
                    <a:lnTo>
                      <a:pt x="35" y="117"/>
                    </a:lnTo>
                    <a:lnTo>
                      <a:pt x="33" y="115"/>
                    </a:lnTo>
                    <a:lnTo>
                      <a:pt x="31" y="111"/>
                    </a:lnTo>
                    <a:lnTo>
                      <a:pt x="29" y="109"/>
                    </a:lnTo>
                    <a:lnTo>
                      <a:pt x="27" y="107"/>
                    </a:lnTo>
                    <a:lnTo>
                      <a:pt x="27" y="105"/>
                    </a:lnTo>
                    <a:lnTo>
                      <a:pt x="25" y="102"/>
                    </a:lnTo>
                    <a:lnTo>
                      <a:pt x="25" y="98"/>
                    </a:lnTo>
                    <a:lnTo>
                      <a:pt x="23" y="94"/>
                    </a:lnTo>
                    <a:lnTo>
                      <a:pt x="23" y="82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01440" name="Freeform 32"/>
              <p:cNvSpPr>
                <a:spLocks/>
              </p:cNvSpPr>
              <p:nvPr/>
            </p:nvSpPr>
            <p:spPr bwMode="auto">
              <a:xfrm>
                <a:off x="1746" y="1845"/>
                <a:ext cx="103" cy="305"/>
              </a:xfrm>
              <a:custGeom>
                <a:avLst/>
                <a:gdLst/>
                <a:ahLst/>
                <a:cxnLst>
                  <a:cxn ang="0">
                    <a:pos x="92" y="303"/>
                  </a:cxn>
                  <a:cxn ang="0">
                    <a:pos x="96" y="305"/>
                  </a:cxn>
                  <a:cxn ang="0">
                    <a:pos x="102" y="303"/>
                  </a:cxn>
                  <a:cxn ang="0">
                    <a:pos x="103" y="299"/>
                  </a:cxn>
                  <a:cxn ang="0">
                    <a:pos x="102" y="278"/>
                  </a:cxn>
                  <a:cxn ang="0">
                    <a:pos x="100" y="259"/>
                  </a:cxn>
                  <a:cxn ang="0">
                    <a:pos x="96" y="238"/>
                  </a:cxn>
                  <a:cxn ang="0">
                    <a:pos x="88" y="188"/>
                  </a:cxn>
                  <a:cxn ang="0">
                    <a:pos x="80" y="159"/>
                  </a:cxn>
                  <a:cxn ang="0">
                    <a:pos x="75" y="142"/>
                  </a:cxn>
                  <a:cxn ang="0">
                    <a:pos x="69" y="123"/>
                  </a:cxn>
                  <a:cxn ang="0">
                    <a:pos x="57" y="96"/>
                  </a:cxn>
                  <a:cxn ang="0">
                    <a:pos x="50" y="79"/>
                  </a:cxn>
                  <a:cxn ang="0">
                    <a:pos x="42" y="61"/>
                  </a:cxn>
                  <a:cxn ang="0">
                    <a:pos x="34" y="44"/>
                  </a:cxn>
                  <a:cxn ang="0">
                    <a:pos x="21" y="17"/>
                  </a:cxn>
                  <a:cxn ang="0">
                    <a:pos x="11" y="4"/>
                  </a:cxn>
                  <a:cxn ang="0">
                    <a:pos x="9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9" y="25"/>
                  </a:cxn>
                  <a:cxn ang="0">
                    <a:pos x="23" y="48"/>
                  </a:cxn>
                  <a:cxn ang="0">
                    <a:pos x="30" y="65"/>
                  </a:cxn>
                  <a:cxn ang="0">
                    <a:pos x="38" y="83"/>
                  </a:cxn>
                  <a:cxn ang="0">
                    <a:pos x="46" y="100"/>
                  </a:cxn>
                  <a:cxn ang="0">
                    <a:pos x="57" y="127"/>
                  </a:cxn>
                  <a:cxn ang="0">
                    <a:pos x="63" y="146"/>
                  </a:cxn>
                  <a:cxn ang="0">
                    <a:pos x="69" y="163"/>
                  </a:cxn>
                  <a:cxn ang="0">
                    <a:pos x="77" y="192"/>
                  </a:cxn>
                  <a:cxn ang="0">
                    <a:pos x="84" y="238"/>
                  </a:cxn>
                  <a:cxn ang="0">
                    <a:pos x="88" y="259"/>
                  </a:cxn>
                  <a:cxn ang="0">
                    <a:pos x="90" y="278"/>
                  </a:cxn>
                  <a:cxn ang="0">
                    <a:pos x="92" y="299"/>
                  </a:cxn>
                </a:cxnLst>
                <a:rect l="0" t="0" r="r" b="b"/>
                <a:pathLst>
                  <a:path w="103" h="305">
                    <a:moveTo>
                      <a:pt x="92" y="299"/>
                    </a:moveTo>
                    <a:lnTo>
                      <a:pt x="92" y="303"/>
                    </a:lnTo>
                    <a:lnTo>
                      <a:pt x="94" y="303"/>
                    </a:lnTo>
                    <a:lnTo>
                      <a:pt x="96" y="305"/>
                    </a:lnTo>
                    <a:lnTo>
                      <a:pt x="102" y="305"/>
                    </a:lnTo>
                    <a:lnTo>
                      <a:pt x="102" y="303"/>
                    </a:lnTo>
                    <a:lnTo>
                      <a:pt x="103" y="301"/>
                    </a:lnTo>
                    <a:lnTo>
                      <a:pt x="103" y="299"/>
                    </a:lnTo>
                    <a:lnTo>
                      <a:pt x="102" y="288"/>
                    </a:lnTo>
                    <a:lnTo>
                      <a:pt x="102" y="278"/>
                    </a:lnTo>
                    <a:lnTo>
                      <a:pt x="100" y="269"/>
                    </a:lnTo>
                    <a:lnTo>
                      <a:pt x="100" y="259"/>
                    </a:lnTo>
                    <a:lnTo>
                      <a:pt x="98" y="246"/>
                    </a:lnTo>
                    <a:lnTo>
                      <a:pt x="96" y="238"/>
                    </a:lnTo>
                    <a:lnTo>
                      <a:pt x="96" y="228"/>
                    </a:lnTo>
                    <a:lnTo>
                      <a:pt x="88" y="188"/>
                    </a:lnTo>
                    <a:lnTo>
                      <a:pt x="84" y="178"/>
                    </a:lnTo>
                    <a:lnTo>
                      <a:pt x="80" y="159"/>
                    </a:lnTo>
                    <a:lnTo>
                      <a:pt x="77" y="150"/>
                    </a:lnTo>
                    <a:lnTo>
                      <a:pt x="75" y="142"/>
                    </a:lnTo>
                    <a:lnTo>
                      <a:pt x="71" y="132"/>
                    </a:lnTo>
                    <a:lnTo>
                      <a:pt x="69" y="123"/>
                    </a:lnTo>
                    <a:lnTo>
                      <a:pt x="61" y="104"/>
                    </a:lnTo>
                    <a:lnTo>
                      <a:pt x="57" y="96"/>
                    </a:lnTo>
                    <a:lnTo>
                      <a:pt x="54" y="86"/>
                    </a:lnTo>
                    <a:lnTo>
                      <a:pt x="50" y="79"/>
                    </a:lnTo>
                    <a:lnTo>
                      <a:pt x="46" y="69"/>
                    </a:lnTo>
                    <a:lnTo>
                      <a:pt x="42" y="61"/>
                    </a:lnTo>
                    <a:lnTo>
                      <a:pt x="38" y="52"/>
                    </a:lnTo>
                    <a:lnTo>
                      <a:pt x="34" y="44"/>
                    </a:lnTo>
                    <a:lnTo>
                      <a:pt x="29" y="35"/>
                    </a:lnTo>
                    <a:lnTo>
                      <a:pt x="21" y="17"/>
                    </a:lnTo>
                    <a:lnTo>
                      <a:pt x="15" y="10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7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4" y="17"/>
                    </a:lnTo>
                    <a:lnTo>
                      <a:pt x="9" y="25"/>
                    </a:lnTo>
                    <a:lnTo>
                      <a:pt x="17" y="38"/>
                    </a:lnTo>
                    <a:lnTo>
                      <a:pt x="23" y="48"/>
                    </a:lnTo>
                    <a:lnTo>
                      <a:pt x="27" y="56"/>
                    </a:lnTo>
                    <a:lnTo>
                      <a:pt x="30" y="65"/>
                    </a:lnTo>
                    <a:lnTo>
                      <a:pt x="34" y="73"/>
                    </a:lnTo>
                    <a:lnTo>
                      <a:pt x="38" y="83"/>
                    </a:lnTo>
                    <a:lnTo>
                      <a:pt x="42" y="90"/>
                    </a:lnTo>
                    <a:lnTo>
                      <a:pt x="46" y="100"/>
                    </a:lnTo>
                    <a:lnTo>
                      <a:pt x="50" y="107"/>
                    </a:lnTo>
                    <a:lnTo>
                      <a:pt x="57" y="127"/>
                    </a:lnTo>
                    <a:lnTo>
                      <a:pt x="59" y="136"/>
                    </a:lnTo>
                    <a:lnTo>
                      <a:pt x="63" y="146"/>
                    </a:lnTo>
                    <a:lnTo>
                      <a:pt x="65" y="154"/>
                    </a:lnTo>
                    <a:lnTo>
                      <a:pt x="69" y="163"/>
                    </a:lnTo>
                    <a:lnTo>
                      <a:pt x="73" y="182"/>
                    </a:lnTo>
                    <a:lnTo>
                      <a:pt x="77" y="192"/>
                    </a:lnTo>
                    <a:lnTo>
                      <a:pt x="84" y="228"/>
                    </a:lnTo>
                    <a:lnTo>
                      <a:pt x="84" y="238"/>
                    </a:lnTo>
                    <a:lnTo>
                      <a:pt x="86" y="249"/>
                    </a:lnTo>
                    <a:lnTo>
                      <a:pt x="88" y="259"/>
                    </a:lnTo>
                    <a:lnTo>
                      <a:pt x="88" y="269"/>
                    </a:lnTo>
                    <a:lnTo>
                      <a:pt x="90" y="278"/>
                    </a:lnTo>
                    <a:lnTo>
                      <a:pt x="90" y="288"/>
                    </a:lnTo>
                    <a:lnTo>
                      <a:pt x="92" y="29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01441" name="Freeform 33"/>
              <p:cNvSpPr>
                <a:spLocks/>
              </p:cNvSpPr>
              <p:nvPr/>
            </p:nvSpPr>
            <p:spPr bwMode="auto">
              <a:xfrm>
                <a:off x="1750" y="1845"/>
                <a:ext cx="714" cy="297"/>
              </a:xfrm>
              <a:custGeom>
                <a:avLst/>
                <a:gdLst/>
                <a:ahLst/>
                <a:cxnLst>
                  <a:cxn ang="0">
                    <a:pos x="699" y="297"/>
                  </a:cxn>
                  <a:cxn ang="0">
                    <a:pos x="708" y="295"/>
                  </a:cxn>
                  <a:cxn ang="0">
                    <a:pos x="714" y="290"/>
                  </a:cxn>
                  <a:cxn ang="0">
                    <a:pos x="712" y="280"/>
                  </a:cxn>
                  <a:cxn ang="0">
                    <a:pos x="695" y="261"/>
                  </a:cxn>
                  <a:cxn ang="0">
                    <a:pos x="662" y="230"/>
                  </a:cxn>
                  <a:cxn ang="0">
                    <a:pos x="629" y="201"/>
                  </a:cxn>
                  <a:cxn ang="0">
                    <a:pos x="591" y="175"/>
                  </a:cxn>
                  <a:cxn ang="0">
                    <a:pos x="555" y="152"/>
                  </a:cxn>
                  <a:cxn ang="0">
                    <a:pos x="514" y="127"/>
                  </a:cxn>
                  <a:cxn ang="0">
                    <a:pos x="472" y="106"/>
                  </a:cxn>
                  <a:cxn ang="0">
                    <a:pos x="407" y="77"/>
                  </a:cxn>
                  <a:cxn ang="0">
                    <a:pos x="315" y="44"/>
                  </a:cxn>
                  <a:cxn ang="0">
                    <a:pos x="265" y="31"/>
                  </a:cxn>
                  <a:cxn ang="0">
                    <a:pos x="217" y="21"/>
                  </a:cxn>
                  <a:cxn ang="0">
                    <a:pos x="167" y="12"/>
                  </a:cxn>
                  <a:cxn ang="0">
                    <a:pos x="115" y="6"/>
                  </a:cxn>
                  <a:cxn ang="0">
                    <a:pos x="36" y="0"/>
                  </a:cxn>
                  <a:cxn ang="0">
                    <a:pos x="5" y="2"/>
                  </a:cxn>
                  <a:cxn ang="0">
                    <a:pos x="0" y="8"/>
                  </a:cxn>
                  <a:cxn ang="0">
                    <a:pos x="2" y="17"/>
                  </a:cxn>
                  <a:cxn ang="0">
                    <a:pos x="7" y="23"/>
                  </a:cxn>
                  <a:cxn ang="0">
                    <a:pos x="36" y="23"/>
                  </a:cxn>
                  <a:cxn ang="0">
                    <a:pos x="111" y="29"/>
                  </a:cxn>
                  <a:cxn ang="0">
                    <a:pos x="163" y="35"/>
                  </a:cxn>
                  <a:cxn ang="0">
                    <a:pos x="213" y="44"/>
                  </a:cxn>
                  <a:cxn ang="0">
                    <a:pos x="261" y="54"/>
                  </a:cxn>
                  <a:cxn ang="0">
                    <a:pos x="307" y="67"/>
                  </a:cxn>
                  <a:cxn ang="0">
                    <a:pos x="399" y="100"/>
                  </a:cxn>
                  <a:cxn ang="0">
                    <a:pos x="460" y="125"/>
                  </a:cxn>
                  <a:cxn ang="0">
                    <a:pos x="503" y="146"/>
                  </a:cxn>
                  <a:cxn ang="0">
                    <a:pos x="543" y="171"/>
                  </a:cxn>
                  <a:cxn ang="0">
                    <a:pos x="580" y="194"/>
                  </a:cxn>
                  <a:cxn ang="0">
                    <a:pos x="614" y="221"/>
                  </a:cxn>
                  <a:cxn ang="0">
                    <a:pos x="647" y="249"/>
                  </a:cxn>
                  <a:cxn ang="0">
                    <a:pos x="679" y="276"/>
                  </a:cxn>
                </a:cxnLst>
                <a:rect l="0" t="0" r="r" b="b"/>
                <a:pathLst>
                  <a:path w="714" h="297">
                    <a:moveTo>
                      <a:pt x="695" y="294"/>
                    </a:moveTo>
                    <a:lnTo>
                      <a:pt x="699" y="297"/>
                    </a:lnTo>
                    <a:lnTo>
                      <a:pt x="704" y="297"/>
                    </a:lnTo>
                    <a:lnTo>
                      <a:pt x="708" y="295"/>
                    </a:lnTo>
                    <a:lnTo>
                      <a:pt x="712" y="292"/>
                    </a:lnTo>
                    <a:lnTo>
                      <a:pt x="714" y="290"/>
                    </a:lnTo>
                    <a:lnTo>
                      <a:pt x="714" y="284"/>
                    </a:lnTo>
                    <a:lnTo>
                      <a:pt x="712" y="280"/>
                    </a:lnTo>
                    <a:lnTo>
                      <a:pt x="710" y="278"/>
                    </a:lnTo>
                    <a:lnTo>
                      <a:pt x="695" y="261"/>
                    </a:lnTo>
                    <a:lnTo>
                      <a:pt x="679" y="246"/>
                    </a:lnTo>
                    <a:lnTo>
                      <a:pt x="662" y="230"/>
                    </a:lnTo>
                    <a:lnTo>
                      <a:pt x="647" y="217"/>
                    </a:lnTo>
                    <a:lnTo>
                      <a:pt x="629" y="201"/>
                    </a:lnTo>
                    <a:lnTo>
                      <a:pt x="612" y="188"/>
                    </a:lnTo>
                    <a:lnTo>
                      <a:pt x="591" y="175"/>
                    </a:lnTo>
                    <a:lnTo>
                      <a:pt x="572" y="163"/>
                    </a:lnTo>
                    <a:lnTo>
                      <a:pt x="555" y="152"/>
                    </a:lnTo>
                    <a:lnTo>
                      <a:pt x="533" y="138"/>
                    </a:lnTo>
                    <a:lnTo>
                      <a:pt x="514" y="127"/>
                    </a:lnTo>
                    <a:lnTo>
                      <a:pt x="493" y="117"/>
                    </a:lnTo>
                    <a:lnTo>
                      <a:pt x="472" y="106"/>
                    </a:lnTo>
                    <a:lnTo>
                      <a:pt x="428" y="84"/>
                    </a:lnTo>
                    <a:lnTo>
                      <a:pt x="407" y="77"/>
                    </a:lnTo>
                    <a:lnTo>
                      <a:pt x="384" y="67"/>
                    </a:lnTo>
                    <a:lnTo>
                      <a:pt x="315" y="44"/>
                    </a:lnTo>
                    <a:lnTo>
                      <a:pt x="290" y="38"/>
                    </a:lnTo>
                    <a:lnTo>
                      <a:pt x="265" y="31"/>
                    </a:lnTo>
                    <a:lnTo>
                      <a:pt x="240" y="27"/>
                    </a:lnTo>
                    <a:lnTo>
                      <a:pt x="217" y="21"/>
                    </a:lnTo>
                    <a:lnTo>
                      <a:pt x="192" y="15"/>
                    </a:lnTo>
                    <a:lnTo>
                      <a:pt x="167" y="12"/>
                    </a:lnTo>
                    <a:lnTo>
                      <a:pt x="142" y="10"/>
                    </a:lnTo>
                    <a:lnTo>
                      <a:pt x="115" y="6"/>
                    </a:lnTo>
                    <a:lnTo>
                      <a:pt x="63" y="2"/>
                    </a:lnTo>
                    <a:lnTo>
                      <a:pt x="36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7" y="23"/>
                    </a:lnTo>
                    <a:lnTo>
                      <a:pt x="11" y="23"/>
                    </a:lnTo>
                    <a:lnTo>
                      <a:pt x="36" y="23"/>
                    </a:lnTo>
                    <a:lnTo>
                      <a:pt x="63" y="25"/>
                    </a:lnTo>
                    <a:lnTo>
                      <a:pt x="111" y="29"/>
                    </a:lnTo>
                    <a:lnTo>
                      <a:pt x="138" y="33"/>
                    </a:lnTo>
                    <a:lnTo>
                      <a:pt x="163" y="35"/>
                    </a:lnTo>
                    <a:lnTo>
                      <a:pt x="188" y="38"/>
                    </a:lnTo>
                    <a:lnTo>
                      <a:pt x="213" y="44"/>
                    </a:lnTo>
                    <a:lnTo>
                      <a:pt x="236" y="50"/>
                    </a:lnTo>
                    <a:lnTo>
                      <a:pt x="261" y="54"/>
                    </a:lnTo>
                    <a:lnTo>
                      <a:pt x="282" y="61"/>
                    </a:lnTo>
                    <a:lnTo>
                      <a:pt x="307" y="67"/>
                    </a:lnTo>
                    <a:lnTo>
                      <a:pt x="376" y="90"/>
                    </a:lnTo>
                    <a:lnTo>
                      <a:pt x="399" y="100"/>
                    </a:lnTo>
                    <a:lnTo>
                      <a:pt x="420" y="107"/>
                    </a:lnTo>
                    <a:lnTo>
                      <a:pt x="460" y="125"/>
                    </a:lnTo>
                    <a:lnTo>
                      <a:pt x="482" y="136"/>
                    </a:lnTo>
                    <a:lnTo>
                      <a:pt x="503" y="146"/>
                    </a:lnTo>
                    <a:lnTo>
                      <a:pt x="522" y="157"/>
                    </a:lnTo>
                    <a:lnTo>
                      <a:pt x="543" y="171"/>
                    </a:lnTo>
                    <a:lnTo>
                      <a:pt x="560" y="182"/>
                    </a:lnTo>
                    <a:lnTo>
                      <a:pt x="580" y="194"/>
                    </a:lnTo>
                    <a:lnTo>
                      <a:pt x="597" y="207"/>
                    </a:lnTo>
                    <a:lnTo>
                      <a:pt x="614" y="221"/>
                    </a:lnTo>
                    <a:lnTo>
                      <a:pt x="631" y="236"/>
                    </a:lnTo>
                    <a:lnTo>
                      <a:pt x="647" y="249"/>
                    </a:lnTo>
                    <a:lnTo>
                      <a:pt x="664" y="265"/>
                    </a:lnTo>
                    <a:lnTo>
                      <a:pt x="679" y="276"/>
                    </a:lnTo>
                    <a:lnTo>
                      <a:pt x="695" y="29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01442" name="Freeform 34"/>
              <p:cNvSpPr>
                <a:spLocks/>
              </p:cNvSpPr>
              <p:nvPr/>
            </p:nvSpPr>
            <p:spPr bwMode="auto">
              <a:xfrm>
                <a:off x="1757" y="2150"/>
                <a:ext cx="104" cy="305"/>
              </a:xfrm>
              <a:custGeom>
                <a:avLst/>
                <a:gdLst/>
                <a:ahLst/>
                <a:cxnLst>
                  <a:cxn ang="0">
                    <a:pos x="104" y="4"/>
                  </a:cxn>
                  <a:cxn ang="0">
                    <a:pos x="102" y="0"/>
                  </a:cxn>
                  <a:cxn ang="0">
                    <a:pos x="94" y="2"/>
                  </a:cxn>
                  <a:cxn ang="0">
                    <a:pos x="92" y="6"/>
                  </a:cxn>
                  <a:cxn ang="0">
                    <a:pos x="91" y="15"/>
                  </a:cxn>
                  <a:cxn ang="0">
                    <a:pos x="89" y="37"/>
                  </a:cxn>
                  <a:cxn ang="0">
                    <a:pos x="87" y="58"/>
                  </a:cxn>
                  <a:cxn ang="0">
                    <a:pos x="73" y="132"/>
                  </a:cxn>
                  <a:cxn ang="0">
                    <a:pos x="66" y="159"/>
                  </a:cxn>
                  <a:cxn ang="0">
                    <a:pos x="60" y="177"/>
                  </a:cxn>
                  <a:cxn ang="0">
                    <a:pos x="52" y="194"/>
                  </a:cxn>
                  <a:cxn ang="0">
                    <a:pos x="44" y="211"/>
                  </a:cxn>
                  <a:cxn ang="0">
                    <a:pos x="37" y="228"/>
                  </a:cxn>
                  <a:cxn ang="0">
                    <a:pos x="29" y="244"/>
                  </a:cxn>
                  <a:cxn ang="0">
                    <a:pos x="19" y="263"/>
                  </a:cxn>
                  <a:cxn ang="0">
                    <a:pos x="4" y="288"/>
                  </a:cxn>
                  <a:cxn ang="0">
                    <a:pos x="0" y="296"/>
                  </a:cxn>
                  <a:cxn ang="0">
                    <a:pos x="2" y="303"/>
                  </a:cxn>
                  <a:cxn ang="0">
                    <a:pos x="8" y="305"/>
                  </a:cxn>
                  <a:cxn ang="0">
                    <a:pos x="12" y="303"/>
                  </a:cxn>
                  <a:cxn ang="0">
                    <a:pos x="16" y="292"/>
                  </a:cxn>
                  <a:cxn ang="0">
                    <a:pos x="27" y="274"/>
                  </a:cxn>
                  <a:cxn ang="0">
                    <a:pos x="35" y="257"/>
                  </a:cxn>
                  <a:cxn ang="0">
                    <a:pos x="44" y="242"/>
                  </a:cxn>
                  <a:cxn ang="0">
                    <a:pos x="52" y="225"/>
                  </a:cxn>
                  <a:cxn ang="0">
                    <a:pos x="60" y="207"/>
                  </a:cxn>
                  <a:cxn ang="0">
                    <a:pos x="67" y="190"/>
                  </a:cxn>
                  <a:cxn ang="0">
                    <a:pos x="73" y="173"/>
                  </a:cxn>
                  <a:cxn ang="0">
                    <a:pos x="81" y="144"/>
                  </a:cxn>
                  <a:cxn ang="0">
                    <a:pos x="98" y="67"/>
                  </a:cxn>
                  <a:cxn ang="0">
                    <a:pos x="100" y="46"/>
                  </a:cxn>
                  <a:cxn ang="0">
                    <a:pos x="102" y="27"/>
                  </a:cxn>
                  <a:cxn ang="0">
                    <a:pos x="104" y="8"/>
                  </a:cxn>
                </a:cxnLst>
                <a:rect l="0" t="0" r="r" b="b"/>
                <a:pathLst>
                  <a:path w="104" h="305">
                    <a:moveTo>
                      <a:pt x="104" y="6"/>
                    </a:moveTo>
                    <a:lnTo>
                      <a:pt x="104" y="4"/>
                    </a:lnTo>
                    <a:lnTo>
                      <a:pt x="102" y="2"/>
                    </a:lnTo>
                    <a:lnTo>
                      <a:pt x="102" y="0"/>
                    </a:lnTo>
                    <a:lnTo>
                      <a:pt x="96" y="0"/>
                    </a:lnTo>
                    <a:lnTo>
                      <a:pt x="94" y="2"/>
                    </a:lnTo>
                    <a:lnTo>
                      <a:pt x="92" y="2"/>
                    </a:lnTo>
                    <a:lnTo>
                      <a:pt x="92" y="6"/>
                    </a:lnTo>
                    <a:lnTo>
                      <a:pt x="92" y="4"/>
                    </a:lnTo>
                    <a:lnTo>
                      <a:pt x="91" y="15"/>
                    </a:lnTo>
                    <a:lnTo>
                      <a:pt x="91" y="27"/>
                    </a:lnTo>
                    <a:lnTo>
                      <a:pt x="89" y="37"/>
                    </a:lnTo>
                    <a:lnTo>
                      <a:pt x="89" y="46"/>
                    </a:lnTo>
                    <a:lnTo>
                      <a:pt x="87" y="58"/>
                    </a:lnTo>
                    <a:lnTo>
                      <a:pt x="87" y="67"/>
                    </a:lnTo>
                    <a:lnTo>
                      <a:pt x="73" y="132"/>
                    </a:lnTo>
                    <a:lnTo>
                      <a:pt x="69" y="140"/>
                    </a:lnTo>
                    <a:lnTo>
                      <a:pt x="66" y="159"/>
                    </a:lnTo>
                    <a:lnTo>
                      <a:pt x="62" y="169"/>
                    </a:lnTo>
                    <a:lnTo>
                      <a:pt x="60" y="177"/>
                    </a:lnTo>
                    <a:lnTo>
                      <a:pt x="56" y="186"/>
                    </a:lnTo>
                    <a:lnTo>
                      <a:pt x="52" y="194"/>
                    </a:lnTo>
                    <a:lnTo>
                      <a:pt x="48" y="203"/>
                    </a:lnTo>
                    <a:lnTo>
                      <a:pt x="44" y="211"/>
                    </a:lnTo>
                    <a:lnTo>
                      <a:pt x="41" y="221"/>
                    </a:lnTo>
                    <a:lnTo>
                      <a:pt x="37" y="228"/>
                    </a:lnTo>
                    <a:lnTo>
                      <a:pt x="33" y="238"/>
                    </a:lnTo>
                    <a:lnTo>
                      <a:pt x="29" y="244"/>
                    </a:lnTo>
                    <a:lnTo>
                      <a:pt x="23" y="253"/>
                    </a:lnTo>
                    <a:lnTo>
                      <a:pt x="19" y="263"/>
                    </a:lnTo>
                    <a:lnTo>
                      <a:pt x="12" y="278"/>
                    </a:lnTo>
                    <a:lnTo>
                      <a:pt x="4" y="288"/>
                    </a:lnTo>
                    <a:lnTo>
                      <a:pt x="0" y="297"/>
                    </a:lnTo>
                    <a:lnTo>
                      <a:pt x="0" y="296"/>
                    </a:lnTo>
                    <a:lnTo>
                      <a:pt x="0" y="301"/>
                    </a:lnTo>
                    <a:lnTo>
                      <a:pt x="2" y="303"/>
                    </a:lnTo>
                    <a:lnTo>
                      <a:pt x="2" y="305"/>
                    </a:lnTo>
                    <a:lnTo>
                      <a:pt x="8" y="305"/>
                    </a:lnTo>
                    <a:lnTo>
                      <a:pt x="10" y="303"/>
                    </a:lnTo>
                    <a:lnTo>
                      <a:pt x="12" y="303"/>
                    </a:lnTo>
                    <a:lnTo>
                      <a:pt x="12" y="301"/>
                    </a:lnTo>
                    <a:lnTo>
                      <a:pt x="16" y="292"/>
                    </a:lnTo>
                    <a:lnTo>
                      <a:pt x="19" y="286"/>
                    </a:lnTo>
                    <a:lnTo>
                      <a:pt x="27" y="274"/>
                    </a:lnTo>
                    <a:lnTo>
                      <a:pt x="31" y="267"/>
                    </a:lnTo>
                    <a:lnTo>
                      <a:pt x="35" y="257"/>
                    </a:lnTo>
                    <a:lnTo>
                      <a:pt x="41" y="251"/>
                    </a:lnTo>
                    <a:lnTo>
                      <a:pt x="44" y="242"/>
                    </a:lnTo>
                    <a:lnTo>
                      <a:pt x="48" y="232"/>
                    </a:lnTo>
                    <a:lnTo>
                      <a:pt x="52" y="225"/>
                    </a:lnTo>
                    <a:lnTo>
                      <a:pt x="56" y="215"/>
                    </a:lnTo>
                    <a:lnTo>
                      <a:pt x="60" y="207"/>
                    </a:lnTo>
                    <a:lnTo>
                      <a:pt x="64" y="198"/>
                    </a:lnTo>
                    <a:lnTo>
                      <a:pt x="67" y="190"/>
                    </a:lnTo>
                    <a:lnTo>
                      <a:pt x="71" y="180"/>
                    </a:lnTo>
                    <a:lnTo>
                      <a:pt x="73" y="173"/>
                    </a:lnTo>
                    <a:lnTo>
                      <a:pt x="77" y="163"/>
                    </a:lnTo>
                    <a:lnTo>
                      <a:pt x="81" y="144"/>
                    </a:lnTo>
                    <a:lnTo>
                      <a:pt x="85" y="136"/>
                    </a:lnTo>
                    <a:lnTo>
                      <a:pt x="98" y="67"/>
                    </a:lnTo>
                    <a:lnTo>
                      <a:pt x="98" y="58"/>
                    </a:lnTo>
                    <a:lnTo>
                      <a:pt x="100" y="46"/>
                    </a:lnTo>
                    <a:lnTo>
                      <a:pt x="100" y="37"/>
                    </a:lnTo>
                    <a:lnTo>
                      <a:pt x="102" y="27"/>
                    </a:lnTo>
                    <a:lnTo>
                      <a:pt x="102" y="15"/>
                    </a:lnTo>
                    <a:lnTo>
                      <a:pt x="104" y="8"/>
                    </a:lnTo>
                    <a:lnTo>
                      <a:pt x="10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01443" name="Freeform 35"/>
              <p:cNvSpPr>
                <a:spLocks/>
              </p:cNvSpPr>
              <p:nvPr/>
            </p:nvSpPr>
            <p:spPr bwMode="auto">
              <a:xfrm>
                <a:off x="1767" y="2158"/>
                <a:ext cx="714" cy="297"/>
              </a:xfrm>
              <a:custGeom>
                <a:avLst/>
                <a:gdLst/>
                <a:ahLst/>
                <a:cxnLst>
                  <a:cxn ang="0">
                    <a:pos x="712" y="17"/>
                  </a:cxn>
                  <a:cxn ang="0">
                    <a:pos x="714" y="7"/>
                  </a:cxn>
                  <a:cxn ang="0">
                    <a:pos x="709" y="2"/>
                  </a:cxn>
                  <a:cxn ang="0">
                    <a:pos x="699" y="0"/>
                  </a:cxn>
                  <a:cxn ang="0">
                    <a:pos x="680" y="19"/>
                  </a:cxn>
                  <a:cxn ang="0">
                    <a:pos x="647" y="48"/>
                  </a:cxn>
                  <a:cxn ang="0">
                    <a:pos x="597" y="88"/>
                  </a:cxn>
                  <a:cxn ang="0">
                    <a:pos x="561" y="113"/>
                  </a:cxn>
                  <a:cxn ang="0">
                    <a:pos x="522" y="138"/>
                  </a:cxn>
                  <a:cxn ang="0">
                    <a:pos x="482" y="159"/>
                  </a:cxn>
                  <a:cxn ang="0">
                    <a:pos x="399" y="197"/>
                  </a:cxn>
                  <a:cxn ang="0">
                    <a:pos x="282" y="234"/>
                  </a:cxn>
                  <a:cxn ang="0">
                    <a:pos x="236" y="245"/>
                  </a:cxn>
                  <a:cxn ang="0">
                    <a:pos x="188" y="257"/>
                  </a:cxn>
                  <a:cxn ang="0">
                    <a:pos x="138" y="263"/>
                  </a:cxn>
                  <a:cxn ang="0">
                    <a:pos x="63" y="270"/>
                  </a:cxn>
                  <a:cxn ang="0">
                    <a:pos x="11" y="274"/>
                  </a:cxn>
                  <a:cxn ang="0">
                    <a:pos x="4" y="278"/>
                  </a:cxn>
                  <a:cxn ang="0">
                    <a:pos x="0" y="284"/>
                  </a:cxn>
                  <a:cxn ang="0">
                    <a:pos x="4" y="293"/>
                  </a:cxn>
                  <a:cxn ang="0">
                    <a:pos x="9" y="297"/>
                  </a:cxn>
                  <a:cxn ang="0">
                    <a:pos x="36" y="295"/>
                  </a:cxn>
                  <a:cxn ang="0">
                    <a:pos x="115" y="289"/>
                  </a:cxn>
                  <a:cxn ang="0">
                    <a:pos x="167" y="284"/>
                  </a:cxn>
                  <a:cxn ang="0">
                    <a:pos x="217" y="274"/>
                  </a:cxn>
                  <a:cxn ang="0">
                    <a:pos x="265" y="265"/>
                  </a:cxn>
                  <a:cxn ang="0">
                    <a:pos x="315" y="251"/>
                  </a:cxn>
                  <a:cxn ang="0">
                    <a:pos x="472" y="190"/>
                  </a:cxn>
                  <a:cxn ang="0">
                    <a:pos x="515" y="169"/>
                  </a:cxn>
                  <a:cxn ang="0">
                    <a:pos x="555" y="144"/>
                  </a:cxn>
                  <a:cxn ang="0">
                    <a:pos x="591" y="121"/>
                  </a:cxn>
                  <a:cxn ang="0">
                    <a:pos x="647" y="80"/>
                  </a:cxn>
                  <a:cxn ang="0">
                    <a:pos x="680" y="50"/>
                  </a:cxn>
                  <a:cxn ang="0">
                    <a:pos x="710" y="19"/>
                  </a:cxn>
                </a:cxnLst>
                <a:rect l="0" t="0" r="r" b="b"/>
                <a:pathLst>
                  <a:path w="714" h="297">
                    <a:moveTo>
                      <a:pt x="710" y="19"/>
                    </a:moveTo>
                    <a:lnTo>
                      <a:pt x="712" y="17"/>
                    </a:lnTo>
                    <a:lnTo>
                      <a:pt x="714" y="13"/>
                    </a:lnTo>
                    <a:lnTo>
                      <a:pt x="714" y="7"/>
                    </a:lnTo>
                    <a:lnTo>
                      <a:pt x="710" y="4"/>
                    </a:lnTo>
                    <a:lnTo>
                      <a:pt x="709" y="2"/>
                    </a:lnTo>
                    <a:lnTo>
                      <a:pt x="705" y="0"/>
                    </a:lnTo>
                    <a:lnTo>
                      <a:pt x="699" y="0"/>
                    </a:lnTo>
                    <a:lnTo>
                      <a:pt x="695" y="4"/>
                    </a:lnTo>
                    <a:lnTo>
                      <a:pt x="680" y="19"/>
                    </a:lnTo>
                    <a:lnTo>
                      <a:pt x="664" y="30"/>
                    </a:lnTo>
                    <a:lnTo>
                      <a:pt x="647" y="48"/>
                    </a:lnTo>
                    <a:lnTo>
                      <a:pt x="632" y="61"/>
                    </a:lnTo>
                    <a:lnTo>
                      <a:pt x="597" y="88"/>
                    </a:lnTo>
                    <a:lnTo>
                      <a:pt x="580" y="101"/>
                    </a:lnTo>
                    <a:lnTo>
                      <a:pt x="561" y="113"/>
                    </a:lnTo>
                    <a:lnTo>
                      <a:pt x="543" y="124"/>
                    </a:lnTo>
                    <a:lnTo>
                      <a:pt x="522" y="138"/>
                    </a:lnTo>
                    <a:lnTo>
                      <a:pt x="503" y="149"/>
                    </a:lnTo>
                    <a:lnTo>
                      <a:pt x="482" y="159"/>
                    </a:lnTo>
                    <a:lnTo>
                      <a:pt x="461" y="171"/>
                    </a:lnTo>
                    <a:lnTo>
                      <a:pt x="399" y="197"/>
                    </a:lnTo>
                    <a:lnTo>
                      <a:pt x="307" y="228"/>
                    </a:lnTo>
                    <a:lnTo>
                      <a:pt x="282" y="234"/>
                    </a:lnTo>
                    <a:lnTo>
                      <a:pt x="261" y="242"/>
                    </a:lnTo>
                    <a:lnTo>
                      <a:pt x="236" y="245"/>
                    </a:lnTo>
                    <a:lnTo>
                      <a:pt x="213" y="251"/>
                    </a:lnTo>
                    <a:lnTo>
                      <a:pt x="188" y="257"/>
                    </a:lnTo>
                    <a:lnTo>
                      <a:pt x="163" y="261"/>
                    </a:lnTo>
                    <a:lnTo>
                      <a:pt x="138" y="263"/>
                    </a:lnTo>
                    <a:lnTo>
                      <a:pt x="111" y="266"/>
                    </a:lnTo>
                    <a:lnTo>
                      <a:pt x="63" y="270"/>
                    </a:lnTo>
                    <a:lnTo>
                      <a:pt x="36" y="272"/>
                    </a:lnTo>
                    <a:lnTo>
                      <a:pt x="11" y="274"/>
                    </a:lnTo>
                    <a:lnTo>
                      <a:pt x="8" y="274"/>
                    </a:lnTo>
                    <a:lnTo>
                      <a:pt x="4" y="278"/>
                    </a:lnTo>
                    <a:lnTo>
                      <a:pt x="2" y="280"/>
                    </a:lnTo>
                    <a:lnTo>
                      <a:pt x="0" y="284"/>
                    </a:lnTo>
                    <a:lnTo>
                      <a:pt x="0" y="289"/>
                    </a:lnTo>
                    <a:lnTo>
                      <a:pt x="4" y="293"/>
                    </a:lnTo>
                    <a:lnTo>
                      <a:pt x="6" y="295"/>
                    </a:lnTo>
                    <a:lnTo>
                      <a:pt x="9" y="297"/>
                    </a:lnTo>
                    <a:lnTo>
                      <a:pt x="11" y="297"/>
                    </a:lnTo>
                    <a:lnTo>
                      <a:pt x="36" y="295"/>
                    </a:lnTo>
                    <a:lnTo>
                      <a:pt x="63" y="293"/>
                    </a:lnTo>
                    <a:lnTo>
                      <a:pt x="115" y="289"/>
                    </a:lnTo>
                    <a:lnTo>
                      <a:pt x="142" y="286"/>
                    </a:lnTo>
                    <a:lnTo>
                      <a:pt x="167" y="284"/>
                    </a:lnTo>
                    <a:lnTo>
                      <a:pt x="192" y="280"/>
                    </a:lnTo>
                    <a:lnTo>
                      <a:pt x="217" y="274"/>
                    </a:lnTo>
                    <a:lnTo>
                      <a:pt x="240" y="268"/>
                    </a:lnTo>
                    <a:lnTo>
                      <a:pt x="265" y="265"/>
                    </a:lnTo>
                    <a:lnTo>
                      <a:pt x="290" y="257"/>
                    </a:lnTo>
                    <a:lnTo>
                      <a:pt x="315" y="251"/>
                    </a:lnTo>
                    <a:lnTo>
                      <a:pt x="407" y="220"/>
                    </a:lnTo>
                    <a:lnTo>
                      <a:pt x="472" y="190"/>
                    </a:lnTo>
                    <a:lnTo>
                      <a:pt x="493" y="178"/>
                    </a:lnTo>
                    <a:lnTo>
                      <a:pt x="515" y="169"/>
                    </a:lnTo>
                    <a:lnTo>
                      <a:pt x="534" y="157"/>
                    </a:lnTo>
                    <a:lnTo>
                      <a:pt x="555" y="144"/>
                    </a:lnTo>
                    <a:lnTo>
                      <a:pt x="572" y="132"/>
                    </a:lnTo>
                    <a:lnTo>
                      <a:pt x="591" y="121"/>
                    </a:lnTo>
                    <a:lnTo>
                      <a:pt x="612" y="107"/>
                    </a:lnTo>
                    <a:lnTo>
                      <a:pt x="647" y="80"/>
                    </a:lnTo>
                    <a:lnTo>
                      <a:pt x="662" y="63"/>
                    </a:lnTo>
                    <a:lnTo>
                      <a:pt x="680" y="50"/>
                    </a:lnTo>
                    <a:lnTo>
                      <a:pt x="695" y="34"/>
                    </a:lnTo>
                    <a:lnTo>
                      <a:pt x="71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401467" name="Group 59"/>
            <p:cNvGrpSpPr>
              <a:grpSpLocks/>
            </p:cNvGrpSpPr>
            <p:nvPr/>
          </p:nvGrpSpPr>
          <p:grpSpPr bwMode="auto">
            <a:xfrm>
              <a:off x="2990" y="1984"/>
              <a:ext cx="1597" cy="252"/>
              <a:chOff x="2990" y="1984"/>
              <a:chExt cx="1597" cy="252"/>
            </a:xfrm>
          </p:grpSpPr>
          <p:sp>
            <p:nvSpPr>
              <p:cNvPr id="401446" name="Rectangle 38"/>
              <p:cNvSpPr>
                <a:spLocks noChangeArrowheads="1"/>
              </p:cNvSpPr>
              <p:nvPr/>
            </p:nvSpPr>
            <p:spPr bwMode="auto">
              <a:xfrm>
                <a:off x="4459" y="2006"/>
                <a:ext cx="12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</a:rPr>
                  <a:t>Z</a:t>
                </a:r>
                <a:endParaRPr lang="en-US" sz="2400"/>
              </a:p>
            </p:txBody>
          </p:sp>
          <p:sp>
            <p:nvSpPr>
              <p:cNvPr id="401447" name="Rectangle 39"/>
              <p:cNvSpPr>
                <a:spLocks noChangeArrowheads="1"/>
              </p:cNvSpPr>
              <p:nvPr/>
            </p:nvSpPr>
            <p:spPr bwMode="auto">
              <a:xfrm>
                <a:off x="4199" y="2006"/>
                <a:ext cx="13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</a:rPr>
                  <a:t>Y</a:t>
                </a:r>
                <a:endParaRPr lang="en-US" sz="2400"/>
              </a:p>
            </p:txBody>
          </p:sp>
          <p:sp>
            <p:nvSpPr>
              <p:cNvPr id="401448" name="Rectangle 40"/>
              <p:cNvSpPr>
                <a:spLocks noChangeArrowheads="1"/>
              </p:cNvSpPr>
              <p:nvPr/>
            </p:nvSpPr>
            <p:spPr bwMode="auto">
              <a:xfrm>
                <a:off x="3934" y="2006"/>
                <a:ext cx="13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</a:rPr>
                  <a:t>X</a:t>
                </a:r>
                <a:endParaRPr lang="en-US" sz="2400"/>
              </a:p>
            </p:txBody>
          </p:sp>
          <p:sp>
            <p:nvSpPr>
              <p:cNvPr id="401449" name="Rectangle 41"/>
              <p:cNvSpPr>
                <a:spLocks noChangeArrowheads="1"/>
              </p:cNvSpPr>
              <p:nvPr/>
            </p:nvSpPr>
            <p:spPr bwMode="auto">
              <a:xfrm>
                <a:off x="3693" y="2006"/>
                <a:ext cx="6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</a:rPr>
                  <a:t>)</a:t>
                </a:r>
                <a:endParaRPr lang="en-US" sz="2400"/>
              </a:p>
            </p:txBody>
          </p:sp>
          <p:sp>
            <p:nvSpPr>
              <p:cNvPr id="401450" name="Rectangle 42"/>
              <p:cNvSpPr>
                <a:spLocks noChangeArrowheads="1"/>
              </p:cNvSpPr>
              <p:nvPr/>
            </p:nvSpPr>
            <p:spPr bwMode="auto">
              <a:xfrm>
                <a:off x="3569" y="2006"/>
                <a:ext cx="12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</a:rPr>
                  <a:t>Z</a:t>
                </a:r>
                <a:endParaRPr lang="en-US" sz="2400"/>
              </a:p>
            </p:txBody>
          </p:sp>
          <p:sp>
            <p:nvSpPr>
              <p:cNvPr id="401451" name="Rectangle 43"/>
              <p:cNvSpPr>
                <a:spLocks noChangeArrowheads="1"/>
              </p:cNvSpPr>
              <p:nvPr/>
            </p:nvSpPr>
            <p:spPr bwMode="auto">
              <a:xfrm>
                <a:off x="3500" y="2006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</a:rPr>
                  <a:t>,</a:t>
                </a:r>
                <a:endParaRPr lang="en-US" sz="2400"/>
              </a:p>
            </p:txBody>
          </p:sp>
          <p:sp>
            <p:nvSpPr>
              <p:cNvPr id="401452" name="Rectangle 44"/>
              <p:cNvSpPr>
                <a:spLocks noChangeArrowheads="1"/>
              </p:cNvSpPr>
              <p:nvPr/>
            </p:nvSpPr>
            <p:spPr bwMode="auto">
              <a:xfrm>
                <a:off x="3370" y="2006"/>
                <a:ext cx="13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</a:rPr>
                  <a:t>Y</a:t>
                </a:r>
                <a:endParaRPr lang="en-US" sz="2400"/>
              </a:p>
            </p:txBody>
          </p:sp>
          <p:sp>
            <p:nvSpPr>
              <p:cNvPr id="401453" name="Rectangle 45"/>
              <p:cNvSpPr>
                <a:spLocks noChangeArrowheads="1"/>
              </p:cNvSpPr>
              <p:nvPr/>
            </p:nvSpPr>
            <p:spPr bwMode="auto">
              <a:xfrm>
                <a:off x="3301" y="2006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</a:rPr>
                  <a:t>,</a:t>
                </a:r>
                <a:endParaRPr lang="en-US" sz="2400"/>
              </a:p>
            </p:txBody>
          </p:sp>
          <p:sp>
            <p:nvSpPr>
              <p:cNvPr id="401454" name="Rectangle 46"/>
              <p:cNvSpPr>
                <a:spLocks noChangeArrowheads="1"/>
              </p:cNvSpPr>
              <p:nvPr/>
            </p:nvSpPr>
            <p:spPr bwMode="auto">
              <a:xfrm>
                <a:off x="3167" y="2006"/>
                <a:ext cx="13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</a:rPr>
                  <a:t>X</a:t>
                </a:r>
                <a:endParaRPr lang="en-US" sz="2400"/>
              </a:p>
            </p:txBody>
          </p:sp>
          <p:sp>
            <p:nvSpPr>
              <p:cNvPr id="401455" name="Rectangle 47"/>
              <p:cNvSpPr>
                <a:spLocks noChangeArrowheads="1"/>
              </p:cNvSpPr>
              <p:nvPr/>
            </p:nvSpPr>
            <p:spPr bwMode="auto">
              <a:xfrm>
                <a:off x="3098" y="2006"/>
                <a:ext cx="6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</a:rPr>
                  <a:t>(</a:t>
                </a:r>
                <a:endParaRPr lang="en-US" sz="2400"/>
              </a:p>
            </p:txBody>
          </p:sp>
          <p:sp>
            <p:nvSpPr>
              <p:cNvPr id="401456" name="Rectangle 48"/>
              <p:cNvSpPr>
                <a:spLocks noChangeArrowheads="1"/>
              </p:cNvSpPr>
              <p:nvPr/>
            </p:nvSpPr>
            <p:spPr bwMode="auto">
              <a:xfrm>
                <a:off x="2990" y="2006"/>
                <a:ext cx="117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</a:rPr>
                  <a:t>F</a:t>
                </a:r>
                <a:endParaRPr lang="en-US" sz="2400"/>
              </a:p>
            </p:txBody>
          </p:sp>
          <p:sp>
            <p:nvSpPr>
              <p:cNvPr id="401457" name="Rectangle 49"/>
              <p:cNvSpPr>
                <a:spLocks noChangeArrowheads="1"/>
              </p:cNvSpPr>
              <p:nvPr/>
            </p:nvSpPr>
            <p:spPr bwMode="auto">
              <a:xfrm>
                <a:off x="4333" y="1984"/>
                <a:ext cx="10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sz="2400"/>
              </a:p>
            </p:txBody>
          </p:sp>
          <p:sp>
            <p:nvSpPr>
              <p:cNvPr id="401458" name="Rectangle 50"/>
              <p:cNvSpPr>
                <a:spLocks noChangeArrowheads="1"/>
              </p:cNvSpPr>
              <p:nvPr/>
            </p:nvSpPr>
            <p:spPr bwMode="auto">
              <a:xfrm>
                <a:off x="4092" y="2003"/>
                <a:ext cx="10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/>
                  <a:t>+</a:t>
                </a:r>
              </a:p>
            </p:txBody>
          </p:sp>
          <p:sp>
            <p:nvSpPr>
              <p:cNvPr id="401459" name="Rectangle 51"/>
              <p:cNvSpPr>
                <a:spLocks noChangeArrowheads="1"/>
              </p:cNvSpPr>
              <p:nvPr/>
            </p:nvSpPr>
            <p:spPr bwMode="auto">
              <a:xfrm>
                <a:off x="3793" y="1984"/>
                <a:ext cx="10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sz="2400"/>
              </a:p>
            </p:txBody>
          </p:sp>
          <p:sp>
            <p:nvSpPr>
              <p:cNvPr id="401466" name="Line 58"/>
              <p:cNvSpPr>
                <a:spLocks noChangeShapeType="1"/>
              </p:cNvSpPr>
              <p:nvPr/>
            </p:nvSpPr>
            <p:spPr bwMode="auto">
              <a:xfrm>
                <a:off x="3904" y="2021"/>
                <a:ext cx="66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2 - Part 3         </a:t>
            </a:r>
            <a:fld id="{E29D7FB0-66FF-40F8-A0C8-D7ACE94A8961}" type="slidenum">
              <a:rPr lang="en-US"/>
              <a:pPr/>
              <a:t>12</a:t>
            </a:fld>
            <a:endParaRPr lang="en-US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 Gate </a:t>
            </a:r>
            <a:r>
              <a:rPr lang="en-US" b="0"/>
              <a:t>(continued)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cs typeface="Times New Roman" pitchFamily="18" charset="0"/>
              </a:rPr>
              <a:t>Applying  DeMorgan's Law gives Invert-AND (NOR)</a:t>
            </a:r>
          </a:p>
          <a:p>
            <a:pPr lvl="1"/>
            <a:endParaRPr lang="en-US" sz="900">
              <a:cs typeface="Times New Roman" pitchFamily="18" charset="0"/>
            </a:endParaRPr>
          </a:p>
          <a:p>
            <a:pPr lvl="1"/>
            <a:endParaRPr lang="en-US" sz="2400">
              <a:cs typeface="Times New Roman" pitchFamily="18" charset="0"/>
            </a:endParaRPr>
          </a:p>
          <a:p>
            <a:pPr lvl="1"/>
            <a:endParaRPr lang="en-US" sz="1800">
              <a:cs typeface="Times New Roman" pitchFamily="18" charset="0"/>
            </a:endParaRPr>
          </a:p>
          <a:p>
            <a:r>
              <a:rPr lang="en-US" sz="2800">
                <a:cs typeface="Times New Roman" pitchFamily="18" charset="0"/>
              </a:rPr>
              <a:t>This NOR symbol is called Invert-AND, since inputs are inverted and then ANDed together. </a:t>
            </a:r>
          </a:p>
          <a:p>
            <a:r>
              <a:rPr lang="en-US" sz="2800">
                <a:cs typeface="Times New Roman" pitchFamily="18" charset="0"/>
              </a:rPr>
              <a:t>OR-Invert and Invert-AND both represent the NOR gate. Having both makes visualization of circuit function easier.</a:t>
            </a:r>
          </a:p>
          <a:p>
            <a:r>
              <a:rPr lang="en-US" sz="2800">
                <a:cs typeface="Times New Roman" pitchFamily="18" charset="0"/>
              </a:rPr>
              <a:t>A NOR gate with one input degenerates to an inverter.</a:t>
            </a:r>
            <a:endParaRPr lang="en-US" sz="2800"/>
          </a:p>
          <a:p>
            <a:endParaRPr lang="en-US" sz="2400">
              <a:cs typeface="Times New Roman" pitchFamily="18" charset="0"/>
            </a:endParaRPr>
          </a:p>
        </p:txBody>
      </p:sp>
      <p:grpSp>
        <p:nvGrpSpPr>
          <p:cNvPr id="406532" name="Group 4"/>
          <p:cNvGrpSpPr>
            <a:grpSpLocks/>
          </p:cNvGrpSpPr>
          <p:nvPr/>
        </p:nvGrpSpPr>
        <p:grpSpPr bwMode="auto">
          <a:xfrm>
            <a:off x="2916238" y="2147888"/>
            <a:ext cx="2725737" cy="969962"/>
            <a:chOff x="2064" y="2832"/>
            <a:chExt cx="1717" cy="611"/>
          </a:xfrm>
        </p:grpSpPr>
        <p:sp>
          <p:nvSpPr>
            <p:cNvPr id="406533" name="Freeform 5"/>
            <p:cNvSpPr>
              <a:spLocks/>
            </p:cNvSpPr>
            <p:nvPr/>
          </p:nvSpPr>
          <p:spPr bwMode="auto">
            <a:xfrm>
              <a:off x="2262" y="3120"/>
              <a:ext cx="347" cy="2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7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9"/>
                </a:cxn>
                <a:cxn ang="0">
                  <a:pos x="7" y="23"/>
                </a:cxn>
                <a:cxn ang="0">
                  <a:pos x="340" y="23"/>
                </a:cxn>
                <a:cxn ang="0">
                  <a:pos x="344" y="19"/>
                </a:cxn>
                <a:cxn ang="0">
                  <a:pos x="347" y="15"/>
                </a:cxn>
                <a:cxn ang="0">
                  <a:pos x="347" y="8"/>
                </a:cxn>
                <a:cxn ang="0">
                  <a:pos x="344" y="4"/>
                </a:cxn>
                <a:cxn ang="0">
                  <a:pos x="340" y="0"/>
                </a:cxn>
                <a:cxn ang="0">
                  <a:pos x="336" y="0"/>
                </a:cxn>
                <a:cxn ang="0">
                  <a:pos x="11" y="0"/>
                </a:cxn>
              </a:cxnLst>
              <a:rect l="0" t="0" r="r" b="b"/>
              <a:pathLst>
                <a:path w="347" h="23">
                  <a:moveTo>
                    <a:pt x="11" y="0"/>
                  </a:moveTo>
                  <a:lnTo>
                    <a:pt x="7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9"/>
                  </a:lnTo>
                  <a:lnTo>
                    <a:pt x="7" y="23"/>
                  </a:lnTo>
                  <a:lnTo>
                    <a:pt x="340" y="23"/>
                  </a:lnTo>
                  <a:lnTo>
                    <a:pt x="344" y="19"/>
                  </a:lnTo>
                  <a:lnTo>
                    <a:pt x="347" y="15"/>
                  </a:lnTo>
                  <a:lnTo>
                    <a:pt x="347" y="8"/>
                  </a:lnTo>
                  <a:lnTo>
                    <a:pt x="344" y="4"/>
                  </a:lnTo>
                  <a:lnTo>
                    <a:pt x="340" y="0"/>
                  </a:lnTo>
                  <a:lnTo>
                    <a:pt x="336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06534" name="Freeform 6"/>
            <p:cNvSpPr>
              <a:spLocks/>
            </p:cNvSpPr>
            <p:nvPr/>
          </p:nvSpPr>
          <p:spPr bwMode="auto">
            <a:xfrm>
              <a:off x="2269" y="2941"/>
              <a:ext cx="346" cy="2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8" y="24"/>
                </a:cxn>
                <a:cxn ang="0">
                  <a:pos x="338" y="24"/>
                </a:cxn>
                <a:cxn ang="0">
                  <a:pos x="342" y="20"/>
                </a:cxn>
                <a:cxn ang="0">
                  <a:pos x="346" y="16"/>
                </a:cxn>
                <a:cxn ang="0">
                  <a:pos x="346" y="8"/>
                </a:cxn>
                <a:cxn ang="0">
                  <a:pos x="342" y="4"/>
                </a:cxn>
                <a:cxn ang="0">
                  <a:pos x="338" y="0"/>
                </a:cxn>
                <a:cxn ang="0">
                  <a:pos x="335" y="0"/>
                </a:cxn>
                <a:cxn ang="0">
                  <a:pos x="12" y="0"/>
                </a:cxn>
              </a:cxnLst>
              <a:rect l="0" t="0" r="r" b="b"/>
              <a:pathLst>
                <a:path w="346" h="24">
                  <a:moveTo>
                    <a:pt x="12" y="0"/>
                  </a:move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8" y="24"/>
                  </a:lnTo>
                  <a:lnTo>
                    <a:pt x="338" y="24"/>
                  </a:lnTo>
                  <a:lnTo>
                    <a:pt x="342" y="20"/>
                  </a:lnTo>
                  <a:lnTo>
                    <a:pt x="346" y="16"/>
                  </a:lnTo>
                  <a:lnTo>
                    <a:pt x="346" y="8"/>
                  </a:lnTo>
                  <a:lnTo>
                    <a:pt x="342" y="4"/>
                  </a:lnTo>
                  <a:lnTo>
                    <a:pt x="338" y="0"/>
                  </a:lnTo>
                  <a:lnTo>
                    <a:pt x="335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06535" name="Freeform 7"/>
            <p:cNvSpPr>
              <a:spLocks/>
            </p:cNvSpPr>
            <p:nvPr/>
          </p:nvSpPr>
          <p:spPr bwMode="auto">
            <a:xfrm>
              <a:off x="2262" y="3312"/>
              <a:ext cx="347" cy="2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7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9"/>
                </a:cxn>
                <a:cxn ang="0">
                  <a:pos x="7" y="23"/>
                </a:cxn>
                <a:cxn ang="0">
                  <a:pos x="340" y="23"/>
                </a:cxn>
                <a:cxn ang="0">
                  <a:pos x="344" y="19"/>
                </a:cxn>
                <a:cxn ang="0">
                  <a:pos x="347" y="15"/>
                </a:cxn>
                <a:cxn ang="0">
                  <a:pos x="347" y="8"/>
                </a:cxn>
                <a:cxn ang="0">
                  <a:pos x="344" y="4"/>
                </a:cxn>
                <a:cxn ang="0">
                  <a:pos x="340" y="0"/>
                </a:cxn>
                <a:cxn ang="0">
                  <a:pos x="336" y="0"/>
                </a:cxn>
                <a:cxn ang="0">
                  <a:pos x="11" y="0"/>
                </a:cxn>
              </a:cxnLst>
              <a:rect l="0" t="0" r="r" b="b"/>
              <a:pathLst>
                <a:path w="347" h="23">
                  <a:moveTo>
                    <a:pt x="11" y="0"/>
                  </a:moveTo>
                  <a:lnTo>
                    <a:pt x="7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9"/>
                  </a:lnTo>
                  <a:lnTo>
                    <a:pt x="7" y="23"/>
                  </a:lnTo>
                  <a:lnTo>
                    <a:pt x="340" y="23"/>
                  </a:lnTo>
                  <a:lnTo>
                    <a:pt x="344" y="19"/>
                  </a:lnTo>
                  <a:lnTo>
                    <a:pt x="347" y="15"/>
                  </a:lnTo>
                  <a:lnTo>
                    <a:pt x="347" y="8"/>
                  </a:lnTo>
                  <a:lnTo>
                    <a:pt x="344" y="4"/>
                  </a:lnTo>
                  <a:lnTo>
                    <a:pt x="340" y="0"/>
                  </a:lnTo>
                  <a:lnTo>
                    <a:pt x="336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06536" name="Freeform 8"/>
            <p:cNvSpPr>
              <a:spLocks/>
            </p:cNvSpPr>
            <p:nvPr/>
          </p:nvSpPr>
          <p:spPr bwMode="auto">
            <a:xfrm>
              <a:off x="3433" y="3114"/>
              <a:ext cx="348" cy="2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8" y="23"/>
                </a:cxn>
                <a:cxn ang="0">
                  <a:pos x="340" y="23"/>
                </a:cxn>
                <a:cxn ang="0">
                  <a:pos x="344" y="20"/>
                </a:cxn>
                <a:cxn ang="0">
                  <a:pos x="348" y="16"/>
                </a:cxn>
                <a:cxn ang="0">
                  <a:pos x="348" y="8"/>
                </a:cxn>
                <a:cxn ang="0">
                  <a:pos x="344" y="4"/>
                </a:cxn>
                <a:cxn ang="0">
                  <a:pos x="340" y="0"/>
                </a:cxn>
                <a:cxn ang="0">
                  <a:pos x="336" y="0"/>
                </a:cxn>
                <a:cxn ang="0">
                  <a:pos x="12" y="0"/>
                </a:cxn>
              </a:cxnLst>
              <a:rect l="0" t="0" r="r" b="b"/>
              <a:pathLst>
                <a:path w="348" h="23">
                  <a:moveTo>
                    <a:pt x="12" y="0"/>
                  </a:move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8" y="23"/>
                  </a:lnTo>
                  <a:lnTo>
                    <a:pt x="340" y="23"/>
                  </a:lnTo>
                  <a:lnTo>
                    <a:pt x="344" y="20"/>
                  </a:lnTo>
                  <a:lnTo>
                    <a:pt x="348" y="16"/>
                  </a:lnTo>
                  <a:lnTo>
                    <a:pt x="348" y="8"/>
                  </a:lnTo>
                  <a:lnTo>
                    <a:pt x="344" y="4"/>
                  </a:lnTo>
                  <a:lnTo>
                    <a:pt x="340" y="0"/>
                  </a:lnTo>
                  <a:lnTo>
                    <a:pt x="336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06537" name="Rectangle 9"/>
            <p:cNvSpPr>
              <a:spLocks noChangeArrowheads="1"/>
            </p:cNvSpPr>
            <p:nvPr/>
          </p:nvSpPr>
          <p:spPr bwMode="auto">
            <a:xfrm>
              <a:off x="2064" y="2874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406538" name="Rectangle 10"/>
            <p:cNvSpPr>
              <a:spLocks noChangeArrowheads="1"/>
            </p:cNvSpPr>
            <p:nvPr/>
          </p:nvSpPr>
          <p:spPr bwMode="auto">
            <a:xfrm>
              <a:off x="2064" y="3055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</a:rPr>
                <a:t>Y</a:t>
              </a:r>
              <a:endParaRPr lang="en-US" sz="2400"/>
            </a:p>
          </p:txBody>
        </p:sp>
        <p:sp>
          <p:nvSpPr>
            <p:cNvPr id="406539" name="Rectangle 11"/>
            <p:cNvSpPr>
              <a:spLocks noChangeArrowheads="1"/>
            </p:cNvSpPr>
            <p:nvPr/>
          </p:nvSpPr>
          <p:spPr bwMode="auto">
            <a:xfrm>
              <a:off x="2064" y="3270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</a:rPr>
                <a:t>Z</a:t>
              </a:r>
              <a:endParaRPr lang="en-US" sz="2400"/>
            </a:p>
          </p:txBody>
        </p:sp>
        <p:sp>
          <p:nvSpPr>
            <p:cNvPr id="406540" name="Freeform 12"/>
            <p:cNvSpPr>
              <a:spLocks/>
            </p:cNvSpPr>
            <p:nvPr/>
          </p:nvSpPr>
          <p:spPr bwMode="auto">
            <a:xfrm>
              <a:off x="3134" y="2832"/>
              <a:ext cx="311" cy="599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3" y="19"/>
                </a:cxn>
                <a:cxn ang="0">
                  <a:pos x="51" y="25"/>
                </a:cxn>
                <a:cxn ang="0">
                  <a:pos x="92" y="35"/>
                </a:cxn>
                <a:cxn ang="0">
                  <a:pos x="130" y="48"/>
                </a:cxn>
                <a:cxn ang="0">
                  <a:pos x="174" y="77"/>
                </a:cxn>
                <a:cxn ang="0">
                  <a:pos x="207" y="102"/>
                </a:cxn>
                <a:cxn ang="0">
                  <a:pos x="232" y="134"/>
                </a:cxn>
                <a:cxn ang="0">
                  <a:pos x="261" y="179"/>
                </a:cxn>
                <a:cxn ang="0">
                  <a:pos x="274" y="217"/>
                </a:cxn>
                <a:cxn ang="0">
                  <a:pos x="284" y="257"/>
                </a:cxn>
                <a:cxn ang="0">
                  <a:pos x="288" y="302"/>
                </a:cxn>
                <a:cxn ang="0">
                  <a:pos x="286" y="328"/>
                </a:cxn>
                <a:cxn ang="0">
                  <a:pos x="278" y="369"/>
                </a:cxn>
                <a:cxn ang="0">
                  <a:pos x="265" y="407"/>
                </a:cxn>
                <a:cxn ang="0">
                  <a:pos x="247" y="442"/>
                </a:cxn>
                <a:cxn ang="0">
                  <a:pos x="215" y="484"/>
                </a:cxn>
                <a:cxn ang="0">
                  <a:pos x="186" y="511"/>
                </a:cxn>
                <a:cxn ang="0">
                  <a:pos x="142" y="542"/>
                </a:cxn>
                <a:cxn ang="0">
                  <a:pos x="105" y="557"/>
                </a:cxn>
                <a:cxn ang="0">
                  <a:pos x="67" y="568"/>
                </a:cxn>
                <a:cxn ang="0">
                  <a:pos x="25" y="574"/>
                </a:cxn>
                <a:cxn ang="0">
                  <a:pos x="7" y="576"/>
                </a:cxn>
                <a:cxn ang="0">
                  <a:pos x="0" y="591"/>
                </a:cxn>
                <a:cxn ang="0">
                  <a:pos x="11" y="599"/>
                </a:cxn>
                <a:cxn ang="0">
                  <a:pos x="40" y="597"/>
                </a:cxn>
                <a:cxn ang="0">
                  <a:pos x="84" y="590"/>
                </a:cxn>
                <a:cxn ang="0">
                  <a:pos x="126" y="576"/>
                </a:cxn>
                <a:cxn ang="0">
                  <a:pos x="165" y="555"/>
                </a:cxn>
                <a:cxn ang="0">
                  <a:pos x="211" y="522"/>
                </a:cxn>
                <a:cxn ang="0">
                  <a:pos x="242" y="490"/>
                </a:cxn>
                <a:cxn ang="0">
                  <a:pos x="272" y="442"/>
                </a:cxn>
                <a:cxn ang="0">
                  <a:pos x="292" y="401"/>
                </a:cxn>
                <a:cxn ang="0">
                  <a:pos x="303" y="359"/>
                </a:cxn>
                <a:cxn ang="0">
                  <a:pos x="309" y="313"/>
                </a:cxn>
                <a:cxn ang="0">
                  <a:pos x="309" y="284"/>
                </a:cxn>
                <a:cxn ang="0">
                  <a:pos x="303" y="238"/>
                </a:cxn>
                <a:cxn ang="0">
                  <a:pos x="292" y="196"/>
                </a:cxn>
                <a:cxn ang="0">
                  <a:pos x="272" y="156"/>
                </a:cxn>
                <a:cxn ang="0">
                  <a:pos x="242" y="108"/>
                </a:cxn>
                <a:cxn ang="0">
                  <a:pos x="211" y="75"/>
                </a:cxn>
                <a:cxn ang="0">
                  <a:pos x="165" y="42"/>
                </a:cxn>
                <a:cxn ang="0">
                  <a:pos x="126" y="21"/>
                </a:cxn>
                <a:cxn ang="0">
                  <a:pos x="84" y="8"/>
                </a:cxn>
                <a:cxn ang="0">
                  <a:pos x="40" y="0"/>
                </a:cxn>
              </a:cxnLst>
              <a:rect l="0" t="0" r="r" b="b"/>
              <a:pathLst>
                <a:path w="311" h="599">
                  <a:moveTo>
                    <a:pt x="11" y="0"/>
                  </a:moveTo>
                  <a:lnTo>
                    <a:pt x="7" y="0"/>
                  </a:lnTo>
                  <a:lnTo>
                    <a:pt x="3" y="4"/>
                  </a:lnTo>
                  <a:lnTo>
                    <a:pt x="0" y="8"/>
                  </a:lnTo>
                  <a:lnTo>
                    <a:pt x="0" y="15"/>
                  </a:lnTo>
                  <a:lnTo>
                    <a:pt x="3" y="19"/>
                  </a:lnTo>
                  <a:lnTo>
                    <a:pt x="7" y="23"/>
                  </a:lnTo>
                  <a:lnTo>
                    <a:pt x="40" y="23"/>
                  </a:lnTo>
                  <a:lnTo>
                    <a:pt x="51" y="25"/>
                  </a:lnTo>
                  <a:lnTo>
                    <a:pt x="67" y="29"/>
                  </a:lnTo>
                  <a:lnTo>
                    <a:pt x="80" y="31"/>
                  </a:lnTo>
                  <a:lnTo>
                    <a:pt x="92" y="35"/>
                  </a:lnTo>
                  <a:lnTo>
                    <a:pt x="105" y="40"/>
                  </a:lnTo>
                  <a:lnTo>
                    <a:pt x="119" y="44"/>
                  </a:lnTo>
                  <a:lnTo>
                    <a:pt x="130" y="48"/>
                  </a:lnTo>
                  <a:lnTo>
                    <a:pt x="142" y="56"/>
                  </a:lnTo>
                  <a:lnTo>
                    <a:pt x="153" y="61"/>
                  </a:lnTo>
                  <a:lnTo>
                    <a:pt x="174" y="77"/>
                  </a:lnTo>
                  <a:lnTo>
                    <a:pt x="186" y="86"/>
                  </a:lnTo>
                  <a:lnTo>
                    <a:pt x="196" y="94"/>
                  </a:lnTo>
                  <a:lnTo>
                    <a:pt x="207" y="102"/>
                  </a:lnTo>
                  <a:lnTo>
                    <a:pt x="215" y="113"/>
                  </a:lnTo>
                  <a:lnTo>
                    <a:pt x="222" y="123"/>
                  </a:lnTo>
                  <a:lnTo>
                    <a:pt x="232" y="134"/>
                  </a:lnTo>
                  <a:lnTo>
                    <a:pt x="247" y="156"/>
                  </a:lnTo>
                  <a:lnTo>
                    <a:pt x="253" y="167"/>
                  </a:lnTo>
                  <a:lnTo>
                    <a:pt x="261" y="179"/>
                  </a:lnTo>
                  <a:lnTo>
                    <a:pt x="265" y="190"/>
                  </a:lnTo>
                  <a:lnTo>
                    <a:pt x="268" y="204"/>
                  </a:lnTo>
                  <a:lnTo>
                    <a:pt x="274" y="217"/>
                  </a:lnTo>
                  <a:lnTo>
                    <a:pt x="278" y="229"/>
                  </a:lnTo>
                  <a:lnTo>
                    <a:pt x="280" y="242"/>
                  </a:lnTo>
                  <a:lnTo>
                    <a:pt x="284" y="257"/>
                  </a:lnTo>
                  <a:lnTo>
                    <a:pt x="286" y="269"/>
                  </a:lnTo>
                  <a:lnTo>
                    <a:pt x="286" y="284"/>
                  </a:lnTo>
                  <a:lnTo>
                    <a:pt x="288" y="302"/>
                  </a:lnTo>
                  <a:lnTo>
                    <a:pt x="288" y="298"/>
                  </a:lnTo>
                  <a:lnTo>
                    <a:pt x="286" y="313"/>
                  </a:lnTo>
                  <a:lnTo>
                    <a:pt x="286" y="328"/>
                  </a:lnTo>
                  <a:lnTo>
                    <a:pt x="284" y="340"/>
                  </a:lnTo>
                  <a:lnTo>
                    <a:pt x="280" y="355"/>
                  </a:lnTo>
                  <a:lnTo>
                    <a:pt x="278" y="369"/>
                  </a:lnTo>
                  <a:lnTo>
                    <a:pt x="274" y="380"/>
                  </a:lnTo>
                  <a:lnTo>
                    <a:pt x="268" y="394"/>
                  </a:lnTo>
                  <a:lnTo>
                    <a:pt x="265" y="407"/>
                  </a:lnTo>
                  <a:lnTo>
                    <a:pt x="261" y="419"/>
                  </a:lnTo>
                  <a:lnTo>
                    <a:pt x="253" y="430"/>
                  </a:lnTo>
                  <a:lnTo>
                    <a:pt x="247" y="442"/>
                  </a:lnTo>
                  <a:lnTo>
                    <a:pt x="232" y="463"/>
                  </a:lnTo>
                  <a:lnTo>
                    <a:pt x="222" y="474"/>
                  </a:lnTo>
                  <a:lnTo>
                    <a:pt x="215" y="484"/>
                  </a:lnTo>
                  <a:lnTo>
                    <a:pt x="207" y="495"/>
                  </a:lnTo>
                  <a:lnTo>
                    <a:pt x="196" y="503"/>
                  </a:lnTo>
                  <a:lnTo>
                    <a:pt x="186" y="511"/>
                  </a:lnTo>
                  <a:lnTo>
                    <a:pt x="174" y="520"/>
                  </a:lnTo>
                  <a:lnTo>
                    <a:pt x="153" y="536"/>
                  </a:lnTo>
                  <a:lnTo>
                    <a:pt x="142" y="542"/>
                  </a:lnTo>
                  <a:lnTo>
                    <a:pt x="130" y="549"/>
                  </a:lnTo>
                  <a:lnTo>
                    <a:pt x="119" y="553"/>
                  </a:lnTo>
                  <a:lnTo>
                    <a:pt x="105" y="557"/>
                  </a:lnTo>
                  <a:lnTo>
                    <a:pt x="92" y="563"/>
                  </a:lnTo>
                  <a:lnTo>
                    <a:pt x="80" y="567"/>
                  </a:lnTo>
                  <a:lnTo>
                    <a:pt x="67" y="568"/>
                  </a:lnTo>
                  <a:lnTo>
                    <a:pt x="51" y="572"/>
                  </a:lnTo>
                  <a:lnTo>
                    <a:pt x="40" y="574"/>
                  </a:lnTo>
                  <a:lnTo>
                    <a:pt x="25" y="574"/>
                  </a:lnTo>
                  <a:lnTo>
                    <a:pt x="9" y="576"/>
                  </a:lnTo>
                  <a:lnTo>
                    <a:pt x="11" y="576"/>
                  </a:lnTo>
                  <a:lnTo>
                    <a:pt x="7" y="576"/>
                  </a:lnTo>
                  <a:lnTo>
                    <a:pt x="3" y="580"/>
                  </a:lnTo>
                  <a:lnTo>
                    <a:pt x="0" y="584"/>
                  </a:lnTo>
                  <a:lnTo>
                    <a:pt x="0" y="591"/>
                  </a:lnTo>
                  <a:lnTo>
                    <a:pt x="3" y="595"/>
                  </a:lnTo>
                  <a:lnTo>
                    <a:pt x="7" y="599"/>
                  </a:lnTo>
                  <a:lnTo>
                    <a:pt x="11" y="599"/>
                  </a:lnTo>
                  <a:lnTo>
                    <a:pt x="13" y="599"/>
                  </a:lnTo>
                  <a:lnTo>
                    <a:pt x="25" y="597"/>
                  </a:lnTo>
                  <a:lnTo>
                    <a:pt x="40" y="597"/>
                  </a:lnTo>
                  <a:lnTo>
                    <a:pt x="55" y="595"/>
                  </a:lnTo>
                  <a:lnTo>
                    <a:pt x="71" y="591"/>
                  </a:lnTo>
                  <a:lnTo>
                    <a:pt x="84" y="590"/>
                  </a:lnTo>
                  <a:lnTo>
                    <a:pt x="99" y="586"/>
                  </a:lnTo>
                  <a:lnTo>
                    <a:pt x="113" y="580"/>
                  </a:lnTo>
                  <a:lnTo>
                    <a:pt x="126" y="576"/>
                  </a:lnTo>
                  <a:lnTo>
                    <a:pt x="142" y="568"/>
                  </a:lnTo>
                  <a:lnTo>
                    <a:pt x="153" y="561"/>
                  </a:lnTo>
                  <a:lnTo>
                    <a:pt x="165" y="555"/>
                  </a:lnTo>
                  <a:lnTo>
                    <a:pt x="190" y="540"/>
                  </a:lnTo>
                  <a:lnTo>
                    <a:pt x="201" y="530"/>
                  </a:lnTo>
                  <a:lnTo>
                    <a:pt x="211" y="522"/>
                  </a:lnTo>
                  <a:lnTo>
                    <a:pt x="222" y="511"/>
                  </a:lnTo>
                  <a:lnTo>
                    <a:pt x="234" y="499"/>
                  </a:lnTo>
                  <a:lnTo>
                    <a:pt x="242" y="490"/>
                  </a:lnTo>
                  <a:lnTo>
                    <a:pt x="251" y="478"/>
                  </a:lnTo>
                  <a:lnTo>
                    <a:pt x="267" y="453"/>
                  </a:lnTo>
                  <a:lnTo>
                    <a:pt x="272" y="442"/>
                  </a:lnTo>
                  <a:lnTo>
                    <a:pt x="280" y="430"/>
                  </a:lnTo>
                  <a:lnTo>
                    <a:pt x="288" y="415"/>
                  </a:lnTo>
                  <a:lnTo>
                    <a:pt x="292" y="401"/>
                  </a:lnTo>
                  <a:lnTo>
                    <a:pt x="297" y="388"/>
                  </a:lnTo>
                  <a:lnTo>
                    <a:pt x="301" y="373"/>
                  </a:lnTo>
                  <a:lnTo>
                    <a:pt x="303" y="359"/>
                  </a:lnTo>
                  <a:lnTo>
                    <a:pt x="307" y="344"/>
                  </a:lnTo>
                  <a:lnTo>
                    <a:pt x="309" y="328"/>
                  </a:lnTo>
                  <a:lnTo>
                    <a:pt x="309" y="313"/>
                  </a:lnTo>
                  <a:lnTo>
                    <a:pt x="311" y="302"/>
                  </a:lnTo>
                  <a:lnTo>
                    <a:pt x="311" y="298"/>
                  </a:lnTo>
                  <a:lnTo>
                    <a:pt x="309" y="284"/>
                  </a:lnTo>
                  <a:lnTo>
                    <a:pt x="309" y="269"/>
                  </a:lnTo>
                  <a:lnTo>
                    <a:pt x="307" y="253"/>
                  </a:lnTo>
                  <a:lnTo>
                    <a:pt x="303" y="238"/>
                  </a:lnTo>
                  <a:lnTo>
                    <a:pt x="301" y="225"/>
                  </a:lnTo>
                  <a:lnTo>
                    <a:pt x="297" y="209"/>
                  </a:lnTo>
                  <a:lnTo>
                    <a:pt x="292" y="196"/>
                  </a:lnTo>
                  <a:lnTo>
                    <a:pt x="288" y="182"/>
                  </a:lnTo>
                  <a:lnTo>
                    <a:pt x="280" y="167"/>
                  </a:lnTo>
                  <a:lnTo>
                    <a:pt x="272" y="156"/>
                  </a:lnTo>
                  <a:lnTo>
                    <a:pt x="267" y="144"/>
                  </a:lnTo>
                  <a:lnTo>
                    <a:pt x="251" y="119"/>
                  </a:lnTo>
                  <a:lnTo>
                    <a:pt x="242" y="108"/>
                  </a:lnTo>
                  <a:lnTo>
                    <a:pt x="234" y="98"/>
                  </a:lnTo>
                  <a:lnTo>
                    <a:pt x="222" y="86"/>
                  </a:lnTo>
                  <a:lnTo>
                    <a:pt x="211" y="75"/>
                  </a:lnTo>
                  <a:lnTo>
                    <a:pt x="201" y="67"/>
                  </a:lnTo>
                  <a:lnTo>
                    <a:pt x="190" y="58"/>
                  </a:lnTo>
                  <a:lnTo>
                    <a:pt x="165" y="42"/>
                  </a:lnTo>
                  <a:lnTo>
                    <a:pt x="153" y="36"/>
                  </a:lnTo>
                  <a:lnTo>
                    <a:pt x="142" y="29"/>
                  </a:lnTo>
                  <a:lnTo>
                    <a:pt x="126" y="21"/>
                  </a:lnTo>
                  <a:lnTo>
                    <a:pt x="113" y="17"/>
                  </a:lnTo>
                  <a:lnTo>
                    <a:pt x="99" y="12"/>
                  </a:lnTo>
                  <a:lnTo>
                    <a:pt x="84" y="8"/>
                  </a:lnTo>
                  <a:lnTo>
                    <a:pt x="71" y="6"/>
                  </a:lnTo>
                  <a:lnTo>
                    <a:pt x="55" y="2"/>
                  </a:lnTo>
                  <a:lnTo>
                    <a:pt x="4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06541" name="Freeform 13"/>
            <p:cNvSpPr>
              <a:spLocks/>
            </p:cNvSpPr>
            <p:nvPr/>
          </p:nvSpPr>
          <p:spPr bwMode="auto">
            <a:xfrm>
              <a:off x="2736" y="2832"/>
              <a:ext cx="455" cy="23"/>
            </a:xfrm>
            <a:custGeom>
              <a:avLst/>
              <a:gdLst/>
              <a:ahLst/>
              <a:cxnLst>
                <a:cxn ang="0">
                  <a:pos x="444" y="23"/>
                </a:cxn>
                <a:cxn ang="0">
                  <a:pos x="448" y="23"/>
                </a:cxn>
                <a:cxn ang="0">
                  <a:pos x="451" y="19"/>
                </a:cxn>
                <a:cxn ang="0">
                  <a:pos x="455" y="15"/>
                </a:cxn>
                <a:cxn ang="0">
                  <a:pos x="455" y="8"/>
                </a:cxn>
                <a:cxn ang="0">
                  <a:pos x="451" y="4"/>
                </a:cxn>
                <a:cxn ang="0">
                  <a:pos x="448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9"/>
                </a:cxn>
                <a:cxn ang="0">
                  <a:pos x="8" y="23"/>
                </a:cxn>
                <a:cxn ang="0">
                  <a:pos x="12" y="23"/>
                </a:cxn>
                <a:cxn ang="0">
                  <a:pos x="444" y="23"/>
                </a:cxn>
              </a:cxnLst>
              <a:rect l="0" t="0" r="r" b="b"/>
              <a:pathLst>
                <a:path w="455" h="23">
                  <a:moveTo>
                    <a:pt x="444" y="23"/>
                  </a:moveTo>
                  <a:lnTo>
                    <a:pt x="448" y="23"/>
                  </a:lnTo>
                  <a:lnTo>
                    <a:pt x="451" y="19"/>
                  </a:lnTo>
                  <a:lnTo>
                    <a:pt x="455" y="15"/>
                  </a:lnTo>
                  <a:lnTo>
                    <a:pt x="455" y="8"/>
                  </a:lnTo>
                  <a:lnTo>
                    <a:pt x="451" y="4"/>
                  </a:lnTo>
                  <a:lnTo>
                    <a:pt x="448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9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444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06542" name="Freeform 14"/>
            <p:cNvSpPr>
              <a:spLocks/>
            </p:cNvSpPr>
            <p:nvPr/>
          </p:nvSpPr>
          <p:spPr bwMode="auto">
            <a:xfrm>
              <a:off x="2736" y="3408"/>
              <a:ext cx="455" cy="23"/>
            </a:xfrm>
            <a:custGeom>
              <a:avLst/>
              <a:gdLst/>
              <a:ahLst/>
              <a:cxnLst>
                <a:cxn ang="0">
                  <a:pos x="444" y="23"/>
                </a:cxn>
                <a:cxn ang="0">
                  <a:pos x="448" y="23"/>
                </a:cxn>
                <a:cxn ang="0">
                  <a:pos x="451" y="19"/>
                </a:cxn>
                <a:cxn ang="0">
                  <a:pos x="455" y="15"/>
                </a:cxn>
                <a:cxn ang="0">
                  <a:pos x="455" y="8"/>
                </a:cxn>
                <a:cxn ang="0">
                  <a:pos x="451" y="4"/>
                </a:cxn>
                <a:cxn ang="0">
                  <a:pos x="448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9"/>
                </a:cxn>
                <a:cxn ang="0">
                  <a:pos x="8" y="23"/>
                </a:cxn>
                <a:cxn ang="0">
                  <a:pos x="12" y="23"/>
                </a:cxn>
                <a:cxn ang="0">
                  <a:pos x="444" y="23"/>
                </a:cxn>
              </a:cxnLst>
              <a:rect l="0" t="0" r="r" b="b"/>
              <a:pathLst>
                <a:path w="455" h="23">
                  <a:moveTo>
                    <a:pt x="444" y="23"/>
                  </a:moveTo>
                  <a:lnTo>
                    <a:pt x="448" y="23"/>
                  </a:lnTo>
                  <a:lnTo>
                    <a:pt x="451" y="19"/>
                  </a:lnTo>
                  <a:lnTo>
                    <a:pt x="455" y="15"/>
                  </a:lnTo>
                  <a:lnTo>
                    <a:pt x="455" y="8"/>
                  </a:lnTo>
                  <a:lnTo>
                    <a:pt x="451" y="4"/>
                  </a:lnTo>
                  <a:lnTo>
                    <a:pt x="448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9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444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06543" name="Freeform 15"/>
            <p:cNvSpPr>
              <a:spLocks/>
            </p:cNvSpPr>
            <p:nvPr/>
          </p:nvSpPr>
          <p:spPr bwMode="auto">
            <a:xfrm>
              <a:off x="2736" y="2832"/>
              <a:ext cx="23" cy="599"/>
            </a:xfrm>
            <a:custGeom>
              <a:avLst/>
              <a:gdLst/>
              <a:ahLst/>
              <a:cxnLst>
                <a:cxn ang="0">
                  <a:pos x="23" y="12"/>
                </a:cxn>
                <a:cxn ang="0">
                  <a:pos x="23" y="8"/>
                </a:cxn>
                <a:cxn ang="0">
                  <a:pos x="19" y="4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591"/>
                </a:cxn>
                <a:cxn ang="0">
                  <a:pos x="4" y="595"/>
                </a:cxn>
                <a:cxn ang="0">
                  <a:pos x="8" y="599"/>
                </a:cxn>
                <a:cxn ang="0">
                  <a:pos x="15" y="599"/>
                </a:cxn>
                <a:cxn ang="0">
                  <a:pos x="19" y="595"/>
                </a:cxn>
                <a:cxn ang="0">
                  <a:pos x="23" y="591"/>
                </a:cxn>
                <a:cxn ang="0">
                  <a:pos x="23" y="588"/>
                </a:cxn>
                <a:cxn ang="0">
                  <a:pos x="23" y="12"/>
                </a:cxn>
              </a:cxnLst>
              <a:rect l="0" t="0" r="r" b="b"/>
              <a:pathLst>
                <a:path w="23" h="599">
                  <a:moveTo>
                    <a:pt x="23" y="12"/>
                  </a:moveTo>
                  <a:lnTo>
                    <a:pt x="23" y="8"/>
                  </a:lnTo>
                  <a:lnTo>
                    <a:pt x="19" y="4"/>
                  </a:lnTo>
                  <a:lnTo>
                    <a:pt x="15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591"/>
                  </a:lnTo>
                  <a:lnTo>
                    <a:pt x="4" y="595"/>
                  </a:lnTo>
                  <a:lnTo>
                    <a:pt x="8" y="599"/>
                  </a:lnTo>
                  <a:lnTo>
                    <a:pt x="15" y="599"/>
                  </a:lnTo>
                  <a:lnTo>
                    <a:pt x="19" y="595"/>
                  </a:lnTo>
                  <a:lnTo>
                    <a:pt x="23" y="591"/>
                  </a:lnTo>
                  <a:lnTo>
                    <a:pt x="23" y="588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06544" name="Freeform 16"/>
            <p:cNvSpPr>
              <a:spLocks/>
            </p:cNvSpPr>
            <p:nvPr/>
          </p:nvSpPr>
          <p:spPr bwMode="auto">
            <a:xfrm>
              <a:off x="2592" y="2868"/>
              <a:ext cx="165" cy="166"/>
            </a:xfrm>
            <a:custGeom>
              <a:avLst/>
              <a:gdLst/>
              <a:ahLst/>
              <a:cxnLst>
                <a:cxn ang="0">
                  <a:pos x="2" y="106"/>
                </a:cxn>
                <a:cxn ang="0">
                  <a:pos x="12" y="127"/>
                </a:cxn>
                <a:cxn ang="0">
                  <a:pos x="21" y="141"/>
                </a:cxn>
                <a:cxn ang="0">
                  <a:pos x="33" y="150"/>
                </a:cxn>
                <a:cxn ang="0">
                  <a:pos x="44" y="158"/>
                </a:cxn>
                <a:cxn ang="0">
                  <a:pos x="62" y="164"/>
                </a:cxn>
                <a:cxn ang="0">
                  <a:pos x="88" y="166"/>
                </a:cxn>
                <a:cxn ang="0">
                  <a:pos x="110" y="162"/>
                </a:cxn>
                <a:cxn ang="0">
                  <a:pos x="131" y="152"/>
                </a:cxn>
                <a:cxn ang="0">
                  <a:pos x="140" y="141"/>
                </a:cxn>
                <a:cxn ang="0">
                  <a:pos x="152" y="131"/>
                </a:cxn>
                <a:cxn ang="0">
                  <a:pos x="161" y="110"/>
                </a:cxn>
                <a:cxn ang="0">
                  <a:pos x="165" y="89"/>
                </a:cxn>
                <a:cxn ang="0">
                  <a:pos x="163" y="62"/>
                </a:cxn>
                <a:cxn ang="0">
                  <a:pos x="158" y="45"/>
                </a:cxn>
                <a:cxn ang="0">
                  <a:pos x="150" y="33"/>
                </a:cxn>
                <a:cxn ang="0">
                  <a:pos x="140" y="22"/>
                </a:cxn>
                <a:cxn ang="0">
                  <a:pos x="127" y="12"/>
                </a:cxn>
                <a:cxn ang="0">
                  <a:pos x="106" y="2"/>
                </a:cxn>
                <a:cxn ang="0">
                  <a:pos x="62" y="2"/>
                </a:cxn>
                <a:cxn ang="0">
                  <a:pos x="44" y="8"/>
                </a:cxn>
                <a:cxn ang="0">
                  <a:pos x="33" y="16"/>
                </a:cxn>
                <a:cxn ang="0">
                  <a:pos x="21" y="25"/>
                </a:cxn>
                <a:cxn ang="0">
                  <a:pos x="12" y="39"/>
                </a:cxn>
                <a:cxn ang="0">
                  <a:pos x="4" y="56"/>
                </a:cxn>
                <a:cxn ang="0">
                  <a:pos x="0" y="83"/>
                </a:cxn>
                <a:cxn ang="0">
                  <a:pos x="25" y="64"/>
                </a:cxn>
                <a:cxn ang="0">
                  <a:pos x="29" y="56"/>
                </a:cxn>
                <a:cxn ang="0">
                  <a:pos x="37" y="45"/>
                </a:cxn>
                <a:cxn ang="0">
                  <a:pos x="50" y="33"/>
                </a:cxn>
                <a:cxn ang="0">
                  <a:pos x="58" y="27"/>
                </a:cxn>
                <a:cxn ang="0">
                  <a:pos x="69" y="24"/>
                </a:cxn>
                <a:cxn ang="0">
                  <a:pos x="102" y="25"/>
                </a:cxn>
                <a:cxn ang="0">
                  <a:pos x="111" y="31"/>
                </a:cxn>
                <a:cxn ang="0">
                  <a:pos x="125" y="41"/>
                </a:cxn>
                <a:cxn ang="0">
                  <a:pos x="135" y="54"/>
                </a:cxn>
                <a:cxn ang="0">
                  <a:pos x="138" y="60"/>
                </a:cxn>
                <a:cxn ang="0">
                  <a:pos x="142" y="81"/>
                </a:cxn>
                <a:cxn ang="0">
                  <a:pos x="142" y="95"/>
                </a:cxn>
                <a:cxn ang="0">
                  <a:pos x="138" y="108"/>
                </a:cxn>
                <a:cxn ang="0">
                  <a:pos x="131" y="118"/>
                </a:cxn>
                <a:cxn ang="0">
                  <a:pos x="117" y="131"/>
                </a:cxn>
                <a:cxn ang="0">
                  <a:pos x="108" y="139"/>
                </a:cxn>
                <a:cxn ang="0">
                  <a:pos x="94" y="143"/>
                </a:cxn>
                <a:cxn ang="0">
                  <a:pos x="81" y="143"/>
                </a:cxn>
                <a:cxn ang="0">
                  <a:pos x="60" y="139"/>
                </a:cxn>
                <a:cxn ang="0">
                  <a:pos x="54" y="135"/>
                </a:cxn>
                <a:cxn ang="0">
                  <a:pos x="40" y="125"/>
                </a:cxn>
                <a:cxn ang="0">
                  <a:pos x="31" y="112"/>
                </a:cxn>
                <a:cxn ang="0">
                  <a:pos x="25" y="102"/>
                </a:cxn>
                <a:cxn ang="0">
                  <a:pos x="0" y="83"/>
                </a:cxn>
              </a:cxnLst>
              <a:rect l="0" t="0" r="r" b="b"/>
              <a:pathLst>
                <a:path w="165" h="166">
                  <a:moveTo>
                    <a:pt x="0" y="83"/>
                  </a:moveTo>
                  <a:lnTo>
                    <a:pt x="0" y="98"/>
                  </a:lnTo>
                  <a:lnTo>
                    <a:pt x="2" y="102"/>
                  </a:lnTo>
                  <a:lnTo>
                    <a:pt x="2" y="106"/>
                  </a:lnTo>
                  <a:lnTo>
                    <a:pt x="4" y="110"/>
                  </a:lnTo>
                  <a:lnTo>
                    <a:pt x="4" y="112"/>
                  </a:lnTo>
                  <a:lnTo>
                    <a:pt x="10" y="125"/>
                  </a:lnTo>
                  <a:lnTo>
                    <a:pt x="12" y="127"/>
                  </a:lnTo>
                  <a:lnTo>
                    <a:pt x="14" y="131"/>
                  </a:lnTo>
                  <a:lnTo>
                    <a:pt x="15" y="133"/>
                  </a:lnTo>
                  <a:lnTo>
                    <a:pt x="17" y="137"/>
                  </a:lnTo>
                  <a:lnTo>
                    <a:pt x="21" y="141"/>
                  </a:lnTo>
                  <a:lnTo>
                    <a:pt x="25" y="141"/>
                  </a:lnTo>
                  <a:lnTo>
                    <a:pt x="25" y="145"/>
                  </a:lnTo>
                  <a:lnTo>
                    <a:pt x="29" y="148"/>
                  </a:lnTo>
                  <a:lnTo>
                    <a:pt x="33" y="150"/>
                  </a:lnTo>
                  <a:lnTo>
                    <a:pt x="35" y="152"/>
                  </a:lnTo>
                  <a:lnTo>
                    <a:pt x="39" y="154"/>
                  </a:lnTo>
                  <a:lnTo>
                    <a:pt x="40" y="156"/>
                  </a:lnTo>
                  <a:lnTo>
                    <a:pt x="44" y="158"/>
                  </a:lnTo>
                  <a:lnTo>
                    <a:pt x="50" y="162"/>
                  </a:lnTo>
                  <a:lnTo>
                    <a:pt x="56" y="162"/>
                  </a:lnTo>
                  <a:lnTo>
                    <a:pt x="60" y="164"/>
                  </a:lnTo>
                  <a:lnTo>
                    <a:pt x="62" y="164"/>
                  </a:lnTo>
                  <a:lnTo>
                    <a:pt x="65" y="166"/>
                  </a:lnTo>
                  <a:lnTo>
                    <a:pt x="77" y="166"/>
                  </a:lnTo>
                  <a:lnTo>
                    <a:pt x="90" y="164"/>
                  </a:lnTo>
                  <a:lnTo>
                    <a:pt x="88" y="166"/>
                  </a:lnTo>
                  <a:lnTo>
                    <a:pt x="98" y="166"/>
                  </a:lnTo>
                  <a:lnTo>
                    <a:pt x="102" y="164"/>
                  </a:lnTo>
                  <a:lnTo>
                    <a:pt x="106" y="164"/>
                  </a:lnTo>
                  <a:lnTo>
                    <a:pt x="110" y="162"/>
                  </a:lnTo>
                  <a:lnTo>
                    <a:pt x="111" y="162"/>
                  </a:lnTo>
                  <a:lnTo>
                    <a:pt x="125" y="156"/>
                  </a:lnTo>
                  <a:lnTo>
                    <a:pt x="127" y="154"/>
                  </a:lnTo>
                  <a:lnTo>
                    <a:pt x="131" y="152"/>
                  </a:lnTo>
                  <a:lnTo>
                    <a:pt x="133" y="150"/>
                  </a:lnTo>
                  <a:lnTo>
                    <a:pt x="136" y="148"/>
                  </a:lnTo>
                  <a:lnTo>
                    <a:pt x="140" y="145"/>
                  </a:lnTo>
                  <a:lnTo>
                    <a:pt x="140" y="141"/>
                  </a:lnTo>
                  <a:lnTo>
                    <a:pt x="144" y="141"/>
                  </a:lnTo>
                  <a:lnTo>
                    <a:pt x="148" y="137"/>
                  </a:lnTo>
                  <a:lnTo>
                    <a:pt x="150" y="133"/>
                  </a:lnTo>
                  <a:lnTo>
                    <a:pt x="152" y="131"/>
                  </a:lnTo>
                  <a:lnTo>
                    <a:pt x="154" y="127"/>
                  </a:lnTo>
                  <a:lnTo>
                    <a:pt x="156" y="125"/>
                  </a:lnTo>
                  <a:lnTo>
                    <a:pt x="161" y="112"/>
                  </a:lnTo>
                  <a:lnTo>
                    <a:pt x="161" y="110"/>
                  </a:lnTo>
                  <a:lnTo>
                    <a:pt x="163" y="106"/>
                  </a:lnTo>
                  <a:lnTo>
                    <a:pt x="163" y="102"/>
                  </a:lnTo>
                  <a:lnTo>
                    <a:pt x="165" y="98"/>
                  </a:lnTo>
                  <a:lnTo>
                    <a:pt x="165" y="89"/>
                  </a:lnTo>
                  <a:lnTo>
                    <a:pt x="163" y="91"/>
                  </a:lnTo>
                  <a:lnTo>
                    <a:pt x="165" y="77"/>
                  </a:lnTo>
                  <a:lnTo>
                    <a:pt x="165" y="66"/>
                  </a:lnTo>
                  <a:lnTo>
                    <a:pt x="163" y="62"/>
                  </a:lnTo>
                  <a:lnTo>
                    <a:pt x="163" y="60"/>
                  </a:lnTo>
                  <a:lnTo>
                    <a:pt x="161" y="56"/>
                  </a:lnTo>
                  <a:lnTo>
                    <a:pt x="161" y="50"/>
                  </a:lnTo>
                  <a:lnTo>
                    <a:pt x="158" y="45"/>
                  </a:lnTo>
                  <a:lnTo>
                    <a:pt x="156" y="41"/>
                  </a:lnTo>
                  <a:lnTo>
                    <a:pt x="154" y="39"/>
                  </a:lnTo>
                  <a:lnTo>
                    <a:pt x="152" y="35"/>
                  </a:lnTo>
                  <a:lnTo>
                    <a:pt x="150" y="33"/>
                  </a:lnTo>
                  <a:lnTo>
                    <a:pt x="148" y="29"/>
                  </a:lnTo>
                  <a:lnTo>
                    <a:pt x="144" y="25"/>
                  </a:lnTo>
                  <a:lnTo>
                    <a:pt x="140" y="25"/>
                  </a:lnTo>
                  <a:lnTo>
                    <a:pt x="140" y="22"/>
                  </a:lnTo>
                  <a:lnTo>
                    <a:pt x="136" y="18"/>
                  </a:lnTo>
                  <a:lnTo>
                    <a:pt x="133" y="16"/>
                  </a:lnTo>
                  <a:lnTo>
                    <a:pt x="131" y="14"/>
                  </a:lnTo>
                  <a:lnTo>
                    <a:pt x="127" y="12"/>
                  </a:lnTo>
                  <a:lnTo>
                    <a:pt x="125" y="10"/>
                  </a:lnTo>
                  <a:lnTo>
                    <a:pt x="111" y="4"/>
                  </a:lnTo>
                  <a:lnTo>
                    <a:pt x="110" y="4"/>
                  </a:lnTo>
                  <a:lnTo>
                    <a:pt x="106" y="2"/>
                  </a:lnTo>
                  <a:lnTo>
                    <a:pt x="102" y="2"/>
                  </a:lnTo>
                  <a:lnTo>
                    <a:pt x="98" y="0"/>
                  </a:lnTo>
                  <a:lnTo>
                    <a:pt x="65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56" y="4"/>
                  </a:lnTo>
                  <a:lnTo>
                    <a:pt x="50" y="4"/>
                  </a:lnTo>
                  <a:lnTo>
                    <a:pt x="44" y="8"/>
                  </a:lnTo>
                  <a:lnTo>
                    <a:pt x="40" y="10"/>
                  </a:lnTo>
                  <a:lnTo>
                    <a:pt x="39" y="12"/>
                  </a:lnTo>
                  <a:lnTo>
                    <a:pt x="35" y="14"/>
                  </a:lnTo>
                  <a:lnTo>
                    <a:pt x="33" y="16"/>
                  </a:lnTo>
                  <a:lnTo>
                    <a:pt x="29" y="18"/>
                  </a:lnTo>
                  <a:lnTo>
                    <a:pt x="25" y="22"/>
                  </a:lnTo>
                  <a:lnTo>
                    <a:pt x="25" y="25"/>
                  </a:lnTo>
                  <a:lnTo>
                    <a:pt x="21" y="25"/>
                  </a:lnTo>
                  <a:lnTo>
                    <a:pt x="17" y="29"/>
                  </a:lnTo>
                  <a:lnTo>
                    <a:pt x="15" y="33"/>
                  </a:lnTo>
                  <a:lnTo>
                    <a:pt x="14" y="35"/>
                  </a:lnTo>
                  <a:lnTo>
                    <a:pt x="12" y="39"/>
                  </a:lnTo>
                  <a:lnTo>
                    <a:pt x="10" y="41"/>
                  </a:lnTo>
                  <a:lnTo>
                    <a:pt x="8" y="45"/>
                  </a:lnTo>
                  <a:lnTo>
                    <a:pt x="4" y="50"/>
                  </a:lnTo>
                  <a:lnTo>
                    <a:pt x="4" y="56"/>
                  </a:lnTo>
                  <a:lnTo>
                    <a:pt x="2" y="60"/>
                  </a:lnTo>
                  <a:lnTo>
                    <a:pt x="2" y="62"/>
                  </a:lnTo>
                  <a:lnTo>
                    <a:pt x="0" y="66"/>
                  </a:lnTo>
                  <a:lnTo>
                    <a:pt x="0" y="83"/>
                  </a:lnTo>
                  <a:lnTo>
                    <a:pt x="23" y="83"/>
                  </a:lnTo>
                  <a:lnTo>
                    <a:pt x="23" y="70"/>
                  </a:lnTo>
                  <a:lnTo>
                    <a:pt x="25" y="66"/>
                  </a:lnTo>
                  <a:lnTo>
                    <a:pt x="25" y="64"/>
                  </a:lnTo>
                  <a:lnTo>
                    <a:pt x="27" y="60"/>
                  </a:lnTo>
                  <a:lnTo>
                    <a:pt x="27" y="58"/>
                  </a:lnTo>
                  <a:lnTo>
                    <a:pt x="27" y="60"/>
                  </a:lnTo>
                  <a:lnTo>
                    <a:pt x="29" y="56"/>
                  </a:lnTo>
                  <a:lnTo>
                    <a:pt x="31" y="54"/>
                  </a:lnTo>
                  <a:lnTo>
                    <a:pt x="33" y="50"/>
                  </a:lnTo>
                  <a:lnTo>
                    <a:pt x="35" y="48"/>
                  </a:lnTo>
                  <a:lnTo>
                    <a:pt x="37" y="45"/>
                  </a:lnTo>
                  <a:lnTo>
                    <a:pt x="40" y="41"/>
                  </a:lnTo>
                  <a:lnTo>
                    <a:pt x="44" y="37"/>
                  </a:lnTo>
                  <a:lnTo>
                    <a:pt x="48" y="35"/>
                  </a:lnTo>
                  <a:lnTo>
                    <a:pt x="50" y="33"/>
                  </a:lnTo>
                  <a:lnTo>
                    <a:pt x="54" y="31"/>
                  </a:lnTo>
                  <a:lnTo>
                    <a:pt x="56" y="29"/>
                  </a:lnTo>
                  <a:lnTo>
                    <a:pt x="60" y="27"/>
                  </a:lnTo>
                  <a:lnTo>
                    <a:pt x="58" y="27"/>
                  </a:lnTo>
                  <a:lnTo>
                    <a:pt x="60" y="27"/>
                  </a:lnTo>
                  <a:lnTo>
                    <a:pt x="63" y="25"/>
                  </a:lnTo>
                  <a:lnTo>
                    <a:pt x="65" y="25"/>
                  </a:lnTo>
                  <a:lnTo>
                    <a:pt x="69" y="24"/>
                  </a:lnTo>
                  <a:lnTo>
                    <a:pt x="83" y="24"/>
                  </a:lnTo>
                  <a:lnTo>
                    <a:pt x="94" y="24"/>
                  </a:lnTo>
                  <a:lnTo>
                    <a:pt x="98" y="25"/>
                  </a:lnTo>
                  <a:lnTo>
                    <a:pt x="102" y="25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10" y="29"/>
                  </a:lnTo>
                  <a:lnTo>
                    <a:pt x="111" y="31"/>
                  </a:lnTo>
                  <a:lnTo>
                    <a:pt x="115" y="33"/>
                  </a:lnTo>
                  <a:lnTo>
                    <a:pt x="117" y="35"/>
                  </a:lnTo>
                  <a:lnTo>
                    <a:pt x="121" y="37"/>
                  </a:lnTo>
                  <a:lnTo>
                    <a:pt x="125" y="41"/>
                  </a:lnTo>
                  <a:lnTo>
                    <a:pt x="129" y="45"/>
                  </a:lnTo>
                  <a:lnTo>
                    <a:pt x="131" y="48"/>
                  </a:lnTo>
                  <a:lnTo>
                    <a:pt x="133" y="50"/>
                  </a:lnTo>
                  <a:lnTo>
                    <a:pt x="135" y="54"/>
                  </a:lnTo>
                  <a:lnTo>
                    <a:pt x="136" y="56"/>
                  </a:lnTo>
                  <a:lnTo>
                    <a:pt x="138" y="60"/>
                  </a:lnTo>
                  <a:lnTo>
                    <a:pt x="138" y="58"/>
                  </a:lnTo>
                  <a:lnTo>
                    <a:pt x="138" y="60"/>
                  </a:lnTo>
                  <a:lnTo>
                    <a:pt x="140" y="64"/>
                  </a:lnTo>
                  <a:lnTo>
                    <a:pt x="140" y="66"/>
                  </a:lnTo>
                  <a:lnTo>
                    <a:pt x="142" y="70"/>
                  </a:lnTo>
                  <a:lnTo>
                    <a:pt x="142" y="81"/>
                  </a:lnTo>
                  <a:lnTo>
                    <a:pt x="146" y="89"/>
                  </a:lnTo>
                  <a:lnTo>
                    <a:pt x="148" y="75"/>
                  </a:lnTo>
                  <a:lnTo>
                    <a:pt x="142" y="81"/>
                  </a:lnTo>
                  <a:lnTo>
                    <a:pt x="142" y="95"/>
                  </a:lnTo>
                  <a:lnTo>
                    <a:pt x="140" y="98"/>
                  </a:lnTo>
                  <a:lnTo>
                    <a:pt x="140" y="102"/>
                  </a:lnTo>
                  <a:lnTo>
                    <a:pt x="138" y="106"/>
                  </a:lnTo>
                  <a:lnTo>
                    <a:pt x="138" y="108"/>
                  </a:lnTo>
                  <a:lnTo>
                    <a:pt x="136" y="110"/>
                  </a:lnTo>
                  <a:lnTo>
                    <a:pt x="135" y="112"/>
                  </a:lnTo>
                  <a:lnTo>
                    <a:pt x="133" y="116"/>
                  </a:lnTo>
                  <a:lnTo>
                    <a:pt x="131" y="118"/>
                  </a:lnTo>
                  <a:lnTo>
                    <a:pt x="129" y="121"/>
                  </a:lnTo>
                  <a:lnTo>
                    <a:pt x="125" y="125"/>
                  </a:lnTo>
                  <a:lnTo>
                    <a:pt x="121" y="129"/>
                  </a:lnTo>
                  <a:lnTo>
                    <a:pt x="117" y="131"/>
                  </a:lnTo>
                  <a:lnTo>
                    <a:pt x="115" y="133"/>
                  </a:lnTo>
                  <a:lnTo>
                    <a:pt x="111" y="135"/>
                  </a:lnTo>
                  <a:lnTo>
                    <a:pt x="110" y="137"/>
                  </a:lnTo>
                  <a:lnTo>
                    <a:pt x="108" y="139"/>
                  </a:lnTo>
                  <a:lnTo>
                    <a:pt x="106" y="139"/>
                  </a:lnTo>
                  <a:lnTo>
                    <a:pt x="102" y="141"/>
                  </a:lnTo>
                  <a:lnTo>
                    <a:pt x="98" y="141"/>
                  </a:lnTo>
                  <a:lnTo>
                    <a:pt x="94" y="143"/>
                  </a:lnTo>
                  <a:lnTo>
                    <a:pt x="81" y="143"/>
                  </a:lnTo>
                  <a:lnTo>
                    <a:pt x="75" y="148"/>
                  </a:lnTo>
                  <a:lnTo>
                    <a:pt x="88" y="146"/>
                  </a:lnTo>
                  <a:lnTo>
                    <a:pt x="81" y="143"/>
                  </a:lnTo>
                  <a:lnTo>
                    <a:pt x="69" y="143"/>
                  </a:lnTo>
                  <a:lnTo>
                    <a:pt x="65" y="141"/>
                  </a:lnTo>
                  <a:lnTo>
                    <a:pt x="63" y="141"/>
                  </a:lnTo>
                  <a:lnTo>
                    <a:pt x="60" y="139"/>
                  </a:lnTo>
                  <a:lnTo>
                    <a:pt x="58" y="139"/>
                  </a:lnTo>
                  <a:lnTo>
                    <a:pt x="60" y="139"/>
                  </a:lnTo>
                  <a:lnTo>
                    <a:pt x="56" y="137"/>
                  </a:lnTo>
                  <a:lnTo>
                    <a:pt x="54" y="135"/>
                  </a:lnTo>
                  <a:lnTo>
                    <a:pt x="50" y="133"/>
                  </a:lnTo>
                  <a:lnTo>
                    <a:pt x="48" y="131"/>
                  </a:lnTo>
                  <a:lnTo>
                    <a:pt x="44" y="129"/>
                  </a:lnTo>
                  <a:lnTo>
                    <a:pt x="40" y="125"/>
                  </a:lnTo>
                  <a:lnTo>
                    <a:pt x="37" y="121"/>
                  </a:lnTo>
                  <a:lnTo>
                    <a:pt x="35" y="118"/>
                  </a:lnTo>
                  <a:lnTo>
                    <a:pt x="33" y="116"/>
                  </a:lnTo>
                  <a:lnTo>
                    <a:pt x="31" y="112"/>
                  </a:lnTo>
                  <a:lnTo>
                    <a:pt x="29" y="110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5" y="102"/>
                  </a:lnTo>
                  <a:lnTo>
                    <a:pt x="25" y="98"/>
                  </a:lnTo>
                  <a:lnTo>
                    <a:pt x="23" y="95"/>
                  </a:lnTo>
                  <a:lnTo>
                    <a:pt x="23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06545" name="Freeform 17"/>
            <p:cNvSpPr>
              <a:spLocks/>
            </p:cNvSpPr>
            <p:nvPr/>
          </p:nvSpPr>
          <p:spPr bwMode="auto">
            <a:xfrm>
              <a:off x="2586" y="3055"/>
              <a:ext cx="165" cy="165"/>
            </a:xfrm>
            <a:custGeom>
              <a:avLst/>
              <a:gdLst/>
              <a:ahLst/>
              <a:cxnLst>
                <a:cxn ang="0">
                  <a:pos x="2" y="105"/>
                </a:cxn>
                <a:cxn ang="0">
                  <a:pos x="12" y="127"/>
                </a:cxn>
                <a:cxn ang="0">
                  <a:pos x="21" y="140"/>
                </a:cxn>
                <a:cxn ang="0">
                  <a:pos x="33" y="150"/>
                </a:cxn>
                <a:cxn ang="0">
                  <a:pos x="45" y="157"/>
                </a:cxn>
                <a:cxn ang="0">
                  <a:pos x="62" y="163"/>
                </a:cxn>
                <a:cxn ang="0">
                  <a:pos x="89" y="165"/>
                </a:cxn>
                <a:cxn ang="0">
                  <a:pos x="110" y="161"/>
                </a:cxn>
                <a:cxn ang="0">
                  <a:pos x="131" y="151"/>
                </a:cxn>
                <a:cxn ang="0">
                  <a:pos x="141" y="140"/>
                </a:cxn>
                <a:cxn ang="0">
                  <a:pos x="152" y="130"/>
                </a:cxn>
                <a:cxn ang="0">
                  <a:pos x="162" y="109"/>
                </a:cxn>
                <a:cxn ang="0">
                  <a:pos x="165" y="88"/>
                </a:cxn>
                <a:cxn ang="0">
                  <a:pos x="164" y="61"/>
                </a:cxn>
                <a:cxn ang="0">
                  <a:pos x="158" y="44"/>
                </a:cxn>
                <a:cxn ang="0">
                  <a:pos x="150" y="32"/>
                </a:cxn>
                <a:cxn ang="0">
                  <a:pos x="141" y="21"/>
                </a:cxn>
                <a:cxn ang="0">
                  <a:pos x="127" y="11"/>
                </a:cxn>
                <a:cxn ang="0">
                  <a:pos x="106" y="2"/>
                </a:cxn>
                <a:cxn ang="0">
                  <a:pos x="62" y="2"/>
                </a:cxn>
                <a:cxn ang="0">
                  <a:pos x="45" y="7"/>
                </a:cxn>
                <a:cxn ang="0">
                  <a:pos x="33" y="15"/>
                </a:cxn>
                <a:cxn ang="0">
                  <a:pos x="21" y="25"/>
                </a:cxn>
                <a:cxn ang="0">
                  <a:pos x="12" y="38"/>
                </a:cxn>
                <a:cxn ang="0">
                  <a:pos x="4" y="55"/>
                </a:cxn>
                <a:cxn ang="0">
                  <a:pos x="0" y="82"/>
                </a:cxn>
                <a:cxn ang="0">
                  <a:pos x="25" y="63"/>
                </a:cxn>
                <a:cxn ang="0">
                  <a:pos x="29" y="55"/>
                </a:cxn>
                <a:cxn ang="0">
                  <a:pos x="37" y="44"/>
                </a:cxn>
                <a:cxn ang="0">
                  <a:pos x="50" y="32"/>
                </a:cxn>
                <a:cxn ang="0">
                  <a:pos x="58" y="27"/>
                </a:cxn>
                <a:cxn ang="0">
                  <a:pos x="69" y="23"/>
                </a:cxn>
                <a:cxn ang="0">
                  <a:pos x="102" y="25"/>
                </a:cxn>
                <a:cxn ang="0">
                  <a:pos x="112" y="30"/>
                </a:cxn>
                <a:cxn ang="0">
                  <a:pos x="125" y="40"/>
                </a:cxn>
                <a:cxn ang="0">
                  <a:pos x="135" y="54"/>
                </a:cxn>
                <a:cxn ang="0">
                  <a:pos x="139" y="59"/>
                </a:cxn>
                <a:cxn ang="0">
                  <a:pos x="142" y="80"/>
                </a:cxn>
                <a:cxn ang="0">
                  <a:pos x="142" y="94"/>
                </a:cxn>
                <a:cxn ang="0">
                  <a:pos x="139" y="107"/>
                </a:cxn>
                <a:cxn ang="0">
                  <a:pos x="131" y="117"/>
                </a:cxn>
                <a:cxn ang="0">
                  <a:pos x="117" y="130"/>
                </a:cxn>
                <a:cxn ang="0">
                  <a:pos x="108" y="138"/>
                </a:cxn>
                <a:cxn ang="0">
                  <a:pos x="94" y="142"/>
                </a:cxn>
                <a:cxn ang="0">
                  <a:pos x="81" y="142"/>
                </a:cxn>
                <a:cxn ang="0">
                  <a:pos x="60" y="138"/>
                </a:cxn>
                <a:cxn ang="0">
                  <a:pos x="54" y="134"/>
                </a:cxn>
                <a:cxn ang="0">
                  <a:pos x="41" y="125"/>
                </a:cxn>
                <a:cxn ang="0">
                  <a:pos x="31" y="111"/>
                </a:cxn>
                <a:cxn ang="0">
                  <a:pos x="25" y="102"/>
                </a:cxn>
                <a:cxn ang="0">
                  <a:pos x="0" y="82"/>
                </a:cxn>
              </a:cxnLst>
              <a:rect l="0" t="0" r="r" b="b"/>
              <a:pathLst>
                <a:path w="165" h="165">
                  <a:moveTo>
                    <a:pt x="0" y="82"/>
                  </a:moveTo>
                  <a:lnTo>
                    <a:pt x="0" y="98"/>
                  </a:lnTo>
                  <a:lnTo>
                    <a:pt x="2" y="102"/>
                  </a:lnTo>
                  <a:lnTo>
                    <a:pt x="2" y="105"/>
                  </a:lnTo>
                  <a:lnTo>
                    <a:pt x="4" y="109"/>
                  </a:lnTo>
                  <a:lnTo>
                    <a:pt x="4" y="111"/>
                  </a:lnTo>
                  <a:lnTo>
                    <a:pt x="10" y="125"/>
                  </a:lnTo>
                  <a:lnTo>
                    <a:pt x="12" y="127"/>
                  </a:lnTo>
                  <a:lnTo>
                    <a:pt x="14" y="130"/>
                  </a:lnTo>
                  <a:lnTo>
                    <a:pt x="16" y="132"/>
                  </a:lnTo>
                  <a:lnTo>
                    <a:pt x="18" y="136"/>
                  </a:lnTo>
                  <a:lnTo>
                    <a:pt x="21" y="140"/>
                  </a:lnTo>
                  <a:lnTo>
                    <a:pt x="25" y="140"/>
                  </a:lnTo>
                  <a:lnTo>
                    <a:pt x="25" y="144"/>
                  </a:lnTo>
                  <a:lnTo>
                    <a:pt x="29" y="148"/>
                  </a:lnTo>
                  <a:lnTo>
                    <a:pt x="33" y="150"/>
                  </a:lnTo>
                  <a:lnTo>
                    <a:pt x="35" y="151"/>
                  </a:lnTo>
                  <a:lnTo>
                    <a:pt x="39" y="153"/>
                  </a:lnTo>
                  <a:lnTo>
                    <a:pt x="41" y="155"/>
                  </a:lnTo>
                  <a:lnTo>
                    <a:pt x="45" y="157"/>
                  </a:lnTo>
                  <a:lnTo>
                    <a:pt x="50" y="161"/>
                  </a:lnTo>
                  <a:lnTo>
                    <a:pt x="56" y="161"/>
                  </a:lnTo>
                  <a:lnTo>
                    <a:pt x="60" y="163"/>
                  </a:lnTo>
                  <a:lnTo>
                    <a:pt x="62" y="163"/>
                  </a:lnTo>
                  <a:lnTo>
                    <a:pt x="66" y="165"/>
                  </a:lnTo>
                  <a:lnTo>
                    <a:pt x="77" y="165"/>
                  </a:lnTo>
                  <a:lnTo>
                    <a:pt x="91" y="163"/>
                  </a:lnTo>
                  <a:lnTo>
                    <a:pt x="89" y="165"/>
                  </a:lnTo>
                  <a:lnTo>
                    <a:pt x="98" y="165"/>
                  </a:lnTo>
                  <a:lnTo>
                    <a:pt x="102" y="163"/>
                  </a:lnTo>
                  <a:lnTo>
                    <a:pt x="106" y="163"/>
                  </a:lnTo>
                  <a:lnTo>
                    <a:pt x="110" y="161"/>
                  </a:lnTo>
                  <a:lnTo>
                    <a:pt x="112" y="161"/>
                  </a:lnTo>
                  <a:lnTo>
                    <a:pt x="125" y="155"/>
                  </a:lnTo>
                  <a:lnTo>
                    <a:pt x="127" y="153"/>
                  </a:lnTo>
                  <a:lnTo>
                    <a:pt x="131" y="151"/>
                  </a:lnTo>
                  <a:lnTo>
                    <a:pt x="133" y="150"/>
                  </a:lnTo>
                  <a:lnTo>
                    <a:pt x="137" y="148"/>
                  </a:lnTo>
                  <a:lnTo>
                    <a:pt x="141" y="144"/>
                  </a:lnTo>
                  <a:lnTo>
                    <a:pt x="141" y="140"/>
                  </a:lnTo>
                  <a:lnTo>
                    <a:pt x="144" y="140"/>
                  </a:lnTo>
                  <a:lnTo>
                    <a:pt x="148" y="136"/>
                  </a:lnTo>
                  <a:lnTo>
                    <a:pt x="150" y="132"/>
                  </a:lnTo>
                  <a:lnTo>
                    <a:pt x="152" y="130"/>
                  </a:lnTo>
                  <a:lnTo>
                    <a:pt x="154" y="127"/>
                  </a:lnTo>
                  <a:lnTo>
                    <a:pt x="156" y="125"/>
                  </a:lnTo>
                  <a:lnTo>
                    <a:pt x="162" y="111"/>
                  </a:lnTo>
                  <a:lnTo>
                    <a:pt x="162" y="109"/>
                  </a:lnTo>
                  <a:lnTo>
                    <a:pt x="164" y="105"/>
                  </a:lnTo>
                  <a:lnTo>
                    <a:pt x="164" y="102"/>
                  </a:lnTo>
                  <a:lnTo>
                    <a:pt x="165" y="98"/>
                  </a:lnTo>
                  <a:lnTo>
                    <a:pt x="165" y="88"/>
                  </a:lnTo>
                  <a:lnTo>
                    <a:pt x="164" y="90"/>
                  </a:lnTo>
                  <a:lnTo>
                    <a:pt x="165" y="77"/>
                  </a:lnTo>
                  <a:lnTo>
                    <a:pt x="165" y="65"/>
                  </a:lnTo>
                  <a:lnTo>
                    <a:pt x="164" y="61"/>
                  </a:lnTo>
                  <a:lnTo>
                    <a:pt x="164" y="59"/>
                  </a:lnTo>
                  <a:lnTo>
                    <a:pt x="162" y="55"/>
                  </a:lnTo>
                  <a:lnTo>
                    <a:pt x="162" y="50"/>
                  </a:lnTo>
                  <a:lnTo>
                    <a:pt x="158" y="44"/>
                  </a:lnTo>
                  <a:lnTo>
                    <a:pt x="156" y="40"/>
                  </a:lnTo>
                  <a:lnTo>
                    <a:pt x="154" y="38"/>
                  </a:lnTo>
                  <a:lnTo>
                    <a:pt x="152" y="34"/>
                  </a:lnTo>
                  <a:lnTo>
                    <a:pt x="150" y="32"/>
                  </a:lnTo>
                  <a:lnTo>
                    <a:pt x="148" y="29"/>
                  </a:lnTo>
                  <a:lnTo>
                    <a:pt x="144" y="25"/>
                  </a:lnTo>
                  <a:lnTo>
                    <a:pt x="141" y="25"/>
                  </a:lnTo>
                  <a:lnTo>
                    <a:pt x="141" y="21"/>
                  </a:lnTo>
                  <a:lnTo>
                    <a:pt x="137" y="17"/>
                  </a:lnTo>
                  <a:lnTo>
                    <a:pt x="133" y="15"/>
                  </a:lnTo>
                  <a:lnTo>
                    <a:pt x="131" y="13"/>
                  </a:lnTo>
                  <a:lnTo>
                    <a:pt x="127" y="11"/>
                  </a:lnTo>
                  <a:lnTo>
                    <a:pt x="125" y="9"/>
                  </a:lnTo>
                  <a:lnTo>
                    <a:pt x="112" y="4"/>
                  </a:lnTo>
                  <a:lnTo>
                    <a:pt x="110" y="4"/>
                  </a:lnTo>
                  <a:lnTo>
                    <a:pt x="106" y="2"/>
                  </a:lnTo>
                  <a:lnTo>
                    <a:pt x="102" y="2"/>
                  </a:lnTo>
                  <a:lnTo>
                    <a:pt x="98" y="0"/>
                  </a:lnTo>
                  <a:lnTo>
                    <a:pt x="66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56" y="4"/>
                  </a:lnTo>
                  <a:lnTo>
                    <a:pt x="50" y="4"/>
                  </a:lnTo>
                  <a:lnTo>
                    <a:pt x="45" y="7"/>
                  </a:lnTo>
                  <a:lnTo>
                    <a:pt x="41" y="9"/>
                  </a:lnTo>
                  <a:lnTo>
                    <a:pt x="39" y="11"/>
                  </a:lnTo>
                  <a:lnTo>
                    <a:pt x="35" y="13"/>
                  </a:lnTo>
                  <a:lnTo>
                    <a:pt x="33" y="15"/>
                  </a:lnTo>
                  <a:lnTo>
                    <a:pt x="29" y="17"/>
                  </a:lnTo>
                  <a:lnTo>
                    <a:pt x="25" y="21"/>
                  </a:lnTo>
                  <a:lnTo>
                    <a:pt x="25" y="25"/>
                  </a:lnTo>
                  <a:lnTo>
                    <a:pt x="21" y="25"/>
                  </a:lnTo>
                  <a:lnTo>
                    <a:pt x="18" y="29"/>
                  </a:lnTo>
                  <a:lnTo>
                    <a:pt x="16" y="32"/>
                  </a:lnTo>
                  <a:lnTo>
                    <a:pt x="14" y="34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8" y="44"/>
                  </a:lnTo>
                  <a:lnTo>
                    <a:pt x="4" y="50"/>
                  </a:lnTo>
                  <a:lnTo>
                    <a:pt x="4" y="55"/>
                  </a:lnTo>
                  <a:lnTo>
                    <a:pt x="2" y="59"/>
                  </a:lnTo>
                  <a:lnTo>
                    <a:pt x="2" y="61"/>
                  </a:lnTo>
                  <a:lnTo>
                    <a:pt x="0" y="65"/>
                  </a:lnTo>
                  <a:lnTo>
                    <a:pt x="0" y="82"/>
                  </a:lnTo>
                  <a:lnTo>
                    <a:pt x="23" y="82"/>
                  </a:lnTo>
                  <a:lnTo>
                    <a:pt x="23" y="69"/>
                  </a:lnTo>
                  <a:lnTo>
                    <a:pt x="25" y="65"/>
                  </a:lnTo>
                  <a:lnTo>
                    <a:pt x="25" y="63"/>
                  </a:lnTo>
                  <a:lnTo>
                    <a:pt x="27" y="59"/>
                  </a:lnTo>
                  <a:lnTo>
                    <a:pt x="27" y="57"/>
                  </a:lnTo>
                  <a:lnTo>
                    <a:pt x="27" y="59"/>
                  </a:lnTo>
                  <a:lnTo>
                    <a:pt x="29" y="55"/>
                  </a:lnTo>
                  <a:lnTo>
                    <a:pt x="31" y="54"/>
                  </a:lnTo>
                  <a:lnTo>
                    <a:pt x="33" y="50"/>
                  </a:lnTo>
                  <a:lnTo>
                    <a:pt x="35" y="48"/>
                  </a:lnTo>
                  <a:lnTo>
                    <a:pt x="37" y="44"/>
                  </a:lnTo>
                  <a:lnTo>
                    <a:pt x="41" y="40"/>
                  </a:lnTo>
                  <a:lnTo>
                    <a:pt x="45" y="36"/>
                  </a:lnTo>
                  <a:lnTo>
                    <a:pt x="48" y="34"/>
                  </a:lnTo>
                  <a:lnTo>
                    <a:pt x="50" y="32"/>
                  </a:lnTo>
                  <a:lnTo>
                    <a:pt x="54" y="30"/>
                  </a:lnTo>
                  <a:lnTo>
                    <a:pt x="56" y="29"/>
                  </a:lnTo>
                  <a:lnTo>
                    <a:pt x="60" y="27"/>
                  </a:lnTo>
                  <a:lnTo>
                    <a:pt x="58" y="27"/>
                  </a:lnTo>
                  <a:lnTo>
                    <a:pt x="60" y="27"/>
                  </a:lnTo>
                  <a:lnTo>
                    <a:pt x="64" y="25"/>
                  </a:lnTo>
                  <a:lnTo>
                    <a:pt x="66" y="25"/>
                  </a:lnTo>
                  <a:lnTo>
                    <a:pt x="69" y="23"/>
                  </a:lnTo>
                  <a:lnTo>
                    <a:pt x="83" y="23"/>
                  </a:lnTo>
                  <a:lnTo>
                    <a:pt x="94" y="23"/>
                  </a:lnTo>
                  <a:lnTo>
                    <a:pt x="98" y="25"/>
                  </a:lnTo>
                  <a:lnTo>
                    <a:pt x="102" y="25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10" y="29"/>
                  </a:lnTo>
                  <a:lnTo>
                    <a:pt x="112" y="30"/>
                  </a:lnTo>
                  <a:lnTo>
                    <a:pt x="116" y="32"/>
                  </a:lnTo>
                  <a:lnTo>
                    <a:pt x="117" y="34"/>
                  </a:lnTo>
                  <a:lnTo>
                    <a:pt x="121" y="36"/>
                  </a:lnTo>
                  <a:lnTo>
                    <a:pt x="125" y="40"/>
                  </a:lnTo>
                  <a:lnTo>
                    <a:pt x="129" y="44"/>
                  </a:lnTo>
                  <a:lnTo>
                    <a:pt x="131" y="48"/>
                  </a:lnTo>
                  <a:lnTo>
                    <a:pt x="133" y="50"/>
                  </a:lnTo>
                  <a:lnTo>
                    <a:pt x="135" y="54"/>
                  </a:lnTo>
                  <a:lnTo>
                    <a:pt x="137" y="55"/>
                  </a:lnTo>
                  <a:lnTo>
                    <a:pt x="139" y="59"/>
                  </a:lnTo>
                  <a:lnTo>
                    <a:pt x="139" y="57"/>
                  </a:lnTo>
                  <a:lnTo>
                    <a:pt x="139" y="59"/>
                  </a:lnTo>
                  <a:lnTo>
                    <a:pt x="141" y="63"/>
                  </a:lnTo>
                  <a:lnTo>
                    <a:pt x="141" y="65"/>
                  </a:lnTo>
                  <a:lnTo>
                    <a:pt x="142" y="69"/>
                  </a:lnTo>
                  <a:lnTo>
                    <a:pt x="142" y="80"/>
                  </a:lnTo>
                  <a:lnTo>
                    <a:pt x="146" y="88"/>
                  </a:lnTo>
                  <a:lnTo>
                    <a:pt x="148" y="75"/>
                  </a:lnTo>
                  <a:lnTo>
                    <a:pt x="142" y="80"/>
                  </a:lnTo>
                  <a:lnTo>
                    <a:pt x="142" y="94"/>
                  </a:lnTo>
                  <a:lnTo>
                    <a:pt x="141" y="98"/>
                  </a:lnTo>
                  <a:lnTo>
                    <a:pt x="141" y="102"/>
                  </a:lnTo>
                  <a:lnTo>
                    <a:pt x="139" y="105"/>
                  </a:lnTo>
                  <a:lnTo>
                    <a:pt x="139" y="107"/>
                  </a:lnTo>
                  <a:lnTo>
                    <a:pt x="137" y="109"/>
                  </a:lnTo>
                  <a:lnTo>
                    <a:pt x="135" y="111"/>
                  </a:lnTo>
                  <a:lnTo>
                    <a:pt x="133" y="115"/>
                  </a:lnTo>
                  <a:lnTo>
                    <a:pt x="131" y="117"/>
                  </a:lnTo>
                  <a:lnTo>
                    <a:pt x="129" y="121"/>
                  </a:lnTo>
                  <a:lnTo>
                    <a:pt x="125" y="125"/>
                  </a:lnTo>
                  <a:lnTo>
                    <a:pt x="121" y="128"/>
                  </a:lnTo>
                  <a:lnTo>
                    <a:pt x="117" y="130"/>
                  </a:lnTo>
                  <a:lnTo>
                    <a:pt x="116" y="132"/>
                  </a:lnTo>
                  <a:lnTo>
                    <a:pt x="112" y="134"/>
                  </a:lnTo>
                  <a:lnTo>
                    <a:pt x="110" y="136"/>
                  </a:lnTo>
                  <a:lnTo>
                    <a:pt x="108" y="138"/>
                  </a:lnTo>
                  <a:lnTo>
                    <a:pt x="106" y="138"/>
                  </a:lnTo>
                  <a:lnTo>
                    <a:pt x="102" y="140"/>
                  </a:lnTo>
                  <a:lnTo>
                    <a:pt x="98" y="140"/>
                  </a:lnTo>
                  <a:lnTo>
                    <a:pt x="94" y="142"/>
                  </a:lnTo>
                  <a:lnTo>
                    <a:pt x="81" y="142"/>
                  </a:lnTo>
                  <a:lnTo>
                    <a:pt x="75" y="148"/>
                  </a:lnTo>
                  <a:lnTo>
                    <a:pt x="89" y="146"/>
                  </a:lnTo>
                  <a:lnTo>
                    <a:pt x="81" y="142"/>
                  </a:lnTo>
                  <a:lnTo>
                    <a:pt x="69" y="142"/>
                  </a:lnTo>
                  <a:lnTo>
                    <a:pt x="66" y="140"/>
                  </a:lnTo>
                  <a:lnTo>
                    <a:pt x="64" y="140"/>
                  </a:lnTo>
                  <a:lnTo>
                    <a:pt x="60" y="138"/>
                  </a:lnTo>
                  <a:lnTo>
                    <a:pt x="58" y="138"/>
                  </a:lnTo>
                  <a:lnTo>
                    <a:pt x="60" y="138"/>
                  </a:lnTo>
                  <a:lnTo>
                    <a:pt x="56" y="136"/>
                  </a:lnTo>
                  <a:lnTo>
                    <a:pt x="54" y="134"/>
                  </a:lnTo>
                  <a:lnTo>
                    <a:pt x="50" y="132"/>
                  </a:lnTo>
                  <a:lnTo>
                    <a:pt x="48" y="130"/>
                  </a:lnTo>
                  <a:lnTo>
                    <a:pt x="45" y="128"/>
                  </a:lnTo>
                  <a:lnTo>
                    <a:pt x="41" y="125"/>
                  </a:lnTo>
                  <a:lnTo>
                    <a:pt x="37" y="121"/>
                  </a:lnTo>
                  <a:lnTo>
                    <a:pt x="35" y="117"/>
                  </a:lnTo>
                  <a:lnTo>
                    <a:pt x="33" y="115"/>
                  </a:lnTo>
                  <a:lnTo>
                    <a:pt x="31" y="111"/>
                  </a:lnTo>
                  <a:lnTo>
                    <a:pt x="29" y="109"/>
                  </a:lnTo>
                  <a:lnTo>
                    <a:pt x="27" y="107"/>
                  </a:lnTo>
                  <a:lnTo>
                    <a:pt x="27" y="105"/>
                  </a:lnTo>
                  <a:lnTo>
                    <a:pt x="25" y="102"/>
                  </a:lnTo>
                  <a:lnTo>
                    <a:pt x="25" y="98"/>
                  </a:lnTo>
                  <a:lnTo>
                    <a:pt x="23" y="94"/>
                  </a:lnTo>
                  <a:lnTo>
                    <a:pt x="23" y="82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06546" name="Freeform 18"/>
            <p:cNvSpPr>
              <a:spLocks/>
            </p:cNvSpPr>
            <p:nvPr/>
          </p:nvSpPr>
          <p:spPr bwMode="auto">
            <a:xfrm>
              <a:off x="2598" y="3241"/>
              <a:ext cx="165" cy="165"/>
            </a:xfrm>
            <a:custGeom>
              <a:avLst/>
              <a:gdLst/>
              <a:ahLst/>
              <a:cxnLst>
                <a:cxn ang="0">
                  <a:pos x="2" y="106"/>
                </a:cxn>
                <a:cxn ang="0">
                  <a:pos x="11" y="127"/>
                </a:cxn>
                <a:cxn ang="0">
                  <a:pos x="21" y="140"/>
                </a:cxn>
                <a:cxn ang="0">
                  <a:pos x="33" y="150"/>
                </a:cxn>
                <a:cxn ang="0">
                  <a:pos x="44" y="158"/>
                </a:cxn>
                <a:cxn ang="0">
                  <a:pos x="61" y="163"/>
                </a:cxn>
                <a:cxn ang="0">
                  <a:pos x="88" y="165"/>
                </a:cxn>
                <a:cxn ang="0">
                  <a:pos x="109" y="161"/>
                </a:cxn>
                <a:cxn ang="0">
                  <a:pos x="130" y="152"/>
                </a:cxn>
                <a:cxn ang="0">
                  <a:pos x="140" y="140"/>
                </a:cxn>
                <a:cxn ang="0">
                  <a:pos x="152" y="131"/>
                </a:cxn>
                <a:cxn ang="0">
                  <a:pos x="161" y="110"/>
                </a:cxn>
                <a:cxn ang="0">
                  <a:pos x="165" y="88"/>
                </a:cxn>
                <a:cxn ang="0">
                  <a:pos x="163" y="61"/>
                </a:cxn>
                <a:cxn ang="0">
                  <a:pos x="157" y="44"/>
                </a:cxn>
                <a:cxn ang="0">
                  <a:pos x="150" y="33"/>
                </a:cxn>
                <a:cxn ang="0">
                  <a:pos x="140" y="21"/>
                </a:cxn>
                <a:cxn ang="0">
                  <a:pos x="127" y="12"/>
                </a:cxn>
                <a:cxn ang="0">
                  <a:pos x="105" y="2"/>
                </a:cxn>
                <a:cxn ang="0">
                  <a:pos x="61" y="2"/>
                </a:cxn>
                <a:cxn ang="0">
                  <a:pos x="44" y="8"/>
                </a:cxn>
                <a:cxn ang="0">
                  <a:pos x="33" y="15"/>
                </a:cxn>
                <a:cxn ang="0">
                  <a:pos x="21" y="25"/>
                </a:cxn>
                <a:cxn ang="0">
                  <a:pos x="11" y="38"/>
                </a:cxn>
                <a:cxn ang="0">
                  <a:pos x="4" y="56"/>
                </a:cxn>
                <a:cxn ang="0">
                  <a:pos x="0" y="83"/>
                </a:cxn>
                <a:cxn ang="0">
                  <a:pos x="25" y="63"/>
                </a:cxn>
                <a:cxn ang="0">
                  <a:pos x="29" y="56"/>
                </a:cxn>
                <a:cxn ang="0">
                  <a:pos x="36" y="44"/>
                </a:cxn>
                <a:cxn ang="0">
                  <a:pos x="50" y="33"/>
                </a:cxn>
                <a:cxn ang="0">
                  <a:pos x="57" y="27"/>
                </a:cxn>
                <a:cxn ang="0">
                  <a:pos x="69" y="23"/>
                </a:cxn>
                <a:cxn ang="0">
                  <a:pos x="102" y="25"/>
                </a:cxn>
                <a:cxn ang="0">
                  <a:pos x="111" y="31"/>
                </a:cxn>
                <a:cxn ang="0">
                  <a:pos x="125" y="40"/>
                </a:cxn>
                <a:cxn ang="0">
                  <a:pos x="134" y="54"/>
                </a:cxn>
                <a:cxn ang="0">
                  <a:pos x="138" y="60"/>
                </a:cxn>
                <a:cxn ang="0">
                  <a:pos x="142" y="81"/>
                </a:cxn>
                <a:cxn ang="0">
                  <a:pos x="142" y="94"/>
                </a:cxn>
                <a:cxn ang="0">
                  <a:pos x="138" y="108"/>
                </a:cxn>
                <a:cxn ang="0">
                  <a:pos x="130" y="117"/>
                </a:cxn>
                <a:cxn ang="0">
                  <a:pos x="117" y="131"/>
                </a:cxn>
                <a:cxn ang="0">
                  <a:pos x="107" y="138"/>
                </a:cxn>
                <a:cxn ang="0">
                  <a:pos x="94" y="142"/>
                </a:cxn>
                <a:cxn ang="0">
                  <a:pos x="81" y="142"/>
                </a:cxn>
                <a:cxn ang="0">
                  <a:pos x="59" y="138"/>
                </a:cxn>
                <a:cxn ang="0">
                  <a:pos x="54" y="134"/>
                </a:cxn>
                <a:cxn ang="0">
                  <a:pos x="40" y="125"/>
                </a:cxn>
                <a:cxn ang="0">
                  <a:pos x="31" y="111"/>
                </a:cxn>
                <a:cxn ang="0">
                  <a:pos x="25" y="102"/>
                </a:cxn>
                <a:cxn ang="0">
                  <a:pos x="0" y="83"/>
                </a:cxn>
              </a:cxnLst>
              <a:rect l="0" t="0" r="r" b="b"/>
              <a:pathLst>
                <a:path w="165" h="165">
                  <a:moveTo>
                    <a:pt x="0" y="83"/>
                  </a:moveTo>
                  <a:lnTo>
                    <a:pt x="0" y="98"/>
                  </a:lnTo>
                  <a:lnTo>
                    <a:pt x="2" y="102"/>
                  </a:lnTo>
                  <a:lnTo>
                    <a:pt x="2" y="106"/>
                  </a:lnTo>
                  <a:lnTo>
                    <a:pt x="4" y="110"/>
                  </a:lnTo>
                  <a:lnTo>
                    <a:pt x="4" y="111"/>
                  </a:lnTo>
                  <a:lnTo>
                    <a:pt x="9" y="125"/>
                  </a:lnTo>
                  <a:lnTo>
                    <a:pt x="11" y="127"/>
                  </a:lnTo>
                  <a:lnTo>
                    <a:pt x="13" y="131"/>
                  </a:lnTo>
                  <a:lnTo>
                    <a:pt x="15" y="133"/>
                  </a:lnTo>
                  <a:lnTo>
                    <a:pt x="17" y="136"/>
                  </a:lnTo>
                  <a:lnTo>
                    <a:pt x="21" y="140"/>
                  </a:lnTo>
                  <a:lnTo>
                    <a:pt x="25" y="140"/>
                  </a:lnTo>
                  <a:lnTo>
                    <a:pt x="25" y="144"/>
                  </a:lnTo>
                  <a:lnTo>
                    <a:pt x="29" y="148"/>
                  </a:lnTo>
                  <a:lnTo>
                    <a:pt x="33" y="150"/>
                  </a:lnTo>
                  <a:lnTo>
                    <a:pt x="34" y="152"/>
                  </a:lnTo>
                  <a:lnTo>
                    <a:pt x="38" y="154"/>
                  </a:lnTo>
                  <a:lnTo>
                    <a:pt x="40" y="156"/>
                  </a:lnTo>
                  <a:lnTo>
                    <a:pt x="44" y="158"/>
                  </a:lnTo>
                  <a:lnTo>
                    <a:pt x="50" y="161"/>
                  </a:lnTo>
                  <a:lnTo>
                    <a:pt x="56" y="161"/>
                  </a:lnTo>
                  <a:lnTo>
                    <a:pt x="59" y="163"/>
                  </a:lnTo>
                  <a:lnTo>
                    <a:pt x="61" y="163"/>
                  </a:lnTo>
                  <a:lnTo>
                    <a:pt x="65" y="165"/>
                  </a:lnTo>
                  <a:lnTo>
                    <a:pt x="77" y="165"/>
                  </a:lnTo>
                  <a:lnTo>
                    <a:pt x="90" y="163"/>
                  </a:lnTo>
                  <a:lnTo>
                    <a:pt x="88" y="165"/>
                  </a:lnTo>
                  <a:lnTo>
                    <a:pt x="98" y="165"/>
                  </a:lnTo>
                  <a:lnTo>
                    <a:pt x="102" y="163"/>
                  </a:lnTo>
                  <a:lnTo>
                    <a:pt x="105" y="163"/>
                  </a:lnTo>
                  <a:lnTo>
                    <a:pt x="109" y="161"/>
                  </a:lnTo>
                  <a:lnTo>
                    <a:pt x="111" y="161"/>
                  </a:lnTo>
                  <a:lnTo>
                    <a:pt x="125" y="156"/>
                  </a:lnTo>
                  <a:lnTo>
                    <a:pt x="127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6" y="148"/>
                  </a:lnTo>
                  <a:lnTo>
                    <a:pt x="140" y="144"/>
                  </a:lnTo>
                  <a:lnTo>
                    <a:pt x="140" y="140"/>
                  </a:lnTo>
                  <a:lnTo>
                    <a:pt x="144" y="140"/>
                  </a:lnTo>
                  <a:lnTo>
                    <a:pt x="148" y="136"/>
                  </a:lnTo>
                  <a:lnTo>
                    <a:pt x="150" y="133"/>
                  </a:lnTo>
                  <a:lnTo>
                    <a:pt x="152" y="131"/>
                  </a:lnTo>
                  <a:lnTo>
                    <a:pt x="153" y="127"/>
                  </a:lnTo>
                  <a:lnTo>
                    <a:pt x="155" y="125"/>
                  </a:lnTo>
                  <a:lnTo>
                    <a:pt x="161" y="111"/>
                  </a:lnTo>
                  <a:lnTo>
                    <a:pt x="161" y="110"/>
                  </a:lnTo>
                  <a:lnTo>
                    <a:pt x="163" y="106"/>
                  </a:lnTo>
                  <a:lnTo>
                    <a:pt x="163" y="102"/>
                  </a:lnTo>
                  <a:lnTo>
                    <a:pt x="165" y="98"/>
                  </a:lnTo>
                  <a:lnTo>
                    <a:pt x="165" y="88"/>
                  </a:lnTo>
                  <a:lnTo>
                    <a:pt x="163" y="90"/>
                  </a:lnTo>
                  <a:lnTo>
                    <a:pt x="165" y="77"/>
                  </a:lnTo>
                  <a:lnTo>
                    <a:pt x="165" y="65"/>
                  </a:lnTo>
                  <a:lnTo>
                    <a:pt x="163" y="61"/>
                  </a:lnTo>
                  <a:lnTo>
                    <a:pt x="163" y="60"/>
                  </a:lnTo>
                  <a:lnTo>
                    <a:pt x="161" y="56"/>
                  </a:lnTo>
                  <a:lnTo>
                    <a:pt x="161" y="50"/>
                  </a:lnTo>
                  <a:lnTo>
                    <a:pt x="157" y="44"/>
                  </a:lnTo>
                  <a:lnTo>
                    <a:pt x="155" y="40"/>
                  </a:lnTo>
                  <a:lnTo>
                    <a:pt x="153" y="38"/>
                  </a:lnTo>
                  <a:lnTo>
                    <a:pt x="152" y="35"/>
                  </a:lnTo>
                  <a:lnTo>
                    <a:pt x="150" y="33"/>
                  </a:lnTo>
                  <a:lnTo>
                    <a:pt x="148" y="29"/>
                  </a:lnTo>
                  <a:lnTo>
                    <a:pt x="144" y="25"/>
                  </a:lnTo>
                  <a:lnTo>
                    <a:pt x="140" y="25"/>
                  </a:lnTo>
                  <a:lnTo>
                    <a:pt x="140" y="21"/>
                  </a:lnTo>
                  <a:lnTo>
                    <a:pt x="136" y="17"/>
                  </a:lnTo>
                  <a:lnTo>
                    <a:pt x="132" y="15"/>
                  </a:lnTo>
                  <a:lnTo>
                    <a:pt x="130" y="13"/>
                  </a:lnTo>
                  <a:lnTo>
                    <a:pt x="127" y="12"/>
                  </a:lnTo>
                  <a:lnTo>
                    <a:pt x="125" y="10"/>
                  </a:lnTo>
                  <a:lnTo>
                    <a:pt x="111" y="4"/>
                  </a:lnTo>
                  <a:lnTo>
                    <a:pt x="109" y="4"/>
                  </a:lnTo>
                  <a:lnTo>
                    <a:pt x="105" y="2"/>
                  </a:lnTo>
                  <a:lnTo>
                    <a:pt x="102" y="2"/>
                  </a:lnTo>
                  <a:lnTo>
                    <a:pt x="98" y="0"/>
                  </a:lnTo>
                  <a:lnTo>
                    <a:pt x="65" y="0"/>
                  </a:lnTo>
                  <a:lnTo>
                    <a:pt x="61" y="2"/>
                  </a:lnTo>
                  <a:lnTo>
                    <a:pt x="59" y="2"/>
                  </a:lnTo>
                  <a:lnTo>
                    <a:pt x="56" y="4"/>
                  </a:lnTo>
                  <a:lnTo>
                    <a:pt x="50" y="4"/>
                  </a:lnTo>
                  <a:lnTo>
                    <a:pt x="44" y="8"/>
                  </a:lnTo>
                  <a:lnTo>
                    <a:pt x="40" y="10"/>
                  </a:lnTo>
                  <a:lnTo>
                    <a:pt x="38" y="12"/>
                  </a:lnTo>
                  <a:lnTo>
                    <a:pt x="34" y="13"/>
                  </a:lnTo>
                  <a:lnTo>
                    <a:pt x="33" y="15"/>
                  </a:lnTo>
                  <a:lnTo>
                    <a:pt x="29" y="17"/>
                  </a:lnTo>
                  <a:lnTo>
                    <a:pt x="25" y="21"/>
                  </a:lnTo>
                  <a:lnTo>
                    <a:pt x="25" y="25"/>
                  </a:lnTo>
                  <a:lnTo>
                    <a:pt x="21" y="25"/>
                  </a:lnTo>
                  <a:lnTo>
                    <a:pt x="17" y="29"/>
                  </a:lnTo>
                  <a:lnTo>
                    <a:pt x="15" y="33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9" y="40"/>
                  </a:lnTo>
                  <a:lnTo>
                    <a:pt x="8" y="44"/>
                  </a:lnTo>
                  <a:lnTo>
                    <a:pt x="4" y="50"/>
                  </a:lnTo>
                  <a:lnTo>
                    <a:pt x="4" y="56"/>
                  </a:lnTo>
                  <a:lnTo>
                    <a:pt x="2" y="60"/>
                  </a:lnTo>
                  <a:lnTo>
                    <a:pt x="2" y="61"/>
                  </a:lnTo>
                  <a:lnTo>
                    <a:pt x="0" y="65"/>
                  </a:lnTo>
                  <a:lnTo>
                    <a:pt x="0" y="83"/>
                  </a:lnTo>
                  <a:lnTo>
                    <a:pt x="23" y="83"/>
                  </a:lnTo>
                  <a:lnTo>
                    <a:pt x="23" y="69"/>
                  </a:lnTo>
                  <a:lnTo>
                    <a:pt x="25" y="65"/>
                  </a:lnTo>
                  <a:lnTo>
                    <a:pt x="25" y="63"/>
                  </a:lnTo>
                  <a:lnTo>
                    <a:pt x="27" y="60"/>
                  </a:lnTo>
                  <a:lnTo>
                    <a:pt x="27" y="58"/>
                  </a:lnTo>
                  <a:lnTo>
                    <a:pt x="27" y="60"/>
                  </a:lnTo>
                  <a:lnTo>
                    <a:pt x="29" y="56"/>
                  </a:lnTo>
                  <a:lnTo>
                    <a:pt x="31" y="54"/>
                  </a:lnTo>
                  <a:lnTo>
                    <a:pt x="33" y="50"/>
                  </a:lnTo>
                  <a:lnTo>
                    <a:pt x="34" y="48"/>
                  </a:lnTo>
                  <a:lnTo>
                    <a:pt x="36" y="44"/>
                  </a:lnTo>
                  <a:lnTo>
                    <a:pt x="40" y="40"/>
                  </a:lnTo>
                  <a:lnTo>
                    <a:pt x="44" y="37"/>
                  </a:lnTo>
                  <a:lnTo>
                    <a:pt x="48" y="35"/>
                  </a:lnTo>
                  <a:lnTo>
                    <a:pt x="50" y="33"/>
                  </a:lnTo>
                  <a:lnTo>
                    <a:pt x="54" y="31"/>
                  </a:lnTo>
                  <a:lnTo>
                    <a:pt x="56" y="29"/>
                  </a:lnTo>
                  <a:lnTo>
                    <a:pt x="59" y="27"/>
                  </a:lnTo>
                  <a:lnTo>
                    <a:pt x="57" y="27"/>
                  </a:lnTo>
                  <a:lnTo>
                    <a:pt x="59" y="27"/>
                  </a:lnTo>
                  <a:lnTo>
                    <a:pt x="63" y="25"/>
                  </a:lnTo>
                  <a:lnTo>
                    <a:pt x="65" y="25"/>
                  </a:lnTo>
                  <a:lnTo>
                    <a:pt x="69" y="23"/>
                  </a:lnTo>
                  <a:lnTo>
                    <a:pt x="82" y="23"/>
                  </a:lnTo>
                  <a:lnTo>
                    <a:pt x="94" y="23"/>
                  </a:lnTo>
                  <a:lnTo>
                    <a:pt x="98" y="25"/>
                  </a:lnTo>
                  <a:lnTo>
                    <a:pt x="102" y="25"/>
                  </a:lnTo>
                  <a:lnTo>
                    <a:pt x="105" y="27"/>
                  </a:lnTo>
                  <a:lnTo>
                    <a:pt x="107" y="27"/>
                  </a:lnTo>
                  <a:lnTo>
                    <a:pt x="109" y="29"/>
                  </a:lnTo>
                  <a:lnTo>
                    <a:pt x="111" y="31"/>
                  </a:lnTo>
                  <a:lnTo>
                    <a:pt x="115" y="33"/>
                  </a:lnTo>
                  <a:lnTo>
                    <a:pt x="117" y="35"/>
                  </a:lnTo>
                  <a:lnTo>
                    <a:pt x="121" y="37"/>
                  </a:lnTo>
                  <a:lnTo>
                    <a:pt x="125" y="40"/>
                  </a:lnTo>
                  <a:lnTo>
                    <a:pt x="129" y="44"/>
                  </a:lnTo>
                  <a:lnTo>
                    <a:pt x="130" y="48"/>
                  </a:lnTo>
                  <a:lnTo>
                    <a:pt x="132" y="50"/>
                  </a:lnTo>
                  <a:lnTo>
                    <a:pt x="134" y="54"/>
                  </a:lnTo>
                  <a:lnTo>
                    <a:pt x="136" y="56"/>
                  </a:lnTo>
                  <a:lnTo>
                    <a:pt x="138" y="60"/>
                  </a:lnTo>
                  <a:lnTo>
                    <a:pt x="138" y="58"/>
                  </a:lnTo>
                  <a:lnTo>
                    <a:pt x="138" y="60"/>
                  </a:lnTo>
                  <a:lnTo>
                    <a:pt x="140" y="63"/>
                  </a:lnTo>
                  <a:lnTo>
                    <a:pt x="140" y="65"/>
                  </a:lnTo>
                  <a:lnTo>
                    <a:pt x="142" y="69"/>
                  </a:lnTo>
                  <a:lnTo>
                    <a:pt x="142" y="81"/>
                  </a:lnTo>
                  <a:lnTo>
                    <a:pt x="146" y="88"/>
                  </a:lnTo>
                  <a:lnTo>
                    <a:pt x="148" y="75"/>
                  </a:lnTo>
                  <a:lnTo>
                    <a:pt x="142" y="81"/>
                  </a:lnTo>
                  <a:lnTo>
                    <a:pt x="142" y="94"/>
                  </a:lnTo>
                  <a:lnTo>
                    <a:pt x="140" y="98"/>
                  </a:lnTo>
                  <a:lnTo>
                    <a:pt x="140" y="102"/>
                  </a:lnTo>
                  <a:lnTo>
                    <a:pt x="138" y="106"/>
                  </a:lnTo>
                  <a:lnTo>
                    <a:pt x="138" y="108"/>
                  </a:lnTo>
                  <a:lnTo>
                    <a:pt x="136" y="110"/>
                  </a:lnTo>
                  <a:lnTo>
                    <a:pt x="134" y="111"/>
                  </a:lnTo>
                  <a:lnTo>
                    <a:pt x="132" y="115"/>
                  </a:lnTo>
                  <a:lnTo>
                    <a:pt x="130" y="117"/>
                  </a:lnTo>
                  <a:lnTo>
                    <a:pt x="129" y="121"/>
                  </a:lnTo>
                  <a:lnTo>
                    <a:pt x="125" y="125"/>
                  </a:lnTo>
                  <a:lnTo>
                    <a:pt x="121" y="129"/>
                  </a:lnTo>
                  <a:lnTo>
                    <a:pt x="117" y="131"/>
                  </a:lnTo>
                  <a:lnTo>
                    <a:pt x="115" y="133"/>
                  </a:lnTo>
                  <a:lnTo>
                    <a:pt x="111" y="134"/>
                  </a:lnTo>
                  <a:lnTo>
                    <a:pt x="109" y="136"/>
                  </a:lnTo>
                  <a:lnTo>
                    <a:pt x="107" y="138"/>
                  </a:lnTo>
                  <a:lnTo>
                    <a:pt x="105" y="138"/>
                  </a:lnTo>
                  <a:lnTo>
                    <a:pt x="102" y="140"/>
                  </a:lnTo>
                  <a:lnTo>
                    <a:pt x="98" y="140"/>
                  </a:lnTo>
                  <a:lnTo>
                    <a:pt x="94" y="142"/>
                  </a:lnTo>
                  <a:lnTo>
                    <a:pt x="81" y="142"/>
                  </a:lnTo>
                  <a:lnTo>
                    <a:pt x="75" y="148"/>
                  </a:lnTo>
                  <a:lnTo>
                    <a:pt x="88" y="146"/>
                  </a:lnTo>
                  <a:lnTo>
                    <a:pt x="81" y="142"/>
                  </a:lnTo>
                  <a:lnTo>
                    <a:pt x="69" y="142"/>
                  </a:lnTo>
                  <a:lnTo>
                    <a:pt x="65" y="140"/>
                  </a:lnTo>
                  <a:lnTo>
                    <a:pt x="63" y="140"/>
                  </a:lnTo>
                  <a:lnTo>
                    <a:pt x="59" y="138"/>
                  </a:lnTo>
                  <a:lnTo>
                    <a:pt x="57" y="138"/>
                  </a:lnTo>
                  <a:lnTo>
                    <a:pt x="59" y="138"/>
                  </a:lnTo>
                  <a:lnTo>
                    <a:pt x="56" y="136"/>
                  </a:lnTo>
                  <a:lnTo>
                    <a:pt x="54" y="134"/>
                  </a:lnTo>
                  <a:lnTo>
                    <a:pt x="50" y="133"/>
                  </a:lnTo>
                  <a:lnTo>
                    <a:pt x="48" y="131"/>
                  </a:lnTo>
                  <a:lnTo>
                    <a:pt x="44" y="129"/>
                  </a:lnTo>
                  <a:lnTo>
                    <a:pt x="40" y="125"/>
                  </a:lnTo>
                  <a:lnTo>
                    <a:pt x="36" y="121"/>
                  </a:lnTo>
                  <a:lnTo>
                    <a:pt x="34" y="117"/>
                  </a:lnTo>
                  <a:lnTo>
                    <a:pt x="33" y="115"/>
                  </a:lnTo>
                  <a:lnTo>
                    <a:pt x="31" y="111"/>
                  </a:lnTo>
                  <a:lnTo>
                    <a:pt x="29" y="110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5" y="102"/>
                  </a:lnTo>
                  <a:lnTo>
                    <a:pt x="25" y="98"/>
                  </a:lnTo>
                  <a:lnTo>
                    <a:pt x="23" y="94"/>
                  </a:lnTo>
                  <a:lnTo>
                    <a:pt x="23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2 - Part 3         </a:t>
            </a:r>
            <a:fld id="{E40E93E7-5CA1-4044-AEF3-860EBD3380BD}" type="slidenum">
              <a:rPr lang="en-US"/>
              <a:pPr/>
              <a:t>13</a:t>
            </a:fld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 Gate </a:t>
            </a:r>
            <a:r>
              <a:rPr lang="en-US" b="0"/>
              <a:t>(continued)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314450"/>
            <a:ext cx="8062912" cy="5027613"/>
          </a:xfrm>
        </p:spPr>
        <p:txBody>
          <a:bodyPr/>
          <a:lstStyle/>
          <a:p>
            <a:r>
              <a:rPr lang="en-US" sz="2800">
                <a:cs typeface="Times New Roman" pitchFamily="18" charset="0"/>
              </a:rPr>
              <a:t>The NOR gate is another natural implementation for the simplest and fastest electronic circuits</a:t>
            </a:r>
          </a:p>
          <a:p>
            <a:r>
              <a:rPr lang="en-US" sz="2800">
                <a:cs typeface="Times New Roman" pitchFamily="18" charset="0"/>
              </a:rPr>
              <a:t>The NOR gate is a universal gate</a:t>
            </a:r>
          </a:p>
          <a:p>
            <a:r>
              <a:rPr lang="en-US" sz="2800">
                <a:cs typeface="Times New Roman" pitchFamily="18" charset="0"/>
              </a:rPr>
              <a:t>NOR usually does not have a defined operation symbol since</a:t>
            </a:r>
          </a:p>
          <a:p>
            <a:pPr lvl="1"/>
            <a:r>
              <a:rPr lang="en-US" sz="2400">
                <a:cs typeface="Times New Roman" pitchFamily="18" charset="0"/>
              </a:rPr>
              <a:t> the NOR operation is not associative, and</a:t>
            </a:r>
          </a:p>
          <a:p>
            <a:pPr lvl="1"/>
            <a:r>
              <a:rPr lang="en-US" sz="2400">
                <a:cs typeface="Times New Roman" pitchFamily="18" charset="0"/>
              </a:rPr>
              <a:t> we have difficulty dealing with non-associative mathematics</a:t>
            </a:r>
            <a:r>
              <a:rPr lang="en-US">
                <a:cs typeface="Times New Roman" pitchFamily="18" charset="0"/>
              </a:rPr>
              <a:t>!</a:t>
            </a:r>
          </a:p>
          <a:p>
            <a:endParaRPr lang="en-US">
              <a:cs typeface="Times New Roman" pitchFamily="18" charset="0"/>
            </a:endParaRPr>
          </a:p>
          <a:p>
            <a:endParaRPr lang="en-US" sz="240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2 - Part 3         </a:t>
            </a:r>
            <a:fld id="{7C756291-CA92-479D-9C1E-E636E245B499}" type="slidenum">
              <a:rPr lang="en-US"/>
              <a:pPr/>
              <a:t>14</a:t>
            </a:fld>
            <a:endParaRPr lang="en-US"/>
          </a:p>
        </p:txBody>
      </p:sp>
      <p:sp>
        <p:nvSpPr>
          <p:cNvPr id="371742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Exclusive OR/ Exclusive NOR</a:t>
            </a:r>
          </a:p>
        </p:txBody>
      </p:sp>
      <p:sp>
        <p:nvSpPr>
          <p:cNvPr id="371743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358775" y="1314450"/>
            <a:ext cx="8396288" cy="5027613"/>
          </a:xfrm>
        </p:spPr>
        <p:txBody>
          <a:bodyPr/>
          <a:lstStyle/>
          <a:p>
            <a:r>
              <a:rPr lang="en-US" sz="2800"/>
              <a:t>The </a:t>
            </a:r>
            <a:r>
              <a:rPr lang="en-US" sz="2800" i="1"/>
              <a:t>eXclusive OR</a:t>
            </a:r>
            <a:r>
              <a:rPr lang="en-US" sz="2800"/>
              <a:t> (</a:t>
            </a:r>
            <a:r>
              <a:rPr lang="en-US" sz="2800" i="1"/>
              <a:t>XOR</a:t>
            </a:r>
            <a:r>
              <a:rPr lang="en-US" sz="2800"/>
              <a:t>) function is an important Boolean function used extensively in logic circuits.</a:t>
            </a:r>
          </a:p>
          <a:p>
            <a:r>
              <a:rPr lang="en-US" sz="2800"/>
              <a:t>The XOR function may be;</a:t>
            </a:r>
          </a:p>
          <a:p>
            <a:pPr lvl="1"/>
            <a:r>
              <a:rPr lang="en-US" sz="2400"/>
              <a:t>implemented directly as an electronic circuit (truly a gate) or</a:t>
            </a:r>
          </a:p>
          <a:p>
            <a:pPr lvl="1"/>
            <a:r>
              <a:rPr lang="en-US" sz="2400"/>
              <a:t>implemented by  interconnecting other gate types (used as a convenient representation)</a:t>
            </a:r>
          </a:p>
          <a:p>
            <a:r>
              <a:rPr lang="en-US" sz="2800"/>
              <a:t>The </a:t>
            </a:r>
            <a:r>
              <a:rPr lang="en-US" sz="2800" i="1"/>
              <a:t>eXclusive NOR</a:t>
            </a:r>
            <a:r>
              <a:rPr lang="en-US" sz="2800"/>
              <a:t> function is the complement of the XOR function</a:t>
            </a:r>
          </a:p>
          <a:p>
            <a:r>
              <a:rPr lang="en-US" sz="2800"/>
              <a:t> By our definition, XOR and XNOR gates are complex gates. </a:t>
            </a:r>
          </a:p>
        </p:txBody>
      </p:sp>
      <p:graphicFrame>
        <p:nvGraphicFramePr>
          <p:cNvPr id="371728" name="Object 16"/>
          <p:cNvGraphicFramePr>
            <a:graphicFrameLocks noChangeAspect="1"/>
          </p:cNvGraphicFramePr>
          <p:nvPr/>
        </p:nvGraphicFramePr>
        <p:xfrm>
          <a:off x="4476750" y="3219450"/>
          <a:ext cx="190500" cy="419100"/>
        </p:xfrm>
        <a:graphic>
          <a:graphicData uri="http://schemas.openxmlformats.org/presentationml/2006/ole">
            <p:oleObj spid="_x0000_s371728" name="Equation" r:id="rId4" imgW="19044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2 - Part 3         </a:t>
            </a:r>
            <a:fld id="{19BDB020-00C2-405C-BD1E-95006059EEA2}" type="slidenum">
              <a:rPr lang="en-US"/>
              <a:pPr/>
              <a:t>15</a:t>
            </a:fld>
            <a:endParaRPr 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Exclusive OR/ Exclusive NOR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   Uses for the XOR and XNORs gate include:</a:t>
            </a:r>
          </a:p>
          <a:p>
            <a:pPr lvl="1"/>
            <a:r>
              <a:rPr lang="en-US" sz="2400"/>
              <a:t>Adders/subtractors/multipliers</a:t>
            </a:r>
          </a:p>
          <a:p>
            <a:pPr lvl="1"/>
            <a:r>
              <a:rPr lang="en-US" sz="2400"/>
              <a:t>Counters/incrementers/decrementers</a:t>
            </a:r>
          </a:p>
          <a:p>
            <a:pPr lvl="1"/>
            <a:r>
              <a:rPr lang="en-US" sz="2400"/>
              <a:t>Parity generators/checkers</a:t>
            </a:r>
          </a:p>
          <a:p>
            <a:r>
              <a:rPr lang="en-US" sz="2800"/>
              <a:t>Definitions</a:t>
            </a:r>
          </a:p>
          <a:p>
            <a:pPr lvl="1"/>
            <a:r>
              <a:rPr lang="en-US" sz="2400"/>
              <a:t>The XOR function is:   </a:t>
            </a:r>
          </a:p>
          <a:p>
            <a:pPr lvl="1"/>
            <a:r>
              <a:rPr lang="en-US" sz="2400"/>
              <a:t>The eXclusive NOR (XNOR) function, otherwise </a:t>
            </a:r>
            <a:br>
              <a:rPr lang="en-US" sz="2400"/>
            </a:br>
            <a:r>
              <a:rPr lang="en-US" sz="2400"/>
              <a:t>known as </a:t>
            </a:r>
            <a:r>
              <a:rPr lang="en-US" sz="2400" i="1"/>
              <a:t>equivalence</a:t>
            </a:r>
            <a:r>
              <a:rPr lang="en-US" sz="2400"/>
              <a:t> is:</a:t>
            </a:r>
          </a:p>
          <a:p>
            <a:r>
              <a:rPr lang="en-US" sz="2800"/>
              <a:t>Strictly speaking, XOR and XNOR gates do no exist for more that two inputs. Instead, they are replaced by odd and even functions. </a:t>
            </a:r>
          </a:p>
        </p:txBody>
      </p:sp>
      <p:grpSp>
        <p:nvGrpSpPr>
          <p:cNvPr id="408606" name="Group 30"/>
          <p:cNvGrpSpPr>
            <a:grpSpLocks/>
          </p:cNvGrpSpPr>
          <p:nvPr/>
        </p:nvGrpSpPr>
        <p:grpSpPr bwMode="auto">
          <a:xfrm>
            <a:off x="4621213" y="3603625"/>
            <a:ext cx="2787650" cy="466725"/>
            <a:chOff x="2911" y="2270"/>
            <a:chExt cx="1756" cy="294"/>
          </a:xfrm>
        </p:grpSpPr>
        <p:sp>
          <p:nvSpPr>
            <p:cNvPr id="408581" name="Line 5"/>
            <p:cNvSpPr>
              <a:spLocks noChangeShapeType="1"/>
            </p:cNvSpPr>
            <p:nvPr/>
          </p:nvSpPr>
          <p:spPr bwMode="auto">
            <a:xfrm>
              <a:off x="3934" y="2304"/>
              <a:ext cx="15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08582" name="Line 6"/>
            <p:cNvSpPr>
              <a:spLocks noChangeShapeType="1"/>
            </p:cNvSpPr>
            <p:nvPr/>
          </p:nvSpPr>
          <p:spPr bwMode="auto">
            <a:xfrm>
              <a:off x="4309" y="2304"/>
              <a:ext cx="15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08583" name="Rectangle 7"/>
            <p:cNvSpPr>
              <a:spLocks noChangeArrowheads="1"/>
            </p:cNvSpPr>
            <p:nvPr/>
          </p:nvSpPr>
          <p:spPr bwMode="auto">
            <a:xfrm>
              <a:off x="4505" y="2295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</a:rPr>
                <a:t>Y</a:t>
              </a:r>
              <a:endParaRPr lang="en-US" sz="2400"/>
            </a:p>
          </p:txBody>
        </p:sp>
        <p:sp>
          <p:nvSpPr>
            <p:cNvPr id="408584" name="Rectangle 8"/>
            <p:cNvSpPr>
              <a:spLocks noChangeArrowheads="1"/>
            </p:cNvSpPr>
            <p:nvPr/>
          </p:nvSpPr>
          <p:spPr bwMode="auto">
            <a:xfrm>
              <a:off x="4306" y="2295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408585" name="Rectangle 9"/>
            <p:cNvSpPr>
              <a:spLocks noChangeArrowheads="1"/>
            </p:cNvSpPr>
            <p:nvPr/>
          </p:nvSpPr>
          <p:spPr bwMode="auto">
            <a:xfrm>
              <a:off x="3932" y="2295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</a:rPr>
                <a:t>Y</a:t>
              </a:r>
              <a:endParaRPr lang="en-US" sz="2400"/>
            </a:p>
          </p:txBody>
        </p:sp>
        <p:sp>
          <p:nvSpPr>
            <p:cNvPr id="408586" name="Rectangle 10"/>
            <p:cNvSpPr>
              <a:spLocks noChangeArrowheads="1"/>
            </p:cNvSpPr>
            <p:nvPr/>
          </p:nvSpPr>
          <p:spPr bwMode="auto">
            <a:xfrm>
              <a:off x="3732" y="2295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408587" name="Rectangle 11"/>
            <p:cNvSpPr>
              <a:spLocks noChangeArrowheads="1"/>
            </p:cNvSpPr>
            <p:nvPr/>
          </p:nvSpPr>
          <p:spPr bwMode="auto">
            <a:xfrm>
              <a:off x="3331" y="2295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</a:rPr>
                <a:t>Y</a:t>
              </a:r>
              <a:endParaRPr lang="en-US" sz="2400"/>
            </a:p>
          </p:txBody>
        </p:sp>
        <p:sp>
          <p:nvSpPr>
            <p:cNvPr id="408588" name="Rectangle 12"/>
            <p:cNvSpPr>
              <a:spLocks noChangeArrowheads="1"/>
            </p:cNvSpPr>
            <p:nvPr/>
          </p:nvSpPr>
          <p:spPr bwMode="auto">
            <a:xfrm>
              <a:off x="2911" y="2295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408589" name="Rectangle 13"/>
            <p:cNvSpPr>
              <a:spLocks noChangeArrowheads="1"/>
            </p:cNvSpPr>
            <p:nvPr/>
          </p:nvSpPr>
          <p:spPr bwMode="auto">
            <a:xfrm>
              <a:off x="4136" y="2270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  <p:sp>
          <p:nvSpPr>
            <p:cNvPr id="408590" name="Rectangle 14"/>
            <p:cNvSpPr>
              <a:spLocks noChangeArrowheads="1"/>
            </p:cNvSpPr>
            <p:nvPr/>
          </p:nvSpPr>
          <p:spPr bwMode="auto">
            <a:xfrm>
              <a:off x="3550" y="2270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/>
            </a:p>
          </p:txBody>
        </p:sp>
        <p:sp>
          <p:nvSpPr>
            <p:cNvPr id="408591" name="Rectangle 15"/>
            <p:cNvSpPr>
              <a:spLocks noChangeArrowheads="1"/>
            </p:cNvSpPr>
            <p:nvPr/>
          </p:nvSpPr>
          <p:spPr bwMode="auto">
            <a:xfrm>
              <a:off x="3115" y="2270"/>
              <a:ext cx="17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2400"/>
            </a:p>
          </p:txBody>
        </p:sp>
      </p:grpSp>
      <p:graphicFrame>
        <p:nvGraphicFramePr>
          <p:cNvPr id="408592" name="Object 16"/>
          <p:cNvGraphicFramePr>
            <a:graphicFrameLocks noChangeAspect="1"/>
          </p:cNvGraphicFramePr>
          <p:nvPr/>
        </p:nvGraphicFramePr>
        <p:xfrm>
          <a:off x="4476750" y="3219450"/>
          <a:ext cx="190500" cy="419100"/>
        </p:xfrm>
        <a:graphic>
          <a:graphicData uri="http://schemas.openxmlformats.org/presentationml/2006/ole">
            <p:oleObj spid="_x0000_s408592" name="Equation" r:id="rId4" imgW="190440" imgH="419040" progId="Equation.3">
              <p:embed/>
            </p:oleObj>
          </a:graphicData>
        </a:graphic>
      </p:graphicFrame>
      <p:sp>
        <p:nvSpPr>
          <p:cNvPr id="408597" name="Rectangle 21"/>
          <p:cNvSpPr>
            <a:spLocks noChangeArrowheads="1"/>
          </p:cNvSpPr>
          <p:nvPr/>
        </p:nvSpPr>
        <p:spPr bwMode="auto">
          <a:xfrm>
            <a:off x="7550150" y="4476750"/>
            <a:ext cx="2571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</a:rPr>
              <a:t>Y</a:t>
            </a:r>
            <a:endParaRPr lang="en-US" sz="2400"/>
          </a:p>
        </p:txBody>
      </p:sp>
      <p:sp>
        <p:nvSpPr>
          <p:cNvPr id="408598" name="Rectangle 22"/>
          <p:cNvSpPr>
            <a:spLocks noChangeArrowheads="1"/>
          </p:cNvSpPr>
          <p:nvPr/>
        </p:nvSpPr>
        <p:spPr bwMode="auto">
          <a:xfrm>
            <a:off x="7234238" y="4476750"/>
            <a:ext cx="2571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408599" name="Rectangle 23"/>
          <p:cNvSpPr>
            <a:spLocks noChangeArrowheads="1"/>
          </p:cNvSpPr>
          <p:nvPr/>
        </p:nvSpPr>
        <p:spPr bwMode="auto">
          <a:xfrm>
            <a:off x="6640513" y="4476750"/>
            <a:ext cx="2571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</a:rPr>
              <a:t>Y</a:t>
            </a:r>
            <a:endParaRPr lang="en-US" sz="2400"/>
          </a:p>
        </p:txBody>
      </p:sp>
      <p:sp>
        <p:nvSpPr>
          <p:cNvPr id="408600" name="Rectangle 24"/>
          <p:cNvSpPr>
            <a:spLocks noChangeArrowheads="1"/>
          </p:cNvSpPr>
          <p:nvPr/>
        </p:nvSpPr>
        <p:spPr bwMode="auto">
          <a:xfrm>
            <a:off x="6323013" y="4476750"/>
            <a:ext cx="2571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408601" name="Rectangle 25"/>
          <p:cNvSpPr>
            <a:spLocks noChangeArrowheads="1"/>
          </p:cNvSpPr>
          <p:nvPr/>
        </p:nvSpPr>
        <p:spPr bwMode="auto">
          <a:xfrm>
            <a:off x="5686425" y="4476750"/>
            <a:ext cx="2571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</a:rPr>
              <a:t>Y</a:t>
            </a:r>
            <a:endParaRPr lang="en-US" sz="2400"/>
          </a:p>
        </p:txBody>
      </p:sp>
      <p:sp>
        <p:nvSpPr>
          <p:cNvPr id="408602" name="Rectangle 26"/>
          <p:cNvSpPr>
            <a:spLocks noChangeArrowheads="1"/>
          </p:cNvSpPr>
          <p:nvPr/>
        </p:nvSpPr>
        <p:spPr bwMode="auto">
          <a:xfrm>
            <a:off x="5019675" y="4476750"/>
            <a:ext cx="2571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408603" name="Rectangle 27"/>
          <p:cNvSpPr>
            <a:spLocks noChangeArrowheads="1"/>
          </p:cNvSpPr>
          <p:nvPr/>
        </p:nvSpPr>
        <p:spPr bwMode="auto">
          <a:xfrm>
            <a:off x="6964363" y="4437063"/>
            <a:ext cx="19526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408604" name="Rectangle 28"/>
          <p:cNvSpPr>
            <a:spLocks noChangeArrowheads="1"/>
          </p:cNvSpPr>
          <p:nvPr/>
        </p:nvSpPr>
        <p:spPr bwMode="auto">
          <a:xfrm>
            <a:off x="6034088" y="4437063"/>
            <a:ext cx="19526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/>
          </a:p>
        </p:txBody>
      </p:sp>
      <p:sp>
        <p:nvSpPr>
          <p:cNvPr id="408605" name="Rectangle 29"/>
          <p:cNvSpPr>
            <a:spLocks noChangeArrowheads="1"/>
          </p:cNvSpPr>
          <p:nvPr/>
        </p:nvSpPr>
        <p:spPr bwMode="auto">
          <a:xfrm>
            <a:off x="5343525" y="4437063"/>
            <a:ext cx="2730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Å</a:t>
            </a:r>
            <a:endParaRPr lang="en-US" sz="2400"/>
          </a:p>
        </p:txBody>
      </p:sp>
      <p:sp>
        <p:nvSpPr>
          <p:cNvPr id="408608" name="Line 32"/>
          <p:cNvSpPr>
            <a:spLocks noChangeShapeType="1"/>
          </p:cNvSpPr>
          <p:nvPr/>
        </p:nvSpPr>
        <p:spPr bwMode="auto">
          <a:xfrm>
            <a:off x="5029200" y="4495800"/>
            <a:ext cx="901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08609" name="Line 33"/>
          <p:cNvSpPr>
            <a:spLocks noChangeShapeType="1"/>
          </p:cNvSpPr>
          <p:nvPr/>
        </p:nvSpPr>
        <p:spPr bwMode="auto">
          <a:xfrm>
            <a:off x="7569200" y="4495800"/>
            <a:ext cx="2460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08610" name="Line 34"/>
          <p:cNvSpPr>
            <a:spLocks noChangeShapeType="1"/>
          </p:cNvSpPr>
          <p:nvPr/>
        </p:nvSpPr>
        <p:spPr bwMode="auto">
          <a:xfrm>
            <a:off x="7226300" y="4495800"/>
            <a:ext cx="2460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2 - Part 3         </a:t>
            </a:r>
            <a:fld id="{F01C4E10-F3BF-4ABC-B3DA-276878DF21C9}" type="slidenum">
              <a:rPr lang="en-US"/>
              <a:pPr/>
              <a:t>16</a:t>
            </a:fld>
            <a:endParaRPr lang="en-US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Truth Tables for XOR/XNOR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5363" y="136525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Operator Rules:   XOR                       XNOR</a:t>
            </a:r>
            <a:r>
              <a:rPr lang="en-US" sz="2800"/>
              <a:t> 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The XOR function means: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cs typeface="Times New Roman" pitchFamily="18" charset="0"/>
              </a:rPr>
              <a:t>		X OR Y, but NOT BOTH</a:t>
            </a:r>
          </a:p>
          <a:p>
            <a:pPr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Why is the XNOR function also known as the </a:t>
            </a:r>
            <a:r>
              <a:rPr lang="en-US" sz="2800" i="1">
                <a:cs typeface="Times New Roman" pitchFamily="18" charset="0"/>
              </a:rPr>
              <a:t>equivalence</a:t>
            </a:r>
            <a:r>
              <a:rPr lang="en-US" sz="2800">
                <a:cs typeface="Times New Roman" pitchFamily="18" charset="0"/>
              </a:rPr>
              <a:t> function, denoted by the operator 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</a:t>
            </a:r>
            <a:r>
              <a:rPr lang="en-US" sz="2800">
                <a:cs typeface="Times New Roman" pitchFamily="18" charset="0"/>
              </a:rPr>
              <a:t>?</a:t>
            </a:r>
          </a:p>
        </p:txBody>
      </p:sp>
      <p:grpSp>
        <p:nvGrpSpPr>
          <p:cNvPr id="374291" name="Group 531"/>
          <p:cNvGrpSpPr>
            <a:grpSpLocks/>
          </p:cNvGrpSpPr>
          <p:nvPr/>
        </p:nvGrpSpPr>
        <p:grpSpPr bwMode="auto">
          <a:xfrm>
            <a:off x="3409950" y="1962150"/>
            <a:ext cx="2047875" cy="2295525"/>
            <a:chOff x="2148" y="1236"/>
            <a:chExt cx="1290" cy="1446"/>
          </a:xfrm>
        </p:grpSpPr>
        <p:sp>
          <p:nvSpPr>
            <p:cNvPr id="373797" name="Rectangle 37"/>
            <p:cNvSpPr>
              <a:spLocks noChangeArrowheads="1"/>
            </p:cNvSpPr>
            <p:nvPr/>
          </p:nvSpPr>
          <p:spPr bwMode="auto">
            <a:xfrm>
              <a:off x="2305" y="1258"/>
              <a:ext cx="13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373798" name="Rectangle 38"/>
            <p:cNvSpPr>
              <a:spLocks noChangeArrowheads="1"/>
            </p:cNvSpPr>
            <p:nvPr/>
          </p:nvSpPr>
          <p:spPr bwMode="auto">
            <a:xfrm>
              <a:off x="2401" y="1258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373799" name="Rectangle 39"/>
            <p:cNvSpPr>
              <a:spLocks noChangeArrowheads="1"/>
            </p:cNvSpPr>
            <p:nvPr/>
          </p:nvSpPr>
          <p:spPr bwMode="auto">
            <a:xfrm>
              <a:off x="2642" y="1258"/>
              <a:ext cx="13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Y</a:t>
              </a:r>
              <a:endParaRPr lang="en-US" sz="2400"/>
            </a:p>
          </p:txBody>
        </p:sp>
        <p:sp>
          <p:nvSpPr>
            <p:cNvPr id="373800" name="Rectangle 40"/>
            <p:cNvSpPr>
              <a:spLocks noChangeArrowheads="1"/>
            </p:cNvSpPr>
            <p:nvPr/>
          </p:nvSpPr>
          <p:spPr bwMode="auto">
            <a:xfrm>
              <a:off x="2738" y="1258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373801" name="Rectangle 41"/>
            <p:cNvSpPr>
              <a:spLocks noChangeArrowheads="1"/>
            </p:cNvSpPr>
            <p:nvPr/>
          </p:nvSpPr>
          <p:spPr bwMode="auto">
            <a:xfrm>
              <a:off x="2930" y="1266"/>
              <a:ext cx="13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373802" name="Rectangle 42"/>
            <p:cNvSpPr>
              <a:spLocks noChangeArrowheads="1"/>
            </p:cNvSpPr>
            <p:nvPr/>
          </p:nvSpPr>
          <p:spPr bwMode="auto">
            <a:xfrm>
              <a:off x="3042" y="1250"/>
              <a:ext cx="1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2400"/>
            </a:p>
          </p:txBody>
        </p:sp>
        <p:sp>
          <p:nvSpPr>
            <p:cNvPr id="373803" name="Rectangle 43"/>
            <p:cNvSpPr>
              <a:spLocks noChangeArrowheads="1"/>
            </p:cNvSpPr>
            <p:nvPr/>
          </p:nvSpPr>
          <p:spPr bwMode="auto">
            <a:xfrm>
              <a:off x="3173" y="1266"/>
              <a:ext cx="13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Y</a:t>
              </a:r>
              <a:endParaRPr lang="en-US" sz="2400"/>
            </a:p>
          </p:txBody>
        </p:sp>
        <p:sp>
          <p:nvSpPr>
            <p:cNvPr id="373804" name="Rectangle 44"/>
            <p:cNvSpPr>
              <a:spLocks noChangeArrowheads="1"/>
            </p:cNvSpPr>
            <p:nvPr/>
          </p:nvSpPr>
          <p:spPr bwMode="auto">
            <a:xfrm>
              <a:off x="3269" y="1266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373805" name="Rectangle 45"/>
            <p:cNvSpPr>
              <a:spLocks noChangeArrowheads="1"/>
            </p:cNvSpPr>
            <p:nvPr/>
          </p:nvSpPr>
          <p:spPr bwMode="auto">
            <a:xfrm>
              <a:off x="3390" y="1258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373878" name="Rectangle 118"/>
            <p:cNvSpPr>
              <a:spLocks noChangeArrowheads="1"/>
            </p:cNvSpPr>
            <p:nvPr/>
          </p:nvSpPr>
          <p:spPr bwMode="auto">
            <a:xfrm>
              <a:off x="2305" y="1779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0</a:t>
              </a:r>
              <a:endParaRPr lang="en-US" sz="2400"/>
            </a:p>
          </p:txBody>
        </p:sp>
        <p:sp>
          <p:nvSpPr>
            <p:cNvPr id="373879" name="Rectangle 119"/>
            <p:cNvSpPr>
              <a:spLocks noChangeArrowheads="1"/>
            </p:cNvSpPr>
            <p:nvPr/>
          </p:nvSpPr>
          <p:spPr bwMode="auto">
            <a:xfrm>
              <a:off x="2401" y="177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373880" name="Rectangle 120"/>
            <p:cNvSpPr>
              <a:spLocks noChangeArrowheads="1"/>
            </p:cNvSpPr>
            <p:nvPr/>
          </p:nvSpPr>
          <p:spPr bwMode="auto">
            <a:xfrm>
              <a:off x="2642" y="1779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0</a:t>
              </a:r>
              <a:endParaRPr lang="en-US" sz="2400"/>
            </a:p>
          </p:txBody>
        </p:sp>
        <p:sp>
          <p:nvSpPr>
            <p:cNvPr id="373881" name="Rectangle 121"/>
            <p:cNvSpPr>
              <a:spLocks noChangeArrowheads="1"/>
            </p:cNvSpPr>
            <p:nvPr/>
          </p:nvSpPr>
          <p:spPr bwMode="auto">
            <a:xfrm>
              <a:off x="2738" y="177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373882" name="Rectangle 122"/>
            <p:cNvSpPr>
              <a:spLocks noChangeArrowheads="1"/>
            </p:cNvSpPr>
            <p:nvPr/>
          </p:nvSpPr>
          <p:spPr bwMode="auto">
            <a:xfrm>
              <a:off x="3052" y="1779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0</a:t>
              </a:r>
              <a:endParaRPr lang="en-US" sz="2400"/>
            </a:p>
          </p:txBody>
        </p:sp>
        <p:sp>
          <p:nvSpPr>
            <p:cNvPr id="373883" name="Rectangle 123"/>
            <p:cNvSpPr>
              <a:spLocks noChangeArrowheads="1"/>
            </p:cNvSpPr>
            <p:nvPr/>
          </p:nvSpPr>
          <p:spPr bwMode="auto">
            <a:xfrm>
              <a:off x="3148" y="177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373933" name="Rectangle 173"/>
            <p:cNvSpPr>
              <a:spLocks noChangeArrowheads="1"/>
            </p:cNvSpPr>
            <p:nvPr/>
          </p:nvSpPr>
          <p:spPr bwMode="auto">
            <a:xfrm>
              <a:off x="2305" y="2004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0</a:t>
              </a:r>
              <a:endParaRPr lang="en-US" sz="2400"/>
            </a:p>
          </p:txBody>
        </p:sp>
        <p:sp>
          <p:nvSpPr>
            <p:cNvPr id="373934" name="Rectangle 174"/>
            <p:cNvSpPr>
              <a:spLocks noChangeArrowheads="1"/>
            </p:cNvSpPr>
            <p:nvPr/>
          </p:nvSpPr>
          <p:spPr bwMode="auto">
            <a:xfrm>
              <a:off x="2401" y="2004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373935" name="Rectangle 175"/>
            <p:cNvSpPr>
              <a:spLocks noChangeArrowheads="1"/>
            </p:cNvSpPr>
            <p:nvPr/>
          </p:nvSpPr>
          <p:spPr bwMode="auto">
            <a:xfrm>
              <a:off x="2642" y="2004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1</a:t>
              </a:r>
              <a:endParaRPr lang="en-US" sz="2400"/>
            </a:p>
          </p:txBody>
        </p:sp>
        <p:sp>
          <p:nvSpPr>
            <p:cNvPr id="373936" name="Rectangle 176"/>
            <p:cNvSpPr>
              <a:spLocks noChangeArrowheads="1"/>
            </p:cNvSpPr>
            <p:nvPr/>
          </p:nvSpPr>
          <p:spPr bwMode="auto">
            <a:xfrm>
              <a:off x="2738" y="2004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373937" name="Rectangle 177"/>
            <p:cNvSpPr>
              <a:spLocks noChangeArrowheads="1"/>
            </p:cNvSpPr>
            <p:nvPr/>
          </p:nvSpPr>
          <p:spPr bwMode="auto">
            <a:xfrm>
              <a:off x="3052" y="2004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1</a:t>
              </a:r>
              <a:endParaRPr lang="en-US" sz="2400"/>
            </a:p>
          </p:txBody>
        </p:sp>
        <p:sp>
          <p:nvSpPr>
            <p:cNvPr id="373938" name="Rectangle 178"/>
            <p:cNvSpPr>
              <a:spLocks noChangeArrowheads="1"/>
            </p:cNvSpPr>
            <p:nvPr/>
          </p:nvSpPr>
          <p:spPr bwMode="auto">
            <a:xfrm>
              <a:off x="3148" y="2004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373988" name="Rectangle 228"/>
            <p:cNvSpPr>
              <a:spLocks noChangeArrowheads="1"/>
            </p:cNvSpPr>
            <p:nvPr/>
          </p:nvSpPr>
          <p:spPr bwMode="auto">
            <a:xfrm>
              <a:off x="2303" y="2228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1</a:t>
              </a:r>
              <a:endParaRPr lang="en-US" sz="2400"/>
            </a:p>
          </p:txBody>
        </p:sp>
        <p:sp>
          <p:nvSpPr>
            <p:cNvPr id="373989" name="Rectangle 229"/>
            <p:cNvSpPr>
              <a:spLocks noChangeArrowheads="1"/>
            </p:cNvSpPr>
            <p:nvPr/>
          </p:nvSpPr>
          <p:spPr bwMode="auto">
            <a:xfrm>
              <a:off x="2399" y="2228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373990" name="Rectangle 230"/>
            <p:cNvSpPr>
              <a:spLocks noChangeArrowheads="1"/>
            </p:cNvSpPr>
            <p:nvPr/>
          </p:nvSpPr>
          <p:spPr bwMode="auto">
            <a:xfrm>
              <a:off x="2640" y="2228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0</a:t>
              </a:r>
              <a:endParaRPr lang="en-US" sz="2400"/>
            </a:p>
          </p:txBody>
        </p:sp>
        <p:sp>
          <p:nvSpPr>
            <p:cNvPr id="373991" name="Rectangle 231"/>
            <p:cNvSpPr>
              <a:spLocks noChangeArrowheads="1"/>
            </p:cNvSpPr>
            <p:nvPr/>
          </p:nvSpPr>
          <p:spPr bwMode="auto">
            <a:xfrm>
              <a:off x="2736" y="2228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373992" name="Rectangle 232"/>
            <p:cNvSpPr>
              <a:spLocks noChangeArrowheads="1"/>
            </p:cNvSpPr>
            <p:nvPr/>
          </p:nvSpPr>
          <p:spPr bwMode="auto">
            <a:xfrm>
              <a:off x="3050" y="2228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1</a:t>
              </a:r>
              <a:endParaRPr lang="en-US" sz="2400"/>
            </a:p>
          </p:txBody>
        </p:sp>
        <p:sp>
          <p:nvSpPr>
            <p:cNvPr id="373993" name="Rectangle 233"/>
            <p:cNvSpPr>
              <a:spLocks noChangeArrowheads="1"/>
            </p:cNvSpPr>
            <p:nvPr/>
          </p:nvSpPr>
          <p:spPr bwMode="auto">
            <a:xfrm>
              <a:off x="3146" y="2228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374045" name="Rectangle 285"/>
            <p:cNvSpPr>
              <a:spLocks noChangeArrowheads="1"/>
            </p:cNvSpPr>
            <p:nvPr/>
          </p:nvSpPr>
          <p:spPr bwMode="auto">
            <a:xfrm>
              <a:off x="2303" y="245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1</a:t>
              </a:r>
              <a:endParaRPr lang="en-US" sz="2400"/>
            </a:p>
          </p:txBody>
        </p:sp>
        <p:sp>
          <p:nvSpPr>
            <p:cNvPr id="374046" name="Rectangle 286"/>
            <p:cNvSpPr>
              <a:spLocks noChangeArrowheads="1"/>
            </p:cNvSpPr>
            <p:nvPr/>
          </p:nvSpPr>
          <p:spPr bwMode="auto">
            <a:xfrm>
              <a:off x="2399" y="245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374047" name="Rectangle 287"/>
            <p:cNvSpPr>
              <a:spLocks noChangeArrowheads="1"/>
            </p:cNvSpPr>
            <p:nvPr/>
          </p:nvSpPr>
          <p:spPr bwMode="auto">
            <a:xfrm>
              <a:off x="2640" y="245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1</a:t>
              </a:r>
              <a:endParaRPr lang="en-US" sz="2400"/>
            </a:p>
          </p:txBody>
        </p:sp>
        <p:sp>
          <p:nvSpPr>
            <p:cNvPr id="374048" name="Rectangle 288"/>
            <p:cNvSpPr>
              <a:spLocks noChangeArrowheads="1"/>
            </p:cNvSpPr>
            <p:nvPr/>
          </p:nvSpPr>
          <p:spPr bwMode="auto">
            <a:xfrm>
              <a:off x="2736" y="245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374049" name="Rectangle 289"/>
            <p:cNvSpPr>
              <a:spLocks noChangeArrowheads="1"/>
            </p:cNvSpPr>
            <p:nvPr/>
          </p:nvSpPr>
          <p:spPr bwMode="auto">
            <a:xfrm>
              <a:off x="3050" y="245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0</a:t>
              </a:r>
              <a:endParaRPr lang="en-US" sz="2400"/>
            </a:p>
          </p:txBody>
        </p:sp>
        <p:sp>
          <p:nvSpPr>
            <p:cNvPr id="374050" name="Rectangle 290"/>
            <p:cNvSpPr>
              <a:spLocks noChangeArrowheads="1"/>
            </p:cNvSpPr>
            <p:nvPr/>
          </p:nvSpPr>
          <p:spPr bwMode="auto">
            <a:xfrm>
              <a:off x="3146" y="245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374159" name="Rectangle 399"/>
            <p:cNvSpPr>
              <a:spLocks noChangeArrowheads="1"/>
            </p:cNvSpPr>
            <p:nvPr/>
          </p:nvSpPr>
          <p:spPr bwMode="auto">
            <a:xfrm>
              <a:off x="2825" y="2452"/>
              <a:ext cx="540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endParaRPr lang="en-US" sz="1200" b="1"/>
            </a:p>
          </p:txBody>
        </p:sp>
        <p:sp>
          <p:nvSpPr>
            <p:cNvPr id="374158" name="Rectangle 398"/>
            <p:cNvSpPr>
              <a:spLocks noChangeArrowheads="1"/>
            </p:cNvSpPr>
            <p:nvPr/>
          </p:nvSpPr>
          <p:spPr bwMode="auto">
            <a:xfrm>
              <a:off x="2555" y="2452"/>
              <a:ext cx="270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endParaRPr lang="en-US" sz="1200" b="1"/>
            </a:p>
          </p:txBody>
        </p:sp>
        <p:sp>
          <p:nvSpPr>
            <p:cNvPr id="374157" name="Rectangle 397"/>
            <p:cNvSpPr>
              <a:spLocks noChangeArrowheads="1"/>
            </p:cNvSpPr>
            <p:nvPr/>
          </p:nvSpPr>
          <p:spPr bwMode="auto">
            <a:xfrm>
              <a:off x="2148" y="2452"/>
              <a:ext cx="40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endParaRPr lang="en-US" sz="1200" b="1"/>
            </a:p>
          </p:txBody>
        </p:sp>
        <p:sp>
          <p:nvSpPr>
            <p:cNvPr id="374156" name="Rectangle 396"/>
            <p:cNvSpPr>
              <a:spLocks noChangeArrowheads="1"/>
            </p:cNvSpPr>
            <p:nvPr/>
          </p:nvSpPr>
          <p:spPr bwMode="auto">
            <a:xfrm>
              <a:off x="2825" y="2280"/>
              <a:ext cx="540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endParaRPr lang="en-US" sz="1200" b="1"/>
            </a:p>
          </p:txBody>
        </p:sp>
        <p:sp>
          <p:nvSpPr>
            <p:cNvPr id="374155" name="Rectangle 395"/>
            <p:cNvSpPr>
              <a:spLocks noChangeArrowheads="1"/>
            </p:cNvSpPr>
            <p:nvPr/>
          </p:nvSpPr>
          <p:spPr bwMode="auto">
            <a:xfrm>
              <a:off x="2555" y="2280"/>
              <a:ext cx="270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endParaRPr lang="en-US" sz="1200" b="1"/>
            </a:p>
          </p:txBody>
        </p:sp>
        <p:sp>
          <p:nvSpPr>
            <p:cNvPr id="374154" name="Rectangle 394"/>
            <p:cNvSpPr>
              <a:spLocks noChangeArrowheads="1"/>
            </p:cNvSpPr>
            <p:nvPr/>
          </p:nvSpPr>
          <p:spPr bwMode="auto">
            <a:xfrm>
              <a:off x="2148" y="2280"/>
              <a:ext cx="407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endParaRPr lang="en-US" sz="1200" b="1"/>
            </a:p>
          </p:txBody>
        </p:sp>
        <p:sp>
          <p:nvSpPr>
            <p:cNvPr id="374153" name="Rectangle 393"/>
            <p:cNvSpPr>
              <a:spLocks noChangeArrowheads="1"/>
            </p:cNvSpPr>
            <p:nvPr/>
          </p:nvSpPr>
          <p:spPr bwMode="auto">
            <a:xfrm>
              <a:off x="2825" y="2021"/>
              <a:ext cx="5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endParaRPr lang="en-US" sz="1200" b="1"/>
            </a:p>
          </p:txBody>
        </p:sp>
        <p:sp>
          <p:nvSpPr>
            <p:cNvPr id="374152" name="Rectangle 392"/>
            <p:cNvSpPr>
              <a:spLocks noChangeArrowheads="1"/>
            </p:cNvSpPr>
            <p:nvPr/>
          </p:nvSpPr>
          <p:spPr bwMode="auto">
            <a:xfrm>
              <a:off x="2555" y="2021"/>
              <a:ext cx="27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endParaRPr lang="en-US" sz="1200" b="1"/>
            </a:p>
          </p:txBody>
        </p:sp>
        <p:sp>
          <p:nvSpPr>
            <p:cNvPr id="374151" name="Rectangle 391"/>
            <p:cNvSpPr>
              <a:spLocks noChangeArrowheads="1"/>
            </p:cNvSpPr>
            <p:nvPr/>
          </p:nvSpPr>
          <p:spPr bwMode="auto">
            <a:xfrm>
              <a:off x="2148" y="2021"/>
              <a:ext cx="407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endParaRPr lang="en-US" sz="1200" b="1"/>
            </a:p>
          </p:txBody>
        </p:sp>
        <p:sp>
          <p:nvSpPr>
            <p:cNvPr id="374150" name="Rectangle 390"/>
            <p:cNvSpPr>
              <a:spLocks noChangeArrowheads="1"/>
            </p:cNvSpPr>
            <p:nvPr/>
          </p:nvSpPr>
          <p:spPr bwMode="auto">
            <a:xfrm>
              <a:off x="2825" y="1747"/>
              <a:ext cx="540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endParaRPr lang="en-US" sz="1200" b="1"/>
            </a:p>
          </p:txBody>
        </p:sp>
        <p:sp>
          <p:nvSpPr>
            <p:cNvPr id="374149" name="Rectangle 389"/>
            <p:cNvSpPr>
              <a:spLocks noChangeArrowheads="1"/>
            </p:cNvSpPr>
            <p:nvPr/>
          </p:nvSpPr>
          <p:spPr bwMode="auto">
            <a:xfrm>
              <a:off x="2555" y="1747"/>
              <a:ext cx="270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endParaRPr lang="en-US" sz="1200" b="1"/>
            </a:p>
          </p:txBody>
        </p:sp>
        <p:sp>
          <p:nvSpPr>
            <p:cNvPr id="374148" name="Rectangle 388"/>
            <p:cNvSpPr>
              <a:spLocks noChangeArrowheads="1"/>
            </p:cNvSpPr>
            <p:nvPr/>
          </p:nvSpPr>
          <p:spPr bwMode="auto">
            <a:xfrm>
              <a:off x="2148" y="1747"/>
              <a:ext cx="407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endParaRPr lang="en-US" sz="1200" b="1"/>
            </a:p>
          </p:txBody>
        </p:sp>
        <p:sp>
          <p:nvSpPr>
            <p:cNvPr id="374146" name="Rectangle 386"/>
            <p:cNvSpPr>
              <a:spLocks noChangeArrowheads="1"/>
            </p:cNvSpPr>
            <p:nvPr/>
          </p:nvSpPr>
          <p:spPr bwMode="auto">
            <a:xfrm>
              <a:off x="2555" y="1236"/>
              <a:ext cx="270" cy="5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endParaRPr lang="en-US" sz="2800" b="1"/>
            </a:p>
          </p:txBody>
        </p:sp>
        <p:sp>
          <p:nvSpPr>
            <p:cNvPr id="374145" name="Rectangle 385"/>
            <p:cNvSpPr>
              <a:spLocks noChangeArrowheads="1"/>
            </p:cNvSpPr>
            <p:nvPr/>
          </p:nvSpPr>
          <p:spPr bwMode="auto">
            <a:xfrm>
              <a:off x="2148" y="1236"/>
              <a:ext cx="407" cy="5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endParaRPr lang="en-US" sz="2800" b="1"/>
            </a:p>
          </p:txBody>
        </p:sp>
        <p:sp>
          <p:nvSpPr>
            <p:cNvPr id="374165" name="Line 405"/>
            <p:cNvSpPr>
              <a:spLocks noChangeShapeType="1"/>
            </p:cNvSpPr>
            <p:nvPr/>
          </p:nvSpPr>
          <p:spPr bwMode="auto">
            <a:xfrm>
              <a:off x="2148" y="2661"/>
              <a:ext cx="121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374160" name="Line 400"/>
            <p:cNvSpPr>
              <a:spLocks noChangeShapeType="1"/>
            </p:cNvSpPr>
            <p:nvPr/>
          </p:nvSpPr>
          <p:spPr bwMode="auto">
            <a:xfrm>
              <a:off x="2148" y="1236"/>
              <a:ext cx="121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374167" name="Line 407"/>
            <p:cNvSpPr>
              <a:spLocks noChangeShapeType="1"/>
            </p:cNvSpPr>
            <p:nvPr/>
          </p:nvSpPr>
          <p:spPr bwMode="auto">
            <a:xfrm>
              <a:off x="2555" y="1236"/>
              <a:ext cx="0" cy="14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374161" name="Line 401"/>
            <p:cNvSpPr>
              <a:spLocks noChangeShapeType="1"/>
            </p:cNvSpPr>
            <p:nvPr/>
          </p:nvSpPr>
          <p:spPr bwMode="auto">
            <a:xfrm>
              <a:off x="2148" y="1747"/>
              <a:ext cx="12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374162" name="Line 402"/>
            <p:cNvSpPr>
              <a:spLocks noChangeShapeType="1"/>
            </p:cNvSpPr>
            <p:nvPr/>
          </p:nvSpPr>
          <p:spPr bwMode="auto">
            <a:xfrm>
              <a:off x="2148" y="2021"/>
              <a:ext cx="12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374163" name="Line 403"/>
            <p:cNvSpPr>
              <a:spLocks noChangeShapeType="1"/>
            </p:cNvSpPr>
            <p:nvPr/>
          </p:nvSpPr>
          <p:spPr bwMode="auto">
            <a:xfrm>
              <a:off x="2148" y="2244"/>
              <a:ext cx="12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374164" name="Line 404"/>
            <p:cNvSpPr>
              <a:spLocks noChangeShapeType="1"/>
            </p:cNvSpPr>
            <p:nvPr/>
          </p:nvSpPr>
          <p:spPr bwMode="auto">
            <a:xfrm>
              <a:off x="2148" y="2452"/>
              <a:ext cx="12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374166" name="Line 406"/>
            <p:cNvSpPr>
              <a:spLocks noChangeShapeType="1"/>
            </p:cNvSpPr>
            <p:nvPr/>
          </p:nvSpPr>
          <p:spPr bwMode="auto">
            <a:xfrm>
              <a:off x="2148" y="1236"/>
              <a:ext cx="0" cy="14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374168" name="Line 408"/>
            <p:cNvSpPr>
              <a:spLocks noChangeShapeType="1"/>
            </p:cNvSpPr>
            <p:nvPr/>
          </p:nvSpPr>
          <p:spPr bwMode="auto">
            <a:xfrm>
              <a:off x="2825" y="1236"/>
              <a:ext cx="0" cy="14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374169" name="Line 409"/>
            <p:cNvSpPr>
              <a:spLocks noChangeShapeType="1"/>
            </p:cNvSpPr>
            <p:nvPr/>
          </p:nvSpPr>
          <p:spPr bwMode="auto">
            <a:xfrm>
              <a:off x="3365" y="1236"/>
              <a:ext cx="0" cy="14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374290" name="Group 530"/>
          <p:cNvGrpSpPr>
            <a:grpSpLocks/>
          </p:cNvGrpSpPr>
          <p:nvPr/>
        </p:nvGrpSpPr>
        <p:grpSpPr bwMode="auto">
          <a:xfrm>
            <a:off x="6073775" y="1936750"/>
            <a:ext cx="2222500" cy="2320925"/>
            <a:chOff x="3826" y="1220"/>
            <a:chExt cx="1400" cy="1462"/>
          </a:xfrm>
        </p:grpSpPr>
        <p:sp>
          <p:nvSpPr>
            <p:cNvPr id="373774" name="Rectangle 14"/>
            <p:cNvSpPr>
              <a:spLocks noChangeArrowheads="1"/>
            </p:cNvSpPr>
            <p:nvPr/>
          </p:nvSpPr>
          <p:spPr bwMode="auto">
            <a:xfrm>
              <a:off x="4206" y="2495"/>
              <a:ext cx="6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73775" name="Rectangle 15"/>
            <p:cNvSpPr>
              <a:spLocks noChangeArrowheads="1"/>
            </p:cNvSpPr>
            <p:nvPr/>
          </p:nvSpPr>
          <p:spPr bwMode="auto">
            <a:xfrm>
              <a:off x="4518" y="2495"/>
              <a:ext cx="6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73806" name="Rectangle 46"/>
            <p:cNvSpPr>
              <a:spLocks noChangeArrowheads="1"/>
            </p:cNvSpPr>
            <p:nvPr/>
          </p:nvSpPr>
          <p:spPr bwMode="auto">
            <a:xfrm>
              <a:off x="3970" y="1258"/>
              <a:ext cx="13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373807" name="Rectangle 47"/>
            <p:cNvSpPr>
              <a:spLocks noChangeArrowheads="1"/>
            </p:cNvSpPr>
            <p:nvPr/>
          </p:nvSpPr>
          <p:spPr bwMode="auto">
            <a:xfrm>
              <a:off x="4066" y="1258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373808" name="Rectangle 48"/>
            <p:cNvSpPr>
              <a:spLocks noChangeArrowheads="1"/>
            </p:cNvSpPr>
            <p:nvPr/>
          </p:nvSpPr>
          <p:spPr bwMode="auto">
            <a:xfrm>
              <a:off x="4307" y="1258"/>
              <a:ext cx="13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Y</a:t>
              </a:r>
              <a:endParaRPr lang="en-US" sz="2400"/>
            </a:p>
          </p:txBody>
        </p:sp>
        <p:sp>
          <p:nvSpPr>
            <p:cNvPr id="373809" name="Rectangle 49"/>
            <p:cNvSpPr>
              <a:spLocks noChangeArrowheads="1"/>
            </p:cNvSpPr>
            <p:nvPr/>
          </p:nvSpPr>
          <p:spPr bwMode="auto">
            <a:xfrm>
              <a:off x="4403" y="1258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373885" name="Rectangle 125"/>
            <p:cNvSpPr>
              <a:spLocks noChangeArrowheads="1"/>
            </p:cNvSpPr>
            <p:nvPr/>
          </p:nvSpPr>
          <p:spPr bwMode="auto">
            <a:xfrm>
              <a:off x="3970" y="1779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0</a:t>
              </a:r>
              <a:endParaRPr lang="en-US" sz="2400"/>
            </a:p>
          </p:txBody>
        </p:sp>
        <p:sp>
          <p:nvSpPr>
            <p:cNvPr id="373886" name="Rectangle 126"/>
            <p:cNvSpPr>
              <a:spLocks noChangeArrowheads="1"/>
            </p:cNvSpPr>
            <p:nvPr/>
          </p:nvSpPr>
          <p:spPr bwMode="auto">
            <a:xfrm>
              <a:off x="4066" y="177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373887" name="Rectangle 127"/>
            <p:cNvSpPr>
              <a:spLocks noChangeArrowheads="1"/>
            </p:cNvSpPr>
            <p:nvPr/>
          </p:nvSpPr>
          <p:spPr bwMode="auto">
            <a:xfrm>
              <a:off x="4307" y="1779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0</a:t>
              </a:r>
              <a:endParaRPr lang="en-US" sz="2400"/>
            </a:p>
          </p:txBody>
        </p:sp>
        <p:sp>
          <p:nvSpPr>
            <p:cNvPr id="373888" name="Rectangle 128"/>
            <p:cNvSpPr>
              <a:spLocks noChangeArrowheads="1"/>
            </p:cNvSpPr>
            <p:nvPr/>
          </p:nvSpPr>
          <p:spPr bwMode="auto">
            <a:xfrm>
              <a:off x="4403" y="177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373889" name="Rectangle 129"/>
            <p:cNvSpPr>
              <a:spLocks noChangeArrowheads="1"/>
            </p:cNvSpPr>
            <p:nvPr/>
          </p:nvSpPr>
          <p:spPr bwMode="auto">
            <a:xfrm>
              <a:off x="4918" y="1779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1</a:t>
              </a:r>
              <a:endParaRPr lang="en-US" sz="2400"/>
            </a:p>
          </p:txBody>
        </p:sp>
        <p:sp>
          <p:nvSpPr>
            <p:cNvPr id="373890" name="Rectangle 130"/>
            <p:cNvSpPr>
              <a:spLocks noChangeArrowheads="1"/>
            </p:cNvSpPr>
            <p:nvPr/>
          </p:nvSpPr>
          <p:spPr bwMode="auto">
            <a:xfrm>
              <a:off x="5014" y="177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373940" name="Rectangle 180"/>
            <p:cNvSpPr>
              <a:spLocks noChangeArrowheads="1"/>
            </p:cNvSpPr>
            <p:nvPr/>
          </p:nvSpPr>
          <p:spPr bwMode="auto">
            <a:xfrm>
              <a:off x="3970" y="2004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0</a:t>
              </a:r>
              <a:endParaRPr lang="en-US" sz="2400"/>
            </a:p>
          </p:txBody>
        </p:sp>
        <p:sp>
          <p:nvSpPr>
            <p:cNvPr id="373941" name="Rectangle 181"/>
            <p:cNvSpPr>
              <a:spLocks noChangeArrowheads="1"/>
            </p:cNvSpPr>
            <p:nvPr/>
          </p:nvSpPr>
          <p:spPr bwMode="auto">
            <a:xfrm>
              <a:off x="4066" y="2004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373942" name="Rectangle 182"/>
            <p:cNvSpPr>
              <a:spLocks noChangeArrowheads="1"/>
            </p:cNvSpPr>
            <p:nvPr/>
          </p:nvSpPr>
          <p:spPr bwMode="auto">
            <a:xfrm>
              <a:off x="4307" y="2004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1</a:t>
              </a:r>
              <a:endParaRPr lang="en-US" sz="2400"/>
            </a:p>
          </p:txBody>
        </p:sp>
        <p:sp>
          <p:nvSpPr>
            <p:cNvPr id="373943" name="Rectangle 183"/>
            <p:cNvSpPr>
              <a:spLocks noChangeArrowheads="1"/>
            </p:cNvSpPr>
            <p:nvPr/>
          </p:nvSpPr>
          <p:spPr bwMode="auto">
            <a:xfrm>
              <a:off x="4403" y="2004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373944" name="Rectangle 184"/>
            <p:cNvSpPr>
              <a:spLocks noChangeArrowheads="1"/>
            </p:cNvSpPr>
            <p:nvPr/>
          </p:nvSpPr>
          <p:spPr bwMode="auto">
            <a:xfrm>
              <a:off x="4918" y="2004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0</a:t>
              </a:r>
              <a:endParaRPr lang="en-US" sz="2400"/>
            </a:p>
          </p:txBody>
        </p:sp>
        <p:sp>
          <p:nvSpPr>
            <p:cNvPr id="373945" name="Rectangle 185"/>
            <p:cNvSpPr>
              <a:spLocks noChangeArrowheads="1"/>
            </p:cNvSpPr>
            <p:nvPr/>
          </p:nvSpPr>
          <p:spPr bwMode="auto">
            <a:xfrm>
              <a:off x="5014" y="2004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373995" name="Rectangle 235"/>
            <p:cNvSpPr>
              <a:spLocks noChangeArrowheads="1"/>
            </p:cNvSpPr>
            <p:nvPr/>
          </p:nvSpPr>
          <p:spPr bwMode="auto">
            <a:xfrm>
              <a:off x="3980" y="2228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1</a:t>
              </a:r>
              <a:endParaRPr lang="en-US" sz="2400"/>
            </a:p>
          </p:txBody>
        </p:sp>
        <p:sp>
          <p:nvSpPr>
            <p:cNvPr id="373996" name="Rectangle 236"/>
            <p:cNvSpPr>
              <a:spLocks noChangeArrowheads="1"/>
            </p:cNvSpPr>
            <p:nvPr/>
          </p:nvSpPr>
          <p:spPr bwMode="auto">
            <a:xfrm>
              <a:off x="4076" y="2228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373997" name="Rectangle 237"/>
            <p:cNvSpPr>
              <a:spLocks noChangeArrowheads="1"/>
            </p:cNvSpPr>
            <p:nvPr/>
          </p:nvSpPr>
          <p:spPr bwMode="auto">
            <a:xfrm>
              <a:off x="4317" y="2228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0</a:t>
              </a:r>
              <a:endParaRPr lang="en-US" sz="2400"/>
            </a:p>
          </p:txBody>
        </p:sp>
        <p:sp>
          <p:nvSpPr>
            <p:cNvPr id="373998" name="Rectangle 238"/>
            <p:cNvSpPr>
              <a:spLocks noChangeArrowheads="1"/>
            </p:cNvSpPr>
            <p:nvPr/>
          </p:nvSpPr>
          <p:spPr bwMode="auto">
            <a:xfrm>
              <a:off x="4413" y="2228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373999" name="Rectangle 239"/>
            <p:cNvSpPr>
              <a:spLocks noChangeArrowheads="1"/>
            </p:cNvSpPr>
            <p:nvPr/>
          </p:nvSpPr>
          <p:spPr bwMode="auto">
            <a:xfrm>
              <a:off x="4928" y="2228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0</a:t>
              </a:r>
              <a:endParaRPr lang="en-US" sz="2400"/>
            </a:p>
          </p:txBody>
        </p:sp>
        <p:sp>
          <p:nvSpPr>
            <p:cNvPr id="374000" name="Rectangle 240"/>
            <p:cNvSpPr>
              <a:spLocks noChangeArrowheads="1"/>
            </p:cNvSpPr>
            <p:nvPr/>
          </p:nvSpPr>
          <p:spPr bwMode="auto">
            <a:xfrm>
              <a:off x="5024" y="2228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374052" name="Rectangle 292"/>
            <p:cNvSpPr>
              <a:spLocks noChangeArrowheads="1"/>
            </p:cNvSpPr>
            <p:nvPr/>
          </p:nvSpPr>
          <p:spPr bwMode="auto">
            <a:xfrm>
              <a:off x="3980" y="245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1</a:t>
              </a:r>
              <a:endParaRPr lang="en-US" sz="2400"/>
            </a:p>
          </p:txBody>
        </p:sp>
        <p:sp>
          <p:nvSpPr>
            <p:cNvPr id="374053" name="Rectangle 293"/>
            <p:cNvSpPr>
              <a:spLocks noChangeArrowheads="1"/>
            </p:cNvSpPr>
            <p:nvPr/>
          </p:nvSpPr>
          <p:spPr bwMode="auto">
            <a:xfrm>
              <a:off x="4076" y="245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374054" name="Rectangle 294"/>
            <p:cNvSpPr>
              <a:spLocks noChangeArrowheads="1"/>
            </p:cNvSpPr>
            <p:nvPr/>
          </p:nvSpPr>
          <p:spPr bwMode="auto">
            <a:xfrm>
              <a:off x="4317" y="245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1</a:t>
              </a:r>
              <a:endParaRPr lang="en-US" sz="2400"/>
            </a:p>
          </p:txBody>
        </p:sp>
        <p:sp>
          <p:nvSpPr>
            <p:cNvPr id="374055" name="Rectangle 295"/>
            <p:cNvSpPr>
              <a:spLocks noChangeArrowheads="1"/>
            </p:cNvSpPr>
            <p:nvPr/>
          </p:nvSpPr>
          <p:spPr bwMode="auto">
            <a:xfrm>
              <a:off x="4413" y="245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374056" name="Rectangle 296"/>
            <p:cNvSpPr>
              <a:spLocks noChangeArrowheads="1"/>
            </p:cNvSpPr>
            <p:nvPr/>
          </p:nvSpPr>
          <p:spPr bwMode="auto">
            <a:xfrm>
              <a:off x="4928" y="245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1</a:t>
              </a:r>
              <a:endParaRPr lang="en-US" sz="2400"/>
            </a:p>
          </p:txBody>
        </p:sp>
        <p:sp>
          <p:nvSpPr>
            <p:cNvPr id="374057" name="Rectangle 297"/>
            <p:cNvSpPr>
              <a:spLocks noChangeArrowheads="1"/>
            </p:cNvSpPr>
            <p:nvPr/>
          </p:nvSpPr>
          <p:spPr bwMode="auto">
            <a:xfrm>
              <a:off x="5024" y="245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373815" name="Rectangle 55"/>
            <p:cNvSpPr>
              <a:spLocks noChangeArrowheads="1"/>
            </p:cNvSpPr>
            <p:nvPr/>
          </p:nvSpPr>
          <p:spPr bwMode="auto">
            <a:xfrm>
              <a:off x="4526" y="1500"/>
              <a:ext cx="41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or  X</a:t>
              </a:r>
              <a:endParaRPr lang="en-US" sz="2400"/>
            </a:p>
          </p:txBody>
        </p:sp>
        <p:sp>
          <p:nvSpPr>
            <p:cNvPr id="373816" name="Rectangle 56"/>
            <p:cNvSpPr>
              <a:spLocks noChangeArrowheads="1"/>
            </p:cNvSpPr>
            <p:nvPr/>
          </p:nvSpPr>
          <p:spPr bwMode="auto">
            <a:xfrm>
              <a:off x="4954" y="1484"/>
              <a:ext cx="10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  <a:latin typeface="Symbol" pitchFamily="18" charset="2"/>
                </a:rPr>
                <a:t>º</a:t>
              </a:r>
              <a:endParaRPr lang="en-US" sz="2400"/>
            </a:p>
          </p:txBody>
        </p:sp>
        <p:sp>
          <p:nvSpPr>
            <p:cNvPr id="373817" name="Rectangle 57"/>
            <p:cNvSpPr>
              <a:spLocks noChangeArrowheads="1"/>
            </p:cNvSpPr>
            <p:nvPr/>
          </p:nvSpPr>
          <p:spPr bwMode="auto">
            <a:xfrm>
              <a:off x="5059" y="1500"/>
              <a:ext cx="13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Y</a:t>
              </a:r>
              <a:endParaRPr lang="en-US" sz="2400"/>
            </a:p>
          </p:txBody>
        </p:sp>
        <p:grpSp>
          <p:nvGrpSpPr>
            <p:cNvPr id="374289" name="Group 529"/>
            <p:cNvGrpSpPr>
              <a:grpSpLocks/>
            </p:cNvGrpSpPr>
            <p:nvPr/>
          </p:nvGrpSpPr>
          <p:grpSpPr bwMode="auto">
            <a:xfrm>
              <a:off x="4636" y="1250"/>
              <a:ext cx="561" cy="246"/>
              <a:chOff x="4636" y="1250"/>
              <a:chExt cx="561" cy="246"/>
            </a:xfrm>
          </p:grpSpPr>
          <p:sp>
            <p:nvSpPr>
              <p:cNvPr id="373810" name="Rectangle 50"/>
              <p:cNvSpPr>
                <a:spLocks noChangeArrowheads="1"/>
              </p:cNvSpPr>
              <p:nvPr/>
            </p:nvSpPr>
            <p:spPr bwMode="auto">
              <a:xfrm>
                <a:off x="4636" y="1266"/>
                <a:ext cx="203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</a:rPr>
                  <a:t>(X</a:t>
                </a:r>
                <a:endParaRPr lang="en-US" sz="2400"/>
              </a:p>
            </p:txBody>
          </p:sp>
          <p:sp>
            <p:nvSpPr>
              <p:cNvPr id="373811" name="Rectangle 51"/>
              <p:cNvSpPr>
                <a:spLocks noChangeArrowheads="1"/>
              </p:cNvSpPr>
              <p:nvPr/>
            </p:nvSpPr>
            <p:spPr bwMode="auto">
              <a:xfrm>
                <a:off x="4811" y="1250"/>
                <a:ext cx="1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  <a:latin typeface="Symbol" pitchFamily="18" charset="2"/>
                  </a:rPr>
                  <a:t>Å</a:t>
                </a:r>
                <a:endParaRPr lang="en-US" sz="2400"/>
              </a:p>
            </p:txBody>
          </p:sp>
          <p:sp>
            <p:nvSpPr>
              <p:cNvPr id="373812" name="Rectangle 52"/>
              <p:cNvSpPr>
                <a:spLocks noChangeArrowheads="1"/>
              </p:cNvSpPr>
              <p:nvPr/>
            </p:nvSpPr>
            <p:spPr bwMode="auto">
              <a:xfrm>
                <a:off x="4942" y="1266"/>
                <a:ext cx="203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</a:rPr>
                  <a:t>Y)</a:t>
                </a:r>
                <a:endParaRPr lang="en-US" sz="2400"/>
              </a:p>
            </p:txBody>
          </p:sp>
          <p:sp>
            <p:nvSpPr>
              <p:cNvPr id="373813" name="Rectangle 53"/>
              <p:cNvSpPr>
                <a:spLocks noChangeArrowheads="1"/>
              </p:cNvSpPr>
              <p:nvPr/>
            </p:nvSpPr>
            <p:spPr bwMode="auto">
              <a:xfrm>
                <a:off x="5101" y="1266"/>
                <a:ext cx="9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</a:rPr>
                  <a:t>  </a:t>
                </a:r>
                <a:endParaRPr lang="en-US" sz="2400"/>
              </a:p>
            </p:txBody>
          </p:sp>
          <p:sp>
            <p:nvSpPr>
              <p:cNvPr id="374139" name="Line 379"/>
              <p:cNvSpPr>
                <a:spLocks noChangeShapeType="1"/>
              </p:cNvSpPr>
              <p:nvPr/>
            </p:nvSpPr>
            <p:spPr bwMode="auto">
              <a:xfrm flipV="1">
                <a:off x="4667" y="1273"/>
                <a:ext cx="4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374274" name="Line 514"/>
            <p:cNvSpPr>
              <a:spLocks noChangeShapeType="1"/>
            </p:cNvSpPr>
            <p:nvPr/>
          </p:nvSpPr>
          <p:spPr bwMode="auto">
            <a:xfrm>
              <a:off x="3826" y="2673"/>
              <a:ext cx="14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374276" name="Line 516"/>
            <p:cNvSpPr>
              <a:spLocks noChangeShapeType="1"/>
            </p:cNvSpPr>
            <p:nvPr/>
          </p:nvSpPr>
          <p:spPr bwMode="auto">
            <a:xfrm>
              <a:off x="3826" y="1220"/>
              <a:ext cx="14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374277" name="Line 517"/>
            <p:cNvSpPr>
              <a:spLocks noChangeShapeType="1"/>
            </p:cNvSpPr>
            <p:nvPr/>
          </p:nvSpPr>
          <p:spPr bwMode="auto">
            <a:xfrm>
              <a:off x="4204" y="1220"/>
              <a:ext cx="0" cy="14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374279" name="Line 519"/>
            <p:cNvSpPr>
              <a:spLocks noChangeShapeType="1"/>
            </p:cNvSpPr>
            <p:nvPr/>
          </p:nvSpPr>
          <p:spPr bwMode="auto">
            <a:xfrm>
              <a:off x="3826" y="1759"/>
              <a:ext cx="1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374280" name="Line 520"/>
            <p:cNvSpPr>
              <a:spLocks noChangeShapeType="1"/>
            </p:cNvSpPr>
            <p:nvPr/>
          </p:nvSpPr>
          <p:spPr bwMode="auto">
            <a:xfrm>
              <a:off x="3826" y="2020"/>
              <a:ext cx="1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374281" name="Line 521"/>
            <p:cNvSpPr>
              <a:spLocks noChangeShapeType="1"/>
            </p:cNvSpPr>
            <p:nvPr/>
          </p:nvSpPr>
          <p:spPr bwMode="auto">
            <a:xfrm>
              <a:off x="3826" y="2240"/>
              <a:ext cx="1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374282" name="Line 522"/>
            <p:cNvSpPr>
              <a:spLocks noChangeShapeType="1"/>
            </p:cNvSpPr>
            <p:nvPr/>
          </p:nvSpPr>
          <p:spPr bwMode="auto">
            <a:xfrm>
              <a:off x="3826" y="2460"/>
              <a:ext cx="1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374283" name="Line 523"/>
            <p:cNvSpPr>
              <a:spLocks noChangeShapeType="1"/>
            </p:cNvSpPr>
            <p:nvPr/>
          </p:nvSpPr>
          <p:spPr bwMode="auto">
            <a:xfrm>
              <a:off x="3826" y="1220"/>
              <a:ext cx="0" cy="145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374284" name="Line 524"/>
            <p:cNvSpPr>
              <a:spLocks noChangeShapeType="1"/>
            </p:cNvSpPr>
            <p:nvPr/>
          </p:nvSpPr>
          <p:spPr bwMode="auto">
            <a:xfrm>
              <a:off x="4513" y="1220"/>
              <a:ext cx="0" cy="14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374285" name="Line 525"/>
            <p:cNvSpPr>
              <a:spLocks noChangeShapeType="1"/>
            </p:cNvSpPr>
            <p:nvPr/>
          </p:nvSpPr>
          <p:spPr bwMode="auto">
            <a:xfrm>
              <a:off x="5226" y="1220"/>
              <a:ext cx="0" cy="145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2 - Part 3         </a:t>
            </a:r>
            <a:fld id="{F7659972-8C58-4EAE-8737-812468757921}" type="slidenum">
              <a:rPr lang="en-US"/>
              <a:pPr/>
              <a:t>17</a:t>
            </a:fld>
            <a:endParaRPr lang="en-US"/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XOR/XNOR (Continued)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cs typeface="Times New Roman" pitchFamily="18" charset="0"/>
              </a:rPr>
              <a:t>The XOR function can be extended to 3 or more variables. For more than 2 variables, it is called an </a:t>
            </a:r>
            <a:r>
              <a:rPr lang="en-US" sz="2400" i="1">
                <a:cs typeface="Times New Roman" pitchFamily="18" charset="0"/>
              </a:rPr>
              <a:t>odd function</a:t>
            </a:r>
            <a:r>
              <a:rPr lang="en-US" sz="2400">
                <a:cs typeface="Times New Roman" pitchFamily="18" charset="0"/>
              </a:rPr>
              <a:t> or </a:t>
            </a:r>
            <a:r>
              <a:rPr lang="en-US" sz="2400" i="1">
                <a:cs typeface="Times New Roman" pitchFamily="18" charset="0"/>
              </a:rPr>
              <a:t>modulo 2 sum </a:t>
            </a:r>
            <a:r>
              <a:rPr lang="en-US" sz="2400">
                <a:cs typeface="Times New Roman" pitchFamily="18" charset="0"/>
              </a:rPr>
              <a:t>(</a:t>
            </a:r>
            <a:r>
              <a:rPr lang="en-US" sz="2400" i="1">
                <a:cs typeface="Times New Roman" pitchFamily="18" charset="0"/>
              </a:rPr>
              <a:t>Mod 2 sum</a:t>
            </a:r>
            <a:r>
              <a:rPr lang="en-US" sz="2400">
                <a:cs typeface="Times New Roman" pitchFamily="18" charset="0"/>
              </a:rPr>
              <a:t>)</a:t>
            </a:r>
            <a:r>
              <a:rPr lang="en-US" sz="2400" i="1">
                <a:cs typeface="Times New Roman" pitchFamily="18" charset="0"/>
              </a:rPr>
              <a:t>,</a:t>
            </a:r>
            <a:r>
              <a:rPr lang="en-US" sz="2400">
                <a:cs typeface="Times New Roman" pitchFamily="18" charset="0"/>
              </a:rPr>
              <a:t> not an XOR:</a:t>
            </a:r>
            <a:r>
              <a:rPr lang="en-US" sz="2400"/>
              <a:t> </a:t>
            </a:r>
          </a:p>
          <a:p>
            <a:endParaRPr lang="en-US" sz="2400"/>
          </a:p>
          <a:p>
            <a:r>
              <a:rPr lang="en-US" sz="2400"/>
              <a:t>The complement of the odd function is the even function.</a:t>
            </a:r>
          </a:p>
          <a:p>
            <a:r>
              <a:rPr lang="en-US" sz="2400">
                <a:cs typeface="Times New Roman" pitchFamily="18" charset="0"/>
              </a:rPr>
              <a:t>The XOR identities:</a:t>
            </a:r>
            <a:r>
              <a:rPr lang="en-US" sz="2400"/>
              <a:t> </a:t>
            </a:r>
          </a:p>
          <a:p>
            <a:endParaRPr lang="en-US" sz="24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375849" name="Rectangle 41"/>
          <p:cNvSpPr>
            <a:spLocks noChangeArrowheads="1"/>
          </p:cNvSpPr>
          <p:nvPr/>
        </p:nvSpPr>
        <p:spPr bwMode="auto">
          <a:xfrm>
            <a:off x="6475413" y="4156075"/>
            <a:ext cx="188912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 b="1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/>
          </a:p>
        </p:txBody>
      </p:sp>
      <p:sp>
        <p:nvSpPr>
          <p:cNvPr id="375851" name="Rectangle 43"/>
          <p:cNvSpPr>
            <a:spLocks noChangeArrowheads="1"/>
          </p:cNvSpPr>
          <p:nvPr/>
        </p:nvSpPr>
        <p:spPr bwMode="auto">
          <a:xfrm>
            <a:off x="2463800" y="4156075"/>
            <a:ext cx="188913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 b="1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/>
          </a:p>
        </p:txBody>
      </p:sp>
      <p:grpSp>
        <p:nvGrpSpPr>
          <p:cNvPr id="375923" name="Group 115"/>
          <p:cNvGrpSpPr>
            <a:grpSpLocks/>
          </p:cNvGrpSpPr>
          <p:nvPr/>
        </p:nvGrpSpPr>
        <p:grpSpPr bwMode="auto">
          <a:xfrm>
            <a:off x="1504950" y="4194175"/>
            <a:ext cx="5964238" cy="1608138"/>
            <a:chOff x="948" y="2642"/>
            <a:chExt cx="3757" cy="1013"/>
          </a:xfrm>
        </p:grpSpPr>
        <p:sp>
          <p:nvSpPr>
            <p:cNvPr id="375842" name="Line 34"/>
            <p:cNvSpPr>
              <a:spLocks noChangeShapeType="1"/>
            </p:cNvSpPr>
            <p:nvPr/>
          </p:nvSpPr>
          <p:spPr bwMode="auto">
            <a:xfrm>
              <a:off x="4260" y="2651"/>
              <a:ext cx="15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75843" name="Rectangle 35"/>
            <p:cNvSpPr>
              <a:spLocks noChangeArrowheads="1"/>
            </p:cNvSpPr>
            <p:nvPr/>
          </p:nvSpPr>
          <p:spPr bwMode="auto">
            <a:xfrm>
              <a:off x="4258" y="2643"/>
              <a:ext cx="15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1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375844" name="Rectangle 36"/>
            <p:cNvSpPr>
              <a:spLocks noChangeArrowheads="1"/>
            </p:cNvSpPr>
            <p:nvPr/>
          </p:nvSpPr>
          <p:spPr bwMode="auto">
            <a:xfrm>
              <a:off x="3926" y="2643"/>
              <a:ext cx="10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1">
                  <a:solidFill>
                    <a:srgbClr val="000000"/>
                  </a:solidFill>
                </a:rPr>
                <a:t>1</a:t>
              </a:r>
              <a:endParaRPr lang="en-US" sz="2400"/>
            </a:p>
          </p:txBody>
        </p:sp>
        <p:sp>
          <p:nvSpPr>
            <p:cNvPr id="375845" name="Rectangle 37"/>
            <p:cNvSpPr>
              <a:spLocks noChangeArrowheads="1"/>
            </p:cNvSpPr>
            <p:nvPr/>
          </p:nvSpPr>
          <p:spPr bwMode="auto">
            <a:xfrm>
              <a:off x="3529" y="2643"/>
              <a:ext cx="15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1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375846" name="Rectangle 38"/>
            <p:cNvSpPr>
              <a:spLocks noChangeArrowheads="1"/>
            </p:cNvSpPr>
            <p:nvPr/>
          </p:nvSpPr>
          <p:spPr bwMode="auto">
            <a:xfrm>
              <a:off x="1730" y="2643"/>
              <a:ext cx="15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1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375847" name="Rectangle 39"/>
            <p:cNvSpPr>
              <a:spLocks noChangeArrowheads="1"/>
            </p:cNvSpPr>
            <p:nvPr/>
          </p:nvSpPr>
          <p:spPr bwMode="auto">
            <a:xfrm>
              <a:off x="1390" y="2643"/>
              <a:ext cx="10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1">
                  <a:solidFill>
                    <a:srgbClr val="000000"/>
                  </a:solidFill>
                </a:rPr>
                <a:t>0</a:t>
              </a:r>
              <a:endParaRPr lang="en-US" sz="2400"/>
            </a:p>
          </p:txBody>
        </p:sp>
        <p:sp>
          <p:nvSpPr>
            <p:cNvPr id="375848" name="Rectangle 40"/>
            <p:cNvSpPr>
              <a:spLocks noChangeArrowheads="1"/>
            </p:cNvSpPr>
            <p:nvPr/>
          </p:nvSpPr>
          <p:spPr bwMode="auto">
            <a:xfrm>
              <a:off x="985" y="2643"/>
              <a:ext cx="15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1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375850" name="Rectangle 42"/>
            <p:cNvSpPr>
              <a:spLocks noChangeArrowheads="1"/>
            </p:cNvSpPr>
            <p:nvPr/>
          </p:nvSpPr>
          <p:spPr bwMode="auto">
            <a:xfrm>
              <a:off x="3729" y="2642"/>
              <a:ext cx="16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1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2400"/>
            </a:p>
          </p:txBody>
        </p:sp>
        <p:sp>
          <p:nvSpPr>
            <p:cNvPr id="375852" name="Rectangle 44"/>
            <p:cNvSpPr>
              <a:spLocks noChangeArrowheads="1"/>
            </p:cNvSpPr>
            <p:nvPr/>
          </p:nvSpPr>
          <p:spPr bwMode="auto">
            <a:xfrm>
              <a:off x="1184" y="2650"/>
              <a:ext cx="16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1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2400"/>
            </a:p>
          </p:txBody>
        </p:sp>
        <p:sp>
          <p:nvSpPr>
            <p:cNvPr id="375853" name="Line 45"/>
            <p:cNvSpPr>
              <a:spLocks noChangeShapeType="1"/>
            </p:cNvSpPr>
            <p:nvPr/>
          </p:nvSpPr>
          <p:spPr bwMode="auto">
            <a:xfrm>
              <a:off x="3962" y="2904"/>
              <a:ext cx="15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75854" name="Rectangle 46"/>
            <p:cNvSpPr>
              <a:spLocks noChangeArrowheads="1"/>
            </p:cNvSpPr>
            <p:nvPr/>
          </p:nvSpPr>
          <p:spPr bwMode="auto">
            <a:xfrm>
              <a:off x="4352" y="2895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</a:rPr>
                <a:t>1</a:t>
              </a:r>
              <a:endParaRPr lang="en-US" sz="2400"/>
            </a:p>
          </p:txBody>
        </p:sp>
        <p:sp>
          <p:nvSpPr>
            <p:cNvPr id="375855" name="Rectangle 47"/>
            <p:cNvSpPr>
              <a:spLocks noChangeArrowheads="1"/>
            </p:cNvSpPr>
            <p:nvPr/>
          </p:nvSpPr>
          <p:spPr bwMode="auto">
            <a:xfrm>
              <a:off x="3959" y="2895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375856" name="Rectangle 48"/>
            <p:cNvSpPr>
              <a:spLocks noChangeArrowheads="1"/>
            </p:cNvSpPr>
            <p:nvPr/>
          </p:nvSpPr>
          <p:spPr bwMode="auto">
            <a:xfrm>
              <a:off x="3540" y="2895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375857" name="Rectangle 49"/>
            <p:cNvSpPr>
              <a:spLocks noChangeArrowheads="1"/>
            </p:cNvSpPr>
            <p:nvPr/>
          </p:nvSpPr>
          <p:spPr bwMode="auto">
            <a:xfrm>
              <a:off x="1799" y="2895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</a:rPr>
                <a:t>0</a:t>
              </a:r>
              <a:endParaRPr lang="en-US" sz="2400"/>
            </a:p>
          </p:txBody>
        </p:sp>
        <p:sp>
          <p:nvSpPr>
            <p:cNvPr id="375858" name="Rectangle 50"/>
            <p:cNvSpPr>
              <a:spLocks noChangeArrowheads="1"/>
            </p:cNvSpPr>
            <p:nvPr/>
          </p:nvSpPr>
          <p:spPr bwMode="auto">
            <a:xfrm>
              <a:off x="1398" y="2895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375859" name="Rectangle 51"/>
            <p:cNvSpPr>
              <a:spLocks noChangeArrowheads="1"/>
            </p:cNvSpPr>
            <p:nvPr/>
          </p:nvSpPr>
          <p:spPr bwMode="auto">
            <a:xfrm>
              <a:off x="978" y="2895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375860" name="Rectangle 52"/>
            <p:cNvSpPr>
              <a:spLocks noChangeArrowheads="1"/>
            </p:cNvSpPr>
            <p:nvPr/>
          </p:nvSpPr>
          <p:spPr bwMode="auto">
            <a:xfrm>
              <a:off x="4184" y="2870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/>
            </a:p>
          </p:txBody>
        </p:sp>
        <p:sp>
          <p:nvSpPr>
            <p:cNvPr id="375861" name="Rectangle 53"/>
            <p:cNvSpPr>
              <a:spLocks noChangeArrowheads="1"/>
            </p:cNvSpPr>
            <p:nvPr/>
          </p:nvSpPr>
          <p:spPr bwMode="auto">
            <a:xfrm>
              <a:off x="3744" y="2894"/>
              <a:ext cx="17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2400"/>
            </a:p>
          </p:txBody>
        </p:sp>
        <p:sp>
          <p:nvSpPr>
            <p:cNvPr id="375862" name="Rectangle 54"/>
            <p:cNvSpPr>
              <a:spLocks noChangeArrowheads="1"/>
            </p:cNvSpPr>
            <p:nvPr/>
          </p:nvSpPr>
          <p:spPr bwMode="auto">
            <a:xfrm>
              <a:off x="1622" y="2870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/>
            </a:p>
          </p:txBody>
        </p:sp>
        <p:sp>
          <p:nvSpPr>
            <p:cNvPr id="375863" name="Rectangle 55"/>
            <p:cNvSpPr>
              <a:spLocks noChangeArrowheads="1"/>
            </p:cNvSpPr>
            <p:nvPr/>
          </p:nvSpPr>
          <p:spPr bwMode="auto">
            <a:xfrm>
              <a:off x="1182" y="2902"/>
              <a:ext cx="17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2400"/>
            </a:p>
          </p:txBody>
        </p:sp>
        <p:sp>
          <p:nvSpPr>
            <p:cNvPr id="375882" name="Rectangle 74"/>
            <p:cNvSpPr>
              <a:spLocks noChangeArrowheads="1"/>
            </p:cNvSpPr>
            <p:nvPr/>
          </p:nvSpPr>
          <p:spPr bwMode="auto">
            <a:xfrm>
              <a:off x="2208" y="3139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375883" name="Rectangle 75"/>
            <p:cNvSpPr>
              <a:spLocks noChangeArrowheads="1"/>
            </p:cNvSpPr>
            <p:nvPr/>
          </p:nvSpPr>
          <p:spPr bwMode="auto">
            <a:xfrm>
              <a:off x="1794" y="3139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</a:rPr>
                <a:t>Y</a:t>
              </a:r>
              <a:endParaRPr lang="en-US" sz="2400"/>
            </a:p>
          </p:txBody>
        </p:sp>
        <p:sp>
          <p:nvSpPr>
            <p:cNvPr id="375884" name="Rectangle 76"/>
            <p:cNvSpPr>
              <a:spLocks noChangeArrowheads="1"/>
            </p:cNvSpPr>
            <p:nvPr/>
          </p:nvSpPr>
          <p:spPr bwMode="auto">
            <a:xfrm>
              <a:off x="1393" y="3139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</a:rPr>
                <a:t>Y</a:t>
              </a:r>
              <a:endParaRPr lang="en-US" sz="2400"/>
            </a:p>
          </p:txBody>
        </p:sp>
        <p:sp>
          <p:nvSpPr>
            <p:cNvPr id="375885" name="Rectangle 77"/>
            <p:cNvSpPr>
              <a:spLocks noChangeArrowheads="1"/>
            </p:cNvSpPr>
            <p:nvPr/>
          </p:nvSpPr>
          <p:spPr bwMode="auto">
            <a:xfrm>
              <a:off x="973" y="3139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375886" name="Rectangle 78"/>
            <p:cNvSpPr>
              <a:spLocks noChangeArrowheads="1"/>
            </p:cNvSpPr>
            <p:nvPr/>
          </p:nvSpPr>
          <p:spPr bwMode="auto">
            <a:xfrm>
              <a:off x="1993" y="3141"/>
              <a:ext cx="17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2400"/>
            </a:p>
          </p:txBody>
        </p:sp>
        <p:sp>
          <p:nvSpPr>
            <p:cNvPr id="375887" name="Rectangle 79"/>
            <p:cNvSpPr>
              <a:spLocks noChangeArrowheads="1"/>
            </p:cNvSpPr>
            <p:nvPr/>
          </p:nvSpPr>
          <p:spPr bwMode="auto">
            <a:xfrm>
              <a:off x="1612" y="3132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/>
            </a:p>
          </p:txBody>
        </p:sp>
        <p:sp>
          <p:nvSpPr>
            <p:cNvPr id="375888" name="Rectangle 80"/>
            <p:cNvSpPr>
              <a:spLocks noChangeArrowheads="1"/>
            </p:cNvSpPr>
            <p:nvPr/>
          </p:nvSpPr>
          <p:spPr bwMode="auto">
            <a:xfrm>
              <a:off x="1177" y="3141"/>
              <a:ext cx="17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2400"/>
            </a:p>
          </p:txBody>
        </p:sp>
        <p:sp>
          <p:nvSpPr>
            <p:cNvPr id="375889" name="Rectangle 81"/>
            <p:cNvSpPr>
              <a:spLocks noChangeArrowheads="1"/>
            </p:cNvSpPr>
            <p:nvPr/>
          </p:nvSpPr>
          <p:spPr bwMode="auto">
            <a:xfrm>
              <a:off x="4556" y="3386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</a:rPr>
                <a:t>Z</a:t>
              </a:r>
              <a:endParaRPr lang="en-US" sz="2400"/>
            </a:p>
          </p:txBody>
        </p:sp>
        <p:sp>
          <p:nvSpPr>
            <p:cNvPr id="375890" name="Rectangle 82"/>
            <p:cNvSpPr>
              <a:spLocks noChangeArrowheads="1"/>
            </p:cNvSpPr>
            <p:nvPr/>
          </p:nvSpPr>
          <p:spPr bwMode="auto">
            <a:xfrm>
              <a:off x="4142" y="338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</a:rPr>
                <a:t>Y</a:t>
              </a:r>
              <a:endParaRPr lang="en-US" sz="2400"/>
            </a:p>
          </p:txBody>
        </p:sp>
        <p:sp>
          <p:nvSpPr>
            <p:cNvPr id="375891" name="Rectangle 83"/>
            <p:cNvSpPr>
              <a:spLocks noChangeArrowheads="1"/>
            </p:cNvSpPr>
            <p:nvPr/>
          </p:nvSpPr>
          <p:spPr bwMode="auto">
            <a:xfrm>
              <a:off x="3723" y="338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375892" name="Rectangle 84"/>
            <p:cNvSpPr>
              <a:spLocks noChangeArrowheads="1"/>
            </p:cNvSpPr>
            <p:nvPr/>
          </p:nvSpPr>
          <p:spPr bwMode="auto">
            <a:xfrm>
              <a:off x="3411" y="3386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</a:rPr>
                <a:t>)</a:t>
              </a:r>
              <a:endParaRPr lang="en-US" sz="2400"/>
            </a:p>
          </p:txBody>
        </p:sp>
        <p:sp>
          <p:nvSpPr>
            <p:cNvPr id="375893" name="Rectangle 85"/>
            <p:cNvSpPr>
              <a:spLocks noChangeArrowheads="1"/>
            </p:cNvSpPr>
            <p:nvPr/>
          </p:nvSpPr>
          <p:spPr bwMode="auto">
            <a:xfrm>
              <a:off x="3253" y="3386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</a:rPr>
                <a:t>Z</a:t>
              </a:r>
              <a:endParaRPr lang="en-US" sz="2400"/>
            </a:p>
          </p:txBody>
        </p:sp>
        <p:sp>
          <p:nvSpPr>
            <p:cNvPr id="375894" name="Rectangle 86"/>
            <p:cNvSpPr>
              <a:spLocks noChangeArrowheads="1"/>
            </p:cNvSpPr>
            <p:nvPr/>
          </p:nvSpPr>
          <p:spPr bwMode="auto">
            <a:xfrm>
              <a:off x="2840" y="338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</a:rPr>
                <a:t>Y</a:t>
              </a:r>
              <a:endParaRPr lang="en-US" sz="2400"/>
            </a:p>
          </p:txBody>
        </p:sp>
        <p:sp>
          <p:nvSpPr>
            <p:cNvPr id="375895" name="Rectangle 87"/>
            <p:cNvSpPr>
              <a:spLocks noChangeArrowheads="1"/>
            </p:cNvSpPr>
            <p:nvPr/>
          </p:nvSpPr>
          <p:spPr bwMode="auto">
            <a:xfrm>
              <a:off x="2752" y="3386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</a:rPr>
                <a:t>(</a:t>
              </a:r>
              <a:endParaRPr lang="en-US" sz="2400"/>
            </a:p>
          </p:txBody>
        </p:sp>
        <p:sp>
          <p:nvSpPr>
            <p:cNvPr id="375896" name="Rectangle 88"/>
            <p:cNvSpPr>
              <a:spLocks noChangeArrowheads="1"/>
            </p:cNvSpPr>
            <p:nvPr/>
          </p:nvSpPr>
          <p:spPr bwMode="auto">
            <a:xfrm>
              <a:off x="2338" y="338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375897" name="Rectangle 89"/>
            <p:cNvSpPr>
              <a:spLocks noChangeArrowheads="1"/>
            </p:cNvSpPr>
            <p:nvPr/>
          </p:nvSpPr>
          <p:spPr bwMode="auto">
            <a:xfrm>
              <a:off x="1951" y="3386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</a:rPr>
                <a:t>Z</a:t>
              </a:r>
              <a:endParaRPr lang="en-US" sz="2400"/>
            </a:p>
          </p:txBody>
        </p:sp>
        <p:sp>
          <p:nvSpPr>
            <p:cNvPr id="375898" name="Rectangle 90"/>
            <p:cNvSpPr>
              <a:spLocks noChangeArrowheads="1"/>
            </p:cNvSpPr>
            <p:nvPr/>
          </p:nvSpPr>
          <p:spPr bwMode="auto">
            <a:xfrm>
              <a:off x="1618" y="3350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</a:rPr>
                <a:t>)</a:t>
              </a:r>
              <a:endParaRPr lang="en-US" sz="2400"/>
            </a:p>
          </p:txBody>
        </p:sp>
        <p:sp>
          <p:nvSpPr>
            <p:cNvPr id="375899" name="Rectangle 91"/>
            <p:cNvSpPr>
              <a:spLocks noChangeArrowheads="1"/>
            </p:cNvSpPr>
            <p:nvPr/>
          </p:nvSpPr>
          <p:spPr bwMode="auto">
            <a:xfrm>
              <a:off x="1455" y="338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</a:rPr>
                <a:t>Y</a:t>
              </a:r>
              <a:endParaRPr lang="en-US" sz="2400"/>
            </a:p>
          </p:txBody>
        </p:sp>
        <p:sp>
          <p:nvSpPr>
            <p:cNvPr id="375900" name="Rectangle 92"/>
            <p:cNvSpPr>
              <a:spLocks noChangeArrowheads="1"/>
            </p:cNvSpPr>
            <p:nvPr/>
          </p:nvSpPr>
          <p:spPr bwMode="auto">
            <a:xfrm>
              <a:off x="1036" y="338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375901" name="Rectangle 93"/>
            <p:cNvSpPr>
              <a:spLocks noChangeArrowheads="1"/>
            </p:cNvSpPr>
            <p:nvPr/>
          </p:nvSpPr>
          <p:spPr bwMode="auto">
            <a:xfrm>
              <a:off x="948" y="3386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</a:rPr>
                <a:t>(</a:t>
              </a:r>
              <a:endParaRPr lang="en-US" sz="2400"/>
            </a:p>
          </p:txBody>
        </p:sp>
        <p:sp>
          <p:nvSpPr>
            <p:cNvPr id="375902" name="Rectangle 94"/>
            <p:cNvSpPr>
              <a:spLocks noChangeArrowheads="1"/>
            </p:cNvSpPr>
            <p:nvPr/>
          </p:nvSpPr>
          <p:spPr bwMode="auto">
            <a:xfrm>
              <a:off x="4341" y="3377"/>
              <a:ext cx="17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2400"/>
            </a:p>
          </p:txBody>
        </p:sp>
        <p:sp>
          <p:nvSpPr>
            <p:cNvPr id="375903" name="Rectangle 95"/>
            <p:cNvSpPr>
              <a:spLocks noChangeArrowheads="1"/>
            </p:cNvSpPr>
            <p:nvPr/>
          </p:nvSpPr>
          <p:spPr bwMode="auto">
            <a:xfrm>
              <a:off x="3927" y="3377"/>
              <a:ext cx="17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2400"/>
            </a:p>
          </p:txBody>
        </p:sp>
        <p:sp>
          <p:nvSpPr>
            <p:cNvPr id="375904" name="Rectangle 96"/>
            <p:cNvSpPr>
              <a:spLocks noChangeArrowheads="1"/>
            </p:cNvSpPr>
            <p:nvPr/>
          </p:nvSpPr>
          <p:spPr bwMode="auto">
            <a:xfrm>
              <a:off x="3540" y="336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/>
            </a:p>
          </p:txBody>
        </p:sp>
        <p:sp>
          <p:nvSpPr>
            <p:cNvPr id="375905" name="Rectangle 97"/>
            <p:cNvSpPr>
              <a:spLocks noChangeArrowheads="1"/>
            </p:cNvSpPr>
            <p:nvPr/>
          </p:nvSpPr>
          <p:spPr bwMode="auto">
            <a:xfrm>
              <a:off x="3038" y="3385"/>
              <a:ext cx="17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2400"/>
            </a:p>
          </p:txBody>
        </p:sp>
        <p:sp>
          <p:nvSpPr>
            <p:cNvPr id="375906" name="Rectangle 98"/>
            <p:cNvSpPr>
              <a:spLocks noChangeArrowheads="1"/>
            </p:cNvSpPr>
            <p:nvPr/>
          </p:nvSpPr>
          <p:spPr bwMode="auto">
            <a:xfrm>
              <a:off x="2542" y="3385"/>
              <a:ext cx="17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2400"/>
            </a:p>
          </p:txBody>
        </p:sp>
        <p:sp>
          <p:nvSpPr>
            <p:cNvPr id="375907" name="Rectangle 99"/>
            <p:cNvSpPr>
              <a:spLocks noChangeArrowheads="1"/>
            </p:cNvSpPr>
            <p:nvPr/>
          </p:nvSpPr>
          <p:spPr bwMode="auto">
            <a:xfrm>
              <a:off x="2156" y="336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/>
            </a:p>
          </p:txBody>
        </p:sp>
        <p:sp>
          <p:nvSpPr>
            <p:cNvPr id="375908" name="Rectangle 100"/>
            <p:cNvSpPr>
              <a:spLocks noChangeArrowheads="1"/>
            </p:cNvSpPr>
            <p:nvPr/>
          </p:nvSpPr>
          <p:spPr bwMode="auto">
            <a:xfrm>
              <a:off x="1735" y="3377"/>
              <a:ext cx="17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2400"/>
            </a:p>
          </p:txBody>
        </p:sp>
        <p:sp>
          <p:nvSpPr>
            <p:cNvPr id="375909" name="Rectangle 101"/>
            <p:cNvSpPr>
              <a:spLocks noChangeArrowheads="1"/>
            </p:cNvSpPr>
            <p:nvPr/>
          </p:nvSpPr>
          <p:spPr bwMode="auto">
            <a:xfrm>
              <a:off x="1240" y="3385"/>
              <a:ext cx="17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2400"/>
            </a:p>
          </p:txBody>
        </p:sp>
      </p:grpSp>
      <p:sp>
        <p:nvSpPr>
          <p:cNvPr id="375834" name="Rectangle 26"/>
          <p:cNvSpPr>
            <a:spLocks noChangeArrowheads="1"/>
          </p:cNvSpPr>
          <p:nvPr/>
        </p:nvSpPr>
        <p:spPr bwMode="auto">
          <a:xfrm>
            <a:off x="6704013" y="2503488"/>
            <a:ext cx="19526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375835" name="Rectangle 27"/>
          <p:cNvSpPr>
            <a:spLocks noChangeArrowheads="1"/>
          </p:cNvSpPr>
          <p:nvPr/>
        </p:nvSpPr>
        <p:spPr bwMode="auto">
          <a:xfrm>
            <a:off x="5507038" y="2503488"/>
            <a:ext cx="19526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375836" name="Rectangle 28"/>
          <p:cNvSpPr>
            <a:spLocks noChangeArrowheads="1"/>
          </p:cNvSpPr>
          <p:nvPr/>
        </p:nvSpPr>
        <p:spPr bwMode="auto">
          <a:xfrm>
            <a:off x="4310063" y="2503488"/>
            <a:ext cx="19526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375837" name="Rectangle 29"/>
          <p:cNvSpPr>
            <a:spLocks noChangeArrowheads="1"/>
          </p:cNvSpPr>
          <p:nvPr/>
        </p:nvSpPr>
        <p:spPr bwMode="auto">
          <a:xfrm>
            <a:off x="3094038" y="2503488"/>
            <a:ext cx="19526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/>
          </a:p>
        </p:txBody>
      </p:sp>
      <p:sp>
        <p:nvSpPr>
          <p:cNvPr id="375838" name="Rectangle 30"/>
          <p:cNvSpPr>
            <a:spLocks noChangeArrowheads="1"/>
          </p:cNvSpPr>
          <p:nvPr/>
        </p:nvSpPr>
        <p:spPr bwMode="auto">
          <a:xfrm>
            <a:off x="2427288" y="2503488"/>
            <a:ext cx="2730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Å</a:t>
            </a:r>
            <a:endParaRPr lang="en-US" sz="2400"/>
          </a:p>
        </p:txBody>
      </p:sp>
      <p:sp>
        <p:nvSpPr>
          <p:cNvPr id="375839" name="Rectangle 31"/>
          <p:cNvSpPr>
            <a:spLocks noChangeArrowheads="1"/>
          </p:cNvSpPr>
          <p:nvPr/>
        </p:nvSpPr>
        <p:spPr bwMode="auto">
          <a:xfrm>
            <a:off x="1770063" y="2503488"/>
            <a:ext cx="2730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Å</a:t>
            </a:r>
            <a:endParaRPr lang="en-US" sz="2400"/>
          </a:p>
        </p:txBody>
      </p:sp>
      <p:grpSp>
        <p:nvGrpSpPr>
          <p:cNvPr id="375922" name="Group 114"/>
          <p:cNvGrpSpPr>
            <a:grpSpLocks/>
          </p:cNvGrpSpPr>
          <p:nvPr/>
        </p:nvGrpSpPr>
        <p:grpSpPr bwMode="auto">
          <a:xfrm>
            <a:off x="1446213" y="2543175"/>
            <a:ext cx="6389687" cy="427038"/>
            <a:chOff x="911" y="1602"/>
            <a:chExt cx="4025" cy="269"/>
          </a:xfrm>
        </p:grpSpPr>
        <p:sp>
          <p:nvSpPr>
            <p:cNvPr id="375819" name="Rectangle 11"/>
            <p:cNvSpPr>
              <a:spLocks noChangeArrowheads="1"/>
            </p:cNvSpPr>
            <p:nvPr/>
          </p:nvSpPr>
          <p:spPr bwMode="auto">
            <a:xfrm>
              <a:off x="4787" y="1602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</a:rPr>
                <a:t>Z</a:t>
              </a:r>
              <a:endParaRPr lang="en-US" sz="2400"/>
            </a:p>
          </p:txBody>
        </p:sp>
        <p:sp>
          <p:nvSpPr>
            <p:cNvPr id="375820" name="Rectangle 12"/>
            <p:cNvSpPr>
              <a:spLocks noChangeArrowheads="1"/>
            </p:cNvSpPr>
            <p:nvPr/>
          </p:nvSpPr>
          <p:spPr bwMode="auto">
            <a:xfrm>
              <a:off x="4593" y="1602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</a:rPr>
                <a:t>Y</a:t>
              </a:r>
              <a:endParaRPr lang="en-US" sz="2400"/>
            </a:p>
          </p:txBody>
        </p:sp>
        <p:sp>
          <p:nvSpPr>
            <p:cNvPr id="375821" name="Rectangle 13"/>
            <p:cNvSpPr>
              <a:spLocks noChangeArrowheads="1"/>
            </p:cNvSpPr>
            <p:nvPr/>
          </p:nvSpPr>
          <p:spPr bwMode="auto">
            <a:xfrm>
              <a:off x="4393" y="1602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375822" name="Rectangle 14"/>
            <p:cNvSpPr>
              <a:spLocks noChangeArrowheads="1"/>
            </p:cNvSpPr>
            <p:nvPr/>
          </p:nvSpPr>
          <p:spPr bwMode="auto">
            <a:xfrm>
              <a:off x="4033" y="1602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</a:rPr>
                <a:t>Z</a:t>
              </a:r>
              <a:endParaRPr lang="en-US" sz="2400"/>
            </a:p>
          </p:txBody>
        </p:sp>
        <p:sp>
          <p:nvSpPr>
            <p:cNvPr id="375823" name="Rectangle 15"/>
            <p:cNvSpPr>
              <a:spLocks noChangeArrowheads="1"/>
            </p:cNvSpPr>
            <p:nvPr/>
          </p:nvSpPr>
          <p:spPr bwMode="auto">
            <a:xfrm>
              <a:off x="3839" y="1602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</a:rPr>
                <a:t>Y</a:t>
              </a:r>
              <a:endParaRPr lang="en-US" sz="2400"/>
            </a:p>
          </p:txBody>
        </p:sp>
        <p:sp>
          <p:nvSpPr>
            <p:cNvPr id="375824" name="Rectangle 16"/>
            <p:cNvSpPr>
              <a:spLocks noChangeArrowheads="1"/>
            </p:cNvSpPr>
            <p:nvPr/>
          </p:nvSpPr>
          <p:spPr bwMode="auto">
            <a:xfrm>
              <a:off x="3639" y="1602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375825" name="Rectangle 17"/>
            <p:cNvSpPr>
              <a:spLocks noChangeArrowheads="1"/>
            </p:cNvSpPr>
            <p:nvPr/>
          </p:nvSpPr>
          <p:spPr bwMode="auto">
            <a:xfrm>
              <a:off x="3279" y="1602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</a:rPr>
                <a:t>Z</a:t>
              </a:r>
              <a:endParaRPr lang="en-US" sz="2400"/>
            </a:p>
          </p:txBody>
        </p:sp>
        <p:sp>
          <p:nvSpPr>
            <p:cNvPr id="375826" name="Rectangle 18"/>
            <p:cNvSpPr>
              <a:spLocks noChangeArrowheads="1"/>
            </p:cNvSpPr>
            <p:nvPr/>
          </p:nvSpPr>
          <p:spPr bwMode="auto">
            <a:xfrm>
              <a:off x="3085" y="1602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</a:rPr>
                <a:t>Y</a:t>
              </a:r>
              <a:endParaRPr lang="en-US" sz="2400"/>
            </a:p>
          </p:txBody>
        </p:sp>
        <p:sp>
          <p:nvSpPr>
            <p:cNvPr id="375827" name="Rectangle 19"/>
            <p:cNvSpPr>
              <a:spLocks noChangeArrowheads="1"/>
            </p:cNvSpPr>
            <p:nvPr/>
          </p:nvSpPr>
          <p:spPr bwMode="auto">
            <a:xfrm>
              <a:off x="2886" y="1602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375828" name="Rectangle 20"/>
            <p:cNvSpPr>
              <a:spLocks noChangeArrowheads="1"/>
            </p:cNvSpPr>
            <p:nvPr/>
          </p:nvSpPr>
          <p:spPr bwMode="auto">
            <a:xfrm>
              <a:off x="2525" y="1602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</a:rPr>
                <a:t>Z</a:t>
              </a:r>
              <a:endParaRPr lang="en-US" sz="2400"/>
            </a:p>
          </p:txBody>
        </p:sp>
        <p:sp>
          <p:nvSpPr>
            <p:cNvPr id="375829" name="Rectangle 21"/>
            <p:cNvSpPr>
              <a:spLocks noChangeArrowheads="1"/>
            </p:cNvSpPr>
            <p:nvPr/>
          </p:nvSpPr>
          <p:spPr bwMode="auto">
            <a:xfrm>
              <a:off x="2331" y="1602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</a:rPr>
                <a:t>Y</a:t>
              </a:r>
              <a:endParaRPr lang="en-US" sz="2400"/>
            </a:p>
          </p:txBody>
        </p:sp>
        <p:sp>
          <p:nvSpPr>
            <p:cNvPr id="375830" name="Rectangle 22"/>
            <p:cNvSpPr>
              <a:spLocks noChangeArrowheads="1"/>
            </p:cNvSpPr>
            <p:nvPr/>
          </p:nvSpPr>
          <p:spPr bwMode="auto">
            <a:xfrm>
              <a:off x="2132" y="1602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375831" name="Rectangle 23"/>
            <p:cNvSpPr>
              <a:spLocks noChangeArrowheads="1"/>
            </p:cNvSpPr>
            <p:nvPr/>
          </p:nvSpPr>
          <p:spPr bwMode="auto">
            <a:xfrm>
              <a:off x="1744" y="1602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</a:rPr>
                <a:t>Z</a:t>
              </a:r>
              <a:endParaRPr lang="en-US" sz="2400"/>
            </a:p>
          </p:txBody>
        </p:sp>
        <p:sp>
          <p:nvSpPr>
            <p:cNvPr id="375832" name="Rectangle 24"/>
            <p:cNvSpPr>
              <a:spLocks noChangeArrowheads="1"/>
            </p:cNvSpPr>
            <p:nvPr/>
          </p:nvSpPr>
          <p:spPr bwMode="auto">
            <a:xfrm>
              <a:off x="1331" y="1602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</a:rPr>
                <a:t>Y</a:t>
              </a:r>
              <a:endParaRPr lang="en-US" sz="2400"/>
            </a:p>
          </p:txBody>
        </p:sp>
        <p:sp>
          <p:nvSpPr>
            <p:cNvPr id="375833" name="Rectangle 25"/>
            <p:cNvSpPr>
              <a:spLocks noChangeArrowheads="1"/>
            </p:cNvSpPr>
            <p:nvPr/>
          </p:nvSpPr>
          <p:spPr bwMode="auto">
            <a:xfrm>
              <a:off x="911" y="1602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375913" name="Line 105"/>
            <p:cNvSpPr>
              <a:spLocks noChangeShapeType="1"/>
            </p:cNvSpPr>
            <p:nvPr/>
          </p:nvSpPr>
          <p:spPr bwMode="auto">
            <a:xfrm>
              <a:off x="2117" y="1630"/>
              <a:ext cx="1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375914" name="Line 106"/>
            <p:cNvSpPr>
              <a:spLocks noChangeShapeType="1"/>
            </p:cNvSpPr>
            <p:nvPr/>
          </p:nvSpPr>
          <p:spPr bwMode="auto">
            <a:xfrm>
              <a:off x="2330" y="1626"/>
              <a:ext cx="1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375915" name="Line 107"/>
            <p:cNvSpPr>
              <a:spLocks noChangeShapeType="1"/>
            </p:cNvSpPr>
            <p:nvPr/>
          </p:nvSpPr>
          <p:spPr bwMode="auto">
            <a:xfrm>
              <a:off x="2876" y="1623"/>
              <a:ext cx="1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375916" name="Line 108"/>
            <p:cNvSpPr>
              <a:spLocks noChangeShapeType="1"/>
            </p:cNvSpPr>
            <p:nvPr/>
          </p:nvSpPr>
          <p:spPr bwMode="auto">
            <a:xfrm>
              <a:off x="3269" y="1629"/>
              <a:ext cx="1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375917" name="Line 109"/>
            <p:cNvSpPr>
              <a:spLocks noChangeShapeType="1"/>
            </p:cNvSpPr>
            <p:nvPr/>
          </p:nvSpPr>
          <p:spPr bwMode="auto">
            <a:xfrm>
              <a:off x="3824" y="1626"/>
              <a:ext cx="1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375918" name="Line 110"/>
            <p:cNvSpPr>
              <a:spLocks noChangeShapeType="1"/>
            </p:cNvSpPr>
            <p:nvPr/>
          </p:nvSpPr>
          <p:spPr bwMode="auto">
            <a:xfrm>
              <a:off x="4028" y="1623"/>
              <a:ext cx="1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2 - Part 3         </a:t>
            </a:r>
            <a:fld id="{3776D0EE-D4EA-4887-AE5E-E6EF2CAC6732}" type="slidenum">
              <a:rPr lang="en-US"/>
              <a:pPr/>
              <a:t>18</a:t>
            </a:fld>
            <a:endParaRPr lang="en-US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Symbols For XOR and XNOR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XOR symbol: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XNOR symbol: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Symbols exist only for two inputs</a:t>
            </a:r>
          </a:p>
        </p:txBody>
      </p:sp>
      <p:grpSp>
        <p:nvGrpSpPr>
          <p:cNvPr id="412676" name="Group 4"/>
          <p:cNvGrpSpPr>
            <a:grpSpLocks/>
          </p:cNvGrpSpPr>
          <p:nvPr/>
        </p:nvGrpSpPr>
        <p:grpSpPr bwMode="auto">
          <a:xfrm>
            <a:off x="1524000" y="2036763"/>
            <a:ext cx="2184400" cy="914400"/>
            <a:chOff x="960" y="1283"/>
            <a:chExt cx="1376" cy="576"/>
          </a:xfrm>
        </p:grpSpPr>
        <p:grpSp>
          <p:nvGrpSpPr>
            <p:cNvPr id="412677" name="Group 5"/>
            <p:cNvGrpSpPr>
              <a:grpSpLocks/>
            </p:cNvGrpSpPr>
            <p:nvPr/>
          </p:nvGrpSpPr>
          <p:grpSpPr bwMode="auto">
            <a:xfrm>
              <a:off x="1246" y="1283"/>
              <a:ext cx="774" cy="576"/>
              <a:chOff x="3310" y="2739"/>
              <a:chExt cx="774" cy="576"/>
            </a:xfrm>
          </p:grpSpPr>
          <p:sp>
            <p:nvSpPr>
              <p:cNvPr id="412678" name="Freeform 6"/>
              <p:cNvSpPr>
                <a:spLocks/>
              </p:cNvSpPr>
              <p:nvPr/>
            </p:nvSpPr>
            <p:spPr bwMode="auto">
              <a:xfrm>
                <a:off x="3376" y="2739"/>
                <a:ext cx="708" cy="5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40"/>
                  </a:cxn>
                  <a:cxn ang="0">
                    <a:pos x="39" y="95"/>
                  </a:cxn>
                  <a:cxn ang="0">
                    <a:pos x="54" y="157"/>
                  </a:cxn>
                  <a:cxn ang="0">
                    <a:pos x="66" y="227"/>
                  </a:cxn>
                  <a:cxn ang="0">
                    <a:pos x="74" y="284"/>
                  </a:cxn>
                  <a:cxn ang="0">
                    <a:pos x="69" y="338"/>
                  </a:cxn>
                  <a:cxn ang="0">
                    <a:pos x="58" y="399"/>
                  </a:cxn>
                  <a:cxn ang="0">
                    <a:pos x="45" y="458"/>
                  </a:cxn>
                  <a:cxn ang="0">
                    <a:pos x="28" y="512"/>
                  </a:cxn>
                  <a:cxn ang="0">
                    <a:pos x="0" y="572"/>
                  </a:cxn>
                  <a:cxn ang="0">
                    <a:pos x="208" y="572"/>
                  </a:cxn>
                  <a:cxn ang="0">
                    <a:pos x="297" y="570"/>
                  </a:cxn>
                  <a:cxn ang="0">
                    <a:pos x="342" y="567"/>
                  </a:cxn>
                  <a:cxn ang="0">
                    <a:pos x="375" y="559"/>
                  </a:cxn>
                  <a:cxn ang="0">
                    <a:pos x="409" y="549"/>
                  </a:cxn>
                  <a:cxn ang="0">
                    <a:pos x="445" y="533"/>
                  </a:cxn>
                  <a:cxn ang="0">
                    <a:pos x="486" y="515"/>
                  </a:cxn>
                  <a:cxn ang="0">
                    <a:pos x="526" y="490"/>
                  </a:cxn>
                  <a:cxn ang="0">
                    <a:pos x="552" y="470"/>
                  </a:cxn>
                  <a:cxn ang="0">
                    <a:pos x="577" y="447"/>
                  </a:cxn>
                  <a:cxn ang="0">
                    <a:pos x="604" y="420"/>
                  </a:cxn>
                  <a:cxn ang="0">
                    <a:pos x="628" y="398"/>
                  </a:cxn>
                  <a:cxn ang="0">
                    <a:pos x="651" y="370"/>
                  </a:cxn>
                  <a:cxn ang="0">
                    <a:pos x="680" y="333"/>
                  </a:cxn>
                  <a:cxn ang="0">
                    <a:pos x="708" y="286"/>
                  </a:cxn>
                  <a:cxn ang="0">
                    <a:pos x="682" y="245"/>
                  </a:cxn>
                  <a:cxn ang="0">
                    <a:pos x="658" y="210"/>
                  </a:cxn>
                  <a:cxn ang="0">
                    <a:pos x="638" y="185"/>
                  </a:cxn>
                  <a:cxn ang="0">
                    <a:pos x="616" y="161"/>
                  </a:cxn>
                  <a:cxn ang="0">
                    <a:pos x="592" y="138"/>
                  </a:cxn>
                  <a:cxn ang="0">
                    <a:pos x="572" y="120"/>
                  </a:cxn>
                  <a:cxn ang="0">
                    <a:pos x="552" y="103"/>
                  </a:cxn>
                  <a:cxn ang="0">
                    <a:pos x="528" y="85"/>
                  </a:cxn>
                  <a:cxn ang="0">
                    <a:pos x="506" y="72"/>
                  </a:cxn>
                  <a:cxn ang="0">
                    <a:pos x="480" y="58"/>
                  </a:cxn>
                  <a:cxn ang="0">
                    <a:pos x="451" y="43"/>
                  </a:cxn>
                  <a:cxn ang="0">
                    <a:pos x="415" y="29"/>
                  </a:cxn>
                  <a:cxn ang="0">
                    <a:pos x="385" y="20"/>
                  </a:cxn>
                  <a:cxn ang="0">
                    <a:pos x="350" y="11"/>
                  </a:cxn>
                  <a:cxn ang="0">
                    <a:pos x="313" y="5"/>
                  </a:cxn>
                  <a:cxn ang="0">
                    <a:pos x="278" y="1"/>
                  </a:cxn>
                  <a:cxn ang="0">
                    <a:pos x="253" y="1"/>
                  </a:cxn>
                  <a:cxn ang="0">
                    <a:pos x="227" y="0"/>
                  </a:cxn>
                  <a:cxn ang="0">
                    <a:pos x="0" y="0"/>
                  </a:cxn>
                </a:cxnLst>
                <a:rect l="0" t="0" r="r" b="b"/>
                <a:pathLst>
                  <a:path w="708" h="572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08" y="572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12679" name="Freeform 7"/>
              <p:cNvSpPr>
                <a:spLocks/>
              </p:cNvSpPr>
              <p:nvPr/>
            </p:nvSpPr>
            <p:spPr bwMode="auto">
              <a:xfrm>
                <a:off x="3310" y="2742"/>
                <a:ext cx="76" cy="57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0" y="71"/>
                  </a:cxn>
                  <a:cxn ang="0">
                    <a:pos x="48" y="135"/>
                  </a:cxn>
                  <a:cxn ang="0">
                    <a:pos x="62" y="194"/>
                  </a:cxn>
                  <a:cxn ang="0">
                    <a:pos x="75" y="279"/>
                  </a:cxn>
                  <a:cxn ang="0">
                    <a:pos x="66" y="354"/>
                  </a:cxn>
                  <a:cxn ang="0">
                    <a:pos x="54" y="411"/>
                  </a:cxn>
                  <a:cxn ang="0">
                    <a:pos x="35" y="488"/>
                  </a:cxn>
                  <a:cxn ang="0">
                    <a:pos x="0" y="573"/>
                  </a:cxn>
                </a:cxnLst>
                <a:rect l="0" t="0" r="r" b="b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412680" name="Line 8"/>
            <p:cNvSpPr>
              <a:spLocks noChangeShapeType="1"/>
            </p:cNvSpPr>
            <p:nvPr/>
          </p:nvSpPr>
          <p:spPr bwMode="auto">
            <a:xfrm flipH="1">
              <a:off x="960" y="1416"/>
              <a:ext cx="3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412681" name="Line 9"/>
            <p:cNvSpPr>
              <a:spLocks noChangeShapeType="1"/>
            </p:cNvSpPr>
            <p:nvPr/>
          </p:nvSpPr>
          <p:spPr bwMode="auto">
            <a:xfrm flipH="1">
              <a:off x="960" y="1736"/>
              <a:ext cx="3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412682" name="Line 10"/>
            <p:cNvSpPr>
              <a:spLocks noChangeShapeType="1"/>
            </p:cNvSpPr>
            <p:nvPr/>
          </p:nvSpPr>
          <p:spPr bwMode="auto">
            <a:xfrm flipH="1">
              <a:off x="2016" y="1576"/>
              <a:ext cx="3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412683" name="Group 11"/>
          <p:cNvGrpSpPr>
            <a:grpSpLocks/>
          </p:cNvGrpSpPr>
          <p:nvPr/>
        </p:nvGrpSpPr>
        <p:grpSpPr bwMode="auto">
          <a:xfrm>
            <a:off x="1549400" y="3814763"/>
            <a:ext cx="2374900" cy="914400"/>
            <a:chOff x="976" y="2403"/>
            <a:chExt cx="1496" cy="576"/>
          </a:xfrm>
        </p:grpSpPr>
        <p:grpSp>
          <p:nvGrpSpPr>
            <p:cNvPr id="412684" name="Group 12"/>
            <p:cNvGrpSpPr>
              <a:grpSpLocks/>
            </p:cNvGrpSpPr>
            <p:nvPr/>
          </p:nvGrpSpPr>
          <p:grpSpPr bwMode="auto">
            <a:xfrm>
              <a:off x="1262" y="2403"/>
              <a:ext cx="774" cy="576"/>
              <a:chOff x="3310" y="2739"/>
              <a:chExt cx="774" cy="576"/>
            </a:xfrm>
          </p:grpSpPr>
          <p:sp>
            <p:nvSpPr>
              <p:cNvPr id="412685" name="Freeform 13"/>
              <p:cNvSpPr>
                <a:spLocks/>
              </p:cNvSpPr>
              <p:nvPr/>
            </p:nvSpPr>
            <p:spPr bwMode="auto">
              <a:xfrm>
                <a:off x="3376" y="2739"/>
                <a:ext cx="708" cy="5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40"/>
                  </a:cxn>
                  <a:cxn ang="0">
                    <a:pos x="39" y="95"/>
                  </a:cxn>
                  <a:cxn ang="0">
                    <a:pos x="54" y="157"/>
                  </a:cxn>
                  <a:cxn ang="0">
                    <a:pos x="66" y="227"/>
                  </a:cxn>
                  <a:cxn ang="0">
                    <a:pos x="74" y="284"/>
                  </a:cxn>
                  <a:cxn ang="0">
                    <a:pos x="69" y="338"/>
                  </a:cxn>
                  <a:cxn ang="0">
                    <a:pos x="58" y="399"/>
                  </a:cxn>
                  <a:cxn ang="0">
                    <a:pos x="45" y="458"/>
                  </a:cxn>
                  <a:cxn ang="0">
                    <a:pos x="28" y="512"/>
                  </a:cxn>
                  <a:cxn ang="0">
                    <a:pos x="0" y="572"/>
                  </a:cxn>
                  <a:cxn ang="0">
                    <a:pos x="208" y="572"/>
                  </a:cxn>
                  <a:cxn ang="0">
                    <a:pos x="297" y="570"/>
                  </a:cxn>
                  <a:cxn ang="0">
                    <a:pos x="342" y="567"/>
                  </a:cxn>
                  <a:cxn ang="0">
                    <a:pos x="375" y="559"/>
                  </a:cxn>
                  <a:cxn ang="0">
                    <a:pos x="409" y="549"/>
                  </a:cxn>
                  <a:cxn ang="0">
                    <a:pos x="445" y="533"/>
                  </a:cxn>
                  <a:cxn ang="0">
                    <a:pos x="486" y="515"/>
                  </a:cxn>
                  <a:cxn ang="0">
                    <a:pos x="526" y="490"/>
                  </a:cxn>
                  <a:cxn ang="0">
                    <a:pos x="552" y="470"/>
                  </a:cxn>
                  <a:cxn ang="0">
                    <a:pos x="577" y="447"/>
                  </a:cxn>
                  <a:cxn ang="0">
                    <a:pos x="604" y="420"/>
                  </a:cxn>
                  <a:cxn ang="0">
                    <a:pos x="628" y="398"/>
                  </a:cxn>
                  <a:cxn ang="0">
                    <a:pos x="651" y="370"/>
                  </a:cxn>
                  <a:cxn ang="0">
                    <a:pos x="680" y="333"/>
                  </a:cxn>
                  <a:cxn ang="0">
                    <a:pos x="708" y="286"/>
                  </a:cxn>
                  <a:cxn ang="0">
                    <a:pos x="682" y="245"/>
                  </a:cxn>
                  <a:cxn ang="0">
                    <a:pos x="658" y="210"/>
                  </a:cxn>
                  <a:cxn ang="0">
                    <a:pos x="638" y="185"/>
                  </a:cxn>
                  <a:cxn ang="0">
                    <a:pos x="616" y="161"/>
                  </a:cxn>
                  <a:cxn ang="0">
                    <a:pos x="592" y="138"/>
                  </a:cxn>
                  <a:cxn ang="0">
                    <a:pos x="572" y="120"/>
                  </a:cxn>
                  <a:cxn ang="0">
                    <a:pos x="552" y="103"/>
                  </a:cxn>
                  <a:cxn ang="0">
                    <a:pos x="528" y="85"/>
                  </a:cxn>
                  <a:cxn ang="0">
                    <a:pos x="506" y="72"/>
                  </a:cxn>
                  <a:cxn ang="0">
                    <a:pos x="480" y="58"/>
                  </a:cxn>
                  <a:cxn ang="0">
                    <a:pos x="451" y="43"/>
                  </a:cxn>
                  <a:cxn ang="0">
                    <a:pos x="415" y="29"/>
                  </a:cxn>
                  <a:cxn ang="0">
                    <a:pos x="385" y="20"/>
                  </a:cxn>
                  <a:cxn ang="0">
                    <a:pos x="350" y="11"/>
                  </a:cxn>
                  <a:cxn ang="0">
                    <a:pos x="313" y="5"/>
                  </a:cxn>
                  <a:cxn ang="0">
                    <a:pos x="278" y="1"/>
                  </a:cxn>
                  <a:cxn ang="0">
                    <a:pos x="253" y="1"/>
                  </a:cxn>
                  <a:cxn ang="0">
                    <a:pos x="227" y="0"/>
                  </a:cxn>
                  <a:cxn ang="0">
                    <a:pos x="0" y="0"/>
                  </a:cxn>
                </a:cxnLst>
                <a:rect l="0" t="0" r="r" b="b"/>
                <a:pathLst>
                  <a:path w="708" h="572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08" y="572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12686" name="Freeform 14"/>
              <p:cNvSpPr>
                <a:spLocks/>
              </p:cNvSpPr>
              <p:nvPr/>
            </p:nvSpPr>
            <p:spPr bwMode="auto">
              <a:xfrm>
                <a:off x="3310" y="2742"/>
                <a:ext cx="76" cy="57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0" y="71"/>
                  </a:cxn>
                  <a:cxn ang="0">
                    <a:pos x="48" y="135"/>
                  </a:cxn>
                  <a:cxn ang="0">
                    <a:pos x="62" y="194"/>
                  </a:cxn>
                  <a:cxn ang="0">
                    <a:pos x="75" y="279"/>
                  </a:cxn>
                  <a:cxn ang="0">
                    <a:pos x="66" y="354"/>
                  </a:cxn>
                  <a:cxn ang="0">
                    <a:pos x="54" y="411"/>
                  </a:cxn>
                  <a:cxn ang="0">
                    <a:pos x="35" y="488"/>
                  </a:cxn>
                  <a:cxn ang="0">
                    <a:pos x="0" y="573"/>
                  </a:cxn>
                </a:cxnLst>
                <a:rect l="0" t="0" r="r" b="b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412687" name="Line 15"/>
            <p:cNvSpPr>
              <a:spLocks noChangeShapeType="1"/>
            </p:cNvSpPr>
            <p:nvPr/>
          </p:nvSpPr>
          <p:spPr bwMode="auto">
            <a:xfrm flipH="1">
              <a:off x="976" y="2536"/>
              <a:ext cx="3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412688" name="Line 16"/>
            <p:cNvSpPr>
              <a:spLocks noChangeShapeType="1"/>
            </p:cNvSpPr>
            <p:nvPr/>
          </p:nvSpPr>
          <p:spPr bwMode="auto">
            <a:xfrm flipH="1">
              <a:off x="976" y="2856"/>
              <a:ext cx="3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412689" name="Line 17"/>
            <p:cNvSpPr>
              <a:spLocks noChangeShapeType="1"/>
            </p:cNvSpPr>
            <p:nvPr/>
          </p:nvSpPr>
          <p:spPr bwMode="auto">
            <a:xfrm flipH="1">
              <a:off x="2152" y="2696"/>
              <a:ext cx="3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412690" name="Oval 18"/>
            <p:cNvSpPr>
              <a:spLocks noChangeArrowheads="1"/>
            </p:cNvSpPr>
            <p:nvPr/>
          </p:nvSpPr>
          <p:spPr bwMode="auto">
            <a:xfrm>
              <a:off x="2032" y="2624"/>
              <a:ext cx="128" cy="1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2 - Part 3         </a:t>
            </a:r>
            <a:fld id="{7EF258CD-1D22-4813-BF1F-F283B2D3DB8A}" type="slidenum">
              <a:rPr lang="en-US"/>
              <a:pPr/>
              <a:t>19</a:t>
            </a:fld>
            <a:endParaRPr 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XOR Implementations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cs typeface="Times New Roman" pitchFamily="18" charset="0"/>
              </a:rPr>
              <a:t>The simple SOP implementation uses the following structure:</a:t>
            </a:r>
          </a:p>
          <a:p>
            <a:endParaRPr lang="en-US" sz="2800"/>
          </a:p>
          <a:p>
            <a:endParaRPr lang="en-US" sz="2800"/>
          </a:p>
          <a:p>
            <a:endParaRPr lang="en-US" sz="2800" b="0">
              <a:cs typeface="Times New Roman" pitchFamily="18" charset="0"/>
            </a:endParaRPr>
          </a:p>
          <a:p>
            <a:r>
              <a:rPr lang="en-US" sz="2800">
                <a:cs typeface="Times New Roman" pitchFamily="18" charset="0"/>
              </a:rPr>
              <a:t>A NAND only implementation is</a:t>
            </a:r>
            <a:r>
              <a:rPr lang="en-US" sz="2800" b="0">
                <a:cs typeface="Times New Roman" pitchFamily="18" charset="0"/>
              </a:rPr>
              <a:t>:</a:t>
            </a:r>
            <a:endParaRPr lang="en-US" sz="2800">
              <a:cs typeface="Times New Roman" pitchFamily="18" charset="0"/>
            </a:endParaRPr>
          </a:p>
          <a:p>
            <a:endParaRPr lang="en-US" sz="2800"/>
          </a:p>
          <a:p>
            <a:endParaRPr lang="en-US" sz="2800"/>
          </a:p>
        </p:txBody>
      </p:sp>
      <p:sp>
        <p:nvSpPr>
          <p:cNvPr id="376842" name="Line 10"/>
          <p:cNvSpPr>
            <a:spLocks noChangeShapeType="1"/>
          </p:cNvSpPr>
          <p:nvPr/>
        </p:nvSpPr>
        <p:spPr bwMode="auto">
          <a:xfrm>
            <a:off x="5114925" y="2471738"/>
            <a:ext cx="387350" cy="1936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843" name="Line 11"/>
          <p:cNvSpPr>
            <a:spLocks noChangeShapeType="1"/>
          </p:cNvSpPr>
          <p:nvPr/>
        </p:nvSpPr>
        <p:spPr bwMode="auto">
          <a:xfrm flipH="1">
            <a:off x="5114925" y="2665413"/>
            <a:ext cx="387350" cy="1936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844" name="Line 12"/>
          <p:cNvSpPr>
            <a:spLocks noChangeShapeType="1"/>
          </p:cNvSpPr>
          <p:nvPr/>
        </p:nvSpPr>
        <p:spPr bwMode="auto">
          <a:xfrm flipV="1">
            <a:off x="5114925" y="2471738"/>
            <a:ext cx="1588" cy="3873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845" name="Freeform 13"/>
          <p:cNvSpPr>
            <a:spLocks/>
          </p:cNvSpPr>
          <p:nvPr/>
        </p:nvSpPr>
        <p:spPr bwMode="auto">
          <a:xfrm>
            <a:off x="5511800" y="2619375"/>
            <a:ext cx="90488" cy="92075"/>
          </a:xfrm>
          <a:custGeom>
            <a:avLst/>
            <a:gdLst/>
            <a:ahLst/>
            <a:cxnLst>
              <a:cxn ang="0">
                <a:pos x="114" y="58"/>
              </a:cxn>
              <a:cxn ang="0">
                <a:pos x="112" y="71"/>
              </a:cxn>
              <a:cxn ang="0">
                <a:pos x="107" y="84"/>
              </a:cxn>
              <a:cxn ang="0">
                <a:pos x="101" y="96"/>
              </a:cxn>
              <a:cxn ang="0">
                <a:pos x="91" y="106"/>
              </a:cxn>
              <a:cxn ang="0">
                <a:pos x="79" y="112"/>
              </a:cxn>
              <a:cxn ang="0">
                <a:pos x="66" y="115"/>
              </a:cxn>
              <a:cxn ang="0">
                <a:pos x="53" y="117"/>
              </a:cxn>
              <a:cxn ang="0">
                <a:pos x="40" y="114"/>
              </a:cxn>
              <a:cxn ang="0">
                <a:pos x="27" y="109"/>
              </a:cxn>
              <a:cxn ang="0">
                <a:pos x="18" y="101"/>
              </a:cxn>
              <a:cxn ang="0">
                <a:pos x="9" y="91"/>
              </a:cxn>
              <a:cxn ang="0">
                <a:pos x="3" y="78"/>
              </a:cxn>
              <a:cxn ang="0">
                <a:pos x="0" y="65"/>
              </a:cxn>
              <a:cxn ang="0">
                <a:pos x="0" y="52"/>
              </a:cxn>
              <a:cxn ang="0">
                <a:pos x="3" y="39"/>
              </a:cxn>
              <a:cxn ang="0">
                <a:pos x="9" y="26"/>
              </a:cxn>
              <a:cxn ang="0">
                <a:pos x="18" y="16"/>
              </a:cxn>
              <a:cxn ang="0">
                <a:pos x="29" y="8"/>
              </a:cxn>
              <a:cxn ang="0">
                <a:pos x="40" y="3"/>
              </a:cxn>
              <a:cxn ang="0">
                <a:pos x="53" y="0"/>
              </a:cxn>
              <a:cxn ang="0">
                <a:pos x="66" y="2"/>
              </a:cxn>
              <a:cxn ang="0">
                <a:pos x="79" y="5"/>
              </a:cxn>
              <a:cxn ang="0">
                <a:pos x="91" y="11"/>
              </a:cxn>
              <a:cxn ang="0">
                <a:pos x="101" y="21"/>
              </a:cxn>
              <a:cxn ang="0">
                <a:pos x="107" y="32"/>
              </a:cxn>
              <a:cxn ang="0">
                <a:pos x="112" y="45"/>
              </a:cxn>
              <a:cxn ang="0">
                <a:pos x="114" y="58"/>
              </a:cxn>
              <a:cxn ang="0">
                <a:pos x="114" y="58"/>
              </a:cxn>
            </a:cxnLst>
            <a:rect l="0" t="0" r="r" b="b"/>
            <a:pathLst>
              <a:path w="114" h="117">
                <a:moveTo>
                  <a:pt x="114" y="58"/>
                </a:moveTo>
                <a:lnTo>
                  <a:pt x="112" y="71"/>
                </a:lnTo>
                <a:lnTo>
                  <a:pt x="107" y="84"/>
                </a:lnTo>
                <a:lnTo>
                  <a:pt x="101" y="96"/>
                </a:lnTo>
                <a:lnTo>
                  <a:pt x="91" y="106"/>
                </a:lnTo>
                <a:lnTo>
                  <a:pt x="79" y="112"/>
                </a:lnTo>
                <a:lnTo>
                  <a:pt x="66" y="115"/>
                </a:lnTo>
                <a:lnTo>
                  <a:pt x="53" y="117"/>
                </a:lnTo>
                <a:lnTo>
                  <a:pt x="40" y="114"/>
                </a:lnTo>
                <a:lnTo>
                  <a:pt x="27" y="109"/>
                </a:lnTo>
                <a:lnTo>
                  <a:pt x="18" y="101"/>
                </a:lnTo>
                <a:lnTo>
                  <a:pt x="9" y="91"/>
                </a:lnTo>
                <a:lnTo>
                  <a:pt x="3" y="78"/>
                </a:lnTo>
                <a:lnTo>
                  <a:pt x="0" y="65"/>
                </a:lnTo>
                <a:lnTo>
                  <a:pt x="0" y="52"/>
                </a:lnTo>
                <a:lnTo>
                  <a:pt x="3" y="39"/>
                </a:lnTo>
                <a:lnTo>
                  <a:pt x="9" y="26"/>
                </a:lnTo>
                <a:lnTo>
                  <a:pt x="18" y="16"/>
                </a:lnTo>
                <a:lnTo>
                  <a:pt x="29" y="8"/>
                </a:lnTo>
                <a:lnTo>
                  <a:pt x="40" y="3"/>
                </a:lnTo>
                <a:lnTo>
                  <a:pt x="53" y="0"/>
                </a:lnTo>
                <a:lnTo>
                  <a:pt x="66" y="2"/>
                </a:lnTo>
                <a:lnTo>
                  <a:pt x="79" y="5"/>
                </a:lnTo>
                <a:lnTo>
                  <a:pt x="91" y="11"/>
                </a:lnTo>
                <a:lnTo>
                  <a:pt x="101" y="21"/>
                </a:lnTo>
                <a:lnTo>
                  <a:pt x="107" y="32"/>
                </a:lnTo>
                <a:lnTo>
                  <a:pt x="112" y="45"/>
                </a:lnTo>
                <a:lnTo>
                  <a:pt x="114" y="58"/>
                </a:lnTo>
                <a:lnTo>
                  <a:pt x="114" y="58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846" name="Line 14"/>
          <p:cNvSpPr>
            <a:spLocks noChangeShapeType="1"/>
          </p:cNvSpPr>
          <p:nvPr/>
        </p:nvSpPr>
        <p:spPr bwMode="auto">
          <a:xfrm>
            <a:off x="5594350" y="2674938"/>
            <a:ext cx="112713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847" name="Line 15"/>
          <p:cNvSpPr>
            <a:spLocks noChangeShapeType="1"/>
          </p:cNvSpPr>
          <p:nvPr/>
        </p:nvSpPr>
        <p:spPr bwMode="auto">
          <a:xfrm>
            <a:off x="4959350" y="2665413"/>
            <a:ext cx="15557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848" name="Line 16"/>
          <p:cNvSpPr>
            <a:spLocks noChangeShapeType="1"/>
          </p:cNvSpPr>
          <p:nvPr/>
        </p:nvSpPr>
        <p:spPr bwMode="auto">
          <a:xfrm>
            <a:off x="5114925" y="3052763"/>
            <a:ext cx="387350" cy="1936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849" name="Line 17"/>
          <p:cNvSpPr>
            <a:spLocks noChangeShapeType="1"/>
          </p:cNvSpPr>
          <p:nvPr/>
        </p:nvSpPr>
        <p:spPr bwMode="auto">
          <a:xfrm flipH="1">
            <a:off x="5114925" y="3246438"/>
            <a:ext cx="387350" cy="1936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850" name="Line 18"/>
          <p:cNvSpPr>
            <a:spLocks noChangeShapeType="1"/>
          </p:cNvSpPr>
          <p:nvPr/>
        </p:nvSpPr>
        <p:spPr bwMode="auto">
          <a:xfrm flipV="1">
            <a:off x="5114925" y="3052763"/>
            <a:ext cx="1588" cy="3873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851" name="Freeform 19"/>
          <p:cNvSpPr>
            <a:spLocks/>
          </p:cNvSpPr>
          <p:nvPr/>
        </p:nvSpPr>
        <p:spPr bwMode="auto">
          <a:xfrm>
            <a:off x="5511800" y="3200400"/>
            <a:ext cx="90488" cy="92075"/>
          </a:xfrm>
          <a:custGeom>
            <a:avLst/>
            <a:gdLst/>
            <a:ahLst/>
            <a:cxnLst>
              <a:cxn ang="0">
                <a:pos x="114" y="59"/>
              </a:cxn>
              <a:cxn ang="0">
                <a:pos x="112" y="72"/>
              </a:cxn>
              <a:cxn ang="0">
                <a:pos x="107" y="85"/>
              </a:cxn>
              <a:cxn ang="0">
                <a:pos x="101" y="96"/>
              </a:cxn>
              <a:cxn ang="0">
                <a:pos x="91" y="106"/>
              </a:cxn>
              <a:cxn ang="0">
                <a:pos x="79" y="112"/>
              </a:cxn>
              <a:cxn ang="0">
                <a:pos x="66" y="116"/>
              </a:cxn>
              <a:cxn ang="0">
                <a:pos x="53" y="117"/>
              </a:cxn>
              <a:cxn ang="0">
                <a:pos x="40" y="114"/>
              </a:cxn>
              <a:cxn ang="0">
                <a:pos x="27" y="109"/>
              </a:cxn>
              <a:cxn ang="0">
                <a:pos x="18" y="101"/>
              </a:cxn>
              <a:cxn ang="0">
                <a:pos x="9" y="91"/>
              </a:cxn>
              <a:cxn ang="0">
                <a:pos x="3" y="78"/>
              </a:cxn>
              <a:cxn ang="0">
                <a:pos x="0" y="65"/>
              </a:cxn>
              <a:cxn ang="0">
                <a:pos x="0" y="52"/>
              </a:cxn>
              <a:cxn ang="0">
                <a:pos x="3" y="39"/>
              </a:cxn>
              <a:cxn ang="0">
                <a:pos x="9" y="26"/>
              </a:cxn>
              <a:cxn ang="0">
                <a:pos x="18" y="17"/>
              </a:cxn>
              <a:cxn ang="0">
                <a:pos x="29" y="8"/>
              </a:cxn>
              <a:cxn ang="0">
                <a:pos x="40" y="4"/>
              </a:cxn>
              <a:cxn ang="0">
                <a:pos x="53" y="0"/>
              </a:cxn>
              <a:cxn ang="0">
                <a:pos x="66" y="2"/>
              </a:cxn>
              <a:cxn ang="0">
                <a:pos x="79" y="5"/>
              </a:cxn>
              <a:cxn ang="0">
                <a:pos x="91" y="12"/>
              </a:cxn>
              <a:cxn ang="0">
                <a:pos x="101" y="21"/>
              </a:cxn>
              <a:cxn ang="0">
                <a:pos x="107" y="33"/>
              </a:cxn>
              <a:cxn ang="0">
                <a:pos x="112" y="46"/>
              </a:cxn>
              <a:cxn ang="0">
                <a:pos x="114" y="59"/>
              </a:cxn>
              <a:cxn ang="0">
                <a:pos x="114" y="59"/>
              </a:cxn>
            </a:cxnLst>
            <a:rect l="0" t="0" r="r" b="b"/>
            <a:pathLst>
              <a:path w="114" h="117">
                <a:moveTo>
                  <a:pt x="114" y="59"/>
                </a:moveTo>
                <a:lnTo>
                  <a:pt x="112" y="72"/>
                </a:lnTo>
                <a:lnTo>
                  <a:pt x="107" y="85"/>
                </a:lnTo>
                <a:lnTo>
                  <a:pt x="101" y="96"/>
                </a:lnTo>
                <a:lnTo>
                  <a:pt x="91" y="106"/>
                </a:lnTo>
                <a:lnTo>
                  <a:pt x="79" y="112"/>
                </a:lnTo>
                <a:lnTo>
                  <a:pt x="66" y="116"/>
                </a:lnTo>
                <a:lnTo>
                  <a:pt x="53" y="117"/>
                </a:lnTo>
                <a:lnTo>
                  <a:pt x="40" y="114"/>
                </a:lnTo>
                <a:lnTo>
                  <a:pt x="27" y="109"/>
                </a:lnTo>
                <a:lnTo>
                  <a:pt x="18" y="101"/>
                </a:lnTo>
                <a:lnTo>
                  <a:pt x="9" y="91"/>
                </a:lnTo>
                <a:lnTo>
                  <a:pt x="3" y="78"/>
                </a:lnTo>
                <a:lnTo>
                  <a:pt x="0" y="65"/>
                </a:lnTo>
                <a:lnTo>
                  <a:pt x="0" y="52"/>
                </a:lnTo>
                <a:lnTo>
                  <a:pt x="3" y="39"/>
                </a:lnTo>
                <a:lnTo>
                  <a:pt x="9" y="26"/>
                </a:lnTo>
                <a:lnTo>
                  <a:pt x="18" y="17"/>
                </a:lnTo>
                <a:lnTo>
                  <a:pt x="29" y="8"/>
                </a:lnTo>
                <a:lnTo>
                  <a:pt x="40" y="4"/>
                </a:lnTo>
                <a:lnTo>
                  <a:pt x="53" y="0"/>
                </a:lnTo>
                <a:lnTo>
                  <a:pt x="66" y="2"/>
                </a:lnTo>
                <a:lnTo>
                  <a:pt x="79" y="5"/>
                </a:lnTo>
                <a:lnTo>
                  <a:pt x="91" y="12"/>
                </a:lnTo>
                <a:lnTo>
                  <a:pt x="101" y="21"/>
                </a:lnTo>
                <a:lnTo>
                  <a:pt x="107" y="33"/>
                </a:lnTo>
                <a:lnTo>
                  <a:pt x="112" y="46"/>
                </a:lnTo>
                <a:lnTo>
                  <a:pt x="114" y="59"/>
                </a:lnTo>
                <a:lnTo>
                  <a:pt x="114" y="59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852" name="Line 20"/>
          <p:cNvSpPr>
            <a:spLocks noChangeShapeType="1"/>
          </p:cNvSpPr>
          <p:nvPr/>
        </p:nvSpPr>
        <p:spPr bwMode="auto">
          <a:xfrm>
            <a:off x="5594350" y="3255963"/>
            <a:ext cx="112713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853" name="Line 21"/>
          <p:cNvSpPr>
            <a:spLocks noChangeShapeType="1"/>
          </p:cNvSpPr>
          <p:nvPr/>
        </p:nvSpPr>
        <p:spPr bwMode="auto">
          <a:xfrm>
            <a:off x="4959350" y="3246438"/>
            <a:ext cx="15557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854" name="Freeform 22"/>
          <p:cNvSpPr>
            <a:spLocks/>
          </p:cNvSpPr>
          <p:nvPr/>
        </p:nvSpPr>
        <p:spPr bwMode="auto">
          <a:xfrm>
            <a:off x="6457950" y="2008188"/>
            <a:ext cx="166688" cy="338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" y="1"/>
              </a:cxn>
              <a:cxn ang="0">
                <a:pos x="52" y="6"/>
              </a:cxn>
              <a:cxn ang="0">
                <a:pos x="78" y="14"/>
              </a:cxn>
              <a:cxn ang="0">
                <a:pos x="101" y="27"/>
              </a:cxn>
              <a:cxn ang="0">
                <a:pos x="123" y="40"/>
              </a:cxn>
              <a:cxn ang="0">
                <a:pos x="143" y="58"/>
              </a:cxn>
              <a:cxn ang="0">
                <a:pos x="161" y="78"/>
              </a:cxn>
              <a:cxn ang="0">
                <a:pos x="177" y="99"/>
              </a:cxn>
              <a:cxn ang="0">
                <a:pos x="190" y="121"/>
              </a:cxn>
              <a:cxn ang="0">
                <a:pos x="200" y="147"/>
              </a:cxn>
              <a:cxn ang="0">
                <a:pos x="206" y="173"/>
              </a:cxn>
              <a:cxn ang="0">
                <a:pos x="210" y="199"/>
              </a:cxn>
              <a:cxn ang="0">
                <a:pos x="210" y="225"/>
              </a:cxn>
              <a:cxn ang="0">
                <a:pos x="206" y="251"/>
              </a:cxn>
              <a:cxn ang="0">
                <a:pos x="200" y="277"/>
              </a:cxn>
              <a:cxn ang="0">
                <a:pos x="190" y="303"/>
              </a:cxn>
              <a:cxn ang="0">
                <a:pos x="177" y="326"/>
              </a:cxn>
              <a:cxn ang="0">
                <a:pos x="161" y="347"/>
              </a:cxn>
              <a:cxn ang="0">
                <a:pos x="143" y="367"/>
              </a:cxn>
              <a:cxn ang="0">
                <a:pos x="123" y="385"/>
              </a:cxn>
              <a:cxn ang="0">
                <a:pos x="101" y="398"/>
              </a:cxn>
              <a:cxn ang="0">
                <a:pos x="78" y="411"/>
              </a:cxn>
              <a:cxn ang="0">
                <a:pos x="52" y="419"/>
              </a:cxn>
              <a:cxn ang="0">
                <a:pos x="26" y="424"/>
              </a:cxn>
              <a:cxn ang="0">
                <a:pos x="0" y="425"/>
              </a:cxn>
            </a:cxnLst>
            <a:rect l="0" t="0" r="r" b="b"/>
            <a:pathLst>
              <a:path w="210" h="425">
                <a:moveTo>
                  <a:pt x="0" y="0"/>
                </a:moveTo>
                <a:lnTo>
                  <a:pt x="26" y="1"/>
                </a:lnTo>
                <a:lnTo>
                  <a:pt x="52" y="6"/>
                </a:lnTo>
                <a:lnTo>
                  <a:pt x="78" y="14"/>
                </a:lnTo>
                <a:lnTo>
                  <a:pt x="101" y="27"/>
                </a:lnTo>
                <a:lnTo>
                  <a:pt x="123" y="40"/>
                </a:lnTo>
                <a:lnTo>
                  <a:pt x="143" y="58"/>
                </a:lnTo>
                <a:lnTo>
                  <a:pt x="161" y="78"/>
                </a:lnTo>
                <a:lnTo>
                  <a:pt x="177" y="99"/>
                </a:lnTo>
                <a:lnTo>
                  <a:pt x="190" y="121"/>
                </a:lnTo>
                <a:lnTo>
                  <a:pt x="200" y="147"/>
                </a:lnTo>
                <a:lnTo>
                  <a:pt x="206" y="173"/>
                </a:lnTo>
                <a:lnTo>
                  <a:pt x="210" y="199"/>
                </a:lnTo>
                <a:lnTo>
                  <a:pt x="210" y="225"/>
                </a:lnTo>
                <a:lnTo>
                  <a:pt x="206" y="251"/>
                </a:lnTo>
                <a:lnTo>
                  <a:pt x="200" y="277"/>
                </a:lnTo>
                <a:lnTo>
                  <a:pt x="190" y="303"/>
                </a:lnTo>
                <a:lnTo>
                  <a:pt x="177" y="326"/>
                </a:lnTo>
                <a:lnTo>
                  <a:pt x="161" y="347"/>
                </a:lnTo>
                <a:lnTo>
                  <a:pt x="143" y="367"/>
                </a:lnTo>
                <a:lnTo>
                  <a:pt x="123" y="385"/>
                </a:lnTo>
                <a:lnTo>
                  <a:pt x="101" y="398"/>
                </a:lnTo>
                <a:lnTo>
                  <a:pt x="78" y="411"/>
                </a:lnTo>
                <a:lnTo>
                  <a:pt x="52" y="419"/>
                </a:lnTo>
                <a:lnTo>
                  <a:pt x="26" y="424"/>
                </a:lnTo>
                <a:lnTo>
                  <a:pt x="0" y="425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855" name="Line 23"/>
          <p:cNvSpPr>
            <a:spLocks noChangeShapeType="1"/>
          </p:cNvSpPr>
          <p:nvPr/>
        </p:nvSpPr>
        <p:spPr bwMode="auto">
          <a:xfrm flipH="1">
            <a:off x="6224588" y="2008188"/>
            <a:ext cx="2540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856" name="Line 24"/>
          <p:cNvSpPr>
            <a:spLocks noChangeShapeType="1"/>
          </p:cNvSpPr>
          <p:nvPr/>
        </p:nvSpPr>
        <p:spPr bwMode="auto">
          <a:xfrm flipH="1">
            <a:off x="6224588" y="2347913"/>
            <a:ext cx="2540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857" name="Line 25"/>
          <p:cNvSpPr>
            <a:spLocks noChangeShapeType="1"/>
          </p:cNvSpPr>
          <p:nvPr/>
        </p:nvSpPr>
        <p:spPr bwMode="auto">
          <a:xfrm>
            <a:off x="6224588" y="2008188"/>
            <a:ext cx="1587" cy="3397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858" name="Line 26"/>
          <p:cNvSpPr>
            <a:spLocks noChangeShapeType="1"/>
          </p:cNvSpPr>
          <p:nvPr/>
        </p:nvSpPr>
        <p:spPr bwMode="auto">
          <a:xfrm>
            <a:off x="6045200" y="2065338"/>
            <a:ext cx="169863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859" name="Line 27"/>
          <p:cNvSpPr>
            <a:spLocks noChangeShapeType="1"/>
          </p:cNvSpPr>
          <p:nvPr/>
        </p:nvSpPr>
        <p:spPr bwMode="auto">
          <a:xfrm>
            <a:off x="6045200" y="2276475"/>
            <a:ext cx="16986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860" name="Line 28"/>
          <p:cNvSpPr>
            <a:spLocks noChangeShapeType="1"/>
          </p:cNvSpPr>
          <p:nvPr/>
        </p:nvSpPr>
        <p:spPr bwMode="auto">
          <a:xfrm>
            <a:off x="6637338" y="2190750"/>
            <a:ext cx="104775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861" name="Freeform 29"/>
          <p:cNvSpPr>
            <a:spLocks/>
          </p:cNvSpPr>
          <p:nvPr/>
        </p:nvSpPr>
        <p:spPr bwMode="auto">
          <a:xfrm>
            <a:off x="6457950" y="3478213"/>
            <a:ext cx="166688" cy="338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" y="2"/>
              </a:cxn>
              <a:cxn ang="0">
                <a:pos x="52" y="7"/>
              </a:cxn>
              <a:cxn ang="0">
                <a:pos x="78" y="15"/>
              </a:cxn>
              <a:cxn ang="0">
                <a:pos x="101" y="28"/>
              </a:cxn>
              <a:cxn ang="0">
                <a:pos x="123" y="41"/>
              </a:cxn>
              <a:cxn ang="0">
                <a:pos x="143" y="59"/>
              </a:cxn>
              <a:cxn ang="0">
                <a:pos x="161" y="78"/>
              </a:cxn>
              <a:cxn ang="0">
                <a:pos x="177" y="100"/>
              </a:cxn>
              <a:cxn ang="0">
                <a:pos x="190" y="122"/>
              </a:cxn>
              <a:cxn ang="0">
                <a:pos x="200" y="148"/>
              </a:cxn>
              <a:cxn ang="0">
                <a:pos x="206" y="174"/>
              </a:cxn>
              <a:cxn ang="0">
                <a:pos x="210" y="200"/>
              </a:cxn>
              <a:cxn ang="0">
                <a:pos x="210" y="226"/>
              </a:cxn>
              <a:cxn ang="0">
                <a:pos x="206" y="252"/>
              </a:cxn>
              <a:cxn ang="0">
                <a:pos x="200" y="278"/>
              </a:cxn>
              <a:cxn ang="0">
                <a:pos x="190" y="304"/>
              </a:cxn>
              <a:cxn ang="0">
                <a:pos x="177" y="327"/>
              </a:cxn>
              <a:cxn ang="0">
                <a:pos x="161" y="348"/>
              </a:cxn>
              <a:cxn ang="0">
                <a:pos x="143" y="368"/>
              </a:cxn>
              <a:cxn ang="0">
                <a:pos x="123" y="386"/>
              </a:cxn>
              <a:cxn ang="0">
                <a:pos x="101" y="399"/>
              </a:cxn>
              <a:cxn ang="0">
                <a:pos x="78" y="412"/>
              </a:cxn>
              <a:cxn ang="0">
                <a:pos x="52" y="420"/>
              </a:cxn>
              <a:cxn ang="0">
                <a:pos x="26" y="425"/>
              </a:cxn>
              <a:cxn ang="0">
                <a:pos x="0" y="426"/>
              </a:cxn>
            </a:cxnLst>
            <a:rect l="0" t="0" r="r" b="b"/>
            <a:pathLst>
              <a:path w="210" h="426">
                <a:moveTo>
                  <a:pt x="0" y="0"/>
                </a:moveTo>
                <a:lnTo>
                  <a:pt x="26" y="2"/>
                </a:lnTo>
                <a:lnTo>
                  <a:pt x="52" y="7"/>
                </a:lnTo>
                <a:lnTo>
                  <a:pt x="78" y="15"/>
                </a:lnTo>
                <a:lnTo>
                  <a:pt x="101" y="28"/>
                </a:lnTo>
                <a:lnTo>
                  <a:pt x="123" y="41"/>
                </a:lnTo>
                <a:lnTo>
                  <a:pt x="143" y="59"/>
                </a:lnTo>
                <a:lnTo>
                  <a:pt x="161" y="78"/>
                </a:lnTo>
                <a:lnTo>
                  <a:pt x="177" y="100"/>
                </a:lnTo>
                <a:lnTo>
                  <a:pt x="190" y="122"/>
                </a:lnTo>
                <a:lnTo>
                  <a:pt x="200" y="148"/>
                </a:lnTo>
                <a:lnTo>
                  <a:pt x="206" y="174"/>
                </a:lnTo>
                <a:lnTo>
                  <a:pt x="210" y="200"/>
                </a:lnTo>
                <a:lnTo>
                  <a:pt x="210" y="226"/>
                </a:lnTo>
                <a:lnTo>
                  <a:pt x="206" y="252"/>
                </a:lnTo>
                <a:lnTo>
                  <a:pt x="200" y="278"/>
                </a:lnTo>
                <a:lnTo>
                  <a:pt x="190" y="304"/>
                </a:lnTo>
                <a:lnTo>
                  <a:pt x="177" y="327"/>
                </a:lnTo>
                <a:lnTo>
                  <a:pt x="161" y="348"/>
                </a:lnTo>
                <a:lnTo>
                  <a:pt x="143" y="368"/>
                </a:lnTo>
                <a:lnTo>
                  <a:pt x="123" y="386"/>
                </a:lnTo>
                <a:lnTo>
                  <a:pt x="101" y="399"/>
                </a:lnTo>
                <a:lnTo>
                  <a:pt x="78" y="412"/>
                </a:lnTo>
                <a:lnTo>
                  <a:pt x="52" y="420"/>
                </a:lnTo>
                <a:lnTo>
                  <a:pt x="26" y="425"/>
                </a:lnTo>
                <a:lnTo>
                  <a:pt x="0" y="426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862" name="Line 30"/>
          <p:cNvSpPr>
            <a:spLocks noChangeShapeType="1"/>
          </p:cNvSpPr>
          <p:nvPr/>
        </p:nvSpPr>
        <p:spPr bwMode="auto">
          <a:xfrm flipH="1">
            <a:off x="6224588" y="3478213"/>
            <a:ext cx="2540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863" name="Line 31"/>
          <p:cNvSpPr>
            <a:spLocks noChangeShapeType="1"/>
          </p:cNvSpPr>
          <p:nvPr/>
        </p:nvSpPr>
        <p:spPr bwMode="auto">
          <a:xfrm flipH="1">
            <a:off x="6224588" y="3817938"/>
            <a:ext cx="2540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864" name="Line 32"/>
          <p:cNvSpPr>
            <a:spLocks noChangeShapeType="1"/>
          </p:cNvSpPr>
          <p:nvPr/>
        </p:nvSpPr>
        <p:spPr bwMode="auto">
          <a:xfrm>
            <a:off x="6224588" y="3478213"/>
            <a:ext cx="1587" cy="3397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865" name="Line 33"/>
          <p:cNvSpPr>
            <a:spLocks noChangeShapeType="1"/>
          </p:cNvSpPr>
          <p:nvPr/>
        </p:nvSpPr>
        <p:spPr bwMode="auto">
          <a:xfrm>
            <a:off x="6045200" y="3535363"/>
            <a:ext cx="169863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866" name="Line 34"/>
          <p:cNvSpPr>
            <a:spLocks noChangeShapeType="1"/>
          </p:cNvSpPr>
          <p:nvPr/>
        </p:nvSpPr>
        <p:spPr bwMode="auto">
          <a:xfrm>
            <a:off x="6045200" y="3746500"/>
            <a:ext cx="16986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867" name="Line 35"/>
          <p:cNvSpPr>
            <a:spLocks noChangeShapeType="1"/>
          </p:cNvSpPr>
          <p:nvPr/>
        </p:nvSpPr>
        <p:spPr bwMode="auto">
          <a:xfrm>
            <a:off x="6637338" y="3662363"/>
            <a:ext cx="10477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872" name="Line 40"/>
          <p:cNvSpPr>
            <a:spLocks noChangeShapeType="1"/>
          </p:cNvSpPr>
          <p:nvPr/>
        </p:nvSpPr>
        <p:spPr bwMode="auto">
          <a:xfrm>
            <a:off x="7078663" y="2828925"/>
            <a:ext cx="168275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873" name="Line 41"/>
          <p:cNvSpPr>
            <a:spLocks noChangeShapeType="1"/>
          </p:cNvSpPr>
          <p:nvPr/>
        </p:nvSpPr>
        <p:spPr bwMode="auto">
          <a:xfrm>
            <a:off x="7056438" y="3082925"/>
            <a:ext cx="1905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875" name="Line 43"/>
          <p:cNvSpPr>
            <a:spLocks noChangeShapeType="1"/>
          </p:cNvSpPr>
          <p:nvPr/>
        </p:nvSpPr>
        <p:spPr bwMode="auto">
          <a:xfrm flipH="1">
            <a:off x="4573588" y="2065338"/>
            <a:ext cx="14732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876" name="Line 44"/>
          <p:cNvSpPr>
            <a:spLocks noChangeShapeType="1"/>
          </p:cNvSpPr>
          <p:nvPr/>
        </p:nvSpPr>
        <p:spPr bwMode="auto">
          <a:xfrm flipH="1">
            <a:off x="5935663" y="2274888"/>
            <a:ext cx="280987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877" name="Line 45"/>
          <p:cNvSpPr>
            <a:spLocks noChangeShapeType="1"/>
          </p:cNvSpPr>
          <p:nvPr/>
        </p:nvSpPr>
        <p:spPr bwMode="auto">
          <a:xfrm>
            <a:off x="5935663" y="2282825"/>
            <a:ext cx="1587" cy="9588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878" name="Line 46"/>
          <p:cNvSpPr>
            <a:spLocks noChangeShapeType="1"/>
          </p:cNvSpPr>
          <p:nvPr/>
        </p:nvSpPr>
        <p:spPr bwMode="auto">
          <a:xfrm>
            <a:off x="5681663" y="3249613"/>
            <a:ext cx="261937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879" name="Line 47"/>
          <p:cNvSpPr>
            <a:spLocks noChangeShapeType="1"/>
          </p:cNvSpPr>
          <p:nvPr/>
        </p:nvSpPr>
        <p:spPr bwMode="auto">
          <a:xfrm flipV="1">
            <a:off x="4945063" y="2065338"/>
            <a:ext cx="1587" cy="5984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880" name="Line 48"/>
          <p:cNvSpPr>
            <a:spLocks noChangeShapeType="1"/>
          </p:cNvSpPr>
          <p:nvPr/>
        </p:nvSpPr>
        <p:spPr bwMode="auto">
          <a:xfrm flipH="1">
            <a:off x="4533900" y="3748088"/>
            <a:ext cx="168275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881" name="Line 49"/>
          <p:cNvSpPr>
            <a:spLocks noChangeShapeType="1"/>
          </p:cNvSpPr>
          <p:nvPr/>
        </p:nvSpPr>
        <p:spPr bwMode="auto">
          <a:xfrm>
            <a:off x="5695950" y="2663825"/>
            <a:ext cx="1588" cy="8747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882" name="Line 50"/>
          <p:cNvSpPr>
            <a:spLocks noChangeShapeType="1"/>
          </p:cNvSpPr>
          <p:nvPr/>
        </p:nvSpPr>
        <p:spPr bwMode="auto">
          <a:xfrm flipH="1">
            <a:off x="5697538" y="3538538"/>
            <a:ext cx="50482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883" name="Line 51"/>
          <p:cNvSpPr>
            <a:spLocks noChangeShapeType="1"/>
          </p:cNvSpPr>
          <p:nvPr/>
        </p:nvSpPr>
        <p:spPr bwMode="auto">
          <a:xfrm flipH="1">
            <a:off x="6731000" y="2830513"/>
            <a:ext cx="40322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884" name="Line 52"/>
          <p:cNvSpPr>
            <a:spLocks noChangeShapeType="1"/>
          </p:cNvSpPr>
          <p:nvPr/>
        </p:nvSpPr>
        <p:spPr bwMode="auto">
          <a:xfrm>
            <a:off x="6738938" y="2189163"/>
            <a:ext cx="1587" cy="6334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885" name="Line 53"/>
          <p:cNvSpPr>
            <a:spLocks noChangeShapeType="1"/>
          </p:cNvSpPr>
          <p:nvPr/>
        </p:nvSpPr>
        <p:spPr bwMode="auto">
          <a:xfrm flipV="1">
            <a:off x="6745288" y="3090863"/>
            <a:ext cx="1587" cy="571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886" name="Line 54"/>
          <p:cNvSpPr>
            <a:spLocks noChangeShapeType="1"/>
          </p:cNvSpPr>
          <p:nvPr/>
        </p:nvSpPr>
        <p:spPr bwMode="auto">
          <a:xfrm>
            <a:off x="6751638" y="3084513"/>
            <a:ext cx="411162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887" name="Line 55"/>
          <p:cNvSpPr>
            <a:spLocks noChangeShapeType="1"/>
          </p:cNvSpPr>
          <p:nvPr/>
        </p:nvSpPr>
        <p:spPr bwMode="auto">
          <a:xfrm>
            <a:off x="4945063" y="3249613"/>
            <a:ext cx="1587" cy="4984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888" name="Freeform 56"/>
          <p:cNvSpPr>
            <a:spLocks/>
          </p:cNvSpPr>
          <p:nvPr/>
        </p:nvSpPr>
        <p:spPr bwMode="auto">
          <a:xfrm>
            <a:off x="4902200" y="2035175"/>
            <a:ext cx="73025" cy="71438"/>
          </a:xfrm>
          <a:custGeom>
            <a:avLst/>
            <a:gdLst/>
            <a:ahLst/>
            <a:cxnLst>
              <a:cxn ang="0">
                <a:pos x="91" y="45"/>
              </a:cxn>
              <a:cxn ang="0">
                <a:pos x="89" y="58"/>
              </a:cxn>
              <a:cxn ang="0">
                <a:pos x="84" y="70"/>
              </a:cxn>
              <a:cxn ang="0">
                <a:pos x="76" y="78"/>
              </a:cxn>
              <a:cxn ang="0">
                <a:pos x="66" y="86"/>
              </a:cxn>
              <a:cxn ang="0">
                <a:pos x="55" y="89"/>
              </a:cxn>
              <a:cxn ang="0">
                <a:pos x="42" y="91"/>
              </a:cxn>
              <a:cxn ang="0">
                <a:pos x="31" y="87"/>
              </a:cxn>
              <a:cxn ang="0">
                <a:pos x="19" y="83"/>
              </a:cxn>
              <a:cxn ang="0">
                <a:pos x="9" y="74"/>
              </a:cxn>
              <a:cxn ang="0">
                <a:pos x="3" y="63"/>
              </a:cxn>
              <a:cxn ang="0">
                <a:pos x="0" y="52"/>
              </a:cxn>
              <a:cxn ang="0">
                <a:pos x="0" y="39"/>
              </a:cxn>
              <a:cxn ang="0">
                <a:pos x="3" y="27"/>
              </a:cxn>
              <a:cxn ang="0">
                <a:pos x="9" y="16"/>
              </a:cxn>
              <a:cxn ang="0">
                <a:pos x="19" y="8"/>
              </a:cxn>
              <a:cxn ang="0">
                <a:pos x="31" y="3"/>
              </a:cxn>
              <a:cxn ang="0">
                <a:pos x="42" y="0"/>
              </a:cxn>
              <a:cxn ang="0">
                <a:pos x="55" y="1"/>
              </a:cxn>
              <a:cxn ang="0">
                <a:pos x="66" y="5"/>
              </a:cxn>
              <a:cxn ang="0">
                <a:pos x="76" y="13"/>
              </a:cxn>
              <a:cxn ang="0">
                <a:pos x="84" y="21"/>
              </a:cxn>
              <a:cxn ang="0">
                <a:pos x="89" y="32"/>
              </a:cxn>
              <a:cxn ang="0">
                <a:pos x="91" y="45"/>
              </a:cxn>
              <a:cxn ang="0">
                <a:pos x="91" y="45"/>
              </a:cxn>
            </a:cxnLst>
            <a:rect l="0" t="0" r="r" b="b"/>
            <a:pathLst>
              <a:path w="91" h="91">
                <a:moveTo>
                  <a:pt x="91" y="45"/>
                </a:moveTo>
                <a:lnTo>
                  <a:pt x="89" y="58"/>
                </a:lnTo>
                <a:lnTo>
                  <a:pt x="84" y="70"/>
                </a:lnTo>
                <a:lnTo>
                  <a:pt x="76" y="78"/>
                </a:lnTo>
                <a:lnTo>
                  <a:pt x="66" y="86"/>
                </a:lnTo>
                <a:lnTo>
                  <a:pt x="55" y="89"/>
                </a:lnTo>
                <a:lnTo>
                  <a:pt x="42" y="91"/>
                </a:lnTo>
                <a:lnTo>
                  <a:pt x="31" y="87"/>
                </a:lnTo>
                <a:lnTo>
                  <a:pt x="19" y="83"/>
                </a:lnTo>
                <a:lnTo>
                  <a:pt x="9" y="74"/>
                </a:lnTo>
                <a:lnTo>
                  <a:pt x="3" y="63"/>
                </a:lnTo>
                <a:lnTo>
                  <a:pt x="0" y="52"/>
                </a:lnTo>
                <a:lnTo>
                  <a:pt x="0" y="39"/>
                </a:lnTo>
                <a:lnTo>
                  <a:pt x="3" y="27"/>
                </a:lnTo>
                <a:lnTo>
                  <a:pt x="9" y="16"/>
                </a:lnTo>
                <a:lnTo>
                  <a:pt x="19" y="8"/>
                </a:lnTo>
                <a:lnTo>
                  <a:pt x="31" y="3"/>
                </a:lnTo>
                <a:lnTo>
                  <a:pt x="42" y="0"/>
                </a:lnTo>
                <a:lnTo>
                  <a:pt x="55" y="1"/>
                </a:lnTo>
                <a:lnTo>
                  <a:pt x="66" y="5"/>
                </a:lnTo>
                <a:lnTo>
                  <a:pt x="76" y="13"/>
                </a:lnTo>
                <a:lnTo>
                  <a:pt x="84" y="21"/>
                </a:lnTo>
                <a:lnTo>
                  <a:pt x="89" y="32"/>
                </a:lnTo>
                <a:lnTo>
                  <a:pt x="91" y="45"/>
                </a:lnTo>
                <a:lnTo>
                  <a:pt x="91" y="45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889" name="Freeform 57"/>
          <p:cNvSpPr>
            <a:spLocks/>
          </p:cNvSpPr>
          <p:nvPr/>
        </p:nvSpPr>
        <p:spPr bwMode="auto">
          <a:xfrm>
            <a:off x="4902200" y="2035175"/>
            <a:ext cx="73025" cy="71438"/>
          </a:xfrm>
          <a:custGeom>
            <a:avLst/>
            <a:gdLst/>
            <a:ahLst/>
            <a:cxnLst>
              <a:cxn ang="0">
                <a:pos x="91" y="45"/>
              </a:cxn>
              <a:cxn ang="0">
                <a:pos x="89" y="58"/>
              </a:cxn>
              <a:cxn ang="0">
                <a:pos x="84" y="70"/>
              </a:cxn>
              <a:cxn ang="0">
                <a:pos x="76" y="78"/>
              </a:cxn>
              <a:cxn ang="0">
                <a:pos x="66" y="86"/>
              </a:cxn>
              <a:cxn ang="0">
                <a:pos x="55" y="89"/>
              </a:cxn>
              <a:cxn ang="0">
                <a:pos x="42" y="91"/>
              </a:cxn>
              <a:cxn ang="0">
                <a:pos x="31" y="87"/>
              </a:cxn>
              <a:cxn ang="0">
                <a:pos x="19" y="83"/>
              </a:cxn>
              <a:cxn ang="0">
                <a:pos x="9" y="74"/>
              </a:cxn>
              <a:cxn ang="0">
                <a:pos x="3" y="63"/>
              </a:cxn>
              <a:cxn ang="0">
                <a:pos x="0" y="52"/>
              </a:cxn>
              <a:cxn ang="0">
                <a:pos x="0" y="39"/>
              </a:cxn>
              <a:cxn ang="0">
                <a:pos x="3" y="27"/>
              </a:cxn>
              <a:cxn ang="0">
                <a:pos x="9" y="16"/>
              </a:cxn>
              <a:cxn ang="0">
                <a:pos x="19" y="8"/>
              </a:cxn>
              <a:cxn ang="0">
                <a:pos x="31" y="3"/>
              </a:cxn>
              <a:cxn ang="0">
                <a:pos x="42" y="0"/>
              </a:cxn>
              <a:cxn ang="0">
                <a:pos x="55" y="1"/>
              </a:cxn>
              <a:cxn ang="0">
                <a:pos x="66" y="5"/>
              </a:cxn>
              <a:cxn ang="0">
                <a:pos x="76" y="13"/>
              </a:cxn>
              <a:cxn ang="0">
                <a:pos x="84" y="21"/>
              </a:cxn>
              <a:cxn ang="0">
                <a:pos x="89" y="32"/>
              </a:cxn>
              <a:cxn ang="0">
                <a:pos x="91" y="45"/>
              </a:cxn>
              <a:cxn ang="0">
                <a:pos x="91" y="45"/>
              </a:cxn>
            </a:cxnLst>
            <a:rect l="0" t="0" r="r" b="b"/>
            <a:pathLst>
              <a:path w="91" h="91">
                <a:moveTo>
                  <a:pt x="91" y="45"/>
                </a:moveTo>
                <a:lnTo>
                  <a:pt x="89" y="58"/>
                </a:lnTo>
                <a:lnTo>
                  <a:pt x="84" y="70"/>
                </a:lnTo>
                <a:lnTo>
                  <a:pt x="76" y="78"/>
                </a:lnTo>
                <a:lnTo>
                  <a:pt x="66" y="86"/>
                </a:lnTo>
                <a:lnTo>
                  <a:pt x="55" y="89"/>
                </a:lnTo>
                <a:lnTo>
                  <a:pt x="42" y="91"/>
                </a:lnTo>
                <a:lnTo>
                  <a:pt x="31" y="87"/>
                </a:lnTo>
                <a:lnTo>
                  <a:pt x="19" y="83"/>
                </a:lnTo>
                <a:lnTo>
                  <a:pt x="9" y="74"/>
                </a:lnTo>
                <a:lnTo>
                  <a:pt x="3" y="63"/>
                </a:lnTo>
                <a:lnTo>
                  <a:pt x="0" y="52"/>
                </a:lnTo>
                <a:lnTo>
                  <a:pt x="0" y="39"/>
                </a:lnTo>
                <a:lnTo>
                  <a:pt x="3" y="27"/>
                </a:lnTo>
                <a:lnTo>
                  <a:pt x="9" y="16"/>
                </a:lnTo>
                <a:lnTo>
                  <a:pt x="19" y="8"/>
                </a:lnTo>
                <a:lnTo>
                  <a:pt x="31" y="3"/>
                </a:lnTo>
                <a:lnTo>
                  <a:pt x="42" y="0"/>
                </a:lnTo>
                <a:lnTo>
                  <a:pt x="55" y="1"/>
                </a:lnTo>
                <a:lnTo>
                  <a:pt x="66" y="5"/>
                </a:lnTo>
                <a:lnTo>
                  <a:pt x="76" y="13"/>
                </a:lnTo>
                <a:lnTo>
                  <a:pt x="84" y="21"/>
                </a:lnTo>
                <a:lnTo>
                  <a:pt x="89" y="32"/>
                </a:lnTo>
                <a:lnTo>
                  <a:pt x="91" y="45"/>
                </a:lnTo>
                <a:lnTo>
                  <a:pt x="91" y="45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890" name="Freeform 58"/>
          <p:cNvSpPr>
            <a:spLocks/>
          </p:cNvSpPr>
          <p:nvPr/>
        </p:nvSpPr>
        <p:spPr bwMode="auto">
          <a:xfrm>
            <a:off x="4905375" y="3700463"/>
            <a:ext cx="73025" cy="71437"/>
          </a:xfrm>
          <a:custGeom>
            <a:avLst/>
            <a:gdLst/>
            <a:ahLst/>
            <a:cxnLst>
              <a:cxn ang="0">
                <a:pos x="91" y="45"/>
              </a:cxn>
              <a:cxn ang="0">
                <a:pos x="90" y="58"/>
              </a:cxn>
              <a:cxn ang="0">
                <a:pos x="85" y="70"/>
              </a:cxn>
              <a:cxn ang="0">
                <a:pos x="77" y="78"/>
              </a:cxn>
              <a:cxn ang="0">
                <a:pos x="67" y="86"/>
              </a:cxn>
              <a:cxn ang="0">
                <a:pos x="55" y="89"/>
              </a:cxn>
              <a:cxn ang="0">
                <a:pos x="42" y="91"/>
              </a:cxn>
              <a:cxn ang="0">
                <a:pos x="31" y="88"/>
              </a:cxn>
              <a:cxn ang="0">
                <a:pos x="20" y="83"/>
              </a:cxn>
              <a:cxn ang="0">
                <a:pos x="10" y="75"/>
              </a:cxn>
              <a:cxn ang="0">
                <a:pos x="3" y="63"/>
              </a:cxn>
              <a:cxn ang="0">
                <a:pos x="0" y="52"/>
              </a:cxn>
              <a:cxn ang="0">
                <a:pos x="0" y="39"/>
              </a:cxn>
              <a:cxn ang="0">
                <a:pos x="3" y="28"/>
              </a:cxn>
              <a:cxn ang="0">
                <a:pos x="10" y="16"/>
              </a:cxn>
              <a:cxn ang="0">
                <a:pos x="20" y="8"/>
              </a:cxn>
              <a:cxn ang="0">
                <a:pos x="31" y="3"/>
              </a:cxn>
              <a:cxn ang="0">
                <a:pos x="42" y="0"/>
              </a:cxn>
              <a:cxn ang="0">
                <a:pos x="55" y="2"/>
              </a:cxn>
              <a:cxn ang="0">
                <a:pos x="67" y="5"/>
              </a:cxn>
              <a:cxn ang="0">
                <a:pos x="77" y="13"/>
              </a:cxn>
              <a:cxn ang="0">
                <a:pos x="85" y="21"/>
              </a:cxn>
              <a:cxn ang="0">
                <a:pos x="90" y="32"/>
              </a:cxn>
              <a:cxn ang="0">
                <a:pos x="91" y="45"/>
              </a:cxn>
              <a:cxn ang="0">
                <a:pos x="91" y="45"/>
              </a:cxn>
            </a:cxnLst>
            <a:rect l="0" t="0" r="r" b="b"/>
            <a:pathLst>
              <a:path w="91" h="91">
                <a:moveTo>
                  <a:pt x="91" y="45"/>
                </a:moveTo>
                <a:lnTo>
                  <a:pt x="90" y="58"/>
                </a:lnTo>
                <a:lnTo>
                  <a:pt x="85" y="70"/>
                </a:lnTo>
                <a:lnTo>
                  <a:pt x="77" y="78"/>
                </a:lnTo>
                <a:lnTo>
                  <a:pt x="67" y="86"/>
                </a:lnTo>
                <a:lnTo>
                  <a:pt x="55" y="89"/>
                </a:lnTo>
                <a:lnTo>
                  <a:pt x="42" y="91"/>
                </a:lnTo>
                <a:lnTo>
                  <a:pt x="31" y="88"/>
                </a:lnTo>
                <a:lnTo>
                  <a:pt x="20" y="83"/>
                </a:lnTo>
                <a:lnTo>
                  <a:pt x="10" y="75"/>
                </a:lnTo>
                <a:lnTo>
                  <a:pt x="3" y="63"/>
                </a:lnTo>
                <a:lnTo>
                  <a:pt x="0" y="52"/>
                </a:lnTo>
                <a:lnTo>
                  <a:pt x="0" y="39"/>
                </a:lnTo>
                <a:lnTo>
                  <a:pt x="3" y="28"/>
                </a:lnTo>
                <a:lnTo>
                  <a:pt x="10" y="16"/>
                </a:lnTo>
                <a:lnTo>
                  <a:pt x="20" y="8"/>
                </a:lnTo>
                <a:lnTo>
                  <a:pt x="31" y="3"/>
                </a:lnTo>
                <a:lnTo>
                  <a:pt x="42" y="0"/>
                </a:lnTo>
                <a:lnTo>
                  <a:pt x="55" y="2"/>
                </a:lnTo>
                <a:lnTo>
                  <a:pt x="67" y="5"/>
                </a:lnTo>
                <a:lnTo>
                  <a:pt x="77" y="13"/>
                </a:lnTo>
                <a:lnTo>
                  <a:pt x="85" y="21"/>
                </a:lnTo>
                <a:lnTo>
                  <a:pt x="90" y="32"/>
                </a:lnTo>
                <a:lnTo>
                  <a:pt x="91" y="45"/>
                </a:lnTo>
                <a:lnTo>
                  <a:pt x="91" y="45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891" name="Freeform 59"/>
          <p:cNvSpPr>
            <a:spLocks/>
          </p:cNvSpPr>
          <p:nvPr/>
        </p:nvSpPr>
        <p:spPr bwMode="auto">
          <a:xfrm>
            <a:off x="4905375" y="3700463"/>
            <a:ext cx="73025" cy="71437"/>
          </a:xfrm>
          <a:custGeom>
            <a:avLst/>
            <a:gdLst/>
            <a:ahLst/>
            <a:cxnLst>
              <a:cxn ang="0">
                <a:pos x="91" y="45"/>
              </a:cxn>
              <a:cxn ang="0">
                <a:pos x="90" y="58"/>
              </a:cxn>
              <a:cxn ang="0">
                <a:pos x="85" y="70"/>
              </a:cxn>
              <a:cxn ang="0">
                <a:pos x="77" y="78"/>
              </a:cxn>
              <a:cxn ang="0">
                <a:pos x="67" y="86"/>
              </a:cxn>
              <a:cxn ang="0">
                <a:pos x="55" y="89"/>
              </a:cxn>
              <a:cxn ang="0">
                <a:pos x="42" y="91"/>
              </a:cxn>
              <a:cxn ang="0">
                <a:pos x="31" y="88"/>
              </a:cxn>
              <a:cxn ang="0">
                <a:pos x="20" y="83"/>
              </a:cxn>
              <a:cxn ang="0">
                <a:pos x="10" y="75"/>
              </a:cxn>
              <a:cxn ang="0">
                <a:pos x="3" y="63"/>
              </a:cxn>
              <a:cxn ang="0">
                <a:pos x="0" y="52"/>
              </a:cxn>
              <a:cxn ang="0">
                <a:pos x="0" y="39"/>
              </a:cxn>
              <a:cxn ang="0">
                <a:pos x="3" y="28"/>
              </a:cxn>
              <a:cxn ang="0">
                <a:pos x="10" y="16"/>
              </a:cxn>
              <a:cxn ang="0">
                <a:pos x="20" y="8"/>
              </a:cxn>
              <a:cxn ang="0">
                <a:pos x="31" y="3"/>
              </a:cxn>
              <a:cxn ang="0">
                <a:pos x="42" y="0"/>
              </a:cxn>
              <a:cxn ang="0">
                <a:pos x="55" y="2"/>
              </a:cxn>
              <a:cxn ang="0">
                <a:pos x="67" y="5"/>
              </a:cxn>
              <a:cxn ang="0">
                <a:pos x="77" y="13"/>
              </a:cxn>
              <a:cxn ang="0">
                <a:pos x="85" y="21"/>
              </a:cxn>
              <a:cxn ang="0">
                <a:pos x="90" y="32"/>
              </a:cxn>
              <a:cxn ang="0">
                <a:pos x="91" y="45"/>
              </a:cxn>
              <a:cxn ang="0">
                <a:pos x="91" y="45"/>
              </a:cxn>
            </a:cxnLst>
            <a:rect l="0" t="0" r="r" b="b"/>
            <a:pathLst>
              <a:path w="91" h="91">
                <a:moveTo>
                  <a:pt x="91" y="45"/>
                </a:moveTo>
                <a:lnTo>
                  <a:pt x="90" y="58"/>
                </a:lnTo>
                <a:lnTo>
                  <a:pt x="85" y="70"/>
                </a:lnTo>
                <a:lnTo>
                  <a:pt x="77" y="78"/>
                </a:lnTo>
                <a:lnTo>
                  <a:pt x="67" y="86"/>
                </a:lnTo>
                <a:lnTo>
                  <a:pt x="55" y="89"/>
                </a:lnTo>
                <a:lnTo>
                  <a:pt x="42" y="91"/>
                </a:lnTo>
                <a:lnTo>
                  <a:pt x="31" y="88"/>
                </a:lnTo>
                <a:lnTo>
                  <a:pt x="20" y="83"/>
                </a:lnTo>
                <a:lnTo>
                  <a:pt x="10" y="75"/>
                </a:lnTo>
                <a:lnTo>
                  <a:pt x="3" y="63"/>
                </a:lnTo>
                <a:lnTo>
                  <a:pt x="0" y="52"/>
                </a:lnTo>
                <a:lnTo>
                  <a:pt x="0" y="39"/>
                </a:lnTo>
                <a:lnTo>
                  <a:pt x="3" y="28"/>
                </a:lnTo>
                <a:lnTo>
                  <a:pt x="10" y="16"/>
                </a:lnTo>
                <a:lnTo>
                  <a:pt x="20" y="8"/>
                </a:lnTo>
                <a:lnTo>
                  <a:pt x="31" y="3"/>
                </a:lnTo>
                <a:lnTo>
                  <a:pt x="42" y="0"/>
                </a:lnTo>
                <a:lnTo>
                  <a:pt x="55" y="2"/>
                </a:lnTo>
                <a:lnTo>
                  <a:pt x="67" y="5"/>
                </a:lnTo>
                <a:lnTo>
                  <a:pt x="77" y="13"/>
                </a:lnTo>
                <a:lnTo>
                  <a:pt x="85" y="21"/>
                </a:lnTo>
                <a:lnTo>
                  <a:pt x="90" y="32"/>
                </a:lnTo>
                <a:lnTo>
                  <a:pt x="91" y="45"/>
                </a:lnTo>
                <a:lnTo>
                  <a:pt x="91" y="45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894" name="Rectangle 62"/>
          <p:cNvSpPr>
            <a:spLocks noChangeArrowheads="1"/>
          </p:cNvSpPr>
          <p:nvPr/>
        </p:nvSpPr>
        <p:spPr bwMode="auto">
          <a:xfrm>
            <a:off x="4378325" y="1952625"/>
            <a:ext cx="146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X</a:t>
            </a:r>
            <a:endParaRPr lang="en-US"/>
          </a:p>
        </p:txBody>
      </p:sp>
      <p:sp>
        <p:nvSpPr>
          <p:cNvPr id="376895" name="Rectangle 63"/>
          <p:cNvSpPr>
            <a:spLocks noChangeArrowheads="1"/>
          </p:cNvSpPr>
          <p:nvPr/>
        </p:nvSpPr>
        <p:spPr bwMode="auto">
          <a:xfrm>
            <a:off x="4365625" y="3609975"/>
            <a:ext cx="146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Y</a:t>
            </a:r>
            <a:endParaRPr lang="en-US"/>
          </a:p>
        </p:txBody>
      </p:sp>
      <p:sp>
        <p:nvSpPr>
          <p:cNvPr id="376897" name="Rectangle 65"/>
          <p:cNvSpPr>
            <a:spLocks noChangeArrowheads="1"/>
          </p:cNvSpPr>
          <p:nvPr/>
        </p:nvSpPr>
        <p:spPr bwMode="auto">
          <a:xfrm>
            <a:off x="8404225" y="3873500"/>
            <a:ext cx="85725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 </a:t>
            </a:r>
            <a:endParaRPr lang="en-US" sz="2800"/>
          </a:p>
        </p:txBody>
      </p:sp>
      <p:sp>
        <p:nvSpPr>
          <p:cNvPr id="376902" name="Line 70"/>
          <p:cNvSpPr>
            <a:spLocks noChangeShapeType="1"/>
          </p:cNvSpPr>
          <p:nvPr/>
        </p:nvSpPr>
        <p:spPr bwMode="auto">
          <a:xfrm flipH="1">
            <a:off x="4462463" y="4573588"/>
            <a:ext cx="1544637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903" name="Line 71"/>
          <p:cNvSpPr>
            <a:spLocks noChangeShapeType="1"/>
          </p:cNvSpPr>
          <p:nvPr/>
        </p:nvSpPr>
        <p:spPr bwMode="auto">
          <a:xfrm flipH="1">
            <a:off x="4433888" y="6234113"/>
            <a:ext cx="1512887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904" name="Line 72"/>
          <p:cNvSpPr>
            <a:spLocks noChangeShapeType="1"/>
          </p:cNvSpPr>
          <p:nvPr/>
        </p:nvSpPr>
        <p:spPr bwMode="auto">
          <a:xfrm flipH="1">
            <a:off x="6756400" y="5353050"/>
            <a:ext cx="422275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905" name="Line 73"/>
          <p:cNvSpPr>
            <a:spLocks noChangeShapeType="1"/>
          </p:cNvSpPr>
          <p:nvPr/>
        </p:nvSpPr>
        <p:spPr bwMode="auto">
          <a:xfrm>
            <a:off x="6746875" y="4711700"/>
            <a:ext cx="1588" cy="6334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906" name="Line 74"/>
          <p:cNvSpPr>
            <a:spLocks noChangeShapeType="1"/>
          </p:cNvSpPr>
          <p:nvPr/>
        </p:nvSpPr>
        <p:spPr bwMode="auto">
          <a:xfrm flipV="1">
            <a:off x="6753225" y="5570538"/>
            <a:ext cx="1588" cy="5699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907" name="Line 75"/>
          <p:cNvSpPr>
            <a:spLocks noChangeShapeType="1"/>
          </p:cNvSpPr>
          <p:nvPr/>
        </p:nvSpPr>
        <p:spPr bwMode="auto">
          <a:xfrm>
            <a:off x="6746875" y="5557838"/>
            <a:ext cx="431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908" name="Freeform 76"/>
          <p:cNvSpPr>
            <a:spLocks/>
          </p:cNvSpPr>
          <p:nvPr/>
        </p:nvSpPr>
        <p:spPr bwMode="auto">
          <a:xfrm>
            <a:off x="4822825" y="4537075"/>
            <a:ext cx="76200" cy="71438"/>
          </a:xfrm>
          <a:custGeom>
            <a:avLst/>
            <a:gdLst/>
            <a:ahLst/>
            <a:cxnLst>
              <a:cxn ang="0">
                <a:pos x="96" y="45"/>
              </a:cxn>
              <a:cxn ang="0">
                <a:pos x="94" y="58"/>
              </a:cxn>
              <a:cxn ang="0">
                <a:pos x="89" y="69"/>
              </a:cxn>
              <a:cxn ang="0">
                <a:pos x="81" y="77"/>
              </a:cxn>
              <a:cxn ang="0">
                <a:pos x="70" y="86"/>
              </a:cxn>
              <a:cxn ang="0">
                <a:pos x="58" y="89"/>
              </a:cxn>
              <a:cxn ang="0">
                <a:pos x="45" y="90"/>
              </a:cxn>
              <a:cxn ang="0">
                <a:pos x="33" y="87"/>
              </a:cxn>
              <a:cxn ang="0">
                <a:pos x="21" y="82"/>
              </a:cxn>
              <a:cxn ang="0">
                <a:pos x="11" y="74"/>
              </a:cxn>
              <a:cxn ang="0">
                <a:pos x="4" y="63"/>
              </a:cxn>
              <a:cxn ang="0">
                <a:pos x="0" y="51"/>
              </a:cxn>
              <a:cxn ang="0">
                <a:pos x="0" y="38"/>
              </a:cxn>
              <a:cxn ang="0">
                <a:pos x="4" y="27"/>
              </a:cxn>
              <a:cxn ang="0">
                <a:pos x="11" y="16"/>
              </a:cxn>
              <a:cxn ang="0">
                <a:pos x="21" y="8"/>
              </a:cxn>
              <a:cxn ang="0">
                <a:pos x="33" y="3"/>
              </a:cxn>
              <a:cxn ang="0">
                <a:pos x="45" y="0"/>
              </a:cxn>
              <a:cxn ang="0">
                <a:pos x="58" y="1"/>
              </a:cxn>
              <a:cxn ang="0">
                <a:pos x="70" y="4"/>
              </a:cxn>
              <a:cxn ang="0">
                <a:pos x="81" y="13"/>
              </a:cxn>
              <a:cxn ang="0">
                <a:pos x="89" y="21"/>
              </a:cxn>
              <a:cxn ang="0">
                <a:pos x="94" y="32"/>
              </a:cxn>
              <a:cxn ang="0">
                <a:pos x="96" y="45"/>
              </a:cxn>
              <a:cxn ang="0">
                <a:pos x="96" y="45"/>
              </a:cxn>
            </a:cxnLst>
            <a:rect l="0" t="0" r="r" b="b"/>
            <a:pathLst>
              <a:path w="96" h="90">
                <a:moveTo>
                  <a:pt x="96" y="45"/>
                </a:moveTo>
                <a:lnTo>
                  <a:pt x="94" y="58"/>
                </a:lnTo>
                <a:lnTo>
                  <a:pt x="89" y="69"/>
                </a:lnTo>
                <a:lnTo>
                  <a:pt x="81" y="77"/>
                </a:lnTo>
                <a:lnTo>
                  <a:pt x="70" y="86"/>
                </a:lnTo>
                <a:lnTo>
                  <a:pt x="58" y="89"/>
                </a:lnTo>
                <a:lnTo>
                  <a:pt x="45" y="90"/>
                </a:lnTo>
                <a:lnTo>
                  <a:pt x="33" y="87"/>
                </a:lnTo>
                <a:lnTo>
                  <a:pt x="21" y="82"/>
                </a:lnTo>
                <a:lnTo>
                  <a:pt x="11" y="74"/>
                </a:lnTo>
                <a:lnTo>
                  <a:pt x="4" y="63"/>
                </a:lnTo>
                <a:lnTo>
                  <a:pt x="0" y="51"/>
                </a:lnTo>
                <a:lnTo>
                  <a:pt x="0" y="38"/>
                </a:lnTo>
                <a:lnTo>
                  <a:pt x="4" y="27"/>
                </a:lnTo>
                <a:lnTo>
                  <a:pt x="11" y="16"/>
                </a:lnTo>
                <a:lnTo>
                  <a:pt x="21" y="8"/>
                </a:lnTo>
                <a:lnTo>
                  <a:pt x="33" y="3"/>
                </a:lnTo>
                <a:lnTo>
                  <a:pt x="45" y="0"/>
                </a:lnTo>
                <a:lnTo>
                  <a:pt x="58" y="1"/>
                </a:lnTo>
                <a:lnTo>
                  <a:pt x="70" y="4"/>
                </a:lnTo>
                <a:lnTo>
                  <a:pt x="81" y="13"/>
                </a:lnTo>
                <a:lnTo>
                  <a:pt x="89" y="21"/>
                </a:lnTo>
                <a:lnTo>
                  <a:pt x="94" y="32"/>
                </a:lnTo>
                <a:lnTo>
                  <a:pt x="96" y="45"/>
                </a:lnTo>
                <a:lnTo>
                  <a:pt x="96" y="45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909" name="Freeform 77"/>
          <p:cNvSpPr>
            <a:spLocks/>
          </p:cNvSpPr>
          <p:nvPr/>
        </p:nvSpPr>
        <p:spPr bwMode="auto">
          <a:xfrm>
            <a:off x="4822825" y="4537075"/>
            <a:ext cx="76200" cy="71438"/>
          </a:xfrm>
          <a:custGeom>
            <a:avLst/>
            <a:gdLst/>
            <a:ahLst/>
            <a:cxnLst>
              <a:cxn ang="0">
                <a:pos x="96" y="45"/>
              </a:cxn>
              <a:cxn ang="0">
                <a:pos x="94" y="58"/>
              </a:cxn>
              <a:cxn ang="0">
                <a:pos x="89" y="69"/>
              </a:cxn>
              <a:cxn ang="0">
                <a:pos x="81" y="77"/>
              </a:cxn>
              <a:cxn ang="0">
                <a:pos x="70" y="86"/>
              </a:cxn>
              <a:cxn ang="0">
                <a:pos x="58" y="89"/>
              </a:cxn>
              <a:cxn ang="0">
                <a:pos x="45" y="90"/>
              </a:cxn>
              <a:cxn ang="0">
                <a:pos x="33" y="87"/>
              </a:cxn>
              <a:cxn ang="0">
                <a:pos x="21" y="82"/>
              </a:cxn>
              <a:cxn ang="0">
                <a:pos x="11" y="74"/>
              </a:cxn>
              <a:cxn ang="0">
                <a:pos x="4" y="63"/>
              </a:cxn>
              <a:cxn ang="0">
                <a:pos x="0" y="51"/>
              </a:cxn>
              <a:cxn ang="0">
                <a:pos x="0" y="38"/>
              </a:cxn>
              <a:cxn ang="0">
                <a:pos x="4" y="27"/>
              </a:cxn>
              <a:cxn ang="0">
                <a:pos x="11" y="16"/>
              </a:cxn>
              <a:cxn ang="0">
                <a:pos x="21" y="8"/>
              </a:cxn>
              <a:cxn ang="0">
                <a:pos x="33" y="3"/>
              </a:cxn>
              <a:cxn ang="0">
                <a:pos x="45" y="0"/>
              </a:cxn>
              <a:cxn ang="0">
                <a:pos x="58" y="1"/>
              </a:cxn>
              <a:cxn ang="0">
                <a:pos x="70" y="4"/>
              </a:cxn>
              <a:cxn ang="0">
                <a:pos x="81" y="13"/>
              </a:cxn>
              <a:cxn ang="0">
                <a:pos x="89" y="21"/>
              </a:cxn>
              <a:cxn ang="0">
                <a:pos x="94" y="32"/>
              </a:cxn>
              <a:cxn ang="0">
                <a:pos x="96" y="45"/>
              </a:cxn>
              <a:cxn ang="0">
                <a:pos x="96" y="45"/>
              </a:cxn>
            </a:cxnLst>
            <a:rect l="0" t="0" r="r" b="b"/>
            <a:pathLst>
              <a:path w="96" h="90">
                <a:moveTo>
                  <a:pt x="96" y="45"/>
                </a:moveTo>
                <a:lnTo>
                  <a:pt x="94" y="58"/>
                </a:lnTo>
                <a:lnTo>
                  <a:pt x="89" y="69"/>
                </a:lnTo>
                <a:lnTo>
                  <a:pt x="81" y="77"/>
                </a:lnTo>
                <a:lnTo>
                  <a:pt x="70" y="86"/>
                </a:lnTo>
                <a:lnTo>
                  <a:pt x="58" y="89"/>
                </a:lnTo>
                <a:lnTo>
                  <a:pt x="45" y="90"/>
                </a:lnTo>
                <a:lnTo>
                  <a:pt x="33" y="87"/>
                </a:lnTo>
                <a:lnTo>
                  <a:pt x="21" y="82"/>
                </a:lnTo>
                <a:lnTo>
                  <a:pt x="11" y="74"/>
                </a:lnTo>
                <a:lnTo>
                  <a:pt x="4" y="63"/>
                </a:lnTo>
                <a:lnTo>
                  <a:pt x="0" y="51"/>
                </a:lnTo>
                <a:lnTo>
                  <a:pt x="0" y="38"/>
                </a:lnTo>
                <a:lnTo>
                  <a:pt x="4" y="27"/>
                </a:lnTo>
                <a:lnTo>
                  <a:pt x="11" y="16"/>
                </a:lnTo>
                <a:lnTo>
                  <a:pt x="21" y="8"/>
                </a:lnTo>
                <a:lnTo>
                  <a:pt x="33" y="3"/>
                </a:lnTo>
                <a:lnTo>
                  <a:pt x="45" y="0"/>
                </a:lnTo>
                <a:lnTo>
                  <a:pt x="58" y="1"/>
                </a:lnTo>
                <a:lnTo>
                  <a:pt x="70" y="4"/>
                </a:lnTo>
                <a:lnTo>
                  <a:pt x="81" y="13"/>
                </a:lnTo>
                <a:lnTo>
                  <a:pt x="89" y="21"/>
                </a:lnTo>
                <a:lnTo>
                  <a:pt x="94" y="32"/>
                </a:lnTo>
                <a:lnTo>
                  <a:pt x="96" y="45"/>
                </a:lnTo>
                <a:lnTo>
                  <a:pt x="96" y="45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910" name="Freeform 78"/>
          <p:cNvSpPr>
            <a:spLocks/>
          </p:cNvSpPr>
          <p:nvPr/>
        </p:nvSpPr>
        <p:spPr bwMode="auto">
          <a:xfrm>
            <a:off x="4824413" y="6186488"/>
            <a:ext cx="76200" cy="73025"/>
          </a:xfrm>
          <a:custGeom>
            <a:avLst/>
            <a:gdLst/>
            <a:ahLst/>
            <a:cxnLst>
              <a:cxn ang="0">
                <a:pos x="96" y="45"/>
              </a:cxn>
              <a:cxn ang="0">
                <a:pos x="94" y="58"/>
              </a:cxn>
              <a:cxn ang="0">
                <a:pos x="89" y="70"/>
              </a:cxn>
              <a:cxn ang="0">
                <a:pos x="80" y="78"/>
              </a:cxn>
              <a:cxn ang="0">
                <a:pos x="70" y="86"/>
              </a:cxn>
              <a:cxn ang="0">
                <a:pos x="58" y="89"/>
              </a:cxn>
              <a:cxn ang="0">
                <a:pos x="45" y="91"/>
              </a:cxn>
              <a:cxn ang="0">
                <a:pos x="33" y="88"/>
              </a:cxn>
              <a:cxn ang="0">
                <a:pos x="21" y="83"/>
              </a:cxn>
              <a:cxn ang="0">
                <a:pos x="10" y="75"/>
              </a:cxn>
              <a:cxn ang="0">
                <a:pos x="4" y="63"/>
              </a:cxn>
              <a:cxn ang="0">
                <a:pos x="0" y="52"/>
              </a:cxn>
              <a:cxn ang="0">
                <a:pos x="0" y="39"/>
              </a:cxn>
              <a:cxn ang="0">
                <a:pos x="4" y="27"/>
              </a:cxn>
              <a:cxn ang="0">
                <a:pos x="10" y="16"/>
              </a:cxn>
              <a:cxn ang="0">
                <a:pos x="21" y="8"/>
              </a:cxn>
              <a:cxn ang="0">
                <a:pos x="33" y="3"/>
              </a:cxn>
              <a:cxn ang="0">
                <a:pos x="45" y="0"/>
              </a:cxn>
              <a:cxn ang="0">
                <a:pos x="58" y="1"/>
              </a:cxn>
              <a:cxn ang="0">
                <a:pos x="70" y="5"/>
              </a:cxn>
              <a:cxn ang="0">
                <a:pos x="80" y="13"/>
              </a:cxn>
              <a:cxn ang="0">
                <a:pos x="89" y="21"/>
              </a:cxn>
              <a:cxn ang="0">
                <a:pos x="94" y="32"/>
              </a:cxn>
              <a:cxn ang="0">
                <a:pos x="96" y="45"/>
              </a:cxn>
              <a:cxn ang="0">
                <a:pos x="96" y="45"/>
              </a:cxn>
            </a:cxnLst>
            <a:rect l="0" t="0" r="r" b="b"/>
            <a:pathLst>
              <a:path w="96" h="91">
                <a:moveTo>
                  <a:pt x="96" y="45"/>
                </a:moveTo>
                <a:lnTo>
                  <a:pt x="94" y="58"/>
                </a:lnTo>
                <a:lnTo>
                  <a:pt x="89" y="70"/>
                </a:lnTo>
                <a:lnTo>
                  <a:pt x="80" y="78"/>
                </a:lnTo>
                <a:lnTo>
                  <a:pt x="70" y="86"/>
                </a:lnTo>
                <a:lnTo>
                  <a:pt x="58" y="89"/>
                </a:lnTo>
                <a:lnTo>
                  <a:pt x="45" y="91"/>
                </a:lnTo>
                <a:lnTo>
                  <a:pt x="33" y="88"/>
                </a:lnTo>
                <a:lnTo>
                  <a:pt x="21" y="83"/>
                </a:lnTo>
                <a:lnTo>
                  <a:pt x="10" y="75"/>
                </a:lnTo>
                <a:lnTo>
                  <a:pt x="4" y="63"/>
                </a:lnTo>
                <a:lnTo>
                  <a:pt x="0" y="52"/>
                </a:lnTo>
                <a:lnTo>
                  <a:pt x="0" y="39"/>
                </a:lnTo>
                <a:lnTo>
                  <a:pt x="4" y="27"/>
                </a:lnTo>
                <a:lnTo>
                  <a:pt x="10" y="16"/>
                </a:lnTo>
                <a:lnTo>
                  <a:pt x="21" y="8"/>
                </a:lnTo>
                <a:lnTo>
                  <a:pt x="33" y="3"/>
                </a:lnTo>
                <a:lnTo>
                  <a:pt x="45" y="0"/>
                </a:lnTo>
                <a:lnTo>
                  <a:pt x="58" y="1"/>
                </a:lnTo>
                <a:lnTo>
                  <a:pt x="70" y="5"/>
                </a:lnTo>
                <a:lnTo>
                  <a:pt x="80" y="13"/>
                </a:lnTo>
                <a:lnTo>
                  <a:pt x="89" y="21"/>
                </a:lnTo>
                <a:lnTo>
                  <a:pt x="94" y="32"/>
                </a:lnTo>
                <a:lnTo>
                  <a:pt x="96" y="45"/>
                </a:lnTo>
                <a:lnTo>
                  <a:pt x="96" y="45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911" name="Freeform 79"/>
          <p:cNvSpPr>
            <a:spLocks/>
          </p:cNvSpPr>
          <p:nvPr/>
        </p:nvSpPr>
        <p:spPr bwMode="auto">
          <a:xfrm>
            <a:off x="4824413" y="6186488"/>
            <a:ext cx="76200" cy="73025"/>
          </a:xfrm>
          <a:custGeom>
            <a:avLst/>
            <a:gdLst/>
            <a:ahLst/>
            <a:cxnLst>
              <a:cxn ang="0">
                <a:pos x="96" y="45"/>
              </a:cxn>
              <a:cxn ang="0">
                <a:pos x="94" y="58"/>
              </a:cxn>
              <a:cxn ang="0">
                <a:pos x="89" y="70"/>
              </a:cxn>
              <a:cxn ang="0">
                <a:pos x="80" y="78"/>
              </a:cxn>
              <a:cxn ang="0">
                <a:pos x="70" y="86"/>
              </a:cxn>
              <a:cxn ang="0">
                <a:pos x="58" y="89"/>
              </a:cxn>
              <a:cxn ang="0">
                <a:pos x="45" y="91"/>
              </a:cxn>
              <a:cxn ang="0">
                <a:pos x="33" y="88"/>
              </a:cxn>
              <a:cxn ang="0">
                <a:pos x="21" y="83"/>
              </a:cxn>
              <a:cxn ang="0">
                <a:pos x="10" y="75"/>
              </a:cxn>
              <a:cxn ang="0">
                <a:pos x="4" y="63"/>
              </a:cxn>
              <a:cxn ang="0">
                <a:pos x="0" y="52"/>
              </a:cxn>
              <a:cxn ang="0">
                <a:pos x="0" y="39"/>
              </a:cxn>
              <a:cxn ang="0">
                <a:pos x="4" y="27"/>
              </a:cxn>
              <a:cxn ang="0">
                <a:pos x="10" y="16"/>
              </a:cxn>
              <a:cxn ang="0">
                <a:pos x="21" y="8"/>
              </a:cxn>
              <a:cxn ang="0">
                <a:pos x="33" y="3"/>
              </a:cxn>
              <a:cxn ang="0">
                <a:pos x="45" y="0"/>
              </a:cxn>
              <a:cxn ang="0">
                <a:pos x="58" y="1"/>
              </a:cxn>
              <a:cxn ang="0">
                <a:pos x="70" y="5"/>
              </a:cxn>
              <a:cxn ang="0">
                <a:pos x="80" y="13"/>
              </a:cxn>
              <a:cxn ang="0">
                <a:pos x="89" y="21"/>
              </a:cxn>
              <a:cxn ang="0">
                <a:pos x="94" y="32"/>
              </a:cxn>
              <a:cxn ang="0">
                <a:pos x="96" y="45"/>
              </a:cxn>
              <a:cxn ang="0">
                <a:pos x="96" y="45"/>
              </a:cxn>
            </a:cxnLst>
            <a:rect l="0" t="0" r="r" b="b"/>
            <a:pathLst>
              <a:path w="96" h="91">
                <a:moveTo>
                  <a:pt x="96" y="45"/>
                </a:moveTo>
                <a:lnTo>
                  <a:pt x="94" y="58"/>
                </a:lnTo>
                <a:lnTo>
                  <a:pt x="89" y="70"/>
                </a:lnTo>
                <a:lnTo>
                  <a:pt x="80" y="78"/>
                </a:lnTo>
                <a:lnTo>
                  <a:pt x="70" y="86"/>
                </a:lnTo>
                <a:lnTo>
                  <a:pt x="58" y="89"/>
                </a:lnTo>
                <a:lnTo>
                  <a:pt x="45" y="91"/>
                </a:lnTo>
                <a:lnTo>
                  <a:pt x="33" y="88"/>
                </a:lnTo>
                <a:lnTo>
                  <a:pt x="21" y="83"/>
                </a:lnTo>
                <a:lnTo>
                  <a:pt x="10" y="75"/>
                </a:lnTo>
                <a:lnTo>
                  <a:pt x="4" y="63"/>
                </a:lnTo>
                <a:lnTo>
                  <a:pt x="0" y="52"/>
                </a:lnTo>
                <a:lnTo>
                  <a:pt x="0" y="39"/>
                </a:lnTo>
                <a:lnTo>
                  <a:pt x="4" y="27"/>
                </a:lnTo>
                <a:lnTo>
                  <a:pt x="10" y="16"/>
                </a:lnTo>
                <a:lnTo>
                  <a:pt x="21" y="8"/>
                </a:lnTo>
                <a:lnTo>
                  <a:pt x="33" y="3"/>
                </a:lnTo>
                <a:lnTo>
                  <a:pt x="45" y="0"/>
                </a:lnTo>
                <a:lnTo>
                  <a:pt x="58" y="1"/>
                </a:lnTo>
                <a:lnTo>
                  <a:pt x="70" y="5"/>
                </a:lnTo>
                <a:lnTo>
                  <a:pt x="80" y="13"/>
                </a:lnTo>
                <a:lnTo>
                  <a:pt x="89" y="21"/>
                </a:lnTo>
                <a:lnTo>
                  <a:pt x="94" y="32"/>
                </a:lnTo>
                <a:lnTo>
                  <a:pt x="96" y="45"/>
                </a:lnTo>
                <a:lnTo>
                  <a:pt x="96" y="45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grpSp>
        <p:nvGrpSpPr>
          <p:cNvPr id="376959" name="Group 127"/>
          <p:cNvGrpSpPr>
            <a:grpSpLocks/>
          </p:cNvGrpSpPr>
          <p:nvPr/>
        </p:nvGrpSpPr>
        <p:grpSpPr bwMode="auto">
          <a:xfrm>
            <a:off x="7905750" y="5351463"/>
            <a:ext cx="493713" cy="252412"/>
            <a:chOff x="4980" y="3389"/>
            <a:chExt cx="311" cy="159"/>
          </a:xfrm>
        </p:grpSpPr>
        <p:grpSp>
          <p:nvGrpSpPr>
            <p:cNvPr id="376955" name="Group 123"/>
            <p:cNvGrpSpPr>
              <a:grpSpLocks/>
            </p:cNvGrpSpPr>
            <p:nvPr/>
          </p:nvGrpSpPr>
          <p:grpSpPr bwMode="auto">
            <a:xfrm>
              <a:off x="5093" y="3423"/>
              <a:ext cx="77" cy="73"/>
              <a:chOff x="5093" y="3414"/>
              <a:chExt cx="77" cy="73"/>
            </a:xfrm>
          </p:grpSpPr>
          <p:sp>
            <p:nvSpPr>
              <p:cNvPr id="376899" name="Freeform 67"/>
              <p:cNvSpPr>
                <a:spLocks/>
              </p:cNvSpPr>
              <p:nvPr/>
            </p:nvSpPr>
            <p:spPr bwMode="auto">
              <a:xfrm>
                <a:off x="5093" y="3414"/>
                <a:ext cx="77" cy="73"/>
              </a:xfrm>
              <a:custGeom>
                <a:avLst/>
                <a:gdLst/>
                <a:ahLst/>
                <a:cxnLst>
                  <a:cxn ang="0">
                    <a:pos x="154" y="73"/>
                  </a:cxn>
                  <a:cxn ang="0">
                    <a:pos x="152" y="88"/>
                  </a:cxn>
                  <a:cxn ang="0">
                    <a:pos x="147" y="103"/>
                  </a:cxn>
                  <a:cxn ang="0">
                    <a:pos x="139" y="116"/>
                  </a:cxn>
                  <a:cxn ang="0">
                    <a:pos x="128" y="127"/>
                  </a:cxn>
                  <a:cxn ang="0">
                    <a:pos x="115" y="137"/>
                  </a:cxn>
                  <a:cxn ang="0">
                    <a:pos x="101" y="143"/>
                  </a:cxn>
                  <a:cxn ang="0">
                    <a:pos x="86" y="147"/>
                  </a:cxn>
                  <a:cxn ang="0">
                    <a:pos x="69" y="147"/>
                  </a:cxn>
                  <a:cxn ang="0">
                    <a:pos x="53" y="143"/>
                  </a:cxn>
                  <a:cxn ang="0">
                    <a:pos x="38" y="137"/>
                  </a:cxn>
                  <a:cxn ang="0">
                    <a:pos x="26" y="127"/>
                  </a:cxn>
                  <a:cxn ang="0">
                    <a:pos x="16" y="116"/>
                  </a:cxn>
                  <a:cxn ang="0">
                    <a:pos x="7" y="103"/>
                  </a:cxn>
                  <a:cxn ang="0">
                    <a:pos x="2" y="88"/>
                  </a:cxn>
                  <a:cxn ang="0">
                    <a:pos x="0" y="73"/>
                  </a:cxn>
                  <a:cxn ang="0">
                    <a:pos x="2" y="59"/>
                  </a:cxn>
                  <a:cxn ang="0">
                    <a:pos x="7" y="44"/>
                  </a:cxn>
                  <a:cxn ang="0">
                    <a:pos x="16" y="31"/>
                  </a:cxn>
                  <a:cxn ang="0">
                    <a:pos x="26" y="20"/>
                  </a:cxn>
                  <a:cxn ang="0">
                    <a:pos x="40" y="10"/>
                  </a:cxn>
                  <a:cxn ang="0">
                    <a:pos x="53" y="4"/>
                  </a:cxn>
                  <a:cxn ang="0">
                    <a:pos x="69" y="0"/>
                  </a:cxn>
                  <a:cxn ang="0">
                    <a:pos x="86" y="0"/>
                  </a:cxn>
                  <a:cxn ang="0">
                    <a:pos x="101" y="4"/>
                  </a:cxn>
                  <a:cxn ang="0">
                    <a:pos x="116" y="10"/>
                  </a:cxn>
                  <a:cxn ang="0">
                    <a:pos x="128" y="20"/>
                  </a:cxn>
                  <a:cxn ang="0">
                    <a:pos x="139" y="31"/>
                  </a:cxn>
                  <a:cxn ang="0">
                    <a:pos x="147" y="44"/>
                  </a:cxn>
                  <a:cxn ang="0">
                    <a:pos x="152" y="59"/>
                  </a:cxn>
                  <a:cxn ang="0">
                    <a:pos x="154" y="73"/>
                  </a:cxn>
                  <a:cxn ang="0">
                    <a:pos x="154" y="73"/>
                  </a:cxn>
                </a:cxnLst>
                <a:rect l="0" t="0" r="r" b="b"/>
                <a:pathLst>
                  <a:path w="154" h="147">
                    <a:moveTo>
                      <a:pt x="154" y="73"/>
                    </a:moveTo>
                    <a:lnTo>
                      <a:pt x="152" y="88"/>
                    </a:lnTo>
                    <a:lnTo>
                      <a:pt x="147" y="103"/>
                    </a:lnTo>
                    <a:lnTo>
                      <a:pt x="139" y="116"/>
                    </a:lnTo>
                    <a:lnTo>
                      <a:pt x="128" y="127"/>
                    </a:lnTo>
                    <a:lnTo>
                      <a:pt x="115" y="137"/>
                    </a:lnTo>
                    <a:lnTo>
                      <a:pt x="101" y="143"/>
                    </a:lnTo>
                    <a:lnTo>
                      <a:pt x="86" y="147"/>
                    </a:lnTo>
                    <a:lnTo>
                      <a:pt x="69" y="147"/>
                    </a:lnTo>
                    <a:lnTo>
                      <a:pt x="53" y="143"/>
                    </a:lnTo>
                    <a:lnTo>
                      <a:pt x="38" y="137"/>
                    </a:lnTo>
                    <a:lnTo>
                      <a:pt x="26" y="127"/>
                    </a:lnTo>
                    <a:lnTo>
                      <a:pt x="16" y="116"/>
                    </a:lnTo>
                    <a:lnTo>
                      <a:pt x="7" y="103"/>
                    </a:lnTo>
                    <a:lnTo>
                      <a:pt x="2" y="88"/>
                    </a:lnTo>
                    <a:lnTo>
                      <a:pt x="0" y="73"/>
                    </a:lnTo>
                    <a:lnTo>
                      <a:pt x="2" y="59"/>
                    </a:lnTo>
                    <a:lnTo>
                      <a:pt x="7" y="44"/>
                    </a:lnTo>
                    <a:lnTo>
                      <a:pt x="16" y="31"/>
                    </a:lnTo>
                    <a:lnTo>
                      <a:pt x="26" y="20"/>
                    </a:lnTo>
                    <a:lnTo>
                      <a:pt x="40" y="10"/>
                    </a:lnTo>
                    <a:lnTo>
                      <a:pt x="53" y="4"/>
                    </a:lnTo>
                    <a:lnTo>
                      <a:pt x="69" y="0"/>
                    </a:lnTo>
                    <a:lnTo>
                      <a:pt x="86" y="0"/>
                    </a:lnTo>
                    <a:lnTo>
                      <a:pt x="101" y="4"/>
                    </a:lnTo>
                    <a:lnTo>
                      <a:pt x="116" y="10"/>
                    </a:lnTo>
                    <a:lnTo>
                      <a:pt x="128" y="20"/>
                    </a:lnTo>
                    <a:lnTo>
                      <a:pt x="139" y="31"/>
                    </a:lnTo>
                    <a:lnTo>
                      <a:pt x="147" y="44"/>
                    </a:lnTo>
                    <a:lnTo>
                      <a:pt x="152" y="59"/>
                    </a:lnTo>
                    <a:lnTo>
                      <a:pt x="154" y="73"/>
                    </a:lnTo>
                    <a:lnTo>
                      <a:pt x="154" y="73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76900" name="Line 68"/>
              <p:cNvSpPr>
                <a:spLocks noChangeShapeType="1"/>
              </p:cNvSpPr>
              <p:nvPr/>
            </p:nvSpPr>
            <p:spPr bwMode="auto">
              <a:xfrm>
                <a:off x="5127" y="3423"/>
                <a:ext cx="1" cy="59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76901" name="Line 69"/>
              <p:cNvSpPr>
                <a:spLocks noChangeShapeType="1"/>
              </p:cNvSpPr>
              <p:nvPr/>
            </p:nvSpPr>
            <p:spPr bwMode="auto">
              <a:xfrm>
                <a:off x="5103" y="3459"/>
                <a:ext cx="62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376912" name="Rectangle 80"/>
            <p:cNvSpPr>
              <a:spLocks noChangeArrowheads="1"/>
            </p:cNvSpPr>
            <p:nvPr/>
          </p:nvSpPr>
          <p:spPr bwMode="auto">
            <a:xfrm>
              <a:off x="4980" y="3394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sp>
          <p:nvSpPr>
            <p:cNvPr id="376913" name="Rectangle 81"/>
            <p:cNvSpPr>
              <a:spLocks noChangeArrowheads="1"/>
            </p:cNvSpPr>
            <p:nvPr/>
          </p:nvSpPr>
          <p:spPr bwMode="auto">
            <a:xfrm>
              <a:off x="5199" y="3389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Y</a:t>
              </a:r>
              <a:endParaRPr lang="en-US"/>
            </a:p>
          </p:txBody>
        </p:sp>
      </p:grpSp>
      <p:sp>
        <p:nvSpPr>
          <p:cNvPr id="376914" name="Rectangle 82"/>
          <p:cNvSpPr>
            <a:spLocks noChangeArrowheads="1"/>
          </p:cNvSpPr>
          <p:nvPr/>
        </p:nvSpPr>
        <p:spPr bwMode="auto">
          <a:xfrm>
            <a:off x="4273550" y="4462463"/>
            <a:ext cx="146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X</a:t>
            </a:r>
            <a:endParaRPr lang="en-US"/>
          </a:p>
        </p:txBody>
      </p:sp>
      <p:sp>
        <p:nvSpPr>
          <p:cNvPr id="376915" name="Rectangle 83"/>
          <p:cNvSpPr>
            <a:spLocks noChangeArrowheads="1"/>
          </p:cNvSpPr>
          <p:nvPr/>
        </p:nvSpPr>
        <p:spPr bwMode="auto">
          <a:xfrm>
            <a:off x="4257675" y="6126163"/>
            <a:ext cx="146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Y</a:t>
            </a:r>
            <a:endParaRPr lang="en-US"/>
          </a:p>
        </p:txBody>
      </p:sp>
      <p:sp>
        <p:nvSpPr>
          <p:cNvPr id="376916" name="Freeform 84"/>
          <p:cNvSpPr>
            <a:spLocks/>
          </p:cNvSpPr>
          <p:nvPr/>
        </p:nvSpPr>
        <p:spPr bwMode="auto">
          <a:xfrm>
            <a:off x="6402388" y="4518025"/>
            <a:ext cx="176212" cy="336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" y="2"/>
              </a:cxn>
              <a:cxn ang="0">
                <a:pos x="54" y="7"/>
              </a:cxn>
              <a:cxn ang="0">
                <a:pos x="81" y="15"/>
              </a:cxn>
              <a:cxn ang="0">
                <a:pos x="107" y="28"/>
              </a:cxn>
              <a:cxn ang="0">
                <a:pos x="129" y="41"/>
              </a:cxn>
              <a:cxn ang="0">
                <a:pos x="151" y="59"/>
              </a:cxn>
              <a:cxn ang="0">
                <a:pos x="170" y="78"/>
              </a:cxn>
              <a:cxn ang="0">
                <a:pos x="187" y="99"/>
              </a:cxn>
              <a:cxn ang="0">
                <a:pos x="201" y="122"/>
              </a:cxn>
              <a:cxn ang="0">
                <a:pos x="211" y="148"/>
              </a:cxn>
              <a:cxn ang="0">
                <a:pos x="218" y="174"/>
              </a:cxn>
              <a:cxn ang="0">
                <a:pos x="221" y="200"/>
              </a:cxn>
              <a:cxn ang="0">
                <a:pos x="221" y="226"/>
              </a:cxn>
              <a:cxn ang="0">
                <a:pos x="218" y="252"/>
              </a:cxn>
              <a:cxn ang="0">
                <a:pos x="211" y="278"/>
              </a:cxn>
              <a:cxn ang="0">
                <a:pos x="201" y="304"/>
              </a:cxn>
              <a:cxn ang="0">
                <a:pos x="187" y="326"/>
              </a:cxn>
              <a:cxn ang="0">
                <a:pos x="170" y="348"/>
              </a:cxn>
              <a:cxn ang="0">
                <a:pos x="151" y="367"/>
              </a:cxn>
              <a:cxn ang="0">
                <a:pos x="129" y="385"/>
              </a:cxn>
              <a:cxn ang="0">
                <a:pos x="107" y="398"/>
              </a:cxn>
              <a:cxn ang="0">
                <a:pos x="81" y="411"/>
              </a:cxn>
              <a:cxn ang="0">
                <a:pos x="54" y="419"/>
              </a:cxn>
              <a:cxn ang="0">
                <a:pos x="27" y="424"/>
              </a:cxn>
              <a:cxn ang="0">
                <a:pos x="0" y="425"/>
              </a:cxn>
            </a:cxnLst>
            <a:rect l="0" t="0" r="r" b="b"/>
            <a:pathLst>
              <a:path w="221" h="425">
                <a:moveTo>
                  <a:pt x="0" y="0"/>
                </a:moveTo>
                <a:lnTo>
                  <a:pt x="27" y="2"/>
                </a:lnTo>
                <a:lnTo>
                  <a:pt x="54" y="7"/>
                </a:lnTo>
                <a:lnTo>
                  <a:pt x="81" y="15"/>
                </a:lnTo>
                <a:lnTo>
                  <a:pt x="107" y="28"/>
                </a:lnTo>
                <a:lnTo>
                  <a:pt x="129" y="41"/>
                </a:lnTo>
                <a:lnTo>
                  <a:pt x="151" y="59"/>
                </a:lnTo>
                <a:lnTo>
                  <a:pt x="170" y="78"/>
                </a:lnTo>
                <a:lnTo>
                  <a:pt x="187" y="99"/>
                </a:lnTo>
                <a:lnTo>
                  <a:pt x="201" y="122"/>
                </a:lnTo>
                <a:lnTo>
                  <a:pt x="211" y="148"/>
                </a:lnTo>
                <a:lnTo>
                  <a:pt x="218" y="174"/>
                </a:lnTo>
                <a:lnTo>
                  <a:pt x="221" y="200"/>
                </a:lnTo>
                <a:lnTo>
                  <a:pt x="221" y="226"/>
                </a:lnTo>
                <a:lnTo>
                  <a:pt x="218" y="252"/>
                </a:lnTo>
                <a:lnTo>
                  <a:pt x="211" y="278"/>
                </a:lnTo>
                <a:lnTo>
                  <a:pt x="201" y="304"/>
                </a:lnTo>
                <a:lnTo>
                  <a:pt x="187" y="326"/>
                </a:lnTo>
                <a:lnTo>
                  <a:pt x="170" y="348"/>
                </a:lnTo>
                <a:lnTo>
                  <a:pt x="151" y="367"/>
                </a:lnTo>
                <a:lnTo>
                  <a:pt x="129" y="385"/>
                </a:lnTo>
                <a:lnTo>
                  <a:pt x="107" y="398"/>
                </a:lnTo>
                <a:lnTo>
                  <a:pt x="81" y="411"/>
                </a:lnTo>
                <a:lnTo>
                  <a:pt x="54" y="419"/>
                </a:lnTo>
                <a:lnTo>
                  <a:pt x="27" y="424"/>
                </a:lnTo>
                <a:lnTo>
                  <a:pt x="0" y="425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917" name="Line 85"/>
          <p:cNvSpPr>
            <a:spLocks noChangeShapeType="1"/>
          </p:cNvSpPr>
          <p:nvPr/>
        </p:nvSpPr>
        <p:spPr bwMode="auto">
          <a:xfrm flipH="1">
            <a:off x="6159500" y="4518025"/>
            <a:ext cx="2667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918" name="Line 86"/>
          <p:cNvSpPr>
            <a:spLocks noChangeShapeType="1"/>
          </p:cNvSpPr>
          <p:nvPr/>
        </p:nvSpPr>
        <p:spPr bwMode="auto">
          <a:xfrm flipH="1">
            <a:off x="6159500" y="4856163"/>
            <a:ext cx="2667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919" name="Line 87"/>
          <p:cNvSpPr>
            <a:spLocks noChangeShapeType="1"/>
          </p:cNvSpPr>
          <p:nvPr/>
        </p:nvSpPr>
        <p:spPr bwMode="auto">
          <a:xfrm>
            <a:off x="6159500" y="4518025"/>
            <a:ext cx="1588" cy="3381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920" name="Line 88"/>
          <p:cNvSpPr>
            <a:spLocks noChangeShapeType="1"/>
          </p:cNvSpPr>
          <p:nvPr/>
        </p:nvSpPr>
        <p:spPr bwMode="auto">
          <a:xfrm>
            <a:off x="5970588" y="4573588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921" name="Line 89"/>
          <p:cNvSpPr>
            <a:spLocks noChangeShapeType="1"/>
          </p:cNvSpPr>
          <p:nvPr/>
        </p:nvSpPr>
        <p:spPr bwMode="auto">
          <a:xfrm>
            <a:off x="5970588" y="4784725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922" name="Freeform 90"/>
          <p:cNvSpPr>
            <a:spLocks/>
          </p:cNvSpPr>
          <p:nvPr/>
        </p:nvSpPr>
        <p:spPr bwMode="auto">
          <a:xfrm>
            <a:off x="6575425" y="4651375"/>
            <a:ext cx="95250" cy="95250"/>
          </a:xfrm>
          <a:custGeom>
            <a:avLst/>
            <a:gdLst/>
            <a:ahLst/>
            <a:cxnLst>
              <a:cxn ang="0">
                <a:pos x="119" y="60"/>
              </a:cxn>
              <a:cxn ang="0">
                <a:pos x="118" y="75"/>
              </a:cxn>
              <a:cxn ang="0">
                <a:pos x="113" y="88"/>
              </a:cxn>
              <a:cxn ang="0">
                <a:pos x="106" y="99"/>
              </a:cxn>
              <a:cxn ang="0">
                <a:pos x="96" y="109"/>
              </a:cxn>
              <a:cxn ang="0">
                <a:pos x="84" y="115"/>
              </a:cxn>
              <a:cxn ang="0">
                <a:pos x="70" y="118"/>
              </a:cxn>
              <a:cxn ang="0">
                <a:pos x="56" y="120"/>
              </a:cxn>
              <a:cxn ang="0">
                <a:pos x="43" y="117"/>
              </a:cxn>
              <a:cxn ang="0">
                <a:pos x="29" y="112"/>
              </a:cxn>
              <a:cxn ang="0">
                <a:pos x="19" y="104"/>
              </a:cxn>
              <a:cxn ang="0">
                <a:pos x="10" y="93"/>
              </a:cxn>
              <a:cxn ang="0">
                <a:pos x="3" y="81"/>
              </a:cxn>
              <a:cxn ang="0">
                <a:pos x="0" y="67"/>
              </a:cxn>
              <a:cxn ang="0">
                <a:pos x="0" y="54"/>
              </a:cxn>
              <a:cxn ang="0">
                <a:pos x="3" y="39"/>
              </a:cxn>
              <a:cxn ang="0">
                <a:pos x="10" y="28"/>
              </a:cxn>
              <a:cxn ang="0">
                <a:pos x="19" y="16"/>
              </a:cxn>
              <a:cxn ang="0">
                <a:pos x="31" y="8"/>
              </a:cxn>
              <a:cxn ang="0">
                <a:pos x="43" y="3"/>
              </a:cxn>
              <a:cxn ang="0">
                <a:pos x="56" y="0"/>
              </a:cxn>
              <a:cxn ang="0">
                <a:pos x="70" y="2"/>
              </a:cxn>
              <a:cxn ang="0">
                <a:pos x="84" y="5"/>
              </a:cxn>
              <a:cxn ang="0">
                <a:pos x="96" y="11"/>
              </a:cxn>
              <a:cxn ang="0">
                <a:pos x="106" y="21"/>
              </a:cxn>
              <a:cxn ang="0">
                <a:pos x="113" y="32"/>
              </a:cxn>
              <a:cxn ang="0">
                <a:pos x="118" y="45"/>
              </a:cxn>
              <a:cxn ang="0">
                <a:pos x="119" y="60"/>
              </a:cxn>
              <a:cxn ang="0">
                <a:pos x="119" y="60"/>
              </a:cxn>
            </a:cxnLst>
            <a:rect l="0" t="0" r="r" b="b"/>
            <a:pathLst>
              <a:path w="119" h="120">
                <a:moveTo>
                  <a:pt x="119" y="60"/>
                </a:moveTo>
                <a:lnTo>
                  <a:pt x="118" y="75"/>
                </a:lnTo>
                <a:lnTo>
                  <a:pt x="113" y="88"/>
                </a:lnTo>
                <a:lnTo>
                  <a:pt x="106" y="99"/>
                </a:lnTo>
                <a:lnTo>
                  <a:pt x="96" y="109"/>
                </a:lnTo>
                <a:lnTo>
                  <a:pt x="84" y="115"/>
                </a:lnTo>
                <a:lnTo>
                  <a:pt x="70" y="118"/>
                </a:lnTo>
                <a:lnTo>
                  <a:pt x="56" y="120"/>
                </a:lnTo>
                <a:lnTo>
                  <a:pt x="43" y="117"/>
                </a:lnTo>
                <a:lnTo>
                  <a:pt x="29" y="112"/>
                </a:lnTo>
                <a:lnTo>
                  <a:pt x="19" y="104"/>
                </a:lnTo>
                <a:lnTo>
                  <a:pt x="10" y="93"/>
                </a:lnTo>
                <a:lnTo>
                  <a:pt x="3" y="81"/>
                </a:lnTo>
                <a:lnTo>
                  <a:pt x="0" y="67"/>
                </a:lnTo>
                <a:lnTo>
                  <a:pt x="0" y="54"/>
                </a:lnTo>
                <a:lnTo>
                  <a:pt x="3" y="39"/>
                </a:lnTo>
                <a:lnTo>
                  <a:pt x="10" y="28"/>
                </a:lnTo>
                <a:lnTo>
                  <a:pt x="19" y="16"/>
                </a:lnTo>
                <a:lnTo>
                  <a:pt x="31" y="8"/>
                </a:lnTo>
                <a:lnTo>
                  <a:pt x="43" y="3"/>
                </a:lnTo>
                <a:lnTo>
                  <a:pt x="56" y="0"/>
                </a:lnTo>
                <a:lnTo>
                  <a:pt x="70" y="2"/>
                </a:lnTo>
                <a:lnTo>
                  <a:pt x="84" y="5"/>
                </a:lnTo>
                <a:lnTo>
                  <a:pt x="96" y="11"/>
                </a:lnTo>
                <a:lnTo>
                  <a:pt x="106" y="21"/>
                </a:lnTo>
                <a:lnTo>
                  <a:pt x="113" y="32"/>
                </a:lnTo>
                <a:lnTo>
                  <a:pt x="118" y="45"/>
                </a:lnTo>
                <a:lnTo>
                  <a:pt x="119" y="60"/>
                </a:lnTo>
                <a:lnTo>
                  <a:pt x="119" y="60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923" name="Line 91"/>
          <p:cNvSpPr>
            <a:spLocks noChangeShapeType="1"/>
          </p:cNvSpPr>
          <p:nvPr/>
        </p:nvSpPr>
        <p:spPr bwMode="auto">
          <a:xfrm>
            <a:off x="6662738" y="4706938"/>
            <a:ext cx="96837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924" name="Freeform 92"/>
          <p:cNvSpPr>
            <a:spLocks/>
          </p:cNvSpPr>
          <p:nvPr/>
        </p:nvSpPr>
        <p:spPr bwMode="auto">
          <a:xfrm>
            <a:off x="6399213" y="5965825"/>
            <a:ext cx="176212" cy="336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" y="1"/>
              </a:cxn>
              <a:cxn ang="0">
                <a:pos x="55" y="6"/>
              </a:cxn>
              <a:cxn ang="0">
                <a:pos x="82" y="14"/>
              </a:cxn>
              <a:cxn ang="0">
                <a:pos x="108" y="27"/>
              </a:cxn>
              <a:cxn ang="0">
                <a:pos x="130" y="40"/>
              </a:cxn>
              <a:cxn ang="0">
                <a:pos x="152" y="58"/>
              </a:cxn>
              <a:cxn ang="0">
                <a:pos x="171" y="78"/>
              </a:cxn>
              <a:cxn ang="0">
                <a:pos x="188" y="99"/>
              </a:cxn>
              <a:cxn ang="0">
                <a:pos x="202" y="121"/>
              </a:cxn>
              <a:cxn ang="0">
                <a:pos x="212" y="147"/>
              </a:cxn>
              <a:cxn ang="0">
                <a:pos x="219" y="173"/>
              </a:cxn>
              <a:cxn ang="0">
                <a:pos x="222" y="199"/>
              </a:cxn>
              <a:cxn ang="0">
                <a:pos x="222" y="225"/>
              </a:cxn>
              <a:cxn ang="0">
                <a:pos x="219" y="251"/>
              </a:cxn>
              <a:cxn ang="0">
                <a:pos x="212" y="277"/>
              </a:cxn>
              <a:cxn ang="0">
                <a:pos x="202" y="303"/>
              </a:cxn>
              <a:cxn ang="0">
                <a:pos x="188" y="326"/>
              </a:cxn>
              <a:cxn ang="0">
                <a:pos x="171" y="347"/>
              </a:cxn>
              <a:cxn ang="0">
                <a:pos x="152" y="367"/>
              </a:cxn>
              <a:cxn ang="0">
                <a:pos x="130" y="384"/>
              </a:cxn>
              <a:cxn ang="0">
                <a:pos x="108" y="397"/>
              </a:cxn>
              <a:cxn ang="0">
                <a:pos x="82" y="410"/>
              </a:cxn>
              <a:cxn ang="0">
                <a:pos x="55" y="418"/>
              </a:cxn>
              <a:cxn ang="0">
                <a:pos x="28" y="423"/>
              </a:cxn>
              <a:cxn ang="0">
                <a:pos x="0" y="425"/>
              </a:cxn>
            </a:cxnLst>
            <a:rect l="0" t="0" r="r" b="b"/>
            <a:pathLst>
              <a:path w="222" h="425">
                <a:moveTo>
                  <a:pt x="0" y="0"/>
                </a:moveTo>
                <a:lnTo>
                  <a:pt x="28" y="1"/>
                </a:lnTo>
                <a:lnTo>
                  <a:pt x="55" y="6"/>
                </a:lnTo>
                <a:lnTo>
                  <a:pt x="82" y="14"/>
                </a:lnTo>
                <a:lnTo>
                  <a:pt x="108" y="27"/>
                </a:lnTo>
                <a:lnTo>
                  <a:pt x="130" y="40"/>
                </a:lnTo>
                <a:lnTo>
                  <a:pt x="152" y="58"/>
                </a:lnTo>
                <a:lnTo>
                  <a:pt x="171" y="78"/>
                </a:lnTo>
                <a:lnTo>
                  <a:pt x="188" y="99"/>
                </a:lnTo>
                <a:lnTo>
                  <a:pt x="202" y="121"/>
                </a:lnTo>
                <a:lnTo>
                  <a:pt x="212" y="147"/>
                </a:lnTo>
                <a:lnTo>
                  <a:pt x="219" y="173"/>
                </a:lnTo>
                <a:lnTo>
                  <a:pt x="222" y="199"/>
                </a:lnTo>
                <a:lnTo>
                  <a:pt x="222" y="225"/>
                </a:lnTo>
                <a:lnTo>
                  <a:pt x="219" y="251"/>
                </a:lnTo>
                <a:lnTo>
                  <a:pt x="212" y="277"/>
                </a:lnTo>
                <a:lnTo>
                  <a:pt x="202" y="303"/>
                </a:lnTo>
                <a:lnTo>
                  <a:pt x="188" y="326"/>
                </a:lnTo>
                <a:lnTo>
                  <a:pt x="171" y="347"/>
                </a:lnTo>
                <a:lnTo>
                  <a:pt x="152" y="367"/>
                </a:lnTo>
                <a:lnTo>
                  <a:pt x="130" y="384"/>
                </a:lnTo>
                <a:lnTo>
                  <a:pt x="108" y="397"/>
                </a:lnTo>
                <a:lnTo>
                  <a:pt x="82" y="410"/>
                </a:lnTo>
                <a:lnTo>
                  <a:pt x="55" y="418"/>
                </a:lnTo>
                <a:lnTo>
                  <a:pt x="28" y="423"/>
                </a:lnTo>
                <a:lnTo>
                  <a:pt x="0" y="425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925" name="Line 93"/>
          <p:cNvSpPr>
            <a:spLocks noChangeShapeType="1"/>
          </p:cNvSpPr>
          <p:nvPr/>
        </p:nvSpPr>
        <p:spPr bwMode="auto">
          <a:xfrm flipH="1">
            <a:off x="6154738" y="5965825"/>
            <a:ext cx="2667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926" name="Line 94"/>
          <p:cNvSpPr>
            <a:spLocks noChangeShapeType="1"/>
          </p:cNvSpPr>
          <p:nvPr/>
        </p:nvSpPr>
        <p:spPr bwMode="auto">
          <a:xfrm flipH="1">
            <a:off x="6154738" y="6303963"/>
            <a:ext cx="2667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927" name="Line 95"/>
          <p:cNvSpPr>
            <a:spLocks noChangeShapeType="1"/>
          </p:cNvSpPr>
          <p:nvPr/>
        </p:nvSpPr>
        <p:spPr bwMode="auto">
          <a:xfrm>
            <a:off x="6154738" y="5965825"/>
            <a:ext cx="1587" cy="3381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928" name="Line 96"/>
          <p:cNvSpPr>
            <a:spLocks noChangeShapeType="1"/>
          </p:cNvSpPr>
          <p:nvPr/>
        </p:nvSpPr>
        <p:spPr bwMode="auto">
          <a:xfrm>
            <a:off x="5965825" y="6022975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929" name="Line 97"/>
          <p:cNvSpPr>
            <a:spLocks noChangeShapeType="1"/>
          </p:cNvSpPr>
          <p:nvPr/>
        </p:nvSpPr>
        <p:spPr bwMode="auto">
          <a:xfrm>
            <a:off x="5965825" y="6234113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930" name="Freeform 98"/>
          <p:cNvSpPr>
            <a:spLocks/>
          </p:cNvSpPr>
          <p:nvPr/>
        </p:nvSpPr>
        <p:spPr bwMode="auto">
          <a:xfrm>
            <a:off x="6572250" y="6099175"/>
            <a:ext cx="95250" cy="95250"/>
          </a:xfrm>
          <a:custGeom>
            <a:avLst/>
            <a:gdLst/>
            <a:ahLst/>
            <a:cxnLst>
              <a:cxn ang="0">
                <a:pos x="119" y="61"/>
              </a:cxn>
              <a:cxn ang="0">
                <a:pos x="118" y="75"/>
              </a:cxn>
              <a:cxn ang="0">
                <a:pos x="112" y="88"/>
              </a:cxn>
              <a:cxn ang="0">
                <a:pos x="106" y="100"/>
              </a:cxn>
              <a:cxn ang="0">
                <a:pos x="95" y="109"/>
              </a:cxn>
              <a:cxn ang="0">
                <a:pos x="83" y="116"/>
              </a:cxn>
              <a:cxn ang="0">
                <a:pos x="70" y="119"/>
              </a:cxn>
              <a:cxn ang="0">
                <a:pos x="56" y="121"/>
              </a:cxn>
              <a:cxn ang="0">
                <a:pos x="43" y="117"/>
              </a:cxn>
              <a:cxn ang="0">
                <a:pos x="29" y="112"/>
              </a:cxn>
              <a:cxn ang="0">
                <a:pos x="19" y="104"/>
              </a:cxn>
              <a:cxn ang="0">
                <a:pos x="10" y="93"/>
              </a:cxn>
              <a:cxn ang="0">
                <a:pos x="3" y="82"/>
              </a:cxn>
              <a:cxn ang="0">
                <a:pos x="0" y="67"/>
              </a:cxn>
              <a:cxn ang="0">
                <a:pos x="0" y="54"/>
              </a:cxn>
              <a:cxn ang="0">
                <a:pos x="3" y="39"/>
              </a:cxn>
              <a:cxn ang="0">
                <a:pos x="10" y="28"/>
              </a:cxn>
              <a:cxn ang="0">
                <a:pos x="19" y="17"/>
              </a:cxn>
              <a:cxn ang="0">
                <a:pos x="31" y="9"/>
              </a:cxn>
              <a:cxn ang="0">
                <a:pos x="43" y="4"/>
              </a:cxn>
              <a:cxn ang="0">
                <a:pos x="56" y="0"/>
              </a:cxn>
              <a:cxn ang="0">
                <a:pos x="70" y="2"/>
              </a:cxn>
              <a:cxn ang="0">
                <a:pos x="83" y="5"/>
              </a:cxn>
              <a:cxn ang="0">
                <a:pos x="95" y="12"/>
              </a:cxn>
              <a:cxn ang="0">
                <a:pos x="106" y="22"/>
              </a:cxn>
              <a:cxn ang="0">
                <a:pos x="112" y="33"/>
              </a:cxn>
              <a:cxn ang="0">
                <a:pos x="118" y="46"/>
              </a:cxn>
              <a:cxn ang="0">
                <a:pos x="119" y="61"/>
              </a:cxn>
              <a:cxn ang="0">
                <a:pos x="119" y="61"/>
              </a:cxn>
            </a:cxnLst>
            <a:rect l="0" t="0" r="r" b="b"/>
            <a:pathLst>
              <a:path w="119" h="121">
                <a:moveTo>
                  <a:pt x="119" y="61"/>
                </a:moveTo>
                <a:lnTo>
                  <a:pt x="118" y="75"/>
                </a:lnTo>
                <a:lnTo>
                  <a:pt x="112" y="88"/>
                </a:lnTo>
                <a:lnTo>
                  <a:pt x="106" y="100"/>
                </a:lnTo>
                <a:lnTo>
                  <a:pt x="95" y="109"/>
                </a:lnTo>
                <a:lnTo>
                  <a:pt x="83" y="116"/>
                </a:lnTo>
                <a:lnTo>
                  <a:pt x="70" y="119"/>
                </a:lnTo>
                <a:lnTo>
                  <a:pt x="56" y="121"/>
                </a:lnTo>
                <a:lnTo>
                  <a:pt x="43" y="117"/>
                </a:lnTo>
                <a:lnTo>
                  <a:pt x="29" y="112"/>
                </a:lnTo>
                <a:lnTo>
                  <a:pt x="19" y="104"/>
                </a:lnTo>
                <a:lnTo>
                  <a:pt x="10" y="93"/>
                </a:lnTo>
                <a:lnTo>
                  <a:pt x="3" y="82"/>
                </a:lnTo>
                <a:lnTo>
                  <a:pt x="0" y="67"/>
                </a:lnTo>
                <a:lnTo>
                  <a:pt x="0" y="54"/>
                </a:lnTo>
                <a:lnTo>
                  <a:pt x="3" y="39"/>
                </a:lnTo>
                <a:lnTo>
                  <a:pt x="10" y="28"/>
                </a:lnTo>
                <a:lnTo>
                  <a:pt x="19" y="17"/>
                </a:lnTo>
                <a:lnTo>
                  <a:pt x="31" y="9"/>
                </a:lnTo>
                <a:lnTo>
                  <a:pt x="43" y="4"/>
                </a:lnTo>
                <a:lnTo>
                  <a:pt x="56" y="0"/>
                </a:lnTo>
                <a:lnTo>
                  <a:pt x="70" y="2"/>
                </a:lnTo>
                <a:lnTo>
                  <a:pt x="83" y="5"/>
                </a:lnTo>
                <a:lnTo>
                  <a:pt x="95" y="12"/>
                </a:lnTo>
                <a:lnTo>
                  <a:pt x="106" y="22"/>
                </a:lnTo>
                <a:lnTo>
                  <a:pt x="112" y="33"/>
                </a:lnTo>
                <a:lnTo>
                  <a:pt x="118" y="46"/>
                </a:lnTo>
                <a:lnTo>
                  <a:pt x="119" y="61"/>
                </a:lnTo>
                <a:lnTo>
                  <a:pt x="119" y="61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931" name="Line 99"/>
          <p:cNvSpPr>
            <a:spLocks noChangeShapeType="1"/>
          </p:cNvSpPr>
          <p:nvPr/>
        </p:nvSpPr>
        <p:spPr bwMode="auto">
          <a:xfrm>
            <a:off x="6659563" y="6154738"/>
            <a:ext cx="9525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932" name="Freeform 100"/>
          <p:cNvSpPr>
            <a:spLocks/>
          </p:cNvSpPr>
          <p:nvPr/>
        </p:nvSpPr>
        <p:spPr bwMode="auto">
          <a:xfrm>
            <a:off x="7496175" y="5291138"/>
            <a:ext cx="176213" cy="336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" y="2"/>
              </a:cxn>
              <a:cxn ang="0">
                <a:pos x="54" y="7"/>
              </a:cxn>
              <a:cxn ang="0">
                <a:pos x="82" y="15"/>
              </a:cxn>
              <a:cxn ang="0">
                <a:pos x="107" y="28"/>
              </a:cxn>
              <a:cxn ang="0">
                <a:pos x="130" y="41"/>
              </a:cxn>
              <a:cxn ang="0">
                <a:pos x="152" y="59"/>
              </a:cxn>
              <a:cxn ang="0">
                <a:pos x="171" y="78"/>
              </a:cxn>
              <a:cxn ang="0">
                <a:pos x="188" y="99"/>
              </a:cxn>
              <a:cxn ang="0">
                <a:pos x="201" y="122"/>
              </a:cxn>
              <a:cxn ang="0">
                <a:pos x="211" y="148"/>
              </a:cxn>
              <a:cxn ang="0">
                <a:pos x="218" y="174"/>
              </a:cxn>
              <a:cxn ang="0">
                <a:pos x="222" y="200"/>
              </a:cxn>
              <a:cxn ang="0">
                <a:pos x="222" y="226"/>
              </a:cxn>
              <a:cxn ang="0">
                <a:pos x="218" y="252"/>
              </a:cxn>
              <a:cxn ang="0">
                <a:pos x="211" y="278"/>
              </a:cxn>
              <a:cxn ang="0">
                <a:pos x="201" y="304"/>
              </a:cxn>
              <a:cxn ang="0">
                <a:pos x="188" y="326"/>
              </a:cxn>
              <a:cxn ang="0">
                <a:pos x="171" y="347"/>
              </a:cxn>
              <a:cxn ang="0">
                <a:pos x="152" y="367"/>
              </a:cxn>
              <a:cxn ang="0">
                <a:pos x="130" y="385"/>
              </a:cxn>
              <a:cxn ang="0">
                <a:pos x="107" y="398"/>
              </a:cxn>
              <a:cxn ang="0">
                <a:pos x="82" y="411"/>
              </a:cxn>
              <a:cxn ang="0">
                <a:pos x="54" y="419"/>
              </a:cxn>
              <a:cxn ang="0">
                <a:pos x="27" y="424"/>
              </a:cxn>
              <a:cxn ang="0">
                <a:pos x="0" y="425"/>
              </a:cxn>
            </a:cxnLst>
            <a:rect l="0" t="0" r="r" b="b"/>
            <a:pathLst>
              <a:path w="222" h="425">
                <a:moveTo>
                  <a:pt x="0" y="0"/>
                </a:moveTo>
                <a:lnTo>
                  <a:pt x="27" y="2"/>
                </a:lnTo>
                <a:lnTo>
                  <a:pt x="54" y="7"/>
                </a:lnTo>
                <a:lnTo>
                  <a:pt x="82" y="15"/>
                </a:lnTo>
                <a:lnTo>
                  <a:pt x="107" y="28"/>
                </a:lnTo>
                <a:lnTo>
                  <a:pt x="130" y="41"/>
                </a:lnTo>
                <a:lnTo>
                  <a:pt x="152" y="59"/>
                </a:lnTo>
                <a:lnTo>
                  <a:pt x="171" y="78"/>
                </a:lnTo>
                <a:lnTo>
                  <a:pt x="188" y="99"/>
                </a:lnTo>
                <a:lnTo>
                  <a:pt x="201" y="122"/>
                </a:lnTo>
                <a:lnTo>
                  <a:pt x="211" y="148"/>
                </a:lnTo>
                <a:lnTo>
                  <a:pt x="218" y="174"/>
                </a:lnTo>
                <a:lnTo>
                  <a:pt x="222" y="200"/>
                </a:lnTo>
                <a:lnTo>
                  <a:pt x="222" y="226"/>
                </a:lnTo>
                <a:lnTo>
                  <a:pt x="218" y="252"/>
                </a:lnTo>
                <a:lnTo>
                  <a:pt x="211" y="278"/>
                </a:lnTo>
                <a:lnTo>
                  <a:pt x="201" y="304"/>
                </a:lnTo>
                <a:lnTo>
                  <a:pt x="188" y="326"/>
                </a:lnTo>
                <a:lnTo>
                  <a:pt x="171" y="347"/>
                </a:lnTo>
                <a:lnTo>
                  <a:pt x="152" y="367"/>
                </a:lnTo>
                <a:lnTo>
                  <a:pt x="130" y="385"/>
                </a:lnTo>
                <a:lnTo>
                  <a:pt x="107" y="398"/>
                </a:lnTo>
                <a:lnTo>
                  <a:pt x="82" y="411"/>
                </a:lnTo>
                <a:lnTo>
                  <a:pt x="54" y="419"/>
                </a:lnTo>
                <a:lnTo>
                  <a:pt x="27" y="424"/>
                </a:lnTo>
                <a:lnTo>
                  <a:pt x="0" y="425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933" name="Line 101"/>
          <p:cNvSpPr>
            <a:spLocks noChangeShapeType="1"/>
          </p:cNvSpPr>
          <p:nvPr/>
        </p:nvSpPr>
        <p:spPr bwMode="auto">
          <a:xfrm flipH="1">
            <a:off x="7251700" y="5291138"/>
            <a:ext cx="2667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934" name="Line 102"/>
          <p:cNvSpPr>
            <a:spLocks noChangeShapeType="1"/>
          </p:cNvSpPr>
          <p:nvPr/>
        </p:nvSpPr>
        <p:spPr bwMode="auto">
          <a:xfrm flipH="1">
            <a:off x="7251700" y="5629275"/>
            <a:ext cx="2667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935" name="Line 103"/>
          <p:cNvSpPr>
            <a:spLocks noChangeShapeType="1"/>
          </p:cNvSpPr>
          <p:nvPr/>
        </p:nvSpPr>
        <p:spPr bwMode="auto">
          <a:xfrm>
            <a:off x="7251700" y="5291138"/>
            <a:ext cx="1588" cy="3381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936" name="Line 104"/>
          <p:cNvSpPr>
            <a:spLocks noChangeShapeType="1"/>
          </p:cNvSpPr>
          <p:nvPr/>
        </p:nvSpPr>
        <p:spPr bwMode="auto">
          <a:xfrm>
            <a:off x="7064375" y="5360988"/>
            <a:ext cx="176213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937" name="Line 105"/>
          <p:cNvSpPr>
            <a:spLocks noChangeShapeType="1"/>
          </p:cNvSpPr>
          <p:nvPr/>
        </p:nvSpPr>
        <p:spPr bwMode="auto">
          <a:xfrm>
            <a:off x="7064375" y="5557838"/>
            <a:ext cx="176213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938" name="Freeform 106"/>
          <p:cNvSpPr>
            <a:spLocks/>
          </p:cNvSpPr>
          <p:nvPr/>
        </p:nvSpPr>
        <p:spPr bwMode="auto">
          <a:xfrm>
            <a:off x="7669213" y="5424488"/>
            <a:ext cx="95250" cy="95250"/>
          </a:xfrm>
          <a:custGeom>
            <a:avLst/>
            <a:gdLst/>
            <a:ahLst/>
            <a:cxnLst>
              <a:cxn ang="0">
                <a:pos x="120" y="60"/>
              </a:cxn>
              <a:cxn ang="0">
                <a:pos x="118" y="75"/>
              </a:cxn>
              <a:cxn ang="0">
                <a:pos x="113" y="88"/>
              </a:cxn>
              <a:cxn ang="0">
                <a:pos x="106" y="99"/>
              </a:cxn>
              <a:cxn ang="0">
                <a:pos x="96" y="109"/>
              </a:cxn>
              <a:cxn ang="0">
                <a:pos x="84" y="115"/>
              </a:cxn>
              <a:cxn ang="0">
                <a:pos x="70" y="118"/>
              </a:cxn>
              <a:cxn ang="0">
                <a:pos x="57" y="120"/>
              </a:cxn>
              <a:cxn ang="0">
                <a:pos x="43" y="117"/>
              </a:cxn>
              <a:cxn ang="0">
                <a:pos x="29" y="112"/>
              </a:cxn>
              <a:cxn ang="0">
                <a:pos x="19" y="104"/>
              </a:cxn>
              <a:cxn ang="0">
                <a:pos x="11" y="92"/>
              </a:cxn>
              <a:cxn ang="0">
                <a:pos x="4" y="81"/>
              </a:cxn>
              <a:cxn ang="0">
                <a:pos x="0" y="66"/>
              </a:cxn>
              <a:cxn ang="0">
                <a:pos x="0" y="53"/>
              </a:cxn>
              <a:cxn ang="0">
                <a:pos x="4" y="39"/>
              </a:cxn>
              <a:cxn ang="0">
                <a:pos x="11" y="28"/>
              </a:cxn>
              <a:cxn ang="0">
                <a:pos x="19" y="16"/>
              </a:cxn>
              <a:cxn ang="0">
                <a:pos x="31" y="8"/>
              </a:cxn>
              <a:cxn ang="0">
                <a:pos x="43" y="3"/>
              </a:cxn>
              <a:cxn ang="0">
                <a:pos x="57" y="0"/>
              </a:cxn>
              <a:cxn ang="0">
                <a:pos x="70" y="2"/>
              </a:cxn>
              <a:cxn ang="0">
                <a:pos x="84" y="5"/>
              </a:cxn>
              <a:cxn ang="0">
                <a:pos x="96" y="11"/>
              </a:cxn>
              <a:cxn ang="0">
                <a:pos x="106" y="21"/>
              </a:cxn>
              <a:cxn ang="0">
                <a:pos x="113" y="32"/>
              </a:cxn>
              <a:cxn ang="0">
                <a:pos x="118" y="45"/>
              </a:cxn>
              <a:cxn ang="0">
                <a:pos x="120" y="60"/>
              </a:cxn>
              <a:cxn ang="0">
                <a:pos x="120" y="60"/>
              </a:cxn>
            </a:cxnLst>
            <a:rect l="0" t="0" r="r" b="b"/>
            <a:pathLst>
              <a:path w="120" h="120">
                <a:moveTo>
                  <a:pt x="120" y="60"/>
                </a:moveTo>
                <a:lnTo>
                  <a:pt x="118" y="75"/>
                </a:lnTo>
                <a:lnTo>
                  <a:pt x="113" y="88"/>
                </a:lnTo>
                <a:lnTo>
                  <a:pt x="106" y="99"/>
                </a:lnTo>
                <a:lnTo>
                  <a:pt x="96" y="109"/>
                </a:lnTo>
                <a:lnTo>
                  <a:pt x="84" y="115"/>
                </a:lnTo>
                <a:lnTo>
                  <a:pt x="70" y="118"/>
                </a:lnTo>
                <a:lnTo>
                  <a:pt x="57" y="120"/>
                </a:lnTo>
                <a:lnTo>
                  <a:pt x="43" y="117"/>
                </a:lnTo>
                <a:lnTo>
                  <a:pt x="29" y="112"/>
                </a:lnTo>
                <a:lnTo>
                  <a:pt x="19" y="104"/>
                </a:lnTo>
                <a:lnTo>
                  <a:pt x="11" y="92"/>
                </a:lnTo>
                <a:lnTo>
                  <a:pt x="4" y="81"/>
                </a:lnTo>
                <a:lnTo>
                  <a:pt x="0" y="66"/>
                </a:lnTo>
                <a:lnTo>
                  <a:pt x="0" y="53"/>
                </a:lnTo>
                <a:lnTo>
                  <a:pt x="4" y="39"/>
                </a:lnTo>
                <a:lnTo>
                  <a:pt x="11" y="28"/>
                </a:lnTo>
                <a:lnTo>
                  <a:pt x="19" y="16"/>
                </a:lnTo>
                <a:lnTo>
                  <a:pt x="31" y="8"/>
                </a:lnTo>
                <a:lnTo>
                  <a:pt x="43" y="3"/>
                </a:lnTo>
                <a:lnTo>
                  <a:pt x="57" y="0"/>
                </a:lnTo>
                <a:lnTo>
                  <a:pt x="70" y="2"/>
                </a:lnTo>
                <a:lnTo>
                  <a:pt x="84" y="5"/>
                </a:lnTo>
                <a:lnTo>
                  <a:pt x="96" y="11"/>
                </a:lnTo>
                <a:lnTo>
                  <a:pt x="106" y="21"/>
                </a:lnTo>
                <a:lnTo>
                  <a:pt x="113" y="32"/>
                </a:lnTo>
                <a:lnTo>
                  <a:pt x="118" y="45"/>
                </a:lnTo>
                <a:lnTo>
                  <a:pt x="120" y="60"/>
                </a:lnTo>
                <a:lnTo>
                  <a:pt x="120" y="60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939" name="Line 107"/>
          <p:cNvSpPr>
            <a:spLocks noChangeShapeType="1"/>
          </p:cNvSpPr>
          <p:nvPr/>
        </p:nvSpPr>
        <p:spPr bwMode="auto">
          <a:xfrm>
            <a:off x="7756525" y="5480050"/>
            <a:ext cx="9525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940" name="Freeform 108"/>
          <p:cNvSpPr>
            <a:spLocks/>
          </p:cNvSpPr>
          <p:nvPr/>
        </p:nvSpPr>
        <p:spPr bwMode="auto">
          <a:xfrm>
            <a:off x="5311775" y="5249863"/>
            <a:ext cx="176213" cy="338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" y="1"/>
              </a:cxn>
              <a:cxn ang="0">
                <a:pos x="54" y="6"/>
              </a:cxn>
              <a:cxn ang="0">
                <a:pos x="82" y="14"/>
              </a:cxn>
              <a:cxn ang="0">
                <a:pos x="107" y="27"/>
              </a:cxn>
              <a:cxn ang="0">
                <a:pos x="129" y="40"/>
              </a:cxn>
              <a:cxn ang="0">
                <a:pos x="151" y="58"/>
              </a:cxn>
              <a:cxn ang="0">
                <a:pos x="170" y="78"/>
              </a:cxn>
              <a:cxn ang="0">
                <a:pos x="187" y="99"/>
              </a:cxn>
              <a:cxn ang="0">
                <a:pos x="201" y="122"/>
              </a:cxn>
              <a:cxn ang="0">
                <a:pos x="211" y="148"/>
              </a:cxn>
              <a:cxn ang="0">
                <a:pos x="218" y="173"/>
              </a:cxn>
              <a:cxn ang="0">
                <a:pos x="221" y="199"/>
              </a:cxn>
              <a:cxn ang="0">
                <a:pos x="221" y="225"/>
              </a:cxn>
              <a:cxn ang="0">
                <a:pos x="218" y="251"/>
              </a:cxn>
              <a:cxn ang="0">
                <a:pos x="211" y="277"/>
              </a:cxn>
              <a:cxn ang="0">
                <a:pos x="201" y="303"/>
              </a:cxn>
              <a:cxn ang="0">
                <a:pos x="187" y="326"/>
              </a:cxn>
              <a:cxn ang="0">
                <a:pos x="170" y="347"/>
              </a:cxn>
              <a:cxn ang="0">
                <a:pos x="151" y="367"/>
              </a:cxn>
              <a:cxn ang="0">
                <a:pos x="129" y="384"/>
              </a:cxn>
              <a:cxn ang="0">
                <a:pos x="107" y="397"/>
              </a:cxn>
              <a:cxn ang="0">
                <a:pos x="82" y="410"/>
              </a:cxn>
              <a:cxn ang="0">
                <a:pos x="54" y="419"/>
              </a:cxn>
              <a:cxn ang="0">
                <a:pos x="27" y="423"/>
              </a:cxn>
              <a:cxn ang="0">
                <a:pos x="0" y="425"/>
              </a:cxn>
            </a:cxnLst>
            <a:rect l="0" t="0" r="r" b="b"/>
            <a:pathLst>
              <a:path w="221" h="425">
                <a:moveTo>
                  <a:pt x="0" y="0"/>
                </a:moveTo>
                <a:lnTo>
                  <a:pt x="27" y="1"/>
                </a:lnTo>
                <a:lnTo>
                  <a:pt x="54" y="6"/>
                </a:lnTo>
                <a:lnTo>
                  <a:pt x="82" y="14"/>
                </a:lnTo>
                <a:lnTo>
                  <a:pt x="107" y="27"/>
                </a:lnTo>
                <a:lnTo>
                  <a:pt x="129" y="40"/>
                </a:lnTo>
                <a:lnTo>
                  <a:pt x="151" y="58"/>
                </a:lnTo>
                <a:lnTo>
                  <a:pt x="170" y="78"/>
                </a:lnTo>
                <a:lnTo>
                  <a:pt x="187" y="99"/>
                </a:lnTo>
                <a:lnTo>
                  <a:pt x="201" y="122"/>
                </a:lnTo>
                <a:lnTo>
                  <a:pt x="211" y="148"/>
                </a:lnTo>
                <a:lnTo>
                  <a:pt x="218" y="173"/>
                </a:lnTo>
                <a:lnTo>
                  <a:pt x="221" y="199"/>
                </a:lnTo>
                <a:lnTo>
                  <a:pt x="221" y="225"/>
                </a:lnTo>
                <a:lnTo>
                  <a:pt x="218" y="251"/>
                </a:lnTo>
                <a:lnTo>
                  <a:pt x="211" y="277"/>
                </a:lnTo>
                <a:lnTo>
                  <a:pt x="201" y="303"/>
                </a:lnTo>
                <a:lnTo>
                  <a:pt x="187" y="326"/>
                </a:lnTo>
                <a:lnTo>
                  <a:pt x="170" y="347"/>
                </a:lnTo>
                <a:lnTo>
                  <a:pt x="151" y="367"/>
                </a:lnTo>
                <a:lnTo>
                  <a:pt x="129" y="384"/>
                </a:lnTo>
                <a:lnTo>
                  <a:pt x="107" y="397"/>
                </a:lnTo>
                <a:lnTo>
                  <a:pt x="82" y="410"/>
                </a:lnTo>
                <a:lnTo>
                  <a:pt x="54" y="419"/>
                </a:lnTo>
                <a:lnTo>
                  <a:pt x="27" y="423"/>
                </a:lnTo>
                <a:lnTo>
                  <a:pt x="0" y="425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941" name="Line 109"/>
          <p:cNvSpPr>
            <a:spLocks noChangeShapeType="1"/>
          </p:cNvSpPr>
          <p:nvPr/>
        </p:nvSpPr>
        <p:spPr bwMode="auto">
          <a:xfrm flipH="1">
            <a:off x="5068888" y="5249863"/>
            <a:ext cx="2667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942" name="Line 110"/>
          <p:cNvSpPr>
            <a:spLocks noChangeShapeType="1"/>
          </p:cNvSpPr>
          <p:nvPr/>
        </p:nvSpPr>
        <p:spPr bwMode="auto">
          <a:xfrm flipH="1">
            <a:off x="5068888" y="5589588"/>
            <a:ext cx="2667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943" name="Line 111"/>
          <p:cNvSpPr>
            <a:spLocks noChangeShapeType="1"/>
          </p:cNvSpPr>
          <p:nvPr/>
        </p:nvSpPr>
        <p:spPr bwMode="auto">
          <a:xfrm>
            <a:off x="5068888" y="5249863"/>
            <a:ext cx="1587" cy="3397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944" name="Line 112"/>
          <p:cNvSpPr>
            <a:spLocks noChangeShapeType="1"/>
          </p:cNvSpPr>
          <p:nvPr/>
        </p:nvSpPr>
        <p:spPr bwMode="auto">
          <a:xfrm>
            <a:off x="4879975" y="5307013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945" name="Line 113"/>
          <p:cNvSpPr>
            <a:spLocks noChangeShapeType="1"/>
          </p:cNvSpPr>
          <p:nvPr/>
        </p:nvSpPr>
        <p:spPr bwMode="auto">
          <a:xfrm>
            <a:off x="4879975" y="551815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946" name="Freeform 114"/>
          <p:cNvSpPr>
            <a:spLocks/>
          </p:cNvSpPr>
          <p:nvPr/>
        </p:nvSpPr>
        <p:spPr bwMode="auto">
          <a:xfrm>
            <a:off x="5486400" y="5384800"/>
            <a:ext cx="93663" cy="95250"/>
          </a:xfrm>
          <a:custGeom>
            <a:avLst/>
            <a:gdLst/>
            <a:ahLst/>
            <a:cxnLst>
              <a:cxn ang="0">
                <a:pos x="120" y="60"/>
              </a:cxn>
              <a:cxn ang="0">
                <a:pos x="118" y="74"/>
              </a:cxn>
              <a:cxn ang="0">
                <a:pos x="113" y="87"/>
              </a:cxn>
              <a:cxn ang="0">
                <a:pos x="106" y="99"/>
              </a:cxn>
              <a:cxn ang="0">
                <a:pos x="96" y="108"/>
              </a:cxn>
              <a:cxn ang="0">
                <a:pos x="84" y="115"/>
              </a:cxn>
              <a:cxn ang="0">
                <a:pos x="70" y="118"/>
              </a:cxn>
              <a:cxn ang="0">
                <a:pos x="56" y="120"/>
              </a:cxn>
              <a:cxn ang="0">
                <a:pos x="43" y="116"/>
              </a:cxn>
              <a:cxn ang="0">
                <a:pos x="29" y="112"/>
              </a:cxn>
              <a:cxn ang="0">
                <a:pos x="19" y="103"/>
              </a:cxn>
              <a:cxn ang="0">
                <a:pos x="10" y="92"/>
              </a:cxn>
              <a:cxn ang="0">
                <a:pos x="3" y="81"/>
              </a:cxn>
              <a:cxn ang="0">
                <a:pos x="0" y="66"/>
              </a:cxn>
              <a:cxn ang="0">
                <a:pos x="0" y="53"/>
              </a:cxn>
              <a:cxn ang="0">
                <a:pos x="3" y="39"/>
              </a:cxn>
              <a:cxn ang="0">
                <a:pos x="10" y="27"/>
              </a:cxn>
              <a:cxn ang="0">
                <a:pos x="19" y="16"/>
              </a:cxn>
              <a:cxn ang="0">
                <a:pos x="31" y="8"/>
              </a:cxn>
              <a:cxn ang="0">
                <a:pos x="43" y="3"/>
              </a:cxn>
              <a:cxn ang="0">
                <a:pos x="56" y="0"/>
              </a:cxn>
              <a:cxn ang="0">
                <a:pos x="70" y="1"/>
              </a:cxn>
              <a:cxn ang="0">
                <a:pos x="84" y="4"/>
              </a:cxn>
              <a:cxn ang="0">
                <a:pos x="96" y="11"/>
              </a:cxn>
              <a:cxn ang="0">
                <a:pos x="106" y="21"/>
              </a:cxn>
              <a:cxn ang="0">
                <a:pos x="113" y="32"/>
              </a:cxn>
              <a:cxn ang="0">
                <a:pos x="118" y="45"/>
              </a:cxn>
              <a:cxn ang="0">
                <a:pos x="120" y="60"/>
              </a:cxn>
              <a:cxn ang="0">
                <a:pos x="120" y="60"/>
              </a:cxn>
            </a:cxnLst>
            <a:rect l="0" t="0" r="r" b="b"/>
            <a:pathLst>
              <a:path w="120" h="120">
                <a:moveTo>
                  <a:pt x="120" y="60"/>
                </a:moveTo>
                <a:lnTo>
                  <a:pt x="118" y="74"/>
                </a:lnTo>
                <a:lnTo>
                  <a:pt x="113" y="87"/>
                </a:lnTo>
                <a:lnTo>
                  <a:pt x="106" y="99"/>
                </a:lnTo>
                <a:lnTo>
                  <a:pt x="96" y="108"/>
                </a:lnTo>
                <a:lnTo>
                  <a:pt x="84" y="115"/>
                </a:lnTo>
                <a:lnTo>
                  <a:pt x="70" y="118"/>
                </a:lnTo>
                <a:lnTo>
                  <a:pt x="56" y="120"/>
                </a:lnTo>
                <a:lnTo>
                  <a:pt x="43" y="116"/>
                </a:lnTo>
                <a:lnTo>
                  <a:pt x="29" y="112"/>
                </a:lnTo>
                <a:lnTo>
                  <a:pt x="19" y="103"/>
                </a:lnTo>
                <a:lnTo>
                  <a:pt x="10" y="92"/>
                </a:lnTo>
                <a:lnTo>
                  <a:pt x="3" y="81"/>
                </a:lnTo>
                <a:lnTo>
                  <a:pt x="0" y="66"/>
                </a:lnTo>
                <a:lnTo>
                  <a:pt x="0" y="53"/>
                </a:lnTo>
                <a:lnTo>
                  <a:pt x="3" y="39"/>
                </a:lnTo>
                <a:lnTo>
                  <a:pt x="10" y="27"/>
                </a:lnTo>
                <a:lnTo>
                  <a:pt x="19" y="16"/>
                </a:lnTo>
                <a:lnTo>
                  <a:pt x="31" y="8"/>
                </a:lnTo>
                <a:lnTo>
                  <a:pt x="43" y="3"/>
                </a:lnTo>
                <a:lnTo>
                  <a:pt x="56" y="0"/>
                </a:lnTo>
                <a:lnTo>
                  <a:pt x="70" y="1"/>
                </a:lnTo>
                <a:lnTo>
                  <a:pt x="84" y="4"/>
                </a:lnTo>
                <a:lnTo>
                  <a:pt x="96" y="11"/>
                </a:lnTo>
                <a:lnTo>
                  <a:pt x="106" y="21"/>
                </a:lnTo>
                <a:lnTo>
                  <a:pt x="113" y="32"/>
                </a:lnTo>
                <a:lnTo>
                  <a:pt x="118" y="45"/>
                </a:lnTo>
                <a:lnTo>
                  <a:pt x="120" y="60"/>
                </a:lnTo>
                <a:lnTo>
                  <a:pt x="120" y="60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947" name="Line 115"/>
          <p:cNvSpPr>
            <a:spLocks noChangeShapeType="1"/>
          </p:cNvSpPr>
          <p:nvPr/>
        </p:nvSpPr>
        <p:spPr bwMode="auto">
          <a:xfrm>
            <a:off x="5572125" y="5440363"/>
            <a:ext cx="96838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948" name="Line 116"/>
          <p:cNvSpPr>
            <a:spLocks noChangeShapeType="1"/>
          </p:cNvSpPr>
          <p:nvPr/>
        </p:nvSpPr>
        <p:spPr bwMode="auto">
          <a:xfrm>
            <a:off x="5956300" y="4806950"/>
            <a:ext cx="1588" cy="12080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949" name="Line 117"/>
          <p:cNvSpPr>
            <a:spLocks noChangeShapeType="1"/>
          </p:cNvSpPr>
          <p:nvPr/>
        </p:nvSpPr>
        <p:spPr bwMode="auto">
          <a:xfrm>
            <a:off x="5651500" y="5448300"/>
            <a:ext cx="280988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950" name="Line 118"/>
          <p:cNvSpPr>
            <a:spLocks noChangeShapeType="1"/>
          </p:cNvSpPr>
          <p:nvPr/>
        </p:nvSpPr>
        <p:spPr bwMode="auto">
          <a:xfrm flipV="1">
            <a:off x="4864100" y="4565650"/>
            <a:ext cx="1588" cy="7429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951" name="Line 119"/>
          <p:cNvSpPr>
            <a:spLocks noChangeShapeType="1"/>
          </p:cNvSpPr>
          <p:nvPr/>
        </p:nvSpPr>
        <p:spPr bwMode="auto">
          <a:xfrm>
            <a:off x="4864100" y="5519738"/>
            <a:ext cx="1588" cy="7000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952" name="Freeform 120"/>
          <p:cNvSpPr>
            <a:spLocks/>
          </p:cNvSpPr>
          <p:nvPr/>
        </p:nvSpPr>
        <p:spPr bwMode="auto">
          <a:xfrm>
            <a:off x="5913438" y="5395913"/>
            <a:ext cx="76200" cy="73025"/>
          </a:xfrm>
          <a:custGeom>
            <a:avLst/>
            <a:gdLst/>
            <a:ahLst/>
            <a:cxnLst>
              <a:cxn ang="0">
                <a:pos x="96" y="46"/>
              </a:cxn>
              <a:cxn ang="0">
                <a:pos x="94" y="59"/>
              </a:cxn>
              <a:cxn ang="0">
                <a:pos x="89" y="70"/>
              </a:cxn>
              <a:cxn ang="0">
                <a:pos x="81" y="78"/>
              </a:cxn>
              <a:cxn ang="0">
                <a:pos x="70" y="86"/>
              </a:cxn>
              <a:cxn ang="0">
                <a:pos x="58" y="89"/>
              </a:cxn>
              <a:cxn ang="0">
                <a:pos x="45" y="91"/>
              </a:cxn>
              <a:cxn ang="0">
                <a:pos x="33" y="88"/>
              </a:cxn>
              <a:cxn ang="0">
                <a:pos x="21" y="83"/>
              </a:cxn>
              <a:cxn ang="0">
                <a:pos x="11" y="75"/>
              </a:cxn>
              <a:cxn ang="0">
                <a:pos x="4" y="64"/>
              </a:cxn>
              <a:cxn ang="0">
                <a:pos x="0" y="52"/>
              </a:cxn>
              <a:cxn ang="0">
                <a:pos x="0" y="39"/>
              </a:cxn>
              <a:cxn ang="0">
                <a:pos x="4" y="28"/>
              </a:cxn>
              <a:cxn ang="0">
                <a:pos x="11" y="16"/>
              </a:cxn>
              <a:cxn ang="0">
                <a:pos x="21" y="8"/>
              </a:cxn>
              <a:cxn ang="0">
                <a:pos x="33" y="3"/>
              </a:cxn>
              <a:cxn ang="0">
                <a:pos x="45" y="0"/>
              </a:cxn>
              <a:cxn ang="0">
                <a:pos x="58" y="2"/>
              </a:cxn>
              <a:cxn ang="0">
                <a:pos x="70" y="5"/>
              </a:cxn>
              <a:cxn ang="0">
                <a:pos x="81" y="13"/>
              </a:cxn>
              <a:cxn ang="0">
                <a:pos x="89" y="21"/>
              </a:cxn>
              <a:cxn ang="0">
                <a:pos x="94" y="33"/>
              </a:cxn>
              <a:cxn ang="0">
                <a:pos x="96" y="46"/>
              </a:cxn>
              <a:cxn ang="0">
                <a:pos x="96" y="46"/>
              </a:cxn>
            </a:cxnLst>
            <a:rect l="0" t="0" r="r" b="b"/>
            <a:pathLst>
              <a:path w="96" h="91">
                <a:moveTo>
                  <a:pt x="96" y="46"/>
                </a:moveTo>
                <a:lnTo>
                  <a:pt x="94" y="59"/>
                </a:lnTo>
                <a:lnTo>
                  <a:pt x="89" y="70"/>
                </a:lnTo>
                <a:lnTo>
                  <a:pt x="81" y="78"/>
                </a:lnTo>
                <a:lnTo>
                  <a:pt x="70" y="86"/>
                </a:lnTo>
                <a:lnTo>
                  <a:pt x="58" y="89"/>
                </a:lnTo>
                <a:lnTo>
                  <a:pt x="45" y="91"/>
                </a:lnTo>
                <a:lnTo>
                  <a:pt x="33" y="88"/>
                </a:lnTo>
                <a:lnTo>
                  <a:pt x="21" y="83"/>
                </a:lnTo>
                <a:lnTo>
                  <a:pt x="11" y="75"/>
                </a:lnTo>
                <a:lnTo>
                  <a:pt x="4" y="64"/>
                </a:lnTo>
                <a:lnTo>
                  <a:pt x="0" y="52"/>
                </a:lnTo>
                <a:lnTo>
                  <a:pt x="0" y="39"/>
                </a:lnTo>
                <a:lnTo>
                  <a:pt x="4" y="28"/>
                </a:lnTo>
                <a:lnTo>
                  <a:pt x="11" y="16"/>
                </a:lnTo>
                <a:lnTo>
                  <a:pt x="21" y="8"/>
                </a:lnTo>
                <a:lnTo>
                  <a:pt x="33" y="3"/>
                </a:lnTo>
                <a:lnTo>
                  <a:pt x="45" y="0"/>
                </a:lnTo>
                <a:lnTo>
                  <a:pt x="58" y="2"/>
                </a:lnTo>
                <a:lnTo>
                  <a:pt x="70" y="5"/>
                </a:lnTo>
                <a:lnTo>
                  <a:pt x="81" y="13"/>
                </a:lnTo>
                <a:lnTo>
                  <a:pt x="89" y="21"/>
                </a:lnTo>
                <a:lnTo>
                  <a:pt x="94" y="33"/>
                </a:lnTo>
                <a:lnTo>
                  <a:pt x="96" y="46"/>
                </a:lnTo>
                <a:lnTo>
                  <a:pt x="96" y="46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953" name="Freeform 121"/>
          <p:cNvSpPr>
            <a:spLocks/>
          </p:cNvSpPr>
          <p:nvPr/>
        </p:nvSpPr>
        <p:spPr bwMode="auto">
          <a:xfrm>
            <a:off x="5913438" y="5395913"/>
            <a:ext cx="76200" cy="73025"/>
          </a:xfrm>
          <a:custGeom>
            <a:avLst/>
            <a:gdLst/>
            <a:ahLst/>
            <a:cxnLst>
              <a:cxn ang="0">
                <a:pos x="96" y="46"/>
              </a:cxn>
              <a:cxn ang="0">
                <a:pos x="94" y="59"/>
              </a:cxn>
              <a:cxn ang="0">
                <a:pos x="89" y="70"/>
              </a:cxn>
              <a:cxn ang="0">
                <a:pos x="81" y="78"/>
              </a:cxn>
              <a:cxn ang="0">
                <a:pos x="70" y="86"/>
              </a:cxn>
              <a:cxn ang="0">
                <a:pos x="58" y="89"/>
              </a:cxn>
              <a:cxn ang="0">
                <a:pos x="45" y="91"/>
              </a:cxn>
              <a:cxn ang="0">
                <a:pos x="33" y="88"/>
              </a:cxn>
              <a:cxn ang="0">
                <a:pos x="21" y="83"/>
              </a:cxn>
              <a:cxn ang="0">
                <a:pos x="11" y="75"/>
              </a:cxn>
              <a:cxn ang="0">
                <a:pos x="4" y="64"/>
              </a:cxn>
              <a:cxn ang="0">
                <a:pos x="0" y="52"/>
              </a:cxn>
              <a:cxn ang="0">
                <a:pos x="0" y="39"/>
              </a:cxn>
              <a:cxn ang="0">
                <a:pos x="4" y="28"/>
              </a:cxn>
              <a:cxn ang="0">
                <a:pos x="11" y="16"/>
              </a:cxn>
              <a:cxn ang="0">
                <a:pos x="21" y="8"/>
              </a:cxn>
              <a:cxn ang="0">
                <a:pos x="33" y="3"/>
              </a:cxn>
              <a:cxn ang="0">
                <a:pos x="45" y="0"/>
              </a:cxn>
              <a:cxn ang="0">
                <a:pos x="58" y="2"/>
              </a:cxn>
              <a:cxn ang="0">
                <a:pos x="70" y="5"/>
              </a:cxn>
              <a:cxn ang="0">
                <a:pos x="81" y="13"/>
              </a:cxn>
              <a:cxn ang="0">
                <a:pos x="89" y="21"/>
              </a:cxn>
              <a:cxn ang="0">
                <a:pos x="94" y="33"/>
              </a:cxn>
              <a:cxn ang="0">
                <a:pos x="96" y="46"/>
              </a:cxn>
              <a:cxn ang="0">
                <a:pos x="96" y="46"/>
              </a:cxn>
            </a:cxnLst>
            <a:rect l="0" t="0" r="r" b="b"/>
            <a:pathLst>
              <a:path w="96" h="91">
                <a:moveTo>
                  <a:pt x="96" y="46"/>
                </a:moveTo>
                <a:lnTo>
                  <a:pt x="94" y="59"/>
                </a:lnTo>
                <a:lnTo>
                  <a:pt x="89" y="70"/>
                </a:lnTo>
                <a:lnTo>
                  <a:pt x="81" y="78"/>
                </a:lnTo>
                <a:lnTo>
                  <a:pt x="70" y="86"/>
                </a:lnTo>
                <a:lnTo>
                  <a:pt x="58" y="89"/>
                </a:lnTo>
                <a:lnTo>
                  <a:pt x="45" y="91"/>
                </a:lnTo>
                <a:lnTo>
                  <a:pt x="33" y="88"/>
                </a:lnTo>
                <a:lnTo>
                  <a:pt x="21" y="83"/>
                </a:lnTo>
                <a:lnTo>
                  <a:pt x="11" y="75"/>
                </a:lnTo>
                <a:lnTo>
                  <a:pt x="4" y="64"/>
                </a:lnTo>
                <a:lnTo>
                  <a:pt x="0" y="52"/>
                </a:lnTo>
                <a:lnTo>
                  <a:pt x="0" y="39"/>
                </a:lnTo>
                <a:lnTo>
                  <a:pt x="4" y="28"/>
                </a:lnTo>
                <a:lnTo>
                  <a:pt x="11" y="16"/>
                </a:lnTo>
                <a:lnTo>
                  <a:pt x="21" y="8"/>
                </a:lnTo>
                <a:lnTo>
                  <a:pt x="33" y="3"/>
                </a:lnTo>
                <a:lnTo>
                  <a:pt x="45" y="0"/>
                </a:lnTo>
                <a:lnTo>
                  <a:pt x="58" y="2"/>
                </a:lnTo>
                <a:lnTo>
                  <a:pt x="70" y="5"/>
                </a:lnTo>
                <a:lnTo>
                  <a:pt x="81" y="13"/>
                </a:lnTo>
                <a:lnTo>
                  <a:pt x="89" y="21"/>
                </a:lnTo>
                <a:lnTo>
                  <a:pt x="94" y="33"/>
                </a:lnTo>
                <a:lnTo>
                  <a:pt x="96" y="46"/>
                </a:lnTo>
                <a:lnTo>
                  <a:pt x="96" y="46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6956" name="Freeform 124"/>
          <p:cNvSpPr>
            <a:spLocks/>
          </p:cNvSpPr>
          <p:nvPr/>
        </p:nvSpPr>
        <p:spPr bwMode="auto">
          <a:xfrm>
            <a:off x="7197725" y="2732088"/>
            <a:ext cx="530225" cy="4365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" y="40"/>
              </a:cxn>
              <a:cxn ang="0">
                <a:pos x="39" y="95"/>
              </a:cxn>
              <a:cxn ang="0">
                <a:pos x="54" y="157"/>
              </a:cxn>
              <a:cxn ang="0">
                <a:pos x="66" y="227"/>
              </a:cxn>
              <a:cxn ang="0">
                <a:pos x="74" y="284"/>
              </a:cxn>
              <a:cxn ang="0">
                <a:pos x="69" y="338"/>
              </a:cxn>
              <a:cxn ang="0">
                <a:pos x="58" y="399"/>
              </a:cxn>
              <a:cxn ang="0">
                <a:pos x="45" y="458"/>
              </a:cxn>
              <a:cxn ang="0">
                <a:pos x="28" y="512"/>
              </a:cxn>
              <a:cxn ang="0">
                <a:pos x="0" y="572"/>
              </a:cxn>
              <a:cxn ang="0">
                <a:pos x="210" y="576"/>
              </a:cxn>
              <a:cxn ang="0">
                <a:pos x="297" y="570"/>
              </a:cxn>
              <a:cxn ang="0">
                <a:pos x="342" y="567"/>
              </a:cxn>
              <a:cxn ang="0">
                <a:pos x="375" y="559"/>
              </a:cxn>
              <a:cxn ang="0">
                <a:pos x="409" y="549"/>
              </a:cxn>
              <a:cxn ang="0">
                <a:pos x="445" y="533"/>
              </a:cxn>
              <a:cxn ang="0">
                <a:pos x="486" y="515"/>
              </a:cxn>
              <a:cxn ang="0">
                <a:pos x="526" y="490"/>
              </a:cxn>
              <a:cxn ang="0">
                <a:pos x="552" y="470"/>
              </a:cxn>
              <a:cxn ang="0">
                <a:pos x="577" y="447"/>
              </a:cxn>
              <a:cxn ang="0">
                <a:pos x="604" y="420"/>
              </a:cxn>
              <a:cxn ang="0">
                <a:pos x="628" y="398"/>
              </a:cxn>
              <a:cxn ang="0">
                <a:pos x="651" y="370"/>
              </a:cxn>
              <a:cxn ang="0">
                <a:pos x="680" y="333"/>
              </a:cxn>
              <a:cxn ang="0">
                <a:pos x="708" y="286"/>
              </a:cxn>
              <a:cxn ang="0">
                <a:pos x="682" y="245"/>
              </a:cxn>
              <a:cxn ang="0">
                <a:pos x="658" y="210"/>
              </a:cxn>
              <a:cxn ang="0">
                <a:pos x="638" y="185"/>
              </a:cxn>
              <a:cxn ang="0">
                <a:pos x="616" y="161"/>
              </a:cxn>
              <a:cxn ang="0">
                <a:pos x="592" y="138"/>
              </a:cxn>
              <a:cxn ang="0">
                <a:pos x="572" y="120"/>
              </a:cxn>
              <a:cxn ang="0">
                <a:pos x="552" y="103"/>
              </a:cxn>
              <a:cxn ang="0">
                <a:pos x="528" y="85"/>
              </a:cxn>
              <a:cxn ang="0">
                <a:pos x="506" y="72"/>
              </a:cxn>
              <a:cxn ang="0">
                <a:pos x="480" y="58"/>
              </a:cxn>
              <a:cxn ang="0">
                <a:pos x="451" y="43"/>
              </a:cxn>
              <a:cxn ang="0">
                <a:pos x="415" y="29"/>
              </a:cxn>
              <a:cxn ang="0">
                <a:pos x="385" y="20"/>
              </a:cxn>
              <a:cxn ang="0">
                <a:pos x="350" y="11"/>
              </a:cxn>
              <a:cxn ang="0">
                <a:pos x="313" y="5"/>
              </a:cxn>
              <a:cxn ang="0">
                <a:pos x="278" y="1"/>
              </a:cxn>
              <a:cxn ang="0">
                <a:pos x="253" y="1"/>
              </a:cxn>
              <a:cxn ang="0">
                <a:pos x="227" y="0"/>
              </a:cxn>
              <a:cxn ang="0">
                <a:pos x="0" y="0"/>
              </a:cxn>
            </a:cxnLst>
            <a:rect l="0" t="0" r="r" b="b"/>
            <a:pathLst>
              <a:path w="708" h="576">
                <a:moveTo>
                  <a:pt x="0" y="0"/>
                </a:moveTo>
                <a:lnTo>
                  <a:pt x="17" y="40"/>
                </a:lnTo>
                <a:lnTo>
                  <a:pt x="39" y="95"/>
                </a:lnTo>
                <a:lnTo>
                  <a:pt x="54" y="157"/>
                </a:lnTo>
                <a:lnTo>
                  <a:pt x="66" y="227"/>
                </a:lnTo>
                <a:lnTo>
                  <a:pt x="74" y="284"/>
                </a:lnTo>
                <a:lnTo>
                  <a:pt x="69" y="338"/>
                </a:lnTo>
                <a:lnTo>
                  <a:pt x="58" y="399"/>
                </a:lnTo>
                <a:lnTo>
                  <a:pt x="45" y="458"/>
                </a:lnTo>
                <a:lnTo>
                  <a:pt x="28" y="512"/>
                </a:lnTo>
                <a:lnTo>
                  <a:pt x="0" y="572"/>
                </a:lnTo>
                <a:lnTo>
                  <a:pt x="210" y="576"/>
                </a:lnTo>
                <a:lnTo>
                  <a:pt x="297" y="570"/>
                </a:lnTo>
                <a:lnTo>
                  <a:pt x="342" y="567"/>
                </a:lnTo>
                <a:lnTo>
                  <a:pt x="375" y="559"/>
                </a:lnTo>
                <a:lnTo>
                  <a:pt x="409" y="549"/>
                </a:lnTo>
                <a:lnTo>
                  <a:pt x="445" y="533"/>
                </a:lnTo>
                <a:lnTo>
                  <a:pt x="486" y="515"/>
                </a:lnTo>
                <a:lnTo>
                  <a:pt x="526" y="490"/>
                </a:lnTo>
                <a:lnTo>
                  <a:pt x="552" y="470"/>
                </a:lnTo>
                <a:lnTo>
                  <a:pt x="577" y="447"/>
                </a:lnTo>
                <a:lnTo>
                  <a:pt x="604" y="420"/>
                </a:lnTo>
                <a:lnTo>
                  <a:pt x="628" y="398"/>
                </a:lnTo>
                <a:lnTo>
                  <a:pt x="651" y="370"/>
                </a:lnTo>
                <a:lnTo>
                  <a:pt x="680" y="333"/>
                </a:lnTo>
                <a:lnTo>
                  <a:pt x="708" y="286"/>
                </a:lnTo>
                <a:lnTo>
                  <a:pt x="682" y="245"/>
                </a:lnTo>
                <a:lnTo>
                  <a:pt x="658" y="210"/>
                </a:lnTo>
                <a:lnTo>
                  <a:pt x="638" y="185"/>
                </a:lnTo>
                <a:lnTo>
                  <a:pt x="616" y="161"/>
                </a:lnTo>
                <a:lnTo>
                  <a:pt x="592" y="138"/>
                </a:lnTo>
                <a:lnTo>
                  <a:pt x="572" y="120"/>
                </a:lnTo>
                <a:lnTo>
                  <a:pt x="552" y="103"/>
                </a:lnTo>
                <a:lnTo>
                  <a:pt x="528" y="85"/>
                </a:lnTo>
                <a:lnTo>
                  <a:pt x="506" y="72"/>
                </a:lnTo>
                <a:lnTo>
                  <a:pt x="480" y="58"/>
                </a:lnTo>
                <a:lnTo>
                  <a:pt x="451" y="43"/>
                </a:lnTo>
                <a:lnTo>
                  <a:pt x="415" y="29"/>
                </a:lnTo>
                <a:lnTo>
                  <a:pt x="385" y="20"/>
                </a:lnTo>
                <a:lnTo>
                  <a:pt x="350" y="11"/>
                </a:lnTo>
                <a:lnTo>
                  <a:pt x="313" y="5"/>
                </a:lnTo>
                <a:lnTo>
                  <a:pt x="278" y="1"/>
                </a:lnTo>
                <a:lnTo>
                  <a:pt x="253" y="1"/>
                </a:lnTo>
                <a:lnTo>
                  <a:pt x="227" y="0"/>
                </a:lnTo>
                <a:lnTo>
                  <a:pt x="0" y="0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76957" name="Line 125"/>
          <p:cNvSpPr>
            <a:spLocks noChangeShapeType="1"/>
          </p:cNvSpPr>
          <p:nvPr/>
        </p:nvSpPr>
        <p:spPr bwMode="auto">
          <a:xfrm>
            <a:off x="7707313" y="2946400"/>
            <a:ext cx="115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grpSp>
        <p:nvGrpSpPr>
          <p:cNvPr id="376960" name="Group 128"/>
          <p:cNvGrpSpPr>
            <a:grpSpLocks/>
          </p:cNvGrpSpPr>
          <p:nvPr/>
        </p:nvGrpSpPr>
        <p:grpSpPr bwMode="auto">
          <a:xfrm>
            <a:off x="7867650" y="2811463"/>
            <a:ext cx="493713" cy="252412"/>
            <a:chOff x="4980" y="3389"/>
            <a:chExt cx="311" cy="159"/>
          </a:xfrm>
        </p:grpSpPr>
        <p:grpSp>
          <p:nvGrpSpPr>
            <p:cNvPr id="376961" name="Group 129"/>
            <p:cNvGrpSpPr>
              <a:grpSpLocks/>
            </p:cNvGrpSpPr>
            <p:nvPr/>
          </p:nvGrpSpPr>
          <p:grpSpPr bwMode="auto">
            <a:xfrm>
              <a:off x="5093" y="3423"/>
              <a:ext cx="77" cy="73"/>
              <a:chOff x="5093" y="3414"/>
              <a:chExt cx="77" cy="73"/>
            </a:xfrm>
          </p:grpSpPr>
          <p:sp>
            <p:nvSpPr>
              <p:cNvPr id="376962" name="Freeform 130"/>
              <p:cNvSpPr>
                <a:spLocks/>
              </p:cNvSpPr>
              <p:nvPr/>
            </p:nvSpPr>
            <p:spPr bwMode="auto">
              <a:xfrm>
                <a:off x="5093" y="3414"/>
                <a:ext cx="77" cy="73"/>
              </a:xfrm>
              <a:custGeom>
                <a:avLst/>
                <a:gdLst/>
                <a:ahLst/>
                <a:cxnLst>
                  <a:cxn ang="0">
                    <a:pos x="154" y="73"/>
                  </a:cxn>
                  <a:cxn ang="0">
                    <a:pos x="152" y="88"/>
                  </a:cxn>
                  <a:cxn ang="0">
                    <a:pos x="147" y="103"/>
                  </a:cxn>
                  <a:cxn ang="0">
                    <a:pos x="139" y="116"/>
                  </a:cxn>
                  <a:cxn ang="0">
                    <a:pos x="128" y="127"/>
                  </a:cxn>
                  <a:cxn ang="0">
                    <a:pos x="115" y="137"/>
                  </a:cxn>
                  <a:cxn ang="0">
                    <a:pos x="101" y="143"/>
                  </a:cxn>
                  <a:cxn ang="0">
                    <a:pos x="86" y="147"/>
                  </a:cxn>
                  <a:cxn ang="0">
                    <a:pos x="69" y="147"/>
                  </a:cxn>
                  <a:cxn ang="0">
                    <a:pos x="53" y="143"/>
                  </a:cxn>
                  <a:cxn ang="0">
                    <a:pos x="38" y="137"/>
                  </a:cxn>
                  <a:cxn ang="0">
                    <a:pos x="26" y="127"/>
                  </a:cxn>
                  <a:cxn ang="0">
                    <a:pos x="16" y="116"/>
                  </a:cxn>
                  <a:cxn ang="0">
                    <a:pos x="7" y="103"/>
                  </a:cxn>
                  <a:cxn ang="0">
                    <a:pos x="2" y="88"/>
                  </a:cxn>
                  <a:cxn ang="0">
                    <a:pos x="0" y="73"/>
                  </a:cxn>
                  <a:cxn ang="0">
                    <a:pos x="2" y="59"/>
                  </a:cxn>
                  <a:cxn ang="0">
                    <a:pos x="7" y="44"/>
                  </a:cxn>
                  <a:cxn ang="0">
                    <a:pos x="16" y="31"/>
                  </a:cxn>
                  <a:cxn ang="0">
                    <a:pos x="26" y="20"/>
                  </a:cxn>
                  <a:cxn ang="0">
                    <a:pos x="40" y="10"/>
                  </a:cxn>
                  <a:cxn ang="0">
                    <a:pos x="53" y="4"/>
                  </a:cxn>
                  <a:cxn ang="0">
                    <a:pos x="69" y="0"/>
                  </a:cxn>
                  <a:cxn ang="0">
                    <a:pos x="86" y="0"/>
                  </a:cxn>
                  <a:cxn ang="0">
                    <a:pos x="101" y="4"/>
                  </a:cxn>
                  <a:cxn ang="0">
                    <a:pos x="116" y="10"/>
                  </a:cxn>
                  <a:cxn ang="0">
                    <a:pos x="128" y="20"/>
                  </a:cxn>
                  <a:cxn ang="0">
                    <a:pos x="139" y="31"/>
                  </a:cxn>
                  <a:cxn ang="0">
                    <a:pos x="147" y="44"/>
                  </a:cxn>
                  <a:cxn ang="0">
                    <a:pos x="152" y="59"/>
                  </a:cxn>
                  <a:cxn ang="0">
                    <a:pos x="154" y="73"/>
                  </a:cxn>
                  <a:cxn ang="0">
                    <a:pos x="154" y="73"/>
                  </a:cxn>
                </a:cxnLst>
                <a:rect l="0" t="0" r="r" b="b"/>
                <a:pathLst>
                  <a:path w="154" h="147">
                    <a:moveTo>
                      <a:pt x="154" y="73"/>
                    </a:moveTo>
                    <a:lnTo>
                      <a:pt x="152" y="88"/>
                    </a:lnTo>
                    <a:lnTo>
                      <a:pt x="147" y="103"/>
                    </a:lnTo>
                    <a:lnTo>
                      <a:pt x="139" y="116"/>
                    </a:lnTo>
                    <a:lnTo>
                      <a:pt x="128" y="127"/>
                    </a:lnTo>
                    <a:lnTo>
                      <a:pt x="115" y="137"/>
                    </a:lnTo>
                    <a:lnTo>
                      <a:pt x="101" y="143"/>
                    </a:lnTo>
                    <a:lnTo>
                      <a:pt x="86" y="147"/>
                    </a:lnTo>
                    <a:lnTo>
                      <a:pt x="69" y="147"/>
                    </a:lnTo>
                    <a:lnTo>
                      <a:pt x="53" y="143"/>
                    </a:lnTo>
                    <a:lnTo>
                      <a:pt x="38" y="137"/>
                    </a:lnTo>
                    <a:lnTo>
                      <a:pt x="26" y="127"/>
                    </a:lnTo>
                    <a:lnTo>
                      <a:pt x="16" y="116"/>
                    </a:lnTo>
                    <a:lnTo>
                      <a:pt x="7" y="103"/>
                    </a:lnTo>
                    <a:lnTo>
                      <a:pt x="2" y="88"/>
                    </a:lnTo>
                    <a:lnTo>
                      <a:pt x="0" y="73"/>
                    </a:lnTo>
                    <a:lnTo>
                      <a:pt x="2" y="59"/>
                    </a:lnTo>
                    <a:lnTo>
                      <a:pt x="7" y="44"/>
                    </a:lnTo>
                    <a:lnTo>
                      <a:pt x="16" y="31"/>
                    </a:lnTo>
                    <a:lnTo>
                      <a:pt x="26" y="20"/>
                    </a:lnTo>
                    <a:lnTo>
                      <a:pt x="40" y="10"/>
                    </a:lnTo>
                    <a:lnTo>
                      <a:pt x="53" y="4"/>
                    </a:lnTo>
                    <a:lnTo>
                      <a:pt x="69" y="0"/>
                    </a:lnTo>
                    <a:lnTo>
                      <a:pt x="86" y="0"/>
                    </a:lnTo>
                    <a:lnTo>
                      <a:pt x="101" y="4"/>
                    </a:lnTo>
                    <a:lnTo>
                      <a:pt x="116" y="10"/>
                    </a:lnTo>
                    <a:lnTo>
                      <a:pt x="128" y="20"/>
                    </a:lnTo>
                    <a:lnTo>
                      <a:pt x="139" y="31"/>
                    </a:lnTo>
                    <a:lnTo>
                      <a:pt x="147" y="44"/>
                    </a:lnTo>
                    <a:lnTo>
                      <a:pt x="152" y="59"/>
                    </a:lnTo>
                    <a:lnTo>
                      <a:pt x="154" y="73"/>
                    </a:lnTo>
                    <a:lnTo>
                      <a:pt x="154" y="73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76963" name="Line 131"/>
              <p:cNvSpPr>
                <a:spLocks noChangeShapeType="1"/>
              </p:cNvSpPr>
              <p:nvPr/>
            </p:nvSpPr>
            <p:spPr bwMode="auto">
              <a:xfrm>
                <a:off x="5127" y="3423"/>
                <a:ext cx="1" cy="59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76964" name="Line 132"/>
              <p:cNvSpPr>
                <a:spLocks noChangeShapeType="1"/>
              </p:cNvSpPr>
              <p:nvPr/>
            </p:nvSpPr>
            <p:spPr bwMode="auto">
              <a:xfrm>
                <a:off x="5103" y="3459"/>
                <a:ext cx="62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376965" name="Rectangle 133"/>
            <p:cNvSpPr>
              <a:spLocks noChangeArrowheads="1"/>
            </p:cNvSpPr>
            <p:nvPr/>
          </p:nvSpPr>
          <p:spPr bwMode="auto">
            <a:xfrm>
              <a:off x="4980" y="3394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sp>
          <p:nvSpPr>
            <p:cNvPr id="376966" name="Rectangle 134"/>
            <p:cNvSpPr>
              <a:spLocks noChangeArrowheads="1"/>
            </p:cNvSpPr>
            <p:nvPr/>
          </p:nvSpPr>
          <p:spPr bwMode="auto">
            <a:xfrm>
              <a:off x="5199" y="3389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Y</a:t>
              </a:r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2 - Part 3         </a:t>
            </a:r>
            <a:fld id="{85CD21AB-413B-4232-A273-E2DE2B45A66D}" type="slidenum">
              <a:rPr lang="en-US"/>
              <a:pPr/>
              <a:t>2</a:t>
            </a:fld>
            <a:endParaRPr lang="en-US"/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Part 1 – Gate Circuits and Boolean Equations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Binary Logic and Gates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Boolean Algebra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Standard Forms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Part 2 – Circuit Optimization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Two-Level Optimization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Map Manipulation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Multi-Level Circuit Optimization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Part 3 – Additional Gates and Circuits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Other Gate Types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Exclusive-OR Operator </a:t>
            </a:r>
            <a:r>
              <a:rPr lang="en-US" sz="2400"/>
              <a:t>and </a:t>
            </a:r>
            <a:r>
              <a:rPr lang="en-US" sz="2400" smtClean="0"/>
              <a:t>Gates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2 - Part 3         </a:t>
            </a:r>
            <a:fld id="{B1BE7376-0951-4E45-9314-6C9BE9380064}" type="slidenum">
              <a:rPr lang="en-US"/>
              <a:pPr/>
              <a:t>20</a:t>
            </a:fld>
            <a:endParaRPr lang="en-US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/>
              <a:t>Terms of Use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0">
                <a:cs typeface="Times New Roman" pitchFamily="18" charset="0"/>
              </a:rPr>
              <a:t>© 2004 by Pearson Education,Inc. All rights reserved.</a:t>
            </a:r>
          </a:p>
          <a:p>
            <a:r>
              <a:rPr lang="en-US" sz="2000" b="0">
                <a:cs typeface="Times New Roman" pitchFamily="18" charset="0"/>
              </a:rPr>
              <a:t>The following terms of use apply in addition to the standard Pearson Education </a:t>
            </a:r>
            <a:r>
              <a:rPr lang="en-US" sz="2000" b="0">
                <a:cs typeface="Times New Roman" pitchFamily="18" charset="0"/>
                <a:hlinkClick r:id="rId2"/>
              </a:rPr>
              <a:t>Legal Notice</a:t>
            </a:r>
            <a:r>
              <a:rPr lang="en-US" sz="2000" b="0">
                <a:cs typeface="Times New Roman" pitchFamily="18" charset="0"/>
              </a:rPr>
              <a:t>.</a:t>
            </a:r>
          </a:p>
          <a:p>
            <a:r>
              <a:rPr lang="en-US" sz="2000" b="0">
                <a:cs typeface="Times New Roman" pitchFamily="18" charset="0"/>
              </a:rPr>
              <a:t>Permission is given to  incorporate these materials into classroom presentations and handouts only to instructors adopting Logic and Computer Design Fundamentals as the course text. </a:t>
            </a:r>
          </a:p>
          <a:p>
            <a:r>
              <a:rPr lang="en-US" sz="2000" b="0">
                <a:cs typeface="Times New Roman" pitchFamily="18" charset="0"/>
              </a:rPr>
              <a:t>Permission is granted to the instructors adopting the book to post these materials on a protected website or protected ftp site in original or modified form. All other website or ftp postings, including those offering the materials for a fee, are prohibited. </a:t>
            </a:r>
          </a:p>
          <a:p>
            <a:r>
              <a:rPr lang="en-US" sz="2000" b="0">
                <a:solidFill>
                  <a:srgbClr val="000000"/>
                </a:solidFill>
                <a:cs typeface="Times New Roman" pitchFamily="18" charset="0"/>
              </a:rPr>
              <a:t>You may not remove or in any way alter </a:t>
            </a:r>
            <a:r>
              <a:rPr lang="en-US" sz="2000" b="0">
                <a:cs typeface="Times New Roman" pitchFamily="18" charset="0"/>
              </a:rPr>
              <a:t>this Terms of Use notice  or </a:t>
            </a:r>
            <a:r>
              <a:rPr lang="en-US" sz="2000" b="0">
                <a:solidFill>
                  <a:srgbClr val="000000"/>
                </a:solidFill>
                <a:cs typeface="Times New Roman" pitchFamily="18" charset="0"/>
              </a:rPr>
              <a:t>any trademark, copyright, or other proprietary notice, including the copyright watermark on each slide.</a:t>
            </a:r>
            <a:r>
              <a:rPr lang="en-US" sz="2000" b="0">
                <a:cs typeface="Times New Roman" pitchFamily="18" charset="0"/>
              </a:rPr>
              <a:t> </a:t>
            </a:r>
          </a:p>
          <a:p>
            <a:r>
              <a:rPr lang="en-US" sz="2000" b="0">
                <a:cs typeface="Times New Roman" pitchFamily="18" charset="0"/>
                <a:hlinkClick r:id="" action="ppaction://hlinkshowjump?jump=firstslide"/>
              </a:rPr>
              <a:t>Return to Title Page</a:t>
            </a:r>
            <a:endParaRPr lang="en-US" sz="2000" b="0"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2 - Part 3         </a:t>
            </a:r>
            <a:fld id="{663FE1B7-6811-4BC8-9D43-67BB32F4AD39}" type="slidenum">
              <a:rPr lang="en-US"/>
              <a:pPr/>
              <a:t>3</a:t>
            </a:fld>
            <a:endParaRPr lang="en-US"/>
          </a:p>
        </p:txBody>
      </p:sp>
      <p:sp>
        <p:nvSpPr>
          <p:cNvPr id="398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Gate Types</a:t>
            </a:r>
          </a:p>
        </p:txBody>
      </p:sp>
      <p:sp>
        <p:nvSpPr>
          <p:cNvPr id="398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04850" y="1343025"/>
            <a:ext cx="7772400" cy="4584700"/>
          </a:xfrm>
        </p:spPr>
        <p:txBody>
          <a:bodyPr/>
          <a:lstStyle/>
          <a:p>
            <a:r>
              <a:rPr lang="en-US" sz="2800"/>
              <a:t>Why?</a:t>
            </a:r>
          </a:p>
          <a:p>
            <a:pPr lvl="1"/>
            <a:r>
              <a:rPr lang="en-US" sz="2400"/>
              <a:t>Implementation feasibility and low cost</a:t>
            </a:r>
          </a:p>
          <a:p>
            <a:pPr lvl="1"/>
            <a:r>
              <a:rPr lang="en-US" sz="2400"/>
              <a:t>Power in implementing Boolean functions</a:t>
            </a:r>
          </a:p>
          <a:p>
            <a:pPr lvl="1"/>
            <a:r>
              <a:rPr lang="en-US" sz="2400"/>
              <a:t>Convenient conceptual representation</a:t>
            </a:r>
          </a:p>
          <a:p>
            <a:r>
              <a:rPr lang="en-US" sz="2800"/>
              <a:t>Gate classifications</a:t>
            </a:r>
          </a:p>
          <a:p>
            <a:pPr lvl="1"/>
            <a:r>
              <a:rPr lang="en-US" sz="2400"/>
              <a:t>Primitive gate - a gate that can be described using a single primitive operation type (AND or OR) plus an optional inversion(s).</a:t>
            </a:r>
          </a:p>
          <a:p>
            <a:pPr lvl="1"/>
            <a:r>
              <a:rPr lang="en-US" sz="2400"/>
              <a:t>Complex gate - a gate that requires more than one primitive operation type for its description</a:t>
            </a:r>
          </a:p>
          <a:p>
            <a:r>
              <a:rPr lang="en-US" sz="2800"/>
              <a:t>Primitive gates will be covered first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2 - Part 3         </a:t>
            </a:r>
            <a:fld id="{E31B81DE-97AF-4F5C-BAFE-F52A42F4B336}" type="slidenum">
              <a:rPr lang="en-US"/>
              <a:pPr/>
              <a:t>4</a:t>
            </a:fld>
            <a:endParaRPr lang="en-US"/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buffer is a gate with the function F = X:</a:t>
            </a:r>
          </a:p>
          <a:p>
            <a:endParaRPr lang="en-US"/>
          </a:p>
          <a:p>
            <a:r>
              <a:rPr lang="en-US"/>
              <a:t>In terms of Boolean function, a buffer is the same as a connection!</a:t>
            </a:r>
          </a:p>
          <a:p>
            <a:r>
              <a:rPr lang="en-US"/>
              <a:t>So why use it?</a:t>
            </a:r>
          </a:p>
          <a:p>
            <a:pPr lvl="1"/>
            <a:r>
              <a:rPr lang="en-US"/>
              <a:t>A buffer is an electronic amplifier used to improve circuit voltage levels and increase the speed of circuit operation.</a:t>
            </a:r>
          </a:p>
        </p:txBody>
      </p:sp>
      <p:grpSp>
        <p:nvGrpSpPr>
          <p:cNvPr id="404490" name="Group 10"/>
          <p:cNvGrpSpPr>
            <a:grpSpLocks/>
          </p:cNvGrpSpPr>
          <p:nvPr/>
        </p:nvGrpSpPr>
        <p:grpSpPr bwMode="auto">
          <a:xfrm>
            <a:off x="3038475" y="2044700"/>
            <a:ext cx="2711450" cy="762000"/>
            <a:chOff x="1914" y="1288"/>
            <a:chExt cx="1708" cy="480"/>
          </a:xfrm>
        </p:grpSpPr>
        <p:sp>
          <p:nvSpPr>
            <p:cNvPr id="404484" name="AutoShape 4"/>
            <p:cNvSpPr>
              <a:spLocks noChangeArrowheads="1"/>
            </p:cNvSpPr>
            <p:nvPr/>
          </p:nvSpPr>
          <p:spPr bwMode="auto">
            <a:xfrm rot="5400000">
              <a:off x="2557" y="1336"/>
              <a:ext cx="480" cy="384"/>
            </a:xfrm>
            <a:prstGeom prst="triangle">
              <a:avLst>
                <a:gd name="adj" fmla="val 49787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04485" name="Line 5"/>
            <p:cNvSpPr>
              <a:spLocks noChangeShapeType="1"/>
            </p:cNvSpPr>
            <p:nvPr/>
          </p:nvSpPr>
          <p:spPr bwMode="auto">
            <a:xfrm>
              <a:off x="2985" y="1527"/>
              <a:ext cx="3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404486" name="Line 6"/>
            <p:cNvSpPr>
              <a:spLocks noChangeShapeType="1"/>
            </p:cNvSpPr>
            <p:nvPr/>
          </p:nvSpPr>
          <p:spPr bwMode="auto">
            <a:xfrm flipH="1">
              <a:off x="2233" y="1527"/>
              <a:ext cx="3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404487" name="Text Box 7"/>
            <p:cNvSpPr txBox="1">
              <a:spLocks noChangeArrowheads="1"/>
            </p:cNvSpPr>
            <p:nvPr/>
          </p:nvSpPr>
          <p:spPr bwMode="auto">
            <a:xfrm>
              <a:off x="1914" y="1359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/>
                <a:t>X</a:t>
              </a:r>
            </a:p>
          </p:txBody>
        </p:sp>
        <p:sp>
          <p:nvSpPr>
            <p:cNvPr id="404488" name="Text Box 8"/>
            <p:cNvSpPr txBox="1">
              <a:spLocks noChangeArrowheads="1"/>
            </p:cNvSpPr>
            <p:nvPr/>
          </p:nvSpPr>
          <p:spPr bwMode="auto">
            <a:xfrm>
              <a:off x="3381" y="1359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/>
                <a:t>F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2 - Part 3         </a:t>
            </a:r>
            <a:fld id="{A5858D25-25C5-4B5C-840E-24564B9CE15C}" type="slidenum">
              <a:rPr lang="en-US"/>
              <a:pPr/>
              <a:t>5</a:t>
            </a:fld>
            <a:endParaRPr lang="en-US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NAND Gate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cs typeface="Times New Roman" pitchFamily="18" charset="0"/>
              </a:rPr>
              <a:t>The basic NAND gate has the following symbol, illustrated for three inputs:</a:t>
            </a:r>
          </a:p>
          <a:p>
            <a:pPr lvl="1"/>
            <a:r>
              <a:rPr lang="en-US" sz="3200">
                <a:cs typeface="Times New Roman" pitchFamily="18" charset="0"/>
              </a:rPr>
              <a:t>AND-Invert (NAND)</a:t>
            </a:r>
          </a:p>
          <a:p>
            <a:pPr lvl="1"/>
            <a:endParaRPr lang="en-US" sz="3200">
              <a:cs typeface="Times New Roman" pitchFamily="18" charset="0"/>
            </a:endParaRPr>
          </a:p>
          <a:p>
            <a:endParaRPr lang="en-US" sz="1400">
              <a:cs typeface="Times New Roman" pitchFamily="18" charset="0"/>
            </a:endParaRPr>
          </a:p>
          <a:p>
            <a:endParaRPr lang="en-US" sz="2800">
              <a:cs typeface="Times New Roman" pitchFamily="18" charset="0"/>
            </a:endParaRPr>
          </a:p>
          <a:p>
            <a:r>
              <a:rPr lang="en-US" sz="2800">
                <a:cs typeface="Times New Roman" pitchFamily="18" charset="0"/>
              </a:rPr>
              <a:t>NAND represents </a:t>
            </a:r>
            <a:r>
              <a:rPr lang="en-US" sz="2800" u="sng">
                <a:cs typeface="Times New Roman" pitchFamily="18" charset="0"/>
              </a:rPr>
              <a:t>NOT</a:t>
            </a:r>
            <a:r>
              <a:rPr lang="en-US" sz="2800">
                <a:cs typeface="Times New Roman" pitchFamily="18" charset="0"/>
              </a:rPr>
              <a:t> </a:t>
            </a:r>
            <a:r>
              <a:rPr lang="en-US" sz="2800" u="sng">
                <a:cs typeface="Times New Roman" pitchFamily="18" charset="0"/>
              </a:rPr>
              <a:t>AND</a:t>
            </a:r>
            <a:r>
              <a:rPr lang="en-US" sz="2800">
                <a:cs typeface="Times New Roman" pitchFamily="18" charset="0"/>
              </a:rPr>
              <a:t>, i. e., the AND function with a NOT applied.  The symbol shown is an AND-Invert.   The small circle (“bubble”) represents the invert function.  </a:t>
            </a:r>
            <a:endParaRPr lang="en-US" sz="2800"/>
          </a:p>
        </p:txBody>
      </p:sp>
      <p:grpSp>
        <p:nvGrpSpPr>
          <p:cNvPr id="350258" name="Group 50"/>
          <p:cNvGrpSpPr>
            <a:grpSpLocks/>
          </p:cNvGrpSpPr>
          <p:nvPr/>
        </p:nvGrpSpPr>
        <p:grpSpPr bwMode="auto">
          <a:xfrm>
            <a:off x="1604963" y="3033713"/>
            <a:ext cx="5657850" cy="969962"/>
            <a:chOff x="1200" y="1569"/>
            <a:chExt cx="3564" cy="611"/>
          </a:xfrm>
        </p:grpSpPr>
        <p:grpSp>
          <p:nvGrpSpPr>
            <p:cNvPr id="350212" name="Group 4"/>
            <p:cNvGrpSpPr>
              <a:grpSpLocks/>
            </p:cNvGrpSpPr>
            <p:nvPr/>
          </p:nvGrpSpPr>
          <p:grpSpPr bwMode="auto">
            <a:xfrm>
              <a:off x="1200" y="1569"/>
              <a:ext cx="1824" cy="611"/>
              <a:chOff x="1200" y="1776"/>
              <a:chExt cx="1824" cy="611"/>
            </a:xfrm>
          </p:grpSpPr>
          <p:sp>
            <p:nvSpPr>
              <p:cNvPr id="350213" name="Freeform 5"/>
              <p:cNvSpPr>
                <a:spLocks/>
              </p:cNvSpPr>
              <p:nvPr/>
            </p:nvSpPr>
            <p:spPr bwMode="auto">
              <a:xfrm>
                <a:off x="2233" y="1776"/>
                <a:ext cx="311" cy="599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4" y="19"/>
                  </a:cxn>
                  <a:cxn ang="0">
                    <a:pos x="52" y="25"/>
                  </a:cxn>
                  <a:cxn ang="0">
                    <a:pos x="92" y="35"/>
                  </a:cxn>
                  <a:cxn ang="0">
                    <a:pos x="131" y="48"/>
                  </a:cxn>
                  <a:cxn ang="0">
                    <a:pos x="175" y="77"/>
                  </a:cxn>
                  <a:cxn ang="0">
                    <a:pos x="208" y="102"/>
                  </a:cxn>
                  <a:cxn ang="0">
                    <a:pos x="233" y="134"/>
                  </a:cxn>
                  <a:cxn ang="0">
                    <a:pos x="261" y="179"/>
                  </a:cxn>
                  <a:cxn ang="0">
                    <a:pos x="275" y="217"/>
                  </a:cxn>
                  <a:cxn ang="0">
                    <a:pos x="284" y="257"/>
                  </a:cxn>
                  <a:cxn ang="0">
                    <a:pos x="288" y="302"/>
                  </a:cxn>
                  <a:cxn ang="0">
                    <a:pos x="286" y="328"/>
                  </a:cxn>
                  <a:cxn ang="0">
                    <a:pos x="279" y="369"/>
                  </a:cxn>
                  <a:cxn ang="0">
                    <a:pos x="265" y="407"/>
                  </a:cxn>
                  <a:cxn ang="0">
                    <a:pos x="248" y="442"/>
                  </a:cxn>
                  <a:cxn ang="0">
                    <a:pos x="215" y="484"/>
                  </a:cxn>
                  <a:cxn ang="0">
                    <a:pos x="186" y="511"/>
                  </a:cxn>
                  <a:cxn ang="0">
                    <a:pos x="142" y="542"/>
                  </a:cxn>
                  <a:cxn ang="0">
                    <a:pos x="106" y="557"/>
                  </a:cxn>
                  <a:cxn ang="0">
                    <a:pos x="67" y="568"/>
                  </a:cxn>
                  <a:cxn ang="0">
                    <a:pos x="25" y="574"/>
                  </a:cxn>
                  <a:cxn ang="0">
                    <a:pos x="8" y="576"/>
                  </a:cxn>
                  <a:cxn ang="0">
                    <a:pos x="0" y="591"/>
                  </a:cxn>
                  <a:cxn ang="0">
                    <a:pos x="12" y="599"/>
                  </a:cxn>
                  <a:cxn ang="0">
                    <a:pos x="41" y="597"/>
                  </a:cxn>
                  <a:cxn ang="0">
                    <a:pos x="85" y="590"/>
                  </a:cxn>
                  <a:cxn ang="0">
                    <a:pos x="127" y="576"/>
                  </a:cxn>
                  <a:cxn ang="0">
                    <a:pos x="165" y="555"/>
                  </a:cxn>
                  <a:cxn ang="0">
                    <a:pos x="211" y="522"/>
                  </a:cxn>
                  <a:cxn ang="0">
                    <a:pos x="242" y="490"/>
                  </a:cxn>
                  <a:cxn ang="0">
                    <a:pos x="273" y="442"/>
                  </a:cxn>
                  <a:cxn ang="0">
                    <a:pos x="292" y="401"/>
                  </a:cxn>
                  <a:cxn ang="0">
                    <a:pos x="304" y="359"/>
                  </a:cxn>
                  <a:cxn ang="0">
                    <a:pos x="309" y="313"/>
                  </a:cxn>
                  <a:cxn ang="0">
                    <a:pos x="309" y="284"/>
                  </a:cxn>
                  <a:cxn ang="0">
                    <a:pos x="304" y="238"/>
                  </a:cxn>
                  <a:cxn ang="0">
                    <a:pos x="292" y="196"/>
                  </a:cxn>
                  <a:cxn ang="0">
                    <a:pos x="273" y="156"/>
                  </a:cxn>
                  <a:cxn ang="0">
                    <a:pos x="242" y="108"/>
                  </a:cxn>
                  <a:cxn ang="0">
                    <a:pos x="211" y="75"/>
                  </a:cxn>
                  <a:cxn ang="0">
                    <a:pos x="165" y="42"/>
                  </a:cxn>
                  <a:cxn ang="0">
                    <a:pos x="127" y="21"/>
                  </a:cxn>
                  <a:cxn ang="0">
                    <a:pos x="85" y="8"/>
                  </a:cxn>
                  <a:cxn ang="0">
                    <a:pos x="41" y="0"/>
                  </a:cxn>
                </a:cxnLst>
                <a:rect l="0" t="0" r="r" b="b"/>
                <a:pathLst>
                  <a:path w="311" h="599">
                    <a:moveTo>
                      <a:pt x="12" y="0"/>
                    </a:move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4" y="19"/>
                    </a:lnTo>
                    <a:lnTo>
                      <a:pt x="8" y="23"/>
                    </a:lnTo>
                    <a:lnTo>
                      <a:pt x="41" y="23"/>
                    </a:lnTo>
                    <a:lnTo>
                      <a:pt x="52" y="25"/>
                    </a:lnTo>
                    <a:lnTo>
                      <a:pt x="67" y="29"/>
                    </a:lnTo>
                    <a:lnTo>
                      <a:pt x="81" y="31"/>
                    </a:lnTo>
                    <a:lnTo>
                      <a:pt x="92" y="35"/>
                    </a:lnTo>
                    <a:lnTo>
                      <a:pt x="106" y="40"/>
                    </a:lnTo>
                    <a:lnTo>
                      <a:pt x="119" y="44"/>
                    </a:lnTo>
                    <a:lnTo>
                      <a:pt x="131" y="48"/>
                    </a:lnTo>
                    <a:lnTo>
                      <a:pt x="142" y="56"/>
                    </a:lnTo>
                    <a:lnTo>
                      <a:pt x="154" y="61"/>
                    </a:lnTo>
                    <a:lnTo>
                      <a:pt x="175" y="77"/>
                    </a:lnTo>
                    <a:lnTo>
                      <a:pt x="186" y="86"/>
                    </a:lnTo>
                    <a:lnTo>
                      <a:pt x="196" y="94"/>
                    </a:lnTo>
                    <a:lnTo>
                      <a:pt x="208" y="102"/>
                    </a:lnTo>
                    <a:lnTo>
                      <a:pt x="215" y="113"/>
                    </a:lnTo>
                    <a:lnTo>
                      <a:pt x="223" y="123"/>
                    </a:lnTo>
                    <a:lnTo>
                      <a:pt x="233" y="134"/>
                    </a:lnTo>
                    <a:lnTo>
                      <a:pt x="248" y="156"/>
                    </a:lnTo>
                    <a:lnTo>
                      <a:pt x="254" y="167"/>
                    </a:lnTo>
                    <a:lnTo>
                      <a:pt x="261" y="179"/>
                    </a:lnTo>
                    <a:lnTo>
                      <a:pt x="265" y="190"/>
                    </a:lnTo>
                    <a:lnTo>
                      <a:pt x="269" y="204"/>
                    </a:lnTo>
                    <a:lnTo>
                      <a:pt x="275" y="217"/>
                    </a:lnTo>
                    <a:lnTo>
                      <a:pt x="279" y="229"/>
                    </a:lnTo>
                    <a:lnTo>
                      <a:pt x="281" y="242"/>
                    </a:lnTo>
                    <a:lnTo>
                      <a:pt x="284" y="257"/>
                    </a:lnTo>
                    <a:lnTo>
                      <a:pt x="286" y="269"/>
                    </a:lnTo>
                    <a:lnTo>
                      <a:pt x="286" y="284"/>
                    </a:lnTo>
                    <a:lnTo>
                      <a:pt x="288" y="302"/>
                    </a:lnTo>
                    <a:lnTo>
                      <a:pt x="288" y="298"/>
                    </a:lnTo>
                    <a:lnTo>
                      <a:pt x="286" y="313"/>
                    </a:lnTo>
                    <a:lnTo>
                      <a:pt x="286" y="328"/>
                    </a:lnTo>
                    <a:lnTo>
                      <a:pt x="284" y="340"/>
                    </a:lnTo>
                    <a:lnTo>
                      <a:pt x="281" y="355"/>
                    </a:lnTo>
                    <a:lnTo>
                      <a:pt x="279" y="369"/>
                    </a:lnTo>
                    <a:lnTo>
                      <a:pt x="275" y="380"/>
                    </a:lnTo>
                    <a:lnTo>
                      <a:pt x="269" y="394"/>
                    </a:lnTo>
                    <a:lnTo>
                      <a:pt x="265" y="407"/>
                    </a:lnTo>
                    <a:lnTo>
                      <a:pt x="261" y="419"/>
                    </a:lnTo>
                    <a:lnTo>
                      <a:pt x="254" y="430"/>
                    </a:lnTo>
                    <a:lnTo>
                      <a:pt x="248" y="442"/>
                    </a:lnTo>
                    <a:lnTo>
                      <a:pt x="233" y="463"/>
                    </a:lnTo>
                    <a:lnTo>
                      <a:pt x="223" y="474"/>
                    </a:lnTo>
                    <a:lnTo>
                      <a:pt x="215" y="484"/>
                    </a:lnTo>
                    <a:lnTo>
                      <a:pt x="208" y="495"/>
                    </a:lnTo>
                    <a:lnTo>
                      <a:pt x="196" y="503"/>
                    </a:lnTo>
                    <a:lnTo>
                      <a:pt x="186" y="511"/>
                    </a:lnTo>
                    <a:lnTo>
                      <a:pt x="175" y="520"/>
                    </a:lnTo>
                    <a:lnTo>
                      <a:pt x="154" y="536"/>
                    </a:lnTo>
                    <a:lnTo>
                      <a:pt x="142" y="542"/>
                    </a:lnTo>
                    <a:lnTo>
                      <a:pt x="131" y="549"/>
                    </a:lnTo>
                    <a:lnTo>
                      <a:pt x="119" y="553"/>
                    </a:lnTo>
                    <a:lnTo>
                      <a:pt x="106" y="557"/>
                    </a:lnTo>
                    <a:lnTo>
                      <a:pt x="92" y="563"/>
                    </a:lnTo>
                    <a:lnTo>
                      <a:pt x="81" y="567"/>
                    </a:lnTo>
                    <a:lnTo>
                      <a:pt x="67" y="568"/>
                    </a:lnTo>
                    <a:lnTo>
                      <a:pt x="52" y="572"/>
                    </a:lnTo>
                    <a:lnTo>
                      <a:pt x="41" y="574"/>
                    </a:lnTo>
                    <a:lnTo>
                      <a:pt x="25" y="574"/>
                    </a:lnTo>
                    <a:lnTo>
                      <a:pt x="10" y="576"/>
                    </a:lnTo>
                    <a:lnTo>
                      <a:pt x="12" y="576"/>
                    </a:lnTo>
                    <a:lnTo>
                      <a:pt x="8" y="576"/>
                    </a:lnTo>
                    <a:lnTo>
                      <a:pt x="4" y="580"/>
                    </a:lnTo>
                    <a:lnTo>
                      <a:pt x="0" y="584"/>
                    </a:lnTo>
                    <a:lnTo>
                      <a:pt x="0" y="591"/>
                    </a:lnTo>
                    <a:lnTo>
                      <a:pt x="4" y="595"/>
                    </a:lnTo>
                    <a:lnTo>
                      <a:pt x="8" y="599"/>
                    </a:lnTo>
                    <a:lnTo>
                      <a:pt x="12" y="599"/>
                    </a:lnTo>
                    <a:lnTo>
                      <a:pt x="14" y="599"/>
                    </a:lnTo>
                    <a:lnTo>
                      <a:pt x="25" y="597"/>
                    </a:lnTo>
                    <a:lnTo>
                      <a:pt x="41" y="597"/>
                    </a:lnTo>
                    <a:lnTo>
                      <a:pt x="56" y="595"/>
                    </a:lnTo>
                    <a:lnTo>
                      <a:pt x="71" y="591"/>
                    </a:lnTo>
                    <a:lnTo>
                      <a:pt x="85" y="590"/>
                    </a:lnTo>
                    <a:lnTo>
                      <a:pt x="100" y="586"/>
                    </a:lnTo>
                    <a:lnTo>
                      <a:pt x="114" y="580"/>
                    </a:lnTo>
                    <a:lnTo>
                      <a:pt x="127" y="576"/>
                    </a:lnTo>
                    <a:lnTo>
                      <a:pt x="142" y="568"/>
                    </a:lnTo>
                    <a:lnTo>
                      <a:pt x="154" y="561"/>
                    </a:lnTo>
                    <a:lnTo>
                      <a:pt x="165" y="555"/>
                    </a:lnTo>
                    <a:lnTo>
                      <a:pt x="190" y="540"/>
                    </a:lnTo>
                    <a:lnTo>
                      <a:pt x="202" y="530"/>
                    </a:lnTo>
                    <a:lnTo>
                      <a:pt x="211" y="522"/>
                    </a:lnTo>
                    <a:lnTo>
                      <a:pt x="223" y="511"/>
                    </a:lnTo>
                    <a:lnTo>
                      <a:pt x="234" y="499"/>
                    </a:lnTo>
                    <a:lnTo>
                      <a:pt x="242" y="490"/>
                    </a:lnTo>
                    <a:lnTo>
                      <a:pt x="252" y="478"/>
                    </a:lnTo>
                    <a:lnTo>
                      <a:pt x="267" y="453"/>
                    </a:lnTo>
                    <a:lnTo>
                      <a:pt x="273" y="442"/>
                    </a:lnTo>
                    <a:lnTo>
                      <a:pt x="281" y="430"/>
                    </a:lnTo>
                    <a:lnTo>
                      <a:pt x="288" y="415"/>
                    </a:lnTo>
                    <a:lnTo>
                      <a:pt x="292" y="401"/>
                    </a:lnTo>
                    <a:lnTo>
                      <a:pt x="298" y="388"/>
                    </a:lnTo>
                    <a:lnTo>
                      <a:pt x="302" y="373"/>
                    </a:lnTo>
                    <a:lnTo>
                      <a:pt x="304" y="359"/>
                    </a:lnTo>
                    <a:lnTo>
                      <a:pt x="307" y="344"/>
                    </a:lnTo>
                    <a:lnTo>
                      <a:pt x="309" y="328"/>
                    </a:lnTo>
                    <a:lnTo>
                      <a:pt x="309" y="313"/>
                    </a:lnTo>
                    <a:lnTo>
                      <a:pt x="311" y="302"/>
                    </a:lnTo>
                    <a:lnTo>
                      <a:pt x="311" y="298"/>
                    </a:lnTo>
                    <a:lnTo>
                      <a:pt x="309" y="284"/>
                    </a:lnTo>
                    <a:lnTo>
                      <a:pt x="309" y="269"/>
                    </a:lnTo>
                    <a:lnTo>
                      <a:pt x="307" y="253"/>
                    </a:lnTo>
                    <a:lnTo>
                      <a:pt x="304" y="238"/>
                    </a:lnTo>
                    <a:lnTo>
                      <a:pt x="302" y="225"/>
                    </a:lnTo>
                    <a:lnTo>
                      <a:pt x="298" y="209"/>
                    </a:lnTo>
                    <a:lnTo>
                      <a:pt x="292" y="196"/>
                    </a:lnTo>
                    <a:lnTo>
                      <a:pt x="288" y="182"/>
                    </a:lnTo>
                    <a:lnTo>
                      <a:pt x="281" y="167"/>
                    </a:lnTo>
                    <a:lnTo>
                      <a:pt x="273" y="156"/>
                    </a:lnTo>
                    <a:lnTo>
                      <a:pt x="267" y="144"/>
                    </a:lnTo>
                    <a:lnTo>
                      <a:pt x="252" y="119"/>
                    </a:lnTo>
                    <a:lnTo>
                      <a:pt x="242" y="108"/>
                    </a:lnTo>
                    <a:lnTo>
                      <a:pt x="234" y="98"/>
                    </a:lnTo>
                    <a:lnTo>
                      <a:pt x="223" y="86"/>
                    </a:lnTo>
                    <a:lnTo>
                      <a:pt x="211" y="75"/>
                    </a:lnTo>
                    <a:lnTo>
                      <a:pt x="202" y="67"/>
                    </a:lnTo>
                    <a:lnTo>
                      <a:pt x="190" y="58"/>
                    </a:lnTo>
                    <a:lnTo>
                      <a:pt x="165" y="42"/>
                    </a:lnTo>
                    <a:lnTo>
                      <a:pt x="154" y="36"/>
                    </a:lnTo>
                    <a:lnTo>
                      <a:pt x="142" y="29"/>
                    </a:lnTo>
                    <a:lnTo>
                      <a:pt x="127" y="21"/>
                    </a:lnTo>
                    <a:lnTo>
                      <a:pt x="114" y="17"/>
                    </a:lnTo>
                    <a:lnTo>
                      <a:pt x="100" y="12"/>
                    </a:lnTo>
                    <a:lnTo>
                      <a:pt x="85" y="8"/>
                    </a:lnTo>
                    <a:lnTo>
                      <a:pt x="71" y="6"/>
                    </a:lnTo>
                    <a:lnTo>
                      <a:pt x="56" y="2"/>
                    </a:lnTo>
                    <a:lnTo>
                      <a:pt x="41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50214" name="Freeform 6"/>
              <p:cNvSpPr>
                <a:spLocks/>
              </p:cNvSpPr>
              <p:nvPr/>
            </p:nvSpPr>
            <p:spPr bwMode="auto">
              <a:xfrm>
                <a:off x="1801" y="1776"/>
                <a:ext cx="455" cy="23"/>
              </a:xfrm>
              <a:custGeom>
                <a:avLst/>
                <a:gdLst/>
                <a:ahLst/>
                <a:cxnLst>
                  <a:cxn ang="0">
                    <a:pos x="444" y="23"/>
                  </a:cxn>
                  <a:cxn ang="0">
                    <a:pos x="448" y="23"/>
                  </a:cxn>
                  <a:cxn ang="0">
                    <a:pos x="451" y="19"/>
                  </a:cxn>
                  <a:cxn ang="0">
                    <a:pos x="455" y="15"/>
                  </a:cxn>
                  <a:cxn ang="0">
                    <a:pos x="455" y="8"/>
                  </a:cxn>
                  <a:cxn ang="0">
                    <a:pos x="451" y="4"/>
                  </a:cxn>
                  <a:cxn ang="0">
                    <a:pos x="448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5"/>
                  </a:cxn>
                  <a:cxn ang="0">
                    <a:pos x="4" y="19"/>
                  </a:cxn>
                  <a:cxn ang="0">
                    <a:pos x="8" y="23"/>
                  </a:cxn>
                  <a:cxn ang="0">
                    <a:pos x="12" y="23"/>
                  </a:cxn>
                  <a:cxn ang="0">
                    <a:pos x="444" y="23"/>
                  </a:cxn>
                </a:cxnLst>
                <a:rect l="0" t="0" r="r" b="b"/>
                <a:pathLst>
                  <a:path w="455" h="23">
                    <a:moveTo>
                      <a:pt x="444" y="23"/>
                    </a:moveTo>
                    <a:lnTo>
                      <a:pt x="448" y="23"/>
                    </a:lnTo>
                    <a:lnTo>
                      <a:pt x="451" y="19"/>
                    </a:lnTo>
                    <a:lnTo>
                      <a:pt x="455" y="15"/>
                    </a:lnTo>
                    <a:lnTo>
                      <a:pt x="455" y="8"/>
                    </a:lnTo>
                    <a:lnTo>
                      <a:pt x="451" y="4"/>
                    </a:lnTo>
                    <a:lnTo>
                      <a:pt x="448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4" y="19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44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50215" name="Freeform 7"/>
              <p:cNvSpPr>
                <a:spLocks/>
              </p:cNvSpPr>
              <p:nvPr/>
            </p:nvSpPr>
            <p:spPr bwMode="auto">
              <a:xfrm>
                <a:off x="1801" y="2352"/>
                <a:ext cx="455" cy="23"/>
              </a:xfrm>
              <a:custGeom>
                <a:avLst/>
                <a:gdLst/>
                <a:ahLst/>
                <a:cxnLst>
                  <a:cxn ang="0">
                    <a:pos x="444" y="23"/>
                  </a:cxn>
                  <a:cxn ang="0">
                    <a:pos x="448" y="23"/>
                  </a:cxn>
                  <a:cxn ang="0">
                    <a:pos x="451" y="19"/>
                  </a:cxn>
                  <a:cxn ang="0">
                    <a:pos x="455" y="15"/>
                  </a:cxn>
                  <a:cxn ang="0">
                    <a:pos x="455" y="8"/>
                  </a:cxn>
                  <a:cxn ang="0">
                    <a:pos x="451" y="4"/>
                  </a:cxn>
                  <a:cxn ang="0">
                    <a:pos x="448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5"/>
                  </a:cxn>
                  <a:cxn ang="0">
                    <a:pos x="4" y="19"/>
                  </a:cxn>
                  <a:cxn ang="0">
                    <a:pos x="8" y="23"/>
                  </a:cxn>
                  <a:cxn ang="0">
                    <a:pos x="12" y="23"/>
                  </a:cxn>
                  <a:cxn ang="0">
                    <a:pos x="444" y="23"/>
                  </a:cxn>
                </a:cxnLst>
                <a:rect l="0" t="0" r="r" b="b"/>
                <a:pathLst>
                  <a:path w="455" h="23">
                    <a:moveTo>
                      <a:pt x="444" y="23"/>
                    </a:moveTo>
                    <a:lnTo>
                      <a:pt x="448" y="23"/>
                    </a:lnTo>
                    <a:lnTo>
                      <a:pt x="451" y="19"/>
                    </a:lnTo>
                    <a:lnTo>
                      <a:pt x="455" y="15"/>
                    </a:lnTo>
                    <a:lnTo>
                      <a:pt x="455" y="8"/>
                    </a:lnTo>
                    <a:lnTo>
                      <a:pt x="451" y="4"/>
                    </a:lnTo>
                    <a:lnTo>
                      <a:pt x="448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4" y="19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44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50216" name="Freeform 8"/>
              <p:cNvSpPr>
                <a:spLocks/>
              </p:cNvSpPr>
              <p:nvPr/>
            </p:nvSpPr>
            <p:spPr bwMode="auto">
              <a:xfrm>
                <a:off x="1801" y="1776"/>
                <a:ext cx="23" cy="599"/>
              </a:xfrm>
              <a:custGeom>
                <a:avLst/>
                <a:gdLst/>
                <a:ahLst/>
                <a:cxnLst>
                  <a:cxn ang="0">
                    <a:pos x="23" y="12"/>
                  </a:cxn>
                  <a:cxn ang="0">
                    <a:pos x="23" y="8"/>
                  </a:cxn>
                  <a:cxn ang="0">
                    <a:pos x="19" y="4"/>
                  </a:cxn>
                  <a:cxn ang="0">
                    <a:pos x="15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591"/>
                  </a:cxn>
                  <a:cxn ang="0">
                    <a:pos x="4" y="595"/>
                  </a:cxn>
                  <a:cxn ang="0">
                    <a:pos x="8" y="599"/>
                  </a:cxn>
                  <a:cxn ang="0">
                    <a:pos x="15" y="599"/>
                  </a:cxn>
                  <a:cxn ang="0">
                    <a:pos x="19" y="595"/>
                  </a:cxn>
                  <a:cxn ang="0">
                    <a:pos x="23" y="591"/>
                  </a:cxn>
                  <a:cxn ang="0">
                    <a:pos x="23" y="588"/>
                  </a:cxn>
                  <a:cxn ang="0">
                    <a:pos x="23" y="12"/>
                  </a:cxn>
                </a:cxnLst>
                <a:rect l="0" t="0" r="r" b="b"/>
                <a:pathLst>
                  <a:path w="23" h="599">
                    <a:moveTo>
                      <a:pt x="23" y="12"/>
                    </a:moveTo>
                    <a:lnTo>
                      <a:pt x="23" y="8"/>
                    </a:lnTo>
                    <a:lnTo>
                      <a:pt x="19" y="4"/>
                    </a:lnTo>
                    <a:lnTo>
                      <a:pt x="15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591"/>
                    </a:lnTo>
                    <a:lnTo>
                      <a:pt x="4" y="595"/>
                    </a:lnTo>
                    <a:lnTo>
                      <a:pt x="8" y="599"/>
                    </a:lnTo>
                    <a:lnTo>
                      <a:pt x="15" y="599"/>
                    </a:lnTo>
                    <a:lnTo>
                      <a:pt x="19" y="595"/>
                    </a:lnTo>
                    <a:lnTo>
                      <a:pt x="23" y="591"/>
                    </a:lnTo>
                    <a:lnTo>
                      <a:pt x="23" y="588"/>
                    </a:lnTo>
                    <a:lnTo>
                      <a:pt x="23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50217" name="Freeform 9"/>
              <p:cNvSpPr>
                <a:spLocks/>
              </p:cNvSpPr>
              <p:nvPr/>
            </p:nvSpPr>
            <p:spPr bwMode="auto">
              <a:xfrm>
                <a:off x="2521" y="1993"/>
                <a:ext cx="165" cy="165"/>
              </a:xfrm>
              <a:custGeom>
                <a:avLst/>
                <a:gdLst/>
                <a:ahLst/>
                <a:cxnLst>
                  <a:cxn ang="0">
                    <a:pos x="2" y="106"/>
                  </a:cxn>
                  <a:cxn ang="0">
                    <a:pos x="12" y="127"/>
                  </a:cxn>
                  <a:cxn ang="0">
                    <a:pos x="21" y="140"/>
                  </a:cxn>
                  <a:cxn ang="0">
                    <a:pos x="33" y="150"/>
                  </a:cxn>
                  <a:cxn ang="0">
                    <a:pos x="44" y="157"/>
                  </a:cxn>
                  <a:cxn ang="0">
                    <a:pos x="62" y="163"/>
                  </a:cxn>
                  <a:cxn ang="0">
                    <a:pos x="89" y="165"/>
                  </a:cxn>
                  <a:cxn ang="0">
                    <a:pos x="110" y="161"/>
                  </a:cxn>
                  <a:cxn ang="0">
                    <a:pos x="131" y="152"/>
                  </a:cxn>
                  <a:cxn ang="0">
                    <a:pos x="140" y="140"/>
                  </a:cxn>
                  <a:cxn ang="0">
                    <a:pos x="152" y="131"/>
                  </a:cxn>
                  <a:cxn ang="0">
                    <a:pos x="162" y="109"/>
                  </a:cxn>
                  <a:cxn ang="0">
                    <a:pos x="165" y="88"/>
                  </a:cxn>
                  <a:cxn ang="0">
                    <a:pos x="164" y="61"/>
                  </a:cxn>
                  <a:cxn ang="0">
                    <a:pos x="158" y="44"/>
                  </a:cxn>
                  <a:cxn ang="0">
                    <a:pos x="150" y="33"/>
                  </a:cxn>
                  <a:cxn ang="0">
                    <a:pos x="140" y="21"/>
                  </a:cxn>
                  <a:cxn ang="0">
                    <a:pos x="127" y="12"/>
                  </a:cxn>
                  <a:cxn ang="0">
                    <a:pos x="106" y="2"/>
                  </a:cxn>
                  <a:cxn ang="0">
                    <a:pos x="62" y="2"/>
                  </a:cxn>
                  <a:cxn ang="0">
                    <a:pos x="44" y="8"/>
                  </a:cxn>
                  <a:cxn ang="0">
                    <a:pos x="33" y="15"/>
                  </a:cxn>
                  <a:cxn ang="0">
                    <a:pos x="21" y="25"/>
                  </a:cxn>
                  <a:cxn ang="0">
                    <a:pos x="12" y="38"/>
                  </a:cxn>
                  <a:cxn ang="0">
                    <a:pos x="4" y="56"/>
                  </a:cxn>
                  <a:cxn ang="0">
                    <a:pos x="0" y="83"/>
                  </a:cxn>
                  <a:cxn ang="0">
                    <a:pos x="25" y="63"/>
                  </a:cxn>
                  <a:cxn ang="0">
                    <a:pos x="29" y="56"/>
                  </a:cxn>
                  <a:cxn ang="0">
                    <a:pos x="37" y="44"/>
                  </a:cxn>
                  <a:cxn ang="0">
                    <a:pos x="50" y="33"/>
                  </a:cxn>
                  <a:cxn ang="0">
                    <a:pos x="58" y="27"/>
                  </a:cxn>
                  <a:cxn ang="0">
                    <a:pos x="69" y="23"/>
                  </a:cxn>
                  <a:cxn ang="0">
                    <a:pos x="102" y="25"/>
                  </a:cxn>
                  <a:cxn ang="0">
                    <a:pos x="112" y="31"/>
                  </a:cxn>
                  <a:cxn ang="0">
                    <a:pos x="125" y="40"/>
                  </a:cxn>
                  <a:cxn ang="0">
                    <a:pos x="135" y="54"/>
                  </a:cxn>
                  <a:cxn ang="0">
                    <a:pos x="139" y="60"/>
                  </a:cxn>
                  <a:cxn ang="0">
                    <a:pos x="142" y="81"/>
                  </a:cxn>
                  <a:cxn ang="0">
                    <a:pos x="142" y="94"/>
                  </a:cxn>
                  <a:cxn ang="0">
                    <a:pos x="139" y="108"/>
                  </a:cxn>
                  <a:cxn ang="0">
                    <a:pos x="131" y="117"/>
                  </a:cxn>
                  <a:cxn ang="0">
                    <a:pos x="117" y="131"/>
                  </a:cxn>
                  <a:cxn ang="0">
                    <a:pos x="108" y="138"/>
                  </a:cxn>
                  <a:cxn ang="0">
                    <a:pos x="94" y="142"/>
                  </a:cxn>
                  <a:cxn ang="0">
                    <a:pos x="81" y="142"/>
                  </a:cxn>
                  <a:cxn ang="0">
                    <a:pos x="60" y="138"/>
                  </a:cxn>
                  <a:cxn ang="0">
                    <a:pos x="54" y="134"/>
                  </a:cxn>
                  <a:cxn ang="0">
                    <a:pos x="41" y="125"/>
                  </a:cxn>
                  <a:cxn ang="0">
                    <a:pos x="31" y="111"/>
                  </a:cxn>
                  <a:cxn ang="0">
                    <a:pos x="25" y="102"/>
                  </a:cxn>
                  <a:cxn ang="0">
                    <a:pos x="0" y="83"/>
                  </a:cxn>
                </a:cxnLst>
                <a:rect l="0" t="0" r="r" b="b"/>
                <a:pathLst>
                  <a:path w="165" h="165">
                    <a:moveTo>
                      <a:pt x="0" y="83"/>
                    </a:moveTo>
                    <a:lnTo>
                      <a:pt x="0" y="98"/>
                    </a:lnTo>
                    <a:lnTo>
                      <a:pt x="2" y="102"/>
                    </a:lnTo>
                    <a:lnTo>
                      <a:pt x="2" y="106"/>
                    </a:lnTo>
                    <a:lnTo>
                      <a:pt x="4" y="109"/>
                    </a:lnTo>
                    <a:lnTo>
                      <a:pt x="4" y="111"/>
                    </a:lnTo>
                    <a:lnTo>
                      <a:pt x="10" y="125"/>
                    </a:lnTo>
                    <a:lnTo>
                      <a:pt x="12" y="127"/>
                    </a:lnTo>
                    <a:lnTo>
                      <a:pt x="14" y="131"/>
                    </a:lnTo>
                    <a:lnTo>
                      <a:pt x="16" y="133"/>
                    </a:lnTo>
                    <a:lnTo>
                      <a:pt x="18" y="136"/>
                    </a:lnTo>
                    <a:lnTo>
                      <a:pt x="21" y="140"/>
                    </a:lnTo>
                    <a:lnTo>
                      <a:pt x="25" y="140"/>
                    </a:lnTo>
                    <a:lnTo>
                      <a:pt x="25" y="144"/>
                    </a:lnTo>
                    <a:lnTo>
                      <a:pt x="29" y="148"/>
                    </a:lnTo>
                    <a:lnTo>
                      <a:pt x="33" y="150"/>
                    </a:lnTo>
                    <a:lnTo>
                      <a:pt x="35" y="152"/>
                    </a:lnTo>
                    <a:lnTo>
                      <a:pt x="39" y="154"/>
                    </a:lnTo>
                    <a:lnTo>
                      <a:pt x="41" y="156"/>
                    </a:lnTo>
                    <a:lnTo>
                      <a:pt x="44" y="157"/>
                    </a:lnTo>
                    <a:lnTo>
                      <a:pt x="50" y="161"/>
                    </a:lnTo>
                    <a:lnTo>
                      <a:pt x="56" y="161"/>
                    </a:lnTo>
                    <a:lnTo>
                      <a:pt x="60" y="163"/>
                    </a:lnTo>
                    <a:lnTo>
                      <a:pt x="62" y="163"/>
                    </a:lnTo>
                    <a:lnTo>
                      <a:pt x="66" y="165"/>
                    </a:lnTo>
                    <a:lnTo>
                      <a:pt x="77" y="165"/>
                    </a:lnTo>
                    <a:lnTo>
                      <a:pt x="91" y="163"/>
                    </a:lnTo>
                    <a:lnTo>
                      <a:pt x="89" y="165"/>
                    </a:lnTo>
                    <a:lnTo>
                      <a:pt x="98" y="165"/>
                    </a:lnTo>
                    <a:lnTo>
                      <a:pt x="102" y="163"/>
                    </a:lnTo>
                    <a:lnTo>
                      <a:pt x="106" y="163"/>
                    </a:lnTo>
                    <a:lnTo>
                      <a:pt x="110" y="161"/>
                    </a:lnTo>
                    <a:lnTo>
                      <a:pt x="112" y="161"/>
                    </a:lnTo>
                    <a:lnTo>
                      <a:pt x="125" y="156"/>
                    </a:lnTo>
                    <a:lnTo>
                      <a:pt x="127" y="154"/>
                    </a:lnTo>
                    <a:lnTo>
                      <a:pt x="131" y="152"/>
                    </a:lnTo>
                    <a:lnTo>
                      <a:pt x="133" y="150"/>
                    </a:lnTo>
                    <a:lnTo>
                      <a:pt x="137" y="148"/>
                    </a:lnTo>
                    <a:lnTo>
                      <a:pt x="140" y="144"/>
                    </a:lnTo>
                    <a:lnTo>
                      <a:pt x="140" y="140"/>
                    </a:lnTo>
                    <a:lnTo>
                      <a:pt x="144" y="140"/>
                    </a:lnTo>
                    <a:lnTo>
                      <a:pt x="148" y="136"/>
                    </a:lnTo>
                    <a:lnTo>
                      <a:pt x="150" y="133"/>
                    </a:lnTo>
                    <a:lnTo>
                      <a:pt x="152" y="131"/>
                    </a:lnTo>
                    <a:lnTo>
                      <a:pt x="154" y="127"/>
                    </a:lnTo>
                    <a:lnTo>
                      <a:pt x="156" y="125"/>
                    </a:lnTo>
                    <a:lnTo>
                      <a:pt x="162" y="111"/>
                    </a:lnTo>
                    <a:lnTo>
                      <a:pt x="162" y="109"/>
                    </a:lnTo>
                    <a:lnTo>
                      <a:pt x="164" y="106"/>
                    </a:lnTo>
                    <a:lnTo>
                      <a:pt x="164" y="102"/>
                    </a:lnTo>
                    <a:lnTo>
                      <a:pt x="165" y="98"/>
                    </a:lnTo>
                    <a:lnTo>
                      <a:pt x="165" y="88"/>
                    </a:lnTo>
                    <a:lnTo>
                      <a:pt x="164" y="90"/>
                    </a:lnTo>
                    <a:lnTo>
                      <a:pt x="165" y="77"/>
                    </a:lnTo>
                    <a:lnTo>
                      <a:pt x="165" y="65"/>
                    </a:lnTo>
                    <a:lnTo>
                      <a:pt x="164" y="61"/>
                    </a:lnTo>
                    <a:lnTo>
                      <a:pt x="164" y="60"/>
                    </a:lnTo>
                    <a:lnTo>
                      <a:pt x="162" y="56"/>
                    </a:lnTo>
                    <a:lnTo>
                      <a:pt x="162" y="50"/>
                    </a:lnTo>
                    <a:lnTo>
                      <a:pt x="158" y="44"/>
                    </a:lnTo>
                    <a:lnTo>
                      <a:pt x="156" y="40"/>
                    </a:lnTo>
                    <a:lnTo>
                      <a:pt x="154" y="38"/>
                    </a:lnTo>
                    <a:lnTo>
                      <a:pt x="152" y="35"/>
                    </a:lnTo>
                    <a:lnTo>
                      <a:pt x="150" y="33"/>
                    </a:lnTo>
                    <a:lnTo>
                      <a:pt x="148" y="29"/>
                    </a:lnTo>
                    <a:lnTo>
                      <a:pt x="144" y="25"/>
                    </a:lnTo>
                    <a:lnTo>
                      <a:pt x="140" y="25"/>
                    </a:lnTo>
                    <a:lnTo>
                      <a:pt x="140" y="21"/>
                    </a:lnTo>
                    <a:lnTo>
                      <a:pt x="137" y="17"/>
                    </a:lnTo>
                    <a:lnTo>
                      <a:pt x="133" y="15"/>
                    </a:lnTo>
                    <a:lnTo>
                      <a:pt x="131" y="13"/>
                    </a:lnTo>
                    <a:lnTo>
                      <a:pt x="127" y="12"/>
                    </a:lnTo>
                    <a:lnTo>
                      <a:pt x="125" y="10"/>
                    </a:lnTo>
                    <a:lnTo>
                      <a:pt x="112" y="4"/>
                    </a:lnTo>
                    <a:lnTo>
                      <a:pt x="110" y="4"/>
                    </a:lnTo>
                    <a:lnTo>
                      <a:pt x="106" y="2"/>
                    </a:lnTo>
                    <a:lnTo>
                      <a:pt x="102" y="2"/>
                    </a:lnTo>
                    <a:lnTo>
                      <a:pt x="98" y="0"/>
                    </a:lnTo>
                    <a:lnTo>
                      <a:pt x="66" y="0"/>
                    </a:lnTo>
                    <a:lnTo>
                      <a:pt x="62" y="2"/>
                    </a:lnTo>
                    <a:lnTo>
                      <a:pt x="60" y="2"/>
                    </a:lnTo>
                    <a:lnTo>
                      <a:pt x="56" y="4"/>
                    </a:lnTo>
                    <a:lnTo>
                      <a:pt x="50" y="4"/>
                    </a:lnTo>
                    <a:lnTo>
                      <a:pt x="44" y="8"/>
                    </a:lnTo>
                    <a:lnTo>
                      <a:pt x="41" y="10"/>
                    </a:lnTo>
                    <a:lnTo>
                      <a:pt x="39" y="12"/>
                    </a:lnTo>
                    <a:lnTo>
                      <a:pt x="35" y="13"/>
                    </a:lnTo>
                    <a:lnTo>
                      <a:pt x="33" y="15"/>
                    </a:lnTo>
                    <a:lnTo>
                      <a:pt x="29" y="17"/>
                    </a:lnTo>
                    <a:lnTo>
                      <a:pt x="25" y="21"/>
                    </a:lnTo>
                    <a:lnTo>
                      <a:pt x="25" y="25"/>
                    </a:lnTo>
                    <a:lnTo>
                      <a:pt x="21" y="25"/>
                    </a:lnTo>
                    <a:lnTo>
                      <a:pt x="18" y="29"/>
                    </a:lnTo>
                    <a:lnTo>
                      <a:pt x="16" y="33"/>
                    </a:lnTo>
                    <a:lnTo>
                      <a:pt x="14" y="35"/>
                    </a:lnTo>
                    <a:lnTo>
                      <a:pt x="12" y="38"/>
                    </a:lnTo>
                    <a:lnTo>
                      <a:pt x="10" y="40"/>
                    </a:lnTo>
                    <a:lnTo>
                      <a:pt x="8" y="44"/>
                    </a:lnTo>
                    <a:lnTo>
                      <a:pt x="4" y="50"/>
                    </a:lnTo>
                    <a:lnTo>
                      <a:pt x="4" y="56"/>
                    </a:lnTo>
                    <a:lnTo>
                      <a:pt x="2" y="60"/>
                    </a:lnTo>
                    <a:lnTo>
                      <a:pt x="2" y="61"/>
                    </a:lnTo>
                    <a:lnTo>
                      <a:pt x="0" y="65"/>
                    </a:lnTo>
                    <a:lnTo>
                      <a:pt x="0" y="83"/>
                    </a:lnTo>
                    <a:lnTo>
                      <a:pt x="23" y="83"/>
                    </a:lnTo>
                    <a:lnTo>
                      <a:pt x="23" y="69"/>
                    </a:lnTo>
                    <a:lnTo>
                      <a:pt x="25" y="65"/>
                    </a:lnTo>
                    <a:lnTo>
                      <a:pt x="25" y="63"/>
                    </a:lnTo>
                    <a:lnTo>
                      <a:pt x="27" y="60"/>
                    </a:lnTo>
                    <a:lnTo>
                      <a:pt x="27" y="58"/>
                    </a:lnTo>
                    <a:lnTo>
                      <a:pt x="27" y="60"/>
                    </a:lnTo>
                    <a:lnTo>
                      <a:pt x="29" y="56"/>
                    </a:lnTo>
                    <a:lnTo>
                      <a:pt x="31" y="54"/>
                    </a:lnTo>
                    <a:lnTo>
                      <a:pt x="33" y="50"/>
                    </a:lnTo>
                    <a:lnTo>
                      <a:pt x="35" y="48"/>
                    </a:lnTo>
                    <a:lnTo>
                      <a:pt x="37" y="44"/>
                    </a:lnTo>
                    <a:lnTo>
                      <a:pt x="41" y="40"/>
                    </a:lnTo>
                    <a:lnTo>
                      <a:pt x="44" y="36"/>
                    </a:lnTo>
                    <a:lnTo>
                      <a:pt x="48" y="35"/>
                    </a:lnTo>
                    <a:lnTo>
                      <a:pt x="50" y="33"/>
                    </a:lnTo>
                    <a:lnTo>
                      <a:pt x="54" y="31"/>
                    </a:lnTo>
                    <a:lnTo>
                      <a:pt x="56" y="29"/>
                    </a:lnTo>
                    <a:lnTo>
                      <a:pt x="60" y="27"/>
                    </a:lnTo>
                    <a:lnTo>
                      <a:pt x="58" y="27"/>
                    </a:lnTo>
                    <a:lnTo>
                      <a:pt x="60" y="27"/>
                    </a:lnTo>
                    <a:lnTo>
                      <a:pt x="64" y="25"/>
                    </a:lnTo>
                    <a:lnTo>
                      <a:pt x="66" y="25"/>
                    </a:lnTo>
                    <a:lnTo>
                      <a:pt x="69" y="23"/>
                    </a:lnTo>
                    <a:lnTo>
                      <a:pt x="83" y="23"/>
                    </a:lnTo>
                    <a:lnTo>
                      <a:pt x="94" y="23"/>
                    </a:lnTo>
                    <a:lnTo>
                      <a:pt x="98" y="25"/>
                    </a:lnTo>
                    <a:lnTo>
                      <a:pt x="102" y="25"/>
                    </a:lnTo>
                    <a:lnTo>
                      <a:pt x="106" y="27"/>
                    </a:lnTo>
                    <a:lnTo>
                      <a:pt x="108" y="27"/>
                    </a:lnTo>
                    <a:lnTo>
                      <a:pt x="110" y="29"/>
                    </a:lnTo>
                    <a:lnTo>
                      <a:pt x="112" y="31"/>
                    </a:lnTo>
                    <a:lnTo>
                      <a:pt x="115" y="33"/>
                    </a:lnTo>
                    <a:lnTo>
                      <a:pt x="117" y="35"/>
                    </a:lnTo>
                    <a:lnTo>
                      <a:pt x="121" y="36"/>
                    </a:lnTo>
                    <a:lnTo>
                      <a:pt x="125" y="40"/>
                    </a:lnTo>
                    <a:lnTo>
                      <a:pt x="129" y="44"/>
                    </a:lnTo>
                    <a:lnTo>
                      <a:pt x="131" y="48"/>
                    </a:lnTo>
                    <a:lnTo>
                      <a:pt x="133" y="50"/>
                    </a:lnTo>
                    <a:lnTo>
                      <a:pt x="135" y="54"/>
                    </a:lnTo>
                    <a:lnTo>
                      <a:pt x="137" y="56"/>
                    </a:lnTo>
                    <a:lnTo>
                      <a:pt x="139" y="60"/>
                    </a:lnTo>
                    <a:lnTo>
                      <a:pt x="139" y="58"/>
                    </a:lnTo>
                    <a:lnTo>
                      <a:pt x="139" y="60"/>
                    </a:lnTo>
                    <a:lnTo>
                      <a:pt x="140" y="63"/>
                    </a:lnTo>
                    <a:lnTo>
                      <a:pt x="140" y="65"/>
                    </a:lnTo>
                    <a:lnTo>
                      <a:pt x="142" y="69"/>
                    </a:lnTo>
                    <a:lnTo>
                      <a:pt x="142" y="81"/>
                    </a:lnTo>
                    <a:lnTo>
                      <a:pt x="146" y="88"/>
                    </a:lnTo>
                    <a:lnTo>
                      <a:pt x="148" y="75"/>
                    </a:lnTo>
                    <a:lnTo>
                      <a:pt x="142" y="81"/>
                    </a:lnTo>
                    <a:lnTo>
                      <a:pt x="142" y="94"/>
                    </a:lnTo>
                    <a:lnTo>
                      <a:pt x="140" y="98"/>
                    </a:lnTo>
                    <a:lnTo>
                      <a:pt x="140" y="102"/>
                    </a:lnTo>
                    <a:lnTo>
                      <a:pt x="139" y="106"/>
                    </a:lnTo>
                    <a:lnTo>
                      <a:pt x="139" y="108"/>
                    </a:lnTo>
                    <a:lnTo>
                      <a:pt x="137" y="109"/>
                    </a:lnTo>
                    <a:lnTo>
                      <a:pt x="135" y="111"/>
                    </a:lnTo>
                    <a:lnTo>
                      <a:pt x="133" y="115"/>
                    </a:lnTo>
                    <a:lnTo>
                      <a:pt x="131" y="117"/>
                    </a:lnTo>
                    <a:lnTo>
                      <a:pt x="129" y="121"/>
                    </a:lnTo>
                    <a:lnTo>
                      <a:pt x="125" y="125"/>
                    </a:lnTo>
                    <a:lnTo>
                      <a:pt x="121" y="129"/>
                    </a:lnTo>
                    <a:lnTo>
                      <a:pt x="117" y="131"/>
                    </a:lnTo>
                    <a:lnTo>
                      <a:pt x="115" y="133"/>
                    </a:lnTo>
                    <a:lnTo>
                      <a:pt x="112" y="134"/>
                    </a:lnTo>
                    <a:lnTo>
                      <a:pt x="110" y="136"/>
                    </a:lnTo>
                    <a:lnTo>
                      <a:pt x="108" y="138"/>
                    </a:lnTo>
                    <a:lnTo>
                      <a:pt x="106" y="138"/>
                    </a:lnTo>
                    <a:lnTo>
                      <a:pt x="102" y="140"/>
                    </a:lnTo>
                    <a:lnTo>
                      <a:pt x="98" y="140"/>
                    </a:lnTo>
                    <a:lnTo>
                      <a:pt x="94" y="142"/>
                    </a:lnTo>
                    <a:lnTo>
                      <a:pt x="81" y="142"/>
                    </a:lnTo>
                    <a:lnTo>
                      <a:pt x="75" y="148"/>
                    </a:lnTo>
                    <a:lnTo>
                      <a:pt x="89" y="146"/>
                    </a:lnTo>
                    <a:lnTo>
                      <a:pt x="81" y="142"/>
                    </a:lnTo>
                    <a:lnTo>
                      <a:pt x="69" y="142"/>
                    </a:lnTo>
                    <a:lnTo>
                      <a:pt x="66" y="140"/>
                    </a:lnTo>
                    <a:lnTo>
                      <a:pt x="64" y="140"/>
                    </a:lnTo>
                    <a:lnTo>
                      <a:pt x="60" y="138"/>
                    </a:lnTo>
                    <a:lnTo>
                      <a:pt x="58" y="138"/>
                    </a:lnTo>
                    <a:lnTo>
                      <a:pt x="60" y="138"/>
                    </a:lnTo>
                    <a:lnTo>
                      <a:pt x="56" y="136"/>
                    </a:lnTo>
                    <a:lnTo>
                      <a:pt x="54" y="134"/>
                    </a:lnTo>
                    <a:lnTo>
                      <a:pt x="50" y="133"/>
                    </a:lnTo>
                    <a:lnTo>
                      <a:pt x="48" y="131"/>
                    </a:lnTo>
                    <a:lnTo>
                      <a:pt x="44" y="129"/>
                    </a:lnTo>
                    <a:lnTo>
                      <a:pt x="41" y="125"/>
                    </a:lnTo>
                    <a:lnTo>
                      <a:pt x="37" y="121"/>
                    </a:lnTo>
                    <a:lnTo>
                      <a:pt x="35" y="117"/>
                    </a:lnTo>
                    <a:lnTo>
                      <a:pt x="33" y="115"/>
                    </a:lnTo>
                    <a:lnTo>
                      <a:pt x="31" y="111"/>
                    </a:lnTo>
                    <a:lnTo>
                      <a:pt x="29" y="109"/>
                    </a:lnTo>
                    <a:lnTo>
                      <a:pt x="27" y="108"/>
                    </a:lnTo>
                    <a:lnTo>
                      <a:pt x="27" y="106"/>
                    </a:lnTo>
                    <a:lnTo>
                      <a:pt x="25" y="102"/>
                    </a:lnTo>
                    <a:lnTo>
                      <a:pt x="25" y="98"/>
                    </a:lnTo>
                    <a:lnTo>
                      <a:pt x="23" y="94"/>
                    </a:lnTo>
                    <a:lnTo>
                      <a:pt x="23" y="83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50218" name="Freeform 10"/>
              <p:cNvSpPr>
                <a:spLocks/>
              </p:cNvSpPr>
              <p:nvPr/>
            </p:nvSpPr>
            <p:spPr bwMode="auto">
              <a:xfrm>
                <a:off x="1477" y="2064"/>
                <a:ext cx="347" cy="2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7" y="0"/>
                  </a:cxn>
                  <a:cxn ang="0">
                    <a:pos x="3" y="4"/>
                  </a:cxn>
                  <a:cxn ang="0">
                    <a:pos x="0" y="8"/>
                  </a:cxn>
                  <a:cxn ang="0">
                    <a:pos x="0" y="15"/>
                  </a:cxn>
                  <a:cxn ang="0">
                    <a:pos x="3" y="19"/>
                  </a:cxn>
                  <a:cxn ang="0">
                    <a:pos x="7" y="23"/>
                  </a:cxn>
                  <a:cxn ang="0">
                    <a:pos x="339" y="23"/>
                  </a:cxn>
                  <a:cxn ang="0">
                    <a:pos x="343" y="19"/>
                  </a:cxn>
                  <a:cxn ang="0">
                    <a:pos x="347" y="15"/>
                  </a:cxn>
                  <a:cxn ang="0">
                    <a:pos x="347" y="8"/>
                  </a:cxn>
                  <a:cxn ang="0">
                    <a:pos x="343" y="4"/>
                  </a:cxn>
                  <a:cxn ang="0">
                    <a:pos x="339" y="0"/>
                  </a:cxn>
                  <a:cxn ang="0">
                    <a:pos x="336" y="0"/>
                  </a:cxn>
                  <a:cxn ang="0">
                    <a:pos x="11" y="0"/>
                  </a:cxn>
                </a:cxnLst>
                <a:rect l="0" t="0" r="r" b="b"/>
                <a:pathLst>
                  <a:path w="347" h="23">
                    <a:moveTo>
                      <a:pt x="11" y="0"/>
                    </a:moveTo>
                    <a:lnTo>
                      <a:pt x="7" y="0"/>
                    </a:lnTo>
                    <a:lnTo>
                      <a:pt x="3" y="4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3" y="19"/>
                    </a:lnTo>
                    <a:lnTo>
                      <a:pt x="7" y="23"/>
                    </a:lnTo>
                    <a:lnTo>
                      <a:pt x="339" y="23"/>
                    </a:lnTo>
                    <a:lnTo>
                      <a:pt x="343" y="19"/>
                    </a:lnTo>
                    <a:lnTo>
                      <a:pt x="347" y="15"/>
                    </a:lnTo>
                    <a:lnTo>
                      <a:pt x="347" y="8"/>
                    </a:lnTo>
                    <a:lnTo>
                      <a:pt x="343" y="4"/>
                    </a:lnTo>
                    <a:lnTo>
                      <a:pt x="339" y="0"/>
                    </a:lnTo>
                    <a:lnTo>
                      <a:pt x="336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50219" name="Freeform 11"/>
              <p:cNvSpPr>
                <a:spLocks/>
              </p:cNvSpPr>
              <p:nvPr/>
            </p:nvSpPr>
            <p:spPr bwMode="auto">
              <a:xfrm>
                <a:off x="1453" y="1897"/>
                <a:ext cx="346" cy="2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5"/>
                  </a:cxn>
                  <a:cxn ang="0">
                    <a:pos x="4" y="19"/>
                  </a:cxn>
                  <a:cxn ang="0">
                    <a:pos x="8" y="23"/>
                  </a:cxn>
                  <a:cxn ang="0">
                    <a:pos x="338" y="23"/>
                  </a:cxn>
                  <a:cxn ang="0">
                    <a:pos x="342" y="19"/>
                  </a:cxn>
                  <a:cxn ang="0">
                    <a:pos x="346" y="15"/>
                  </a:cxn>
                  <a:cxn ang="0">
                    <a:pos x="346" y="8"/>
                  </a:cxn>
                  <a:cxn ang="0">
                    <a:pos x="342" y="4"/>
                  </a:cxn>
                  <a:cxn ang="0">
                    <a:pos x="338" y="0"/>
                  </a:cxn>
                  <a:cxn ang="0">
                    <a:pos x="335" y="0"/>
                  </a:cxn>
                  <a:cxn ang="0">
                    <a:pos x="12" y="0"/>
                  </a:cxn>
                </a:cxnLst>
                <a:rect l="0" t="0" r="r" b="b"/>
                <a:pathLst>
                  <a:path w="346" h="23">
                    <a:moveTo>
                      <a:pt x="12" y="0"/>
                    </a:move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4" y="19"/>
                    </a:lnTo>
                    <a:lnTo>
                      <a:pt x="8" y="23"/>
                    </a:lnTo>
                    <a:lnTo>
                      <a:pt x="338" y="23"/>
                    </a:lnTo>
                    <a:lnTo>
                      <a:pt x="342" y="19"/>
                    </a:lnTo>
                    <a:lnTo>
                      <a:pt x="346" y="15"/>
                    </a:lnTo>
                    <a:lnTo>
                      <a:pt x="346" y="8"/>
                    </a:lnTo>
                    <a:lnTo>
                      <a:pt x="342" y="4"/>
                    </a:lnTo>
                    <a:lnTo>
                      <a:pt x="338" y="0"/>
                    </a:lnTo>
                    <a:lnTo>
                      <a:pt x="335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50220" name="Freeform 12"/>
              <p:cNvSpPr>
                <a:spLocks/>
              </p:cNvSpPr>
              <p:nvPr/>
            </p:nvSpPr>
            <p:spPr bwMode="auto">
              <a:xfrm>
                <a:off x="1453" y="2256"/>
                <a:ext cx="346" cy="2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5"/>
                  </a:cxn>
                  <a:cxn ang="0">
                    <a:pos x="4" y="19"/>
                  </a:cxn>
                  <a:cxn ang="0">
                    <a:pos x="8" y="23"/>
                  </a:cxn>
                  <a:cxn ang="0">
                    <a:pos x="338" y="23"/>
                  </a:cxn>
                  <a:cxn ang="0">
                    <a:pos x="342" y="19"/>
                  </a:cxn>
                  <a:cxn ang="0">
                    <a:pos x="346" y="15"/>
                  </a:cxn>
                  <a:cxn ang="0">
                    <a:pos x="346" y="8"/>
                  </a:cxn>
                  <a:cxn ang="0">
                    <a:pos x="342" y="4"/>
                  </a:cxn>
                  <a:cxn ang="0">
                    <a:pos x="338" y="0"/>
                  </a:cxn>
                  <a:cxn ang="0">
                    <a:pos x="335" y="0"/>
                  </a:cxn>
                  <a:cxn ang="0">
                    <a:pos x="12" y="0"/>
                  </a:cxn>
                </a:cxnLst>
                <a:rect l="0" t="0" r="r" b="b"/>
                <a:pathLst>
                  <a:path w="346" h="23">
                    <a:moveTo>
                      <a:pt x="12" y="0"/>
                    </a:move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4" y="19"/>
                    </a:lnTo>
                    <a:lnTo>
                      <a:pt x="8" y="23"/>
                    </a:lnTo>
                    <a:lnTo>
                      <a:pt x="338" y="23"/>
                    </a:lnTo>
                    <a:lnTo>
                      <a:pt x="342" y="19"/>
                    </a:lnTo>
                    <a:lnTo>
                      <a:pt x="346" y="15"/>
                    </a:lnTo>
                    <a:lnTo>
                      <a:pt x="346" y="8"/>
                    </a:lnTo>
                    <a:lnTo>
                      <a:pt x="342" y="4"/>
                    </a:lnTo>
                    <a:lnTo>
                      <a:pt x="338" y="0"/>
                    </a:lnTo>
                    <a:lnTo>
                      <a:pt x="335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50221" name="Freeform 13"/>
              <p:cNvSpPr>
                <a:spLocks/>
              </p:cNvSpPr>
              <p:nvPr/>
            </p:nvSpPr>
            <p:spPr bwMode="auto">
              <a:xfrm>
                <a:off x="2677" y="2058"/>
                <a:ext cx="347" cy="2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6"/>
                  </a:cxn>
                  <a:cxn ang="0">
                    <a:pos x="4" y="20"/>
                  </a:cxn>
                  <a:cxn ang="0">
                    <a:pos x="8" y="23"/>
                  </a:cxn>
                  <a:cxn ang="0">
                    <a:pos x="340" y="23"/>
                  </a:cxn>
                  <a:cxn ang="0">
                    <a:pos x="344" y="20"/>
                  </a:cxn>
                  <a:cxn ang="0">
                    <a:pos x="347" y="16"/>
                  </a:cxn>
                  <a:cxn ang="0">
                    <a:pos x="347" y="8"/>
                  </a:cxn>
                  <a:cxn ang="0">
                    <a:pos x="344" y="4"/>
                  </a:cxn>
                  <a:cxn ang="0">
                    <a:pos x="340" y="0"/>
                  </a:cxn>
                  <a:cxn ang="0">
                    <a:pos x="336" y="0"/>
                  </a:cxn>
                  <a:cxn ang="0">
                    <a:pos x="11" y="0"/>
                  </a:cxn>
                </a:cxnLst>
                <a:rect l="0" t="0" r="r" b="b"/>
                <a:pathLst>
                  <a:path w="347" h="23">
                    <a:moveTo>
                      <a:pt x="11" y="0"/>
                    </a:move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8" y="23"/>
                    </a:lnTo>
                    <a:lnTo>
                      <a:pt x="340" y="23"/>
                    </a:lnTo>
                    <a:lnTo>
                      <a:pt x="344" y="20"/>
                    </a:lnTo>
                    <a:lnTo>
                      <a:pt x="347" y="16"/>
                    </a:lnTo>
                    <a:lnTo>
                      <a:pt x="347" y="8"/>
                    </a:lnTo>
                    <a:lnTo>
                      <a:pt x="344" y="4"/>
                    </a:lnTo>
                    <a:lnTo>
                      <a:pt x="340" y="0"/>
                    </a:lnTo>
                    <a:lnTo>
                      <a:pt x="336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50222" name="Rectangle 14"/>
              <p:cNvSpPr>
                <a:spLocks noChangeArrowheads="1"/>
              </p:cNvSpPr>
              <p:nvPr/>
            </p:nvSpPr>
            <p:spPr bwMode="auto">
              <a:xfrm>
                <a:off x="1200" y="1818"/>
                <a:ext cx="10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>
                    <a:solidFill>
                      <a:srgbClr val="000000"/>
                    </a:solidFill>
                  </a:rPr>
                  <a:t>X</a:t>
                </a:r>
                <a:endParaRPr lang="en-US" sz="2400"/>
              </a:p>
            </p:txBody>
          </p:sp>
          <p:sp>
            <p:nvSpPr>
              <p:cNvPr id="350223" name="Rectangle 15"/>
              <p:cNvSpPr>
                <a:spLocks noChangeArrowheads="1"/>
              </p:cNvSpPr>
              <p:nvPr/>
            </p:nvSpPr>
            <p:spPr bwMode="auto">
              <a:xfrm>
                <a:off x="1200" y="1999"/>
                <a:ext cx="10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>
                    <a:solidFill>
                      <a:srgbClr val="000000"/>
                    </a:solidFill>
                  </a:rPr>
                  <a:t>Y</a:t>
                </a:r>
                <a:endParaRPr lang="en-US" sz="2400"/>
              </a:p>
            </p:txBody>
          </p:sp>
          <p:sp>
            <p:nvSpPr>
              <p:cNvPr id="350224" name="Rectangle 16"/>
              <p:cNvSpPr>
                <a:spLocks noChangeArrowheads="1"/>
              </p:cNvSpPr>
              <p:nvPr/>
            </p:nvSpPr>
            <p:spPr bwMode="auto">
              <a:xfrm>
                <a:off x="1200" y="2214"/>
                <a:ext cx="9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>
                    <a:solidFill>
                      <a:srgbClr val="000000"/>
                    </a:solidFill>
                  </a:rPr>
                  <a:t>Z</a:t>
                </a:r>
                <a:endParaRPr lang="en-US" sz="2400"/>
              </a:p>
            </p:txBody>
          </p:sp>
        </p:grpSp>
        <p:grpSp>
          <p:nvGrpSpPr>
            <p:cNvPr id="350257" name="Group 49"/>
            <p:cNvGrpSpPr>
              <a:grpSpLocks/>
            </p:cNvGrpSpPr>
            <p:nvPr/>
          </p:nvGrpSpPr>
          <p:grpSpPr bwMode="auto">
            <a:xfrm>
              <a:off x="3103" y="1730"/>
              <a:ext cx="1661" cy="252"/>
              <a:chOff x="3103" y="1937"/>
              <a:chExt cx="1661" cy="252"/>
            </a:xfrm>
          </p:grpSpPr>
          <p:sp>
            <p:nvSpPr>
              <p:cNvPr id="350242" name="Line 34"/>
              <p:cNvSpPr>
                <a:spLocks noChangeShapeType="1"/>
              </p:cNvSpPr>
              <p:nvPr/>
            </p:nvSpPr>
            <p:spPr bwMode="auto">
              <a:xfrm>
                <a:off x="4142" y="1964"/>
                <a:ext cx="617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50243" name="Rectangle 35"/>
              <p:cNvSpPr>
                <a:spLocks noChangeArrowheads="1"/>
              </p:cNvSpPr>
              <p:nvPr/>
            </p:nvSpPr>
            <p:spPr bwMode="auto">
              <a:xfrm>
                <a:off x="4636" y="1959"/>
                <a:ext cx="12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</a:rPr>
                  <a:t>Z</a:t>
                </a:r>
                <a:endParaRPr lang="en-US" sz="2400"/>
              </a:p>
            </p:txBody>
          </p:sp>
          <p:sp>
            <p:nvSpPr>
              <p:cNvPr id="350244" name="Rectangle 36"/>
              <p:cNvSpPr>
                <a:spLocks noChangeArrowheads="1"/>
              </p:cNvSpPr>
              <p:nvPr/>
            </p:nvSpPr>
            <p:spPr bwMode="auto">
              <a:xfrm>
                <a:off x="4390" y="1959"/>
                <a:ext cx="13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</a:rPr>
                  <a:t>Y</a:t>
                </a:r>
                <a:endParaRPr lang="en-US" sz="2400"/>
              </a:p>
            </p:txBody>
          </p:sp>
          <p:sp>
            <p:nvSpPr>
              <p:cNvPr id="350245" name="Rectangle 37"/>
              <p:cNvSpPr>
                <a:spLocks noChangeArrowheads="1"/>
              </p:cNvSpPr>
              <p:nvPr/>
            </p:nvSpPr>
            <p:spPr bwMode="auto">
              <a:xfrm>
                <a:off x="4139" y="1959"/>
                <a:ext cx="13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</a:rPr>
                  <a:t>X</a:t>
                </a:r>
                <a:endParaRPr lang="en-US" sz="2400"/>
              </a:p>
            </p:txBody>
          </p:sp>
          <p:sp>
            <p:nvSpPr>
              <p:cNvPr id="350246" name="Rectangle 38"/>
              <p:cNvSpPr>
                <a:spLocks noChangeArrowheads="1"/>
              </p:cNvSpPr>
              <p:nvPr/>
            </p:nvSpPr>
            <p:spPr bwMode="auto">
              <a:xfrm>
                <a:off x="3874" y="1959"/>
                <a:ext cx="6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</a:rPr>
                  <a:t>)</a:t>
                </a:r>
                <a:endParaRPr lang="en-US" sz="2400"/>
              </a:p>
            </p:txBody>
          </p:sp>
          <p:sp>
            <p:nvSpPr>
              <p:cNvPr id="350247" name="Rectangle 39"/>
              <p:cNvSpPr>
                <a:spLocks noChangeArrowheads="1"/>
              </p:cNvSpPr>
              <p:nvPr/>
            </p:nvSpPr>
            <p:spPr bwMode="auto">
              <a:xfrm>
                <a:off x="3738" y="1959"/>
                <a:ext cx="12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</a:rPr>
                  <a:t>Z</a:t>
                </a:r>
                <a:endParaRPr lang="en-US" sz="2400"/>
              </a:p>
            </p:txBody>
          </p:sp>
          <p:sp>
            <p:nvSpPr>
              <p:cNvPr id="350248" name="Rectangle 40"/>
              <p:cNvSpPr>
                <a:spLocks noChangeArrowheads="1"/>
              </p:cNvSpPr>
              <p:nvPr/>
            </p:nvSpPr>
            <p:spPr bwMode="auto">
              <a:xfrm>
                <a:off x="3663" y="1959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</a:rPr>
                  <a:t>,</a:t>
                </a:r>
                <a:endParaRPr lang="en-US" sz="2400"/>
              </a:p>
            </p:txBody>
          </p:sp>
          <p:sp>
            <p:nvSpPr>
              <p:cNvPr id="350249" name="Rectangle 41"/>
              <p:cNvSpPr>
                <a:spLocks noChangeArrowheads="1"/>
              </p:cNvSpPr>
              <p:nvPr/>
            </p:nvSpPr>
            <p:spPr bwMode="auto">
              <a:xfrm>
                <a:off x="3520" y="1959"/>
                <a:ext cx="13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</a:rPr>
                  <a:t>Y</a:t>
                </a:r>
                <a:endParaRPr lang="en-US" sz="2400"/>
              </a:p>
            </p:txBody>
          </p:sp>
          <p:sp>
            <p:nvSpPr>
              <p:cNvPr id="350250" name="Rectangle 42"/>
              <p:cNvSpPr>
                <a:spLocks noChangeArrowheads="1"/>
              </p:cNvSpPr>
              <p:nvPr/>
            </p:nvSpPr>
            <p:spPr bwMode="auto">
              <a:xfrm>
                <a:off x="3444" y="1959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</a:rPr>
                  <a:t>,</a:t>
                </a:r>
                <a:endParaRPr lang="en-US" sz="2400"/>
              </a:p>
            </p:txBody>
          </p:sp>
          <p:sp>
            <p:nvSpPr>
              <p:cNvPr id="350251" name="Rectangle 43"/>
              <p:cNvSpPr>
                <a:spLocks noChangeArrowheads="1"/>
              </p:cNvSpPr>
              <p:nvPr/>
            </p:nvSpPr>
            <p:spPr bwMode="auto">
              <a:xfrm>
                <a:off x="3297" y="1959"/>
                <a:ext cx="13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</a:rPr>
                  <a:t>X</a:t>
                </a:r>
                <a:endParaRPr lang="en-US" sz="2400"/>
              </a:p>
            </p:txBody>
          </p:sp>
          <p:sp>
            <p:nvSpPr>
              <p:cNvPr id="350252" name="Rectangle 44"/>
              <p:cNvSpPr>
                <a:spLocks noChangeArrowheads="1"/>
              </p:cNvSpPr>
              <p:nvPr/>
            </p:nvSpPr>
            <p:spPr bwMode="auto">
              <a:xfrm>
                <a:off x="3222" y="1959"/>
                <a:ext cx="6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</a:rPr>
                  <a:t>(</a:t>
                </a:r>
                <a:endParaRPr lang="en-US" sz="2400"/>
              </a:p>
            </p:txBody>
          </p:sp>
          <p:sp>
            <p:nvSpPr>
              <p:cNvPr id="350253" name="Rectangle 45"/>
              <p:cNvSpPr>
                <a:spLocks noChangeArrowheads="1"/>
              </p:cNvSpPr>
              <p:nvPr/>
            </p:nvSpPr>
            <p:spPr bwMode="auto">
              <a:xfrm>
                <a:off x="3103" y="1959"/>
                <a:ext cx="117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</a:rPr>
                  <a:t>F</a:t>
                </a:r>
                <a:endParaRPr lang="en-US" sz="2400"/>
              </a:p>
            </p:txBody>
          </p:sp>
          <p:sp>
            <p:nvSpPr>
              <p:cNvPr id="350254" name="Rectangle 46"/>
              <p:cNvSpPr>
                <a:spLocks noChangeArrowheads="1"/>
              </p:cNvSpPr>
              <p:nvPr/>
            </p:nvSpPr>
            <p:spPr bwMode="auto">
              <a:xfrm>
                <a:off x="4558" y="1937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  <a:latin typeface="Symbol" pitchFamily="18" charset="2"/>
                  </a:rPr>
                  <a:t>×</a:t>
                </a:r>
                <a:endParaRPr lang="en-US" sz="2400"/>
              </a:p>
            </p:txBody>
          </p:sp>
          <p:sp>
            <p:nvSpPr>
              <p:cNvPr id="350255" name="Rectangle 47"/>
              <p:cNvSpPr>
                <a:spLocks noChangeArrowheads="1"/>
              </p:cNvSpPr>
              <p:nvPr/>
            </p:nvSpPr>
            <p:spPr bwMode="auto">
              <a:xfrm>
                <a:off x="4312" y="1937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  <a:latin typeface="Symbol" pitchFamily="18" charset="2"/>
                  </a:rPr>
                  <a:t>×</a:t>
                </a:r>
                <a:endParaRPr lang="en-US" sz="2400"/>
              </a:p>
            </p:txBody>
          </p:sp>
          <p:sp>
            <p:nvSpPr>
              <p:cNvPr id="350256" name="Rectangle 48"/>
              <p:cNvSpPr>
                <a:spLocks noChangeArrowheads="1"/>
              </p:cNvSpPr>
              <p:nvPr/>
            </p:nvSpPr>
            <p:spPr bwMode="auto">
              <a:xfrm>
                <a:off x="3984" y="1937"/>
                <a:ext cx="10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sz="2400"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2 - Part 3         </a:t>
            </a:r>
            <a:fld id="{A167859F-26BC-48B7-B573-C2C85D79BA6A}" type="slidenum">
              <a:rPr lang="en-US"/>
              <a:pPr/>
              <a:t>6</a:t>
            </a:fld>
            <a:endParaRPr lang="en-US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NAND Gates</a:t>
            </a:r>
            <a:r>
              <a:rPr lang="en-US" b="0">
                <a:solidFill>
                  <a:schemeClr val="tx1"/>
                </a:solidFill>
              </a:rPr>
              <a:t> (continued)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8" y="1433513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Applying  DeMorgan's Law gives Invert-OR (NAND)</a:t>
            </a:r>
          </a:p>
          <a:p>
            <a:pPr lvl="1">
              <a:lnSpc>
                <a:spcPct val="90000"/>
              </a:lnSpc>
            </a:pPr>
            <a:endParaRPr lang="en-US" sz="90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sz="240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sz="320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This NAND symbol is called Invert-OR, since inputs are inverted and then ORed together. </a:t>
            </a:r>
          </a:p>
          <a:p>
            <a:pPr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AND-Invert and Invert-OR both represent the NAND gate. Having both makes visualization of circuit function easier.</a:t>
            </a:r>
          </a:p>
          <a:p>
            <a:pPr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A NAND gate with one input degenerates to an inverter.</a:t>
            </a:r>
            <a:endParaRPr lang="en-US" sz="2800"/>
          </a:p>
        </p:txBody>
      </p:sp>
      <p:grpSp>
        <p:nvGrpSpPr>
          <p:cNvPr id="351278" name="Group 46"/>
          <p:cNvGrpSpPr>
            <a:grpSpLocks/>
          </p:cNvGrpSpPr>
          <p:nvPr/>
        </p:nvGrpSpPr>
        <p:grpSpPr bwMode="auto">
          <a:xfrm>
            <a:off x="1743075" y="2000250"/>
            <a:ext cx="5862638" cy="969963"/>
            <a:chOff x="1098" y="1260"/>
            <a:chExt cx="3693" cy="611"/>
          </a:xfrm>
        </p:grpSpPr>
        <p:grpSp>
          <p:nvGrpSpPr>
            <p:cNvPr id="351272" name="Group 40"/>
            <p:cNvGrpSpPr>
              <a:grpSpLocks/>
            </p:cNvGrpSpPr>
            <p:nvPr/>
          </p:nvGrpSpPr>
          <p:grpSpPr bwMode="auto">
            <a:xfrm>
              <a:off x="1098" y="1260"/>
              <a:ext cx="1811" cy="611"/>
              <a:chOff x="1296" y="1494"/>
              <a:chExt cx="1811" cy="611"/>
            </a:xfrm>
          </p:grpSpPr>
          <p:sp>
            <p:nvSpPr>
              <p:cNvPr id="351238" name="Rectangle 6"/>
              <p:cNvSpPr>
                <a:spLocks noChangeArrowheads="1"/>
              </p:cNvSpPr>
              <p:nvPr/>
            </p:nvSpPr>
            <p:spPr bwMode="auto">
              <a:xfrm>
                <a:off x="1296" y="1536"/>
                <a:ext cx="10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>
                    <a:solidFill>
                      <a:srgbClr val="000000"/>
                    </a:solidFill>
                  </a:rPr>
                  <a:t>X</a:t>
                </a:r>
                <a:endParaRPr lang="en-US" sz="2400"/>
              </a:p>
            </p:txBody>
          </p:sp>
          <p:sp>
            <p:nvSpPr>
              <p:cNvPr id="351239" name="Rectangle 7"/>
              <p:cNvSpPr>
                <a:spLocks noChangeArrowheads="1"/>
              </p:cNvSpPr>
              <p:nvPr/>
            </p:nvSpPr>
            <p:spPr bwMode="auto">
              <a:xfrm>
                <a:off x="1296" y="1717"/>
                <a:ext cx="10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>
                    <a:solidFill>
                      <a:srgbClr val="000000"/>
                    </a:solidFill>
                  </a:rPr>
                  <a:t>Y</a:t>
                </a:r>
                <a:endParaRPr lang="en-US" sz="2400"/>
              </a:p>
            </p:txBody>
          </p:sp>
          <p:sp>
            <p:nvSpPr>
              <p:cNvPr id="351240" name="Rectangle 8"/>
              <p:cNvSpPr>
                <a:spLocks noChangeArrowheads="1"/>
              </p:cNvSpPr>
              <p:nvPr/>
            </p:nvSpPr>
            <p:spPr bwMode="auto">
              <a:xfrm>
                <a:off x="1296" y="1932"/>
                <a:ext cx="9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>
                    <a:solidFill>
                      <a:srgbClr val="000000"/>
                    </a:solidFill>
                  </a:rPr>
                  <a:t>Z</a:t>
                </a:r>
                <a:endParaRPr lang="en-US" sz="2400"/>
              </a:p>
            </p:txBody>
          </p:sp>
          <p:sp>
            <p:nvSpPr>
              <p:cNvPr id="351241" name="Freeform 9"/>
              <p:cNvSpPr>
                <a:spLocks/>
              </p:cNvSpPr>
              <p:nvPr/>
            </p:nvSpPr>
            <p:spPr bwMode="auto">
              <a:xfrm>
                <a:off x="1465" y="1567"/>
                <a:ext cx="346" cy="2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5"/>
                  </a:cxn>
                  <a:cxn ang="0">
                    <a:pos x="4" y="19"/>
                  </a:cxn>
                  <a:cxn ang="0">
                    <a:pos x="8" y="23"/>
                  </a:cxn>
                  <a:cxn ang="0">
                    <a:pos x="338" y="23"/>
                  </a:cxn>
                  <a:cxn ang="0">
                    <a:pos x="342" y="19"/>
                  </a:cxn>
                  <a:cxn ang="0">
                    <a:pos x="346" y="15"/>
                  </a:cxn>
                  <a:cxn ang="0">
                    <a:pos x="346" y="8"/>
                  </a:cxn>
                  <a:cxn ang="0">
                    <a:pos x="342" y="4"/>
                  </a:cxn>
                  <a:cxn ang="0">
                    <a:pos x="338" y="0"/>
                  </a:cxn>
                  <a:cxn ang="0">
                    <a:pos x="334" y="0"/>
                  </a:cxn>
                  <a:cxn ang="0">
                    <a:pos x="12" y="0"/>
                  </a:cxn>
                </a:cxnLst>
                <a:rect l="0" t="0" r="r" b="b"/>
                <a:pathLst>
                  <a:path w="346" h="23">
                    <a:moveTo>
                      <a:pt x="12" y="0"/>
                    </a:move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4" y="19"/>
                    </a:lnTo>
                    <a:lnTo>
                      <a:pt x="8" y="23"/>
                    </a:lnTo>
                    <a:lnTo>
                      <a:pt x="338" y="23"/>
                    </a:lnTo>
                    <a:lnTo>
                      <a:pt x="342" y="19"/>
                    </a:lnTo>
                    <a:lnTo>
                      <a:pt x="346" y="15"/>
                    </a:lnTo>
                    <a:lnTo>
                      <a:pt x="346" y="8"/>
                    </a:lnTo>
                    <a:lnTo>
                      <a:pt x="342" y="4"/>
                    </a:lnTo>
                    <a:lnTo>
                      <a:pt x="338" y="0"/>
                    </a:lnTo>
                    <a:lnTo>
                      <a:pt x="334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51242" name="Freeform 10"/>
              <p:cNvSpPr>
                <a:spLocks/>
              </p:cNvSpPr>
              <p:nvPr/>
            </p:nvSpPr>
            <p:spPr bwMode="auto">
              <a:xfrm>
                <a:off x="1465" y="1782"/>
                <a:ext cx="382" cy="2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5"/>
                  </a:cxn>
                  <a:cxn ang="0">
                    <a:pos x="4" y="19"/>
                  </a:cxn>
                  <a:cxn ang="0">
                    <a:pos x="8" y="23"/>
                  </a:cxn>
                  <a:cxn ang="0">
                    <a:pos x="375" y="23"/>
                  </a:cxn>
                  <a:cxn ang="0">
                    <a:pos x="378" y="19"/>
                  </a:cxn>
                  <a:cxn ang="0">
                    <a:pos x="382" y="15"/>
                  </a:cxn>
                  <a:cxn ang="0">
                    <a:pos x="382" y="8"/>
                  </a:cxn>
                  <a:cxn ang="0">
                    <a:pos x="378" y="4"/>
                  </a:cxn>
                  <a:cxn ang="0">
                    <a:pos x="375" y="0"/>
                  </a:cxn>
                  <a:cxn ang="0">
                    <a:pos x="371" y="0"/>
                  </a:cxn>
                  <a:cxn ang="0">
                    <a:pos x="12" y="0"/>
                  </a:cxn>
                </a:cxnLst>
                <a:rect l="0" t="0" r="r" b="b"/>
                <a:pathLst>
                  <a:path w="382" h="23">
                    <a:moveTo>
                      <a:pt x="12" y="0"/>
                    </a:move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4" y="19"/>
                    </a:lnTo>
                    <a:lnTo>
                      <a:pt x="8" y="23"/>
                    </a:lnTo>
                    <a:lnTo>
                      <a:pt x="375" y="23"/>
                    </a:lnTo>
                    <a:lnTo>
                      <a:pt x="378" y="19"/>
                    </a:lnTo>
                    <a:lnTo>
                      <a:pt x="382" y="15"/>
                    </a:lnTo>
                    <a:lnTo>
                      <a:pt x="382" y="8"/>
                    </a:lnTo>
                    <a:lnTo>
                      <a:pt x="378" y="4"/>
                    </a:lnTo>
                    <a:lnTo>
                      <a:pt x="375" y="0"/>
                    </a:lnTo>
                    <a:lnTo>
                      <a:pt x="371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51243" name="Freeform 11"/>
              <p:cNvSpPr>
                <a:spLocks/>
              </p:cNvSpPr>
              <p:nvPr/>
            </p:nvSpPr>
            <p:spPr bwMode="auto">
              <a:xfrm>
                <a:off x="1465" y="1999"/>
                <a:ext cx="346" cy="2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0" y="7"/>
                  </a:cxn>
                  <a:cxn ang="0">
                    <a:pos x="0" y="15"/>
                  </a:cxn>
                  <a:cxn ang="0">
                    <a:pos x="4" y="19"/>
                  </a:cxn>
                  <a:cxn ang="0">
                    <a:pos x="8" y="23"/>
                  </a:cxn>
                  <a:cxn ang="0">
                    <a:pos x="338" y="23"/>
                  </a:cxn>
                  <a:cxn ang="0">
                    <a:pos x="342" y="19"/>
                  </a:cxn>
                  <a:cxn ang="0">
                    <a:pos x="346" y="15"/>
                  </a:cxn>
                  <a:cxn ang="0">
                    <a:pos x="346" y="7"/>
                  </a:cxn>
                  <a:cxn ang="0">
                    <a:pos x="342" y="4"/>
                  </a:cxn>
                  <a:cxn ang="0">
                    <a:pos x="338" y="0"/>
                  </a:cxn>
                  <a:cxn ang="0">
                    <a:pos x="334" y="0"/>
                  </a:cxn>
                  <a:cxn ang="0">
                    <a:pos x="12" y="0"/>
                  </a:cxn>
                </a:cxnLst>
                <a:rect l="0" t="0" r="r" b="b"/>
                <a:pathLst>
                  <a:path w="346" h="23">
                    <a:moveTo>
                      <a:pt x="12" y="0"/>
                    </a:moveTo>
                    <a:lnTo>
                      <a:pt x="8" y="0"/>
                    </a:lnTo>
                    <a:lnTo>
                      <a:pt x="4" y="4"/>
                    </a:lnTo>
                    <a:lnTo>
                      <a:pt x="0" y="7"/>
                    </a:lnTo>
                    <a:lnTo>
                      <a:pt x="0" y="15"/>
                    </a:lnTo>
                    <a:lnTo>
                      <a:pt x="4" y="19"/>
                    </a:lnTo>
                    <a:lnTo>
                      <a:pt x="8" y="23"/>
                    </a:lnTo>
                    <a:lnTo>
                      <a:pt x="338" y="23"/>
                    </a:lnTo>
                    <a:lnTo>
                      <a:pt x="342" y="19"/>
                    </a:lnTo>
                    <a:lnTo>
                      <a:pt x="346" y="15"/>
                    </a:lnTo>
                    <a:lnTo>
                      <a:pt x="346" y="7"/>
                    </a:lnTo>
                    <a:lnTo>
                      <a:pt x="342" y="4"/>
                    </a:lnTo>
                    <a:lnTo>
                      <a:pt x="338" y="0"/>
                    </a:lnTo>
                    <a:lnTo>
                      <a:pt x="334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51244" name="Freeform 12"/>
              <p:cNvSpPr>
                <a:spLocks/>
              </p:cNvSpPr>
              <p:nvPr/>
            </p:nvSpPr>
            <p:spPr bwMode="auto">
              <a:xfrm>
                <a:off x="2617" y="1782"/>
                <a:ext cx="490" cy="2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5"/>
                  </a:cxn>
                  <a:cxn ang="0">
                    <a:pos x="4" y="19"/>
                  </a:cxn>
                  <a:cxn ang="0">
                    <a:pos x="8" y="23"/>
                  </a:cxn>
                  <a:cxn ang="0">
                    <a:pos x="482" y="23"/>
                  </a:cxn>
                  <a:cxn ang="0">
                    <a:pos x="486" y="19"/>
                  </a:cxn>
                  <a:cxn ang="0">
                    <a:pos x="490" y="15"/>
                  </a:cxn>
                  <a:cxn ang="0">
                    <a:pos x="490" y="8"/>
                  </a:cxn>
                  <a:cxn ang="0">
                    <a:pos x="486" y="4"/>
                  </a:cxn>
                  <a:cxn ang="0">
                    <a:pos x="482" y="0"/>
                  </a:cxn>
                  <a:cxn ang="0">
                    <a:pos x="479" y="0"/>
                  </a:cxn>
                  <a:cxn ang="0">
                    <a:pos x="12" y="0"/>
                  </a:cxn>
                </a:cxnLst>
                <a:rect l="0" t="0" r="r" b="b"/>
                <a:pathLst>
                  <a:path w="490" h="23">
                    <a:moveTo>
                      <a:pt x="12" y="0"/>
                    </a:move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4" y="19"/>
                    </a:lnTo>
                    <a:lnTo>
                      <a:pt x="8" y="23"/>
                    </a:lnTo>
                    <a:lnTo>
                      <a:pt x="482" y="23"/>
                    </a:lnTo>
                    <a:lnTo>
                      <a:pt x="486" y="19"/>
                    </a:lnTo>
                    <a:lnTo>
                      <a:pt x="490" y="15"/>
                    </a:lnTo>
                    <a:lnTo>
                      <a:pt x="490" y="8"/>
                    </a:lnTo>
                    <a:lnTo>
                      <a:pt x="486" y="4"/>
                    </a:lnTo>
                    <a:lnTo>
                      <a:pt x="482" y="0"/>
                    </a:lnTo>
                    <a:lnTo>
                      <a:pt x="479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351270" name="Group 38"/>
              <p:cNvGrpSpPr>
                <a:grpSpLocks/>
              </p:cNvGrpSpPr>
              <p:nvPr/>
            </p:nvGrpSpPr>
            <p:grpSpPr bwMode="auto">
              <a:xfrm>
                <a:off x="1801" y="1494"/>
                <a:ext cx="839" cy="610"/>
                <a:chOff x="1801" y="1494"/>
                <a:chExt cx="839" cy="610"/>
              </a:xfrm>
            </p:grpSpPr>
            <p:sp>
              <p:nvSpPr>
                <p:cNvPr id="351245" name="Freeform 13"/>
                <p:cNvSpPr>
                  <a:spLocks/>
                </p:cNvSpPr>
                <p:nvPr/>
              </p:nvSpPr>
              <p:spPr bwMode="auto">
                <a:xfrm>
                  <a:off x="1905" y="1494"/>
                  <a:ext cx="104" cy="305"/>
                </a:xfrm>
                <a:custGeom>
                  <a:avLst/>
                  <a:gdLst/>
                  <a:ahLst/>
                  <a:cxnLst>
                    <a:cxn ang="0">
                      <a:pos x="92" y="303"/>
                    </a:cxn>
                    <a:cxn ang="0">
                      <a:pos x="96" y="305"/>
                    </a:cxn>
                    <a:cxn ang="0">
                      <a:pos x="102" y="303"/>
                    </a:cxn>
                    <a:cxn ang="0">
                      <a:pos x="104" y="299"/>
                    </a:cxn>
                    <a:cxn ang="0">
                      <a:pos x="102" y="278"/>
                    </a:cxn>
                    <a:cxn ang="0">
                      <a:pos x="100" y="259"/>
                    </a:cxn>
                    <a:cxn ang="0">
                      <a:pos x="96" y="238"/>
                    </a:cxn>
                    <a:cxn ang="0">
                      <a:pos x="88" y="188"/>
                    </a:cxn>
                    <a:cxn ang="0">
                      <a:pos x="80" y="159"/>
                    </a:cxn>
                    <a:cxn ang="0">
                      <a:pos x="75" y="142"/>
                    </a:cxn>
                    <a:cxn ang="0">
                      <a:pos x="69" y="123"/>
                    </a:cxn>
                    <a:cxn ang="0">
                      <a:pos x="57" y="96"/>
                    </a:cxn>
                    <a:cxn ang="0">
                      <a:pos x="50" y="79"/>
                    </a:cxn>
                    <a:cxn ang="0">
                      <a:pos x="42" y="61"/>
                    </a:cxn>
                    <a:cxn ang="0">
                      <a:pos x="34" y="44"/>
                    </a:cxn>
                    <a:cxn ang="0">
                      <a:pos x="21" y="17"/>
                    </a:cxn>
                    <a:cxn ang="0">
                      <a:pos x="11" y="4"/>
                    </a:cxn>
                    <a:cxn ang="0">
                      <a:pos x="9" y="2"/>
                    </a:cxn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0" y="8"/>
                    </a:cxn>
                    <a:cxn ang="0">
                      <a:pos x="9" y="25"/>
                    </a:cxn>
                    <a:cxn ang="0">
                      <a:pos x="23" y="48"/>
                    </a:cxn>
                    <a:cxn ang="0">
                      <a:pos x="31" y="65"/>
                    </a:cxn>
                    <a:cxn ang="0">
                      <a:pos x="38" y="83"/>
                    </a:cxn>
                    <a:cxn ang="0">
                      <a:pos x="46" y="100"/>
                    </a:cxn>
                    <a:cxn ang="0">
                      <a:pos x="57" y="127"/>
                    </a:cxn>
                    <a:cxn ang="0">
                      <a:pos x="63" y="146"/>
                    </a:cxn>
                    <a:cxn ang="0">
                      <a:pos x="69" y="163"/>
                    </a:cxn>
                    <a:cxn ang="0">
                      <a:pos x="77" y="192"/>
                    </a:cxn>
                    <a:cxn ang="0">
                      <a:pos x="84" y="238"/>
                    </a:cxn>
                    <a:cxn ang="0">
                      <a:pos x="88" y="259"/>
                    </a:cxn>
                    <a:cxn ang="0">
                      <a:pos x="90" y="278"/>
                    </a:cxn>
                    <a:cxn ang="0">
                      <a:pos x="92" y="299"/>
                    </a:cxn>
                  </a:cxnLst>
                  <a:rect l="0" t="0" r="r" b="b"/>
                  <a:pathLst>
                    <a:path w="104" h="305">
                      <a:moveTo>
                        <a:pt x="92" y="299"/>
                      </a:moveTo>
                      <a:lnTo>
                        <a:pt x="92" y="303"/>
                      </a:lnTo>
                      <a:lnTo>
                        <a:pt x="94" y="303"/>
                      </a:lnTo>
                      <a:lnTo>
                        <a:pt x="96" y="305"/>
                      </a:lnTo>
                      <a:lnTo>
                        <a:pt x="102" y="305"/>
                      </a:lnTo>
                      <a:lnTo>
                        <a:pt x="102" y="303"/>
                      </a:lnTo>
                      <a:lnTo>
                        <a:pt x="104" y="301"/>
                      </a:lnTo>
                      <a:lnTo>
                        <a:pt x="104" y="299"/>
                      </a:lnTo>
                      <a:lnTo>
                        <a:pt x="102" y="288"/>
                      </a:lnTo>
                      <a:lnTo>
                        <a:pt x="102" y="278"/>
                      </a:lnTo>
                      <a:lnTo>
                        <a:pt x="100" y="269"/>
                      </a:lnTo>
                      <a:lnTo>
                        <a:pt x="100" y="259"/>
                      </a:lnTo>
                      <a:lnTo>
                        <a:pt x="98" y="246"/>
                      </a:lnTo>
                      <a:lnTo>
                        <a:pt x="96" y="238"/>
                      </a:lnTo>
                      <a:lnTo>
                        <a:pt x="96" y="228"/>
                      </a:lnTo>
                      <a:lnTo>
                        <a:pt x="88" y="188"/>
                      </a:lnTo>
                      <a:lnTo>
                        <a:pt x="84" y="178"/>
                      </a:lnTo>
                      <a:lnTo>
                        <a:pt x="80" y="159"/>
                      </a:lnTo>
                      <a:lnTo>
                        <a:pt x="77" y="150"/>
                      </a:lnTo>
                      <a:lnTo>
                        <a:pt x="75" y="142"/>
                      </a:lnTo>
                      <a:lnTo>
                        <a:pt x="71" y="132"/>
                      </a:lnTo>
                      <a:lnTo>
                        <a:pt x="69" y="123"/>
                      </a:lnTo>
                      <a:lnTo>
                        <a:pt x="61" y="104"/>
                      </a:lnTo>
                      <a:lnTo>
                        <a:pt x="57" y="96"/>
                      </a:lnTo>
                      <a:lnTo>
                        <a:pt x="54" y="86"/>
                      </a:lnTo>
                      <a:lnTo>
                        <a:pt x="50" y="79"/>
                      </a:lnTo>
                      <a:lnTo>
                        <a:pt x="46" y="69"/>
                      </a:lnTo>
                      <a:lnTo>
                        <a:pt x="42" y="61"/>
                      </a:lnTo>
                      <a:lnTo>
                        <a:pt x="38" y="52"/>
                      </a:lnTo>
                      <a:lnTo>
                        <a:pt x="34" y="44"/>
                      </a:lnTo>
                      <a:lnTo>
                        <a:pt x="29" y="35"/>
                      </a:lnTo>
                      <a:lnTo>
                        <a:pt x="21" y="17"/>
                      </a:lnTo>
                      <a:lnTo>
                        <a:pt x="15" y="10"/>
                      </a:lnTo>
                      <a:lnTo>
                        <a:pt x="11" y="4"/>
                      </a:lnTo>
                      <a:lnTo>
                        <a:pt x="11" y="2"/>
                      </a:lnTo>
                      <a:lnTo>
                        <a:pt x="9" y="2"/>
                      </a:lnTo>
                      <a:lnTo>
                        <a:pt x="7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10"/>
                      </a:lnTo>
                      <a:lnTo>
                        <a:pt x="0" y="8"/>
                      </a:lnTo>
                      <a:lnTo>
                        <a:pt x="4" y="17"/>
                      </a:lnTo>
                      <a:lnTo>
                        <a:pt x="9" y="25"/>
                      </a:lnTo>
                      <a:lnTo>
                        <a:pt x="17" y="38"/>
                      </a:lnTo>
                      <a:lnTo>
                        <a:pt x="23" y="48"/>
                      </a:lnTo>
                      <a:lnTo>
                        <a:pt x="27" y="56"/>
                      </a:lnTo>
                      <a:lnTo>
                        <a:pt x="31" y="65"/>
                      </a:lnTo>
                      <a:lnTo>
                        <a:pt x="34" y="73"/>
                      </a:lnTo>
                      <a:lnTo>
                        <a:pt x="38" y="83"/>
                      </a:lnTo>
                      <a:lnTo>
                        <a:pt x="42" y="90"/>
                      </a:lnTo>
                      <a:lnTo>
                        <a:pt x="46" y="100"/>
                      </a:lnTo>
                      <a:lnTo>
                        <a:pt x="50" y="107"/>
                      </a:lnTo>
                      <a:lnTo>
                        <a:pt x="57" y="127"/>
                      </a:lnTo>
                      <a:lnTo>
                        <a:pt x="59" y="136"/>
                      </a:lnTo>
                      <a:lnTo>
                        <a:pt x="63" y="146"/>
                      </a:lnTo>
                      <a:lnTo>
                        <a:pt x="65" y="154"/>
                      </a:lnTo>
                      <a:lnTo>
                        <a:pt x="69" y="163"/>
                      </a:lnTo>
                      <a:lnTo>
                        <a:pt x="73" y="182"/>
                      </a:lnTo>
                      <a:lnTo>
                        <a:pt x="77" y="192"/>
                      </a:lnTo>
                      <a:lnTo>
                        <a:pt x="84" y="228"/>
                      </a:lnTo>
                      <a:lnTo>
                        <a:pt x="84" y="238"/>
                      </a:lnTo>
                      <a:lnTo>
                        <a:pt x="86" y="249"/>
                      </a:lnTo>
                      <a:lnTo>
                        <a:pt x="88" y="259"/>
                      </a:lnTo>
                      <a:lnTo>
                        <a:pt x="88" y="269"/>
                      </a:lnTo>
                      <a:lnTo>
                        <a:pt x="90" y="278"/>
                      </a:lnTo>
                      <a:lnTo>
                        <a:pt x="90" y="288"/>
                      </a:lnTo>
                      <a:lnTo>
                        <a:pt x="92" y="2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351246" name="Freeform 14"/>
                <p:cNvSpPr>
                  <a:spLocks/>
                </p:cNvSpPr>
                <p:nvPr/>
              </p:nvSpPr>
              <p:spPr bwMode="auto">
                <a:xfrm>
                  <a:off x="1909" y="1494"/>
                  <a:ext cx="714" cy="297"/>
                </a:xfrm>
                <a:custGeom>
                  <a:avLst/>
                  <a:gdLst/>
                  <a:ahLst/>
                  <a:cxnLst>
                    <a:cxn ang="0">
                      <a:pos x="699" y="297"/>
                    </a:cxn>
                    <a:cxn ang="0">
                      <a:pos x="708" y="296"/>
                    </a:cxn>
                    <a:cxn ang="0">
                      <a:pos x="714" y="290"/>
                    </a:cxn>
                    <a:cxn ang="0">
                      <a:pos x="712" y="280"/>
                    </a:cxn>
                    <a:cxn ang="0">
                      <a:pos x="695" y="261"/>
                    </a:cxn>
                    <a:cxn ang="0">
                      <a:pos x="662" y="230"/>
                    </a:cxn>
                    <a:cxn ang="0">
                      <a:pos x="630" y="201"/>
                    </a:cxn>
                    <a:cxn ang="0">
                      <a:pos x="591" y="175"/>
                    </a:cxn>
                    <a:cxn ang="0">
                      <a:pos x="555" y="152"/>
                    </a:cxn>
                    <a:cxn ang="0">
                      <a:pos x="514" y="127"/>
                    </a:cxn>
                    <a:cxn ang="0">
                      <a:pos x="472" y="106"/>
                    </a:cxn>
                    <a:cxn ang="0">
                      <a:pos x="407" y="77"/>
                    </a:cxn>
                    <a:cxn ang="0">
                      <a:pos x="315" y="44"/>
                    </a:cxn>
                    <a:cxn ang="0">
                      <a:pos x="265" y="31"/>
                    </a:cxn>
                    <a:cxn ang="0">
                      <a:pos x="217" y="21"/>
                    </a:cxn>
                    <a:cxn ang="0">
                      <a:pos x="167" y="12"/>
                    </a:cxn>
                    <a:cxn ang="0">
                      <a:pos x="115" y="6"/>
                    </a:cxn>
                    <a:cxn ang="0">
                      <a:pos x="36" y="0"/>
                    </a:cxn>
                    <a:cxn ang="0">
                      <a:pos x="5" y="2"/>
                    </a:cxn>
                    <a:cxn ang="0">
                      <a:pos x="0" y="8"/>
                    </a:cxn>
                    <a:cxn ang="0">
                      <a:pos x="2" y="17"/>
                    </a:cxn>
                    <a:cxn ang="0">
                      <a:pos x="7" y="23"/>
                    </a:cxn>
                    <a:cxn ang="0">
                      <a:pos x="36" y="23"/>
                    </a:cxn>
                    <a:cxn ang="0">
                      <a:pos x="111" y="29"/>
                    </a:cxn>
                    <a:cxn ang="0">
                      <a:pos x="163" y="35"/>
                    </a:cxn>
                    <a:cxn ang="0">
                      <a:pos x="213" y="44"/>
                    </a:cxn>
                    <a:cxn ang="0">
                      <a:pos x="261" y="54"/>
                    </a:cxn>
                    <a:cxn ang="0">
                      <a:pos x="307" y="67"/>
                    </a:cxn>
                    <a:cxn ang="0">
                      <a:pos x="399" y="100"/>
                    </a:cxn>
                    <a:cxn ang="0">
                      <a:pos x="461" y="125"/>
                    </a:cxn>
                    <a:cxn ang="0">
                      <a:pos x="503" y="146"/>
                    </a:cxn>
                    <a:cxn ang="0">
                      <a:pos x="543" y="171"/>
                    </a:cxn>
                    <a:cxn ang="0">
                      <a:pos x="580" y="194"/>
                    </a:cxn>
                    <a:cxn ang="0">
                      <a:pos x="614" y="221"/>
                    </a:cxn>
                    <a:cxn ang="0">
                      <a:pos x="647" y="249"/>
                    </a:cxn>
                    <a:cxn ang="0">
                      <a:pos x="680" y="276"/>
                    </a:cxn>
                  </a:cxnLst>
                  <a:rect l="0" t="0" r="r" b="b"/>
                  <a:pathLst>
                    <a:path w="714" h="297">
                      <a:moveTo>
                        <a:pt x="695" y="294"/>
                      </a:moveTo>
                      <a:lnTo>
                        <a:pt x="699" y="297"/>
                      </a:lnTo>
                      <a:lnTo>
                        <a:pt x="704" y="297"/>
                      </a:lnTo>
                      <a:lnTo>
                        <a:pt x="708" y="296"/>
                      </a:lnTo>
                      <a:lnTo>
                        <a:pt x="712" y="292"/>
                      </a:lnTo>
                      <a:lnTo>
                        <a:pt x="714" y="290"/>
                      </a:lnTo>
                      <a:lnTo>
                        <a:pt x="714" y="284"/>
                      </a:lnTo>
                      <a:lnTo>
                        <a:pt x="712" y="280"/>
                      </a:lnTo>
                      <a:lnTo>
                        <a:pt x="710" y="278"/>
                      </a:lnTo>
                      <a:lnTo>
                        <a:pt x="695" y="261"/>
                      </a:lnTo>
                      <a:lnTo>
                        <a:pt x="680" y="246"/>
                      </a:lnTo>
                      <a:lnTo>
                        <a:pt x="662" y="230"/>
                      </a:lnTo>
                      <a:lnTo>
                        <a:pt x="647" y="217"/>
                      </a:lnTo>
                      <a:lnTo>
                        <a:pt x="630" y="201"/>
                      </a:lnTo>
                      <a:lnTo>
                        <a:pt x="612" y="188"/>
                      </a:lnTo>
                      <a:lnTo>
                        <a:pt x="591" y="175"/>
                      </a:lnTo>
                      <a:lnTo>
                        <a:pt x="572" y="163"/>
                      </a:lnTo>
                      <a:lnTo>
                        <a:pt x="555" y="152"/>
                      </a:lnTo>
                      <a:lnTo>
                        <a:pt x="534" y="138"/>
                      </a:lnTo>
                      <a:lnTo>
                        <a:pt x="514" y="127"/>
                      </a:lnTo>
                      <a:lnTo>
                        <a:pt x="493" y="117"/>
                      </a:lnTo>
                      <a:lnTo>
                        <a:pt x="472" y="106"/>
                      </a:lnTo>
                      <a:lnTo>
                        <a:pt x="428" y="84"/>
                      </a:lnTo>
                      <a:lnTo>
                        <a:pt x="407" y="77"/>
                      </a:lnTo>
                      <a:lnTo>
                        <a:pt x="384" y="67"/>
                      </a:lnTo>
                      <a:lnTo>
                        <a:pt x="315" y="44"/>
                      </a:lnTo>
                      <a:lnTo>
                        <a:pt x="290" y="38"/>
                      </a:lnTo>
                      <a:lnTo>
                        <a:pt x="265" y="31"/>
                      </a:lnTo>
                      <a:lnTo>
                        <a:pt x="240" y="27"/>
                      </a:lnTo>
                      <a:lnTo>
                        <a:pt x="217" y="21"/>
                      </a:lnTo>
                      <a:lnTo>
                        <a:pt x="192" y="15"/>
                      </a:lnTo>
                      <a:lnTo>
                        <a:pt x="167" y="12"/>
                      </a:lnTo>
                      <a:lnTo>
                        <a:pt x="142" y="10"/>
                      </a:lnTo>
                      <a:lnTo>
                        <a:pt x="115" y="6"/>
                      </a:lnTo>
                      <a:lnTo>
                        <a:pt x="63" y="2"/>
                      </a:lnTo>
                      <a:lnTo>
                        <a:pt x="36" y="0"/>
                      </a:lnTo>
                      <a:lnTo>
                        <a:pt x="9" y="0"/>
                      </a:lnTo>
                      <a:lnTo>
                        <a:pt x="5" y="2"/>
                      </a:lnTo>
                      <a:lnTo>
                        <a:pt x="2" y="6"/>
                      </a:lnTo>
                      <a:lnTo>
                        <a:pt x="0" y="8"/>
                      </a:lnTo>
                      <a:lnTo>
                        <a:pt x="0" y="13"/>
                      </a:lnTo>
                      <a:lnTo>
                        <a:pt x="2" y="17"/>
                      </a:lnTo>
                      <a:lnTo>
                        <a:pt x="5" y="21"/>
                      </a:lnTo>
                      <a:lnTo>
                        <a:pt x="7" y="23"/>
                      </a:lnTo>
                      <a:lnTo>
                        <a:pt x="11" y="23"/>
                      </a:lnTo>
                      <a:lnTo>
                        <a:pt x="36" y="23"/>
                      </a:lnTo>
                      <a:lnTo>
                        <a:pt x="63" y="25"/>
                      </a:lnTo>
                      <a:lnTo>
                        <a:pt x="111" y="29"/>
                      </a:lnTo>
                      <a:lnTo>
                        <a:pt x="138" y="33"/>
                      </a:lnTo>
                      <a:lnTo>
                        <a:pt x="163" y="35"/>
                      </a:lnTo>
                      <a:lnTo>
                        <a:pt x="188" y="38"/>
                      </a:lnTo>
                      <a:lnTo>
                        <a:pt x="213" y="44"/>
                      </a:lnTo>
                      <a:lnTo>
                        <a:pt x="236" y="50"/>
                      </a:lnTo>
                      <a:lnTo>
                        <a:pt x="261" y="54"/>
                      </a:lnTo>
                      <a:lnTo>
                        <a:pt x="282" y="61"/>
                      </a:lnTo>
                      <a:lnTo>
                        <a:pt x="307" y="67"/>
                      </a:lnTo>
                      <a:lnTo>
                        <a:pt x="376" y="90"/>
                      </a:lnTo>
                      <a:lnTo>
                        <a:pt x="399" y="100"/>
                      </a:lnTo>
                      <a:lnTo>
                        <a:pt x="420" y="107"/>
                      </a:lnTo>
                      <a:lnTo>
                        <a:pt x="461" y="125"/>
                      </a:lnTo>
                      <a:lnTo>
                        <a:pt x="482" y="136"/>
                      </a:lnTo>
                      <a:lnTo>
                        <a:pt x="503" y="146"/>
                      </a:lnTo>
                      <a:lnTo>
                        <a:pt x="522" y="157"/>
                      </a:lnTo>
                      <a:lnTo>
                        <a:pt x="543" y="171"/>
                      </a:lnTo>
                      <a:lnTo>
                        <a:pt x="560" y="182"/>
                      </a:lnTo>
                      <a:lnTo>
                        <a:pt x="580" y="194"/>
                      </a:lnTo>
                      <a:lnTo>
                        <a:pt x="597" y="207"/>
                      </a:lnTo>
                      <a:lnTo>
                        <a:pt x="614" y="221"/>
                      </a:lnTo>
                      <a:lnTo>
                        <a:pt x="632" y="236"/>
                      </a:lnTo>
                      <a:lnTo>
                        <a:pt x="647" y="249"/>
                      </a:lnTo>
                      <a:lnTo>
                        <a:pt x="664" y="265"/>
                      </a:lnTo>
                      <a:lnTo>
                        <a:pt x="680" y="276"/>
                      </a:lnTo>
                      <a:lnTo>
                        <a:pt x="695" y="29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351247" name="Freeform 15"/>
                <p:cNvSpPr>
                  <a:spLocks/>
                </p:cNvSpPr>
                <p:nvPr/>
              </p:nvSpPr>
              <p:spPr bwMode="auto">
                <a:xfrm>
                  <a:off x="1916" y="1799"/>
                  <a:ext cx="104" cy="305"/>
                </a:xfrm>
                <a:custGeom>
                  <a:avLst/>
                  <a:gdLst/>
                  <a:ahLst/>
                  <a:cxnLst>
                    <a:cxn ang="0">
                      <a:pos x="104" y="4"/>
                    </a:cxn>
                    <a:cxn ang="0">
                      <a:pos x="102" y="0"/>
                    </a:cxn>
                    <a:cxn ang="0">
                      <a:pos x="94" y="2"/>
                    </a:cxn>
                    <a:cxn ang="0">
                      <a:pos x="93" y="6"/>
                    </a:cxn>
                    <a:cxn ang="0">
                      <a:pos x="91" y="15"/>
                    </a:cxn>
                    <a:cxn ang="0">
                      <a:pos x="89" y="37"/>
                    </a:cxn>
                    <a:cxn ang="0">
                      <a:pos x="87" y="58"/>
                    </a:cxn>
                    <a:cxn ang="0">
                      <a:pos x="73" y="133"/>
                    </a:cxn>
                    <a:cxn ang="0">
                      <a:pos x="66" y="159"/>
                    </a:cxn>
                    <a:cxn ang="0">
                      <a:pos x="60" y="177"/>
                    </a:cxn>
                    <a:cxn ang="0">
                      <a:pos x="52" y="194"/>
                    </a:cxn>
                    <a:cxn ang="0">
                      <a:pos x="45" y="211"/>
                    </a:cxn>
                    <a:cxn ang="0">
                      <a:pos x="37" y="228"/>
                    </a:cxn>
                    <a:cxn ang="0">
                      <a:pos x="29" y="244"/>
                    </a:cxn>
                    <a:cxn ang="0">
                      <a:pos x="20" y="263"/>
                    </a:cxn>
                    <a:cxn ang="0">
                      <a:pos x="4" y="288"/>
                    </a:cxn>
                    <a:cxn ang="0">
                      <a:pos x="0" y="296"/>
                    </a:cxn>
                    <a:cxn ang="0">
                      <a:pos x="2" y="303"/>
                    </a:cxn>
                    <a:cxn ang="0">
                      <a:pos x="8" y="305"/>
                    </a:cxn>
                    <a:cxn ang="0">
                      <a:pos x="12" y="303"/>
                    </a:cxn>
                    <a:cxn ang="0">
                      <a:pos x="16" y="292"/>
                    </a:cxn>
                    <a:cxn ang="0">
                      <a:pos x="27" y="275"/>
                    </a:cxn>
                    <a:cxn ang="0">
                      <a:pos x="35" y="257"/>
                    </a:cxn>
                    <a:cxn ang="0">
                      <a:pos x="45" y="242"/>
                    </a:cxn>
                    <a:cxn ang="0">
                      <a:pos x="52" y="225"/>
                    </a:cxn>
                    <a:cxn ang="0">
                      <a:pos x="60" y="207"/>
                    </a:cxn>
                    <a:cxn ang="0">
                      <a:pos x="68" y="190"/>
                    </a:cxn>
                    <a:cxn ang="0">
                      <a:pos x="73" y="173"/>
                    </a:cxn>
                    <a:cxn ang="0">
                      <a:pos x="81" y="144"/>
                    </a:cxn>
                    <a:cxn ang="0">
                      <a:pos x="98" y="67"/>
                    </a:cxn>
                    <a:cxn ang="0">
                      <a:pos x="100" y="46"/>
                    </a:cxn>
                    <a:cxn ang="0">
                      <a:pos x="102" y="27"/>
                    </a:cxn>
                    <a:cxn ang="0">
                      <a:pos x="104" y="8"/>
                    </a:cxn>
                  </a:cxnLst>
                  <a:rect l="0" t="0" r="r" b="b"/>
                  <a:pathLst>
                    <a:path w="104" h="305">
                      <a:moveTo>
                        <a:pt x="104" y="6"/>
                      </a:moveTo>
                      <a:lnTo>
                        <a:pt x="104" y="4"/>
                      </a:lnTo>
                      <a:lnTo>
                        <a:pt x="102" y="2"/>
                      </a:lnTo>
                      <a:lnTo>
                        <a:pt x="102" y="0"/>
                      </a:lnTo>
                      <a:lnTo>
                        <a:pt x="96" y="0"/>
                      </a:lnTo>
                      <a:lnTo>
                        <a:pt x="94" y="2"/>
                      </a:lnTo>
                      <a:lnTo>
                        <a:pt x="93" y="2"/>
                      </a:lnTo>
                      <a:lnTo>
                        <a:pt x="93" y="6"/>
                      </a:lnTo>
                      <a:lnTo>
                        <a:pt x="93" y="4"/>
                      </a:lnTo>
                      <a:lnTo>
                        <a:pt x="91" y="15"/>
                      </a:lnTo>
                      <a:lnTo>
                        <a:pt x="91" y="27"/>
                      </a:lnTo>
                      <a:lnTo>
                        <a:pt x="89" y="37"/>
                      </a:lnTo>
                      <a:lnTo>
                        <a:pt x="89" y="46"/>
                      </a:lnTo>
                      <a:lnTo>
                        <a:pt x="87" y="58"/>
                      </a:lnTo>
                      <a:lnTo>
                        <a:pt x="87" y="67"/>
                      </a:lnTo>
                      <a:lnTo>
                        <a:pt x="73" y="133"/>
                      </a:lnTo>
                      <a:lnTo>
                        <a:pt x="69" y="140"/>
                      </a:lnTo>
                      <a:lnTo>
                        <a:pt x="66" y="159"/>
                      </a:lnTo>
                      <a:lnTo>
                        <a:pt x="62" y="169"/>
                      </a:lnTo>
                      <a:lnTo>
                        <a:pt x="60" y="177"/>
                      </a:lnTo>
                      <a:lnTo>
                        <a:pt x="56" y="186"/>
                      </a:lnTo>
                      <a:lnTo>
                        <a:pt x="52" y="194"/>
                      </a:lnTo>
                      <a:lnTo>
                        <a:pt x="48" y="204"/>
                      </a:lnTo>
                      <a:lnTo>
                        <a:pt x="45" y="211"/>
                      </a:lnTo>
                      <a:lnTo>
                        <a:pt x="41" y="221"/>
                      </a:lnTo>
                      <a:lnTo>
                        <a:pt x="37" y="228"/>
                      </a:lnTo>
                      <a:lnTo>
                        <a:pt x="33" y="238"/>
                      </a:lnTo>
                      <a:lnTo>
                        <a:pt x="29" y="244"/>
                      </a:lnTo>
                      <a:lnTo>
                        <a:pt x="23" y="253"/>
                      </a:lnTo>
                      <a:lnTo>
                        <a:pt x="20" y="263"/>
                      </a:lnTo>
                      <a:lnTo>
                        <a:pt x="12" y="278"/>
                      </a:lnTo>
                      <a:lnTo>
                        <a:pt x="4" y="288"/>
                      </a:lnTo>
                      <a:lnTo>
                        <a:pt x="0" y="298"/>
                      </a:lnTo>
                      <a:lnTo>
                        <a:pt x="0" y="296"/>
                      </a:lnTo>
                      <a:lnTo>
                        <a:pt x="0" y="301"/>
                      </a:lnTo>
                      <a:lnTo>
                        <a:pt x="2" y="303"/>
                      </a:lnTo>
                      <a:lnTo>
                        <a:pt x="2" y="305"/>
                      </a:lnTo>
                      <a:lnTo>
                        <a:pt x="8" y="305"/>
                      </a:lnTo>
                      <a:lnTo>
                        <a:pt x="10" y="303"/>
                      </a:lnTo>
                      <a:lnTo>
                        <a:pt x="12" y="303"/>
                      </a:lnTo>
                      <a:lnTo>
                        <a:pt x="12" y="301"/>
                      </a:lnTo>
                      <a:lnTo>
                        <a:pt x="16" y="292"/>
                      </a:lnTo>
                      <a:lnTo>
                        <a:pt x="20" y="286"/>
                      </a:lnTo>
                      <a:lnTo>
                        <a:pt x="27" y="275"/>
                      </a:lnTo>
                      <a:lnTo>
                        <a:pt x="31" y="267"/>
                      </a:lnTo>
                      <a:lnTo>
                        <a:pt x="35" y="257"/>
                      </a:lnTo>
                      <a:lnTo>
                        <a:pt x="41" y="252"/>
                      </a:lnTo>
                      <a:lnTo>
                        <a:pt x="45" y="242"/>
                      </a:lnTo>
                      <a:lnTo>
                        <a:pt x="48" y="232"/>
                      </a:lnTo>
                      <a:lnTo>
                        <a:pt x="52" y="225"/>
                      </a:lnTo>
                      <a:lnTo>
                        <a:pt x="56" y="215"/>
                      </a:lnTo>
                      <a:lnTo>
                        <a:pt x="60" y="207"/>
                      </a:lnTo>
                      <a:lnTo>
                        <a:pt x="64" y="198"/>
                      </a:lnTo>
                      <a:lnTo>
                        <a:pt x="68" y="190"/>
                      </a:lnTo>
                      <a:lnTo>
                        <a:pt x="71" y="181"/>
                      </a:lnTo>
                      <a:lnTo>
                        <a:pt x="73" y="173"/>
                      </a:lnTo>
                      <a:lnTo>
                        <a:pt x="77" y="163"/>
                      </a:lnTo>
                      <a:lnTo>
                        <a:pt x="81" y="144"/>
                      </a:lnTo>
                      <a:lnTo>
                        <a:pt x="85" y="136"/>
                      </a:lnTo>
                      <a:lnTo>
                        <a:pt x="98" y="67"/>
                      </a:lnTo>
                      <a:lnTo>
                        <a:pt x="98" y="58"/>
                      </a:lnTo>
                      <a:lnTo>
                        <a:pt x="100" y="46"/>
                      </a:lnTo>
                      <a:lnTo>
                        <a:pt x="100" y="37"/>
                      </a:lnTo>
                      <a:lnTo>
                        <a:pt x="102" y="27"/>
                      </a:lnTo>
                      <a:lnTo>
                        <a:pt x="102" y="15"/>
                      </a:lnTo>
                      <a:lnTo>
                        <a:pt x="104" y="8"/>
                      </a:lnTo>
                      <a:lnTo>
                        <a:pt x="104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351248" name="Freeform 16"/>
                <p:cNvSpPr>
                  <a:spLocks/>
                </p:cNvSpPr>
                <p:nvPr/>
              </p:nvSpPr>
              <p:spPr bwMode="auto">
                <a:xfrm>
                  <a:off x="1926" y="1807"/>
                  <a:ext cx="714" cy="297"/>
                </a:xfrm>
                <a:custGeom>
                  <a:avLst/>
                  <a:gdLst/>
                  <a:ahLst/>
                  <a:cxnLst>
                    <a:cxn ang="0">
                      <a:pos x="712" y="17"/>
                    </a:cxn>
                    <a:cxn ang="0">
                      <a:pos x="714" y="7"/>
                    </a:cxn>
                    <a:cxn ang="0">
                      <a:pos x="709" y="2"/>
                    </a:cxn>
                    <a:cxn ang="0">
                      <a:pos x="699" y="0"/>
                    </a:cxn>
                    <a:cxn ang="0">
                      <a:pos x="680" y="19"/>
                    </a:cxn>
                    <a:cxn ang="0">
                      <a:pos x="647" y="48"/>
                    </a:cxn>
                    <a:cxn ang="0">
                      <a:pos x="597" y="88"/>
                    </a:cxn>
                    <a:cxn ang="0">
                      <a:pos x="561" y="113"/>
                    </a:cxn>
                    <a:cxn ang="0">
                      <a:pos x="522" y="138"/>
                    </a:cxn>
                    <a:cxn ang="0">
                      <a:pos x="482" y="159"/>
                    </a:cxn>
                    <a:cxn ang="0">
                      <a:pos x="399" y="197"/>
                    </a:cxn>
                    <a:cxn ang="0">
                      <a:pos x="282" y="234"/>
                    </a:cxn>
                    <a:cxn ang="0">
                      <a:pos x="236" y="245"/>
                    </a:cxn>
                    <a:cxn ang="0">
                      <a:pos x="188" y="257"/>
                    </a:cxn>
                    <a:cxn ang="0">
                      <a:pos x="138" y="263"/>
                    </a:cxn>
                    <a:cxn ang="0">
                      <a:pos x="63" y="270"/>
                    </a:cxn>
                    <a:cxn ang="0">
                      <a:pos x="11" y="274"/>
                    </a:cxn>
                    <a:cxn ang="0">
                      <a:pos x="4" y="278"/>
                    </a:cxn>
                    <a:cxn ang="0">
                      <a:pos x="0" y="284"/>
                    </a:cxn>
                    <a:cxn ang="0">
                      <a:pos x="4" y="293"/>
                    </a:cxn>
                    <a:cxn ang="0">
                      <a:pos x="10" y="297"/>
                    </a:cxn>
                    <a:cxn ang="0">
                      <a:pos x="36" y="295"/>
                    </a:cxn>
                    <a:cxn ang="0">
                      <a:pos x="115" y="290"/>
                    </a:cxn>
                    <a:cxn ang="0">
                      <a:pos x="167" y="284"/>
                    </a:cxn>
                    <a:cxn ang="0">
                      <a:pos x="217" y="274"/>
                    </a:cxn>
                    <a:cxn ang="0">
                      <a:pos x="265" y="265"/>
                    </a:cxn>
                    <a:cxn ang="0">
                      <a:pos x="315" y="251"/>
                    </a:cxn>
                    <a:cxn ang="0">
                      <a:pos x="472" y="190"/>
                    </a:cxn>
                    <a:cxn ang="0">
                      <a:pos x="515" y="169"/>
                    </a:cxn>
                    <a:cxn ang="0">
                      <a:pos x="555" y="144"/>
                    </a:cxn>
                    <a:cxn ang="0">
                      <a:pos x="591" y="121"/>
                    </a:cxn>
                    <a:cxn ang="0">
                      <a:pos x="647" y="80"/>
                    </a:cxn>
                    <a:cxn ang="0">
                      <a:pos x="680" y="50"/>
                    </a:cxn>
                    <a:cxn ang="0">
                      <a:pos x="711" y="19"/>
                    </a:cxn>
                  </a:cxnLst>
                  <a:rect l="0" t="0" r="r" b="b"/>
                  <a:pathLst>
                    <a:path w="714" h="297">
                      <a:moveTo>
                        <a:pt x="711" y="19"/>
                      </a:moveTo>
                      <a:lnTo>
                        <a:pt x="712" y="17"/>
                      </a:lnTo>
                      <a:lnTo>
                        <a:pt x="714" y="13"/>
                      </a:lnTo>
                      <a:lnTo>
                        <a:pt x="714" y="7"/>
                      </a:lnTo>
                      <a:lnTo>
                        <a:pt x="711" y="4"/>
                      </a:lnTo>
                      <a:lnTo>
                        <a:pt x="709" y="2"/>
                      </a:lnTo>
                      <a:lnTo>
                        <a:pt x="705" y="0"/>
                      </a:lnTo>
                      <a:lnTo>
                        <a:pt x="699" y="0"/>
                      </a:lnTo>
                      <a:lnTo>
                        <a:pt x="695" y="4"/>
                      </a:lnTo>
                      <a:lnTo>
                        <a:pt x="680" y="19"/>
                      </a:lnTo>
                      <a:lnTo>
                        <a:pt x="664" y="31"/>
                      </a:lnTo>
                      <a:lnTo>
                        <a:pt x="647" y="48"/>
                      </a:lnTo>
                      <a:lnTo>
                        <a:pt x="632" y="61"/>
                      </a:lnTo>
                      <a:lnTo>
                        <a:pt x="597" y="88"/>
                      </a:lnTo>
                      <a:lnTo>
                        <a:pt x="580" y="102"/>
                      </a:lnTo>
                      <a:lnTo>
                        <a:pt x="561" y="113"/>
                      </a:lnTo>
                      <a:lnTo>
                        <a:pt x="543" y="125"/>
                      </a:lnTo>
                      <a:lnTo>
                        <a:pt x="522" y="138"/>
                      </a:lnTo>
                      <a:lnTo>
                        <a:pt x="503" y="149"/>
                      </a:lnTo>
                      <a:lnTo>
                        <a:pt x="482" y="159"/>
                      </a:lnTo>
                      <a:lnTo>
                        <a:pt x="461" y="171"/>
                      </a:lnTo>
                      <a:lnTo>
                        <a:pt x="399" y="197"/>
                      </a:lnTo>
                      <a:lnTo>
                        <a:pt x="307" y="228"/>
                      </a:lnTo>
                      <a:lnTo>
                        <a:pt x="282" y="234"/>
                      </a:lnTo>
                      <a:lnTo>
                        <a:pt x="261" y="242"/>
                      </a:lnTo>
                      <a:lnTo>
                        <a:pt x="236" y="245"/>
                      </a:lnTo>
                      <a:lnTo>
                        <a:pt x="213" y="251"/>
                      </a:lnTo>
                      <a:lnTo>
                        <a:pt x="188" y="257"/>
                      </a:lnTo>
                      <a:lnTo>
                        <a:pt x="163" y="261"/>
                      </a:lnTo>
                      <a:lnTo>
                        <a:pt x="138" y="263"/>
                      </a:lnTo>
                      <a:lnTo>
                        <a:pt x="111" y="267"/>
                      </a:lnTo>
                      <a:lnTo>
                        <a:pt x="63" y="270"/>
                      </a:lnTo>
                      <a:lnTo>
                        <a:pt x="36" y="272"/>
                      </a:lnTo>
                      <a:lnTo>
                        <a:pt x="11" y="274"/>
                      </a:lnTo>
                      <a:lnTo>
                        <a:pt x="8" y="274"/>
                      </a:lnTo>
                      <a:lnTo>
                        <a:pt x="4" y="278"/>
                      </a:lnTo>
                      <a:lnTo>
                        <a:pt x="2" y="280"/>
                      </a:lnTo>
                      <a:lnTo>
                        <a:pt x="0" y="284"/>
                      </a:lnTo>
                      <a:lnTo>
                        <a:pt x="0" y="290"/>
                      </a:lnTo>
                      <a:lnTo>
                        <a:pt x="4" y="293"/>
                      </a:lnTo>
                      <a:lnTo>
                        <a:pt x="6" y="295"/>
                      </a:lnTo>
                      <a:lnTo>
                        <a:pt x="10" y="297"/>
                      </a:lnTo>
                      <a:lnTo>
                        <a:pt x="11" y="297"/>
                      </a:lnTo>
                      <a:lnTo>
                        <a:pt x="36" y="295"/>
                      </a:lnTo>
                      <a:lnTo>
                        <a:pt x="63" y="293"/>
                      </a:lnTo>
                      <a:lnTo>
                        <a:pt x="115" y="290"/>
                      </a:lnTo>
                      <a:lnTo>
                        <a:pt x="142" y="286"/>
                      </a:lnTo>
                      <a:lnTo>
                        <a:pt x="167" y="284"/>
                      </a:lnTo>
                      <a:lnTo>
                        <a:pt x="192" y="280"/>
                      </a:lnTo>
                      <a:lnTo>
                        <a:pt x="217" y="274"/>
                      </a:lnTo>
                      <a:lnTo>
                        <a:pt x="240" y="268"/>
                      </a:lnTo>
                      <a:lnTo>
                        <a:pt x="265" y="265"/>
                      </a:lnTo>
                      <a:lnTo>
                        <a:pt x="290" y="257"/>
                      </a:lnTo>
                      <a:lnTo>
                        <a:pt x="315" y="251"/>
                      </a:lnTo>
                      <a:lnTo>
                        <a:pt x="407" y="220"/>
                      </a:lnTo>
                      <a:lnTo>
                        <a:pt x="472" y="190"/>
                      </a:lnTo>
                      <a:lnTo>
                        <a:pt x="494" y="178"/>
                      </a:lnTo>
                      <a:lnTo>
                        <a:pt x="515" y="169"/>
                      </a:lnTo>
                      <a:lnTo>
                        <a:pt x="534" y="157"/>
                      </a:lnTo>
                      <a:lnTo>
                        <a:pt x="555" y="144"/>
                      </a:lnTo>
                      <a:lnTo>
                        <a:pt x="572" y="132"/>
                      </a:lnTo>
                      <a:lnTo>
                        <a:pt x="591" y="121"/>
                      </a:lnTo>
                      <a:lnTo>
                        <a:pt x="613" y="107"/>
                      </a:lnTo>
                      <a:lnTo>
                        <a:pt x="647" y="80"/>
                      </a:lnTo>
                      <a:lnTo>
                        <a:pt x="663" y="63"/>
                      </a:lnTo>
                      <a:lnTo>
                        <a:pt x="680" y="50"/>
                      </a:lnTo>
                      <a:lnTo>
                        <a:pt x="695" y="34"/>
                      </a:lnTo>
                      <a:lnTo>
                        <a:pt x="711" y="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351249" name="Freeform 17"/>
                <p:cNvSpPr>
                  <a:spLocks/>
                </p:cNvSpPr>
                <p:nvPr/>
              </p:nvSpPr>
              <p:spPr bwMode="auto">
                <a:xfrm>
                  <a:off x="1801" y="1506"/>
                  <a:ext cx="165" cy="165"/>
                </a:xfrm>
                <a:custGeom>
                  <a:avLst/>
                  <a:gdLst/>
                  <a:ahLst/>
                  <a:cxnLst>
                    <a:cxn ang="0">
                      <a:pos x="2" y="105"/>
                    </a:cxn>
                    <a:cxn ang="0">
                      <a:pos x="12" y="126"/>
                    </a:cxn>
                    <a:cxn ang="0">
                      <a:pos x="21" y="140"/>
                    </a:cxn>
                    <a:cxn ang="0">
                      <a:pos x="33" y="149"/>
                    </a:cxn>
                    <a:cxn ang="0">
                      <a:pos x="44" y="157"/>
                    </a:cxn>
                    <a:cxn ang="0">
                      <a:pos x="62" y="163"/>
                    </a:cxn>
                    <a:cxn ang="0">
                      <a:pos x="88" y="165"/>
                    </a:cxn>
                    <a:cxn ang="0">
                      <a:pos x="110" y="161"/>
                    </a:cxn>
                    <a:cxn ang="0">
                      <a:pos x="131" y="151"/>
                    </a:cxn>
                    <a:cxn ang="0">
                      <a:pos x="140" y="140"/>
                    </a:cxn>
                    <a:cxn ang="0">
                      <a:pos x="152" y="130"/>
                    </a:cxn>
                    <a:cxn ang="0">
                      <a:pos x="161" y="109"/>
                    </a:cxn>
                    <a:cxn ang="0">
                      <a:pos x="165" y="88"/>
                    </a:cxn>
                    <a:cxn ang="0">
                      <a:pos x="163" y="61"/>
                    </a:cxn>
                    <a:cxn ang="0">
                      <a:pos x="158" y="44"/>
                    </a:cxn>
                    <a:cxn ang="0">
                      <a:pos x="150" y="32"/>
                    </a:cxn>
                    <a:cxn ang="0">
                      <a:pos x="140" y="21"/>
                    </a:cxn>
                    <a:cxn ang="0">
                      <a:pos x="127" y="11"/>
                    </a:cxn>
                    <a:cxn ang="0">
                      <a:pos x="106" y="1"/>
                    </a:cxn>
                    <a:cxn ang="0">
                      <a:pos x="62" y="1"/>
                    </a:cxn>
                    <a:cxn ang="0">
                      <a:pos x="44" y="7"/>
                    </a:cxn>
                    <a:cxn ang="0">
                      <a:pos x="33" y="15"/>
                    </a:cxn>
                    <a:cxn ang="0">
                      <a:pos x="21" y="24"/>
                    </a:cxn>
                    <a:cxn ang="0">
                      <a:pos x="12" y="38"/>
                    </a:cxn>
                    <a:cxn ang="0">
                      <a:pos x="4" y="55"/>
                    </a:cxn>
                    <a:cxn ang="0">
                      <a:pos x="0" y="82"/>
                    </a:cxn>
                    <a:cxn ang="0">
                      <a:pos x="25" y="63"/>
                    </a:cxn>
                    <a:cxn ang="0">
                      <a:pos x="29" y="55"/>
                    </a:cxn>
                    <a:cxn ang="0">
                      <a:pos x="37" y="44"/>
                    </a:cxn>
                    <a:cxn ang="0">
                      <a:pos x="50" y="32"/>
                    </a:cxn>
                    <a:cxn ang="0">
                      <a:pos x="58" y="26"/>
                    </a:cxn>
                    <a:cxn ang="0">
                      <a:pos x="69" y="23"/>
                    </a:cxn>
                    <a:cxn ang="0">
                      <a:pos x="102" y="24"/>
                    </a:cxn>
                    <a:cxn ang="0">
                      <a:pos x="111" y="30"/>
                    </a:cxn>
                    <a:cxn ang="0">
                      <a:pos x="125" y="40"/>
                    </a:cxn>
                    <a:cxn ang="0">
                      <a:pos x="135" y="53"/>
                    </a:cxn>
                    <a:cxn ang="0">
                      <a:pos x="138" y="59"/>
                    </a:cxn>
                    <a:cxn ang="0">
                      <a:pos x="142" y="80"/>
                    </a:cxn>
                    <a:cxn ang="0">
                      <a:pos x="142" y="94"/>
                    </a:cxn>
                    <a:cxn ang="0">
                      <a:pos x="138" y="107"/>
                    </a:cxn>
                    <a:cxn ang="0">
                      <a:pos x="131" y="117"/>
                    </a:cxn>
                    <a:cxn ang="0">
                      <a:pos x="117" y="130"/>
                    </a:cxn>
                    <a:cxn ang="0">
                      <a:pos x="108" y="138"/>
                    </a:cxn>
                    <a:cxn ang="0">
                      <a:pos x="94" y="142"/>
                    </a:cxn>
                    <a:cxn ang="0">
                      <a:pos x="81" y="142"/>
                    </a:cxn>
                    <a:cxn ang="0">
                      <a:pos x="60" y="138"/>
                    </a:cxn>
                    <a:cxn ang="0">
                      <a:pos x="54" y="134"/>
                    </a:cxn>
                    <a:cxn ang="0">
                      <a:pos x="40" y="124"/>
                    </a:cxn>
                    <a:cxn ang="0">
                      <a:pos x="31" y="111"/>
                    </a:cxn>
                    <a:cxn ang="0">
                      <a:pos x="25" y="101"/>
                    </a:cxn>
                    <a:cxn ang="0">
                      <a:pos x="0" y="82"/>
                    </a:cxn>
                  </a:cxnLst>
                  <a:rect l="0" t="0" r="r" b="b"/>
                  <a:pathLst>
                    <a:path w="165" h="165">
                      <a:moveTo>
                        <a:pt x="0" y="82"/>
                      </a:moveTo>
                      <a:lnTo>
                        <a:pt x="0" y="97"/>
                      </a:lnTo>
                      <a:lnTo>
                        <a:pt x="2" y="101"/>
                      </a:lnTo>
                      <a:lnTo>
                        <a:pt x="2" y="105"/>
                      </a:lnTo>
                      <a:lnTo>
                        <a:pt x="4" y="109"/>
                      </a:lnTo>
                      <a:lnTo>
                        <a:pt x="4" y="111"/>
                      </a:lnTo>
                      <a:lnTo>
                        <a:pt x="10" y="124"/>
                      </a:lnTo>
                      <a:lnTo>
                        <a:pt x="12" y="126"/>
                      </a:lnTo>
                      <a:lnTo>
                        <a:pt x="14" y="130"/>
                      </a:lnTo>
                      <a:lnTo>
                        <a:pt x="15" y="132"/>
                      </a:lnTo>
                      <a:lnTo>
                        <a:pt x="17" y="136"/>
                      </a:lnTo>
                      <a:lnTo>
                        <a:pt x="21" y="140"/>
                      </a:lnTo>
                      <a:lnTo>
                        <a:pt x="25" y="140"/>
                      </a:lnTo>
                      <a:lnTo>
                        <a:pt x="25" y="143"/>
                      </a:lnTo>
                      <a:lnTo>
                        <a:pt x="29" y="147"/>
                      </a:lnTo>
                      <a:lnTo>
                        <a:pt x="33" y="149"/>
                      </a:lnTo>
                      <a:lnTo>
                        <a:pt x="35" y="151"/>
                      </a:lnTo>
                      <a:lnTo>
                        <a:pt x="39" y="153"/>
                      </a:lnTo>
                      <a:lnTo>
                        <a:pt x="40" y="155"/>
                      </a:lnTo>
                      <a:lnTo>
                        <a:pt x="44" y="157"/>
                      </a:lnTo>
                      <a:lnTo>
                        <a:pt x="50" y="161"/>
                      </a:lnTo>
                      <a:lnTo>
                        <a:pt x="56" y="161"/>
                      </a:lnTo>
                      <a:lnTo>
                        <a:pt x="60" y="163"/>
                      </a:lnTo>
                      <a:lnTo>
                        <a:pt x="62" y="163"/>
                      </a:lnTo>
                      <a:lnTo>
                        <a:pt x="65" y="165"/>
                      </a:lnTo>
                      <a:lnTo>
                        <a:pt x="77" y="165"/>
                      </a:lnTo>
                      <a:lnTo>
                        <a:pt x="90" y="163"/>
                      </a:lnTo>
                      <a:lnTo>
                        <a:pt x="88" y="165"/>
                      </a:lnTo>
                      <a:lnTo>
                        <a:pt x="98" y="165"/>
                      </a:lnTo>
                      <a:lnTo>
                        <a:pt x="102" y="163"/>
                      </a:lnTo>
                      <a:lnTo>
                        <a:pt x="106" y="163"/>
                      </a:lnTo>
                      <a:lnTo>
                        <a:pt x="110" y="161"/>
                      </a:lnTo>
                      <a:lnTo>
                        <a:pt x="111" y="161"/>
                      </a:lnTo>
                      <a:lnTo>
                        <a:pt x="125" y="155"/>
                      </a:lnTo>
                      <a:lnTo>
                        <a:pt x="127" y="153"/>
                      </a:lnTo>
                      <a:lnTo>
                        <a:pt x="131" y="151"/>
                      </a:lnTo>
                      <a:lnTo>
                        <a:pt x="133" y="149"/>
                      </a:lnTo>
                      <a:lnTo>
                        <a:pt x="136" y="147"/>
                      </a:lnTo>
                      <a:lnTo>
                        <a:pt x="140" y="143"/>
                      </a:lnTo>
                      <a:lnTo>
                        <a:pt x="140" y="140"/>
                      </a:lnTo>
                      <a:lnTo>
                        <a:pt x="144" y="140"/>
                      </a:lnTo>
                      <a:lnTo>
                        <a:pt x="148" y="136"/>
                      </a:lnTo>
                      <a:lnTo>
                        <a:pt x="150" y="132"/>
                      </a:lnTo>
                      <a:lnTo>
                        <a:pt x="152" y="130"/>
                      </a:lnTo>
                      <a:lnTo>
                        <a:pt x="154" y="126"/>
                      </a:lnTo>
                      <a:lnTo>
                        <a:pt x="156" y="124"/>
                      </a:lnTo>
                      <a:lnTo>
                        <a:pt x="161" y="111"/>
                      </a:lnTo>
                      <a:lnTo>
                        <a:pt x="161" y="109"/>
                      </a:lnTo>
                      <a:lnTo>
                        <a:pt x="163" y="105"/>
                      </a:lnTo>
                      <a:lnTo>
                        <a:pt x="163" y="101"/>
                      </a:lnTo>
                      <a:lnTo>
                        <a:pt x="165" y="97"/>
                      </a:lnTo>
                      <a:lnTo>
                        <a:pt x="165" y="88"/>
                      </a:lnTo>
                      <a:lnTo>
                        <a:pt x="163" y="90"/>
                      </a:lnTo>
                      <a:lnTo>
                        <a:pt x="165" y="76"/>
                      </a:lnTo>
                      <a:lnTo>
                        <a:pt x="165" y="65"/>
                      </a:lnTo>
                      <a:lnTo>
                        <a:pt x="163" y="61"/>
                      </a:lnTo>
                      <a:lnTo>
                        <a:pt x="163" y="59"/>
                      </a:lnTo>
                      <a:lnTo>
                        <a:pt x="161" y="55"/>
                      </a:lnTo>
                      <a:lnTo>
                        <a:pt x="161" y="49"/>
                      </a:lnTo>
                      <a:lnTo>
                        <a:pt x="158" y="44"/>
                      </a:lnTo>
                      <a:lnTo>
                        <a:pt x="156" y="40"/>
                      </a:lnTo>
                      <a:lnTo>
                        <a:pt x="154" y="38"/>
                      </a:lnTo>
                      <a:lnTo>
                        <a:pt x="152" y="34"/>
                      </a:lnTo>
                      <a:lnTo>
                        <a:pt x="150" y="32"/>
                      </a:lnTo>
                      <a:lnTo>
                        <a:pt x="148" y="28"/>
                      </a:lnTo>
                      <a:lnTo>
                        <a:pt x="144" y="24"/>
                      </a:lnTo>
                      <a:lnTo>
                        <a:pt x="140" y="24"/>
                      </a:lnTo>
                      <a:lnTo>
                        <a:pt x="140" y="21"/>
                      </a:lnTo>
                      <a:lnTo>
                        <a:pt x="136" y="17"/>
                      </a:lnTo>
                      <a:lnTo>
                        <a:pt x="133" y="15"/>
                      </a:lnTo>
                      <a:lnTo>
                        <a:pt x="131" y="13"/>
                      </a:lnTo>
                      <a:lnTo>
                        <a:pt x="127" y="11"/>
                      </a:lnTo>
                      <a:lnTo>
                        <a:pt x="125" y="9"/>
                      </a:lnTo>
                      <a:lnTo>
                        <a:pt x="111" y="3"/>
                      </a:lnTo>
                      <a:lnTo>
                        <a:pt x="110" y="3"/>
                      </a:lnTo>
                      <a:lnTo>
                        <a:pt x="106" y="1"/>
                      </a:lnTo>
                      <a:lnTo>
                        <a:pt x="102" y="1"/>
                      </a:lnTo>
                      <a:lnTo>
                        <a:pt x="98" y="0"/>
                      </a:lnTo>
                      <a:lnTo>
                        <a:pt x="65" y="0"/>
                      </a:lnTo>
                      <a:lnTo>
                        <a:pt x="62" y="1"/>
                      </a:lnTo>
                      <a:lnTo>
                        <a:pt x="60" y="1"/>
                      </a:lnTo>
                      <a:lnTo>
                        <a:pt x="56" y="3"/>
                      </a:lnTo>
                      <a:lnTo>
                        <a:pt x="50" y="3"/>
                      </a:lnTo>
                      <a:lnTo>
                        <a:pt x="44" y="7"/>
                      </a:lnTo>
                      <a:lnTo>
                        <a:pt x="40" y="9"/>
                      </a:lnTo>
                      <a:lnTo>
                        <a:pt x="39" y="11"/>
                      </a:lnTo>
                      <a:lnTo>
                        <a:pt x="35" y="13"/>
                      </a:lnTo>
                      <a:lnTo>
                        <a:pt x="33" y="15"/>
                      </a:lnTo>
                      <a:lnTo>
                        <a:pt x="29" y="17"/>
                      </a:lnTo>
                      <a:lnTo>
                        <a:pt x="25" y="21"/>
                      </a:lnTo>
                      <a:lnTo>
                        <a:pt x="25" y="24"/>
                      </a:lnTo>
                      <a:lnTo>
                        <a:pt x="21" y="24"/>
                      </a:lnTo>
                      <a:lnTo>
                        <a:pt x="17" y="28"/>
                      </a:lnTo>
                      <a:lnTo>
                        <a:pt x="15" y="32"/>
                      </a:lnTo>
                      <a:lnTo>
                        <a:pt x="14" y="34"/>
                      </a:lnTo>
                      <a:lnTo>
                        <a:pt x="12" y="38"/>
                      </a:lnTo>
                      <a:lnTo>
                        <a:pt x="10" y="40"/>
                      </a:lnTo>
                      <a:lnTo>
                        <a:pt x="8" y="44"/>
                      </a:lnTo>
                      <a:lnTo>
                        <a:pt x="4" y="49"/>
                      </a:lnTo>
                      <a:lnTo>
                        <a:pt x="4" y="55"/>
                      </a:lnTo>
                      <a:lnTo>
                        <a:pt x="2" y="59"/>
                      </a:lnTo>
                      <a:lnTo>
                        <a:pt x="2" y="61"/>
                      </a:lnTo>
                      <a:lnTo>
                        <a:pt x="0" y="65"/>
                      </a:lnTo>
                      <a:lnTo>
                        <a:pt x="0" y="82"/>
                      </a:lnTo>
                      <a:lnTo>
                        <a:pt x="23" y="82"/>
                      </a:lnTo>
                      <a:lnTo>
                        <a:pt x="23" y="69"/>
                      </a:lnTo>
                      <a:lnTo>
                        <a:pt x="25" y="65"/>
                      </a:lnTo>
                      <a:lnTo>
                        <a:pt x="25" y="63"/>
                      </a:lnTo>
                      <a:lnTo>
                        <a:pt x="27" y="59"/>
                      </a:lnTo>
                      <a:lnTo>
                        <a:pt x="27" y="57"/>
                      </a:lnTo>
                      <a:lnTo>
                        <a:pt x="27" y="59"/>
                      </a:lnTo>
                      <a:lnTo>
                        <a:pt x="29" y="55"/>
                      </a:lnTo>
                      <a:lnTo>
                        <a:pt x="31" y="53"/>
                      </a:lnTo>
                      <a:lnTo>
                        <a:pt x="33" y="49"/>
                      </a:lnTo>
                      <a:lnTo>
                        <a:pt x="35" y="47"/>
                      </a:lnTo>
                      <a:lnTo>
                        <a:pt x="37" y="44"/>
                      </a:lnTo>
                      <a:lnTo>
                        <a:pt x="40" y="40"/>
                      </a:lnTo>
                      <a:lnTo>
                        <a:pt x="44" y="36"/>
                      </a:lnTo>
                      <a:lnTo>
                        <a:pt x="48" y="34"/>
                      </a:lnTo>
                      <a:lnTo>
                        <a:pt x="50" y="32"/>
                      </a:lnTo>
                      <a:lnTo>
                        <a:pt x="54" y="30"/>
                      </a:lnTo>
                      <a:lnTo>
                        <a:pt x="56" y="28"/>
                      </a:lnTo>
                      <a:lnTo>
                        <a:pt x="60" y="26"/>
                      </a:lnTo>
                      <a:lnTo>
                        <a:pt x="58" y="26"/>
                      </a:lnTo>
                      <a:lnTo>
                        <a:pt x="60" y="26"/>
                      </a:lnTo>
                      <a:lnTo>
                        <a:pt x="63" y="24"/>
                      </a:lnTo>
                      <a:lnTo>
                        <a:pt x="65" y="24"/>
                      </a:lnTo>
                      <a:lnTo>
                        <a:pt x="69" y="23"/>
                      </a:lnTo>
                      <a:lnTo>
                        <a:pt x="83" y="23"/>
                      </a:lnTo>
                      <a:lnTo>
                        <a:pt x="94" y="23"/>
                      </a:lnTo>
                      <a:lnTo>
                        <a:pt x="98" y="24"/>
                      </a:lnTo>
                      <a:lnTo>
                        <a:pt x="102" y="24"/>
                      </a:lnTo>
                      <a:lnTo>
                        <a:pt x="106" y="26"/>
                      </a:lnTo>
                      <a:lnTo>
                        <a:pt x="108" y="26"/>
                      </a:lnTo>
                      <a:lnTo>
                        <a:pt x="110" y="28"/>
                      </a:lnTo>
                      <a:lnTo>
                        <a:pt x="111" y="30"/>
                      </a:lnTo>
                      <a:lnTo>
                        <a:pt x="115" y="32"/>
                      </a:lnTo>
                      <a:lnTo>
                        <a:pt x="117" y="34"/>
                      </a:lnTo>
                      <a:lnTo>
                        <a:pt x="121" y="36"/>
                      </a:lnTo>
                      <a:lnTo>
                        <a:pt x="125" y="40"/>
                      </a:lnTo>
                      <a:lnTo>
                        <a:pt x="129" y="44"/>
                      </a:lnTo>
                      <a:lnTo>
                        <a:pt x="131" y="47"/>
                      </a:lnTo>
                      <a:lnTo>
                        <a:pt x="133" y="49"/>
                      </a:lnTo>
                      <a:lnTo>
                        <a:pt x="135" y="53"/>
                      </a:lnTo>
                      <a:lnTo>
                        <a:pt x="136" y="55"/>
                      </a:lnTo>
                      <a:lnTo>
                        <a:pt x="138" y="59"/>
                      </a:lnTo>
                      <a:lnTo>
                        <a:pt x="138" y="57"/>
                      </a:lnTo>
                      <a:lnTo>
                        <a:pt x="138" y="59"/>
                      </a:lnTo>
                      <a:lnTo>
                        <a:pt x="140" y="63"/>
                      </a:lnTo>
                      <a:lnTo>
                        <a:pt x="140" y="65"/>
                      </a:lnTo>
                      <a:lnTo>
                        <a:pt x="142" y="69"/>
                      </a:lnTo>
                      <a:lnTo>
                        <a:pt x="142" y="80"/>
                      </a:lnTo>
                      <a:lnTo>
                        <a:pt x="146" y="88"/>
                      </a:lnTo>
                      <a:lnTo>
                        <a:pt x="148" y="74"/>
                      </a:lnTo>
                      <a:lnTo>
                        <a:pt x="142" y="80"/>
                      </a:lnTo>
                      <a:lnTo>
                        <a:pt x="142" y="94"/>
                      </a:lnTo>
                      <a:lnTo>
                        <a:pt x="140" y="97"/>
                      </a:lnTo>
                      <a:lnTo>
                        <a:pt x="140" y="101"/>
                      </a:lnTo>
                      <a:lnTo>
                        <a:pt x="138" y="105"/>
                      </a:lnTo>
                      <a:lnTo>
                        <a:pt x="138" y="107"/>
                      </a:lnTo>
                      <a:lnTo>
                        <a:pt x="136" y="109"/>
                      </a:lnTo>
                      <a:lnTo>
                        <a:pt x="135" y="111"/>
                      </a:lnTo>
                      <a:lnTo>
                        <a:pt x="133" y="115"/>
                      </a:lnTo>
                      <a:lnTo>
                        <a:pt x="131" y="117"/>
                      </a:lnTo>
                      <a:lnTo>
                        <a:pt x="129" y="120"/>
                      </a:lnTo>
                      <a:lnTo>
                        <a:pt x="125" y="124"/>
                      </a:lnTo>
                      <a:lnTo>
                        <a:pt x="121" y="128"/>
                      </a:lnTo>
                      <a:lnTo>
                        <a:pt x="117" y="130"/>
                      </a:lnTo>
                      <a:lnTo>
                        <a:pt x="115" y="132"/>
                      </a:lnTo>
                      <a:lnTo>
                        <a:pt x="111" y="134"/>
                      </a:lnTo>
                      <a:lnTo>
                        <a:pt x="110" y="136"/>
                      </a:lnTo>
                      <a:lnTo>
                        <a:pt x="108" y="138"/>
                      </a:lnTo>
                      <a:lnTo>
                        <a:pt x="106" y="138"/>
                      </a:lnTo>
                      <a:lnTo>
                        <a:pt x="102" y="140"/>
                      </a:lnTo>
                      <a:lnTo>
                        <a:pt x="98" y="140"/>
                      </a:lnTo>
                      <a:lnTo>
                        <a:pt x="94" y="142"/>
                      </a:lnTo>
                      <a:lnTo>
                        <a:pt x="81" y="142"/>
                      </a:lnTo>
                      <a:lnTo>
                        <a:pt x="75" y="147"/>
                      </a:lnTo>
                      <a:lnTo>
                        <a:pt x="88" y="145"/>
                      </a:lnTo>
                      <a:lnTo>
                        <a:pt x="81" y="142"/>
                      </a:lnTo>
                      <a:lnTo>
                        <a:pt x="69" y="142"/>
                      </a:lnTo>
                      <a:lnTo>
                        <a:pt x="65" y="140"/>
                      </a:lnTo>
                      <a:lnTo>
                        <a:pt x="63" y="140"/>
                      </a:lnTo>
                      <a:lnTo>
                        <a:pt x="60" y="138"/>
                      </a:lnTo>
                      <a:lnTo>
                        <a:pt x="58" y="138"/>
                      </a:lnTo>
                      <a:lnTo>
                        <a:pt x="60" y="138"/>
                      </a:lnTo>
                      <a:lnTo>
                        <a:pt x="56" y="136"/>
                      </a:lnTo>
                      <a:lnTo>
                        <a:pt x="54" y="134"/>
                      </a:lnTo>
                      <a:lnTo>
                        <a:pt x="50" y="132"/>
                      </a:lnTo>
                      <a:lnTo>
                        <a:pt x="48" y="130"/>
                      </a:lnTo>
                      <a:lnTo>
                        <a:pt x="44" y="128"/>
                      </a:lnTo>
                      <a:lnTo>
                        <a:pt x="40" y="124"/>
                      </a:lnTo>
                      <a:lnTo>
                        <a:pt x="37" y="120"/>
                      </a:lnTo>
                      <a:lnTo>
                        <a:pt x="35" y="117"/>
                      </a:lnTo>
                      <a:lnTo>
                        <a:pt x="33" y="115"/>
                      </a:lnTo>
                      <a:lnTo>
                        <a:pt x="31" y="111"/>
                      </a:lnTo>
                      <a:lnTo>
                        <a:pt x="29" y="109"/>
                      </a:lnTo>
                      <a:lnTo>
                        <a:pt x="27" y="107"/>
                      </a:lnTo>
                      <a:lnTo>
                        <a:pt x="27" y="105"/>
                      </a:lnTo>
                      <a:lnTo>
                        <a:pt x="25" y="101"/>
                      </a:lnTo>
                      <a:lnTo>
                        <a:pt x="25" y="97"/>
                      </a:lnTo>
                      <a:lnTo>
                        <a:pt x="23" y="94"/>
                      </a:lnTo>
                      <a:lnTo>
                        <a:pt x="23" y="82"/>
                      </a:lnTo>
                      <a:lnTo>
                        <a:pt x="0" y="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351250" name="Freeform 18"/>
                <p:cNvSpPr>
                  <a:spLocks/>
                </p:cNvSpPr>
                <p:nvPr/>
              </p:nvSpPr>
              <p:spPr bwMode="auto">
                <a:xfrm>
                  <a:off x="1838" y="1722"/>
                  <a:ext cx="165" cy="165"/>
                </a:xfrm>
                <a:custGeom>
                  <a:avLst/>
                  <a:gdLst/>
                  <a:ahLst/>
                  <a:cxnLst>
                    <a:cxn ang="0">
                      <a:pos x="2" y="106"/>
                    </a:cxn>
                    <a:cxn ang="0">
                      <a:pos x="11" y="127"/>
                    </a:cxn>
                    <a:cxn ang="0">
                      <a:pos x="21" y="140"/>
                    </a:cxn>
                    <a:cxn ang="0">
                      <a:pos x="32" y="150"/>
                    </a:cxn>
                    <a:cxn ang="0">
                      <a:pos x="44" y="158"/>
                    </a:cxn>
                    <a:cxn ang="0">
                      <a:pos x="61" y="163"/>
                    </a:cxn>
                    <a:cxn ang="0">
                      <a:pos x="88" y="165"/>
                    </a:cxn>
                    <a:cxn ang="0">
                      <a:pos x="109" y="162"/>
                    </a:cxn>
                    <a:cxn ang="0">
                      <a:pos x="130" y="152"/>
                    </a:cxn>
                    <a:cxn ang="0">
                      <a:pos x="140" y="140"/>
                    </a:cxn>
                    <a:cxn ang="0">
                      <a:pos x="151" y="131"/>
                    </a:cxn>
                    <a:cxn ang="0">
                      <a:pos x="161" y="110"/>
                    </a:cxn>
                    <a:cxn ang="0">
                      <a:pos x="165" y="89"/>
                    </a:cxn>
                    <a:cxn ang="0">
                      <a:pos x="163" y="62"/>
                    </a:cxn>
                    <a:cxn ang="0">
                      <a:pos x="157" y="44"/>
                    </a:cxn>
                    <a:cxn ang="0">
                      <a:pos x="149" y="33"/>
                    </a:cxn>
                    <a:cxn ang="0">
                      <a:pos x="140" y="21"/>
                    </a:cxn>
                    <a:cxn ang="0">
                      <a:pos x="126" y="12"/>
                    </a:cxn>
                    <a:cxn ang="0">
                      <a:pos x="105" y="2"/>
                    </a:cxn>
                    <a:cxn ang="0">
                      <a:pos x="61" y="2"/>
                    </a:cxn>
                    <a:cxn ang="0">
                      <a:pos x="44" y="8"/>
                    </a:cxn>
                    <a:cxn ang="0">
                      <a:pos x="32" y="16"/>
                    </a:cxn>
                    <a:cxn ang="0">
                      <a:pos x="21" y="25"/>
                    </a:cxn>
                    <a:cxn ang="0">
                      <a:pos x="11" y="39"/>
                    </a:cxn>
                    <a:cxn ang="0">
                      <a:pos x="3" y="56"/>
                    </a:cxn>
                    <a:cxn ang="0">
                      <a:pos x="0" y="83"/>
                    </a:cxn>
                    <a:cxn ang="0">
                      <a:pos x="25" y="64"/>
                    </a:cxn>
                    <a:cxn ang="0">
                      <a:pos x="28" y="56"/>
                    </a:cxn>
                    <a:cxn ang="0">
                      <a:pos x="36" y="44"/>
                    </a:cxn>
                    <a:cxn ang="0">
                      <a:pos x="50" y="33"/>
                    </a:cxn>
                    <a:cxn ang="0">
                      <a:pos x="57" y="27"/>
                    </a:cxn>
                    <a:cxn ang="0">
                      <a:pos x="69" y="23"/>
                    </a:cxn>
                    <a:cxn ang="0">
                      <a:pos x="101" y="25"/>
                    </a:cxn>
                    <a:cxn ang="0">
                      <a:pos x="111" y="31"/>
                    </a:cxn>
                    <a:cxn ang="0">
                      <a:pos x="124" y="41"/>
                    </a:cxn>
                    <a:cxn ang="0">
                      <a:pos x="134" y="54"/>
                    </a:cxn>
                    <a:cxn ang="0">
                      <a:pos x="138" y="60"/>
                    </a:cxn>
                    <a:cxn ang="0">
                      <a:pos x="142" y="81"/>
                    </a:cxn>
                    <a:cxn ang="0">
                      <a:pos x="142" y="94"/>
                    </a:cxn>
                    <a:cxn ang="0">
                      <a:pos x="138" y="108"/>
                    </a:cxn>
                    <a:cxn ang="0">
                      <a:pos x="130" y="117"/>
                    </a:cxn>
                    <a:cxn ang="0">
                      <a:pos x="117" y="131"/>
                    </a:cxn>
                    <a:cxn ang="0">
                      <a:pos x="107" y="139"/>
                    </a:cxn>
                    <a:cxn ang="0">
                      <a:pos x="94" y="142"/>
                    </a:cxn>
                    <a:cxn ang="0">
                      <a:pos x="80" y="142"/>
                    </a:cxn>
                    <a:cxn ang="0">
                      <a:pos x="59" y="139"/>
                    </a:cxn>
                    <a:cxn ang="0">
                      <a:pos x="53" y="135"/>
                    </a:cxn>
                    <a:cxn ang="0">
                      <a:pos x="40" y="125"/>
                    </a:cxn>
                    <a:cxn ang="0">
                      <a:pos x="30" y="112"/>
                    </a:cxn>
                    <a:cxn ang="0">
                      <a:pos x="25" y="102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5" h="165">
                      <a:moveTo>
                        <a:pt x="0" y="83"/>
                      </a:moveTo>
                      <a:lnTo>
                        <a:pt x="0" y="98"/>
                      </a:lnTo>
                      <a:lnTo>
                        <a:pt x="2" y="102"/>
                      </a:lnTo>
                      <a:lnTo>
                        <a:pt x="2" y="106"/>
                      </a:lnTo>
                      <a:lnTo>
                        <a:pt x="3" y="110"/>
                      </a:lnTo>
                      <a:lnTo>
                        <a:pt x="3" y="112"/>
                      </a:lnTo>
                      <a:lnTo>
                        <a:pt x="9" y="125"/>
                      </a:lnTo>
                      <a:lnTo>
                        <a:pt x="11" y="127"/>
                      </a:lnTo>
                      <a:lnTo>
                        <a:pt x="13" y="131"/>
                      </a:lnTo>
                      <a:lnTo>
                        <a:pt x="15" y="133"/>
                      </a:lnTo>
                      <a:lnTo>
                        <a:pt x="17" y="137"/>
                      </a:lnTo>
                      <a:lnTo>
                        <a:pt x="21" y="140"/>
                      </a:lnTo>
                      <a:lnTo>
                        <a:pt x="25" y="140"/>
                      </a:lnTo>
                      <a:lnTo>
                        <a:pt x="25" y="144"/>
                      </a:lnTo>
                      <a:lnTo>
                        <a:pt x="28" y="148"/>
                      </a:lnTo>
                      <a:lnTo>
                        <a:pt x="32" y="150"/>
                      </a:lnTo>
                      <a:lnTo>
                        <a:pt x="34" y="152"/>
                      </a:lnTo>
                      <a:lnTo>
                        <a:pt x="38" y="154"/>
                      </a:lnTo>
                      <a:lnTo>
                        <a:pt x="40" y="156"/>
                      </a:lnTo>
                      <a:lnTo>
                        <a:pt x="44" y="158"/>
                      </a:lnTo>
                      <a:lnTo>
                        <a:pt x="50" y="162"/>
                      </a:lnTo>
                      <a:lnTo>
                        <a:pt x="55" y="162"/>
                      </a:lnTo>
                      <a:lnTo>
                        <a:pt x="59" y="163"/>
                      </a:lnTo>
                      <a:lnTo>
                        <a:pt x="61" y="163"/>
                      </a:lnTo>
                      <a:lnTo>
                        <a:pt x="65" y="165"/>
                      </a:lnTo>
                      <a:lnTo>
                        <a:pt x="76" y="165"/>
                      </a:lnTo>
                      <a:lnTo>
                        <a:pt x="90" y="163"/>
                      </a:lnTo>
                      <a:lnTo>
                        <a:pt x="88" y="165"/>
                      </a:lnTo>
                      <a:lnTo>
                        <a:pt x="98" y="165"/>
                      </a:lnTo>
                      <a:lnTo>
                        <a:pt x="101" y="163"/>
                      </a:lnTo>
                      <a:lnTo>
                        <a:pt x="105" y="163"/>
                      </a:lnTo>
                      <a:lnTo>
                        <a:pt x="109" y="162"/>
                      </a:lnTo>
                      <a:lnTo>
                        <a:pt x="111" y="162"/>
                      </a:lnTo>
                      <a:lnTo>
                        <a:pt x="124" y="156"/>
                      </a:lnTo>
                      <a:lnTo>
                        <a:pt x="126" y="154"/>
                      </a:lnTo>
                      <a:lnTo>
                        <a:pt x="130" y="152"/>
                      </a:lnTo>
                      <a:lnTo>
                        <a:pt x="132" y="150"/>
                      </a:lnTo>
                      <a:lnTo>
                        <a:pt x="136" y="148"/>
                      </a:lnTo>
                      <a:lnTo>
                        <a:pt x="140" y="144"/>
                      </a:lnTo>
                      <a:lnTo>
                        <a:pt x="140" y="140"/>
                      </a:lnTo>
                      <a:lnTo>
                        <a:pt x="144" y="140"/>
                      </a:lnTo>
                      <a:lnTo>
                        <a:pt x="147" y="137"/>
                      </a:lnTo>
                      <a:lnTo>
                        <a:pt x="149" y="133"/>
                      </a:lnTo>
                      <a:lnTo>
                        <a:pt x="151" y="131"/>
                      </a:lnTo>
                      <a:lnTo>
                        <a:pt x="153" y="127"/>
                      </a:lnTo>
                      <a:lnTo>
                        <a:pt x="155" y="125"/>
                      </a:lnTo>
                      <a:lnTo>
                        <a:pt x="161" y="112"/>
                      </a:lnTo>
                      <a:lnTo>
                        <a:pt x="161" y="110"/>
                      </a:lnTo>
                      <a:lnTo>
                        <a:pt x="163" y="106"/>
                      </a:lnTo>
                      <a:lnTo>
                        <a:pt x="163" y="102"/>
                      </a:lnTo>
                      <a:lnTo>
                        <a:pt x="165" y="98"/>
                      </a:lnTo>
                      <a:lnTo>
                        <a:pt x="165" y="89"/>
                      </a:lnTo>
                      <a:lnTo>
                        <a:pt x="163" y="91"/>
                      </a:lnTo>
                      <a:lnTo>
                        <a:pt x="165" y="77"/>
                      </a:lnTo>
                      <a:lnTo>
                        <a:pt x="165" y="66"/>
                      </a:lnTo>
                      <a:lnTo>
                        <a:pt x="163" y="62"/>
                      </a:lnTo>
                      <a:lnTo>
                        <a:pt x="163" y="60"/>
                      </a:lnTo>
                      <a:lnTo>
                        <a:pt x="161" y="56"/>
                      </a:lnTo>
                      <a:lnTo>
                        <a:pt x="161" y="50"/>
                      </a:lnTo>
                      <a:lnTo>
                        <a:pt x="157" y="44"/>
                      </a:lnTo>
                      <a:lnTo>
                        <a:pt x="155" y="41"/>
                      </a:lnTo>
                      <a:lnTo>
                        <a:pt x="153" y="39"/>
                      </a:lnTo>
                      <a:lnTo>
                        <a:pt x="151" y="35"/>
                      </a:lnTo>
                      <a:lnTo>
                        <a:pt x="149" y="33"/>
                      </a:lnTo>
                      <a:lnTo>
                        <a:pt x="147" y="29"/>
                      </a:lnTo>
                      <a:lnTo>
                        <a:pt x="144" y="25"/>
                      </a:lnTo>
                      <a:lnTo>
                        <a:pt x="140" y="25"/>
                      </a:lnTo>
                      <a:lnTo>
                        <a:pt x="140" y="21"/>
                      </a:lnTo>
                      <a:lnTo>
                        <a:pt x="136" y="18"/>
                      </a:lnTo>
                      <a:lnTo>
                        <a:pt x="132" y="16"/>
                      </a:lnTo>
                      <a:lnTo>
                        <a:pt x="130" y="14"/>
                      </a:lnTo>
                      <a:lnTo>
                        <a:pt x="126" y="12"/>
                      </a:lnTo>
                      <a:lnTo>
                        <a:pt x="124" y="10"/>
                      </a:lnTo>
                      <a:lnTo>
                        <a:pt x="111" y="4"/>
                      </a:lnTo>
                      <a:lnTo>
                        <a:pt x="109" y="4"/>
                      </a:lnTo>
                      <a:lnTo>
                        <a:pt x="105" y="2"/>
                      </a:lnTo>
                      <a:lnTo>
                        <a:pt x="101" y="2"/>
                      </a:lnTo>
                      <a:lnTo>
                        <a:pt x="98" y="0"/>
                      </a:lnTo>
                      <a:lnTo>
                        <a:pt x="65" y="0"/>
                      </a:lnTo>
                      <a:lnTo>
                        <a:pt x="61" y="2"/>
                      </a:lnTo>
                      <a:lnTo>
                        <a:pt x="59" y="2"/>
                      </a:lnTo>
                      <a:lnTo>
                        <a:pt x="55" y="4"/>
                      </a:lnTo>
                      <a:lnTo>
                        <a:pt x="50" y="4"/>
                      </a:lnTo>
                      <a:lnTo>
                        <a:pt x="44" y="8"/>
                      </a:lnTo>
                      <a:lnTo>
                        <a:pt x="40" y="10"/>
                      </a:lnTo>
                      <a:lnTo>
                        <a:pt x="38" y="12"/>
                      </a:lnTo>
                      <a:lnTo>
                        <a:pt x="34" y="14"/>
                      </a:lnTo>
                      <a:lnTo>
                        <a:pt x="32" y="16"/>
                      </a:lnTo>
                      <a:lnTo>
                        <a:pt x="28" y="18"/>
                      </a:lnTo>
                      <a:lnTo>
                        <a:pt x="25" y="21"/>
                      </a:lnTo>
                      <a:lnTo>
                        <a:pt x="25" y="25"/>
                      </a:lnTo>
                      <a:lnTo>
                        <a:pt x="21" y="25"/>
                      </a:lnTo>
                      <a:lnTo>
                        <a:pt x="17" y="29"/>
                      </a:lnTo>
                      <a:lnTo>
                        <a:pt x="15" y="33"/>
                      </a:lnTo>
                      <a:lnTo>
                        <a:pt x="13" y="35"/>
                      </a:lnTo>
                      <a:lnTo>
                        <a:pt x="11" y="39"/>
                      </a:lnTo>
                      <a:lnTo>
                        <a:pt x="9" y="41"/>
                      </a:lnTo>
                      <a:lnTo>
                        <a:pt x="7" y="44"/>
                      </a:lnTo>
                      <a:lnTo>
                        <a:pt x="3" y="50"/>
                      </a:lnTo>
                      <a:lnTo>
                        <a:pt x="3" y="56"/>
                      </a:lnTo>
                      <a:lnTo>
                        <a:pt x="2" y="60"/>
                      </a:lnTo>
                      <a:lnTo>
                        <a:pt x="2" y="62"/>
                      </a:lnTo>
                      <a:lnTo>
                        <a:pt x="0" y="66"/>
                      </a:lnTo>
                      <a:lnTo>
                        <a:pt x="0" y="83"/>
                      </a:lnTo>
                      <a:lnTo>
                        <a:pt x="23" y="83"/>
                      </a:lnTo>
                      <a:lnTo>
                        <a:pt x="23" y="69"/>
                      </a:lnTo>
                      <a:lnTo>
                        <a:pt x="25" y="66"/>
                      </a:lnTo>
                      <a:lnTo>
                        <a:pt x="25" y="64"/>
                      </a:lnTo>
                      <a:lnTo>
                        <a:pt x="26" y="60"/>
                      </a:lnTo>
                      <a:lnTo>
                        <a:pt x="26" y="58"/>
                      </a:lnTo>
                      <a:lnTo>
                        <a:pt x="26" y="60"/>
                      </a:lnTo>
                      <a:lnTo>
                        <a:pt x="28" y="56"/>
                      </a:lnTo>
                      <a:lnTo>
                        <a:pt x="30" y="54"/>
                      </a:lnTo>
                      <a:lnTo>
                        <a:pt x="32" y="50"/>
                      </a:lnTo>
                      <a:lnTo>
                        <a:pt x="34" y="48"/>
                      </a:lnTo>
                      <a:lnTo>
                        <a:pt x="36" y="44"/>
                      </a:lnTo>
                      <a:lnTo>
                        <a:pt x="40" y="41"/>
                      </a:lnTo>
                      <a:lnTo>
                        <a:pt x="44" y="37"/>
                      </a:lnTo>
                      <a:lnTo>
                        <a:pt x="48" y="35"/>
                      </a:lnTo>
                      <a:lnTo>
                        <a:pt x="50" y="33"/>
                      </a:lnTo>
                      <a:lnTo>
                        <a:pt x="53" y="31"/>
                      </a:lnTo>
                      <a:lnTo>
                        <a:pt x="55" y="29"/>
                      </a:lnTo>
                      <a:lnTo>
                        <a:pt x="59" y="27"/>
                      </a:lnTo>
                      <a:lnTo>
                        <a:pt x="57" y="27"/>
                      </a:lnTo>
                      <a:lnTo>
                        <a:pt x="59" y="27"/>
                      </a:lnTo>
                      <a:lnTo>
                        <a:pt x="63" y="25"/>
                      </a:lnTo>
                      <a:lnTo>
                        <a:pt x="65" y="25"/>
                      </a:lnTo>
                      <a:lnTo>
                        <a:pt x="69" y="23"/>
                      </a:lnTo>
                      <a:lnTo>
                        <a:pt x="82" y="23"/>
                      </a:lnTo>
                      <a:lnTo>
                        <a:pt x="94" y="23"/>
                      </a:lnTo>
                      <a:lnTo>
                        <a:pt x="98" y="25"/>
                      </a:lnTo>
                      <a:lnTo>
                        <a:pt x="101" y="25"/>
                      </a:lnTo>
                      <a:lnTo>
                        <a:pt x="105" y="27"/>
                      </a:lnTo>
                      <a:lnTo>
                        <a:pt x="107" y="27"/>
                      </a:lnTo>
                      <a:lnTo>
                        <a:pt x="109" y="29"/>
                      </a:lnTo>
                      <a:lnTo>
                        <a:pt x="111" y="31"/>
                      </a:lnTo>
                      <a:lnTo>
                        <a:pt x="115" y="33"/>
                      </a:lnTo>
                      <a:lnTo>
                        <a:pt x="117" y="35"/>
                      </a:lnTo>
                      <a:lnTo>
                        <a:pt x="121" y="37"/>
                      </a:lnTo>
                      <a:lnTo>
                        <a:pt x="124" y="41"/>
                      </a:lnTo>
                      <a:lnTo>
                        <a:pt x="128" y="44"/>
                      </a:lnTo>
                      <a:lnTo>
                        <a:pt x="130" y="48"/>
                      </a:lnTo>
                      <a:lnTo>
                        <a:pt x="132" y="50"/>
                      </a:lnTo>
                      <a:lnTo>
                        <a:pt x="134" y="54"/>
                      </a:lnTo>
                      <a:lnTo>
                        <a:pt x="136" y="56"/>
                      </a:lnTo>
                      <a:lnTo>
                        <a:pt x="138" y="60"/>
                      </a:lnTo>
                      <a:lnTo>
                        <a:pt x="138" y="58"/>
                      </a:lnTo>
                      <a:lnTo>
                        <a:pt x="138" y="60"/>
                      </a:lnTo>
                      <a:lnTo>
                        <a:pt x="140" y="64"/>
                      </a:lnTo>
                      <a:lnTo>
                        <a:pt x="140" y="66"/>
                      </a:lnTo>
                      <a:lnTo>
                        <a:pt x="142" y="69"/>
                      </a:lnTo>
                      <a:lnTo>
                        <a:pt x="142" y="81"/>
                      </a:lnTo>
                      <a:lnTo>
                        <a:pt x="146" y="89"/>
                      </a:lnTo>
                      <a:lnTo>
                        <a:pt x="147" y="75"/>
                      </a:lnTo>
                      <a:lnTo>
                        <a:pt x="142" y="81"/>
                      </a:lnTo>
                      <a:lnTo>
                        <a:pt x="142" y="94"/>
                      </a:lnTo>
                      <a:lnTo>
                        <a:pt x="140" y="98"/>
                      </a:lnTo>
                      <a:lnTo>
                        <a:pt x="140" y="102"/>
                      </a:lnTo>
                      <a:lnTo>
                        <a:pt x="138" y="106"/>
                      </a:lnTo>
                      <a:lnTo>
                        <a:pt x="138" y="108"/>
                      </a:lnTo>
                      <a:lnTo>
                        <a:pt x="136" y="110"/>
                      </a:lnTo>
                      <a:lnTo>
                        <a:pt x="134" y="112"/>
                      </a:lnTo>
                      <a:lnTo>
                        <a:pt x="132" y="116"/>
                      </a:lnTo>
                      <a:lnTo>
                        <a:pt x="130" y="117"/>
                      </a:lnTo>
                      <a:lnTo>
                        <a:pt x="128" y="121"/>
                      </a:lnTo>
                      <a:lnTo>
                        <a:pt x="124" y="125"/>
                      </a:lnTo>
                      <a:lnTo>
                        <a:pt x="121" y="129"/>
                      </a:lnTo>
                      <a:lnTo>
                        <a:pt x="117" y="131"/>
                      </a:lnTo>
                      <a:lnTo>
                        <a:pt x="115" y="133"/>
                      </a:lnTo>
                      <a:lnTo>
                        <a:pt x="111" y="135"/>
                      </a:lnTo>
                      <a:lnTo>
                        <a:pt x="109" y="137"/>
                      </a:lnTo>
                      <a:lnTo>
                        <a:pt x="107" y="139"/>
                      </a:lnTo>
                      <a:lnTo>
                        <a:pt x="105" y="139"/>
                      </a:lnTo>
                      <a:lnTo>
                        <a:pt x="101" y="140"/>
                      </a:lnTo>
                      <a:lnTo>
                        <a:pt x="98" y="140"/>
                      </a:lnTo>
                      <a:lnTo>
                        <a:pt x="94" y="142"/>
                      </a:lnTo>
                      <a:lnTo>
                        <a:pt x="80" y="142"/>
                      </a:lnTo>
                      <a:lnTo>
                        <a:pt x="74" y="148"/>
                      </a:lnTo>
                      <a:lnTo>
                        <a:pt x="88" y="146"/>
                      </a:lnTo>
                      <a:lnTo>
                        <a:pt x="80" y="142"/>
                      </a:lnTo>
                      <a:lnTo>
                        <a:pt x="69" y="142"/>
                      </a:lnTo>
                      <a:lnTo>
                        <a:pt x="65" y="140"/>
                      </a:lnTo>
                      <a:lnTo>
                        <a:pt x="63" y="140"/>
                      </a:lnTo>
                      <a:lnTo>
                        <a:pt x="59" y="139"/>
                      </a:lnTo>
                      <a:lnTo>
                        <a:pt x="57" y="139"/>
                      </a:lnTo>
                      <a:lnTo>
                        <a:pt x="59" y="139"/>
                      </a:lnTo>
                      <a:lnTo>
                        <a:pt x="55" y="137"/>
                      </a:lnTo>
                      <a:lnTo>
                        <a:pt x="53" y="135"/>
                      </a:lnTo>
                      <a:lnTo>
                        <a:pt x="50" y="133"/>
                      </a:lnTo>
                      <a:lnTo>
                        <a:pt x="48" y="131"/>
                      </a:lnTo>
                      <a:lnTo>
                        <a:pt x="44" y="129"/>
                      </a:lnTo>
                      <a:lnTo>
                        <a:pt x="40" y="125"/>
                      </a:lnTo>
                      <a:lnTo>
                        <a:pt x="36" y="121"/>
                      </a:lnTo>
                      <a:lnTo>
                        <a:pt x="34" y="117"/>
                      </a:lnTo>
                      <a:lnTo>
                        <a:pt x="32" y="116"/>
                      </a:lnTo>
                      <a:lnTo>
                        <a:pt x="30" y="112"/>
                      </a:lnTo>
                      <a:lnTo>
                        <a:pt x="28" y="110"/>
                      </a:lnTo>
                      <a:lnTo>
                        <a:pt x="26" y="108"/>
                      </a:lnTo>
                      <a:lnTo>
                        <a:pt x="26" y="106"/>
                      </a:lnTo>
                      <a:lnTo>
                        <a:pt x="25" y="102"/>
                      </a:lnTo>
                      <a:lnTo>
                        <a:pt x="25" y="98"/>
                      </a:lnTo>
                      <a:lnTo>
                        <a:pt x="23" y="94"/>
                      </a:lnTo>
                      <a:lnTo>
                        <a:pt x="23" y="83"/>
                      </a:lnTo>
                      <a:lnTo>
                        <a:pt x="0" y="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351251" name="Freeform 19"/>
                <p:cNvSpPr>
                  <a:spLocks/>
                </p:cNvSpPr>
                <p:nvPr/>
              </p:nvSpPr>
              <p:spPr bwMode="auto">
                <a:xfrm>
                  <a:off x="1801" y="1937"/>
                  <a:ext cx="165" cy="165"/>
                </a:xfrm>
                <a:custGeom>
                  <a:avLst/>
                  <a:gdLst/>
                  <a:ahLst/>
                  <a:cxnLst>
                    <a:cxn ang="0">
                      <a:pos x="2" y="106"/>
                    </a:cxn>
                    <a:cxn ang="0">
                      <a:pos x="12" y="127"/>
                    </a:cxn>
                    <a:cxn ang="0">
                      <a:pos x="21" y="140"/>
                    </a:cxn>
                    <a:cxn ang="0">
                      <a:pos x="33" y="150"/>
                    </a:cxn>
                    <a:cxn ang="0">
                      <a:pos x="44" y="158"/>
                    </a:cxn>
                    <a:cxn ang="0">
                      <a:pos x="62" y="163"/>
                    </a:cxn>
                    <a:cxn ang="0">
                      <a:pos x="88" y="165"/>
                    </a:cxn>
                    <a:cxn ang="0">
                      <a:pos x="110" y="161"/>
                    </a:cxn>
                    <a:cxn ang="0">
                      <a:pos x="131" y="152"/>
                    </a:cxn>
                    <a:cxn ang="0">
                      <a:pos x="140" y="140"/>
                    </a:cxn>
                    <a:cxn ang="0">
                      <a:pos x="152" y="131"/>
                    </a:cxn>
                    <a:cxn ang="0">
                      <a:pos x="161" y="110"/>
                    </a:cxn>
                    <a:cxn ang="0">
                      <a:pos x="165" y="89"/>
                    </a:cxn>
                    <a:cxn ang="0">
                      <a:pos x="163" y="62"/>
                    </a:cxn>
                    <a:cxn ang="0">
                      <a:pos x="158" y="44"/>
                    </a:cxn>
                    <a:cxn ang="0">
                      <a:pos x="150" y="33"/>
                    </a:cxn>
                    <a:cxn ang="0">
                      <a:pos x="140" y="21"/>
                    </a:cxn>
                    <a:cxn ang="0">
                      <a:pos x="127" y="12"/>
                    </a:cxn>
                    <a:cxn ang="0">
                      <a:pos x="106" y="2"/>
                    </a:cxn>
                    <a:cxn ang="0">
                      <a:pos x="62" y="2"/>
                    </a:cxn>
                    <a:cxn ang="0">
                      <a:pos x="44" y="8"/>
                    </a:cxn>
                    <a:cxn ang="0">
                      <a:pos x="33" y="16"/>
                    </a:cxn>
                    <a:cxn ang="0">
                      <a:pos x="21" y="25"/>
                    </a:cxn>
                    <a:cxn ang="0">
                      <a:pos x="12" y="39"/>
                    </a:cxn>
                    <a:cxn ang="0">
                      <a:pos x="4" y="56"/>
                    </a:cxn>
                    <a:cxn ang="0">
                      <a:pos x="0" y="83"/>
                    </a:cxn>
                    <a:cxn ang="0">
                      <a:pos x="25" y="64"/>
                    </a:cxn>
                    <a:cxn ang="0">
                      <a:pos x="29" y="56"/>
                    </a:cxn>
                    <a:cxn ang="0">
                      <a:pos x="37" y="44"/>
                    </a:cxn>
                    <a:cxn ang="0">
                      <a:pos x="50" y="33"/>
                    </a:cxn>
                    <a:cxn ang="0">
                      <a:pos x="58" y="27"/>
                    </a:cxn>
                    <a:cxn ang="0">
                      <a:pos x="69" y="23"/>
                    </a:cxn>
                    <a:cxn ang="0">
                      <a:pos x="102" y="25"/>
                    </a:cxn>
                    <a:cxn ang="0">
                      <a:pos x="111" y="31"/>
                    </a:cxn>
                    <a:cxn ang="0">
                      <a:pos x="125" y="41"/>
                    </a:cxn>
                    <a:cxn ang="0">
                      <a:pos x="135" y="54"/>
                    </a:cxn>
                    <a:cxn ang="0">
                      <a:pos x="138" y="60"/>
                    </a:cxn>
                    <a:cxn ang="0">
                      <a:pos x="142" y="81"/>
                    </a:cxn>
                    <a:cxn ang="0">
                      <a:pos x="142" y="94"/>
                    </a:cxn>
                    <a:cxn ang="0">
                      <a:pos x="138" y="108"/>
                    </a:cxn>
                    <a:cxn ang="0">
                      <a:pos x="131" y="117"/>
                    </a:cxn>
                    <a:cxn ang="0">
                      <a:pos x="117" y="131"/>
                    </a:cxn>
                    <a:cxn ang="0">
                      <a:pos x="108" y="138"/>
                    </a:cxn>
                    <a:cxn ang="0">
                      <a:pos x="94" y="142"/>
                    </a:cxn>
                    <a:cxn ang="0">
                      <a:pos x="81" y="142"/>
                    </a:cxn>
                    <a:cxn ang="0">
                      <a:pos x="60" y="138"/>
                    </a:cxn>
                    <a:cxn ang="0">
                      <a:pos x="54" y="135"/>
                    </a:cxn>
                    <a:cxn ang="0">
                      <a:pos x="40" y="125"/>
                    </a:cxn>
                    <a:cxn ang="0">
                      <a:pos x="31" y="112"/>
                    </a:cxn>
                    <a:cxn ang="0">
                      <a:pos x="25" y="102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5" h="165">
                      <a:moveTo>
                        <a:pt x="0" y="83"/>
                      </a:moveTo>
                      <a:lnTo>
                        <a:pt x="0" y="98"/>
                      </a:lnTo>
                      <a:lnTo>
                        <a:pt x="2" y="102"/>
                      </a:lnTo>
                      <a:lnTo>
                        <a:pt x="2" y="106"/>
                      </a:lnTo>
                      <a:lnTo>
                        <a:pt x="4" y="110"/>
                      </a:lnTo>
                      <a:lnTo>
                        <a:pt x="4" y="112"/>
                      </a:lnTo>
                      <a:lnTo>
                        <a:pt x="10" y="125"/>
                      </a:lnTo>
                      <a:lnTo>
                        <a:pt x="12" y="127"/>
                      </a:lnTo>
                      <a:lnTo>
                        <a:pt x="14" y="131"/>
                      </a:lnTo>
                      <a:lnTo>
                        <a:pt x="15" y="133"/>
                      </a:lnTo>
                      <a:lnTo>
                        <a:pt x="17" y="137"/>
                      </a:lnTo>
                      <a:lnTo>
                        <a:pt x="21" y="140"/>
                      </a:lnTo>
                      <a:lnTo>
                        <a:pt x="25" y="140"/>
                      </a:lnTo>
                      <a:lnTo>
                        <a:pt x="25" y="144"/>
                      </a:lnTo>
                      <a:lnTo>
                        <a:pt x="29" y="148"/>
                      </a:lnTo>
                      <a:lnTo>
                        <a:pt x="33" y="150"/>
                      </a:lnTo>
                      <a:lnTo>
                        <a:pt x="35" y="152"/>
                      </a:lnTo>
                      <a:lnTo>
                        <a:pt x="39" y="154"/>
                      </a:lnTo>
                      <a:lnTo>
                        <a:pt x="40" y="156"/>
                      </a:lnTo>
                      <a:lnTo>
                        <a:pt x="44" y="158"/>
                      </a:lnTo>
                      <a:lnTo>
                        <a:pt x="50" y="161"/>
                      </a:lnTo>
                      <a:lnTo>
                        <a:pt x="56" y="161"/>
                      </a:lnTo>
                      <a:lnTo>
                        <a:pt x="60" y="163"/>
                      </a:lnTo>
                      <a:lnTo>
                        <a:pt x="62" y="163"/>
                      </a:lnTo>
                      <a:lnTo>
                        <a:pt x="65" y="165"/>
                      </a:lnTo>
                      <a:lnTo>
                        <a:pt x="77" y="165"/>
                      </a:lnTo>
                      <a:lnTo>
                        <a:pt x="90" y="163"/>
                      </a:lnTo>
                      <a:lnTo>
                        <a:pt x="88" y="165"/>
                      </a:lnTo>
                      <a:lnTo>
                        <a:pt x="98" y="165"/>
                      </a:lnTo>
                      <a:lnTo>
                        <a:pt x="102" y="163"/>
                      </a:lnTo>
                      <a:lnTo>
                        <a:pt x="106" y="163"/>
                      </a:lnTo>
                      <a:lnTo>
                        <a:pt x="110" y="161"/>
                      </a:lnTo>
                      <a:lnTo>
                        <a:pt x="111" y="161"/>
                      </a:lnTo>
                      <a:lnTo>
                        <a:pt x="125" y="156"/>
                      </a:lnTo>
                      <a:lnTo>
                        <a:pt x="127" y="154"/>
                      </a:lnTo>
                      <a:lnTo>
                        <a:pt x="131" y="152"/>
                      </a:lnTo>
                      <a:lnTo>
                        <a:pt x="133" y="150"/>
                      </a:lnTo>
                      <a:lnTo>
                        <a:pt x="136" y="148"/>
                      </a:lnTo>
                      <a:lnTo>
                        <a:pt x="140" y="144"/>
                      </a:lnTo>
                      <a:lnTo>
                        <a:pt x="140" y="140"/>
                      </a:lnTo>
                      <a:lnTo>
                        <a:pt x="144" y="140"/>
                      </a:lnTo>
                      <a:lnTo>
                        <a:pt x="148" y="137"/>
                      </a:lnTo>
                      <a:lnTo>
                        <a:pt x="150" y="133"/>
                      </a:lnTo>
                      <a:lnTo>
                        <a:pt x="152" y="131"/>
                      </a:lnTo>
                      <a:lnTo>
                        <a:pt x="154" y="127"/>
                      </a:lnTo>
                      <a:lnTo>
                        <a:pt x="156" y="125"/>
                      </a:lnTo>
                      <a:lnTo>
                        <a:pt x="161" y="112"/>
                      </a:lnTo>
                      <a:lnTo>
                        <a:pt x="161" y="110"/>
                      </a:lnTo>
                      <a:lnTo>
                        <a:pt x="163" y="106"/>
                      </a:lnTo>
                      <a:lnTo>
                        <a:pt x="163" y="102"/>
                      </a:lnTo>
                      <a:lnTo>
                        <a:pt x="165" y="98"/>
                      </a:lnTo>
                      <a:lnTo>
                        <a:pt x="165" y="89"/>
                      </a:lnTo>
                      <a:lnTo>
                        <a:pt x="163" y="90"/>
                      </a:lnTo>
                      <a:lnTo>
                        <a:pt x="165" y="77"/>
                      </a:lnTo>
                      <a:lnTo>
                        <a:pt x="165" y="66"/>
                      </a:lnTo>
                      <a:lnTo>
                        <a:pt x="163" y="62"/>
                      </a:lnTo>
                      <a:lnTo>
                        <a:pt x="163" y="60"/>
                      </a:lnTo>
                      <a:lnTo>
                        <a:pt x="161" y="56"/>
                      </a:lnTo>
                      <a:lnTo>
                        <a:pt x="161" y="50"/>
                      </a:lnTo>
                      <a:lnTo>
                        <a:pt x="158" y="44"/>
                      </a:lnTo>
                      <a:lnTo>
                        <a:pt x="156" y="41"/>
                      </a:lnTo>
                      <a:lnTo>
                        <a:pt x="154" y="39"/>
                      </a:lnTo>
                      <a:lnTo>
                        <a:pt x="152" y="35"/>
                      </a:lnTo>
                      <a:lnTo>
                        <a:pt x="150" y="33"/>
                      </a:lnTo>
                      <a:lnTo>
                        <a:pt x="148" y="29"/>
                      </a:lnTo>
                      <a:lnTo>
                        <a:pt x="144" y="25"/>
                      </a:lnTo>
                      <a:lnTo>
                        <a:pt x="140" y="25"/>
                      </a:lnTo>
                      <a:lnTo>
                        <a:pt x="140" y="21"/>
                      </a:lnTo>
                      <a:lnTo>
                        <a:pt x="136" y="18"/>
                      </a:lnTo>
                      <a:lnTo>
                        <a:pt x="133" y="16"/>
                      </a:lnTo>
                      <a:lnTo>
                        <a:pt x="131" y="14"/>
                      </a:lnTo>
                      <a:lnTo>
                        <a:pt x="127" y="12"/>
                      </a:lnTo>
                      <a:lnTo>
                        <a:pt x="125" y="10"/>
                      </a:lnTo>
                      <a:lnTo>
                        <a:pt x="111" y="4"/>
                      </a:lnTo>
                      <a:lnTo>
                        <a:pt x="110" y="4"/>
                      </a:lnTo>
                      <a:lnTo>
                        <a:pt x="106" y="2"/>
                      </a:lnTo>
                      <a:lnTo>
                        <a:pt x="102" y="2"/>
                      </a:lnTo>
                      <a:lnTo>
                        <a:pt x="98" y="0"/>
                      </a:lnTo>
                      <a:lnTo>
                        <a:pt x="65" y="0"/>
                      </a:lnTo>
                      <a:lnTo>
                        <a:pt x="62" y="2"/>
                      </a:lnTo>
                      <a:lnTo>
                        <a:pt x="60" y="2"/>
                      </a:lnTo>
                      <a:lnTo>
                        <a:pt x="56" y="4"/>
                      </a:lnTo>
                      <a:lnTo>
                        <a:pt x="50" y="4"/>
                      </a:lnTo>
                      <a:lnTo>
                        <a:pt x="44" y="8"/>
                      </a:lnTo>
                      <a:lnTo>
                        <a:pt x="40" y="10"/>
                      </a:lnTo>
                      <a:lnTo>
                        <a:pt x="39" y="12"/>
                      </a:lnTo>
                      <a:lnTo>
                        <a:pt x="35" y="14"/>
                      </a:lnTo>
                      <a:lnTo>
                        <a:pt x="33" y="16"/>
                      </a:lnTo>
                      <a:lnTo>
                        <a:pt x="29" y="18"/>
                      </a:lnTo>
                      <a:lnTo>
                        <a:pt x="25" y="21"/>
                      </a:lnTo>
                      <a:lnTo>
                        <a:pt x="25" y="25"/>
                      </a:lnTo>
                      <a:lnTo>
                        <a:pt x="21" y="25"/>
                      </a:lnTo>
                      <a:lnTo>
                        <a:pt x="17" y="29"/>
                      </a:lnTo>
                      <a:lnTo>
                        <a:pt x="15" y="33"/>
                      </a:lnTo>
                      <a:lnTo>
                        <a:pt x="14" y="35"/>
                      </a:lnTo>
                      <a:lnTo>
                        <a:pt x="12" y="39"/>
                      </a:lnTo>
                      <a:lnTo>
                        <a:pt x="10" y="41"/>
                      </a:lnTo>
                      <a:lnTo>
                        <a:pt x="8" y="44"/>
                      </a:lnTo>
                      <a:lnTo>
                        <a:pt x="4" y="50"/>
                      </a:lnTo>
                      <a:lnTo>
                        <a:pt x="4" y="56"/>
                      </a:lnTo>
                      <a:lnTo>
                        <a:pt x="2" y="60"/>
                      </a:lnTo>
                      <a:lnTo>
                        <a:pt x="2" y="62"/>
                      </a:lnTo>
                      <a:lnTo>
                        <a:pt x="0" y="66"/>
                      </a:lnTo>
                      <a:lnTo>
                        <a:pt x="0" y="83"/>
                      </a:lnTo>
                      <a:lnTo>
                        <a:pt x="23" y="83"/>
                      </a:lnTo>
                      <a:lnTo>
                        <a:pt x="23" y="69"/>
                      </a:lnTo>
                      <a:lnTo>
                        <a:pt x="25" y="66"/>
                      </a:lnTo>
                      <a:lnTo>
                        <a:pt x="25" y="64"/>
                      </a:lnTo>
                      <a:lnTo>
                        <a:pt x="27" y="60"/>
                      </a:lnTo>
                      <a:lnTo>
                        <a:pt x="27" y="58"/>
                      </a:lnTo>
                      <a:lnTo>
                        <a:pt x="27" y="60"/>
                      </a:lnTo>
                      <a:lnTo>
                        <a:pt x="29" y="56"/>
                      </a:lnTo>
                      <a:lnTo>
                        <a:pt x="31" y="54"/>
                      </a:lnTo>
                      <a:lnTo>
                        <a:pt x="33" y="50"/>
                      </a:lnTo>
                      <a:lnTo>
                        <a:pt x="35" y="48"/>
                      </a:lnTo>
                      <a:lnTo>
                        <a:pt x="37" y="44"/>
                      </a:lnTo>
                      <a:lnTo>
                        <a:pt x="40" y="41"/>
                      </a:lnTo>
                      <a:lnTo>
                        <a:pt x="44" y="37"/>
                      </a:lnTo>
                      <a:lnTo>
                        <a:pt x="48" y="35"/>
                      </a:lnTo>
                      <a:lnTo>
                        <a:pt x="50" y="33"/>
                      </a:lnTo>
                      <a:lnTo>
                        <a:pt x="54" y="31"/>
                      </a:lnTo>
                      <a:lnTo>
                        <a:pt x="56" y="29"/>
                      </a:lnTo>
                      <a:lnTo>
                        <a:pt x="60" y="27"/>
                      </a:lnTo>
                      <a:lnTo>
                        <a:pt x="58" y="27"/>
                      </a:lnTo>
                      <a:lnTo>
                        <a:pt x="60" y="27"/>
                      </a:lnTo>
                      <a:lnTo>
                        <a:pt x="63" y="25"/>
                      </a:lnTo>
                      <a:lnTo>
                        <a:pt x="65" y="25"/>
                      </a:lnTo>
                      <a:lnTo>
                        <a:pt x="69" y="23"/>
                      </a:lnTo>
                      <a:lnTo>
                        <a:pt x="83" y="23"/>
                      </a:lnTo>
                      <a:lnTo>
                        <a:pt x="94" y="23"/>
                      </a:lnTo>
                      <a:lnTo>
                        <a:pt x="98" y="25"/>
                      </a:lnTo>
                      <a:lnTo>
                        <a:pt x="102" y="25"/>
                      </a:lnTo>
                      <a:lnTo>
                        <a:pt x="106" y="27"/>
                      </a:lnTo>
                      <a:lnTo>
                        <a:pt x="108" y="27"/>
                      </a:lnTo>
                      <a:lnTo>
                        <a:pt x="110" y="29"/>
                      </a:lnTo>
                      <a:lnTo>
                        <a:pt x="111" y="31"/>
                      </a:lnTo>
                      <a:lnTo>
                        <a:pt x="115" y="33"/>
                      </a:lnTo>
                      <a:lnTo>
                        <a:pt x="117" y="35"/>
                      </a:lnTo>
                      <a:lnTo>
                        <a:pt x="121" y="37"/>
                      </a:lnTo>
                      <a:lnTo>
                        <a:pt x="125" y="41"/>
                      </a:lnTo>
                      <a:lnTo>
                        <a:pt x="129" y="44"/>
                      </a:lnTo>
                      <a:lnTo>
                        <a:pt x="131" y="48"/>
                      </a:lnTo>
                      <a:lnTo>
                        <a:pt x="133" y="50"/>
                      </a:lnTo>
                      <a:lnTo>
                        <a:pt x="135" y="54"/>
                      </a:lnTo>
                      <a:lnTo>
                        <a:pt x="136" y="56"/>
                      </a:lnTo>
                      <a:lnTo>
                        <a:pt x="138" y="60"/>
                      </a:lnTo>
                      <a:lnTo>
                        <a:pt x="138" y="58"/>
                      </a:lnTo>
                      <a:lnTo>
                        <a:pt x="138" y="60"/>
                      </a:lnTo>
                      <a:lnTo>
                        <a:pt x="140" y="64"/>
                      </a:lnTo>
                      <a:lnTo>
                        <a:pt x="140" y="66"/>
                      </a:lnTo>
                      <a:lnTo>
                        <a:pt x="142" y="69"/>
                      </a:lnTo>
                      <a:lnTo>
                        <a:pt x="142" y="81"/>
                      </a:lnTo>
                      <a:lnTo>
                        <a:pt x="146" y="89"/>
                      </a:lnTo>
                      <a:lnTo>
                        <a:pt x="148" y="75"/>
                      </a:lnTo>
                      <a:lnTo>
                        <a:pt x="142" y="81"/>
                      </a:lnTo>
                      <a:lnTo>
                        <a:pt x="142" y="94"/>
                      </a:lnTo>
                      <a:lnTo>
                        <a:pt x="140" y="98"/>
                      </a:lnTo>
                      <a:lnTo>
                        <a:pt x="140" y="102"/>
                      </a:lnTo>
                      <a:lnTo>
                        <a:pt x="138" y="106"/>
                      </a:lnTo>
                      <a:lnTo>
                        <a:pt x="138" y="108"/>
                      </a:lnTo>
                      <a:lnTo>
                        <a:pt x="136" y="110"/>
                      </a:lnTo>
                      <a:lnTo>
                        <a:pt x="135" y="112"/>
                      </a:lnTo>
                      <a:lnTo>
                        <a:pt x="133" y="115"/>
                      </a:lnTo>
                      <a:lnTo>
                        <a:pt x="131" y="117"/>
                      </a:lnTo>
                      <a:lnTo>
                        <a:pt x="129" y="121"/>
                      </a:lnTo>
                      <a:lnTo>
                        <a:pt x="125" y="125"/>
                      </a:lnTo>
                      <a:lnTo>
                        <a:pt x="121" y="129"/>
                      </a:lnTo>
                      <a:lnTo>
                        <a:pt x="117" y="131"/>
                      </a:lnTo>
                      <a:lnTo>
                        <a:pt x="115" y="133"/>
                      </a:lnTo>
                      <a:lnTo>
                        <a:pt x="111" y="135"/>
                      </a:lnTo>
                      <a:lnTo>
                        <a:pt x="110" y="137"/>
                      </a:lnTo>
                      <a:lnTo>
                        <a:pt x="108" y="138"/>
                      </a:lnTo>
                      <a:lnTo>
                        <a:pt x="106" y="138"/>
                      </a:lnTo>
                      <a:lnTo>
                        <a:pt x="102" y="140"/>
                      </a:lnTo>
                      <a:lnTo>
                        <a:pt x="98" y="140"/>
                      </a:lnTo>
                      <a:lnTo>
                        <a:pt x="94" y="142"/>
                      </a:lnTo>
                      <a:lnTo>
                        <a:pt x="81" y="142"/>
                      </a:lnTo>
                      <a:lnTo>
                        <a:pt x="75" y="148"/>
                      </a:lnTo>
                      <a:lnTo>
                        <a:pt x="88" y="146"/>
                      </a:lnTo>
                      <a:lnTo>
                        <a:pt x="81" y="142"/>
                      </a:lnTo>
                      <a:lnTo>
                        <a:pt x="69" y="142"/>
                      </a:lnTo>
                      <a:lnTo>
                        <a:pt x="65" y="140"/>
                      </a:lnTo>
                      <a:lnTo>
                        <a:pt x="63" y="140"/>
                      </a:lnTo>
                      <a:lnTo>
                        <a:pt x="60" y="138"/>
                      </a:lnTo>
                      <a:lnTo>
                        <a:pt x="58" y="138"/>
                      </a:lnTo>
                      <a:lnTo>
                        <a:pt x="60" y="138"/>
                      </a:lnTo>
                      <a:lnTo>
                        <a:pt x="56" y="137"/>
                      </a:lnTo>
                      <a:lnTo>
                        <a:pt x="54" y="135"/>
                      </a:lnTo>
                      <a:lnTo>
                        <a:pt x="50" y="133"/>
                      </a:lnTo>
                      <a:lnTo>
                        <a:pt x="48" y="131"/>
                      </a:lnTo>
                      <a:lnTo>
                        <a:pt x="44" y="129"/>
                      </a:lnTo>
                      <a:lnTo>
                        <a:pt x="40" y="125"/>
                      </a:lnTo>
                      <a:lnTo>
                        <a:pt x="37" y="121"/>
                      </a:lnTo>
                      <a:lnTo>
                        <a:pt x="35" y="117"/>
                      </a:lnTo>
                      <a:lnTo>
                        <a:pt x="33" y="115"/>
                      </a:lnTo>
                      <a:lnTo>
                        <a:pt x="31" y="112"/>
                      </a:lnTo>
                      <a:lnTo>
                        <a:pt x="29" y="110"/>
                      </a:lnTo>
                      <a:lnTo>
                        <a:pt x="27" y="108"/>
                      </a:lnTo>
                      <a:lnTo>
                        <a:pt x="27" y="106"/>
                      </a:lnTo>
                      <a:lnTo>
                        <a:pt x="25" y="102"/>
                      </a:lnTo>
                      <a:lnTo>
                        <a:pt x="25" y="98"/>
                      </a:lnTo>
                      <a:lnTo>
                        <a:pt x="23" y="94"/>
                      </a:lnTo>
                      <a:lnTo>
                        <a:pt x="23" y="83"/>
                      </a:lnTo>
                      <a:lnTo>
                        <a:pt x="0" y="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</p:grpSp>
        <p:grpSp>
          <p:nvGrpSpPr>
            <p:cNvPr id="351277" name="Group 45"/>
            <p:cNvGrpSpPr>
              <a:grpSpLocks/>
            </p:cNvGrpSpPr>
            <p:nvPr/>
          </p:nvGrpSpPr>
          <p:grpSpPr bwMode="auto">
            <a:xfrm>
              <a:off x="2972" y="1432"/>
              <a:ext cx="1819" cy="252"/>
              <a:chOff x="2972" y="1432"/>
              <a:chExt cx="1819" cy="252"/>
            </a:xfrm>
          </p:grpSpPr>
          <p:sp>
            <p:nvSpPr>
              <p:cNvPr id="351256" name="Rectangle 24"/>
              <p:cNvSpPr>
                <a:spLocks noChangeArrowheads="1"/>
              </p:cNvSpPr>
              <p:nvPr/>
            </p:nvSpPr>
            <p:spPr bwMode="auto">
              <a:xfrm>
                <a:off x="4663" y="1454"/>
                <a:ext cx="12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</a:rPr>
                  <a:t>Z</a:t>
                </a:r>
                <a:endParaRPr lang="en-US" sz="2400"/>
              </a:p>
            </p:txBody>
          </p:sp>
          <p:sp>
            <p:nvSpPr>
              <p:cNvPr id="351257" name="Rectangle 25"/>
              <p:cNvSpPr>
                <a:spLocks noChangeArrowheads="1"/>
              </p:cNvSpPr>
              <p:nvPr/>
            </p:nvSpPr>
            <p:spPr bwMode="auto">
              <a:xfrm>
                <a:off x="4338" y="1454"/>
                <a:ext cx="13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</a:rPr>
                  <a:t>Y</a:t>
                </a:r>
                <a:endParaRPr lang="en-US" sz="2400"/>
              </a:p>
            </p:txBody>
          </p:sp>
          <p:sp>
            <p:nvSpPr>
              <p:cNvPr id="351258" name="Rectangle 26"/>
              <p:cNvSpPr>
                <a:spLocks noChangeArrowheads="1"/>
              </p:cNvSpPr>
              <p:nvPr/>
            </p:nvSpPr>
            <p:spPr bwMode="auto">
              <a:xfrm>
                <a:off x="4008" y="1454"/>
                <a:ext cx="13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</a:rPr>
                  <a:t>X</a:t>
                </a:r>
                <a:endParaRPr lang="en-US" sz="2400"/>
              </a:p>
            </p:txBody>
          </p:sp>
          <p:sp>
            <p:nvSpPr>
              <p:cNvPr id="351259" name="Rectangle 27"/>
              <p:cNvSpPr>
                <a:spLocks noChangeArrowheads="1"/>
              </p:cNvSpPr>
              <p:nvPr/>
            </p:nvSpPr>
            <p:spPr bwMode="auto">
              <a:xfrm>
                <a:off x="3743" y="1454"/>
                <a:ext cx="6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</a:rPr>
                  <a:t>)</a:t>
                </a:r>
                <a:endParaRPr lang="en-US" sz="2400"/>
              </a:p>
            </p:txBody>
          </p:sp>
          <p:sp>
            <p:nvSpPr>
              <p:cNvPr id="351260" name="Rectangle 28"/>
              <p:cNvSpPr>
                <a:spLocks noChangeArrowheads="1"/>
              </p:cNvSpPr>
              <p:nvPr/>
            </p:nvSpPr>
            <p:spPr bwMode="auto">
              <a:xfrm>
                <a:off x="3607" y="1454"/>
                <a:ext cx="12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</a:rPr>
                  <a:t>Z</a:t>
                </a:r>
                <a:endParaRPr lang="en-US" sz="2400"/>
              </a:p>
            </p:txBody>
          </p:sp>
          <p:sp>
            <p:nvSpPr>
              <p:cNvPr id="351261" name="Rectangle 29"/>
              <p:cNvSpPr>
                <a:spLocks noChangeArrowheads="1"/>
              </p:cNvSpPr>
              <p:nvPr/>
            </p:nvSpPr>
            <p:spPr bwMode="auto">
              <a:xfrm>
                <a:off x="3532" y="1454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</a:rPr>
                  <a:t>,</a:t>
                </a:r>
                <a:endParaRPr lang="en-US" sz="2400"/>
              </a:p>
            </p:txBody>
          </p:sp>
          <p:sp>
            <p:nvSpPr>
              <p:cNvPr id="351262" name="Rectangle 30"/>
              <p:cNvSpPr>
                <a:spLocks noChangeArrowheads="1"/>
              </p:cNvSpPr>
              <p:nvPr/>
            </p:nvSpPr>
            <p:spPr bwMode="auto">
              <a:xfrm>
                <a:off x="3389" y="1454"/>
                <a:ext cx="13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</a:rPr>
                  <a:t>Y</a:t>
                </a:r>
                <a:endParaRPr lang="en-US" sz="2400"/>
              </a:p>
            </p:txBody>
          </p:sp>
          <p:sp>
            <p:nvSpPr>
              <p:cNvPr id="351263" name="Rectangle 31"/>
              <p:cNvSpPr>
                <a:spLocks noChangeArrowheads="1"/>
              </p:cNvSpPr>
              <p:nvPr/>
            </p:nvSpPr>
            <p:spPr bwMode="auto">
              <a:xfrm>
                <a:off x="3313" y="1454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</a:rPr>
                  <a:t>,</a:t>
                </a:r>
                <a:endParaRPr lang="en-US" sz="2400"/>
              </a:p>
            </p:txBody>
          </p:sp>
          <p:sp>
            <p:nvSpPr>
              <p:cNvPr id="351264" name="Rectangle 32"/>
              <p:cNvSpPr>
                <a:spLocks noChangeArrowheads="1"/>
              </p:cNvSpPr>
              <p:nvPr/>
            </p:nvSpPr>
            <p:spPr bwMode="auto">
              <a:xfrm>
                <a:off x="3166" y="1454"/>
                <a:ext cx="13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</a:rPr>
                  <a:t>X</a:t>
                </a:r>
                <a:endParaRPr lang="en-US" sz="2400"/>
              </a:p>
            </p:txBody>
          </p:sp>
          <p:sp>
            <p:nvSpPr>
              <p:cNvPr id="351265" name="Rectangle 33"/>
              <p:cNvSpPr>
                <a:spLocks noChangeArrowheads="1"/>
              </p:cNvSpPr>
              <p:nvPr/>
            </p:nvSpPr>
            <p:spPr bwMode="auto">
              <a:xfrm>
                <a:off x="3091" y="1454"/>
                <a:ext cx="6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</a:rPr>
                  <a:t>(</a:t>
                </a:r>
                <a:endParaRPr lang="en-US" sz="2400"/>
              </a:p>
            </p:txBody>
          </p:sp>
          <p:sp>
            <p:nvSpPr>
              <p:cNvPr id="351266" name="Rectangle 34"/>
              <p:cNvSpPr>
                <a:spLocks noChangeArrowheads="1"/>
              </p:cNvSpPr>
              <p:nvPr/>
            </p:nvSpPr>
            <p:spPr bwMode="auto">
              <a:xfrm>
                <a:off x="2972" y="1454"/>
                <a:ext cx="117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</a:rPr>
                  <a:t>F</a:t>
                </a:r>
                <a:endParaRPr lang="en-US" sz="2400"/>
              </a:p>
            </p:txBody>
          </p:sp>
          <p:sp>
            <p:nvSpPr>
              <p:cNvPr id="351267" name="Rectangle 35"/>
              <p:cNvSpPr>
                <a:spLocks noChangeArrowheads="1"/>
              </p:cNvSpPr>
              <p:nvPr/>
            </p:nvSpPr>
            <p:spPr bwMode="auto">
              <a:xfrm>
                <a:off x="4515" y="1432"/>
                <a:ext cx="10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sz="2400"/>
              </a:p>
            </p:txBody>
          </p:sp>
          <p:sp>
            <p:nvSpPr>
              <p:cNvPr id="351268" name="Rectangle 36"/>
              <p:cNvSpPr>
                <a:spLocks noChangeArrowheads="1"/>
              </p:cNvSpPr>
              <p:nvPr/>
            </p:nvSpPr>
            <p:spPr bwMode="auto">
              <a:xfrm>
                <a:off x="4190" y="1432"/>
                <a:ext cx="10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sz="2400"/>
              </a:p>
            </p:txBody>
          </p:sp>
          <p:sp>
            <p:nvSpPr>
              <p:cNvPr id="351269" name="Rectangle 37"/>
              <p:cNvSpPr>
                <a:spLocks noChangeArrowheads="1"/>
              </p:cNvSpPr>
              <p:nvPr/>
            </p:nvSpPr>
            <p:spPr bwMode="auto">
              <a:xfrm>
                <a:off x="3853" y="1432"/>
                <a:ext cx="10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sz="2400"/>
              </a:p>
            </p:txBody>
          </p:sp>
          <p:sp>
            <p:nvSpPr>
              <p:cNvPr id="351274" name="Line 42"/>
              <p:cNvSpPr>
                <a:spLocks noChangeShapeType="1"/>
              </p:cNvSpPr>
              <p:nvPr/>
            </p:nvSpPr>
            <p:spPr bwMode="auto">
              <a:xfrm>
                <a:off x="3986" y="1463"/>
                <a:ext cx="15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51275" name="Line 43"/>
              <p:cNvSpPr>
                <a:spLocks noChangeShapeType="1"/>
              </p:cNvSpPr>
              <p:nvPr/>
            </p:nvSpPr>
            <p:spPr bwMode="auto">
              <a:xfrm>
                <a:off x="4321" y="1476"/>
                <a:ext cx="15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51276" name="Line 44"/>
              <p:cNvSpPr>
                <a:spLocks noChangeShapeType="1"/>
              </p:cNvSpPr>
              <p:nvPr/>
            </p:nvSpPr>
            <p:spPr bwMode="auto">
              <a:xfrm>
                <a:off x="4636" y="1472"/>
                <a:ext cx="15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2 - Part 3         </a:t>
            </a:r>
            <a:fld id="{8DE33E3A-E500-44CA-8BA9-545FB9467E61}" type="slidenum">
              <a:rPr lang="en-US"/>
              <a:pPr/>
              <a:t>7</a:t>
            </a:fld>
            <a:endParaRPr lang="en-US"/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NAND Gates</a:t>
            </a:r>
            <a:r>
              <a:rPr lang="en-US" b="0">
                <a:solidFill>
                  <a:schemeClr val="tx1"/>
                </a:solidFill>
              </a:rPr>
              <a:t> (continued)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175" y="14478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The NAND gate is the natural implementation for the simplest and fastest electronic circuits</a:t>
            </a:r>
          </a:p>
          <a:p>
            <a:pPr>
              <a:lnSpc>
                <a:spcPct val="90000"/>
              </a:lnSpc>
            </a:pPr>
            <a:r>
              <a:rPr lang="en-US" sz="2800" i="1">
                <a:cs typeface="Times New Roman" pitchFamily="18" charset="0"/>
              </a:rPr>
              <a:t>Universal gate</a:t>
            </a:r>
            <a:r>
              <a:rPr lang="en-US" sz="2800">
                <a:cs typeface="Times New Roman" pitchFamily="18" charset="0"/>
              </a:rPr>
              <a:t> - a gate type that can implement any Boolean function. </a:t>
            </a:r>
          </a:p>
          <a:p>
            <a:pPr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The NAND gate is a universal gate as shown in Figure 2-30 of the text. </a:t>
            </a:r>
          </a:p>
          <a:p>
            <a:pPr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NAND usually does not have a operation symbol defined since</a:t>
            </a:r>
          </a:p>
          <a:p>
            <a:pPr lvl="1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 the NAND operation is not associative, and</a:t>
            </a:r>
          </a:p>
          <a:p>
            <a:pPr lvl="1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 we have difficulty dealing with non-associative mathematics!</a:t>
            </a:r>
            <a:endParaRPr lang="en-US" sz="3200" b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Implementing with NAND only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</a:t>
            </a:r>
            <a:r>
              <a:rPr lang="en-CA" dirty="0"/>
              <a:t>that all variables and their complements are available as inputs. </a:t>
            </a:r>
            <a:endParaRPr lang="en-CA" dirty="0" smtClean="0"/>
          </a:p>
          <a:p>
            <a:r>
              <a:rPr lang="en-CA" dirty="0" smtClean="0"/>
              <a:t>Find </a:t>
            </a:r>
            <a:r>
              <a:rPr lang="en-CA" dirty="0"/>
              <a:t>the minimum SOP expression of the function. </a:t>
            </a:r>
            <a:endParaRPr lang="en-CA" dirty="0" smtClean="0"/>
          </a:p>
          <a:p>
            <a:r>
              <a:rPr lang="en-CA" dirty="0" smtClean="0"/>
              <a:t>Draw </a:t>
            </a:r>
            <a:r>
              <a:rPr lang="en-CA" dirty="0"/>
              <a:t>the corresponding two-level AND-OR circuit diagram. </a:t>
            </a:r>
            <a:endParaRPr lang="en-CA" dirty="0" smtClean="0"/>
          </a:p>
          <a:p>
            <a:r>
              <a:rPr lang="en-CA" dirty="0" smtClean="0"/>
              <a:t>Replace </a:t>
            </a:r>
            <a:r>
              <a:rPr lang="en-CA" dirty="0"/>
              <a:t>all gates with NAND gates; learning the gates interconnections are kept unchanged.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Chapter 2 - Part 3         </a:t>
            </a:r>
            <a:fld id="{99B0E1AD-92E0-40E9-8733-5AEE7DB8EB9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Implementing with NAND only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1212852"/>
            <a:ext cx="7772400" cy="5027613"/>
          </a:xfrm>
        </p:spPr>
        <p:txBody>
          <a:bodyPr/>
          <a:lstStyle/>
          <a:p>
            <a:r>
              <a:rPr lang="en-CA" sz="2400" dirty="0"/>
              <a:t>I</a:t>
            </a:r>
            <a:r>
              <a:rPr lang="en-CA" sz="2400" dirty="0" smtClean="0"/>
              <a:t>mplement </a:t>
            </a:r>
            <a:r>
              <a:rPr lang="en-CA" sz="2400" dirty="0"/>
              <a:t>the function </a:t>
            </a:r>
            <a:r>
              <a:rPr lang="en-CA" sz="2400" dirty="0" smtClean="0"/>
              <a:t>F using </a:t>
            </a:r>
            <a:r>
              <a:rPr lang="en-CA" sz="2400" dirty="0"/>
              <a:t>only NAND gates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Chapter 2 - Part 3         </a:t>
            </a:r>
            <a:fld id="{99B0E1AD-92E0-40E9-8733-5AEE7DB8EB9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33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1967" y="1675495"/>
            <a:ext cx="3626307" cy="530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3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6" y="2133605"/>
            <a:ext cx="3056365" cy="217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31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4239" y="2176918"/>
            <a:ext cx="3035753" cy="214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315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3960" y="4232956"/>
            <a:ext cx="3398611" cy="2379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 bwMode="auto">
          <a:xfrm>
            <a:off x="3904343" y="3280229"/>
            <a:ext cx="580571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rot="10800000" flipV="1">
            <a:off x="3367315" y="3853541"/>
            <a:ext cx="1182915" cy="6458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9999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4850</TotalTime>
  <Words>1310</Words>
  <Application>Microsoft Office PowerPoint</Application>
  <PresentationFormat>On-screen Show (4:3)</PresentationFormat>
  <Paragraphs>377</Paragraphs>
  <Slides>20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Times New Roman</vt:lpstr>
      <vt:lpstr>Wingdings</vt:lpstr>
      <vt:lpstr>Helvetica</vt:lpstr>
      <vt:lpstr>Symbol</vt:lpstr>
      <vt:lpstr>Swiss 721 SWA</vt:lpstr>
      <vt:lpstr>TimesTen</vt:lpstr>
      <vt:lpstr>MathematicalPi 1</vt:lpstr>
      <vt:lpstr>Default Design</vt:lpstr>
      <vt:lpstr>Microsoft Equation 3.0</vt:lpstr>
      <vt:lpstr>Slide 1</vt:lpstr>
      <vt:lpstr>Overview</vt:lpstr>
      <vt:lpstr>Other Gate Types</vt:lpstr>
      <vt:lpstr>Buffer</vt:lpstr>
      <vt:lpstr>NAND Gate</vt:lpstr>
      <vt:lpstr>NAND Gates (continued)</vt:lpstr>
      <vt:lpstr>NAND Gates (continued)</vt:lpstr>
      <vt:lpstr>Implementing with NAND only</vt:lpstr>
      <vt:lpstr>Implementing with NAND only</vt:lpstr>
      <vt:lpstr>Example: Implementing with NAND only</vt:lpstr>
      <vt:lpstr>NOR Gate</vt:lpstr>
      <vt:lpstr>NOR Gate (continued)</vt:lpstr>
      <vt:lpstr>NOR Gate (continued)</vt:lpstr>
      <vt:lpstr>Exclusive OR/ Exclusive NOR</vt:lpstr>
      <vt:lpstr>Exclusive OR/ Exclusive NOR</vt:lpstr>
      <vt:lpstr>Truth Tables for XOR/XNOR</vt:lpstr>
      <vt:lpstr>XOR/XNOR (Continued)</vt:lpstr>
      <vt:lpstr>Symbols For XOR and XNOR</vt:lpstr>
      <vt:lpstr>XOR Implementations</vt:lpstr>
      <vt:lpstr>Terms of Use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Part 1 - PPT - Mano &amp; Kime - 2nd Ed</dc:title>
  <dc:creator>Kaminski &amp; Kime</dc:creator>
  <dc:description>Fall 2001 Draft</dc:description>
  <cp:lastModifiedBy>Salekul</cp:lastModifiedBy>
  <cp:revision>218</cp:revision>
  <cp:lastPrinted>1999-06-21T13:11:14Z</cp:lastPrinted>
  <dcterms:created xsi:type="dcterms:W3CDTF">1999-02-14T20:48:18Z</dcterms:created>
  <dcterms:modified xsi:type="dcterms:W3CDTF">2012-06-28T15:06:56Z</dcterms:modified>
</cp:coreProperties>
</file>