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315200" cy="96012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:go="http://customooxmlschemas.google.com/" r:id="rId25" roundtripDataSignature="AMtx7mhKn9m77ZS++ffAuEKQq20iL/n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75" lIns="101950" spcFirstLastPara="1" rIns="101950" wrap="square" tIns="509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75" lIns="101950" spcFirstLastPara="1" rIns="101950" wrap="square" tIns="509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975" lIns="101950" spcFirstLastPara="1" rIns="101950" wrap="square" tIns="509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0975" lIns="101950" spcFirstLastPara="1" rIns="101950" wrap="square" tIns="509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0975" lIns="101950" spcFirstLastPara="1" rIns="101950" wrap="square" tIns="509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0975" lIns="101950" spcFirstLastPara="1" rIns="101950" wrap="square" tIns="50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0975" lIns="101950" spcFirstLastPara="1" rIns="101950" wrap="square" tIns="50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258888" y="720725"/>
            <a:ext cx="4797425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0975" lIns="101950" spcFirstLastPara="1" rIns="101950" wrap="square" tIns="50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258888" y="720725"/>
            <a:ext cx="4797425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0975" lIns="101950" spcFirstLastPara="1" rIns="101950" wrap="square" tIns="50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258888" y="720725"/>
            <a:ext cx="4797425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50975" lIns="101950" spcFirstLastPara="1" rIns="101950" wrap="square" tIns="509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/>
        </p:nvSpPr>
        <p:spPr>
          <a:xfrm>
            <a:off x="1833563" y="5167313"/>
            <a:ext cx="5913437" cy="15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Charles Kime &amp; Thomas Kaminski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2004 Pearson Education, Inc.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howjump?jump=la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Terms of Use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(Hyperlinks are active in View Show mode)</a:t>
            </a:r>
            <a:endParaRPr/>
          </a:p>
        </p:txBody>
      </p:sp>
      <p:sp>
        <p:nvSpPr>
          <p:cNvPr id="17" name="Google Shape;17;p17"/>
          <p:cNvSpPr txBox="1"/>
          <p:nvPr/>
        </p:nvSpPr>
        <p:spPr>
          <a:xfrm>
            <a:off x="1301750" y="2847975"/>
            <a:ext cx="6978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000"/>
              <a:buFont typeface="Noto Sans Symbols"/>
              <a:buNone/>
            </a:pPr>
            <a:r>
              <a:rPr b="1" i="0" lang="en-US" sz="4000" u="none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5 – Counters</a:t>
            </a:r>
            <a:endParaRPr b="1" i="0" sz="4000" u="none" cap="none" strike="noStrike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and Computer Design Fundamentals</a:t>
            </a:r>
            <a:endParaRPr/>
          </a:p>
        </p:txBody>
      </p:sp>
      <p:cxnSp>
        <p:nvCxnSpPr>
          <p:cNvPr id="19" name="Google Shape;19;p17"/>
          <p:cNvCxnSpPr/>
          <p:nvPr/>
        </p:nvCxnSpPr>
        <p:spPr>
          <a:xfrm>
            <a:off x="579438" y="1935163"/>
            <a:ext cx="8015287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 rot="5400000">
            <a:off x="2091532" y="-57943"/>
            <a:ext cx="5027613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 rot="5400000">
            <a:off x="4348957" y="2199481"/>
            <a:ext cx="634206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 rot="5400000">
            <a:off x="384969" y="330994"/>
            <a:ext cx="6342063" cy="568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719138" y="1314450"/>
            <a:ext cx="38100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681538" y="1314450"/>
            <a:ext cx="38100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Charles R Kime\My Documents\Texts\Website\PowerPoint_Slides\Work_Area\Chapter_01\watermark.jpg"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39345"/>
          <a:stretch/>
        </p:blipFill>
        <p:spPr>
          <a:xfrm>
            <a:off x="693738" y="6353175"/>
            <a:ext cx="2230437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/>
        </p:nvSpPr>
        <p:spPr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Google Shape;12;p16"/>
          <p:cNvCxnSpPr/>
          <p:nvPr/>
        </p:nvCxnSpPr>
        <p:spPr>
          <a:xfrm>
            <a:off x="581025" y="1173163"/>
            <a:ext cx="8015288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16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Char char="▪"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Times New Roman"/>
              <a:buChar char="•"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Equations</a:t>
            </a:r>
            <a:endParaRPr/>
          </a:p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EN has been added to control the operation of the counter</a:t>
            </a:r>
            <a:endParaRPr/>
          </a:p>
          <a:p>
            <a:pPr indent="-149225" lvl="0" marL="288925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9225" lvl="0" marL="288925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9225" lvl="0" marL="288925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9225" lvl="0" marL="288925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49225" lvl="0" marL="288925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88925" lvl="0" marL="28892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This relations could be generalized</a:t>
            </a:r>
            <a:endParaRPr/>
          </a:p>
          <a:p>
            <a:pPr indent="-149225" lvl="0" marL="288925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88925" lvl="0" marL="28892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 Carry Output (CO) has been added so that the counter could be extended to more stages</a:t>
            </a:r>
            <a:endParaRPr/>
          </a:p>
          <a:p>
            <a:pPr indent="-288925" lvl="0" marL="28892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implementation might be positive/negative edge triggered</a:t>
            </a:r>
            <a:endParaRPr sz="2200"/>
          </a:p>
        </p:txBody>
      </p:sp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693" y="1799008"/>
            <a:ext cx="2846340" cy="1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716" y="4164975"/>
            <a:ext cx="3548931" cy="37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288925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280604"/>
            <a:ext cx="7229137" cy="629678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1"/>
          <p:cNvSpPr txBox="1"/>
          <p:nvPr>
            <p:ph type="title"/>
          </p:nvPr>
        </p:nvSpPr>
        <p:spPr>
          <a:xfrm>
            <a:off x="78420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type="title"/>
          </p:nvPr>
        </p:nvSpPr>
        <p:spPr>
          <a:xfrm>
            <a:off x="715962" y="0"/>
            <a:ext cx="7964013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Arbitrary Counter: Problem Statement</a:t>
            </a:r>
            <a:endParaRPr/>
          </a:p>
        </p:txBody>
      </p:sp>
      <p:sp>
        <p:nvSpPr>
          <p:cNvPr id="284" name="Google Shape;284;p12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Design an arbitrary counter that repeatedly follows the following sequence:</a:t>
            </a:r>
            <a:endParaRPr/>
          </a:p>
          <a:p>
            <a:pPr indent="-288925" lvl="0" marL="288925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		0, 1, 2, 4, 5, 6, 0, 1, 2, 4, 5, 6, 0. . .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Arbitrary Counter: State Diagram</a:t>
            </a:r>
            <a:endParaRPr/>
          </a:p>
        </p:txBody>
      </p:sp>
      <p:sp>
        <p:nvSpPr>
          <p:cNvPr id="290" name="Google Shape;290;p13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288925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373" y="1398036"/>
            <a:ext cx="3649994" cy="330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Arbitrary Counter: State Table</a:t>
            </a:r>
            <a:endParaRPr/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170" y="1247842"/>
            <a:ext cx="6357083" cy="325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2353" y="4734635"/>
            <a:ext cx="2045655" cy="91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4"/>
          <p:cNvPicPr preferRelativeResize="0"/>
          <p:nvPr/>
        </p:nvPicPr>
        <p:blipFill rotWithShape="1">
          <a:blip r:embed="rId5">
            <a:alphaModFix/>
          </a:blip>
          <a:srcRect b="45211" l="0" r="46738" t="0"/>
          <a:stretch/>
        </p:blipFill>
        <p:spPr>
          <a:xfrm>
            <a:off x="5036024" y="4537634"/>
            <a:ext cx="2265527" cy="201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Arbitrary Counter: Logic Diagram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288925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6" name="Google Shape;3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252" y="1265965"/>
            <a:ext cx="5855947" cy="312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643" y="4871113"/>
            <a:ext cx="2045655" cy="91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Counters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719138" y="1205266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u="sng"/>
              <a:t>Counters</a:t>
            </a:r>
            <a:r>
              <a:rPr lang="en-US" sz="2400"/>
              <a:t> are sequential circuits which "count" through a specific state sequence.  They can </a:t>
            </a:r>
            <a:r>
              <a:rPr lang="en-US" sz="2400" u="sng"/>
              <a:t>count up</a:t>
            </a:r>
            <a:r>
              <a:rPr lang="en-US" sz="2400"/>
              <a:t>, </a:t>
            </a:r>
            <a:r>
              <a:rPr lang="en-US" sz="2400" u="sng"/>
              <a:t>count down</a:t>
            </a:r>
            <a:r>
              <a:rPr lang="en-US" sz="2400"/>
              <a:t>, or </a:t>
            </a:r>
            <a:r>
              <a:rPr lang="en-US" sz="2400" u="sng"/>
              <a:t>count through other fixed sequences</a:t>
            </a:r>
            <a:r>
              <a:rPr lang="en-US" sz="2400"/>
              <a:t>.  Two distinct types are in common usage: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Ripple Counters</a:t>
            </a:r>
            <a:endParaRPr/>
          </a:p>
          <a:p>
            <a:pPr indent="-234950" lvl="1" marL="6921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/>
              <a:t>Clock is connected to the flip-flop clock input on the LSB bit flip-flop</a:t>
            </a:r>
            <a:endParaRPr/>
          </a:p>
          <a:p>
            <a:pPr indent="-234950" lvl="1" marL="6921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/>
              <a:t>For all other bits, a flip-flop output is connected to the clock input, thus circuit is not truly synchronous</a:t>
            </a:r>
            <a:endParaRPr/>
          </a:p>
          <a:p>
            <a:pPr indent="-234950" lvl="1" marL="6921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/>
              <a:t>Output change is delayed more for each bit toward the MSB.</a:t>
            </a:r>
            <a:endParaRPr/>
          </a:p>
          <a:p>
            <a:pPr indent="-234950" lvl="1" marL="6921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/>
              <a:t>Resurgent because of low power consumption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Synchronous Counters</a:t>
            </a:r>
            <a:endParaRPr/>
          </a:p>
          <a:p>
            <a:pPr indent="-234950" lvl="1" marL="6921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/>
              <a:t>Clock is directly connected to the flip-flop clock inputs</a:t>
            </a:r>
            <a:endParaRPr/>
          </a:p>
          <a:p>
            <a:pPr indent="-234950" lvl="1" marL="6921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/>
              <a:t>Logic is used to implement the desired state sequencing</a:t>
            </a:r>
            <a:br>
              <a:rPr lang="en-US" sz="2000"/>
            </a:br>
            <a:endParaRPr sz="2000"/>
          </a:p>
          <a:p>
            <a:pPr indent="-85725" lvl="0" marL="288925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668338" y="1231900"/>
            <a:ext cx="44831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How does it work?</a:t>
            </a:r>
            <a:endParaRPr/>
          </a:p>
          <a:p>
            <a:pPr indent="-234950" lvl="1" marL="6921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When there is a positive </a:t>
            </a:r>
            <a:br>
              <a:rPr lang="en-US" sz="2400"/>
            </a:br>
            <a:r>
              <a:rPr lang="en-US" sz="2400"/>
              <a:t>edge on the clock input</a:t>
            </a:r>
            <a:br>
              <a:rPr lang="en-US" sz="2400"/>
            </a:br>
            <a:r>
              <a:rPr lang="en-US" sz="2400"/>
              <a:t>of A, A complements</a:t>
            </a:r>
            <a:endParaRPr/>
          </a:p>
          <a:p>
            <a:pPr indent="-234950" lvl="1" marL="6921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The clock input for flip-</a:t>
            </a:r>
            <a:br>
              <a:rPr lang="en-US" sz="2400"/>
            </a:br>
            <a:r>
              <a:rPr lang="en-US" sz="2400"/>
              <a:t>flop B is the complemented</a:t>
            </a:r>
            <a:br>
              <a:rPr lang="en-US" sz="2400"/>
            </a:br>
            <a:r>
              <a:rPr lang="en-US" sz="2400"/>
              <a:t>output of flip-flop A</a:t>
            </a:r>
            <a:endParaRPr/>
          </a:p>
          <a:p>
            <a:pPr indent="-234950" lvl="1" marL="6921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When flip A changes</a:t>
            </a:r>
            <a:br>
              <a:rPr lang="en-US" sz="2400"/>
            </a:br>
            <a:r>
              <a:rPr lang="en-US" sz="2400"/>
              <a:t>from 1 to 0, there is a</a:t>
            </a:r>
            <a:br>
              <a:rPr lang="en-US" sz="2400"/>
            </a:br>
            <a:r>
              <a:rPr lang="en-US" sz="2400"/>
              <a:t>positive edge on the</a:t>
            </a:r>
            <a:br>
              <a:rPr lang="en-US" sz="2400"/>
            </a:br>
            <a:r>
              <a:rPr lang="en-US" sz="2400"/>
              <a:t>clock input of B</a:t>
            </a:r>
            <a:br>
              <a:rPr lang="en-US" sz="2400"/>
            </a:br>
            <a:r>
              <a:rPr lang="en-US" sz="2400"/>
              <a:t>causing B to</a:t>
            </a:r>
            <a:br>
              <a:rPr lang="en-US" sz="2400"/>
            </a:br>
            <a:r>
              <a:rPr lang="en-US" sz="2400"/>
              <a:t>complement</a:t>
            </a:r>
            <a:br>
              <a:rPr lang="en-US" sz="2400"/>
            </a:br>
            <a:endParaRPr sz="2400"/>
          </a:p>
        </p:txBody>
      </p:sp>
      <p:sp>
        <p:nvSpPr>
          <p:cNvPr id="70" name="Google Shape;70;p3"/>
          <p:cNvSpPr/>
          <p:nvPr/>
        </p:nvSpPr>
        <p:spPr>
          <a:xfrm>
            <a:off x="2000250" y="0"/>
            <a:ext cx="7048500" cy="3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6399213" y="3390900"/>
            <a:ext cx="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3"/>
          <p:cNvGrpSpPr/>
          <p:nvPr/>
        </p:nvGrpSpPr>
        <p:grpSpPr>
          <a:xfrm>
            <a:off x="5022850" y="1295400"/>
            <a:ext cx="2919413" cy="2652713"/>
            <a:chOff x="3164" y="768"/>
            <a:chExt cx="1839" cy="1671"/>
          </a:xfrm>
        </p:grpSpPr>
        <p:sp>
          <p:nvSpPr>
            <p:cNvPr id="73" name="Google Shape;73;p3"/>
            <p:cNvSpPr/>
            <p:nvPr/>
          </p:nvSpPr>
          <p:spPr>
            <a:xfrm>
              <a:off x="3164" y="2276"/>
              <a:ext cx="340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Reset</a:t>
              </a:r>
              <a:endParaRPr b="1" baseline="-25000" i="0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592" y="2336"/>
              <a:ext cx="72" cy="7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" name="Google Shape;75;p3"/>
            <p:cNvCxnSpPr/>
            <p:nvPr/>
          </p:nvCxnSpPr>
          <p:spPr>
            <a:xfrm>
              <a:off x="4328" y="129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3"/>
            <p:cNvSpPr/>
            <p:nvPr/>
          </p:nvSpPr>
          <p:spPr>
            <a:xfrm>
              <a:off x="3180" y="1199"/>
              <a:ext cx="348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Clock</a:t>
              </a:r>
              <a:endParaRPr b="1" baseline="-25000" i="0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856" y="1262"/>
              <a:ext cx="121" cy="84"/>
            </a:xfrm>
            <a:custGeom>
              <a:rect b="b" l="l" r="r" t="t"/>
              <a:pathLst>
                <a:path extrusionOk="0" h="120" w="172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82" y="918"/>
              <a:ext cx="113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D</a:t>
              </a:r>
              <a:endParaRPr b="1" baseline="-25000" i="0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1" name="Google Shape;81;p3"/>
            <p:cNvCxnSpPr/>
            <p:nvPr/>
          </p:nvCxnSpPr>
          <p:spPr>
            <a:xfrm>
              <a:off x="3584" y="1296"/>
              <a:ext cx="26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 rot="10800000">
              <a:off x="3704" y="1000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 rot="10800000">
              <a:off x="3704" y="776"/>
              <a:ext cx="0" cy="2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704" y="768"/>
              <a:ext cx="81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 rot="10800000">
              <a:off x="4520" y="768"/>
              <a:ext cx="0" cy="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4328" y="2168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3"/>
            <p:cNvSpPr/>
            <p:nvPr/>
          </p:nvSpPr>
          <p:spPr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48" y="2134"/>
              <a:ext cx="121" cy="84"/>
            </a:xfrm>
            <a:custGeom>
              <a:rect b="b" l="l" r="r" t="t"/>
              <a:pathLst>
                <a:path extrusionOk="0" h="120" w="172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874" y="1790"/>
              <a:ext cx="113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D</a:t>
              </a:r>
              <a:endParaRPr b="1" baseline="-25000" i="0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995" y="2107"/>
              <a:ext cx="179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b="1" baseline="-25000" i="0" lang="en-US" sz="19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R</a:t>
              </a:r>
              <a:endParaRPr/>
            </a:p>
          </p:txBody>
        </p:sp>
        <p:cxnSp>
          <p:nvCxnSpPr>
            <p:cNvPr id="92" name="Google Shape;92;p3"/>
            <p:cNvCxnSpPr/>
            <p:nvPr/>
          </p:nvCxnSpPr>
          <p:spPr>
            <a:xfrm>
              <a:off x="3464" y="2168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 rot="10800000">
              <a:off x="3704" y="1872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 rot="10800000">
              <a:off x="3704" y="1648"/>
              <a:ext cx="0" cy="2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3704" y="1640"/>
              <a:ext cx="81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 rot="10800000">
              <a:off x="4520" y="1640"/>
              <a:ext cx="0" cy="5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3"/>
            <p:cNvSpPr/>
            <p:nvPr/>
          </p:nvSpPr>
          <p:spPr>
            <a:xfrm>
              <a:off x="4011" y="1227"/>
              <a:ext cx="179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b="1" baseline="-25000" i="0" lang="en-US" sz="19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R</a:t>
              </a:r>
              <a:endParaRPr/>
            </a:p>
          </p:txBody>
        </p:sp>
        <p:cxnSp>
          <p:nvCxnSpPr>
            <p:cNvPr id="98" name="Google Shape;98;p3"/>
            <p:cNvCxnSpPr/>
            <p:nvPr/>
          </p:nvCxnSpPr>
          <p:spPr>
            <a:xfrm>
              <a:off x="4136" y="1432"/>
              <a:ext cx="0" cy="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136" y="2304"/>
              <a:ext cx="0" cy="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 rot="10800000">
              <a:off x="3624" y="1504"/>
              <a:ext cx="5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3632" y="1504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 rot="10800000">
              <a:off x="3552" y="2376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3"/>
            <p:cNvSpPr/>
            <p:nvPr/>
          </p:nvSpPr>
          <p:spPr>
            <a:xfrm>
              <a:off x="4480" y="1256"/>
              <a:ext cx="72" cy="7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" name="Google Shape;104;p3"/>
            <p:cNvCxnSpPr/>
            <p:nvPr/>
          </p:nvCxnSpPr>
          <p:spPr>
            <a:xfrm rot="10800000">
              <a:off x="3464" y="1560"/>
              <a:ext cx="1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 rot="10800000">
              <a:off x="3464" y="1560"/>
              <a:ext cx="0" cy="6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3"/>
            <p:cNvSpPr/>
            <p:nvPr/>
          </p:nvSpPr>
          <p:spPr>
            <a:xfrm>
              <a:off x="4882" y="1790"/>
              <a:ext cx="98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B</a:t>
              </a:r>
              <a:endParaRPr b="1" baseline="-25000" i="0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90" y="910"/>
              <a:ext cx="113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A</a:t>
              </a:r>
              <a:endParaRPr b="1" baseline="-25000" i="0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" name="Google Shape;108;p3"/>
            <p:cNvCxnSpPr/>
            <p:nvPr/>
          </p:nvCxnSpPr>
          <p:spPr>
            <a:xfrm>
              <a:off x="4264" y="992"/>
              <a:ext cx="5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272" y="1864"/>
              <a:ext cx="5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Ripple Counter </a:t>
            </a:r>
            <a:endParaRPr/>
          </a:p>
        </p:txBody>
      </p:sp>
      <p:grpSp>
        <p:nvGrpSpPr>
          <p:cNvPr id="111" name="Google Shape;111;p3"/>
          <p:cNvGrpSpPr/>
          <p:nvPr/>
        </p:nvGrpSpPr>
        <p:grpSpPr>
          <a:xfrm>
            <a:off x="4419600" y="4046538"/>
            <a:ext cx="3924300" cy="2544762"/>
            <a:chOff x="2784" y="2549"/>
            <a:chExt cx="2472" cy="1603"/>
          </a:xfrm>
        </p:grpSpPr>
        <p:sp>
          <p:nvSpPr>
            <p:cNvPr id="112" name="Google Shape;112;p3"/>
            <p:cNvSpPr/>
            <p:nvPr/>
          </p:nvSpPr>
          <p:spPr>
            <a:xfrm>
              <a:off x="2903" y="3049"/>
              <a:ext cx="220" cy="17"/>
            </a:xfrm>
            <a:custGeom>
              <a:rect b="b" l="l" r="r" t="t"/>
              <a:pathLst>
                <a:path extrusionOk="0" h="17" w="220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107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07" y="2846"/>
              <a:ext cx="220" cy="16"/>
            </a:xfrm>
            <a:custGeom>
              <a:rect b="b" l="l" r="r" t="t"/>
              <a:pathLst>
                <a:path extrusionOk="0" h="16" w="220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310" y="2846"/>
              <a:ext cx="17" cy="220"/>
            </a:xfrm>
            <a:custGeom>
              <a:rect b="b" l="l" r="r" t="t"/>
              <a:pathLst>
                <a:path extrusionOk="0" h="220" w="17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310" y="3049"/>
              <a:ext cx="220" cy="17"/>
            </a:xfrm>
            <a:custGeom>
              <a:rect b="b" l="l" r="r" t="t"/>
              <a:pathLst>
                <a:path extrusionOk="0" h="17" w="220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514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14" y="2846"/>
              <a:ext cx="220" cy="16"/>
            </a:xfrm>
            <a:custGeom>
              <a:rect b="b" l="l" r="r" t="t"/>
              <a:pathLst>
                <a:path extrusionOk="0" h="16" w="220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717" y="2846"/>
              <a:ext cx="17" cy="220"/>
            </a:xfrm>
            <a:custGeom>
              <a:rect b="b" l="l" r="r" t="t"/>
              <a:pathLst>
                <a:path extrusionOk="0" h="220" w="17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717" y="3049"/>
              <a:ext cx="220" cy="17"/>
            </a:xfrm>
            <a:custGeom>
              <a:rect b="b" l="l" r="r" t="t"/>
              <a:pathLst>
                <a:path extrusionOk="0" h="17" w="220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21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921" y="2846"/>
              <a:ext cx="220" cy="16"/>
            </a:xfrm>
            <a:custGeom>
              <a:rect b="b" l="l" r="r" t="t"/>
              <a:pathLst>
                <a:path extrusionOk="0" h="16" w="220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124" y="2846"/>
              <a:ext cx="17" cy="220"/>
            </a:xfrm>
            <a:custGeom>
              <a:rect b="b" l="l" r="r" t="t"/>
              <a:pathLst>
                <a:path extrusionOk="0" h="220" w="17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24" y="3049"/>
              <a:ext cx="220" cy="17"/>
            </a:xfrm>
            <a:custGeom>
              <a:rect b="b" l="l" r="r" t="t"/>
              <a:pathLst>
                <a:path extrusionOk="0" h="17" w="220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328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28" y="2846"/>
              <a:ext cx="219" cy="16"/>
            </a:xfrm>
            <a:custGeom>
              <a:rect b="b" l="l" r="r" t="t"/>
              <a:pathLst>
                <a:path extrusionOk="0" h="16" w="219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531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31" y="3049"/>
              <a:ext cx="220" cy="17"/>
            </a:xfrm>
            <a:custGeom>
              <a:rect b="b" l="l" r="r" t="t"/>
              <a:pathLst>
                <a:path extrusionOk="0" h="17" w="220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35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735" y="2846"/>
              <a:ext cx="219" cy="16"/>
            </a:xfrm>
            <a:custGeom>
              <a:rect b="b" l="l" r="r" t="t"/>
              <a:pathLst>
                <a:path extrusionOk="0" h="16" w="219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938" y="2846"/>
              <a:ext cx="16" cy="220"/>
            </a:xfrm>
            <a:custGeom>
              <a:rect b="b" l="l" r="r" t="t"/>
              <a:pathLst>
                <a:path extrusionOk="0" h="220" w="16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938" y="3049"/>
              <a:ext cx="220" cy="17"/>
            </a:xfrm>
            <a:custGeom>
              <a:rect b="b" l="l" r="r" t="t"/>
              <a:pathLst>
                <a:path extrusionOk="0" h="17" w="220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" name="Google Shape;133;p3"/>
            <p:cNvCxnSpPr/>
            <p:nvPr/>
          </p:nvCxnSpPr>
          <p:spPr>
            <a:xfrm>
              <a:off x="2942" y="3465"/>
              <a:ext cx="231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3115" y="2549"/>
              <a:ext cx="1" cy="14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3522" y="2549"/>
              <a:ext cx="1" cy="14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3929" y="2549"/>
              <a:ext cx="1" cy="14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4336" y="2549"/>
              <a:ext cx="1" cy="14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4743" y="2549"/>
              <a:ext cx="1" cy="14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5150" y="2549"/>
              <a:ext cx="1" cy="14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2886" y="3897"/>
              <a:ext cx="231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2928" y="3451"/>
              <a:ext cx="257" cy="27"/>
            </a:xfrm>
            <a:custGeom>
              <a:rect b="b" l="l" r="r" t="t"/>
              <a:pathLst>
                <a:path extrusionOk="0" h="27" w="25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784" y="2816"/>
              <a:ext cx="19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</a:t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10" y="3581"/>
              <a:ext cx="133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810" y="3199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p3"/>
            <p:cNvCxnSpPr/>
            <p:nvPr/>
          </p:nvCxnSpPr>
          <p:spPr>
            <a:xfrm flipH="1" rot="10800000">
              <a:off x="3171" y="3261"/>
              <a:ext cx="1" cy="20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3157" y="3247"/>
              <a:ext cx="28" cy="231"/>
            </a:xfrm>
            <a:custGeom>
              <a:rect b="b" l="l" r="r" t="t"/>
              <a:pathLst>
                <a:path extrusionOk="0" h="231" w="28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157" y="3247"/>
              <a:ext cx="435" cy="28"/>
            </a:xfrm>
            <a:custGeom>
              <a:rect b="b" l="l" r="r" t="t"/>
              <a:pathLst>
                <a:path extrusionOk="0" h="28" w="435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564" y="3247"/>
              <a:ext cx="28" cy="231"/>
            </a:xfrm>
            <a:custGeom>
              <a:rect b="b" l="l" r="r" t="t"/>
              <a:pathLst>
                <a:path extrusionOk="0" h="231" w="28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77" y="3455"/>
              <a:ext cx="434" cy="27"/>
            </a:xfrm>
            <a:custGeom>
              <a:rect b="b" l="l" r="r" t="t"/>
              <a:pathLst>
                <a:path extrusionOk="0" h="27" w="434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0" name="Google Shape;150;p3"/>
            <p:cNvCxnSpPr/>
            <p:nvPr/>
          </p:nvCxnSpPr>
          <p:spPr>
            <a:xfrm flipH="1" rot="10800000">
              <a:off x="3997" y="3273"/>
              <a:ext cx="1" cy="20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3"/>
            <p:cNvSpPr/>
            <p:nvPr/>
          </p:nvSpPr>
          <p:spPr>
            <a:xfrm>
              <a:off x="3984" y="3260"/>
              <a:ext cx="27" cy="230"/>
            </a:xfrm>
            <a:custGeom>
              <a:rect b="b" l="l" r="r" t="t"/>
              <a:pathLst>
                <a:path extrusionOk="0" h="230" w="27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84" y="3260"/>
              <a:ext cx="434" cy="27"/>
            </a:xfrm>
            <a:custGeom>
              <a:rect b="b" l="l" r="r" t="t"/>
              <a:pathLst>
                <a:path extrusionOk="0" h="27" w="434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90" y="3260"/>
              <a:ext cx="28" cy="230"/>
            </a:xfrm>
            <a:custGeom>
              <a:rect b="b" l="l" r="r" t="t"/>
              <a:pathLst>
                <a:path extrusionOk="0" h="230" w="28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96" y="3459"/>
              <a:ext cx="434" cy="27"/>
            </a:xfrm>
            <a:custGeom>
              <a:rect b="b" l="l" r="r" t="t"/>
              <a:pathLst>
                <a:path extrusionOk="0" h="27" w="434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5" name="Google Shape;155;p3"/>
            <p:cNvCxnSpPr/>
            <p:nvPr/>
          </p:nvCxnSpPr>
          <p:spPr>
            <a:xfrm flipH="1" rot="10800000">
              <a:off x="4811" y="3249"/>
              <a:ext cx="1" cy="20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3"/>
            <p:cNvSpPr/>
            <p:nvPr/>
          </p:nvSpPr>
          <p:spPr>
            <a:xfrm>
              <a:off x="4797" y="3235"/>
              <a:ext cx="28" cy="231"/>
            </a:xfrm>
            <a:custGeom>
              <a:rect b="b" l="l" r="r" t="t"/>
              <a:pathLst>
                <a:path extrusionOk="0" h="231" w="28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97" y="3235"/>
              <a:ext cx="435" cy="27"/>
            </a:xfrm>
            <a:custGeom>
              <a:rect b="b" l="l" r="r" t="t"/>
              <a:pathLst>
                <a:path extrusionOk="0" h="27" w="435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04" y="3235"/>
              <a:ext cx="28" cy="231"/>
            </a:xfrm>
            <a:custGeom>
              <a:rect b="b" l="l" r="r" t="t"/>
              <a:pathLst>
                <a:path extrusionOk="0" h="231" w="28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flipH="1" rot="10800000">
              <a:off x="3629" y="3686"/>
              <a:ext cx="28" cy="231"/>
            </a:xfrm>
            <a:custGeom>
              <a:rect b="b" l="l" r="r" t="t"/>
              <a:pathLst>
                <a:path extrusionOk="0" h="231" w="28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0" name="Google Shape;160;p3"/>
            <p:cNvCxnSpPr/>
            <p:nvPr/>
          </p:nvCxnSpPr>
          <p:spPr>
            <a:xfrm rot="10800000">
              <a:off x="2944" y="3896"/>
              <a:ext cx="6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3"/>
            <p:cNvSpPr/>
            <p:nvPr/>
          </p:nvSpPr>
          <p:spPr>
            <a:xfrm flipH="1" rot="10800000">
              <a:off x="4445" y="3686"/>
              <a:ext cx="28" cy="231"/>
            </a:xfrm>
            <a:custGeom>
              <a:rect b="b" l="l" r="r" t="t"/>
              <a:pathLst>
                <a:path extrusionOk="0" h="231" w="28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2" name="Google Shape;162;p3"/>
            <p:cNvCxnSpPr/>
            <p:nvPr/>
          </p:nvCxnSpPr>
          <p:spPr>
            <a:xfrm>
              <a:off x="3640" y="3688"/>
              <a:ext cx="83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3"/>
            <p:cNvCxnSpPr/>
            <p:nvPr/>
          </p:nvCxnSpPr>
          <p:spPr>
            <a:xfrm rot="10800000">
              <a:off x="4448" y="3896"/>
              <a:ext cx="6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3"/>
            <p:cNvSpPr txBox="1"/>
            <p:nvPr/>
          </p:nvSpPr>
          <p:spPr>
            <a:xfrm>
              <a:off x="2872" y="3864"/>
              <a:ext cx="2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3240" y="3864"/>
              <a:ext cx="2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3696" y="3864"/>
              <a:ext cx="2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4080" y="3864"/>
              <a:ext cx="2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4500" y="3853"/>
              <a:ext cx="2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4868" y="3853"/>
              <a:ext cx="2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These circuits are called </a:t>
            </a:r>
            <a:r>
              <a:rPr i="1" lang="en-US" sz="2800"/>
              <a:t>ripple counters</a:t>
            </a:r>
            <a:r>
              <a:rPr lang="en-US" sz="2800"/>
              <a:t> because each edge sensitive transition (positive in the example) causes a change in the next flip-flop’s state.</a:t>
            </a:r>
            <a:endParaRPr/>
          </a:p>
          <a:p>
            <a:pPr indent="-288925" lvl="0" marL="288925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The changes “ripple” upward through the chain of flip-flops, i. e., each transition occurs after a clock-to-output delay from the stage before.</a:t>
            </a:r>
            <a:endParaRPr/>
          </a:p>
        </p:txBody>
      </p:sp>
      <p:sp>
        <p:nvSpPr>
          <p:cNvPr id="176" name="Google Shape;176;p4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Ripple Counter</a:t>
            </a:r>
            <a:r>
              <a:rPr b="0" lang="en-US">
                <a:solidFill>
                  <a:schemeClr val="dk1"/>
                </a:solidFill>
              </a:rPr>
              <a:t> (continued)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483947" y="54592"/>
            <a:ext cx="3937924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Ripple Counter: 4-bit Upward Counter</a:t>
            </a:r>
            <a:endParaRPr sz="3200"/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644" y="215111"/>
            <a:ext cx="4285397" cy="647871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559557" y="1218914"/>
            <a:ext cx="4408228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Remember J-K toggles when both J and K are ‘1’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bubble on the clock means negative-edge triggered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Q0 goes from ‘1’ to ‘0’ (as if a negative-edge has been triggered to clock of Q1), Q1 toggles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Q1 goes from ‘1’ to ‘0’, Q2 toggles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Q2 goes from ‘1’ to ‘0’, Q3 toggles</a:t>
            </a:r>
            <a:endParaRPr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Ripple Counter: 4-bit Upward Counter</a:t>
            </a:r>
            <a:endParaRPr sz="3200"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880" y="1221254"/>
            <a:ext cx="2825720" cy="5347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559557" y="1218914"/>
            <a:ext cx="4408228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Q0 goes from ‘1’ to ‘0’ (as if a negative-edge has been triggered to clock of Q1), Q1 toggles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Q1 goes from ‘1’ to ‘0’, Q2 toggles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Q2 goes from ‘1’ to ‘0’, Q3 toggles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What about the last sequence: how it goes from ‘1111’ to ‘0000’?</a:t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6525" lvl="0" marL="288925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Synchronous Counters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668338" y="12128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To eliminate the "ripple" effects, use a common clock for each flip-flop and a combinational circuit to generate the next state.</a:t>
            </a:r>
            <a:endParaRPr/>
          </a:p>
          <a:p>
            <a:pPr indent="-288925" lvl="0" marL="288925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an up-counter,</a:t>
            </a:r>
            <a:br>
              <a:rPr lang="en-US" sz="2400"/>
            </a:br>
            <a:r>
              <a:rPr lang="en-US" sz="2400"/>
              <a:t>use an incrementer =&gt; 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7165975" y="3378200"/>
            <a:ext cx="839788" cy="2274888"/>
          </a:xfrm>
          <a:custGeom>
            <a:rect b="b" l="l" r="r" t="t"/>
            <a:pathLst>
              <a:path extrusionOk="0" h="1433" w="52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427"/>
                </a:lnTo>
                <a:lnTo>
                  <a:pt x="3" y="1430"/>
                </a:lnTo>
                <a:lnTo>
                  <a:pt x="6" y="1433"/>
                </a:lnTo>
                <a:lnTo>
                  <a:pt x="523" y="1433"/>
                </a:lnTo>
                <a:lnTo>
                  <a:pt x="526" y="1430"/>
                </a:lnTo>
                <a:lnTo>
                  <a:pt x="529" y="1427"/>
                </a:lnTo>
                <a:lnTo>
                  <a:pt x="529" y="7"/>
                </a:lnTo>
                <a:lnTo>
                  <a:pt x="526" y="3"/>
                </a:lnTo>
                <a:lnTo>
                  <a:pt x="523" y="0"/>
                </a:lnTo>
                <a:lnTo>
                  <a:pt x="520" y="0"/>
                </a:lnTo>
                <a:lnTo>
                  <a:pt x="9" y="0"/>
                </a:lnTo>
                <a:lnTo>
                  <a:pt x="9" y="19"/>
                </a:lnTo>
                <a:lnTo>
                  <a:pt x="520" y="19"/>
                </a:lnTo>
                <a:lnTo>
                  <a:pt x="511" y="10"/>
                </a:lnTo>
                <a:lnTo>
                  <a:pt x="511" y="1424"/>
                </a:lnTo>
                <a:lnTo>
                  <a:pt x="520" y="1415"/>
                </a:lnTo>
                <a:lnTo>
                  <a:pt x="9" y="1415"/>
                </a:lnTo>
                <a:lnTo>
                  <a:pt x="18" y="1424"/>
                </a:lnTo>
                <a:lnTo>
                  <a:pt x="18" y="10"/>
                </a:lnTo>
                <a:lnTo>
                  <a:pt x="9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7239000" y="3502025"/>
            <a:ext cx="334963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D3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7670800" y="3502025"/>
            <a:ext cx="344488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7165975" y="5257800"/>
            <a:ext cx="301625" cy="131763"/>
          </a:xfrm>
          <a:custGeom>
            <a:rect b="b" l="l" r="r" t="t"/>
            <a:pathLst>
              <a:path extrusionOk="0" h="83" w="190">
                <a:moveTo>
                  <a:pt x="12" y="0"/>
                </a:moveTo>
                <a:lnTo>
                  <a:pt x="8" y="0"/>
                </a:lnTo>
                <a:lnTo>
                  <a:pt x="6" y="1"/>
                </a:lnTo>
                <a:lnTo>
                  <a:pt x="3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2" y="12"/>
                </a:lnTo>
                <a:lnTo>
                  <a:pt x="2" y="15"/>
                </a:lnTo>
                <a:lnTo>
                  <a:pt x="3" y="17"/>
                </a:lnTo>
                <a:lnTo>
                  <a:pt x="6" y="18"/>
                </a:lnTo>
                <a:lnTo>
                  <a:pt x="178" y="83"/>
                </a:lnTo>
                <a:lnTo>
                  <a:pt x="183" y="83"/>
                </a:lnTo>
                <a:lnTo>
                  <a:pt x="184" y="82"/>
                </a:lnTo>
                <a:lnTo>
                  <a:pt x="187" y="82"/>
                </a:lnTo>
                <a:lnTo>
                  <a:pt x="189" y="80"/>
                </a:lnTo>
                <a:lnTo>
                  <a:pt x="190" y="77"/>
                </a:lnTo>
                <a:lnTo>
                  <a:pt x="190" y="73"/>
                </a:lnTo>
                <a:lnTo>
                  <a:pt x="189" y="71"/>
                </a:lnTo>
                <a:lnTo>
                  <a:pt x="189" y="68"/>
                </a:lnTo>
                <a:lnTo>
                  <a:pt x="187" y="67"/>
                </a:lnTo>
                <a:lnTo>
                  <a:pt x="184" y="65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165975" y="5360988"/>
            <a:ext cx="301625" cy="103187"/>
          </a:xfrm>
          <a:custGeom>
            <a:rect b="b" l="l" r="r" t="t"/>
            <a:pathLst>
              <a:path extrusionOk="0" h="65" w="190">
                <a:moveTo>
                  <a:pt x="184" y="18"/>
                </a:moveTo>
                <a:lnTo>
                  <a:pt x="187" y="15"/>
                </a:lnTo>
                <a:lnTo>
                  <a:pt x="190" y="12"/>
                </a:lnTo>
                <a:lnTo>
                  <a:pt x="190" y="6"/>
                </a:lnTo>
                <a:lnTo>
                  <a:pt x="187" y="3"/>
                </a:lnTo>
                <a:lnTo>
                  <a:pt x="184" y="0"/>
                </a:lnTo>
                <a:lnTo>
                  <a:pt x="178" y="0"/>
                </a:lnTo>
                <a:lnTo>
                  <a:pt x="6" y="47"/>
                </a:lnTo>
                <a:lnTo>
                  <a:pt x="3" y="50"/>
                </a:lnTo>
                <a:lnTo>
                  <a:pt x="0" y="53"/>
                </a:lnTo>
                <a:lnTo>
                  <a:pt x="0" y="59"/>
                </a:lnTo>
                <a:lnTo>
                  <a:pt x="3" y="62"/>
                </a:lnTo>
                <a:lnTo>
                  <a:pt x="6" y="65"/>
                </a:lnTo>
                <a:lnTo>
                  <a:pt x="12" y="65"/>
                </a:lnTo>
                <a:lnTo>
                  <a:pt x="18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7239000" y="3840163"/>
            <a:ext cx="3349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7670800" y="3836988"/>
            <a:ext cx="344488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239000" y="4176713"/>
            <a:ext cx="3349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7670800" y="4175125"/>
            <a:ext cx="344488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239000" y="4511675"/>
            <a:ext cx="334963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D0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7670800" y="4511675"/>
            <a:ext cx="344488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Q0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419725" y="3032125"/>
            <a:ext cx="1235075" cy="2095500"/>
          </a:xfrm>
          <a:custGeom>
            <a:rect b="b" l="l" r="r" t="t"/>
            <a:pathLst>
              <a:path extrusionOk="0" h="1320" w="77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14"/>
                </a:lnTo>
                <a:lnTo>
                  <a:pt x="3" y="1317"/>
                </a:lnTo>
                <a:lnTo>
                  <a:pt x="6" y="1320"/>
                </a:lnTo>
                <a:lnTo>
                  <a:pt x="772" y="1320"/>
                </a:lnTo>
                <a:lnTo>
                  <a:pt x="775" y="1317"/>
                </a:lnTo>
                <a:lnTo>
                  <a:pt x="778" y="1314"/>
                </a:lnTo>
                <a:lnTo>
                  <a:pt x="778" y="6"/>
                </a:lnTo>
                <a:lnTo>
                  <a:pt x="775" y="3"/>
                </a:lnTo>
                <a:lnTo>
                  <a:pt x="772" y="0"/>
                </a:lnTo>
                <a:lnTo>
                  <a:pt x="769" y="0"/>
                </a:lnTo>
                <a:lnTo>
                  <a:pt x="9" y="0"/>
                </a:lnTo>
                <a:lnTo>
                  <a:pt x="9" y="18"/>
                </a:lnTo>
                <a:lnTo>
                  <a:pt x="769" y="18"/>
                </a:lnTo>
                <a:lnTo>
                  <a:pt x="760" y="9"/>
                </a:lnTo>
                <a:lnTo>
                  <a:pt x="760" y="1311"/>
                </a:lnTo>
                <a:lnTo>
                  <a:pt x="769" y="1302"/>
                </a:lnTo>
                <a:lnTo>
                  <a:pt x="9" y="1302"/>
                </a:lnTo>
                <a:lnTo>
                  <a:pt x="18" y="1311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6640513" y="3559175"/>
            <a:ext cx="525462" cy="30163"/>
          </a:xfrm>
          <a:custGeom>
            <a:rect b="b" l="l" r="r" t="t"/>
            <a:pathLst>
              <a:path extrusionOk="0" h="19" w="331">
                <a:moveTo>
                  <a:pt x="322" y="19"/>
                </a:moveTo>
                <a:lnTo>
                  <a:pt x="325" y="19"/>
                </a:lnTo>
                <a:lnTo>
                  <a:pt x="328" y="16"/>
                </a:lnTo>
                <a:lnTo>
                  <a:pt x="331" y="13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322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6640513" y="3921125"/>
            <a:ext cx="525462" cy="28575"/>
          </a:xfrm>
          <a:custGeom>
            <a:rect b="b" l="l" r="r" t="t"/>
            <a:pathLst>
              <a:path extrusionOk="0" h="18" w="331">
                <a:moveTo>
                  <a:pt x="322" y="18"/>
                </a:moveTo>
                <a:lnTo>
                  <a:pt x="325" y="18"/>
                </a:lnTo>
                <a:lnTo>
                  <a:pt x="328" y="15"/>
                </a:lnTo>
                <a:lnTo>
                  <a:pt x="331" y="12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2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6640513" y="4283075"/>
            <a:ext cx="525462" cy="28575"/>
          </a:xfrm>
          <a:custGeom>
            <a:rect b="b" l="l" r="r" t="t"/>
            <a:pathLst>
              <a:path extrusionOk="0" h="18" w="331">
                <a:moveTo>
                  <a:pt x="322" y="18"/>
                </a:moveTo>
                <a:lnTo>
                  <a:pt x="325" y="18"/>
                </a:lnTo>
                <a:lnTo>
                  <a:pt x="328" y="15"/>
                </a:lnTo>
                <a:lnTo>
                  <a:pt x="331" y="12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2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6640513" y="4598988"/>
            <a:ext cx="571500" cy="28575"/>
          </a:xfrm>
          <a:custGeom>
            <a:rect b="b" l="l" r="r" t="t"/>
            <a:pathLst>
              <a:path extrusionOk="0" h="18" w="360">
                <a:moveTo>
                  <a:pt x="351" y="18"/>
                </a:moveTo>
                <a:lnTo>
                  <a:pt x="354" y="18"/>
                </a:lnTo>
                <a:lnTo>
                  <a:pt x="357" y="15"/>
                </a:lnTo>
                <a:lnTo>
                  <a:pt x="360" y="12"/>
                </a:lnTo>
                <a:lnTo>
                  <a:pt x="360" y="6"/>
                </a:lnTo>
                <a:lnTo>
                  <a:pt x="357" y="3"/>
                </a:lnTo>
                <a:lnTo>
                  <a:pt x="35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5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7996238" y="3559175"/>
            <a:ext cx="166687" cy="30163"/>
          </a:xfrm>
          <a:custGeom>
            <a:rect b="b" l="l" r="r" t="t"/>
            <a:pathLst>
              <a:path extrusionOk="0" h="19" w="105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9" y="19"/>
                </a:lnTo>
                <a:lnTo>
                  <a:pt x="102" y="16"/>
                </a:lnTo>
                <a:lnTo>
                  <a:pt x="105" y="13"/>
                </a:lnTo>
                <a:lnTo>
                  <a:pt x="105" y="6"/>
                </a:lnTo>
                <a:lnTo>
                  <a:pt x="102" y="3"/>
                </a:lnTo>
                <a:lnTo>
                  <a:pt x="99" y="0"/>
                </a:lnTo>
                <a:lnTo>
                  <a:pt x="9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8132763" y="2655888"/>
            <a:ext cx="30162" cy="933450"/>
          </a:xfrm>
          <a:custGeom>
            <a:rect b="b" l="l" r="r" t="t"/>
            <a:pathLst>
              <a:path extrusionOk="0" h="588" w="19">
                <a:moveTo>
                  <a:pt x="0" y="579"/>
                </a:moveTo>
                <a:lnTo>
                  <a:pt x="0" y="582"/>
                </a:lnTo>
                <a:lnTo>
                  <a:pt x="4" y="585"/>
                </a:lnTo>
                <a:lnTo>
                  <a:pt x="7" y="588"/>
                </a:lnTo>
                <a:lnTo>
                  <a:pt x="13" y="588"/>
                </a:lnTo>
                <a:lnTo>
                  <a:pt x="16" y="585"/>
                </a:lnTo>
                <a:lnTo>
                  <a:pt x="19" y="582"/>
                </a:ln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9"/>
                </a:lnTo>
                <a:lnTo>
                  <a:pt x="0" y="5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5148263" y="2655888"/>
            <a:ext cx="3014662" cy="28575"/>
          </a:xfrm>
          <a:custGeom>
            <a:rect b="b" l="l" r="r" t="t"/>
            <a:pathLst>
              <a:path extrusionOk="0" h="18" w="1899">
                <a:moveTo>
                  <a:pt x="1890" y="18"/>
                </a:moveTo>
                <a:lnTo>
                  <a:pt x="1893" y="18"/>
                </a:lnTo>
                <a:lnTo>
                  <a:pt x="1896" y="15"/>
                </a:lnTo>
                <a:lnTo>
                  <a:pt x="1899" y="12"/>
                </a:lnTo>
                <a:lnTo>
                  <a:pt x="1899" y="6"/>
                </a:lnTo>
                <a:lnTo>
                  <a:pt x="1896" y="3"/>
                </a:lnTo>
                <a:lnTo>
                  <a:pt x="189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89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160963" y="3584575"/>
            <a:ext cx="300037" cy="28575"/>
          </a:xfrm>
          <a:custGeom>
            <a:rect b="b" l="l" r="r" t="t"/>
            <a:pathLst>
              <a:path extrusionOk="0" h="18" w="18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3" y="18"/>
                </a:lnTo>
                <a:lnTo>
                  <a:pt x="186" y="15"/>
                </a:lnTo>
                <a:lnTo>
                  <a:pt x="189" y="12"/>
                </a:lnTo>
                <a:lnTo>
                  <a:pt x="189" y="6"/>
                </a:lnTo>
                <a:lnTo>
                  <a:pt x="186" y="3"/>
                </a:lnTo>
                <a:lnTo>
                  <a:pt x="183" y="0"/>
                </a:lnTo>
                <a:lnTo>
                  <a:pt x="18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7996238" y="3921125"/>
            <a:ext cx="301625" cy="28575"/>
          </a:xfrm>
          <a:custGeom>
            <a:rect b="b" l="l" r="r" t="t"/>
            <a:pathLst>
              <a:path extrusionOk="0" h="18" w="190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4" y="18"/>
                </a:lnTo>
                <a:lnTo>
                  <a:pt x="187" y="15"/>
                </a:lnTo>
                <a:lnTo>
                  <a:pt x="190" y="12"/>
                </a:lnTo>
                <a:lnTo>
                  <a:pt x="190" y="6"/>
                </a:lnTo>
                <a:lnTo>
                  <a:pt x="187" y="3"/>
                </a:lnTo>
                <a:lnTo>
                  <a:pt x="184" y="0"/>
                </a:lnTo>
                <a:lnTo>
                  <a:pt x="181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8269288" y="2520950"/>
            <a:ext cx="28575" cy="1428750"/>
          </a:xfrm>
          <a:custGeom>
            <a:rect b="b" l="l" r="r" t="t"/>
            <a:pathLst>
              <a:path extrusionOk="0" h="900" w="18">
                <a:moveTo>
                  <a:pt x="0" y="891"/>
                </a:moveTo>
                <a:lnTo>
                  <a:pt x="0" y="894"/>
                </a:lnTo>
                <a:lnTo>
                  <a:pt x="3" y="897"/>
                </a:lnTo>
                <a:lnTo>
                  <a:pt x="6" y="900"/>
                </a:lnTo>
                <a:lnTo>
                  <a:pt x="12" y="900"/>
                </a:lnTo>
                <a:lnTo>
                  <a:pt x="15" y="897"/>
                </a:lnTo>
                <a:lnTo>
                  <a:pt x="18" y="894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8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5011738" y="2520950"/>
            <a:ext cx="3286125" cy="28575"/>
          </a:xfrm>
          <a:custGeom>
            <a:rect b="b" l="l" r="r" t="t"/>
            <a:pathLst>
              <a:path extrusionOk="0" h="18" w="2070">
                <a:moveTo>
                  <a:pt x="2061" y="18"/>
                </a:moveTo>
                <a:lnTo>
                  <a:pt x="2064" y="18"/>
                </a:lnTo>
                <a:lnTo>
                  <a:pt x="2067" y="15"/>
                </a:lnTo>
                <a:lnTo>
                  <a:pt x="2070" y="12"/>
                </a:lnTo>
                <a:lnTo>
                  <a:pt x="2070" y="6"/>
                </a:lnTo>
                <a:lnTo>
                  <a:pt x="2067" y="3"/>
                </a:lnTo>
                <a:lnTo>
                  <a:pt x="2064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10" y="18"/>
                </a:lnTo>
                <a:lnTo>
                  <a:pt x="20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5011738" y="3937000"/>
            <a:ext cx="436562" cy="28575"/>
          </a:xfrm>
          <a:custGeom>
            <a:rect b="b" l="l" r="r" t="t"/>
            <a:pathLst>
              <a:path extrusionOk="0" h="18" w="275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269" y="18"/>
                </a:lnTo>
                <a:lnTo>
                  <a:pt x="272" y="15"/>
                </a:lnTo>
                <a:lnTo>
                  <a:pt x="275" y="12"/>
                </a:lnTo>
                <a:lnTo>
                  <a:pt x="275" y="6"/>
                </a:lnTo>
                <a:lnTo>
                  <a:pt x="272" y="3"/>
                </a:lnTo>
                <a:lnTo>
                  <a:pt x="269" y="0"/>
                </a:lnTo>
                <a:lnTo>
                  <a:pt x="266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996238" y="4283075"/>
            <a:ext cx="390525" cy="28575"/>
          </a:xfrm>
          <a:custGeom>
            <a:rect b="b" l="l" r="r" t="t"/>
            <a:pathLst>
              <a:path extrusionOk="0" h="18" w="24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40" y="18"/>
                </a:lnTo>
                <a:lnTo>
                  <a:pt x="243" y="15"/>
                </a:lnTo>
                <a:lnTo>
                  <a:pt x="246" y="12"/>
                </a:lnTo>
                <a:lnTo>
                  <a:pt x="246" y="6"/>
                </a:lnTo>
                <a:lnTo>
                  <a:pt x="243" y="3"/>
                </a:lnTo>
                <a:lnTo>
                  <a:pt x="240" y="0"/>
                </a:lnTo>
                <a:lnTo>
                  <a:pt x="2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8358188" y="4237038"/>
            <a:ext cx="74612" cy="74612"/>
          </a:xfrm>
          <a:custGeom>
            <a:rect b="b" l="l" r="r" t="t"/>
            <a:pathLst>
              <a:path extrusionOk="0" h="47" w="47">
                <a:moveTo>
                  <a:pt x="3" y="32"/>
                </a:moveTo>
                <a:lnTo>
                  <a:pt x="0" y="35"/>
                </a:lnTo>
                <a:lnTo>
                  <a:pt x="0" y="41"/>
                </a:lnTo>
                <a:lnTo>
                  <a:pt x="3" y="44"/>
                </a:lnTo>
                <a:lnTo>
                  <a:pt x="6" y="47"/>
                </a:lnTo>
                <a:lnTo>
                  <a:pt x="12" y="47"/>
                </a:lnTo>
                <a:lnTo>
                  <a:pt x="15" y="44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5" y="0"/>
                </a:lnTo>
                <a:lnTo>
                  <a:pt x="32" y="3"/>
                </a:lnTo>
                <a:lnTo>
                  <a:pt x="3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8404225" y="2386013"/>
            <a:ext cx="28575" cy="1879600"/>
          </a:xfrm>
          <a:custGeom>
            <a:rect b="b" l="l" r="r" t="t"/>
            <a:pathLst>
              <a:path extrusionOk="0" h="1184" w="18">
                <a:moveTo>
                  <a:pt x="0" y="1175"/>
                </a:moveTo>
                <a:lnTo>
                  <a:pt x="0" y="1178"/>
                </a:lnTo>
                <a:lnTo>
                  <a:pt x="3" y="1181"/>
                </a:lnTo>
                <a:lnTo>
                  <a:pt x="6" y="1184"/>
                </a:lnTo>
                <a:lnTo>
                  <a:pt x="12" y="1184"/>
                </a:lnTo>
                <a:lnTo>
                  <a:pt x="15" y="1181"/>
                </a:lnTo>
                <a:lnTo>
                  <a:pt x="18" y="1178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1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4876800" y="2386013"/>
            <a:ext cx="3556000" cy="28575"/>
          </a:xfrm>
          <a:custGeom>
            <a:rect b="b" l="l" r="r" t="t"/>
            <a:pathLst>
              <a:path extrusionOk="0" h="18" w="2240">
                <a:moveTo>
                  <a:pt x="2231" y="18"/>
                </a:moveTo>
                <a:lnTo>
                  <a:pt x="2234" y="18"/>
                </a:lnTo>
                <a:lnTo>
                  <a:pt x="2237" y="15"/>
                </a:lnTo>
                <a:lnTo>
                  <a:pt x="2240" y="12"/>
                </a:lnTo>
                <a:lnTo>
                  <a:pt x="2240" y="6"/>
                </a:lnTo>
                <a:lnTo>
                  <a:pt x="2237" y="3"/>
                </a:lnTo>
                <a:lnTo>
                  <a:pt x="223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0" y="18"/>
                </a:lnTo>
                <a:lnTo>
                  <a:pt x="223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876800" y="4295775"/>
            <a:ext cx="571500" cy="28575"/>
          </a:xfrm>
          <a:custGeom>
            <a:rect b="b" l="l" r="r" t="t"/>
            <a:pathLst>
              <a:path extrusionOk="0" h="18" w="360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354" y="18"/>
                </a:lnTo>
                <a:lnTo>
                  <a:pt x="357" y="15"/>
                </a:lnTo>
                <a:lnTo>
                  <a:pt x="360" y="12"/>
                </a:lnTo>
                <a:lnTo>
                  <a:pt x="360" y="6"/>
                </a:lnTo>
                <a:lnTo>
                  <a:pt x="357" y="3"/>
                </a:lnTo>
                <a:lnTo>
                  <a:pt x="354" y="0"/>
                </a:lnTo>
                <a:lnTo>
                  <a:pt x="351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7996238" y="4645025"/>
            <a:ext cx="528637" cy="28575"/>
          </a:xfrm>
          <a:custGeom>
            <a:rect b="b" l="l" r="r" t="t"/>
            <a:pathLst>
              <a:path extrusionOk="0" h="18" w="333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327" y="18"/>
                </a:lnTo>
                <a:lnTo>
                  <a:pt x="330" y="15"/>
                </a:lnTo>
                <a:lnTo>
                  <a:pt x="333" y="12"/>
                </a:lnTo>
                <a:lnTo>
                  <a:pt x="333" y="6"/>
                </a:lnTo>
                <a:lnTo>
                  <a:pt x="330" y="3"/>
                </a:lnTo>
                <a:lnTo>
                  <a:pt x="327" y="0"/>
                </a:lnTo>
                <a:lnTo>
                  <a:pt x="323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8494713" y="4556125"/>
            <a:ext cx="73025" cy="117475"/>
          </a:xfrm>
          <a:custGeom>
            <a:rect b="b" l="l" r="r" t="t"/>
            <a:pathLst>
              <a:path extrusionOk="0" h="74" w="46">
                <a:moveTo>
                  <a:pt x="2" y="61"/>
                </a:moveTo>
                <a:lnTo>
                  <a:pt x="0" y="64"/>
                </a:lnTo>
                <a:lnTo>
                  <a:pt x="0" y="68"/>
                </a:lnTo>
                <a:lnTo>
                  <a:pt x="2" y="70"/>
                </a:lnTo>
                <a:lnTo>
                  <a:pt x="3" y="73"/>
                </a:lnTo>
                <a:lnTo>
                  <a:pt x="5" y="73"/>
                </a:lnTo>
                <a:lnTo>
                  <a:pt x="8" y="74"/>
                </a:lnTo>
                <a:lnTo>
                  <a:pt x="13" y="74"/>
                </a:lnTo>
                <a:lnTo>
                  <a:pt x="14" y="73"/>
                </a:lnTo>
                <a:lnTo>
                  <a:pt x="17" y="71"/>
                </a:lnTo>
                <a:lnTo>
                  <a:pt x="17" y="70"/>
                </a:lnTo>
                <a:lnTo>
                  <a:pt x="44" y="13"/>
                </a:lnTo>
                <a:lnTo>
                  <a:pt x="46" y="10"/>
                </a:lnTo>
                <a:lnTo>
                  <a:pt x="46" y="6"/>
                </a:lnTo>
                <a:lnTo>
                  <a:pt x="44" y="4"/>
                </a:lnTo>
                <a:lnTo>
                  <a:pt x="43" y="1"/>
                </a:lnTo>
                <a:lnTo>
                  <a:pt x="41" y="1"/>
                </a:lnTo>
                <a:lnTo>
                  <a:pt x="38" y="0"/>
                </a:lnTo>
                <a:lnTo>
                  <a:pt x="34" y="0"/>
                </a:lnTo>
                <a:lnTo>
                  <a:pt x="32" y="1"/>
                </a:lnTo>
                <a:lnTo>
                  <a:pt x="29" y="3"/>
                </a:lnTo>
                <a:lnTo>
                  <a:pt x="29" y="4"/>
                </a:lnTo>
                <a:lnTo>
                  <a:pt x="2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8539163" y="2247900"/>
            <a:ext cx="28575" cy="2336800"/>
          </a:xfrm>
          <a:custGeom>
            <a:rect b="b" l="l" r="r" t="t"/>
            <a:pathLst>
              <a:path extrusionOk="0" h="1472" w="18">
                <a:moveTo>
                  <a:pt x="0" y="1463"/>
                </a:moveTo>
                <a:lnTo>
                  <a:pt x="0" y="1466"/>
                </a:lnTo>
                <a:lnTo>
                  <a:pt x="3" y="1469"/>
                </a:lnTo>
                <a:lnTo>
                  <a:pt x="6" y="1472"/>
                </a:lnTo>
                <a:lnTo>
                  <a:pt x="12" y="1472"/>
                </a:lnTo>
                <a:lnTo>
                  <a:pt x="15" y="1469"/>
                </a:lnTo>
                <a:lnTo>
                  <a:pt x="18" y="1466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4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4740275" y="2247900"/>
            <a:ext cx="3827463" cy="28575"/>
          </a:xfrm>
          <a:custGeom>
            <a:rect b="b" l="l" r="r" t="t"/>
            <a:pathLst>
              <a:path extrusionOk="0" h="18" w="2411">
                <a:moveTo>
                  <a:pt x="2402" y="18"/>
                </a:moveTo>
                <a:lnTo>
                  <a:pt x="2405" y="18"/>
                </a:lnTo>
                <a:lnTo>
                  <a:pt x="2408" y="15"/>
                </a:lnTo>
                <a:lnTo>
                  <a:pt x="2411" y="12"/>
                </a:lnTo>
                <a:lnTo>
                  <a:pt x="2411" y="6"/>
                </a:lnTo>
                <a:lnTo>
                  <a:pt x="2408" y="3"/>
                </a:lnTo>
                <a:lnTo>
                  <a:pt x="240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40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4740275" y="4608513"/>
            <a:ext cx="708025" cy="28575"/>
          </a:xfrm>
          <a:custGeom>
            <a:rect b="b" l="l" r="r" t="t"/>
            <a:pathLst>
              <a:path extrusionOk="0" h="18" w="44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40" y="18"/>
                </a:lnTo>
                <a:lnTo>
                  <a:pt x="443" y="15"/>
                </a:lnTo>
                <a:lnTo>
                  <a:pt x="446" y="12"/>
                </a:lnTo>
                <a:lnTo>
                  <a:pt x="446" y="6"/>
                </a:lnTo>
                <a:lnTo>
                  <a:pt x="443" y="3"/>
                </a:lnTo>
                <a:lnTo>
                  <a:pt x="440" y="0"/>
                </a:lnTo>
                <a:lnTo>
                  <a:pt x="4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4967288" y="5368925"/>
            <a:ext cx="2198687" cy="28575"/>
          </a:xfrm>
          <a:custGeom>
            <a:rect b="b" l="l" r="r" t="t"/>
            <a:pathLst>
              <a:path extrusionOk="0" h="18" w="1385">
                <a:moveTo>
                  <a:pt x="1376" y="18"/>
                </a:moveTo>
                <a:lnTo>
                  <a:pt x="1379" y="18"/>
                </a:lnTo>
                <a:lnTo>
                  <a:pt x="1382" y="15"/>
                </a:lnTo>
                <a:lnTo>
                  <a:pt x="1385" y="12"/>
                </a:lnTo>
                <a:lnTo>
                  <a:pt x="1385" y="6"/>
                </a:lnTo>
                <a:lnTo>
                  <a:pt x="1382" y="3"/>
                </a:lnTo>
                <a:lnTo>
                  <a:pt x="137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376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4100513" y="5145088"/>
            <a:ext cx="788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5702300" y="3006725"/>
            <a:ext cx="8461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ncr</a:t>
            </a: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e-menter</a:t>
            </a:r>
            <a:endParaRPr b="1" baseline="-25000" i="1"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 rot="10800000">
            <a:off x="4737100" y="2247900"/>
            <a:ext cx="0" cy="238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7"/>
          <p:cNvCxnSpPr/>
          <p:nvPr/>
        </p:nvCxnSpPr>
        <p:spPr>
          <a:xfrm>
            <a:off x="4889500" y="2387600"/>
            <a:ext cx="0" cy="194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7"/>
          <p:cNvCxnSpPr/>
          <p:nvPr/>
        </p:nvCxnSpPr>
        <p:spPr>
          <a:xfrm>
            <a:off x="5016500" y="2552700"/>
            <a:ext cx="0" cy="138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7"/>
          <p:cNvCxnSpPr/>
          <p:nvPr/>
        </p:nvCxnSpPr>
        <p:spPr>
          <a:xfrm>
            <a:off x="5156200" y="2654300"/>
            <a:ext cx="0" cy="95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7"/>
          <p:cNvSpPr/>
          <p:nvPr/>
        </p:nvSpPr>
        <p:spPr>
          <a:xfrm>
            <a:off x="5499100" y="3503613"/>
            <a:ext cx="2333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5499100" y="3841750"/>
            <a:ext cx="2333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5499100" y="4178300"/>
            <a:ext cx="2333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5499100" y="4513263"/>
            <a:ext cx="2333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A0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6384925" y="3500438"/>
            <a:ext cx="2016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6384925" y="3838575"/>
            <a:ext cx="2016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6384925" y="4175125"/>
            <a:ext cx="2016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6384925" y="4510088"/>
            <a:ext cx="2016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</a:t>
            </a:r>
            <a:endParaRPr b="1" baseline="-25000"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715963" y="0"/>
            <a:ext cx="4047106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4-bit Synchronous Counter with J-K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288925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46" y="1179955"/>
            <a:ext cx="8914518" cy="549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4">
            <a:alphaModFix/>
          </a:blip>
          <a:srcRect b="45211" l="0" r="46738" t="0"/>
          <a:stretch/>
        </p:blipFill>
        <p:spPr>
          <a:xfrm>
            <a:off x="7180089" y="-245664"/>
            <a:ext cx="1963911" cy="174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K-Maps</a:t>
            </a:r>
            <a:endParaRPr/>
          </a:p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288925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63" y="1310753"/>
            <a:ext cx="4661136" cy="495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9"/>
          <p:cNvPicPr preferRelativeResize="0"/>
          <p:nvPr/>
        </p:nvPicPr>
        <p:blipFill rotWithShape="1">
          <a:blip r:embed="rId4">
            <a:alphaModFix/>
          </a:blip>
          <a:srcRect b="0" l="58983" r="0" t="0"/>
          <a:stretch/>
        </p:blipFill>
        <p:spPr>
          <a:xfrm>
            <a:off x="6209742" y="4161287"/>
            <a:ext cx="1828800" cy="209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 b="0" l="0" r="58085" t="0"/>
          <a:stretch/>
        </p:blipFill>
        <p:spPr>
          <a:xfrm>
            <a:off x="6150817" y="1691043"/>
            <a:ext cx="1868853" cy="209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1999-02-14T20:48:18Z</dcterms:created>
  <dc:creator>Kaminski &amp; Kime</dc:creator>
</cp:coreProperties>
</file>