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
      <p:font typeface="Roboto"/>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font" Target="fonts/Economica-regular.fntdata"/><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Roboto-regular.fntdata"/><Relationship Id="rId16" Type="http://schemas.openxmlformats.org/officeDocument/2006/relationships/font" Target="fonts/Economica-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c2c371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c2c371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c2c3711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c2c3711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c2c3711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c2c3711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a3cd778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a3cd778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a3cd778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a3cd778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3cd7780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3cd7780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PLA</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Asnuva Tanvin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Suppose, you want to design a combinational circuit that converts a 12 bit card code to a 6 bit </a:t>
            </a:r>
            <a:r>
              <a:rPr lang="en"/>
              <a:t>alphanumeric</a:t>
            </a:r>
            <a:r>
              <a:rPr lang="en"/>
              <a:t> code.</a:t>
            </a:r>
            <a:endParaRPr/>
          </a:p>
          <a:p>
            <a:pPr indent="-342900" lvl="0" marL="457200" rtl="0" algn="l">
              <a:spcBef>
                <a:spcPts val="0"/>
              </a:spcBef>
              <a:spcAft>
                <a:spcPts val="0"/>
              </a:spcAft>
              <a:buSzPts val="1800"/>
              <a:buChar char="●"/>
            </a:pPr>
            <a:r>
              <a:rPr lang="en"/>
              <a:t>The input contains 12 lines designated by 0,1,2,.....,10,11</a:t>
            </a:r>
            <a:endParaRPr/>
          </a:p>
          <a:p>
            <a:pPr indent="-342900" lvl="0" marL="457200" rtl="0" algn="l">
              <a:spcBef>
                <a:spcPts val="0"/>
              </a:spcBef>
              <a:spcAft>
                <a:spcPts val="0"/>
              </a:spcAft>
              <a:buSzPts val="1800"/>
              <a:buChar char="●"/>
            </a:pPr>
            <a:r>
              <a:rPr lang="en"/>
              <a:t>The size of the combinational circuit must be 4096 X 6 since there are 12 inputs and 6 outputs. (2</a:t>
            </a:r>
            <a:r>
              <a:rPr baseline="30000" lang="en"/>
              <a:t>12</a:t>
            </a:r>
            <a:r>
              <a:rPr lang="en"/>
              <a:t>=4096)</a:t>
            </a:r>
            <a:endParaRPr/>
          </a:p>
          <a:p>
            <a:pPr indent="-342900" lvl="0" marL="457200" rtl="0" algn="l">
              <a:spcBef>
                <a:spcPts val="0"/>
              </a:spcBef>
              <a:spcAft>
                <a:spcPts val="0"/>
              </a:spcAft>
              <a:buSzPts val="1800"/>
              <a:buChar char="●"/>
            </a:pPr>
            <a:r>
              <a:rPr lang="en"/>
              <a:t>But suppose there are only 47 valid card codes.</a:t>
            </a:r>
            <a:endParaRPr/>
          </a:p>
          <a:p>
            <a:pPr indent="-342900" lvl="0" marL="457200" rtl="0" algn="l">
              <a:spcBef>
                <a:spcPts val="0"/>
              </a:spcBef>
              <a:spcAft>
                <a:spcPts val="0"/>
              </a:spcAft>
              <a:buSzPts val="1800"/>
              <a:buChar char="●"/>
            </a:pPr>
            <a:r>
              <a:rPr lang="en"/>
              <a:t>That means 4049 don’t care conditions!!!</a:t>
            </a:r>
            <a:endParaRPr/>
          </a:p>
          <a:p>
            <a:pPr indent="-342900" lvl="0" marL="457200" rtl="0" algn="l">
              <a:spcBef>
                <a:spcPts val="0"/>
              </a:spcBef>
              <a:spcAft>
                <a:spcPts val="0"/>
              </a:spcAft>
              <a:buSzPts val="1800"/>
              <a:buChar char="●"/>
            </a:pPr>
            <a:r>
              <a:rPr lang="en"/>
              <a:t>The remaining 4049 combinations are not used and thus </a:t>
            </a:r>
            <a:r>
              <a:rPr lang="en"/>
              <a:t>wasted</a:t>
            </a:r>
            <a:r>
              <a:rPr lang="en"/>
              <a:t>.</a:t>
            </a:r>
            <a:endParaRPr/>
          </a:p>
          <a:p>
            <a:pPr indent="-342900" lvl="0" marL="457200" rtl="0" algn="l">
              <a:spcBef>
                <a:spcPts val="0"/>
              </a:spcBef>
              <a:spcAft>
                <a:spcPts val="0"/>
              </a:spcAft>
              <a:buClr>
                <a:srgbClr val="38761D"/>
              </a:buClr>
              <a:buSzPts val="1800"/>
              <a:buChar char="●"/>
            </a:pPr>
            <a:r>
              <a:rPr lang="en">
                <a:solidFill>
                  <a:srgbClr val="38761D"/>
                </a:solidFill>
              </a:rPr>
              <a:t>PLA is a type of LSI component that can solve this problem.</a:t>
            </a:r>
            <a:endParaRPr>
              <a:solidFill>
                <a:srgbClr val="38761D"/>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 does not provide full decoding of the variables and does not generate all minterms.</a:t>
            </a:r>
            <a:endParaRPr/>
          </a:p>
          <a:p>
            <a:pPr indent="-342900" lvl="0" marL="457200" rtl="0" algn="l">
              <a:spcBef>
                <a:spcPts val="0"/>
              </a:spcBef>
              <a:spcAft>
                <a:spcPts val="0"/>
              </a:spcAft>
              <a:buSzPts val="1800"/>
              <a:buChar char="●"/>
            </a:pPr>
            <a:r>
              <a:rPr b="1" lang="en"/>
              <a:t>Programmable Logic Array(PLA) is a fixed architecture logic device with programmable AND gates followed by programmable OR gates.</a:t>
            </a:r>
            <a:endParaRPr b="1"/>
          </a:p>
          <a:p>
            <a:pPr indent="-342900" lvl="0" marL="457200" rtl="0" algn="l">
              <a:spcBef>
                <a:spcPts val="0"/>
              </a:spcBef>
              <a:spcAft>
                <a:spcPts val="0"/>
              </a:spcAft>
              <a:buSzPts val="1800"/>
              <a:buChar char="●"/>
            </a:pPr>
            <a:r>
              <a:rPr lang="en"/>
              <a:t>The AND and OR gates inside the PLA are initially fabricated with fuses among them. </a:t>
            </a:r>
            <a:endParaRPr/>
          </a:p>
          <a:p>
            <a:pPr indent="-342900" lvl="0" marL="457200" rtl="0" algn="l">
              <a:spcBef>
                <a:spcPts val="0"/>
              </a:spcBef>
              <a:spcAft>
                <a:spcPts val="0"/>
              </a:spcAft>
              <a:buSzPts val="1800"/>
              <a:buChar char="●"/>
            </a:pPr>
            <a:r>
              <a:rPr lang="en"/>
              <a:t>The specific Boolean functions are implemented in sum of products form by blowing appropriate fuses and leaving the desired connections.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 </a:t>
            </a:r>
            <a:endParaRPr/>
          </a:p>
        </p:txBody>
      </p:sp>
      <p:sp>
        <p:nvSpPr>
          <p:cNvPr id="81" name="Google Shape;81;p16"/>
          <p:cNvSpPr txBox="1"/>
          <p:nvPr>
            <p:ph idx="1" type="body"/>
          </p:nvPr>
        </p:nvSpPr>
        <p:spPr>
          <a:xfrm>
            <a:off x="311700" y="96927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330200" lvl="0" marL="457200" rtl="0" algn="l">
              <a:spcBef>
                <a:spcPts val="1200"/>
              </a:spcBef>
              <a:spcAft>
                <a:spcPts val="0"/>
              </a:spcAft>
              <a:buSzPts val="1600"/>
              <a:buChar char="●"/>
            </a:pPr>
            <a:r>
              <a:rPr lang="en" sz="1200">
                <a:latin typeface="Roboto"/>
                <a:ea typeface="Roboto"/>
                <a:cs typeface="Roboto"/>
                <a:sym typeface="Roboto"/>
              </a:rPr>
              <a:t>A Programmable Logic Array (PLA) is a digital electronic device used to implement combinational logic circuits. It consists of a grid of programmable AND and OR gates, where the inputs to the AND gates are programmable, and their outputs are fed into OR gates. By programming the connections within the array, various logical functions can be implemented, making it highly versatile for a range of applications.</a:t>
            </a:r>
            <a:endParaRPr sz="1200">
              <a:latin typeface="Roboto"/>
              <a:ea typeface="Roboto"/>
              <a:cs typeface="Roboto"/>
              <a:sym typeface="Roboto"/>
            </a:endParaRPr>
          </a:p>
          <a:p>
            <a:pPr indent="0" lvl="0" marL="457200" rtl="0" algn="l">
              <a:spcBef>
                <a:spcPts val="1200"/>
              </a:spcBef>
              <a:spcAft>
                <a:spcPts val="0"/>
              </a:spcAft>
              <a:buNone/>
            </a:pPr>
            <a:r>
              <a:t/>
            </a:r>
            <a:endParaRPr sz="1600"/>
          </a:p>
          <a:p>
            <a:pPr indent="0" lvl="0" marL="0" rtl="0" algn="l">
              <a:spcBef>
                <a:spcPts val="120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1489363" y="2920163"/>
            <a:ext cx="5934075" cy="115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38025"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Implement boolean function with PLA-1</a:t>
            </a:r>
            <a:endParaRPr sz="3500"/>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Y ⊕ 1 = ~Y </a:t>
            </a:r>
            <a:endParaRPr/>
          </a:p>
          <a:p>
            <a:pPr indent="-342900" lvl="0" marL="457200" rtl="0" algn="l">
              <a:spcBef>
                <a:spcPts val="0"/>
              </a:spcBef>
              <a:spcAft>
                <a:spcPts val="0"/>
              </a:spcAft>
              <a:buSzPts val="1800"/>
              <a:buChar char="●"/>
            </a:pPr>
            <a:r>
              <a:rPr lang="en"/>
              <a:t>Y ⊕ 0 =Y⊕</a:t>
            </a:r>
            <a:endParaRPr/>
          </a:p>
        </p:txBody>
      </p:sp>
      <p:pic>
        <p:nvPicPr>
          <p:cNvPr id="89" name="Google Shape;89;p17"/>
          <p:cNvPicPr preferRelativeResize="0"/>
          <p:nvPr/>
        </p:nvPicPr>
        <p:blipFill>
          <a:blip r:embed="rId3">
            <a:alphaModFix/>
          </a:blip>
          <a:stretch>
            <a:fillRect/>
          </a:stretch>
        </p:blipFill>
        <p:spPr>
          <a:xfrm>
            <a:off x="568250" y="1225225"/>
            <a:ext cx="2396500" cy="734925"/>
          </a:xfrm>
          <a:prstGeom prst="rect">
            <a:avLst/>
          </a:prstGeom>
          <a:noFill/>
          <a:ln>
            <a:noFill/>
          </a:ln>
        </p:spPr>
      </p:pic>
      <p:pic>
        <p:nvPicPr>
          <p:cNvPr id="90" name="Google Shape;90;p17"/>
          <p:cNvPicPr preferRelativeResize="0"/>
          <p:nvPr/>
        </p:nvPicPr>
        <p:blipFill>
          <a:blip r:embed="rId4">
            <a:alphaModFix/>
          </a:blip>
          <a:stretch>
            <a:fillRect/>
          </a:stretch>
        </p:blipFill>
        <p:spPr>
          <a:xfrm>
            <a:off x="3933175" y="1010375"/>
            <a:ext cx="4670451" cy="353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864850" y="393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1428"/>
              <a:buFont typeface="Arial"/>
              <a:buNone/>
            </a:pPr>
            <a:r>
              <a:rPr lang="en" sz="3500"/>
              <a:t>Implement boolean function with PLA-2</a:t>
            </a:r>
            <a:endParaRPr sz="3500"/>
          </a:p>
          <a:p>
            <a:pPr indent="0" lvl="0" marL="0" rtl="0" algn="l">
              <a:spcBef>
                <a:spcPts val="0"/>
              </a:spcBef>
              <a:spcAft>
                <a:spcPts val="0"/>
              </a:spcAft>
              <a:buNone/>
            </a:pPr>
            <a:r>
              <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1828800" rtl="0" algn="l">
              <a:spcBef>
                <a:spcPts val="1200"/>
              </a:spcBef>
              <a:spcAft>
                <a:spcPts val="1200"/>
              </a:spcAft>
              <a:buNone/>
            </a:pPr>
            <a:r>
              <a:rPr lang="en"/>
              <a:t>Can you find expressions for A and B ? </a:t>
            </a:r>
            <a:endParaRPr/>
          </a:p>
        </p:txBody>
      </p:sp>
      <p:pic>
        <p:nvPicPr>
          <p:cNvPr id="97" name="Google Shape;97;p18"/>
          <p:cNvPicPr preferRelativeResize="0"/>
          <p:nvPr/>
        </p:nvPicPr>
        <p:blipFill>
          <a:blip r:embed="rId3">
            <a:alphaModFix/>
          </a:blip>
          <a:stretch>
            <a:fillRect/>
          </a:stretch>
        </p:blipFill>
        <p:spPr>
          <a:xfrm>
            <a:off x="1197975" y="838150"/>
            <a:ext cx="6951552" cy="3209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1428"/>
              <a:buFont typeface="Arial"/>
              <a:buNone/>
            </a:pPr>
            <a:r>
              <a:rPr lang="en" sz="3500"/>
              <a:t>Implement boolean function with PLA-3</a:t>
            </a:r>
            <a:endParaRPr sz="3500"/>
          </a:p>
          <a:p>
            <a:pPr indent="0" lvl="0" marL="0" rtl="0" algn="ctr">
              <a:spcBef>
                <a:spcPts val="0"/>
              </a:spcBef>
              <a:spcAft>
                <a:spcPts val="0"/>
              </a:spcAft>
              <a:buNone/>
            </a:pPr>
            <a:r>
              <a:rPr b="1" lang="en" sz="2000"/>
              <a:t>F1 = AC+ BC </a:t>
            </a:r>
            <a:endParaRPr b="1" sz="2000"/>
          </a:p>
          <a:p>
            <a:pPr indent="0" lvl="0" marL="0" rtl="0" algn="ctr">
              <a:spcBef>
                <a:spcPts val="0"/>
              </a:spcBef>
              <a:spcAft>
                <a:spcPts val="0"/>
              </a:spcAft>
              <a:buNone/>
            </a:pPr>
            <a:r>
              <a:rPr b="1" lang="en" sz="2000"/>
              <a:t>F2= ?</a:t>
            </a:r>
            <a:endParaRPr b="1" sz="2000"/>
          </a:p>
        </p:txBody>
      </p:sp>
      <p:sp>
        <p:nvSpPr>
          <p:cNvPr id="103" name="Google Shape;103;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2120191" y="1316050"/>
            <a:ext cx="5046885" cy="3354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