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  <p:sldMasterId id="2147483712" r:id="rId3"/>
  </p:sldMasterIdLst>
  <p:notesMasterIdLst>
    <p:notesMasterId r:id="rId49"/>
  </p:notesMasterIdLst>
  <p:handoutMasterIdLst>
    <p:handoutMasterId r:id="rId50"/>
  </p:handoutMasterIdLst>
  <p:sldIdLst>
    <p:sldId id="506" r:id="rId4"/>
    <p:sldId id="554" r:id="rId5"/>
    <p:sldId id="607" r:id="rId6"/>
    <p:sldId id="573" r:id="rId7"/>
    <p:sldId id="555" r:id="rId8"/>
    <p:sldId id="556" r:id="rId9"/>
    <p:sldId id="557" r:id="rId10"/>
    <p:sldId id="558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570" r:id="rId19"/>
    <p:sldId id="571" r:id="rId20"/>
    <p:sldId id="572" r:id="rId21"/>
    <p:sldId id="561" r:id="rId22"/>
    <p:sldId id="562" r:id="rId23"/>
    <p:sldId id="559" r:id="rId24"/>
    <p:sldId id="574" r:id="rId25"/>
    <p:sldId id="589" r:id="rId26"/>
    <p:sldId id="590" r:id="rId27"/>
    <p:sldId id="591" r:id="rId28"/>
    <p:sldId id="593" r:id="rId29"/>
    <p:sldId id="595" r:id="rId30"/>
    <p:sldId id="594" r:id="rId31"/>
    <p:sldId id="592" r:id="rId32"/>
    <p:sldId id="596" r:id="rId33"/>
    <p:sldId id="599" r:id="rId34"/>
    <p:sldId id="600" r:id="rId35"/>
    <p:sldId id="584" r:id="rId36"/>
    <p:sldId id="585" r:id="rId37"/>
    <p:sldId id="586" r:id="rId38"/>
    <p:sldId id="587" r:id="rId39"/>
    <p:sldId id="588" r:id="rId40"/>
    <p:sldId id="601" r:id="rId41"/>
    <p:sldId id="602" r:id="rId42"/>
    <p:sldId id="603" r:id="rId43"/>
    <p:sldId id="604" r:id="rId44"/>
    <p:sldId id="605" r:id="rId45"/>
    <p:sldId id="609" r:id="rId46"/>
    <p:sldId id="608" r:id="rId47"/>
    <p:sldId id="606" r:id="rId48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FF00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4" autoAdjust="0"/>
    <p:restoredTop sz="90929"/>
  </p:normalViewPr>
  <p:slideViewPr>
    <p:cSldViewPr snapToObjects="1">
      <p:cViewPr varScale="1">
        <p:scale>
          <a:sx n="86" d="100"/>
          <a:sy n="86" d="100"/>
        </p:scale>
        <p:origin x="136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8.xml"/><Relationship Id="rId13" Type="http://schemas.openxmlformats.org/officeDocument/2006/relationships/slide" Target="slides/slide35.xml"/><Relationship Id="rId18" Type="http://schemas.openxmlformats.org/officeDocument/2006/relationships/slide" Target="slides/slide40.xml"/><Relationship Id="rId3" Type="http://schemas.openxmlformats.org/officeDocument/2006/relationships/slide" Target="slides/slide23.xml"/><Relationship Id="rId21" Type="http://schemas.openxmlformats.org/officeDocument/2006/relationships/slide" Target="slides/slide45.xml"/><Relationship Id="rId7" Type="http://schemas.openxmlformats.org/officeDocument/2006/relationships/slide" Target="slides/slide27.xml"/><Relationship Id="rId12" Type="http://schemas.openxmlformats.org/officeDocument/2006/relationships/slide" Target="slides/slide34.xml"/><Relationship Id="rId17" Type="http://schemas.openxmlformats.org/officeDocument/2006/relationships/slide" Target="slides/slide39.xml"/><Relationship Id="rId2" Type="http://schemas.openxmlformats.org/officeDocument/2006/relationships/slide" Target="slides/slide3.xml"/><Relationship Id="rId16" Type="http://schemas.openxmlformats.org/officeDocument/2006/relationships/slide" Target="slides/slide38.xml"/><Relationship Id="rId20" Type="http://schemas.openxmlformats.org/officeDocument/2006/relationships/slide" Target="slides/slide42.xml"/><Relationship Id="rId1" Type="http://schemas.openxmlformats.org/officeDocument/2006/relationships/slide" Target="slides/slide2.xml"/><Relationship Id="rId6" Type="http://schemas.openxmlformats.org/officeDocument/2006/relationships/slide" Target="slides/slide26.xml"/><Relationship Id="rId11" Type="http://schemas.openxmlformats.org/officeDocument/2006/relationships/slide" Target="slides/slide33.xml"/><Relationship Id="rId5" Type="http://schemas.openxmlformats.org/officeDocument/2006/relationships/slide" Target="slides/slide25.xml"/><Relationship Id="rId15" Type="http://schemas.openxmlformats.org/officeDocument/2006/relationships/slide" Target="slides/slide37.xml"/><Relationship Id="rId10" Type="http://schemas.openxmlformats.org/officeDocument/2006/relationships/slide" Target="slides/slide31.xml"/><Relationship Id="rId19" Type="http://schemas.openxmlformats.org/officeDocument/2006/relationships/slide" Target="slides/slide41.xml"/><Relationship Id="rId4" Type="http://schemas.openxmlformats.org/officeDocument/2006/relationships/slide" Target="slides/slide24.xml"/><Relationship Id="rId9" Type="http://schemas.openxmlformats.org/officeDocument/2006/relationships/slide" Target="slides/slide29.xml"/><Relationship Id="rId14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E7DF56C4-F0CA-4146-8BF1-6AD45A9970DA}" type="datetime8">
              <a:rPr lang="en-US"/>
              <a:pPr>
                <a:defRPr/>
              </a:pPr>
              <a:t>5/28/2024 9:42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B823950-52CE-4C57-BCD3-BB71D4A557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9153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AFD69BEF-D7B3-4299-88B7-2DA872B4086D}" type="datetime8">
              <a:rPr lang="en-US"/>
              <a:pPr>
                <a:defRPr/>
              </a:pPr>
              <a:t>5/28/2024 9:41 PM</a:t>
            </a:fld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C03B9CEE-7B9F-444A-894B-285C686432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55061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8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1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+mn-cs"/>
              </a:rPr>
              <a:t>Dr. Md. Abul Kashem Mia, Professor, CSE Dept, BUET</a:t>
            </a:r>
            <a:endParaRPr lang="en-US" sz="900" b="1">
              <a:latin typeface="Arial" charset="0"/>
              <a:cs typeface="+mn-cs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31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0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647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7016AC-4A35-43DE-BD3A-3C63A6E5DA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806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616C6-E07C-4970-BE07-3F98C1C85A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480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6CA97-8FA7-4B50-B24E-8D9366713B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913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08381-1C34-4936-AD68-CF3A3BFB9E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00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D1A114-4192-4FCB-B6F9-C54BF474F5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931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D027A-FD7B-4F5E-9301-ABF56FA4F7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195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385D0-BF15-4261-9581-E13A57A33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562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01F895-28A0-4D9E-8388-23B8FC09C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02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6168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8653A-7397-4A76-AEEA-0D4C6F4E8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893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FFD50-D8AA-4E2A-A987-942E19DFCA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363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52867-9FDF-403A-8E01-11A9D0EBA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717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99274-6CB1-4A65-9AC6-87DF83B1FBDA}" type="datetimeFigureOut">
              <a:rPr lang="en-US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26DED3-8B5D-4F96-8FD5-A67EBED59C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038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7D4C7-EC72-4EF2-B0F2-952A41C844C3}" type="datetimeFigureOut">
              <a:rPr lang="en-US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D6A32D-7835-490C-B2E8-3E742CA46E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7265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940EA-083F-490C-907D-931B7B6DF930}" type="datetimeFigureOut">
              <a:rPr lang="en-US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F2D7E-F908-4D0B-B709-66F903BEA5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7197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32C54-1477-40CA-A7D8-EAFDCEAAFF66}" type="datetimeFigureOut">
              <a:rPr lang="en-US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E46A09-31FB-4B2A-9536-DC435E2CCB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699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69E44-B5E5-43A8-A339-F82BD44C00A1}" type="datetimeFigureOut">
              <a:rPr lang="en-US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AE28D-B349-45BE-92EA-10082387CC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3011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F3956-B857-4982-BB30-BA2736CF5A85}" type="datetimeFigureOut">
              <a:rPr lang="en-US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E81C2E-2DF3-41AD-94C4-16A94B7A5D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0370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2F60A-E1BB-4246-8684-87EAA95AD8A2}" type="datetimeFigureOut">
              <a:rPr lang="en-US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3CBF21-B73E-4024-A083-CABE0B111F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67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9433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A1B9-18D2-44AE-A322-DABF30D993F5}" type="datetimeFigureOut">
              <a:rPr lang="en-US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A57279-A746-428C-A68E-6C001FF622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485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4A925-1BE1-4CF1-A165-531855E3B8FE}" type="datetimeFigureOut">
              <a:rPr lang="en-US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15D7A-BD7F-4FB9-8E38-5A838F2A90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3951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E02AA-A658-4ADB-BC1B-F950504C93F5}" type="datetimeFigureOut">
              <a:rPr lang="en-US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65117-A3B5-48D2-A815-A18DADB019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5363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B045A-1DBE-4407-BCBD-F08C0844D085}" type="datetimeFigureOut">
              <a:rPr lang="en-US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AF2BA-3149-49B2-A272-974C785DC1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09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817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494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48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55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9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228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9510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Dr. Md. </a:t>
            </a:r>
            <a:r>
              <a:rPr lang="en-US" sz="1200" b="1" dirty="0" err="1">
                <a:solidFill>
                  <a:srgbClr val="FF6600"/>
                </a:solidFill>
                <a:latin typeface="Arial" charset="0"/>
                <a:cs typeface="+mn-cs"/>
              </a:rPr>
              <a:t>Abul</a:t>
            </a: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 </a:t>
            </a:r>
            <a:r>
              <a:rPr lang="en-US" sz="1200" b="1" dirty="0" err="1">
                <a:solidFill>
                  <a:srgbClr val="FF6600"/>
                </a:solidFill>
                <a:latin typeface="Arial" charset="0"/>
                <a:cs typeface="+mn-cs"/>
              </a:rPr>
              <a:t>Kashem</a:t>
            </a: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 Mia, Professor, CSE Dept, BUET</a:t>
            </a:r>
            <a:r>
              <a:rPr lang="en-US" sz="900" b="1" dirty="0">
                <a:latin typeface="Arial" charset="0"/>
                <a:cs typeface="+mn-cs"/>
              </a:rPr>
              <a:t>  	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8AC6E848-0943-46A2-BA03-67E8151F27F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89447" name="Line 7"/>
          <p:cNvSpPr>
            <a:spLocks noChangeShapeType="1"/>
          </p:cNvSpPr>
          <p:nvPr userDrawn="1"/>
        </p:nvSpPr>
        <p:spPr bwMode="auto">
          <a:xfrm>
            <a:off x="468313" y="1484313"/>
            <a:ext cx="8207375" cy="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9448" name="Line 8"/>
          <p:cNvSpPr>
            <a:spLocks noChangeShapeType="1"/>
          </p:cNvSpPr>
          <p:nvPr userDrawn="1"/>
        </p:nvSpPr>
        <p:spPr bwMode="auto">
          <a:xfrm>
            <a:off x="468313" y="1557338"/>
            <a:ext cx="82073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9449" name="Line 9"/>
          <p:cNvSpPr>
            <a:spLocks noChangeShapeType="1"/>
          </p:cNvSpPr>
          <p:nvPr userDrawn="1"/>
        </p:nvSpPr>
        <p:spPr bwMode="auto">
          <a:xfrm>
            <a:off x="468313" y="1412875"/>
            <a:ext cx="820737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8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5135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  <p:grpSp>
            <p:nvGrpSpPr>
              <p:cNvPr id="5136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5131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512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cs typeface="+mn-cs"/>
              </a:defRPr>
            </a:lvl1pPr>
          </a:lstStyle>
          <a:p>
            <a:pPr>
              <a:defRPr/>
            </a:pPr>
            <a:fld id="{E0D64C1C-C838-416A-B98E-FA61C8ED7DE0}" type="datetimeFigureOut">
              <a:rPr lang="en-US"/>
              <a:pPr>
                <a:defRPr/>
              </a:pPr>
              <a:t>5/28/2024</a:t>
            </a:fld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282DD5-E275-4927-994C-67DCBA20F0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2130425"/>
            <a:ext cx="7989887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Technique </a:t>
            </a: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4339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3AB3373-530F-4D55-9BF7-A11977EF89E1}" type="slidenum">
              <a:rPr lang="en-US" altLang="en-US" sz="1400"/>
              <a:pPr algn="r" eaLnBrk="1" hangingPunct="1"/>
              <a:t>10</a:t>
            </a:fld>
            <a:endParaRPr lang="en-US" altLang="en-US" sz="1400"/>
          </a:p>
        </p:txBody>
      </p:sp>
      <p:sp>
        <p:nvSpPr>
          <p:cNvPr id="143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partition</a:t>
            </a:r>
          </a:p>
        </p:txBody>
      </p:sp>
      <p:cxnSp>
        <p:nvCxnSpPr>
          <p:cNvPr id="14341" name="AutoShape 4"/>
          <p:cNvCxnSpPr>
            <a:cxnSpLocks noChangeShapeType="1"/>
            <a:stCxn id="14370" idx="0"/>
            <a:endCxn id="14347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2" name="AutoShape 5"/>
          <p:cNvCxnSpPr>
            <a:cxnSpLocks noChangeShapeType="1"/>
            <a:stCxn id="14371" idx="0"/>
            <a:endCxn id="14347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AutoShape 6"/>
          <p:cNvCxnSpPr>
            <a:cxnSpLocks noChangeShapeType="1"/>
            <a:stCxn id="14362" idx="0"/>
            <a:endCxn id="14370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AutoShape 7"/>
          <p:cNvCxnSpPr>
            <a:cxnSpLocks noChangeShapeType="1"/>
            <a:stCxn id="14364" idx="0"/>
            <a:endCxn id="14371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AutoShape 8"/>
          <p:cNvCxnSpPr>
            <a:cxnSpLocks noChangeShapeType="1"/>
            <a:stCxn id="14370" idx="2"/>
            <a:endCxn id="14363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AutoShape 9"/>
          <p:cNvCxnSpPr>
            <a:cxnSpLocks noChangeShapeType="1"/>
            <a:stCxn id="14371" idx="2"/>
            <a:endCxn id="14365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7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14349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4370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7  2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14371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9  4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4372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3  8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4373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6  1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14350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4362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7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4363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2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4364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9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4365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4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4366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3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4367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8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4368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6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4369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1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4351" name="AutoShape 27"/>
          <p:cNvCxnSpPr>
            <a:cxnSpLocks noChangeShapeType="1"/>
            <a:stCxn id="14372" idx="0"/>
            <a:endCxn id="14348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28"/>
          <p:cNvCxnSpPr>
            <a:cxnSpLocks noChangeShapeType="1"/>
            <a:stCxn id="14373" idx="0"/>
            <a:endCxn id="14348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29"/>
          <p:cNvCxnSpPr>
            <a:cxnSpLocks noChangeShapeType="1"/>
            <a:stCxn id="14366" idx="0"/>
            <a:endCxn id="14372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30"/>
          <p:cNvCxnSpPr>
            <a:cxnSpLocks noChangeShapeType="1"/>
            <a:stCxn id="14368" idx="0"/>
            <a:endCxn id="14373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31"/>
          <p:cNvCxnSpPr>
            <a:cxnSpLocks noChangeShapeType="1"/>
            <a:stCxn id="14372" idx="2"/>
            <a:endCxn id="14367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32"/>
          <p:cNvCxnSpPr>
            <a:cxnSpLocks noChangeShapeType="1"/>
            <a:stCxn id="14373" idx="2"/>
            <a:endCxn id="14369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7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4358" name="AutoShape 34"/>
          <p:cNvCxnSpPr>
            <a:cxnSpLocks noChangeShapeType="1"/>
            <a:stCxn id="14347" idx="0"/>
            <a:endCxn id="14357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35"/>
          <p:cNvCxnSpPr>
            <a:cxnSpLocks noChangeShapeType="1"/>
            <a:stCxn id="14348" idx="0"/>
            <a:endCxn id="14357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0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5363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94E9924-F4E4-4F13-8126-9A8291D2B2FD}" type="slidenum">
              <a:rPr lang="en-US" altLang="en-US" sz="1400"/>
              <a:pPr algn="r" eaLnBrk="1" hangingPunct="1"/>
              <a:t>11</a:t>
            </a:fld>
            <a:endParaRPr lang="en-US" altLang="en-US" sz="1400"/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partition</a:t>
            </a:r>
          </a:p>
        </p:txBody>
      </p:sp>
      <p:cxnSp>
        <p:nvCxnSpPr>
          <p:cNvPr id="15365" name="AutoShape 4"/>
          <p:cNvCxnSpPr>
            <a:cxnSpLocks noChangeShapeType="1"/>
            <a:stCxn id="15373" idx="0"/>
            <a:endCxn id="15371" idx="2"/>
          </p:cNvCxnSpPr>
          <p:nvPr/>
        </p:nvCxnSpPr>
        <p:spPr bwMode="auto">
          <a:xfrm flipV="1">
            <a:off x="1436688" y="4054475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6" name="AutoShape 5"/>
          <p:cNvCxnSpPr>
            <a:cxnSpLocks noChangeShapeType="1"/>
            <a:stCxn id="15374" idx="0"/>
            <a:endCxn id="15371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AutoShape 6"/>
          <p:cNvCxnSpPr>
            <a:cxnSpLocks noChangeShapeType="1"/>
            <a:stCxn id="15389" idx="0"/>
            <a:endCxn id="15373" idx="2"/>
          </p:cNvCxnSpPr>
          <p:nvPr/>
        </p:nvCxnSpPr>
        <p:spPr bwMode="auto">
          <a:xfrm flipV="1">
            <a:off x="969963" y="5089525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AutoShape 7"/>
          <p:cNvCxnSpPr>
            <a:cxnSpLocks noChangeShapeType="1"/>
            <a:stCxn id="15391" idx="0"/>
            <a:endCxn id="1537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AutoShape 8"/>
          <p:cNvCxnSpPr>
            <a:cxnSpLocks noChangeShapeType="1"/>
            <a:stCxn id="15373" idx="2"/>
            <a:endCxn id="15390" idx="0"/>
          </p:cNvCxnSpPr>
          <p:nvPr/>
        </p:nvCxnSpPr>
        <p:spPr bwMode="auto">
          <a:xfrm>
            <a:off x="1436688" y="5089525"/>
            <a:ext cx="5080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0" name="AutoShape 9"/>
          <p:cNvCxnSpPr>
            <a:cxnSpLocks noChangeShapeType="1"/>
            <a:stCxn id="15374" idx="2"/>
            <a:endCxn id="15392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37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15374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9  4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5375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376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grpSp>
        <p:nvGrpSpPr>
          <p:cNvPr id="15377" name="Group 17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5389" name="AutoShape 18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7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5390" name="AutoShape 19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2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5391" name="AutoShape 20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9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5392" name="AutoShape 21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4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5393" name="AutoShape 22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3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5394" name="AutoShape 23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8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5395" name="AutoShape 24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6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5396" name="AutoShape 25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1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5378" name="AutoShape 26"/>
          <p:cNvCxnSpPr>
            <a:cxnSpLocks noChangeShapeType="1"/>
            <a:stCxn id="15375" idx="0"/>
            <a:endCxn id="15372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27"/>
          <p:cNvCxnSpPr>
            <a:cxnSpLocks noChangeShapeType="1"/>
            <a:stCxn id="15376" idx="0"/>
            <a:endCxn id="15372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28"/>
          <p:cNvCxnSpPr>
            <a:cxnSpLocks noChangeShapeType="1"/>
            <a:stCxn id="15393" idx="0"/>
            <a:endCxn id="1537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9"/>
          <p:cNvCxnSpPr>
            <a:cxnSpLocks noChangeShapeType="1"/>
            <a:stCxn id="15395" idx="0"/>
            <a:endCxn id="1537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30"/>
          <p:cNvCxnSpPr>
            <a:cxnSpLocks noChangeShapeType="1"/>
            <a:stCxn id="15375" idx="2"/>
            <a:endCxn id="15394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31"/>
          <p:cNvCxnSpPr>
            <a:cxnSpLocks noChangeShapeType="1"/>
            <a:stCxn id="15376" idx="2"/>
            <a:endCxn id="15396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4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385" name="AutoShape 33"/>
          <p:cNvCxnSpPr>
            <a:cxnSpLocks noChangeShapeType="1"/>
            <a:stCxn id="15371" idx="0"/>
            <a:endCxn id="1538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34"/>
          <p:cNvCxnSpPr>
            <a:cxnSpLocks noChangeShapeType="1"/>
            <a:stCxn id="15372" idx="0"/>
            <a:endCxn id="1538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7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6387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314062E8-8AA4-4F77-B1A6-ECBFF2FCEED8}" type="slidenum">
              <a:rPr lang="en-US" altLang="en-US" sz="1400"/>
              <a:pPr algn="r" eaLnBrk="1" hangingPunct="1"/>
              <a:t>12</a:t>
            </a:fld>
            <a:endParaRPr lang="en-US" altLang="en-US" sz="1400"/>
          </a:p>
        </p:txBody>
      </p:sp>
      <p:sp>
        <p:nvSpPr>
          <p:cNvPr id="163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base case</a:t>
            </a:r>
          </a:p>
        </p:txBody>
      </p:sp>
      <p:cxnSp>
        <p:nvCxnSpPr>
          <p:cNvPr id="16389" name="AutoShape 4"/>
          <p:cNvCxnSpPr>
            <a:cxnSpLocks noChangeShapeType="1"/>
            <a:stCxn id="16417" idx="0"/>
            <a:endCxn id="16395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0" name="AutoShape 5"/>
          <p:cNvCxnSpPr>
            <a:cxnSpLocks noChangeShapeType="1"/>
            <a:stCxn id="16418" idx="0"/>
            <a:endCxn id="16395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AutoShape 6"/>
          <p:cNvCxnSpPr>
            <a:cxnSpLocks noChangeShapeType="1"/>
            <a:stCxn id="16398" idx="0"/>
            <a:endCxn id="16417" idx="2"/>
          </p:cNvCxnSpPr>
          <p:nvPr/>
        </p:nvCxnSpPr>
        <p:spPr bwMode="auto">
          <a:xfrm flipV="1">
            <a:off x="969963" y="5080000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AutoShape 7"/>
          <p:cNvCxnSpPr>
            <a:cxnSpLocks noChangeShapeType="1"/>
            <a:stCxn id="16400" idx="0"/>
            <a:endCxn id="1641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8"/>
          <p:cNvCxnSpPr>
            <a:cxnSpLocks noChangeShapeType="1"/>
            <a:stCxn id="16417" idx="2"/>
            <a:endCxn id="16399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9"/>
          <p:cNvCxnSpPr>
            <a:cxnSpLocks noChangeShapeType="1"/>
            <a:stCxn id="16418" idx="2"/>
            <a:endCxn id="16401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5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6396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16397" name="Group 12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6417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7 </a:t>
              </a:r>
              <a:r>
                <a:rPr lang="en-US" altLang="en-US" sz="1800" b="1">
                  <a:solidFill>
                    <a:schemeClr val="tx2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</a:t>
              </a:r>
              <a:r>
                <a:rPr lang="en-US" altLang="en-US" sz="1800"/>
                <a:t> 2</a:t>
              </a:r>
              <a:r>
                <a:rPr lang="en-US" altLang="en-US" sz="1800">
                  <a:solidFill>
                    <a:schemeClr val="accent1"/>
                  </a:solidFill>
                </a:rPr>
                <a:t>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2  7</a:t>
              </a:r>
            </a:p>
          </p:txBody>
        </p:sp>
        <p:sp>
          <p:nvSpPr>
            <p:cNvPr id="16418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9  4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6419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3  8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6420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6  1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sp>
        <p:nvSpPr>
          <p:cNvPr id="16398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6399" name="AutoShape 19"/>
          <p:cNvSpPr>
            <a:spLocks noChangeArrowheads="1"/>
          </p:cNvSpPr>
          <p:nvPr/>
        </p:nvSpPr>
        <p:spPr bwMode="auto">
          <a:xfrm>
            <a:off x="15970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2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16400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6401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4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6402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6403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6404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6405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6406" name="AutoShape 26"/>
          <p:cNvCxnSpPr>
            <a:cxnSpLocks noChangeShapeType="1"/>
            <a:stCxn id="16419" idx="0"/>
            <a:endCxn id="16396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27"/>
          <p:cNvCxnSpPr>
            <a:cxnSpLocks noChangeShapeType="1"/>
            <a:stCxn id="16420" idx="0"/>
            <a:endCxn id="16396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AutoShape 28"/>
          <p:cNvCxnSpPr>
            <a:cxnSpLocks noChangeShapeType="1"/>
            <a:stCxn id="16402" idx="0"/>
            <a:endCxn id="16419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29"/>
          <p:cNvCxnSpPr>
            <a:cxnSpLocks noChangeShapeType="1"/>
            <a:stCxn id="16404" idx="0"/>
            <a:endCxn id="16420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AutoShape 30"/>
          <p:cNvCxnSpPr>
            <a:cxnSpLocks noChangeShapeType="1"/>
            <a:stCxn id="16419" idx="2"/>
            <a:endCxn id="16403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31"/>
          <p:cNvCxnSpPr>
            <a:cxnSpLocks noChangeShapeType="1"/>
            <a:stCxn id="16420" idx="2"/>
            <a:endCxn id="16405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2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6413" name="AutoShape 33"/>
          <p:cNvCxnSpPr>
            <a:cxnSpLocks noChangeShapeType="1"/>
            <a:stCxn id="16395" idx="0"/>
            <a:endCxn id="16412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AutoShape 34"/>
          <p:cNvCxnSpPr>
            <a:cxnSpLocks noChangeShapeType="1"/>
            <a:stCxn id="16396" idx="0"/>
            <a:endCxn id="16412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5" name="Line 35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7411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1648BC4-8F79-44EB-833E-5AA354476ED3}" type="slidenum">
              <a:rPr lang="en-US" altLang="en-US" sz="1400"/>
              <a:pPr algn="r" eaLnBrk="1" hangingPunct="1"/>
              <a:t>13</a:t>
            </a:fld>
            <a:endParaRPr lang="en-US" altLang="en-US" sz="1400"/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base case</a:t>
            </a:r>
          </a:p>
        </p:txBody>
      </p:sp>
      <p:cxnSp>
        <p:nvCxnSpPr>
          <p:cNvPr id="17413" name="AutoShape 4"/>
          <p:cNvCxnSpPr>
            <a:cxnSpLocks noChangeShapeType="1"/>
            <a:stCxn id="17421" idx="0"/>
            <a:endCxn id="17419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4" name="AutoShape 5"/>
          <p:cNvCxnSpPr>
            <a:cxnSpLocks noChangeShapeType="1"/>
            <a:stCxn id="17422" idx="0"/>
            <a:endCxn id="17419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AutoShape 6"/>
          <p:cNvCxnSpPr>
            <a:cxnSpLocks noChangeShapeType="1"/>
            <a:stCxn id="17425" idx="0"/>
            <a:endCxn id="17421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AutoShape 7"/>
          <p:cNvCxnSpPr>
            <a:cxnSpLocks noChangeShapeType="1"/>
            <a:stCxn id="17427" idx="0"/>
            <a:endCxn id="17422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8"/>
          <p:cNvCxnSpPr>
            <a:cxnSpLocks noChangeShapeType="1"/>
            <a:stCxn id="17421" idx="2"/>
            <a:endCxn id="17426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AutoShape 9"/>
          <p:cNvCxnSpPr>
            <a:cxnSpLocks noChangeShapeType="1"/>
            <a:stCxn id="17422" idx="2"/>
            <a:endCxn id="17428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9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7420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17422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9  4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7423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7424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7425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7426" name="AutoShape 19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7427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7428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4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7429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7430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7431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7432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7433" name="AutoShape 26"/>
          <p:cNvCxnSpPr>
            <a:cxnSpLocks noChangeShapeType="1"/>
            <a:stCxn id="17423" idx="0"/>
            <a:endCxn id="1742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AutoShape 27"/>
          <p:cNvCxnSpPr>
            <a:cxnSpLocks noChangeShapeType="1"/>
            <a:stCxn id="17424" idx="0"/>
            <a:endCxn id="1742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AutoShape 28"/>
          <p:cNvCxnSpPr>
            <a:cxnSpLocks noChangeShapeType="1"/>
            <a:stCxn id="17429" idx="0"/>
            <a:endCxn id="1742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AutoShape 29"/>
          <p:cNvCxnSpPr>
            <a:cxnSpLocks noChangeShapeType="1"/>
            <a:stCxn id="17431" idx="0"/>
            <a:endCxn id="1742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7" name="AutoShape 30"/>
          <p:cNvCxnSpPr>
            <a:cxnSpLocks noChangeShapeType="1"/>
            <a:stCxn id="17423" idx="2"/>
            <a:endCxn id="17430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8" name="AutoShape 31"/>
          <p:cNvCxnSpPr>
            <a:cxnSpLocks noChangeShapeType="1"/>
            <a:stCxn id="17424" idx="2"/>
            <a:endCxn id="17432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9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7440" name="AutoShape 33"/>
          <p:cNvCxnSpPr>
            <a:cxnSpLocks noChangeShapeType="1"/>
            <a:stCxn id="17419" idx="0"/>
            <a:endCxn id="17439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1" name="AutoShape 34"/>
          <p:cNvCxnSpPr>
            <a:cxnSpLocks noChangeShapeType="1"/>
            <a:stCxn id="17420" idx="0"/>
            <a:endCxn id="17439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42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61C81B7-7889-4C3A-901E-A6A2A5F89E13}" type="slidenum">
              <a:rPr lang="en-US" altLang="en-US" sz="1400"/>
              <a:pPr algn="r" eaLnBrk="1" hangingPunct="1"/>
              <a:t>14</a:t>
            </a:fld>
            <a:endParaRPr lang="en-US" altLang="en-US" sz="1400"/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Merge</a:t>
            </a:r>
          </a:p>
        </p:txBody>
      </p:sp>
      <p:cxnSp>
        <p:nvCxnSpPr>
          <p:cNvPr id="18437" name="AutoShape 4"/>
          <p:cNvCxnSpPr>
            <a:cxnSpLocks noChangeShapeType="1"/>
            <a:stCxn id="18445" idx="0"/>
            <a:endCxn id="18443" idx="2"/>
          </p:cNvCxnSpPr>
          <p:nvPr/>
        </p:nvCxnSpPr>
        <p:spPr bwMode="auto">
          <a:xfrm flipV="1">
            <a:off x="1447800" y="4054475"/>
            <a:ext cx="10572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8" name="AutoShape 5"/>
          <p:cNvCxnSpPr>
            <a:cxnSpLocks noChangeShapeType="1"/>
            <a:stCxn id="18446" idx="0"/>
            <a:endCxn id="18443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9" name="AutoShape 6"/>
          <p:cNvCxnSpPr>
            <a:cxnSpLocks noChangeShapeType="1"/>
            <a:stCxn id="18449" idx="0"/>
            <a:endCxn id="18445" idx="2"/>
          </p:cNvCxnSpPr>
          <p:nvPr/>
        </p:nvCxnSpPr>
        <p:spPr bwMode="auto">
          <a:xfrm flipV="1">
            <a:off x="969963" y="5089525"/>
            <a:ext cx="47783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0" name="AutoShape 7"/>
          <p:cNvCxnSpPr>
            <a:cxnSpLocks noChangeShapeType="1"/>
            <a:stCxn id="18451" idx="0"/>
            <a:endCxn id="1844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1" name="AutoShape 8"/>
          <p:cNvCxnSpPr>
            <a:cxnSpLocks noChangeShapeType="1"/>
            <a:stCxn id="18445" idx="2"/>
            <a:endCxn id="18450" idx="0"/>
          </p:cNvCxnSpPr>
          <p:nvPr/>
        </p:nvCxnSpPr>
        <p:spPr bwMode="auto">
          <a:xfrm>
            <a:off x="1447800" y="5089525"/>
            <a:ext cx="4953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AutoShape 9"/>
          <p:cNvCxnSpPr>
            <a:cxnSpLocks noChangeShapeType="1"/>
            <a:stCxn id="18446" idx="2"/>
            <a:endCxn id="18452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8444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8445" name="AutoShape 13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9  4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8447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8448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8449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8450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8451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9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8452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4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8453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8454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8455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8456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8457" name="AutoShape 25"/>
          <p:cNvCxnSpPr>
            <a:cxnSpLocks noChangeShapeType="1"/>
            <a:stCxn id="18447" idx="0"/>
            <a:endCxn id="18444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8" name="AutoShape 26"/>
          <p:cNvCxnSpPr>
            <a:cxnSpLocks noChangeShapeType="1"/>
            <a:stCxn id="18448" idx="0"/>
            <a:endCxn id="18444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AutoShape 27"/>
          <p:cNvCxnSpPr>
            <a:cxnSpLocks noChangeShapeType="1"/>
            <a:stCxn id="18453" idx="0"/>
            <a:endCxn id="1844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AutoShape 28"/>
          <p:cNvCxnSpPr>
            <a:cxnSpLocks noChangeShapeType="1"/>
            <a:stCxn id="18455" idx="0"/>
            <a:endCxn id="1844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AutoShape 29"/>
          <p:cNvCxnSpPr>
            <a:cxnSpLocks noChangeShapeType="1"/>
            <a:stCxn id="18447" idx="2"/>
            <a:endCxn id="18454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2" name="AutoShape 30"/>
          <p:cNvCxnSpPr>
            <a:cxnSpLocks noChangeShapeType="1"/>
            <a:stCxn id="18448" idx="2"/>
            <a:endCxn id="18456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3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8464" name="AutoShape 32"/>
          <p:cNvCxnSpPr>
            <a:cxnSpLocks noChangeShapeType="1"/>
            <a:stCxn id="18443" idx="0"/>
            <a:endCxn id="18463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5" name="AutoShape 33"/>
          <p:cNvCxnSpPr>
            <a:cxnSpLocks noChangeShapeType="1"/>
            <a:stCxn id="18444" idx="0"/>
            <a:endCxn id="18463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6" name="Line 34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9459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E68D9A0-B955-4DDB-8233-1562D13F3F01}" type="slidenum">
              <a:rPr lang="en-US" altLang="en-US" sz="1400"/>
              <a:pPr algn="r" eaLnBrk="1" hangingPunct="1"/>
              <a:t>15</a:t>
            </a:fld>
            <a:endParaRPr lang="en-US" altLang="en-US" sz="1400"/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…, base case, merge</a:t>
            </a:r>
          </a:p>
        </p:txBody>
      </p:sp>
      <p:cxnSp>
        <p:nvCxnSpPr>
          <p:cNvPr id="19461" name="AutoShape 4"/>
          <p:cNvCxnSpPr>
            <a:cxnSpLocks noChangeShapeType="1"/>
            <a:stCxn id="19469" idx="0"/>
            <a:endCxn id="19467" idx="2"/>
          </p:cNvCxnSpPr>
          <p:nvPr/>
        </p:nvCxnSpPr>
        <p:spPr bwMode="auto">
          <a:xfrm flipV="1">
            <a:off x="1447800" y="4054475"/>
            <a:ext cx="10572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2" name="AutoShape 5"/>
          <p:cNvCxnSpPr>
            <a:cxnSpLocks noChangeShapeType="1"/>
            <a:stCxn id="19470" idx="0"/>
            <a:endCxn id="19467" idx="2"/>
          </p:cNvCxnSpPr>
          <p:nvPr/>
        </p:nvCxnSpPr>
        <p:spPr bwMode="auto">
          <a:xfrm flipH="1" flipV="1">
            <a:off x="2505075" y="4054475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AutoShape 6"/>
          <p:cNvCxnSpPr>
            <a:cxnSpLocks noChangeShapeType="1"/>
            <a:stCxn id="19473" idx="0"/>
            <a:endCxn id="19469" idx="2"/>
          </p:cNvCxnSpPr>
          <p:nvPr/>
        </p:nvCxnSpPr>
        <p:spPr bwMode="auto">
          <a:xfrm flipV="1">
            <a:off x="969963" y="5080000"/>
            <a:ext cx="4778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4" name="AutoShape 7"/>
          <p:cNvCxnSpPr>
            <a:cxnSpLocks noChangeShapeType="1"/>
            <a:endCxn id="19470" idx="2"/>
          </p:cNvCxnSpPr>
          <p:nvPr/>
        </p:nvCxnSpPr>
        <p:spPr bwMode="auto">
          <a:xfrm flipV="1">
            <a:off x="3092450" y="5089525"/>
            <a:ext cx="4794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5" name="AutoShape 8"/>
          <p:cNvCxnSpPr>
            <a:cxnSpLocks noChangeShapeType="1"/>
            <a:stCxn id="19469" idx="2"/>
            <a:endCxn id="19474" idx="0"/>
          </p:cNvCxnSpPr>
          <p:nvPr/>
        </p:nvCxnSpPr>
        <p:spPr bwMode="auto">
          <a:xfrm>
            <a:off x="1447800" y="5080000"/>
            <a:ext cx="4953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AutoShape 9"/>
          <p:cNvCxnSpPr>
            <a:cxnSpLocks noChangeShapeType="1"/>
            <a:stCxn id="19470" idx="2"/>
          </p:cNvCxnSpPr>
          <p:nvPr/>
        </p:nvCxnSpPr>
        <p:spPr bwMode="auto">
          <a:xfrm>
            <a:off x="3571875" y="5089525"/>
            <a:ext cx="5048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7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9468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9469" name="AutoShape 12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9470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9  4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4  9</a:t>
            </a:r>
          </a:p>
        </p:txBody>
      </p:sp>
      <p:sp>
        <p:nvSpPr>
          <p:cNvPr id="19471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9472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9473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9474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9475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9476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9477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9478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9479" name="AutoShape 24"/>
          <p:cNvCxnSpPr>
            <a:cxnSpLocks noChangeShapeType="1"/>
            <a:stCxn id="19471" idx="0"/>
            <a:endCxn id="19468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AutoShape 25"/>
          <p:cNvCxnSpPr>
            <a:cxnSpLocks noChangeShapeType="1"/>
            <a:stCxn id="19472" idx="0"/>
            <a:endCxn id="19468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1" name="AutoShape 26"/>
          <p:cNvCxnSpPr>
            <a:cxnSpLocks noChangeShapeType="1"/>
            <a:stCxn id="19475" idx="0"/>
            <a:endCxn id="19471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2" name="AutoShape 27"/>
          <p:cNvCxnSpPr>
            <a:cxnSpLocks noChangeShapeType="1"/>
            <a:stCxn id="19477" idx="0"/>
            <a:endCxn id="19472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AutoShape 28"/>
          <p:cNvCxnSpPr>
            <a:cxnSpLocks noChangeShapeType="1"/>
            <a:stCxn id="19471" idx="2"/>
            <a:endCxn id="19476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4" name="AutoShape 29"/>
          <p:cNvCxnSpPr>
            <a:cxnSpLocks noChangeShapeType="1"/>
            <a:stCxn id="19472" idx="2"/>
            <a:endCxn id="19478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5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9486" name="AutoShape 31"/>
          <p:cNvCxnSpPr>
            <a:cxnSpLocks noChangeShapeType="1"/>
            <a:stCxn id="19467" idx="0"/>
            <a:endCxn id="19485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7" name="AutoShape 32"/>
          <p:cNvCxnSpPr>
            <a:cxnSpLocks noChangeShapeType="1"/>
            <a:stCxn id="19468" idx="0"/>
            <a:endCxn id="19485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8" name="Line 33"/>
          <p:cNvSpPr>
            <a:spLocks noChangeShapeType="1"/>
          </p:cNvSpPr>
          <p:nvPr/>
        </p:nvSpPr>
        <p:spPr bwMode="auto">
          <a:xfrm flipH="1">
            <a:off x="2895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Line 34"/>
          <p:cNvSpPr>
            <a:spLocks noChangeShapeType="1"/>
          </p:cNvSpPr>
          <p:nvPr/>
        </p:nvSpPr>
        <p:spPr bwMode="auto">
          <a:xfrm>
            <a:off x="38862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AutoShape 35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9491" name="AutoShape 36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20483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C07F712-F2A3-484E-82B7-E1A6076570B0}" type="slidenum">
              <a:rPr lang="en-US" altLang="en-US" sz="1400"/>
              <a:pPr algn="r" eaLnBrk="1" hangingPunct="1"/>
              <a:t>16</a:t>
            </a:fld>
            <a:endParaRPr lang="en-US" altLang="en-US" sz="1400"/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Merge</a:t>
            </a:r>
          </a:p>
        </p:txBody>
      </p:sp>
      <p:cxnSp>
        <p:nvCxnSpPr>
          <p:cNvPr id="20485" name="AutoShape 4"/>
          <p:cNvCxnSpPr>
            <a:cxnSpLocks noChangeShapeType="1"/>
            <a:stCxn id="20493" idx="0"/>
            <a:endCxn id="20491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6" name="AutoShape 5"/>
          <p:cNvCxnSpPr>
            <a:cxnSpLocks noChangeShapeType="1"/>
            <a:stCxn id="20494" idx="0"/>
            <a:endCxn id="20491" idx="2"/>
          </p:cNvCxnSpPr>
          <p:nvPr/>
        </p:nvCxnSpPr>
        <p:spPr bwMode="auto">
          <a:xfrm flipH="1" flipV="1">
            <a:off x="2505075" y="4064000"/>
            <a:ext cx="109855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AutoShape 6"/>
          <p:cNvCxnSpPr>
            <a:cxnSpLocks noChangeShapeType="1"/>
            <a:stCxn id="20497" idx="0"/>
            <a:endCxn id="20493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AutoShape 7"/>
          <p:cNvCxnSpPr>
            <a:cxnSpLocks noChangeShapeType="1"/>
            <a:stCxn id="20499" idx="0"/>
            <a:endCxn id="20494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AutoShape 8"/>
          <p:cNvCxnSpPr>
            <a:cxnSpLocks noChangeShapeType="1"/>
            <a:stCxn id="20493" idx="2"/>
            <a:endCxn id="20498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AutoShape 9"/>
          <p:cNvCxnSpPr>
            <a:cxnSpLocks noChangeShapeType="1"/>
            <a:stCxn id="20494" idx="2"/>
            <a:endCxn id="20500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1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0492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0494" name="AutoShape 14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9  4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20495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3  8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20496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</a:rPr>
              <a:t>6  1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20497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0498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0499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0500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0501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3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20502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8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20503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6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20504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folHlink"/>
                </a:solidFill>
              </a:rPr>
              <a:t>1 </a:t>
            </a:r>
            <a:r>
              <a:rPr lang="en-US" altLang="en-US" sz="1800" b="1">
                <a:solidFill>
                  <a:schemeClr val="folHlink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20505" name="AutoShape 25"/>
          <p:cNvCxnSpPr>
            <a:cxnSpLocks noChangeShapeType="1"/>
            <a:stCxn id="20495" idx="0"/>
            <a:endCxn id="20492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AutoShape 26"/>
          <p:cNvCxnSpPr>
            <a:cxnSpLocks noChangeShapeType="1"/>
            <a:stCxn id="20496" idx="0"/>
            <a:endCxn id="20492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AutoShape 27"/>
          <p:cNvCxnSpPr>
            <a:cxnSpLocks noChangeShapeType="1"/>
            <a:stCxn id="20501" idx="0"/>
            <a:endCxn id="2049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8" name="AutoShape 28"/>
          <p:cNvCxnSpPr>
            <a:cxnSpLocks noChangeShapeType="1"/>
            <a:stCxn id="20503" idx="0"/>
            <a:endCxn id="2049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9" name="AutoShape 29"/>
          <p:cNvCxnSpPr>
            <a:cxnSpLocks noChangeShapeType="1"/>
            <a:stCxn id="20495" idx="2"/>
            <a:endCxn id="2050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0" name="AutoShape 30"/>
          <p:cNvCxnSpPr>
            <a:cxnSpLocks noChangeShapeType="1"/>
            <a:stCxn id="20496" idx="2"/>
            <a:endCxn id="2050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1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0512" name="AutoShape 32"/>
          <p:cNvCxnSpPr>
            <a:cxnSpLocks noChangeShapeType="1"/>
            <a:stCxn id="20491" idx="0"/>
            <a:endCxn id="20511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3" name="AutoShape 33"/>
          <p:cNvCxnSpPr>
            <a:cxnSpLocks noChangeShapeType="1"/>
            <a:stCxn id="20492" idx="0"/>
            <a:endCxn id="2051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4" name="Line 34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Line 36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21507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96CF415-4701-423B-BF83-0D3777141A3F}" type="slidenum">
              <a:rPr lang="en-US" altLang="en-US" sz="1400"/>
              <a:pPr algn="r" eaLnBrk="1" hangingPunct="1"/>
              <a:t>17</a:t>
            </a:fld>
            <a:endParaRPr lang="en-US" altLang="en-US" sz="1400"/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752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Recursive call, …, merge, merge</a:t>
            </a:r>
          </a:p>
        </p:txBody>
      </p:sp>
      <p:cxnSp>
        <p:nvCxnSpPr>
          <p:cNvPr id="21509" name="AutoShape 4"/>
          <p:cNvCxnSpPr>
            <a:cxnSpLocks noChangeShapeType="1"/>
            <a:stCxn id="21517" idx="0"/>
            <a:endCxn id="21515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AutoShape 5"/>
          <p:cNvCxnSpPr>
            <a:cxnSpLocks noChangeShapeType="1"/>
            <a:stCxn id="21518" idx="0"/>
            <a:endCxn id="21515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AutoShape 6"/>
          <p:cNvCxnSpPr>
            <a:cxnSpLocks noChangeShapeType="1"/>
            <a:stCxn id="21521" idx="0"/>
            <a:endCxn id="21517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AutoShape 7"/>
          <p:cNvCxnSpPr>
            <a:cxnSpLocks noChangeShapeType="1"/>
            <a:stCxn id="21523" idx="0"/>
            <a:endCxn id="21518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AutoShape 8"/>
          <p:cNvCxnSpPr>
            <a:cxnSpLocks noChangeShapeType="1"/>
            <a:stCxn id="21517" idx="2"/>
            <a:endCxn id="21522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AutoShape 9"/>
          <p:cNvCxnSpPr>
            <a:cxnSpLocks noChangeShapeType="1"/>
            <a:stCxn id="21518" idx="2"/>
            <a:endCxn id="21524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5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1516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3  8  6  1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21517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1518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9  4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21519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3  8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21520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6  1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21521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1522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1523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1524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1525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1526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8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1527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6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21528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21529" name="AutoShape 24"/>
          <p:cNvCxnSpPr>
            <a:cxnSpLocks noChangeShapeType="1"/>
            <a:stCxn id="21519" idx="0"/>
            <a:endCxn id="21516" idx="2"/>
          </p:cNvCxnSpPr>
          <p:nvPr/>
        </p:nvCxnSpPr>
        <p:spPr bwMode="auto">
          <a:xfrm flipV="1">
            <a:off x="58562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0" name="AutoShape 25"/>
          <p:cNvCxnSpPr>
            <a:cxnSpLocks noChangeShapeType="1"/>
            <a:stCxn id="21520" idx="0"/>
            <a:endCxn id="21516" idx="2"/>
          </p:cNvCxnSpPr>
          <p:nvPr/>
        </p:nvCxnSpPr>
        <p:spPr bwMode="auto">
          <a:xfrm flipH="1" flipV="1">
            <a:off x="69246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AutoShape 26"/>
          <p:cNvCxnSpPr>
            <a:cxnSpLocks noChangeShapeType="1"/>
            <a:stCxn id="21525" idx="0"/>
            <a:endCxn id="21519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2" name="AutoShape 27"/>
          <p:cNvCxnSpPr>
            <a:cxnSpLocks noChangeShapeType="1"/>
            <a:stCxn id="21527" idx="0"/>
            <a:endCxn id="21520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3" name="AutoShape 28"/>
          <p:cNvCxnSpPr>
            <a:cxnSpLocks noChangeShapeType="1"/>
            <a:stCxn id="21519" idx="2"/>
            <a:endCxn id="21526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4" name="AutoShape 29"/>
          <p:cNvCxnSpPr>
            <a:cxnSpLocks noChangeShapeType="1"/>
            <a:stCxn id="21520" idx="2"/>
            <a:endCxn id="21528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5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21536" name="AutoShape 31"/>
          <p:cNvCxnSpPr>
            <a:cxnSpLocks noChangeShapeType="1"/>
            <a:stCxn id="21515" idx="0"/>
            <a:endCxn id="21535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7" name="AutoShape 32"/>
          <p:cNvCxnSpPr>
            <a:cxnSpLocks noChangeShapeType="1"/>
            <a:stCxn id="21516" idx="0"/>
            <a:endCxn id="21535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8" name="Line 33"/>
          <p:cNvSpPr>
            <a:spLocks noChangeShapeType="1"/>
          </p:cNvSpPr>
          <p:nvPr/>
        </p:nvSpPr>
        <p:spPr bwMode="auto">
          <a:xfrm flipH="1">
            <a:off x="5562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Line 34"/>
          <p:cNvSpPr>
            <a:spLocks noChangeShapeType="1"/>
          </p:cNvSpPr>
          <p:nvPr/>
        </p:nvSpPr>
        <p:spPr bwMode="auto">
          <a:xfrm>
            <a:off x="76962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22531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3116DE2-BDC1-4DBD-A94A-C392FA311D83}" type="slidenum">
              <a:rPr lang="en-US" altLang="en-US" sz="1400"/>
              <a:pPr algn="r" eaLnBrk="1" hangingPunct="1"/>
              <a:t>18</a:t>
            </a:fld>
            <a:endParaRPr lang="en-US" altLang="en-US" sz="1400"/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Merge</a:t>
            </a:r>
          </a:p>
        </p:txBody>
      </p:sp>
      <p:cxnSp>
        <p:nvCxnSpPr>
          <p:cNvPr id="22533" name="AutoShape 4"/>
          <p:cNvCxnSpPr>
            <a:cxnSpLocks noChangeShapeType="1"/>
            <a:stCxn id="22541" idx="0"/>
            <a:endCxn id="22539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AutoShape 5"/>
          <p:cNvCxnSpPr>
            <a:cxnSpLocks noChangeShapeType="1"/>
            <a:stCxn id="22542" idx="0"/>
            <a:endCxn id="22539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AutoShape 6"/>
          <p:cNvCxnSpPr>
            <a:cxnSpLocks noChangeShapeType="1"/>
            <a:stCxn id="22545" idx="0"/>
            <a:endCxn id="22541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7"/>
          <p:cNvCxnSpPr>
            <a:cxnSpLocks noChangeShapeType="1"/>
            <a:stCxn id="22547" idx="0"/>
            <a:endCxn id="22542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8"/>
          <p:cNvCxnSpPr>
            <a:cxnSpLocks noChangeShapeType="1"/>
            <a:stCxn id="22541" idx="2"/>
            <a:endCxn id="22546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AutoShape 9"/>
          <p:cNvCxnSpPr>
            <a:cxnSpLocks noChangeShapeType="1"/>
            <a:stCxn id="22542" idx="2"/>
            <a:endCxn id="22548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9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 7  2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9  4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22540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3  8  6  1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22541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2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22542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9  4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22543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3  8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22544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6  1 </a:t>
            </a:r>
            <a:r>
              <a:rPr lang="en-US" altLang="en-US" sz="1800">
                <a:solidFill>
                  <a:schemeClr val="accent1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22545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2546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2547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9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22548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22549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2550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8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2551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6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22552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>
                <a:solidFill>
                  <a:schemeClr val="folHlink"/>
                </a:solidFill>
              </a:rPr>
              <a:t> </a:t>
            </a: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22553" name="AutoShape 24"/>
          <p:cNvCxnSpPr>
            <a:cxnSpLocks noChangeShapeType="1"/>
            <a:stCxn id="22543" idx="0"/>
            <a:endCxn id="2254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AutoShape 25"/>
          <p:cNvCxnSpPr>
            <a:cxnSpLocks noChangeShapeType="1"/>
            <a:stCxn id="22544" idx="0"/>
            <a:endCxn id="2254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26"/>
          <p:cNvCxnSpPr>
            <a:cxnSpLocks noChangeShapeType="1"/>
            <a:stCxn id="22549" idx="0"/>
            <a:endCxn id="2254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27"/>
          <p:cNvCxnSpPr>
            <a:cxnSpLocks noChangeShapeType="1"/>
            <a:stCxn id="22551" idx="0"/>
            <a:endCxn id="2254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28"/>
          <p:cNvCxnSpPr>
            <a:cxnSpLocks noChangeShapeType="1"/>
            <a:stCxn id="22543" idx="2"/>
            <a:endCxn id="22550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8" name="AutoShape 29"/>
          <p:cNvCxnSpPr>
            <a:cxnSpLocks noChangeShapeType="1"/>
            <a:stCxn id="22544" idx="2"/>
            <a:endCxn id="22552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9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tx2"/>
                </a:solidFill>
              </a:rPr>
              <a:t>1  2  3  4  6  7  8  9</a:t>
            </a:r>
          </a:p>
        </p:txBody>
      </p:sp>
      <p:cxnSp>
        <p:nvCxnSpPr>
          <p:cNvPr id="22560" name="AutoShape 31"/>
          <p:cNvCxnSpPr>
            <a:cxnSpLocks noChangeShapeType="1"/>
            <a:stCxn id="22539" idx="0"/>
            <a:endCxn id="22559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1" name="AutoShape 32"/>
          <p:cNvCxnSpPr>
            <a:cxnSpLocks noChangeShapeType="1"/>
            <a:stCxn id="22540" idx="0"/>
            <a:endCxn id="22559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2" name="Line 3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Line 35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609600" y="4476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ker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 Example</a:t>
            </a:r>
            <a:endParaRPr lang="en-US" sz="3600" kern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684213" y="1196975"/>
            <a:ext cx="7488237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Times New Roman" panose="02020603050405020304" pitchFamily="18" charset="0"/>
              </a:rPr>
              <a:t>The recurrence for the worst-case running time T(n) is </a:t>
            </a:r>
          </a:p>
          <a:p>
            <a:pPr algn="l" eaLnBrk="1" hangingPunct="1"/>
            <a:endParaRPr lang="en-US" altLang="en-US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</a:rPr>
              <a:t>T(n) =    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(1)                       if n = 1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       2T(n/2) + (n)       if n &gt; 1</a:t>
            </a:r>
          </a:p>
          <a:p>
            <a:pPr algn="l" eaLnBrk="1" hangingPunct="1"/>
            <a:endParaRPr lang="en-US" altLang="en-US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en-US" b="1">
                <a:latin typeface="Times New Roman" panose="02020603050405020304" pitchFamily="18" charset="0"/>
              </a:rPr>
              <a:t>equivalently</a:t>
            </a:r>
          </a:p>
          <a:p>
            <a:pPr algn="l" eaLnBrk="1" hangingPunct="1"/>
            <a:endParaRPr lang="en-US" altLang="en-US" b="1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</a:rPr>
              <a:t>T(n) =    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b                            if n = 1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       2T(n/2) + bn          if n &gt; 1</a:t>
            </a:r>
          </a:p>
          <a:p>
            <a:pPr algn="l" eaLnBrk="1" hangingPunct="1"/>
            <a:endParaRPr lang="en-US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Solve this recurrence by 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  (1) iteratively expansion</a:t>
            </a: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  (2) using the recursion tree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Merge Sort: Running Time</a:t>
            </a:r>
          </a:p>
        </p:txBody>
      </p:sp>
      <p:sp>
        <p:nvSpPr>
          <p:cNvPr id="23556" name="AutoShape 9"/>
          <p:cNvSpPr>
            <a:spLocks/>
          </p:cNvSpPr>
          <p:nvPr/>
        </p:nvSpPr>
        <p:spPr bwMode="auto">
          <a:xfrm>
            <a:off x="1763713" y="2047875"/>
            <a:ext cx="76200" cy="660400"/>
          </a:xfrm>
          <a:prstGeom prst="lef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" name="AutoShape 10"/>
          <p:cNvSpPr>
            <a:spLocks/>
          </p:cNvSpPr>
          <p:nvPr/>
        </p:nvSpPr>
        <p:spPr bwMode="auto">
          <a:xfrm>
            <a:off x="1763713" y="3860800"/>
            <a:ext cx="76200" cy="660400"/>
          </a:xfrm>
          <a:prstGeom prst="lef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1171575"/>
            <a:ext cx="5113338" cy="495300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Divide-and-Conquer</a:t>
            </a:r>
            <a:r>
              <a:rPr lang="en-US" altLang="en-US" sz="2200"/>
              <a:t> is a general algorithm design paradigm: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Divide</a:t>
            </a:r>
            <a:r>
              <a:rPr lang="en-US" altLang="en-US" sz="2200"/>
              <a:t> the problem into a number of subproblems that are smaller instances of the same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Conquer</a:t>
            </a:r>
            <a:r>
              <a:rPr lang="en-US" altLang="en-US" sz="2200"/>
              <a:t> the subproblems by solving them recursively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2"/>
                </a:solidFill>
              </a:rPr>
              <a:t>Combine</a:t>
            </a:r>
            <a:r>
              <a:rPr lang="en-US" altLang="en-US" sz="2200"/>
              <a:t> the solutions to the subproblems into the solution for the original problem</a:t>
            </a:r>
            <a:endParaRPr lang="en-US" altLang="en-US" sz="2200" b="1" i="1"/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The base case for the recursion are subproblems of constant size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Analysis can be done using </a:t>
            </a:r>
            <a:r>
              <a:rPr lang="en-US" altLang="en-US" sz="2200" b="1">
                <a:solidFill>
                  <a:schemeClr val="tx2"/>
                </a:solidFill>
              </a:rPr>
              <a:t>recurrence equations</a:t>
            </a:r>
          </a:p>
        </p:txBody>
      </p:sp>
      <p:grpSp>
        <p:nvGrpSpPr>
          <p:cNvPr id="8196" name="Group 54"/>
          <p:cNvGrpSpPr>
            <a:grpSpLocks/>
          </p:cNvGrpSpPr>
          <p:nvPr/>
        </p:nvGrpSpPr>
        <p:grpSpPr bwMode="auto">
          <a:xfrm>
            <a:off x="5535613" y="2286000"/>
            <a:ext cx="3429000" cy="1676400"/>
            <a:chOff x="3342" y="1584"/>
            <a:chExt cx="1698" cy="816"/>
          </a:xfrm>
        </p:grpSpPr>
        <p:sp>
          <p:nvSpPr>
            <p:cNvPr id="8197" name="Oval 9"/>
            <p:cNvSpPr>
              <a:spLocks noChangeArrowheads="1"/>
            </p:cNvSpPr>
            <p:nvPr/>
          </p:nvSpPr>
          <p:spPr bwMode="auto">
            <a:xfrm>
              <a:off x="4098" y="1584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8198" name="AutoShape 16"/>
            <p:cNvCxnSpPr>
              <a:cxnSpLocks noChangeShapeType="1"/>
              <a:stCxn id="8202" idx="7"/>
              <a:endCxn id="8197" idx="3"/>
            </p:cNvCxnSpPr>
            <p:nvPr/>
          </p:nvCxnSpPr>
          <p:spPr bwMode="auto">
            <a:xfrm flipV="1">
              <a:off x="3688" y="1772"/>
              <a:ext cx="441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9" name="AutoShape 17"/>
            <p:cNvCxnSpPr>
              <a:cxnSpLocks noChangeShapeType="1"/>
              <a:stCxn id="8209" idx="0"/>
              <a:endCxn id="8197" idx="4"/>
            </p:cNvCxnSpPr>
            <p:nvPr/>
          </p:nvCxnSpPr>
          <p:spPr bwMode="auto">
            <a:xfrm flipV="1">
              <a:off x="4198" y="1803"/>
              <a:ext cx="7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0" name="AutoShape 18"/>
            <p:cNvCxnSpPr>
              <a:cxnSpLocks noChangeShapeType="1"/>
              <a:stCxn id="8203" idx="0"/>
              <a:endCxn id="8202" idx="4"/>
            </p:cNvCxnSpPr>
            <p:nvPr/>
          </p:nvCxnSpPr>
          <p:spPr bwMode="auto">
            <a:xfrm flipV="1">
              <a:off x="3611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1" name="AutoShape 19"/>
            <p:cNvCxnSpPr>
              <a:cxnSpLocks noChangeShapeType="1"/>
              <a:stCxn id="8204" idx="0"/>
              <a:endCxn id="8202" idx="3"/>
            </p:cNvCxnSpPr>
            <p:nvPr/>
          </p:nvCxnSpPr>
          <p:spPr bwMode="auto">
            <a:xfrm flipV="1">
              <a:off x="3419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2" name="Oval 24"/>
            <p:cNvSpPr>
              <a:spLocks noChangeArrowheads="1"/>
            </p:cNvSpPr>
            <p:nvPr/>
          </p:nvSpPr>
          <p:spPr bwMode="auto">
            <a:xfrm>
              <a:off x="3506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03" name="Rectangle 31"/>
            <p:cNvSpPr>
              <a:spLocks noChangeAspect="1" noChangeArrowheads="1"/>
            </p:cNvSpPr>
            <p:nvPr/>
          </p:nvSpPr>
          <p:spPr bwMode="auto">
            <a:xfrm>
              <a:off x="3534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4" name="Rectangle 36"/>
            <p:cNvSpPr>
              <a:spLocks noChangeAspect="1" noChangeArrowheads="1"/>
            </p:cNvSpPr>
            <p:nvPr/>
          </p:nvSpPr>
          <p:spPr bwMode="auto">
            <a:xfrm>
              <a:off x="3342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5" name="Rectangle 37"/>
            <p:cNvSpPr>
              <a:spLocks noChangeAspect="1" noChangeArrowheads="1"/>
            </p:cNvSpPr>
            <p:nvPr/>
          </p:nvSpPr>
          <p:spPr bwMode="auto">
            <a:xfrm>
              <a:off x="3726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8206" name="AutoShape 38"/>
            <p:cNvCxnSpPr>
              <a:cxnSpLocks noChangeShapeType="1"/>
              <a:stCxn id="8205" idx="0"/>
              <a:endCxn id="8202" idx="5"/>
            </p:cNvCxnSpPr>
            <p:nvPr/>
          </p:nvCxnSpPr>
          <p:spPr bwMode="auto">
            <a:xfrm flipH="1" flipV="1">
              <a:off x="3688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7" name="AutoShape 39"/>
            <p:cNvCxnSpPr>
              <a:cxnSpLocks noChangeShapeType="1"/>
              <a:stCxn id="8210" idx="0"/>
              <a:endCxn id="8209" idx="4"/>
            </p:cNvCxnSpPr>
            <p:nvPr/>
          </p:nvCxnSpPr>
          <p:spPr bwMode="auto">
            <a:xfrm flipV="1">
              <a:off x="4196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AutoShape 40"/>
            <p:cNvCxnSpPr>
              <a:cxnSpLocks noChangeShapeType="1"/>
              <a:stCxn id="8211" idx="0"/>
              <a:endCxn id="8209" idx="3"/>
            </p:cNvCxnSpPr>
            <p:nvPr/>
          </p:nvCxnSpPr>
          <p:spPr bwMode="auto">
            <a:xfrm flipV="1">
              <a:off x="4004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9" name="Oval 41"/>
            <p:cNvSpPr>
              <a:spLocks noChangeArrowheads="1"/>
            </p:cNvSpPr>
            <p:nvPr/>
          </p:nvSpPr>
          <p:spPr bwMode="auto">
            <a:xfrm>
              <a:off x="4091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10" name="Rectangle 42"/>
            <p:cNvSpPr>
              <a:spLocks noChangeAspect="1" noChangeArrowheads="1"/>
            </p:cNvSpPr>
            <p:nvPr/>
          </p:nvSpPr>
          <p:spPr bwMode="auto">
            <a:xfrm>
              <a:off x="4119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1" name="Rectangle 43"/>
            <p:cNvSpPr>
              <a:spLocks noChangeAspect="1" noChangeArrowheads="1"/>
            </p:cNvSpPr>
            <p:nvPr/>
          </p:nvSpPr>
          <p:spPr bwMode="auto">
            <a:xfrm>
              <a:off x="392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2" name="Rectangle 44"/>
            <p:cNvSpPr>
              <a:spLocks noChangeAspect="1" noChangeArrowheads="1"/>
            </p:cNvSpPr>
            <p:nvPr/>
          </p:nvSpPr>
          <p:spPr bwMode="auto">
            <a:xfrm>
              <a:off x="4311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8213" name="AutoShape 45"/>
            <p:cNvCxnSpPr>
              <a:cxnSpLocks noChangeShapeType="1"/>
              <a:stCxn id="8212" idx="0"/>
              <a:endCxn id="8209" idx="5"/>
            </p:cNvCxnSpPr>
            <p:nvPr/>
          </p:nvCxnSpPr>
          <p:spPr bwMode="auto">
            <a:xfrm flipH="1" flipV="1">
              <a:off x="4273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4" name="AutoShape 46"/>
            <p:cNvCxnSpPr>
              <a:cxnSpLocks noChangeShapeType="1"/>
              <a:stCxn id="8217" idx="0"/>
              <a:endCxn id="8216" idx="4"/>
            </p:cNvCxnSpPr>
            <p:nvPr/>
          </p:nvCxnSpPr>
          <p:spPr bwMode="auto">
            <a:xfrm flipV="1">
              <a:off x="4772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5" name="AutoShape 47"/>
            <p:cNvCxnSpPr>
              <a:cxnSpLocks noChangeShapeType="1"/>
              <a:stCxn id="8218" idx="0"/>
              <a:endCxn id="8216" idx="3"/>
            </p:cNvCxnSpPr>
            <p:nvPr/>
          </p:nvCxnSpPr>
          <p:spPr bwMode="auto">
            <a:xfrm flipV="1">
              <a:off x="4580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Oval 48"/>
            <p:cNvSpPr>
              <a:spLocks noChangeArrowheads="1"/>
            </p:cNvSpPr>
            <p:nvPr/>
          </p:nvSpPr>
          <p:spPr bwMode="auto">
            <a:xfrm>
              <a:off x="4667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17" name="Rectangle 49"/>
            <p:cNvSpPr>
              <a:spLocks noChangeAspect="1" noChangeArrowheads="1"/>
            </p:cNvSpPr>
            <p:nvPr/>
          </p:nvSpPr>
          <p:spPr bwMode="auto">
            <a:xfrm>
              <a:off x="4695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8" name="Rectangle 50"/>
            <p:cNvSpPr>
              <a:spLocks noChangeAspect="1" noChangeArrowheads="1"/>
            </p:cNvSpPr>
            <p:nvPr/>
          </p:nvSpPr>
          <p:spPr bwMode="auto">
            <a:xfrm>
              <a:off x="4503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9" name="Rectangle 51"/>
            <p:cNvSpPr>
              <a:spLocks noChangeAspect="1" noChangeArrowheads="1"/>
            </p:cNvSpPr>
            <p:nvPr/>
          </p:nvSpPr>
          <p:spPr bwMode="auto">
            <a:xfrm>
              <a:off x="488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8220" name="AutoShape 52"/>
            <p:cNvCxnSpPr>
              <a:cxnSpLocks noChangeShapeType="1"/>
              <a:stCxn id="8219" idx="0"/>
              <a:endCxn id="8216" idx="5"/>
            </p:cNvCxnSpPr>
            <p:nvPr/>
          </p:nvCxnSpPr>
          <p:spPr bwMode="auto">
            <a:xfrm flipH="1" flipV="1">
              <a:off x="4849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1" name="AutoShape 53"/>
            <p:cNvCxnSpPr>
              <a:cxnSpLocks noChangeShapeType="1"/>
              <a:stCxn id="8197" idx="5"/>
              <a:endCxn id="8216" idx="1"/>
            </p:cNvCxnSpPr>
            <p:nvPr/>
          </p:nvCxnSpPr>
          <p:spPr bwMode="auto">
            <a:xfrm>
              <a:off x="4280" y="1772"/>
              <a:ext cx="418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rPr>
              <a:t>Merge Sort: Running Time (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  <a:sym typeface="Symbol" pitchFamily="18" charset="2"/>
              </a:rPr>
              <a:t>Iterative Expansion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  <a:sym typeface="Symbol" pitchFamily="18" charset="2"/>
              </a:rPr>
              <a:t>)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84300" y="1079500"/>
          <a:ext cx="3908425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84120" imgH="1663560" progId="Equation.3">
                  <p:embed/>
                </p:oleObj>
              </mc:Choice>
              <mc:Fallback>
                <p:oleObj name="Equation" r:id="rId3" imgW="2184120" imgH="1663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079500"/>
                        <a:ext cx="3908425" cy="297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1"/>
          <p:cNvSpPr>
            <a:spLocks noChangeArrowheads="1"/>
          </p:cNvSpPr>
          <p:nvPr/>
        </p:nvSpPr>
        <p:spPr bwMode="auto">
          <a:xfrm>
            <a:off x="827088" y="4357688"/>
            <a:ext cx="6697662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</a:pP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Note that base, 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=b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, case occurs when 2</a:t>
            </a:r>
            <a:r>
              <a:rPr lang="en-US" altLang="en-US" i="1" baseline="30000">
                <a:solidFill>
                  <a:srgbClr val="40458C"/>
                </a:solidFill>
                <a:latin typeface="Times New Roman" panose="02020603050405020304" pitchFamily="18" charset="0"/>
              </a:rPr>
              <a:t>i 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= 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		That is, 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 = log 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</a:pP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So,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</a:pPr>
            <a:endParaRPr lang="en-US" altLang="en-US">
              <a:solidFill>
                <a:srgbClr val="40458C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5"/>
              </a:buBlip>
            </a:pP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Thus, 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) is 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 log </a:t>
            </a:r>
            <a:r>
              <a:rPr lang="en-US" altLang="en-US" i="1">
                <a:solidFill>
                  <a:srgbClr val="40458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1027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89125" y="5180013"/>
          <a:ext cx="26114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57120" imgH="203040" progId="Equation.3">
                  <p:embed/>
                </p:oleObj>
              </mc:Choice>
              <mc:Fallback>
                <p:oleObj name="Equation" r:id="rId6" imgW="125712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5180013"/>
                        <a:ext cx="26114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196975"/>
            <a:ext cx="7924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altLang="en-US" sz="2000">
                <a:cs typeface="Tahoma" panose="020B0604030504040204" pitchFamily="34" charset="0"/>
              </a:rPr>
              <a:t>Draw the recursion tree for the recurrence relation and look for a pattern: </a:t>
            </a:r>
          </a:p>
        </p:txBody>
      </p:sp>
      <p:grpSp>
        <p:nvGrpSpPr>
          <p:cNvPr id="2052" name="Group 36"/>
          <p:cNvGrpSpPr>
            <a:grpSpLocks/>
          </p:cNvGrpSpPr>
          <p:nvPr/>
        </p:nvGrpSpPr>
        <p:grpSpPr bwMode="auto">
          <a:xfrm>
            <a:off x="3124200" y="3225800"/>
            <a:ext cx="4191000" cy="1785938"/>
            <a:chOff x="384" y="1632"/>
            <a:chExt cx="5184" cy="2208"/>
          </a:xfrm>
        </p:grpSpPr>
        <p:cxnSp>
          <p:nvCxnSpPr>
            <p:cNvPr id="2078" name="AutoShape 4"/>
            <p:cNvCxnSpPr>
              <a:cxnSpLocks noChangeShapeType="1"/>
              <a:stCxn id="2105" idx="0"/>
              <a:endCxn id="2084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9" name="AutoShape 5"/>
            <p:cNvCxnSpPr>
              <a:cxnSpLocks noChangeShapeType="1"/>
              <a:stCxn id="2106" idx="0"/>
              <a:endCxn id="2084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0" name="AutoShape 6"/>
            <p:cNvCxnSpPr>
              <a:cxnSpLocks noChangeShapeType="1"/>
              <a:stCxn id="2097" idx="0"/>
              <a:endCxn id="2105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1" name="AutoShape 7"/>
            <p:cNvCxnSpPr>
              <a:cxnSpLocks noChangeShapeType="1"/>
              <a:stCxn id="2099" idx="0"/>
              <a:endCxn id="2106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2" name="AutoShape 8"/>
            <p:cNvCxnSpPr>
              <a:cxnSpLocks noChangeShapeType="1"/>
              <a:stCxn id="2105" idx="2"/>
              <a:endCxn id="2098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3" name="AutoShape 9"/>
            <p:cNvCxnSpPr>
              <a:cxnSpLocks noChangeShapeType="1"/>
              <a:stCxn id="2106" idx="2"/>
              <a:endCxn id="2100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84" name="AutoShape 10"/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2085" name="AutoShape 11"/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accent1"/>
                </a:solidFill>
              </a:endParaRPr>
            </a:p>
          </p:txBody>
        </p:sp>
        <p:grpSp>
          <p:nvGrpSpPr>
            <p:cNvPr id="2086" name="Group 12"/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2105" name="AutoShape 13"/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06" name="AutoShape 14"/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07" name="AutoShape 15"/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08" name="AutoShape 16"/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087" name="Group 17"/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2097" name="AutoShape 18"/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098" name="AutoShape 19"/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099" name="AutoShape 20"/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00" name="AutoShape 21"/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01" name="AutoShape 22"/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02" name="AutoShape 23"/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03" name="AutoShape 24"/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04" name="AutoShape 25"/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chemeClr val="folHlink"/>
                  </a:solidFill>
                </a:endParaRPr>
              </a:p>
            </p:txBody>
          </p:sp>
        </p:grpSp>
        <p:cxnSp>
          <p:nvCxnSpPr>
            <p:cNvPr id="2088" name="AutoShape 26"/>
            <p:cNvCxnSpPr>
              <a:cxnSpLocks noChangeShapeType="1"/>
              <a:stCxn id="2107" idx="0"/>
              <a:endCxn id="2085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9" name="AutoShape 27"/>
            <p:cNvCxnSpPr>
              <a:cxnSpLocks noChangeShapeType="1"/>
              <a:stCxn id="2108" idx="0"/>
              <a:endCxn id="2085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0" name="AutoShape 28"/>
            <p:cNvCxnSpPr>
              <a:cxnSpLocks noChangeShapeType="1"/>
              <a:stCxn id="2101" idx="0"/>
              <a:endCxn id="2107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1" name="AutoShape 29"/>
            <p:cNvCxnSpPr>
              <a:cxnSpLocks noChangeShapeType="1"/>
              <a:stCxn id="2103" idx="0"/>
              <a:endCxn id="2108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2" name="AutoShape 30"/>
            <p:cNvCxnSpPr>
              <a:cxnSpLocks noChangeShapeType="1"/>
              <a:stCxn id="2107" idx="2"/>
              <a:endCxn id="2102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3" name="AutoShape 31"/>
            <p:cNvCxnSpPr>
              <a:cxnSpLocks noChangeShapeType="1"/>
              <a:stCxn id="2108" idx="2"/>
              <a:endCxn id="2104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94" name="AutoShape 32"/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chemeClr val="accent1"/>
                </a:solidFill>
              </a:endParaRPr>
            </a:p>
          </p:txBody>
        </p:sp>
        <p:cxnSp>
          <p:nvCxnSpPr>
            <p:cNvPr id="2095" name="AutoShape 33"/>
            <p:cNvCxnSpPr>
              <a:cxnSpLocks noChangeShapeType="1"/>
              <a:stCxn id="2084" idx="0"/>
              <a:endCxn id="2094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6" name="AutoShape 34"/>
            <p:cNvCxnSpPr>
              <a:cxnSpLocks noChangeShapeType="1"/>
              <a:stCxn id="2085" idx="0"/>
              <a:endCxn id="2094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61957" name="Group 165"/>
          <p:cNvGraphicFramePr>
            <a:graphicFrameLocks noGrp="1"/>
          </p:cNvGraphicFramePr>
          <p:nvPr/>
        </p:nvGraphicFramePr>
        <p:xfrm>
          <a:off x="914400" y="2778125"/>
          <a:ext cx="2057400" cy="238125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depth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T’s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kumimoji="0" lang="en-US" sz="1800" b="1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</a:t>
                      </a:r>
                      <a:endParaRPr kumimoji="0" lang="en-US" sz="18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/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50" name="Object 167"/>
          <p:cNvGraphicFramePr>
            <a:graphicFrameLocks noChangeAspect="1"/>
          </p:cNvGraphicFramePr>
          <p:nvPr/>
        </p:nvGraphicFramePr>
        <p:xfrm>
          <a:off x="2925763" y="1806575"/>
          <a:ext cx="31400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457200" progId="Equation.3">
                  <p:embed/>
                </p:oleObj>
              </mc:Choice>
              <mc:Fallback>
                <p:oleObj name="Equation" r:id="rId2" imgW="1993680" imgH="457200" progId="Equation.3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1806575"/>
                        <a:ext cx="31400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993" name="Group 201"/>
          <p:cNvGraphicFramePr>
            <a:graphicFrameLocks noGrp="1"/>
          </p:cNvGraphicFramePr>
          <p:nvPr/>
        </p:nvGraphicFramePr>
        <p:xfrm>
          <a:off x="7772400" y="2644775"/>
          <a:ext cx="685800" cy="243840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time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5" name="Text Box 202"/>
          <p:cNvSpPr txBox="1">
            <a:spLocks noChangeArrowheads="1"/>
          </p:cNvSpPr>
          <p:nvPr/>
        </p:nvSpPr>
        <p:spPr bwMode="auto">
          <a:xfrm>
            <a:off x="5181600" y="5226050"/>
            <a:ext cx="363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Total time = </a:t>
            </a:r>
            <a:r>
              <a:rPr lang="en-US" altLang="en-US" b="1" i="1">
                <a:latin typeface="Times New Roman" panose="02020603050405020304" pitchFamily="18" charset="0"/>
              </a:rPr>
              <a:t>bn</a:t>
            </a:r>
            <a:r>
              <a:rPr lang="en-US" altLang="en-US">
                <a:latin typeface="Times New Roman" panose="02020603050405020304" pitchFamily="18" charset="0"/>
              </a:rPr>
              <a:t> + </a:t>
            </a:r>
            <a:r>
              <a:rPr lang="en-US" altLang="en-US" b="1" i="1">
                <a:latin typeface="Times New Roman" panose="02020603050405020304" pitchFamily="18" charset="0"/>
              </a:rPr>
              <a:t>bn</a:t>
            </a:r>
            <a:r>
              <a:rPr lang="en-US" altLang="en-US">
                <a:latin typeface="Times New Roman" panose="02020603050405020304" pitchFamily="18" charset="0"/>
              </a:rPr>
              <a:t> log </a:t>
            </a:r>
            <a:r>
              <a:rPr lang="en-US" altLang="en-US" b="1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076" name="Text Box 203"/>
          <p:cNvSpPr txBox="1">
            <a:spLocks noChangeArrowheads="1"/>
          </p:cNvSpPr>
          <p:nvPr/>
        </p:nvSpPr>
        <p:spPr bwMode="auto">
          <a:xfrm>
            <a:off x="5257800" y="5683250"/>
            <a:ext cx="3571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(last level plus all previous levels)</a:t>
            </a:r>
          </a:p>
        </p:txBody>
      </p:sp>
      <p:sp>
        <p:nvSpPr>
          <p:cNvPr id="2077" name="Rectangle 2"/>
          <p:cNvSpPr>
            <a:spLocks noChangeArrowheads="1"/>
          </p:cNvSpPr>
          <p:nvPr/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</a:rPr>
              <a:t>Merge Sort: Running Time (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  <a:sym typeface="Symbol" pitchFamily="18" charset="2"/>
              </a:rPr>
              <a:t>Recursion Tree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Arial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2130425"/>
            <a:ext cx="7989887" cy="1802631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Technique: </a:t>
            </a: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&amp; Minimum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</a:t>
            </a:r>
          </a:p>
        </p:txBody>
      </p: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562600" y="2362200"/>
            <a:ext cx="2286000" cy="838200"/>
          </a:xfrm>
          <a:prstGeom prst="ellipse">
            <a:avLst/>
          </a:prstGeom>
          <a:solidFill>
            <a:srgbClr val="4F81BD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subproblem 2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of size </a:t>
            </a:r>
            <a:r>
              <a:rPr kumimoji="0" lang="en-US" altLang="en-US" sz="1800" b="1" i="1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n</a:t>
            </a: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/2</a:t>
            </a:r>
          </a:p>
        </p:txBody>
      </p:sp>
      <p:sp>
        <p:nvSpPr>
          <p:cNvPr id="49" name="Oval 7"/>
          <p:cNvSpPr>
            <a:spLocks noChangeArrowheads="1"/>
          </p:cNvSpPr>
          <p:nvPr/>
        </p:nvSpPr>
        <p:spPr bwMode="auto">
          <a:xfrm>
            <a:off x="1219200" y="2362200"/>
            <a:ext cx="2286000" cy="838200"/>
          </a:xfrm>
          <a:prstGeom prst="ellipse">
            <a:avLst/>
          </a:prstGeom>
          <a:solidFill>
            <a:srgbClr val="4F81BD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subproblem 1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of size </a:t>
            </a:r>
            <a:r>
              <a:rPr kumimoji="0" lang="en-US" altLang="en-US" sz="1800" b="1" i="1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n</a:t>
            </a: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/2</a:t>
            </a: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1219200" y="3657600"/>
            <a:ext cx="2286000" cy="685800"/>
          </a:xfrm>
          <a:prstGeom prst="rect">
            <a:avLst/>
          </a:prstGeom>
          <a:solidFill>
            <a:srgbClr val="4F81BD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a solution to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subproblem 1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3429000" y="5410200"/>
            <a:ext cx="2514600" cy="685800"/>
          </a:xfrm>
          <a:prstGeom prst="rect">
            <a:avLst/>
          </a:prstGeom>
          <a:solidFill>
            <a:srgbClr val="4F81BD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a solution 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the original problem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5562600" y="3657600"/>
            <a:ext cx="2286000" cy="685800"/>
          </a:xfrm>
          <a:prstGeom prst="rect">
            <a:avLst/>
          </a:prstGeom>
          <a:solidFill>
            <a:srgbClr val="4F81BD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a solution to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subproblem 2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>
            <a:off x="2667000" y="2057400"/>
            <a:ext cx="1447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4953000" y="2057400"/>
            <a:ext cx="15240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Oval 4"/>
          <p:cNvSpPr>
            <a:spLocks noChangeArrowheads="1"/>
          </p:cNvSpPr>
          <p:nvPr/>
        </p:nvSpPr>
        <p:spPr bwMode="auto">
          <a:xfrm>
            <a:off x="3429000" y="1295400"/>
            <a:ext cx="2286000" cy="838200"/>
          </a:xfrm>
          <a:prstGeom prst="ellipse">
            <a:avLst/>
          </a:prstGeom>
          <a:solidFill>
            <a:srgbClr val="4F81BD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a problem of size </a:t>
            </a:r>
            <a:r>
              <a:rPr kumimoji="0" lang="en-US" altLang="en-US" sz="1800" b="1" i="1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n</a:t>
            </a: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6" name="Line 13"/>
          <p:cNvSpPr>
            <a:spLocks noChangeShapeType="1"/>
          </p:cNvSpPr>
          <p:nvPr/>
        </p:nvSpPr>
        <p:spPr bwMode="auto">
          <a:xfrm>
            <a:off x="2286000" y="3200400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14"/>
          <p:cNvSpPr>
            <a:spLocks noChangeShapeType="1"/>
          </p:cNvSpPr>
          <p:nvPr/>
        </p:nvSpPr>
        <p:spPr bwMode="auto">
          <a:xfrm>
            <a:off x="6705600" y="3200400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Line 15"/>
          <p:cNvSpPr>
            <a:spLocks noChangeShapeType="1"/>
          </p:cNvSpPr>
          <p:nvPr/>
        </p:nvSpPr>
        <p:spPr bwMode="auto">
          <a:xfrm>
            <a:off x="2286000" y="4343400"/>
            <a:ext cx="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Line 16"/>
          <p:cNvSpPr>
            <a:spLocks noChangeShapeType="1"/>
          </p:cNvSpPr>
          <p:nvPr/>
        </p:nvSpPr>
        <p:spPr bwMode="auto">
          <a:xfrm>
            <a:off x="6705600" y="4343400"/>
            <a:ext cx="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Line 17"/>
          <p:cNvSpPr>
            <a:spLocks noChangeShapeType="1"/>
          </p:cNvSpPr>
          <p:nvPr/>
        </p:nvSpPr>
        <p:spPr bwMode="auto">
          <a:xfrm>
            <a:off x="2286000" y="4876800"/>
            <a:ext cx="441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Line 18"/>
          <p:cNvSpPr>
            <a:spLocks noChangeShapeType="1"/>
          </p:cNvSpPr>
          <p:nvPr/>
        </p:nvSpPr>
        <p:spPr bwMode="auto">
          <a:xfrm>
            <a:off x="4572000" y="4876800"/>
            <a:ext cx="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2" name="Group 25"/>
          <p:cNvGrpSpPr>
            <a:grpSpLocks/>
          </p:cNvGrpSpPr>
          <p:nvPr/>
        </p:nvGrpSpPr>
        <p:grpSpPr bwMode="auto">
          <a:xfrm>
            <a:off x="3581400" y="2209800"/>
            <a:ext cx="1905000" cy="990600"/>
            <a:chOff x="3581401" y="2209800"/>
            <a:chExt cx="1904999" cy="990600"/>
          </a:xfrm>
        </p:grpSpPr>
        <p:sp>
          <p:nvSpPr>
            <p:cNvPr id="63" name="Rounded Rectangle 62"/>
            <p:cNvSpPr/>
            <p:nvPr/>
          </p:nvSpPr>
          <p:spPr>
            <a:xfrm>
              <a:off x="3962401" y="2667000"/>
              <a:ext cx="1219199" cy="53340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Divide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rot="10800000">
              <a:off x="3581401" y="2209800"/>
              <a:ext cx="533400" cy="45720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>
            <a:xfrm flipV="1">
              <a:off x="4724400" y="2209800"/>
              <a:ext cx="762000" cy="45720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Maximum and Minimum</a:t>
            </a:r>
          </a:p>
        </p:txBody>
      </p:sp>
      <p:sp>
        <p:nvSpPr>
          <p:cNvPr id="128" name="內容版面配置區 2"/>
          <p:cNvSpPr txBox="1">
            <a:spLocks/>
          </p:cNvSpPr>
          <p:nvPr/>
        </p:nvSpPr>
        <p:spPr bwMode="auto">
          <a:xfrm>
            <a:off x="457200" y="1124744"/>
            <a:ext cx="822960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Input: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an array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[1..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 of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numbers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zh-TW" altLang="zh-TW" sz="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lvl="0" indent="-342900" algn="l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Output: </a:t>
            </a:r>
            <a:r>
              <a:rPr lang="en-US" altLang="zh-TW" sz="2800" dirty="0">
                <a:solidFill>
                  <a:sysClr val="windowText" lastClr="000000"/>
                </a:solidFill>
                <a:latin typeface="+mn-lt"/>
                <a:ea typeface="新細明體"/>
                <a:cs typeface="+mn-cs"/>
              </a:rPr>
              <a:t>the maximum and minimum value</a:t>
            </a:r>
            <a:endParaRPr kumimoji="0" lang="en-US" altLang="zh-TW" sz="2800" b="0" i="1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TW" sz="3200" b="0" i="1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 </a:t>
            </a:r>
            <a:endParaRPr kumimoji="0" lang="zh-TW" altLang="zh-TW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 </a:t>
            </a:r>
            <a:endParaRPr kumimoji="0" lang="zh-TW" altLang="zh-TW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graphicFrame>
        <p:nvGraphicFramePr>
          <p:cNvPr id="129" name="內容版面配置區 3"/>
          <p:cNvGraphicFramePr>
            <a:graphicFrameLocks noGrp="1"/>
          </p:cNvGraphicFramePr>
          <p:nvPr/>
        </p:nvGraphicFramePr>
        <p:xfrm>
          <a:off x="755650" y="2781648"/>
          <a:ext cx="7921625" cy="371475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-13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-25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-16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-23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-7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-5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-22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15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-4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" name="文字方塊 5"/>
          <p:cNvSpPr txBox="1">
            <a:spLocks noChangeArrowheads="1"/>
          </p:cNvSpPr>
          <p:nvPr/>
        </p:nvSpPr>
        <p:spPr bwMode="auto">
          <a:xfrm>
            <a:off x="744320" y="2420888"/>
            <a:ext cx="78919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1        2        3       4        5        6        7        8       9       10      11      12      13     14      15     16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文字方塊 6"/>
          <p:cNvSpPr txBox="1">
            <a:spLocks noChangeArrowheads="1"/>
          </p:cNvSpPr>
          <p:nvPr/>
        </p:nvSpPr>
        <p:spPr bwMode="auto">
          <a:xfrm>
            <a:off x="305845" y="2722775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TW" altLang="en-US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8200" y="3457351"/>
            <a:ext cx="6356350" cy="2138562"/>
            <a:chOff x="838200" y="3457351"/>
            <a:chExt cx="6356350" cy="2138562"/>
          </a:xfrm>
        </p:grpSpPr>
        <p:sp>
          <p:nvSpPr>
            <p:cNvPr id="9" name="Text Box 1026"/>
            <p:cNvSpPr txBox="1">
              <a:spLocks noChangeArrowheads="1"/>
            </p:cNvSpPr>
            <p:nvPr/>
          </p:nvSpPr>
          <p:spPr bwMode="auto">
            <a:xfrm>
              <a:off x="1219200" y="3838351"/>
              <a:ext cx="5975350" cy="854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solidFill>
                    <a:schemeClr val="accent2">
                      <a:lumMod val="75000"/>
                    </a:schemeClr>
                  </a:solidFill>
                </a:rPr>
                <a:t>List</a:t>
              </a:r>
              <a:r>
                <a:rPr lang="en-US" altLang="en-US" dirty="0"/>
                <a:t>			 </a:t>
              </a:r>
              <a:r>
                <a:rPr lang="en-US" altLang="en-US" dirty="0">
                  <a:solidFill>
                    <a:schemeClr val="accent2">
                      <a:lumMod val="75000"/>
                    </a:schemeClr>
                  </a:solidFill>
                </a:rPr>
                <a:t>List 1</a:t>
              </a:r>
              <a:r>
                <a:rPr lang="en-US" altLang="en-US" dirty="0"/>
                <a:t>	 </a:t>
              </a:r>
              <a:r>
                <a:rPr lang="en-US" altLang="en-US" dirty="0">
                  <a:solidFill>
                    <a:schemeClr val="accent2">
                      <a:lumMod val="75000"/>
                    </a:schemeClr>
                  </a:solidFill>
                </a:rPr>
                <a:t>List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FF"/>
                  </a:solidFill>
                </a:rPr>
                <a:t>n elements</a:t>
              </a:r>
              <a:r>
                <a:rPr lang="en-US" altLang="en-US" sz="1800" dirty="0"/>
                <a:t>		</a:t>
              </a:r>
              <a:r>
                <a:rPr lang="en-US" altLang="en-US" sz="1800" dirty="0">
                  <a:solidFill>
                    <a:srgbClr val="0000FF"/>
                  </a:solidFill>
                </a:rPr>
                <a:t>n/2 elements</a:t>
              </a:r>
              <a:r>
                <a:rPr lang="en-US" altLang="en-US" sz="1800" dirty="0"/>
                <a:t>	 </a:t>
              </a:r>
              <a:r>
                <a:rPr lang="en-US" altLang="en-US" sz="1800" dirty="0">
                  <a:solidFill>
                    <a:srgbClr val="0000FF"/>
                  </a:solidFill>
                </a:rPr>
                <a:t>n/2 elements</a:t>
              </a:r>
            </a:p>
          </p:txBody>
        </p:sp>
        <p:sp>
          <p:nvSpPr>
            <p:cNvPr id="10" name="Oval 1027"/>
            <p:cNvSpPr>
              <a:spLocks noChangeArrowheads="1"/>
            </p:cNvSpPr>
            <p:nvPr/>
          </p:nvSpPr>
          <p:spPr bwMode="auto">
            <a:xfrm>
              <a:off x="838200" y="3457351"/>
              <a:ext cx="1828800" cy="1752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Oval 1028"/>
            <p:cNvSpPr>
              <a:spLocks noChangeArrowheads="1"/>
            </p:cNvSpPr>
            <p:nvPr/>
          </p:nvSpPr>
          <p:spPr bwMode="auto">
            <a:xfrm>
              <a:off x="3886200" y="3685951"/>
              <a:ext cx="1477888" cy="1447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Oval 1029"/>
            <p:cNvSpPr>
              <a:spLocks noChangeArrowheads="1"/>
            </p:cNvSpPr>
            <p:nvPr/>
          </p:nvSpPr>
          <p:spPr bwMode="auto">
            <a:xfrm>
              <a:off x="5791200" y="3685951"/>
              <a:ext cx="1371600" cy="137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Line 1030"/>
            <p:cNvSpPr>
              <a:spLocks noChangeShapeType="1"/>
            </p:cNvSpPr>
            <p:nvPr/>
          </p:nvSpPr>
          <p:spPr bwMode="auto">
            <a:xfrm>
              <a:off x="2819400" y="4371751"/>
              <a:ext cx="9906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031"/>
            <p:cNvSpPr txBox="1">
              <a:spLocks noChangeArrowheads="1"/>
            </p:cNvSpPr>
            <p:nvPr/>
          </p:nvSpPr>
          <p:spPr bwMode="auto">
            <a:xfrm>
              <a:off x="1295400" y="5229200"/>
              <a:ext cx="5848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tx2">
                      <a:lumMod val="50000"/>
                    </a:schemeClr>
                  </a:solidFill>
                </a:rPr>
                <a:t>min, max 		min1, max1	min2, max2</a:t>
              </a:r>
            </a:p>
          </p:txBody>
        </p:sp>
      </p:grpSp>
      <p:sp>
        <p:nvSpPr>
          <p:cNvPr id="15" name="Text Box 1032"/>
          <p:cNvSpPr txBox="1">
            <a:spLocks noChangeArrowheads="1"/>
          </p:cNvSpPr>
          <p:nvPr/>
        </p:nvSpPr>
        <p:spPr bwMode="auto">
          <a:xfrm>
            <a:off x="2229225" y="5661248"/>
            <a:ext cx="39934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min  </a:t>
            </a:r>
            <a:r>
              <a:rPr lang="en-US" altLang="en-US" sz="1600" b="1" dirty="0"/>
              <a:t> </a:t>
            </a:r>
            <a:r>
              <a:rPr lang="en-US" altLang="en-US" sz="2400" b="1" dirty="0"/>
              <a:t>=  MIN  ( min1, min2 )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max  =  MAX ( max1, max2 )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Maximum and Minimum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73062" y="1196752"/>
            <a:ext cx="8397875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i="1" dirty="0">
                <a:cs typeface="Times New Roman" panose="02020603050405020304" pitchFamily="18" charset="0"/>
              </a:rPr>
              <a:t>	</a:t>
            </a:r>
            <a:r>
              <a:rPr lang="en-US" altLang="en-US" sz="2800" i="1" dirty="0">
                <a:solidFill>
                  <a:srgbClr val="0000FF"/>
                </a:solidFill>
                <a:cs typeface="Times New Roman" panose="02020603050405020304" pitchFamily="18" charset="0"/>
              </a:rPr>
              <a:t>The straightforward algorithm: </a:t>
            </a:r>
            <a:endParaRPr lang="en-US" altLang="en-US" sz="28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i="1" dirty="0">
                <a:cs typeface="Times New Roman" panose="02020603050405020304" pitchFamily="18" charset="0"/>
              </a:rPr>
              <a:t> 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i="1" dirty="0">
                <a:cs typeface="Times New Roman" panose="02020603050405020304" pitchFamily="18" charset="0"/>
              </a:rPr>
              <a:t>		</a:t>
            </a:r>
            <a:r>
              <a:rPr lang="en-US" altLang="en-US" sz="2800" dirty="0">
                <a:cs typeface="Times New Roman" panose="02020603050405020304" pitchFamily="18" charset="0"/>
              </a:rPr>
              <a:t>max ← min ← A (1);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	for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 ← 2 to 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 do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		if (A (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) &gt; max) then max ← A (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);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		if (A (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) &lt; min) then  min ← A (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);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 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		No. of comparisons:  2(</a:t>
            </a:r>
            <a:r>
              <a:rPr lang="en-US" altLang="en-US" sz="2800" i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– 1)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702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Maximum and Minimum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6363" y="965621"/>
            <a:ext cx="8961437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Divide-and-Conquer algorithm: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procedure </a:t>
            </a:r>
            <a:r>
              <a:rPr kumimoji="0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Rmaxmin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</a:t>
            </a:r>
            <a:r>
              <a:rPr kumimoji="0" lang="en-US" altLang="en-US" sz="22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are index #,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		begin  			                    //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are output parameters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   case: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A[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kern="0" dirty="0">
                <a:solidFill>
                  <a:srgbClr val="0000CC"/>
                </a:solidFill>
                <a:cs typeface="Times New Roman" panose="02020603050405020304" pitchFamily="18" charset="0"/>
              </a:rPr>
              <a:t>]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–1:		if A[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kern="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]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&lt; A[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200" kern="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]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then 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A[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200" kern="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]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A[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kern="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]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	else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A[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kern="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]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 A[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200" kern="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]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else:		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(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)/2;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	call </a:t>
            </a:r>
            <a:r>
              <a:rPr kumimoji="0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Rmaxmin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	call </a:t>
            </a:r>
            <a:r>
              <a:rPr kumimoji="0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Rmaxmin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MAX (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MIN (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   end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end;</a:t>
            </a:r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6372200" y="2780928"/>
            <a:ext cx="152400" cy="609600"/>
          </a:xfrm>
          <a:prstGeom prst="leftBracket">
            <a:avLst>
              <a:gd name="adj" fmla="val 33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4499992" y="3440578"/>
            <a:ext cx="152400" cy="609600"/>
          </a:xfrm>
          <a:prstGeom prst="leftBracket">
            <a:avLst>
              <a:gd name="adj" fmla="val 33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17273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Maximum and Minimum</a:t>
            </a:r>
          </a:p>
        </p:txBody>
      </p:sp>
      <p:sp>
        <p:nvSpPr>
          <p:cNvPr id="155" name="Text Box 2"/>
          <p:cNvSpPr txBox="1">
            <a:spLocks noChangeArrowheads="1"/>
          </p:cNvSpPr>
          <p:nvPr/>
        </p:nvSpPr>
        <p:spPr bwMode="auto">
          <a:xfrm>
            <a:off x="258763" y="457200"/>
            <a:ext cx="862647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Example: find max and min in the array: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22, 13, -5, -8, 15, 60, 17, 31, 47 ( n = 9 )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Index:	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	 2 	 3	 4	 5	 6	 7	 8	9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Array:	22	13	-5	-8	15	60	17	31         47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Text Box 3"/>
          <p:cNvSpPr txBox="1">
            <a:spLocks noChangeArrowheads="1"/>
          </p:cNvSpPr>
          <p:nvPr/>
        </p:nvSpPr>
        <p:spPr bwMode="auto">
          <a:xfrm>
            <a:off x="2590800" y="2743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57" name="Text Box 4"/>
          <p:cNvSpPr txBox="1">
            <a:spLocks noChangeArrowheads="1"/>
          </p:cNvSpPr>
          <p:nvPr/>
        </p:nvSpPr>
        <p:spPr bwMode="auto">
          <a:xfrm>
            <a:off x="2667000" y="26670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(1)</a:t>
            </a:r>
          </a:p>
        </p:txBody>
      </p:sp>
      <p:sp>
        <p:nvSpPr>
          <p:cNvPr id="158" name="Line 5"/>
          <p:cNvSpPr>
            <a:spLocks noChangeShapeType="1"/>
          </p:cNvSpPr>
          <p:nvPr/>
        </p:nvSpPr>
        <p:spPr bwMode="auto">
          <a:xfrm flipH="1">
            <a:off x="2362200" y="2895599"/>
            <a:ext cx="1281336" cy="6716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59" name="Line 6"/>
          <p:cNvSpPr>
            <a:spLocks noChangeShapeType="1"/>
          </p:cNvSpPr>
          <p:nvPr/>
        </p:nvSpPr>
        <p:spPr bwMode="auto">
          <a:xfrm flipV="1">
            <a:off x="2881313" y="2895600"/>
            <a:ext cx="1081087" cy="67169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0" name="Text Box 7"/>
          <p:cNvSpPr txBox="1">
            <a:spLocks noChangeArrowheads="1"/>
          </p:cNvSpPr>
          <p:nvPr/>
        </p:nvSpPr>
        <p:spPr bwMode="auto">
          <a:xfrm>
            <a:off x="1676400" y="40386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(2)</a:t>
            </a:r>
          </a:p>
        </p:txBody>
      </p:sp>
      <p:sp>
        <p:nvSpPr>
          <p:cNvPr id="161" name="Line 8"/>
          <p:cNvSpPr>
            <a:spLocks noChangeShapeType="1"/>
          </p:cNvSpPr>
          <p:nvPr/>
        </p:nvSpPr>
        <p:spPr bwMode="auto">
          <a:xfrm flipH="1">
            <a:off x="1600200" y="4052710"/>
            <a:ext cx="762000" cy="67169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2" name="Line 9"/>
          <p:cNvSpPr>
            <a:spLocks noChangeShapeType="1"/>
          </p:cNvSpPr>
          <p:nvPr/>
        </p:nvSpPr>
        <p:spPr bwMode="auto">
          <a:xfrm flipV="1">
            <a:off x="1974850" y="4038600"/>
            <a:ext cx="692150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3" name="Text Box 10"/>
          <p:cNvSpPr txBox="1">
            <a:spLocks noChangeArrowheads="1"/>
          </p:cNvSpPr>
          <p:nvPr/>
        </p:nvSpPr>
        <p:spPr bwMode="auto">
          <a:xfrm>
            <a:off x="457200" y="51054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(3)</a:t>
            </a:r>
          </a:p>
        </p:txBody>
      </p:sp>
      <p:sp>
        <p:nvSpPr>
          <p:cNvPr id="164" name="Line 11"/>
          <p:cNvSpPr>
            <a:spLocks noChangeShapeType="1"/>
          </p:cNvSpPr>
          <p:nvPr/>
        </p:nvSpPr>
        <p:spPr bwMode="auto">
          <a:xfrm flipH="1">
            <a:off x="685800" y="5105400"/>
            <a:ext cx="6858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5" name="Line 12"/>
          <p:cNvSpPr>
            <a:spLocks noChangeShapeType="1"/>
          </p:cNvSpPr>
          <p:nvPr/>
        </p:nvSpPr>
        <p:spPr bwMode="auto">
          <a:xfrm flipV="1">
            <a:off x="999530" y="5105400"/>
            <a:ext cx="692150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6" name="Text Box 13"/>
          <p:cNvSpPr txBox="1">
            <a:spLocks noChangeArrowheads="1"/>
          </p:cNvSpPr>
          <p:nvPr/>
        </p:nvSpPr>
        <p:spPr bwMode="auto">
          <a:xfrm>
            <a:off x="1676400" y="51054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(4)</a:t>
            </a:r>
          </a:p>
        </p:txBody>
      </p:sp>
      <p:sp>
        <p:nvSpPr>
          <p:cNvPr id="167" name="Line 14"/>
          <p:cNvSpPr>
            <a:spLocks noChangeShapeType="1"/>
          </p:cNvSpPr>
          <p:nvPr/>
        </p:nvSpPr>
        <p:spPr bwMode="auto">
          <a:xfrm>
            <a:off x="2057400" y="5105400"/>
            <a:ext cx="6858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8" name="Line 15"/>
          <p:cNvSpPr>
            <a:spLocks noChangeShapeType="1"/>
          </p:cNvSpPr>
          <p:nvPr/>
        </p:nvSpPr>
        <p:spPr bwMode="auto">
          <a:xfrm flipH="1" flipV="1">
            <a:off x="2362200" y="5132040"/>
            <a:ext cx="685800" cy="65916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9" name="Text Box 16"/>
          <p:cNvSpPr txBox="1">
            <a:spLocks noChangeArrowheads="1"/>
          </p:cNvSpPr>
          <p:nvPr/>
        </p:nvSpPr>
        <p:spPr bwMode="auto">
          <a:xfrm>
            <a:off x="2590800" y="40386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(5)</a:t>
            </a:r>
          </a:p>
        </p:txBody>
      </p:sp>
      <p:sp>
        <p:nvSpPr>
          <p:cNvPr id="170" name="Line 17"/>
          <p:cNvSpPr>
            <a:spLocks noChangeShapeType="1"/>
          </p:cNvSpPr>
          <p:nvPr/>
        </p:nvSpPr>
        <p:spPr bwMode="auto">
          <a:xfrm>
            <a:off x="2915816" y="4039344"/>
            <a:ext cx="6096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1" name="Line 18"/>
          <p:cNvSpPr>
            <a:spLocks noChangeShapeType="1"/>
          </p:cNvSpPr>
          <p:nvPr/>
        </p:nvSpPr>
        <p:spPr bwMode="auto">
          <a:xfrm flipH="1" flipV="1">
            <a:off x="3194050" y="4052710"/>
            <a:ext cx="585862" cy="67169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2" name="Text Box 19"/>
          <p:cNvSpPr txBox="1">
            <a:spLocks noChangeArrowheads="1"/>
          </p:cNvSpPr>
          <p:nvPr/>
        </p:nvSpPr>
        <p:spPr bwMode="auto">
          <a:xfrm>
            <a:off x="4121150" y="28194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(6)</a:t>
            </a:r>
          </a:p>
        </p:txBody>
      </p:sp>
      <p:sp>
        <p:nvSpPr>
          <p:cNvPr id="173" name="Line 20"/>
          <p:cNvSpPr>
            <a:spLocks noChangeShapeType="1"/>
          </p:cNvSpPr>
          <p:nvPr/>
        </p:nvSpPr>
        <p:spPr bwMode="auto">
          <a:xfrm>
            <a:off x="4648200" y="2895600"/>
            <a:ext cx="9144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4" name="Line 21"/>
          <p:cNvSpPr>
            <a:spLocks noChangeShapeType="1"/>
          </p:cNvSpPr>
          <p:nvPr/>
        </p:nvSpPr>
        <p:spPr bwMode="auto">
          <a:xfrm flipH="1" flipV="1">
            <a:off x="4949552" y="2895599"/>
            <a:ext cx="994048" cy="67151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5" name="Text Box 22"/>
          <p:cNvSpPr txBox="1">
            <a:spLocks noChangeArrowheads="1"/>
          </p:cNvSpPr>
          <p:nvPr/>
        </p:nvSpPr>
        <p:spPr bwMode="auto">
          <a:xfrm>
            <a:off x="5029200" y="39624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(7)</a:t>
            </a:r>
          </a:p>
        </p:txBody>
      </p:sp>
      <p:sp>
        <p:nvSpPr>
          <p:cNvPr id="176" name="Line 23"/>
          <p:cNvSpPr>
            <a:spLocks noChangeShapeType="1"/>
          </p:cNvSpPr>
          <p:nvPr/>
        </p:nvSpPr>
        <p:spPr bwMode="auto">
          <a:xfrm flipH="1">
            <a:off x="5181600" y="4038600"/>
            <a:ext cx="4572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7" name="Line 24"/>
          <p:cNvSpPr>
            <a:spLocks noChangeShapeType="1"/>
          </p:cNvSpPr>
          <p:nvPr/>
        </p:nvSpPr>
        <p:spPr bwMode="auto">
          <a:xfrm flipV="1">
            <a:off x="5486400" y="4038600"/>
            <a:ext cx="304800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8" name="Text Box 25"/>
          <p:cNvSpPr txBox="1">
            <a:spLocks noChangeArrowheads="1"/>
          </p:cNvSpPr>
          <p:nvPr/>
        </p:nvSpPr>
        <p:spPr bwMode="auto">
          <a:xfrm>
            <a:off x="5867400" y="40386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(8)</a:t>
            </a:r>
          </a:p>
        </p:txBody>
      </p:sp>
      <p:sp>
        <p:nvSpPr>
          <p:cNvPr id="179" name="Line 26"/>
          <p:cNvSpPr>
            <a:spLocks noChangeShapeType="1"/>
          </p:cNvSpPr>
          <p:nvPr/>
        </p:nvSpPr>
        <p:spPr bwMode="auto">
          <a:xfrm>
            <a:off x="6172200" y="4038600"/>
            <a:ext cx="8382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0" name="Line 27"/>
          <p:cNvSpPr>
            <a:spLocks noChangeShapeType="1"/>
          </p:cNvSpPr>
          <p:nvPr/>
        </p:nvSpPr>
        <p:spPr bwMode="auto">
          <a:xfrm flipH="1" flipV="1">
            <a:off x="6482680" y="4056112"/>
            <a:ext cx="832520" cy="6682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1" name="Rectangle 28"/>
          <p:cNvSpPr>
            <a:spLocks noChangeArrowheads="1"/>
          </p:cNvSpPr>
          <p:nvPr/>
        </p:nvSpPr>
        <p:spPr bwMode="auto">
          <a:xfrm>
            <a:off x="3048000" y="2514600"/>
            <a:ext cx="29718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2" name="Rectangle 30"/>
          <p:cNvSpPr>
            <a:spLocks noChangeArrowheads="1"/>
          </p:cNvSpPr>
          <p:nvPr/>
        </p:nvSpPr>
        <p:spPr bwMode="auto">
          <a:xfrm>
            <a:off x="1905000" y="3581400"/>
            <a:ext cx="1752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3" name="Rectangle 31"/>
          <p:cNvSpPr>
            <a:spLocks noChangeArrowheads="1"/>
          </p:cNvSpPr>
          <p:nvPr/>
        </p:nvSpPr>
        <p:spPr bwMode="auto">
          <a:xfrm>
            <a:off x="4953000" y="3581400"/>
            <a:ext cx="1752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4" name="Rectangle 33"/>
          <p:cNvSpPr>
            <a:spLocks noChangeArrowheads="1"/>
          </p:cNvSpPr>
          <p:nvPr/>
        </p:nvSpPr>
        <p:spPr bwMode="auto">
          <a:xfrm>
            <a:off x="1066800" y="47244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" name="Rectangle 34"/>
          <p:cNvSpPr>
            <a:spLocks noChangeArrowheads="1"/>
          </p:cNvSpPr>
          <p:nvPr/>
        </p:nvSpPr>
        <p:spPr bwMode="auto">
          <a:xfrm>
            <a:off x="2819400" y="47244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6" name="Rectangle 35"/>
          <p:cNvSpPr>
            <a:spLocks noChangeArrowheads="1"/>
          </p:cNvSpPr>
          <p:nvPr/>
        </p:nvSpPr>
        <p:spPr bwMode="auto">
          <a:xfrm>
            <a:off x="4572000" y="47244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7" name="Rectangle 36"/>
          <p:cNvSpPr>
            <a:spLocks noChangeArrowheads="1"/>
          </p:cNvSpPr>
          <p:nvPr/>
        </p:nvSpPr>
        <p:spPr bwMode="auto">
          <a:xfrm>
            <a:off x="6400800" y="47244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8" name="Rectangle 37"/>
          <p:cNvSpPr>
            <a:spLocks noChangeArrowheads="1"/>
          </p:cNvSpPr>
          <p:nvPr/>
        </p:nvSpPr>
        <p:spPr bwMode="auto">
          <a:xfrm>
            <a:off x="152400" y="57912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9" name="Rectangle 38"/>
          <p:cNvSpPr>
            <a:spLocks noChangeArrowheads="1"/>
          </p:cNvSpPr>
          <p:nvPr/>
        </p:nvSpPr>
        <p:spPr bwMode="auto">
          <a:xfrm>
            <a:off x="2286000" y="57912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866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Maximum and Minimum</a:t>
            </a:r>
          </a:p>
        </p:txBody>
      </p:sp>
      <p:sp>
        <p:nvSpPr>
          <p:cNvPr id="155" name="Text Box 2"/>
          <p:cNvSpPr txBox="1">
            <a:spLocks noChangeArrowheads="1"/>
          </p:cNvSpPr>
          <p:nvPr/>
        </p:nvSpPr>
        <p:spPr bwMode="auto">
          <a:xfrm>
            <a:off x="258763" y="457200"/>
            <a:ext cx="8626475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Example: find max and min in the array: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22, 13, -5, -8, 15, 60, 17, 31, 47 ( n = 9 )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Index:	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	 2 	 3	 4	 5	 6	 7	 8	9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Array:	22	13	-5	-8	15	60	17	31         47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Rmaxmin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(1, 9,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1, 5,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6, 9,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1, 3, 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4, 5, 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-8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6, 7,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17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8, 9,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1, 2,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   3, 3,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56" name="Text Box 3"/>
          <p:cNvSpPr txBox="1">
            <a:spLocks noChangeArrowheads="1"/>
          </p:cNvSpPr>
          <p:nvPr/>
        </p:nvSpPr>
        <p:spPr bwMode="auto">
          <a:xfrm>
            <a:off x="2590800" y="2743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57" name="Text Box 4"/>
          <p:cNvSpPr txBox="1">
            <a:spLocks noChangeArrowheads="1"/>
          </p:cNvSpPr>
          <p:nvPr/>
        </p:nvSpPr>
        <p:spPr bwMode="auto">
          <a:xfrm>
            <a:off x="2667000" y="26670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(1)</a:t>
            </a:r>
          </a:p>
        </p:txBody>
      </p:sp>
      <p:sp>
        <p:nvSpPr>
          <p:cNvPr id="158" name="Line 5"/>
          <p:cNvSpPr>
            <a:spLocks noChangeShapeType="1"/>
          </p:cNvSpPr>
          <p:nvPr/>
        </p:nvSpPr>
        <p:spPr bwMode="auto">
          <a:xfrm flipH="1">
            <a:off x="2362200" y="2895599"/>
            <a:ext cx="1281336" cy="6716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59" name="Line 6"/>
          <p:cNvSpPr>
            <a:spLocks noChangeShapeType="1"/>
          </p:cNvSpPr>
          <p:nvPr/>
        </p:nvSpPr>
        <p:spPr bwMode="auto">
          <a:xfrm flipV="1">
            <a:off x="2881313" y="2895600"/>
            <a:ext cx="1081087" cy="67169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0" name="Text Box 7"/>
          <p:cNvSpPr txBox="1">
            <a:spLocks noChangeArrowheads="1"/>
          </p:cNvSpPr>
          <p:nvPr/>
        </p:nvSpPr>
        <p:spPr bwMode="auto">
          <a:xfrm>
            <a:off x="1676400" y="40386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(2)</a:t>
            </a:r>
          </a:p>
        </p:txBody>
      </p:sp>
      <p:sp>
        <p:nvSpPr>
          <p:cNvPr id="161" name="Line 8"/>
          <p:cNvSpPr>
            <a:spLocks noChangeShapeType="1"/>
          </p:cNvSpPr>
          <p:nvPr/>
        </p:nvSpPr>
        <p:spPr bwMode="auto">
          <a:xfrm flipH="1">
            <a:off x="1600200" y="4052710"/>
            <a:ext cx="762000" cy="67169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2" name="Line 9"/>
          <p:cNvSpPr>
            <a:spLocks noChangeShapeType="1"/>
          </p:cNvSpPr>
          <p:nvPr/>
        </p:nvSpPr>
        <p:spPr bwMode="auto">
          <a:xfrm flipV="1">
            <a:off x="1974850" y="4038600"/>
            <a:ext cx="692150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3" name="Text Box 10"/>
          <p:cNvSpPr txBox="1">
            <a:spLocks noChangeArrowheads="1"/>
          </p:cNvSpPr>
          <p:nvPr/>
        </p:nvSpPr>
        <p:spPr bwMode="auto">
          <a:xfrm>
            <a:off x="457200" y="51054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(3)</a:t>
            </a:r>
          </a:p>
        </p:txBody>
      </p:sp>
      <p:sp>
        <p:nvSpPr>
          <p:cNvPr id="164" name="Line 11"/>
          <p:cNvSpPr>
            <a:spLocks noChangeShapeType="1"/>
          </p:cNvSpPr>
          <p:nvPr/>
        </p:nvSpPr>
        <p:spPr bwMode="auto">
          <a:xfrm flipH="1">
            <a:off x="685800" y="5105400"/>
            <a:ext cx="6858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5" name="Line 12"/>
          <p:cNvSpPr>
            <a:spLocks noChangeShapeType="1"/>
          </p:cNvSpPr>
          <p:nvPr/>
        </p:nvSpPr>
        <p:spPr bwMode="auto">
          <a:xfrm flipV="1">
            <a:off x="999530" y="5105400"/>
            <a:ext cx="692150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6" name="Text Box 13"/>
          <p:cNvSpPr txBox="1">
            <a:spLocks noChangeArrowheads="1"/>
          </p:cNvSpPr>
          <p:nvPr/>
        </p:nvSpPr>
        <p:spPr bwMode="auto">
          <a:xfrm>
            <a:off x="1676400" y="51054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(4)</a:t>
            </a:r>
          </a:p>
        </p:txBody>
      </p:sp>
      <p:sp>
        <p:nvSpPr>
          <p:cNvPr id="167" name="Line 14"/>
          <p:cNvSpPr>
            <a:spLocks noChangeShapeType="1"/>
          </p:cNvSpPr>
          <p:nvPr/>
        </p:nvSpPr>
        <p:spPr bwMode="auto">
          <a:xfrm>
            <a:off x="2057400" y="5105400"/>
            <a:ext cx="6858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8" name="Line 15"/>
          <p:cNvSpPr>
            <a:spLocks noChangeShapeType="1"/>
          </p:cNvSpPr>
          <p:nvPr/>
        </p:nvSpPr>
        <p:spPr bwMode="auto">
          <a:xfrm flipH="1" flipV="1">
            <a:off x="2362200" y="5132040"/>
            <a:ext cx="685800" cy="65916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9" name="Text Box 16"/>
          <p:cNvSpPr txBox="1">
            <a:spLocks noChangeArrowheads="1"/>
          </p:cNvSpPr>
          <p:nvPr/>
        </p:nvSpPr>
        <p:spPr bwMode="auto">
          <a:xfrm>
            <a:off x="2590800" y="40386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(5)</a:t>
            </a:r>
          </a:p>
        </p:txBody>
      </p:sp>
      <p:sp>
        <p:nvSpPr>
          <p:cNvPr id="170" name="Line 17"/>
          <p:cNvSpPr>
            <a:spLocks noChangeShapeType="1"/>
          </p:cNvSpPr>
          <p:nvPr/>
        </p:nvSpPr>
        <p:spPr bwMode="auto">
          <a:xfrm>
            <a:off x="2915816" y="4039344"/>
            <a:ext cx="6096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1" name="Line 18"/>
          <p:cNvSpPr>
            <a:spLocks noChangeShapeType="1"/>
          </p:cNvSpPr>
          <p:nvPr/>
        </p:nvSpPr>
        <p:spPr bwMode="auto">
          <a:xfrm flipH="1" flipV="1">
            <a:off x="3194050" y="4052710"/>
            <a:ext cx="585862" cy="67169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2" name="Text Box 19"/>
          <p:cNvSpPr txBox="1">
            <a:spLocks noChangeArrowheads="1"/>
          </p:cNvSpPr>
          <p:nvPr/>
        </p:nvSpPr>
        <p:spPr bwMode="auto">
          <a:xfrm>
            <a:off x="4121150" y="28194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(6)</a:t>
            </a:r>
          </a:p>
        </p:txBody>
      </p:sp>
      <p:sp>
        <p:nvSpPr>
          <p:cNvPr id="173" name="Line 20"/>
          <p:cNvSpPr>
            <a:spLocks noChangeShapeType="1"/>
          </p:cNvSpPr>
          <p:nvPr/>
        </p:nvSpPr>
        <p:spPr bwMode="auto">
          <a:xfrm>
            <a:off x="4648200" y="2895600"/>
            <a:ext cx="9144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4" name="Line 21"/>
          <p:cNvSpPr>
            <a:spLocks noChangeShapeType="1"/>
          </p:cNvSpPr>
          <p:nvPr/>
        </p:nvSpPr>
        <p:spPr bwMode="auto">
          <a:xfrm flipH="1" flipV="1">
            <a:off x="4949552" y="2895599"/>
            <a:ext cx="994048" cy="67151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5" name="Text Box 22"/>
          <p:cNvSpPr txBox="1">
            <a:spLocks noChangeArrowheads="1"/>
          </p:cNvSpPr>
          <p:nvPr/>
        </p:nvSpPr>
        <p:spPr bwMode="auto">
          <a:xfrm>
            <a:off x="5029200" y="39624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(7)</a:t>
            </a:r>
          </a:p>
        </p:txBody>
      </p:sp>
      <p:sp>
        <p:nvSpPr>
          <p:cNvPr id="176" name="Line 23"/>
          <p:cNvSpPr>
            <a:spLocks noChangeShapeType="1"/>
          </p:cNvSpPr>
          <p:nvPr/>
        </p:nvSpPr>
        <p:spPr bwMode="auto">
          <a:xfrm flipH="1">
            <a:off x="5181600" y="4038600"/>
            <a:ext cx="4572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7" name="Line 24"/>
          <p:cNvSpPr>
            <a:spLocks noChangeShapeType="1"/>
          </p:cNvSpPr>
          <p:nvPr/>
        </p:nvSpPr>
        <p:spPr bwMode="auto">
          <a:xfrm flipV="1">
            <a:off x="5486400" y="4038600"/>
            <a:ext cx="304800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8" name="Text Box 25"/>
          <p:cNvSpPr txBox="1">
            <a:spLocks noChangeArrowheads="1"/>
          </p:cNvSpPr>
          <p:nvPr/>
        </p:nvSpPr>
        <p:spPr bwMode="auto">
          <a:xfrm>
            <a:off x="5867400" y="40386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(8)</a:t>
            </a:r>
          </a:p>
        </p:txBody>
      </p:sp>
      <p:sp>
        <p:nvSpPr>
          <p:cNvPr id="179" name="Line 26"/>
          <p:cNvSpPr>
            <a:spLocks noChangeShapeType="1"/>
          </p:cNvSpPr>
          <p:nvPr/>
        </p:nvSpPr>
        <p:spPr bwMode="auto">
          <a:xfrm>
            <a:off x="6172200" y="4038600"/>
            <a:ext cx="8382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0" name="Line 27"/>
          <p:cNvSpPr>
            <a:spLocks noChangeShapeType="1"/>
          </p:cNvSpPr>
          <p:nvPr/>
        </p:nvSpPr>
        <p:spPr bwMode="auto">
          <a:xfrm flipH="1" flipV="1">
            <a:off x="6482680" y="4056112"/>
            <a:ext cx="832520" cy="6682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1" name="Rectangle 28"/>
          <p:cNvSpPr>
            <a:spLocks noChangeArrowheads="1"/>
          </p:cNvSpPr>
          <p:nvPr/>
        </p:nvSpPr>
        <p:spPr bwMode="auto">
          <a:xfrm>
            <a:off x="3048000" y="2514600"/>
            <a:ext cx="29718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2" name="Rectangle 30"/>
          <p:cNvSpPr>
            <a:spLocks noChangeArrowheads="1"/>
          </p:cNvSpPr>
          <p:nvPr/>
        </p:nvSpPr>
        <p:spPr bwMode="auto">
          <a:xfrm>
            <a:off x="1905000" y="3581400"/>
            <a:ext cx="1752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3" name="Rectangle 31"/>
          <p:cNvSpPr>
            <a:spLocks noChangeArrowheads="1"/>
          </p:cNvSpPr>
          <p:nvPr/>
        </p:nvSpPr>
        <p:spPr bwMode="auto">
          <a:xfrm>
            <a:off x="4953000" y="3581400"/>
            <a:ext cx="1752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4" name="Rectangle 33"/>
          <p:cNvSpPr>
            <a:spLocks noChangeArrowheads="1"/>
          </p:cNvSpPr>
          <p:nvPr/>
        </p:nvSpPr>
        <p:spPr bwMode="auto">
          <a:xfrm>
            <a:off x="1066800" y="47244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" name="Rectangle 34"/>
          <p:cNvSpPr>
            <a:spLocks noChangeArrowheads="1"/>
          </p:cNvSpPr>
          <p:nvPr/>
        </p:nvSpPr>
        <p:spPr bwMode="auto">
          <a:xfrm>
            <a:off x="2819400" y="47244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6" name="Rectangle 35"/>
          <p:cNvSpPr>
            <a:spLocks noChangeArrowheads="1"/>
          </p:cNvSpPr>
          <p:nvPr/>
        </p:nvSpPr>
        <p:spPr bwMode="auto">
          <a:xfrm>
            <a:off x="4572000" y="47244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7" name="Rectangle 36"/>
          <p:cNvSpPr>
            <a:spLocks noChangeArrowheads="1"/>
          </p:cNvSpPr>
          <p:nvPr/>
        </p:nvSpPr>
        <p:spPr bwMode="auto">
          <a:xfrm>
            <a:off x="6400800" y="47244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8" name="Rectangle 37"/>
          <p:cNvSpPr>
            <a:spLocks noChangeArrowheads="1"/>
          </p:cNvSpPr>
          <p:nvPr/>
        </p:nvSpPr>
        <p:spPr bwMode="auto">
          <a:xfrm>
            <a:off x="152400" y="57912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9" name="Rectangle 38"/>
          <p:cNvSpPr>
            <a:spLocks noChangeArrowheads="1"/>
          </p:cNvSpPr>
          <p:nvPr/>
        </p:nvSpPr>
        <p:spPr bwMode="auto">
          <a:xfrm>
            <a:off x="2286000" y="57912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740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Maximum and Minimum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1166843"/>
            <a:ext cx="75608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dirty="0">
                <a:latin typeface="Times New Roman" panose="02020603050405020304" pitchFamily="18" charset="0"/>
              </a:rPr>
              <a:t>The recurrence for the worst-case running time </a:t>
            </a:r>
            <a:r>
              <a:rPr lang="en-US" altLang="en-US" i="1" dirty="0">
                <a:latin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 is </a:t>
            </a:r>
          </a:p>
          <a:p>
            <a:pPr algn="l" eaLnBrk="1" hangingPunct="1"/>
            <a:endParaRPr lang="en-US" altLang="en-US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en-US" i="1" dirty="0">
                <a:latin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 =    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(1)                       if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= 1 or 2</a:t>
            </a:r>
          </a:p>
          <a:p>
            <a:pPr algn="l" eaLnBrk="1" hangingPunct="1"/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2T(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/2) + (1)       if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&gt; 2</a:t>
            </a:r>
          </a:p>
          <a:p>
            <a:pPr algn="l" eaLnBrk="1" hangingPunct="1"/>
            <a:endParaRPr lang="en-US" altLang="en-US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en-US" b="1" dirty="0">
                <a:latin typeface="Times New Roman" panose="02020603050405020304" pitchFamily="18" charset="0"/>
              </a:rPr>
              <a:t>equivalently</a:t>
            </a:r>
          </a:p>
          <a:p>
            <a:pPr algn="l" eaLnBrk="1" hangingPunct="1"/>
            <a:endParaRPr lang="en-US" altLang="en-US" b="1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en-US" i="1" dirty="0">
                <a:latin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 =    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if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= 1 or 2</a:t>
            </a:r>
          </a:p>
          <a:p>
            <a:pPr algn="l" eaLnBrk="1" hangingPunct="1"/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2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/2) +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if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&gt; 2</a:t>
            </a:r>
          </a:p>
          <a:p>
            <a:pPr algn="l" eaLnBrk="1" hangingPunct="1"/>
            <a:endParaRPr lang="en-US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/>
            <a:endParaRPr lang="en-US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By solving the recurrence, we get</a:t>
            </a:r>
          </a:p>
          <a:p>
            <a:pPr algn="l" eaLnBrk="1" hangingPunct="1"/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	T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) is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8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8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endParaRPr lang="en-US" altLang="en-US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8707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1171575"/>
            <a:ext cx="5113338" cy="495300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2"/>
                </a:solidFill>
              </a:rPr>
              <a:t>We will discuss the following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chemeClr val="tx2"/>
                </a:solidFill>
              </a:rPr>
              <a:t>Merge 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chemeClr val="tx2"/>
                </a:solidFill>
              </a:rPr>
              <a:t>Find maximum and minimum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chemeClr val="tx2"/>
                </a:solidFill>
              </a:rPr>
              <a:t>Find maximum subarray</a:t>
            </a:r>
          </a:p>
        </p:txBody>
      </p:sp>
      <p:grpSp>
        <p:nvGrpSpPr>
          <p:cNvPr id="8196" name="Group 54"/>
          <p:cNvGrpSpPr>
            <a:grpSpLocks/>
          </p:cNvGrpSpPr>
          <p:nvPr/>
        </p:nvGrpSpPr>
        <p:grpSpPr bwMode="auto">
          <a:xfrm>
            <a:off x="5535613" y="2286000"/>
            <a:ext cx="3429000" cy="1676400"/>
            <a:chOff x="3342" y="1584"/>
            <a:chExt cx="1698" cy="816"/>
          </a:xfrm>
        </p:grpSpPr>
        <p:sp>
          <p:nvSpPr>
            <p:cNvPr id="8197" name="Oval 9"/>
            <p:cNvSpPr>
              <a:spLocks noChangeArrowheads="1"/>
            </p:cNvSpPr>
            <p:nvPr/>
          </p:nvSpPr>
          <p:spPr bwMode="auto">
            <a:xfrm>
              <a:off x="4098" y="1584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8198" name="AutoShape 16"/>
            <p:cNvCxnSpPr>
              <a:cxnSpLocks noChangeShapeType="1"/>
              <a:stCxn id="8202" idx="7"/>
              <a:endCxn id="8197" idx="3"/>
            </p:cNvCxnSpPr>
            <p:nvPr/>
          </p:nvCxnSpPr>
          <p:spPr bwMode="auto">
            <a:xfrm flipV="1">
              <a:off x="3688" y="1772"/>
              <a:ext cx="441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9" name="AutoShape 17"/>
            <p:cNvCxnSpPr>
              <a:cxnSpLocks noChangeShapeType="1"/>
              <a:stCxn id="8209" idx="0"/>
              <a:endCxn id="8197" idx="4"/>
            </p:cNvCxnSpPr>
            <p:nvPr/>
          </p:nvCxnSpPr>
          <p:spPr bwMode="auto">
            <a:xfrm flipV="1">
              <a:off x="4198" y="1803"/>
              <a:ext cx="7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0" name="AutoShape 18"/>
            <p:cNvCxnSpPr>
              <a:cxnSpLocks noChangeShapeType="1"/>
              <a:stCxn id="8203" idx="0"/>
              <a:endCxn id="8202" idx="4"/>
            </p:cNvCxnSpPr>
            <p:nvPr/>
          </p:nvCxnSpPr>
          <p:spPr bwMode="auto">
            <a:xfrm flipV="1">
              <a:off x="3611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1" name="AutoShape 19"/>
            <p:cNvCxnSpPr>
              <a:cxnSpLocks noChangeShapeType="1"/>
              <a:stCxn id="8204" idx="0"/>
              <a:endCxn id="8202" idx="3"/>
            </p:cNvCxnSpPr>
            <p:nvPr/>
          </p:nvCxnSpPr>
          <p:spPr bwMode="auto">
            <a:xfrm flipV="1">
              <a:off x="3419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2" name="Oval 24"/>
            <p:cNvSpPr>
              <a:spLocks noChangeArrowheads="1"/>
            </p:cNvSpPr>
            <p:nvPr/>
          </p:nvSpPr>
          <p:spPr bwMode="auto">
            <a:xfrm>
              <a:off x="3506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03" name="Rectangle 31"/>
            <p:cNvSpPr>
              <a:spLocks noChangeAspect="1" noChangeArrowheads="1"/>
            </p:cNvSpPr>
            <p:nvPr/>
          </p:nvSpPr>
          <p:spPr bwMode="auto">
            <a:xfrm>
              <a:off x="3534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4" name="Rectangle 36"/>
            <p:cNvSpPr>
              <a:spLocks noChangeAspect="1" noChangeArrowheads="1"/>
            </p:cNvSpPr>
            <p:nvPr/>
          </p:nvSpPr>
          <p:spPr bwMode="auto">
            <a:xfrm>
              <a:off x="3342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5" name="Rectangle 37"/>
            <p:cNvSpPr>
              <a:spLocks noChangeAspect="1" noChangeArrowheads="1"/>
            </p:cNvSpPr>
            <p:nvPr/>
          </p:nvSpPr>
          <p:spPr bwMode="auto">
            <a:xfrm>
              <a:off x="3726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8206" name="AutoShape 38"/>
            <p:cNvCxnSpPr>
              <a:cxnSpLocks noChangeShapeType="1"/>
              <a:stCxn id="8205" idx="0"/>
              <a:endCxn id="8202" idx="5"/>
            </p:cNvCxnSpPr>
            <p:nvPr/>
          </p:nvCxnSpPr>
          <p:spPr bwMode="auto">
            <a:xfrm flipH="1" flipV="1">
              <a:off x="3688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7" name="AutoShape 39"/>
            <p:cNvCxnSpPr>
              <a:cxnSpLocks noChangeShapeType="1"/>
              <a:stCxn id="8210" idx="0"/>
              <a:endCxn id="8209" idx="4"/>
            </p:cNvCxnSpPr>
            <p:nvPr/>
          </p:nvCxnSpPr>
          <p:spPr bwMode="auto">
            <a:xfrm flipV="1">
              <a:off x="4196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AutoShape 40"/>
            <p:cNvCxnSpPr>
              <a:cxnSpLocks noChangeShapeType="1"/>
              <a:stCxn id="8211" idx="0"/>
              <a:endCxn id="8209" idx="3"/>
            </p:cNvCxnSpPr>
            <p:nvPr/>
          </p:nvCxnSpPr>
          <p:spPr bwMode="auto">
            <a:xfrm flipV="1">
              <a:off x="4004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9" name="Oval 41"/>
            <p:cNvSpPr>
              <a:spLocks noChangeArrowheads="1"/>
            </p:cNvSpPr>
            <p:nvPr/>
          </p:nvSpPr>
          <p:spPr bwMode="auto">
            <a:xfrm>
              <a:off x="4091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10" name="Rectangle 42"/>
            <p:cNvSpPr>
              <a:spLocks noChangeAspect="1" noChangeArrowheads="1"/>
            </p:cNvSpPr>
            <p:nvPr/>
          </p:nvSpPr>
          <p:spPr bwMode="auto">
            <a:xfrm>
              <a:off x="4119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1" name="Rectangle 43"/>
            <p:cNvSpPr>
              <a:spLocks noChangeAspect="1" noChangeArrowheads="1"/>
            </p:cNvSpPr>
            <p:nvPr/>
          </p:nvSpPr>
          <p:spPr bwMode="auto">
            <a:xfrm>
              <a:off x="392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2" name="Rectangle 44"/>
            <p:cNvSpPr>
              <a:spLocks noChangeAspect="1" noChangeArrowheads="1"/>
            </p:cNvSpPr>
            <p:nvPr/>
          </p:nvSpPr>
          <p:spPr bwMode="auto">
            <a:xfrm>
              <a:off x="4311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8213" name="AutoShape 45"/>
            <p:cNvCxnSpPr>
              <a:cxnSpLocks noChangeShapeType="1"/>
              <a:stCxn id="8212" idx="0"/>
              <a:endCxn id="8209" idx="5"/>
            </p:cNvCxnSpPr>
            <p:nvPr/>
          </p:nvCxnSpPr>
          <p:spPr bwMode="auto">
            <a:xfrm flipH="1" flipV="1">
              <a:off x="4273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4" name="AutoShape 46"/>
            <p:cNvCxnSpPr>
              <a:cxnSpLocks noChangeShapeType="1"/>
              <a:stCxn id="8217" idx="0"/>
              <a:endCxn id="8216" idx="4"/>
            </p:cNvCxnSpPr>
            <p:nvPr/>
          </p:nvCxnSpPr>
          <p:spPr bwMode="auto">
            <a:xfrm flipV="1">
              <a:off x="4772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5" name="AutoShape 47"/>
            <p:cNvCxnSpPr>
              <a:cxnSpLocks noChangeShapeType="1"/>
              <a:stCxn id="8218" idx="0"/>
              <a:endCxn id="8216" idx="3"/>
            </p:cNvCxnSpPr>
            <p:nvPr/>
          </p:nvCxnSpPr>
          <p:spPr bwMode="auto">
            <a:xfrm flipV="1">
              <a:off x="4580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6" name="Oval 48"/>
            <p:cNvSpPr>
              <a:spLocks noChangeArrowheads="1"/>
            </p:cNvSpPr>
            <p:nvPr/>
          </p:nvSpPr>
          <p:spPr bwMode="auto">
            <a:xfrm>
              <a:off x="4667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17" name="Rectangle 49"/>
            <p:cNvSpPr>
              <a:spLocks noChangeAspect="1" noChangeArrowheads="1"/>
            </p:cNvSpPr>
            <p:nvPr/>
          </p:nvSpPr>
          <p:spPr bwMode="auto">
            <a:xfrm>
              <a:off x="4695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8" name="Rectangle 50"/>
            <p:cNvSpPr>
              <a:spLocks noChangeAspect="1" noChangeArrowheads="1"/>
            </p:cNvSpPr>
            <p:nvPr/>
          </p:nvSpPr>
          <p:spPr bwMode="auto">
            <a:xfrm>
              <a:off x="4503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9" name="Rectangle 51"/>
            <p:cNvSpPr>
              <a:spLocks noChangeAspect="1" noChangeArrowheads="1"/>
            </p:cNvSpPr>
            <p:nvPr/>
          </p:nvSpPr>
          <p:spPr bwMode="auto">
            <a:xfrm>
              <a:off x="488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8220" name="AutoShape 52"/>
            <p:cNvCxnSpPr>
              <a:cxnSpLocks noChangeShapeType="1"/>
              <a:stCxn id="8219" idx="0"/>
              <a:endCxn id="8216" idx="5"/>
            </p:cNvCxnSpPr>
            <p:nvPr/>
          </p:nvCxnSpPr>
          <p:spPr bwMode="auto">
            <a:xfrm flipH="1" flipV="1">
              <a:off x="4849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1" name="AutoShape 53"/>
            <p:cNvCxnSpPr>
              <a:cxnSpLocks noChangeShapeType="1"/>
              <a:stCxn id="8197" idx="5"/>
              <a:endCxn id="8216" idx="1"/>
            </p:cNvCxnSpPr>
            <p:nvPr/>
          </p:nvCxnSpPr>
          <p:spPr bwMode="auto">
            <a:xfrm>
              <a:off x="4280" y="1772"/>
              <a:ext cx="418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12674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2130425"/>
            <a:ext cx="7989887" cy="1802631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Technique: </a:t>
            </a: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Subarray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Subarray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</a:t>
            </a:r>
          </a:p>
        </p:txBody>
      </p:sp>
      <p:sp>
        <p:nvSpPr>
          <p:cNvPr id="128" name="內容版面配置區 2"/>
          <p:cNvSpPr txBox="1">
            <a:spLocks/>
          </p:cNvSpPr>
          <p:nvPr/>
        </p:nvSpPr>
        <p:spPr bwMode="auto">
          <a:xfrm>
            <a:off x="457200" y="1341438"/>
            <a:ext cx="82296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Input: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an array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[1..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 of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numbers</a:t>
            </a:r>
            <a:endParaRPr kumimoji="0" lang="zh-TW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Assume that some of the numbers are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negative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, because this problem is trivial when all numbers are nonnegative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Output: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 nonempty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subarray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</a:t>
            </a:r>
            <a:r>
              <a:rPr kumimoji="0" lang="en-US" altLang="zh-TW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..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having  the largest sum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S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</a:t>
            </a:r>
            <a:r>
              <a:rPr kumimoji="0" lang="en-US" altLang="zh-TW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,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 = </a:t>
            </a:r>
            <a:r>
              <a:rPr kumimoji="0" lang="en-US" altLang="zh-TW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+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+1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+... + </a:t>
            </a:r>
            <a:r>
              <a:rPr kumimoji="0" lang="en-US" altLang="zh-TW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</a:t>
            </a:r>
            <a:endParaRPr kumimoji="0" lang="en-US" altLang="zh-TW" sz="2800" b="0" i="1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TW" sz="3200" b="0" i="1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 </a:t>
            </a:r>
            <a:endParaRPr kumimoji="0" lang="zh-TW" altLang="zh-TW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 </a:t>
            </a:r>
            <a:endParaRPr kumimoji="0" lang="zh-TW" altLang="zh-TW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TW" altLang="zh-TW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graphicFrame>
        <p:nvGraphicFramePr>
          <p:cNvPr id="129" name="內容版面配置區 3"/>
          <p:cNvGraphicFramePr>
            <a:graphicFrameLocks noGrp="1"/>
          </p:cNvGraphicFramePr>
          <p:nvPr/>
        </p:nvGraphicFramePr>
        <p:xfrm>
          <a:off x="755650" y="4941888"/>
          <a:ext cx="7921625" cy="371475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13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-25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-16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-23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-7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-5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-22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15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-4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" name="文字方塊 5"/>
          <p:cNvSpPr txBox="1">
            <a:spLocks noChangeArrowheads="1"/>
          </p:cNvSpPr>
          <p:nvPr/>
        </p:nvSpPr>
        <p:spPr bwMode="auto">
          <a:xfrm>
            <a:off x="755650" y="4581128"/>
            <a:ext cx="7869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1      2      3     4      5      6      7      8     9     10    11    12    13   14    15   16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文字方塊 6"/>
          <p:cNvSpPr txBox="1">
            <a:spLocks noChangeArrowheads="1"/>
          </p:cNvSpPr>
          <p:nvPr/>
        </p:nvSpPr>
        <p:spPr bwMode="auto">
          <a:xfrm>
            <a:off x="305845" y="4883015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TW" altLang="en-US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右大括弧 7"/>
          <p:cNvSpPr/>
          <p:nvPr/>
        </p:nvSpPr>
        <p:spPr>
          <a:xfrm rot="5400000">
            <a:off x="5028406" y="4629945"/>
            <a:ext cx="384175" cy="1871662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133" name="文字方塊 8"/>
          <p:cNvSpPr txBox="1">
            <a:spLocks noChangeArrowheads="1"/>
          </p:cNvSpPr>
          <p:nvPr/>
        </p:nvSpPr>
        <p:spPr bwMode="auto">
          <a:xfrm>
            <a:off x="4140200" y="5805488"/>
            <a:ext cx="2166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maximum subarray</a:t>
            </a:r>
            <a:endParaRPr kumimoji="0" lang="zh-TW" altLang="en-US" sz="20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52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2824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96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5139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1970" y="460075"/>
            <a:ext cx="150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Target array 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770" y="134223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All the sub arrays: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07677" y="1178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53154" y="17115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27939" y="2268414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08585" y="2801814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07677" y="33117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64877" y="33117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82462" y="3845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9662" y="3845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51385" y="43785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96862" y="43785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842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414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986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37167" y="5575385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94367" y="5575385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39844" y="5575385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369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941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-4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513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96862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17123" y="12602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70231" y="179357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-4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7123" y="23270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17123" y="28604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76056" y="33938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-3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05400" y="39272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61384" y="44606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05400" y="51112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76092" y="563353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05400" y="627472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01970" y="44606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  <a:cs typeface="+mn-cs"/>
              </a:rPr>
              <a:t>Max!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905000" y="4645269"/>
            <a:ext cx="16177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96136" y="557407"/>
            <a:ext cx="32758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What is a maximum </a:t>
            </a:r>
            <a:r>
              <a:rPr lang="en-US" sz="28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60641" y="1628800"/>
            <a:ext cx="32758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subarray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with the largest sum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96136" y="3594096"/>
            <a:ext cx="29523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What is the brute-force time?</a:t>
            </a:r>
          </a:p>
        </p:txBody>
      </p:sp>
    </p:spTree>
    <p:extLst>
      <p:ext uri="{BB962C8B-B14F-4D97-AF65-F5344CB8AC3E}">
        <p14:creationId xmlns:p14="http://schemas.microsoft.com/office/powerpoint/2010/main" val="268347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3" grpId="0"/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Brute-Force Algorithm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304800" y="12192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possible contiguous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subarrays</a:t>
            </a: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A[1..1], A[1..2], A[1..3], ..., A[1..(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-1)], A[1..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        A[2..2], A[2..3], ..., A[2..(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-1)], A[2..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...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                      </a:t>
            </a: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A[(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-1)..(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-1)], A[(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-1)..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                                                           A[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..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many of them in total?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Algorithm: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For each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compute the sum.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lang="en-GB" sz="2600" kern="0" dirty="0">
                <a:latin typeface="+mn-lt"/>
                <a:cs typeface="+mn-cs"/>
              </a:rPr>
              <a:t>		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the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has the maximum sum.</a:t>
            </a:r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5220072" y="4149080"/>
            <a:ext cx="2606919" cy="1006475"/>
          </a:xfrm>
          <a:prstGeom prst="cloudCallout">
            <a:avLst>
              <a:gd name="adj1" fmla="val -82425"/>
              <a:gd name="adj2" fmla="val -1358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r>
              <a:rPr lang="en-GB" b="1">
                <a:solidFill>
                  <a:srgbClr val="FF0000"/>
                </a:solidFill>
                <a:latin typeface="Comic Sans MS" pitchFamily="66" charset="0"/>
                <a:cs typeface="+mn-cs"/>
              </a:rPr>
              <a:t>O(n</a:t>
            </a:r>
            <a:r>
              <a:rPr lang="en-GB" b="1" baseline="30000">
                <a:solidFill>
                  <a:srgbClr val="FF0000"/>
                </a:solidFill>
                <a:latin typeface="Comic Sans MS" pitchFamily="66" charset="0"/>
                <a:cs typeface="+mn-cs"/>
              </a:rPr>
              <a:t>2</a:t>
            </a:r>
            <a:r>
              <a:rPr lang="en-GB" b="1">
                <a:solidFill>
                  <a:srgbClr val="FF0000"/>
                </a:solidFill>
                <a:latin typeface="Comic Sans MS" pitchFamily="66" charset="0"/>
                <a:cs typeface="+mn-cs"/>
              </a:rPr>
              <a:t>)</a:t>
            </a:r>
            <a:endParaRPr lang="en-US" b="1">
              <a:solidFill>
                <a:srgbClr val="FF0000"/>
              </a:solidFill>
              <a:latin typeface="Comic Sans MS" pitchFamily="66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Brute-Force Algorithm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30200" y="1219200"/>
            <a:ext cx="8058224" cy="444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	 2	-6	-1	3	-1	2	-2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A[1]:	2	-4	-5	-2	-3	-1	-3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A[2]:		-6	-7	-4	-5	-3	-5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A[3]:			-1	2	1	3	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A[4]:				3	2	4	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A[5]:					-1	1	-1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A[6]:						2	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2776538" algn="ctr"/>
                <a:tab pos="3673475" algn="ctr"/>
                <a:tab pos="4491038" algn="ctr"/>
                <a:tab pos="5387975" algn="ctr"/>
                <a:tab pos="6107113" algn="ctr"/>
                <a:tab pos="6808788" algn="ctr"/>
                <a:tab pos="7527925" algn="ctr"/>
              </a:tabLst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 from A[7]:							-2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6854535" y="3068960"/>
            <a:ext cx="720725" cy="57594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Brute-Force Algorithm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330200" y="1219200"/>
            <a:ext cx="7698184" cy="415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Outer loop: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index variable </a:t>
            </a:r>
            <a:r>
              <a:rPr kumimoji="0" lang="en-GB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indicate start of </a:t>
            </a:r>
            <a:r>
              <a:rPr kumimoji="0" lang="en-GB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subarray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for 1 ≤ </a:t>
            </a:r>
            <a:r>
              <a:rPr kumimoji="0" lang="en-GB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≤ n, i.e., A[1], A[2], ..., A[</a:t>
            </a:r>
            <a:r>
              <a:rPr kumimoji="0" lang="en-GB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for </a:t>
            </a:r>
            <a:r>
              <a:rPr kumimoji="0" lang="en-GB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i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= 1 to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do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en-GB" sz="2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Inner loop: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each start index </a:t>
            </a:r>
            <a:r>
              <a:rPr kumimoji="0" lang="en-GB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we need to go through A[</a:t>
            </a:r>
            <a:r>
              <a:rPr kumimoji="0" lang="en-GB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</a:t>
            </a:r>
            <a:r>
              <a:rPr kumimoji="0" lang="en-GB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], A[</a:t>
            </a:r>
            <a:r>
              <a:rPr kumimoji="0" lang="en-GB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..(</a:t>
            </a:r>
            <a:r>
              <a:rPr kumimoji="0" lang="en-GB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+1)], ..., A[</a:t>
            </a:r>
            <a:r>
              <a:rPr kumimoji="0" lang="en-GB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</a:t>
            </a:r>
            <a:r>
              <a:rPr kumimoji="0" lang="en-GB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use an index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j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for </a:t>
            </a:r>
            <a:r>
              <a:rPr kumimoji="0" lang="en-GB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i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≤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j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≤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, i.e., consider A[</a:t>
            </a:r>
            <a:r>
              <a:rPr kumimoji="0" lang="en-GB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i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..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j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for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j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= </a:t>
            </a:r>
            <a:r>
              <a:rPr kumimoji="0" lang="en-GB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i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to </a:t>
            </a:r>
            <a:r>
              <a:rPr kumimoji="0" lang="en-GB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do ...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Brute-Force Algorithm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30200" y="1052736"/>
            <a:ext cx="611400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max = -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∞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kumimoji="0" lang="en-GB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1 to n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begin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sum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for j = </a:t>
            </a:r>
            <a:r>
              <a:rPr kumimoji="0" lang="en-GB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to n 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begin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sum = sum + A[j]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if sum &gt; 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then max = sum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kumimoji="0" lang="en-GB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>
                <a:tab pos="723900" algn="l"/>
                <a:tab pos="1428750" algn="l"/>
              </a:tabLst>
              <a:defRPr/>
            </a:pPr>
            <a:r>
              <a:rPr lang="en-GB" sz="2600" b="1" kern="0" dirty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580385" y="1268760"/>
            <a:ext cx="3240087" cy="1655762"/>
          </a:xfrm>
          <a:prstGeom prst="cloudCallout">
            <a:avLst>
              <a:gd name="adj1" fmla="val -65010"/>
              <a:gd name="adj2" fmla="val 8846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algn="ctr"/>
            <a:r>
              <a:rPr lang="en-GB" b="1">
                <a:solidFill>
                  <a:srgbClr val="FF0000"/>
                </a:solidFill>
              </a:rPr>
              <a:t>Time complexity?</a:t>
            </a:r>
          </a:p>
          <a:p>
            <a:pPr algn="ctr"/>
            <a:r>
              <a:rPr lang="en-GB" b="1">
                <a:solidFill>
                  <a:srgbClr val="FF0000"/>
                </a:solidFill>
              </a:rPr>
              <a:t>O(n</a:t>
            </a:r>
            <a:r>
              <a:rPr lang="en-GB" b="1" baseline="30000">
                <a:solidFill>
                  <a:srgbClr val="FF0000"/>
                </a:solidFill>
              </a:rPr>
              <a:t>2</a:t>
            </a:r>
            <a:r>
              <a:rPr lang="en-GB" b="1">
                <a:solidFill>
                  <a:srgbClr val="FF0000"/>
                </a:solidFill>
              </a:rPr>
              <a:t>)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Algorithm</a:t>
            </a:r>
          </a:p>
        </p:txBody>
      </p:sp>
      <p:sp>
        <p:nvSpPr>
          <p:cNvPr id="17" name="內容版面配置區 2"/>
          <p:cNvSpPr txBox="1">
            <a:spLocks/>
          </p:cNvSpPr>
          <p:nvPr/>
        </p:nvSpPr>
        <p:spPr bwMode="auto">
          <a:xfrm>
            <a:off x="468313" y="1052736"/>
            <a:ext cx="8229600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Possible locations of a maximum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subarray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</a:t>
            </a:r>
            <a:r>
              <a:rPr kumimoji="0" lang="en-US" altLang="zh-TW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..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 of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low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..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high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], where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mid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=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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(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low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+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high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)/2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</a:t>
            </a:r>
            <a:endParaRPr kumimoji="0" lang="zh-TW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entirely in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low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..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mid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 		(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low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mid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)</a:t>
            </a:r>
            <a:endParaRPr kumimoji="0" lang="zh-TW" altLang="zh-TW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entirely in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mid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+1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..high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 	(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mid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&lt; 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high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)</a:t>
            </a:r>
            <a:endParaRPr kumimoji="0" lang="zh-TW" altLang="zh-TW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crossing the midpoint 		(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low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mid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&lt;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j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  <a:sym typeface="Symbol" pitchFamily="18" charset="2"/>
              </a:rPr>
              <a:t>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high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)</a:t>
            </a:r>
            <a:endParaRPr kumimoji="0" lang="zh-TW" altLang="zh-TW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graphicFrame>
        <p:nvGraphicFramePr>
          <p:cNvPr id="18" name="表格 3"/>
          <p:cNvGraphicFramePr>
            <a:graphicFrameLocks noGrp="1"/>
          </p:cNvGraphicFramePr>
          <p:nvPr/>
        </p:nvGraphicFramePr>
        <p:xfrm>
          <a:off x="1476375" y="4870450"/>
          <a:ext cx="6096000" cy="371475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線接點 8"/>
          <p:cNvCxnSpPr/>
          <p:nvPr/>
        </p:nvCxnSpPr>
        <p:spPr>
          <a:xfrm rot="5400000">
            <a:off x="4321175" y="5049838"/>
            <a:ext cx="358775" cy="0"/>
          </a:xfrm>
          <a:prstGeom prst="line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0" name="文字方塊 10"/>
          <p:cNvSpPr txBox="1">
            <a:spLocks noChangeArrowheads="1"/>
          </p:cNvSpPr>
          <p:nvPr/>
        </p:nvSpPr>
        <p:spPr bwMode="auto">
          <a:xfrm>
            <a:off x="1403350" y="4581525"/>
            <a:ext cx="62849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low                                               mid                                                     high</a:t>
            </a:r>
            <a:endParaRPr kumimoji="0" lang="zh-TW" altLang="en-US" sz="16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文字方塊 11"/>
          <p:cNvSpPr txBox="1">
            <a:spLocks noChangeArrowheads="1"/>
          </p:cNvSpPr>
          <p:nvPr/>
        </p:nvSpPr>
        <p:spPr bwMode="auto">
          <a:xfrm>
            <a:off x="4355976" y="5157192"/>
            <a:ext cx="1081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mid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+1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文字方塊 12"/>
          <p:cNvSpPr txBox="1">
            <a:spLocks noChangeArrowheads="1"/>
          </p:cNvSpPr>
          <p:nvPr/>
        </p:nvSpPr>
        <p:spPr bwMode="auto">
          <a:xfrm>
            <a:off x="1763688" y="5662613"/>
            <a:ext cx="22748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entirely in </a:t>
            </a: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low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..</a:t>
            </a: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mid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]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文字方塊 13"/>
          <p:cNvSpPr txBox="1">
            <a:spLocks noChangeArrowheads="1"/>
          </p:cNvSpPr>
          <p:nvPr/>
        </p:nvSpPr>
        <p:spPr bwMode="auto">
          <a:xfrm>
            <a:off x="4788024" y="5732463"/>
            <a:ext cx="2622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entirely in </a:t>
            </a: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[</a:t>
            </a: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mid+1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..</a:t>
            </a: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high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]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文字方塊 14"/>
          <p:cNvSpPr txBox="1">
            <a:spLocks noChangeArrowheads="1"/>
          </p:cNvSpPr>
          <p:nvPr/>
        </p:nvSpPr>
        <p:spPr bwMode="auto">
          <a:xfrm>
            <a:off x="3348038" y="3851201"/>
            <a:ext cx="23034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crossing the midpoint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4120" imgH="215640" progId="Equation.3">
                  <p:embed/>
                </p:oleObj>
              </mc:Choice>
              <mc:Fallback>
                <p:oleObj name="方程式" r:id="rId2" imgW="114120" imgH="215640" progId="Equation.3">
                  <p:embed/>
                  <p:pic>
                    <p:nvPicPr>
                      <p:cNvPr id="2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左大括弧 21"/>
          <p:cNvSpPr/>
          <p:nvPr/>
        </p:nvSpPr>
        <p:spPr>
          <a:xfrm rot="5400000">
            <a:off x="4319588" y="3033713"/>
            <a:ext cx="287337" cy="2808287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27" name="左大括弧 22"/>
          <p:cNvSpPr/>
          <p:nvPr/>
        </p:nvSpPr>
        <p:spPr>
          <a:xfrm rot="16200000">
            <a:off x="2844329" y="4220369"/>
            <a:ext cx="287337" cy="2447925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28" name="左大括弧 23"/>
          <p:cNvSpPr/>
          <p:nvPr/>
        </p:nvSpPr>
        <p:spPr>
          <a:xfrm rot="16200000">
            <a:off x="5928072" y="4233068"/>
            <a:ext cx="288926" cy="2713037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/>
              <a:cs typeface="+mn-cs"/>
            </a:endParaRPr>
          </a:p>
        </p:txBody>
      </p:sp>
      <p:sp>
        <p:nvSpPr>
          <p:cNvPr id="29" name="文字方塊 14"/>
          <p:cNvSpPr txBox="1">
            <a:spLocks noChangeArrowheads="1"/>
          </p:cNvSpPr>
          <p:nvPr/>
        </p:nvSpPr>
        <p:spPr bwMode="auto">
          <a:xfrm>
            <a:off x="1619250" y="6165850"/>
            <a:ext cx="5832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Possible locations of subarrays of A[low..high]</a:t>
            </a: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Algorithm</a:t>
            </a:r>
          </a:p>
        </p:txBody>
      </p:sp>
      <p:sp>
        <p:nvSpPr>
          <p:cNvPr id="3" name="標題 1"/>
          <p:cNvSpPr txBox="1">
            <a:spLocks/>
          </p:cNvSpPr>
          <p:nvPr/>
        </p:nvSpPr>
        <p:spPr bwMode="auto">
          <a:xfrm>
            <a:off x="179512" y="981051"/>
            <a:ext cx="7776418" cy="57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FIND-MAX-CROSSING-SUBARRAY (A</a:t>
            </a:r>
            <a:r>
              <a:rPr kumimoji="0" lang="en-US" altLang="zh-TW" sz="240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,</a:t>
            </a:r>
            <a:r>
              <a:rPr kumimoji="0" lang="en-US" altLang="zh-TW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altLang="zh-TW" sz="240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low</a:t>
            </a:r>
            <a:r>
              <a:rPr kumimoji="0" lang="en-US" altLang="zh-TW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,</a:t>
            </a:r>
            <a:r>
              <a:rPr kumimoji="0" lang="en-US" altLang="zh-TW" sz="240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mid, high</a:t>
            </a:r>
            <a:r>
              <a:rPr kumimoji="0" lang="en-US" altLang="zh-TW" sz="2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 </a:t>
            </a:r>
            <a:endParaRPr kumimoji="0" lang="zh-TW" altLang="en-US" sz="240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684337" y="1484833"/>
            <a:ext cx="7776095" cy="511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ts val="2000"/>
              </a:lnSpc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left-sum = -</a:t>
            </a:r>
            <a:r>
              <a:rPr lang="en-GB" sz="2000" kern="0" dirty="0">
                <a:cs typeface="Courier New" pitchFamily="49" charset="0"/>
              </a:rPr>
              <a:t>∞</a:t>
            </a:r>
            <a:r>
              <a:rPr lang="en-GB" sz="2000" b="1" kern="0" dirty="0">
                <a:solidFill>
                  <a:srgbClr val="FF0000"/>
                </a:solidFill>
                <a:cs typeface="Courier New" pitchFamily="49" charset="0"/>
              </a:rPr>
              <a:t> 	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// Find a maximum </a:t>
            </a:r>
            <a:r>
              <a:rPr kumimoji="0" lang="en-US" altLang="zh-TW" sz="20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subarray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of the form A[</a:t>
            </a:r>
            <a:r>
              <a:rPr kumimoji="0" lang="en-US" altLang="zh-TW" sz="2000" i="1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..</a:t>
            </a:r>
            <a:r>
              <a:rPr kumimoji="0" lang="en-US" altLang="zh-TW" sz="200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mid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 </a:t>
            </a:r>
            <a:endParaRPr kumimoji="0" lang="en-US" altLang="zh-TW" sz="2000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sum = 0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for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mid </a:t>
            </a:r>
            <a:r>
              <a:rPr kumimoji="0" lang="en-US" altLang="zh-TW" sz="2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downto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low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pt-BR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sum = sum + A</a:t>
            </a:r>
            <a:r>
              <a:rPr kumimoji="0" lang="pt-BR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kumimoji="0" lang="pt-BR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 </a:t>
            </a:r>
            <a:r>
              <a:rPr kumimoji="0" lang="pt-BR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 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sum &gt; left-sum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left-sum = sum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max-left = </a:t>
            </a:r>
            <a:r>
              <a:rPr kumimoji="0" lang="en-US" altLang="zh-TW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342900" lvl="0" indent="-342900" algn="l">
              <a:lnSpc>
                <a:spcPts val="2000"/>
              </a:lnSpc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right-sum </a:t>
            </a:r>
            <a:r>
              <a:rPr lang="en-US" altLang="zh-TW" sz="2200" i="1" kern="0" dirty="0">
                <a:latin typeface="Times New Roman" pitchFamily="18" charset="0"/>
                <a:cs typeface="Times New Roman" pitchFamily="18" charset="0"/>
              </a:rPr>
              <a:t>= -</a:t>
            </a:r>
            <a:r>
              <a:rPr lang="en-GB" sz="2000" kern="0" dirty="0">
                <a:cs typeface="Courier New" pitchFamily="49" charset="0"/>
              </a:rPr>
              <a:t>∞ 	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// Find a maximum </a:t>
            </a:r>
            <a:r>
              <a:rPr kumimoji="0" lang="en-US" altLang="zh-TW" sz="20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subarray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of the form A[</a:t>
            </a:r>
            <a:r>
              <a:rPr kumimoji="0" lang="en-US" altLang="zh-TW" sz="200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mid + 1 .. j 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sum =0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for 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= 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mid +1 </a:t>
            </a: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to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high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pt-BR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sum = sum + A</a:t>
            </a:r>
            <a:r>
              <a:rPr kumimoji="0" lang="pt-BR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kumimoji="0" lang="pt-BR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kumimoji="0" lang="pt-BR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  <a:endParaRPr kumimoji="0" lang="pt-BR" altLang="zh-TW" sz="2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</a:t>
            </a:r>
            <a:r>
              <a:rPr kumimoji="0" lang="en-US" altLang="zh-TW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sum &gt; right-sum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right-sum = sum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max-right = j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// Return the indices and the sum of the two </a:t>
            </a:r>
            <a:r>
              <a:rPr kumimoji="0" lang="en-US" altLang="zh-TW" sz="20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subarrays</a:t>
            </a:r>
            <a:endParaRPr kumimoji="0" lang="en-US" altLang="zh-TW" sz="200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lang="en-US" altLang="zh-TW" sz="2200" b="1" kern="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0" lang="en-US" altLang="zh-TW" sz="2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eturn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(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max-left, max-right, left-sum + right-sum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Algorithm</a:t>
            </a:r>
          </a:p>
        </p:txBody>
      </p:sp>
      <p:graphicFrame>
        <p:nvGraphicFramePr>
          <p:cNvPr id="36" name="表格 1"/>
          <p:cNvGraphicFramePr>
            <a:graphicFrameLocks noGrp="1"/>
          </p:cNvGraphicFramePr>
          <p:nvPr/>
        </p:nvGraphicFramePr>
        <p:xfrm>
          <a:off x="1331913" y="2276475"/>
          <a:ext cx="6096000" cy="371475"/>
        </p:xfrm>
        <a:graphic>
          <a:graphicData uri="http://schemas.openxmlformats.org/drawingml/2006/table">
            <a:tbl>
              <a:tblPr/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直線接點 2"/>
          <p:cNvCxnSpPr/>
          <p:nvPr/>
        </p:nvCxnSpPr>
        <p:spPr>
          <a:xfrm rot="5400000">
            <a:off x="4204299" y="2455863"/>
            <a:ext cx="358775" cy="0"/>
          </a:xfrm>
          <a:prstGeom prst="line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8" name="文字方塊 10"/>
          <p:cNvSpPr txBox="1">
            <a:spLocks noChangeArrowheads="1"/>
          </p:cNvSpPr>
          <p:nvPr/>
        </p:nvSpPr>
        <p:spPr bwMode="auto">
          <a:xfrm>
            <a:off x="1258888" y="1987550"/>
            <a:ext cx="62849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low                                               mid                                                     high</a:t>
            </a:r>
            <a:endParaRPr kumimoji="0" lang="zh-TW" altLang="en-US" sz="1600" b="0" i="1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9" name="文字方塊 11"/>
          <p:cNvSpPr txBox="1">
            <a:spLocks noChangeArrowheads="1"/>
          </p:cNvSpPr>
          <p:nvPr/>
        </p:nvSpPr>
        <p:spPr bwMode="auto">
          <a:xfrm>
            <a:off x="4155572" y="2635250"/>
            <a:ext cx="1081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mid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+1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0" name="文字方塊 12"/>
          <p:cNvSpPr txBox="1">
            <a:spLocks noChangeArrowheads="1"/>
          </p:cNvSpPr>
          <p:nvPr/>
        </p:nvSpPr>
        <p:spPr bwMode="auto">
          <a:xfrm>
            <a:off x="3203848" y="3068638"/>
            <a:ext cx="1004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[</a:t>
            </a:r>
            <a:r>
              <a:rPr kumimoji="0" lang="en-US" altLang="zh-TW" sz="18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..</a:t>
            </a: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mid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]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13"/>
          <p:cNvSpPr txBox="1">
            <a:spLocks noChangeArrowheads="1"/>
          </p:cNvSpPr>
          <p:nvPr/>
        </p:nvSpPr>
        <p:spPr bwMode="auto">
          <a:xfrm>
            <a:off x="5795963" y="2611290"/>
            <a:ext cx="249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j</a:t>
            </a:r>
            <a:endParaRPr kumimoji="0" lang="zh-TW" alt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2" name="文字方塊 14"/>
          <p:cNvSpPr txBox="1">
            <a:spLocks noChangeArrowheads="1"/>
          </p:cNvSpPr>
          <p:nvPr/>
        </p:nvSpPr>
        <p:spPr bwMode="auto">
          <a:xfrm>
            <a:off x="4355976" y="1412875"/>
            <a:ext cx="1800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[</a:t>
            </a: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mid+1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..</a:t>
            </a: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j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]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3" name="左大括弧 8"/>
          <p:cNvSpPr/>
          <p:nvPr/>
        </p:nvSpPr>
        <p:spPr>
          <a:xfrm rot="5400000">
            <a:off x="5075238" y="1125538"/>
            <a:ext cx="287337" cy="1582737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4" name="左大括弧 9"/>
          <p:cNvSpPr/>
          <p:nvPr/>
        </p:nvSpPr>
        <p:spPr>
          <a:xfrm rot="16200000">
            <a:off x="3594479" y="2348706"/>
            <a:ext cx="287338" cy="1152525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5" name="文字方塊 11"/>
          <p:cNvSpPr txBox="1">
            <a:spLocks noChangeArrowheads="1"/>
          </p:cNvSpPr>
          <p:nvPr/>
        </p:nvSpPr>
        <p:spPr bwMode="auto">
          <a:xfrm>
            <a:off x="3142682" y="1953353"/>
            <a:ext cx="2487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</a:t>
            </a:r>
            <a:endParaRPr kumimoji="0" lang="zh-TW" alt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6" name="文字方塊 12"/>
          <p:cNvSpPr txBox="1">
            <a:spLocks noChangeArrowheads="1"/>
          </p:cNvSpPr>
          <p:nvPr/>
        </p:nvSpPr>
        <p:spPr bwMode="auto">
          <a:xfrm>
            <a:off x="1116013" y="3573463"/>
            <a:ext cx="70564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A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</a:t>
            </a:r>
            <a:r>
              <a:rPr kumimoji="0" lang="en-US" altLang="zh-TW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i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..</a:t>
            </a:r>
            <a:r>
              <a:rPr kumimoji="0" lang="en-US" altLang="zh-TW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j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] comprises two </a:t>
            </a:r>
            <a:r>
              <a:rPr kumimoji="0" lang="en-US" altLang="zh-TW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subarrays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 </a:t>
            </a:r>
            <a:r>
              <a:rPr kumimoji="0" lang="en-US" altLang="zh-TW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A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</a:t>
            </a:r>
            <a:r>
              <a:rPr kumimoji="0" lang="en-US" altLang="zh-TW" b="0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i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..</a:t>
            </a:r>
            <a:r>
              <a:rPr kumimoji="0" lang="en-US" altLang="zh-TW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mid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] and </a:t>
            </a:r>
            <a:r>
              <a:rPr kumimoji="0" lang="en-US" altLang="zh-TW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A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</a:t>
            </a:r>
            <a:r>
              <a:rPr kumimoji="0" lang="en-US" altLang="zh-TW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mid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+1..</a:t>
            </a:r>
            <a:r>
              <a:rPr kumimoji="0" lang="en-US" altLang="zh-TW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j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]</a:t>
            </a:r>
            <a:endParaRPr kumimoji="0" lang="zh-TW" altLang="zh-TW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2130425"/>
            <a:ext cx="7989887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Technique: </a:t>
            </a: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36676964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Algorithm</a:t>
            </a:r>
          </a:p>
        </p:txBody>
      </p:sp>
      <p:graphicFrame>
        <p:nvGraphicFramePr>
          <p:cNvPr id="15" name="表格 1"/>
          <p:cNvGraphicFramePr>
            <a:graphicFrameLocks noGrp="1"/>
          </p:cNvGraphicFramePr>
          <p:nvPr/>
        </p:nvGraphicFramePr>
        <p:xfrm>
          <a:off x="1668463" y="1284500"/>
          <a:ext cx="6096000" cy="7429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-25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-16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-7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文字方塊 3"/>
          <p:cNvSpPr txBox="1">
            <a:spLocks noChangeArrowheads="1"/>
          </p:cNvSpPr>
          <p:nvPr/>
        </p:nvSpPr>
        <p:spPr bwMode="auto">
          <a:xfrm>
            <a:off x="1248197" y="1660738"/>
            <a:ext cx="371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</a:t>
            </a:r>
            <a:endParaRPr kumimoji="0" lang="zh-TW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文字方塊 4"/>
          <p:cNvSpPr txBox="1">
            <a:spLocks noChangeArrowheads="1"/>
          </p:cNvSpPr>
          <p:nvPr/>
        </p:nvSpPr>
        <p:spPr bwMode="auto">
          <a:xfrm>
            <a:off x="901427" y="2165563"/>
            <a:ext cx="5038725" cy="17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TW" sz="1800" i="1" dirty="0">
                <a:latin typeface="+mn-lt"/>
                <a:cs typeface="Times New Roman" pitchFamily="18" charset="0"/>
              </a:rPr>
              <a:t>S</a:t>
            </a:r>
            <a:r>
              <a:rPr lang="en-US" altLang="zh-TW" sz="1800" dirty="0">
                <a:latin typeface="+mn-lt"/>
                <a:cs typeface="Times New Roman" pitchFamily="18" charset="0"/>
              </a:rPr>
              <a:t>[5 .. 5] =	   		          -3</a:t>
            </a:r>
            <a:endParaRPr lang="zh-TW" altLang="zh-TW" sz="1800" dirty="0">
              <a:latin typeface="+mn-lt"/>
              <a:cs typeface="Times New Roman" pitchFamily="18" charset="0"/>
            </a:endParaRPr>
          </a:p>
          <a:p>
            <a:pPr algn="l"/>
            <a:r>
              <a:rPr lang="en-US" altLang="zh-TW" sz="1800" i="1" dirty="0">
                <a:latin typeface="+mn-lt"/>
                <a:cs typeface="Times New Roman" pitchFamily="18" charset="0"/>
              </a:rPr>
              <a:t>S</a:t>
            </a:r>
            <a:r>
              <a:rPr lang="en-US" altLang="zh-TW" sz="1800" dirty="0">
                <a:latin typeface="+mn-lt"/>
                <a:cs typeface="Times New Roman" pitchFamily="18" charset="0"/>
              </a:rPr>
              <a:t>[4 .. 5] =		                17</a:t>
            </a:r>
            <a:r>
              <a:rPr lang="en-US" altLang="zh-TW" sz="1800" dirty="0">
                <a:latin typeface="+mn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+mn-lt"/>
                <a:cs typeface="Times New Roman" pitchFamily="18" charset="0"/>
                <a:sym typeface="Symbol" pitchFamily="18" charset="2"/>
              </a:rPr>
              <a:t></a:t>
            </a:r>
            <a:r>
              <a:rPr lang="en-US" altLang="zh-TW" sz="18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 (max-left = 4)</a:t>
            </a:r>
            <a:endParaRPr lang="zh-TW" altLang="zh-TW" sz="1800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  <a:p>
            <a:pPr algn="l"/>
            <a:r>
              <a:rPr lang="en-US" altLang="zh-TW" sz="1800" i="1" dirty="0">
                <a:latin typeface="+mn-lt"/>
                <a:cs typeface="Times New Roman" pitchFamily="18" charset="0"/>
              </a:rPr>
              <a:t>S</a:t>
            </a:r>
            <a:r>
              <a:rPr lang="en-US" altLang="zh-TW" sz="1800" dirty="0">
                <a:latin typeface="+mn-lt"/>
                <a:cs typeface="Times New Roman" pitchFamily="18" charset="0"/>
              </a:rPr>
              <a:t>[3 .. 5] =	                     -8</a:t>
            </a:r>
            <a:endParaRPr lang="zh-TW" altLang="zh-TW" sz="1800" dirty="0">
              <a:latin typeface="+mn-lt"/>
              <a:cs typeface="Times New Roman" pitchFamily="18" charset="0"/>
            </a:endParaRPr>
          </a:p>
          <a:p>
            <a:pPr algn="l"/>
            <a:r>
              <a:rPr lang="en-US" altLang="zh-TW" sz="1800" i="1" dirty="0">
                <a:latin typeface="+mn-lt"/>
                <a:cs typeface="Times New Roman" pitchFamily="18" charset="0"/>
              </a:rPr>
              <a:t>S</a:t>
            </a:r>
            <a:r>
              <a:rPr lang="en-US" altLang="zh-TW" sz="1800" dirty="0">
                <a:latin typeface="+mn-lt"/>
                <a:cs typeface="Times New Roman" pitchFamily="18" charset="0"/>
              </a:rPr>
              <a:t>[2 .. 5] =	         -11</a:t>
            </a:r>
            <a:endParaRPr lang="zh-TW" altLang="zh-TW" sz="1800" dirty="0">
              <a:latin typeface="+mn-lt"/>
              <a:cs typeface="Times New Roman" pitchFamily="18" charset="0"/>
            </a:endParaRPr>
          </a:p>
          <a:p>
            <a:pPr algn="l"/>
            <a:r>
              <a:rPr lang="en-US" altLang="zh-TW" sz="1800" i="1" dirty="0">
                <a:latin typeface="+mn-lt"/>
                <a:cs typeface="Times New Roman" pitchFamily="18" charset="0"/>
              </a:rPr>
              <a:t>S</a:t>
            </a:r>
            <a:r>
              <a:rPr lang="en-US" altLang="zh-TW" sz="1800" dirty="0">
                <a:latin typeface="+mn-lt"/>
                <a:cs typeface="Times New Roman" pitchFamily="18" charset="0"/>
              </a:rPr>
              <a:t>[1 .. 5] =  2</a:t>
            </a:r>
            <a:endParaRPr lang="zh-TW" altLang="zh-TW" sz="1800" dirty="0">
              <a:latin typeface="+mn-lt"/>
              <a:cs typeface="Times New Roman" pitchFamily="18" charset="0"/>
            </a:endParaRPr>
          </a:p>
          <a:p>
            <a:pPr algn="l"/>
            <a:endParaRPr lang="zh-TW" altLang="en-US" sz="1600" dirty="0">
              <a:latin typeface="+mn-lt"/>
              <a:cs typeface="Times New Roman" pitchFamily="18" charset="0"/>
            </a:endParaRPr>
          </a:p>
        </p:txBody>
      </p:sp>
      <p:cxnSp>
        <p:nvCxnSpPr>
          <p:cNvPr id="19" name="直線接點 6"/>
          <p:cNvCxnSpPr/>
          <p:nvPr/>
        </p:nvCxnSpPr>
        <p:spPr>
          <a:xfrm rot="5400000">
            <a:off x="4356100" y="1660738"/>
            <a:ext cx="720725" cy="0"/>
          </a:xfrm>
          <a:prstGeom prst="line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0" name="文字方塊 7"/>
          <p:cNvSpPr txBox="1">
            <a:spLocks noChangeArrowheads="1"/>
          </p:cNvSpPr>
          <p:nvPr/>
        </p:nvSpPr>
        <p:spPr bwMode="auto">
          <a:xfrm>
            <a:off x="3995738" y="868575"/>
            <a:ext cx="1008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</a:rPr>
              <a:t>mid =5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21" name="表格 8"/>
          <p:cNvGraphicFramePr>
            <a:graphicFrameLocks noGrp="1"/>
          </p:cNvGraphicFramePr>
          <p:nvPr/>
        </p:nvGraphicFramePr>
        <p:xfrm>
          <a:off x="1811338" y="3805450"/>
          <a:ext cx="6096000" cy="7429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-25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-16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-7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文字方塊 9"/>
          <p:cNvSpPr txBox="1">
            <a:spLocks noChangeArrowheads="1"/>
          </p:cNvSpPr>
          <p:nvPr/>
        </p:nvSpPr>
        <p:spPr bwMode="auto">
          <a:xfrm>
            <a:off x="1403350" y="4181688"/>
            <a:ext cx="371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</a:t>
            </a: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3" name="文字方塊 10"/>
          <p:cNvSpPr txBox="1">
            <a:spLocks noChangeArrowheads="1"/>
          </p:cNvSpPr>
          <p:nvPr/>
        </p:nvSpPr>
        <p:spPr bwMode="auto">
          <a:xfrm>
            <a:off x="3672408" y="4684925"/>
            <a:ext cx="45720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S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[6 .. 6] =	     -16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S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[6 .. 7] =	                -39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S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[6 .. 8] =	                            -21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S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[6 .. 9] =	       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(max-right = 9) 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  -1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S</a:t>
            </a: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cs typeface="Times New Roman" pitchFamily="18" charset="0"/>
              </a:rPr>
              <a:t>[6..10] =                                                 -8</a:t>
            </a:r>
            <a:endParaRPr kumimoji="0" lang="zh-TW" altLang="zh-TW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cs typeface="Times New Roman" pitchFamily="18" charset="0"/>
            </a:endParaRPr>
          </a:p>
        </p:txBody>
      </p:sp>
      <p:cxnSp>
        <p:nvCxnSpPr>
          <p:cNvPr id="24" name="直線接點 11"/>
          <p:cNvCxnSpPr/>
          <p:nvPr/>
        </p:nvCxnSpPr>
        <p:spPr>
          <a:xfrm rot="5400000">
            <a:off x="4498975" y="4181688"/>
            <a:ext cx="720725" cy="0"/>
          </a:xfrm>
          <a:prstGeom prst="line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5" name="文字方塊 12"/>
          <p:cNvSpPr txBox="1">
            <a:spLocks noChangeArrowheads="1"/>
          </p:cNvSpPr>
          <p:nvPr/>
        </p:nvSpPr>
        <p:spPr bwMode="auto">
          <a:xfrm>
            <a:off x="4140200" y="3389525"/>
            <a:ext cx="8461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+mn-lt"/>
                <a:cs typeface="Times New Roman" pitchFamily="18" charset="0"/>
              </a:rPr>
              <a:t>mid =5</a:t>
            </a:r>
            <a:endParaRPr lang="zh-TW" altLang="en-US" sz="1800" dirty="0">
              <a:solidFill>
                <a:srgbClr val="0000FF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26" name="文字方塊 13"/>
          <p:cNvSpPr txBox="1">
            <a:spLocks noChangeArrowheads="1"/>
          </p:cNvSpPr>
          <p:nvPr/>
        </p:nvSpPr>
        <p:spPr bwMode="auto">
          <a:xfrm>
            <a:off x="369218" y="6093296"/>
            <a:ext cx="672306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sym typeface="Symbol" pitchFamily="18" charset="2"/>
              </a:rPr>
              <a:t>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 maximum </a:t>
            </a:r>
            <a:r>
              <a:rPr kumimoji="0" lang="en-US" altLang="zh-TW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subarray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 crossing 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mid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 is </a:t>
            </a:r>
            <a:r>
              <a:rPr kumimoji="0" lang="en-US" altLang="zh-TW" sz="22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S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[4..9] = 16</a:t>
            </a:r>
            <a:endParaRPr kumimoji="0" lang="zh-TW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Algorithm</a:t>
            </a:r>
          </a:p>
        </p:txBody>
      </p:sp>
      <p:sp>
        <p:nvSpPr>
          <p:cNvPr id="4" name="文字方塊 2"/>
          <p:cNvSpPr txBox="1">
            <a:spLocks noChangeArrowheads="1"/>
          </p:cNvSpPr>
          <p:nvPr/>
        </p:nvSpPr>
        <p:spPr bwMode="auto">
          <a:xfrm>
            <a:off x="467544" y="951111"/>
            <a:ext cx="73453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FIND-MAXIMUM-SUBARRAY (</a:t>
            </a:r>
            <a:r>
              <a:rPr kumimoji="0" lang="en-US" altLang="zh-TW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A</a:t>
            </a: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, </a:t>
            </a:r>
            <a:r>
              <a:rPr kumimoji="0" lang="en-US" altLang="zh-TW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low, high</a:t>
            </a:r>
            <a:r>
              <a:rPr kumimoji="0" lang="en-US" altLang="zh-TW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)</a:t>
            </a:r>
            <a:endParaRPr kumimoji="0" lang="zh-TW" altLang="en-US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755576" y="1268760"/>
            <a:ext cx="8064500" cy="5053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if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high == low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return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low, high, A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[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low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])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  </a:t>
            </a:r>
            <a:r>
              <a:rPr kumimoji="0" lang="en-US" altLang="zh-TW" sz="200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</a:rPr>
              <a:t>// base case: only one element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else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mid =       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left-low, left-high, left-sum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= 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          FIND-MAXIMUM-SUBARRAY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A, low, mid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right-low, right-high, right-sum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TW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=  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         FIND-MAXIMUM-SUBARRAY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A, mid + 1, high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cross-low, cross-high, cross-sum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= 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        FIND-MAX-CROSSING-SUBARRAY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A, low, mid, high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if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left-sum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≧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right-sum </a:t>
            </a:r>
            <a:r>
              <a:rPr kumimoji="0" lang="en-US" altLang="zh-TW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and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left-sum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≧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cross-sum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         return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left-low, left-high, left-sum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</a:t>
            </a:r>
            <a:r>
              <a:rPr kumimoji="0" lang="en-US" altLang="zh-TW" sz="20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elseif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altLang="zh-TW" sz="200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right-sum 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≧</a:t>
            </a:r>
            <a:r>
              <a:rPr kumimoji="0" lang="en-US" altLang="zh-TW" sz="200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left-sum </a:t>
            </a:r>
            <a:r>
              <a:rPr kumimoji="0" lang="en-US" altLang="zh-TW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and </a:t>
            </a:r>
            <a:r>
              <a:rPr kumimoji="0" lang="en-US" altLang="zh-TW" sz="200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right-sum </a:t>
            </a:r>
            <a:r>
              <a:rPr kumimoji="0" lang="en-US" altLang="zh-TW" sz="20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≧ </a:t>
            </a:r>
            <a:r>
              <a:rPr kumimoji="0" lang="en-US" altLang="zh-TW" sz="200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cross-sum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          return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right-low, right-high, right-sum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        else return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cross-low, cross-high, cross-sum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)</a:t>
            </a:r>
            <a:endParaRPr kumimoji="0" lang="zh-TW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269307" y="2061096"/>
          <a:ext cx="17986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952200" imgH="228600" progId="Equation.3">
                  <p:embed/>
                </p:oleObj>
              </mc:Choice>
              <mc:Fallback>
                <p:oleObj name="方程式" r:id="rId2" imgW="952200" imgH="228600" progId="Equation.3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307" y="2061096"/>
                        <a:ext cx="17986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3"/>
          <p:cNvSpPr txBox="1">
            <a:spLocks noChangeArrowheads="1"/>
          </p:cNvSpPr>
          <p:nvPr/>
        </p:nvSpPr>
        <p:spPr bwMode="auto">
          <a:xfrm>
            <a:off x="467544" y="6237312"/>
            <a:ext cx="581025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i="1" dirty="0">
                <a:solidFill>
                  <a:srgbClr val="0000CC"/>
                </a:solidFill>
                <a:latin typeface="+mn-lt"/>
              </a:rPr>
              <a:t>Initial call: FIND-MAXIMUM-SUBARRAY (A, </a:t>
            </a:r>
            <a:r>
              <a:rPr lang="en-US" altLang="zh-TW" sz="2000" b="1" dirty="0">
                <a:solidFill>
                  <a:srgbClr val="0000CC"/>
                </a:solidFill>
                <a:latin typeface="+mn-lt"/>
              </a:rPr>
              <a:t>1,</a:t>
            </a:r>
            <a:r>
              <a:rPr lang="en-US" altLang="zh-TW" sz="2000" b="1" i="1" dirty="0">
                <a:solidFill>
                  <a:srgbClr val="0000CC"/>
                </a:solidFill>
                <a:latin typeface="+mn-lt"/>
              </a:rPr>
              <a:t> n</a:t>
            </a:r>
            <a:r>
              <a:rPr lang="en-US" altLang="zh-TW" sz="2000" b="1" dirty="0">
                <a:solidFill>
                  <a:srgbClr val="0000CC"/>
                </a:solidFill>
                <a:latin typeface="+mn-lt"/>
              </a:rPr>
              <a:t>)</a:t>
            </a:r>
            <a:endParaRPr lang="zh-TW" altLang="en-US" sz="2000" b="1" dirty="0">
              <a:solidFill>
                <a:srgbClr val="0000CC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Algorithm</a:t>
            </a:r>
          </a:p>
        </p:txBody>
      </p:sp>
      <p:sp>
        <p:nvSpPr>
          <p:cNvPr id="3" name="標題 5"/>
          <p:cNvSpPr txBox="1">
            <a:spLocks/>
          </p:cNvSpPr>
          <p:nvPr/>
        </p:nvSpPr>
        <p:spPr bwMode="auto">
          <a:xfrm>
            <a:off x="457200" y="917848"/>
            <a:ext cx="8229600" cy="56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+mj-cs"/>
              </a:rPr>
              <a:t>Analyzing time complexity</a:t>
            </a:r>
            <a:endParaRPr kumimoji="0" lang="zh-TW" altLang="en-US" sz="3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sp>
        <p:nvSpPr>
          <p:cNvPr id="4" name="內容版面配置區 6"/>
          <p:cNvSpPr txBox="1">
            <a:spLocks/>
          </p:cNvSpPr>
          <p:nvPr/>
        </p:nvSpPr>
        <p:spPr bwMode="auto">
          <a:xfrm>
            <a:off x="457200" y="2060848"/>
            <a:ext cx="8229600" cy="424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FIND-MAX-CROSSING-SUBARRAY : 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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TW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where </a:t>
            </a:r>
            <a:r>
              <a:rPr kumimoji="0" lang="en-US" altLang="zh-TW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TW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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en-US" altLang="zh-TW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FIND-MAXIMUM-SUBARRAY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lang="en-US" altLang="zh-TW" kern="0" dirty="0">
              <a:latin typeface="+mn-lt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lang="en-US" altLang="zh-TW" kern="0" dirty="0">
              <a:latin typeface="+mn-lt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en-US" altLang="zh-TW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altLang="zh-TW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pt-BR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altLang="zh-TW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pt-BR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2</a:t>
            </a:r>
            <a:r>
              <a:rPr kumimoji="0" lang="pt-BR" altLang="zh-TW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pt-BR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altLang="zh-TW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pt-BR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/2) + 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</a:t>
            </a:r>
            <a:r>
              <a:rPr kumimoji="0" lang="pt-BR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altLang="zh-TW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pt-BR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	</a:t>
            </a:r>
            <a:endParaRPr kumimoji="0" lang="zh-TW" altLang="zh-TW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r>
              <a:rPr kumimoji="0" lang="pt-BR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=  </a:t>
            </a:r>
            <a:r>
              <a:rPr kumimoji="0" lang="en-US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</a:t>
            </a:r>
            <a:r>
              <a:rPr kumimoji="0" lang="pt-BR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pt-BR" altLang="zh-TW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pt-BR" altLang="zh-TW" sz="1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lg</a:t>
            </a:r>
            <a:r>
              <a:rPr kumimoji="0" lang="pt-BR" altLang="zh-TW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altLang="zh-TW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pt-BR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	(</a:t>
            </a:r>
            <a:r>
              <a:rPr kumimoji="0" lang="pt-BR" altLang="zh-TW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similar to merge-sort</a:t>
            </a:r>
            <a:r>
              <a:rPr kumimoji="0" lang="pt-BR" altLang="zh-TW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zh-TW" altLang="zh-TW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 charset="0"/>
              <a:buNone/>
              <a:tabLst/>
              <a:defRPr/>
            </a:pPr>
            <a:endParaRPr kumimoji="0" lang="zh-TW" altLang="zh-TW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tabLst/>
              <a:defRPr/>
            </a:pPr>
            <a:endParaRPr kumimoji="0" lang="zh-TW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400175" y="3694113"/>
          <a:ext cx="4056063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000" imgH="457200" progId="Equation.3">
                  <p:embed/>
                </p:oleObj>
              </mc:Choice>
              <mc:Fallback>
                <p:oleObj name="Equation" r:id="rId2" imgW="2070000" imgH="45720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694113"/>
                        <a:ext cx="4056063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2130425"/>
            <a:ext cx="7989887" cy="1802631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Technique: </a:t>
            </a: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problems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6762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E059-6ABF-E863-B7FF-DA3AC5D4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even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0EE71-B983-9743-F702-504252353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Count the even numbers in an array using divide and conquer technique.</a:t>
            </a:r>
          </a:p>
          <a:p>
            <a:r>
              <a:rPr lang="en-GB" sz="2400" dirty="0"/>
              <a:t>Write a pseudocode and simulate it.</a:t>
            </a:r>
          </a:p>
          <a:p>
            <a:r>
              <a:rPr lang="en-GB" sz="2400" dirty="0"/>
              <a:t>Also find the time complexity.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917FE-68FD-7692-B7B5-C17B78A5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16C6-E07C-4970-BE07-3F98C1C85AFF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79208-8043-B852-AE2F-2BFD2CF35A5A}"/>
              </a:ext>
            </a:extLst>
          </p:cNvPr>
          <p:cNvSpPr txBox="1"/>
          <p:nvPr/>
        </p:nvSpPr>
        <p:spPr>
          <a:xfrm>
            <a:off x="457200" y="2949253"/>
            <a:ext cx="7427168" cy="312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4A58D8-A9DB-41DF-C6DA-831E839D3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48481"/>
            <a:ext cx="3615916" cy="25348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5C75DC-DE86-C0AD-9EA5-F75C2D54D07D}"/>
                  </a:ext>
                </a:extLst>
              </p:cNvPr>
              <p:cNvSpPr txBox="1"/>
              <p:nvPr/>
            </p:nvSpPr>
            <p:spPr>
              <a:xfrm>
                <a:off x="5220072" y="3863181"/>
                <a:ext cx="3528392" cy="1484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Time complexity: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5C75DC-DE86-C0AD-9EA5-F75C2D54D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863181"/>
                <a:ext cx="3528392" cy="1484124"/>
              </a:xfrm>
              <a:prstGeom prst="rect">
                <a:avLst/>
              </a:prstGeom>
              <a:blipFill>
                <a:blip r:embed="rId3"/>
                <a:stretch>
                  <a:fillRect t="-3292" b="-5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2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Conclusion: Divide-and-Conquer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1273274"/>
            <a:ext cx="8178800" cy="503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290513" indent="-290513" algn="l" eaLnBrk="0" hangingPunct="0"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§"/>
            </a:pPr>
            <a:r>
              <a:rPr lang="en-US" altLang="zh-TW" sz="2600" kern="0" dirty="0">
                <a:latin typeface="+mn-lt"/>
                <a:cs typeface="+mn-cs"/>
              </a:rPr>
              <a:t>This </a:t>
            </a:r>
            <a:r>
              <a:rPr lang="en-US" altLang="zh-TW" sz="2600" kern="0" dirty="0">
                <a:solidFill>
                  <a:srgbClr val="000000"/>
                </a:solidFill>
                <a:latin typeface="Times New Roman"/>
                <a:cs typeface="Arial"/>
              </a:rPr>
              <a:t>Divide and conquer </a:t>
            </a:r>
            <a:r>
              <a:rPr lang="en-US" altLang="zh-TW" sz="2600" kern="0" dirty="0">
                <a:latin typeface="+mn-lt"/>
                <a:cs typeface="+mn-cs"/>
              </a:rPr>
              <a:t>algorithm is clearly substantially faster than any of the brute-force methods.  It required some cleverness, and the programming is a little more complicated – but the payoff is large.</a:t>
            </a:r>
          </a:p>
          <a:p>
            <a:pPr marL="290513" marR="0" lvl="0" indent="-2905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US" altLang="zh-TW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0513" marR="0" lvl="0" indent="-2905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Divide and conquer is just one of several powerful techniques for algorithm design</a:t>
            </a:r>
          </a:p>
          <a:p>
            <a:pPr marL="290513" marR="0" lvl="0" indent="-2905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Divide-and-conquer algorithms can be analyzed using recurrences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en-US" altLang="zh-TW" sz="2600" kern="0" dirty="0">
                <a:solidFill>
                  <a:srgbClr val="FF0000"/>
                </a:solidFill>
                <a:latin typeface="Arial"/>
                <a:cs typeface="+mn-cs"/>
              </a:rPr>
              <a:t>  </a:t>
            </a:r>
            <a:r>
              <a:rPr kumimoji="0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lead to more efficient algorithms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 and Quick Sort</a:t>
            </a: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196975"/>
            <a:ext cx="8218487" cy="5051425"/>
          </a:xfrm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/>
              <a:t>Two well-known sorting algorithms adopt this divide-and-conquer strategy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chemeClr val="accent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accent1"/>
                </a:solidFill>
              </a:rPr>
              <a:t>Merge 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Divide step is trivial – just split the list into two equal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Work is carried out in the conquer step by merging two sorted lists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Sort: Algorithm</a:t>
            </a:r>
          </a:p>
        </p:txBody>
      </p:sp>
      <p:pic>
        <p:nvPicPr>
          <p:cNvPr id="10244" name="Picture 5" descr="merge_sor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60500"/>
            <a:ext cx="67373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Sort: Algorithm</a:t>
            </a:r>
          </a:p>
        </p:txBody>
      </p:sp>
      <p:pic>
        <p:nvPicPr>
          <p:cNvPr id="11268" name="Picture 5" descr="merge_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942975"/>
            <a:ext cx="558165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 Sort: Example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196975"/>
            <a:ext cx="8024812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Merge Sort</a:t>
            </a:r>
          </a:p>
        </p:txBody>
      </p:sp>
      <p:sp>
        <p:nvSpPr>
          <p:cNvPr id="13315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1B854D8-FB66-4939-A78A-EBF2B5FD7297}" type="slidenum">
              <a:rPr lang="en-US" altLang="en-US" sz="1400"/>
              <a:pPr algn="r" eaLnBrk="1" hangingPunct="1"/>
              <a:t>9</a:t>
            </a:fld>
            <a:endParaRPr lang="en-US" alt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47675"/>
            <a:ext cx="7772400" cy="55245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Example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/>
              <a:t>Partition</a:t>
            </a:r>
          </a:p>
        </p:txBody>
      </p:sp>
      <p:cxnSp>
        <p:nvCxnSpPr>
          <p:cNvPr id="13318" name="AutoShape 4"/>
          <p:cNvCxnSpPr>
            <a:cxnSpLocks noChangeShapeType="1"/>
            <a:stCxn id="13344" idx="0"/>
            <a:endCxn id="13348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AutoShape 5"/>
          <p:cNvCxnSpPr>
            <a:cxnSpLocks noChangeShapeType="1"/>
            <a:stCxn id="13345" idx="0"/>
            <a:endCxn id="13348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0" name="AutoShape 6"/>
          <p:cNvCxnSpPr>
            <a:cxnSpLocks noChangeShapeType="1"/>
            <a:stCxn id="13336" idx="0"/>
            <a:endCxn id="13344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AutoShape 7"/>
          <p:cNvCxnSpPr>
            <a:cxnSpLocks noChangeShapeType="1"/>
            <a:stCxn id="13338" idx="0"/>
            <a:endCxn id="13345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AutoShape 8"/>
          <p:cNvCxnSpPr>
            <a:cxnSpLocks noChangeShapeType="1"/>
            <a:stCxn id="13344" idx="2"/>
            <a:endCxn id="13337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9"/>
          <p:cNvCxnSpPr>
            <a:cxnSpLocks noChangeShapeType="1"/>
            <a:stCxn id="13345" idx="2"/>
            <a:endCxn id="13339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324" name="Group 10"/>
          <p:cNvGrpSpPr>
            <a:grpSpLocks/>
          </p:cNvGrpSpPr>
          <p:nvPr/>
        </p:nvGrpSpPr>
        <p:grpSpPr bwMode="auto">
          <a:xfrm>
            <a:off x="1223963" y="3617913"/>
            <a:ext cx="6981825" cy="427037"/>
            <a:chOff x="771" y="2764"/>
            <a:chExt cx="4398" cy="269"/>
          </a:xfrm>
        </p:grpSpPr>
        <p:sp>
          <p:nvSpPr>
            <p:cNvPr id="13348" name="AutoShape 11"/>
            <p:cNvSpPr>
              <a:spLocks noChangeArrowheads="1"/>
            </p:cNvSpPr>
            <p:nvPr/>
          </p:nvSpPr>
          <p:spPr bwMode="auto"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7  2  9  4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2  4  7  9</a:t>
              </a:r>
            </a:p>
          </p:txBody>
        </p:sp>
        <p:sp>
          <p:nvSpPr>
            <p:cNvPr id="13349" name="AutoShape 12"/>
            <p:cNvSpPr>
              <a:spLocks noChangeArrowheads="1"/>
            </p:cNvSpPr>
            <p:nvPr/>
          </p:nvSpPr>
          <p:spPr bwMode="auto"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3  8  6  1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1  3  8  6</a:t>
              </a:r>
            </a:p>
          </p:txBody>
        </p:sp>
      </p:grpSp>
      <p:grpSp>
        <p:nvGrpSpPr>
          <p:cNvPr id="13325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3344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7  2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13345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9  4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3346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3  8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3347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accent1"/>
                  </a:solidFill>
                </a:rPr>
                <a:t>6  1  </a:t>
              </a:r>
              <a:r>
                <a:rPr lang="en-US" altLang="en-US" sz="1800" b="1">
                  <a:solidFill>
                    <a:schemeClr val="accent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13326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3336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7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3337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2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3338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9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3339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4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3340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3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3341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8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3342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6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3343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chemeClr val="folHlink"/>
                  </a:solidFill>
                </a:rPr>
                <a:t>1 </a:t>
              </a:r>
              <a:r>
                <a:rPr lang="en-US" altLang="en-US" sz="1800" b="1">
                  <a:solidFill>
                    <a:schemeClr val="folHlink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3327" name="AutoShape 27"/>
          <p:cNvCxnSpPr>
            <a:cxnSpLocks noChangeShapeType="1"/>
            <a:stCxn id="13346" idx="0"/>
            <a:endCxn id="13349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28"/>
          <p:cNvCxnSpPr>
            <a:cxnSpLocks noChangeShapeType="1"/>
            <a:stCxn id="13347" idx="0"/>
            <a:endCxn id="13349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29"/>
          <p:cNvCxnSpPr>
            <a:cxnSpLocks noChangeShapeType="1"/>
            <a:stCxn id="13340" idx="0"/>
            <a:endCxn id="13346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30"/>
          <p:cNvCxnSpPr>
            <a:cxnSpLocks noChangeShapeType="1"/>
            <a:stCxn id="13342" idx="0"/>
            <a:endCxn id="13347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31"/>
          <p:cNvCxnSpPr>
            <a:cxnSpLocks noChangeShapeType="1"/>
            <a:stCxn id="13346" idx="2"/>
            <a:endCxn id="13341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32"/>
          <p:cNvCxnSpPr>
            <a:cxnSpLocks noChangeShapeType="1"/>
            <a:stCxn id="13347" idx="2"/>
            <a:endCxn id="13343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3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7  2  9  4 </a:t>
            </a:r>
            <a:r>
              <a:rPr lang="en-US" altLang="en-US" sz="1800" b="1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</a:t>
            </a:r>
            <a:r>
              <a:rPr lang="en-US" altLang="en-US" sz="1800"/>
              <a:t> 3  8  6  1</a:t>
            </a:r>
            <a:r>
              <a:rPr lang="en-US" altLang="en-US" sz="1800">
                <a:solidFill>
                  <a:schemeClr val="accent1"/>
                </a:solidFill>
              </a:rPr>
              <a:t>  </a:t>
            </a:r>
            <a:r>
              <a:rPr lang="en-US" altLang="en-US" sz="1800" b="1">
                <a:solidFill>
                  <a:schemeClr val="accent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/>
              <a:t>  </a:t>
            </a:r>
            <a:r>
              <a:rPr lang="en-US" altLang="en-US" sz="180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3334" name="AutoShape 34"/>
          <p:cNvCxnSpPr>
            <a:cxnSpLocks noChangeShapeType="1"/>
            <a:stCxn id="13348" idx="0"/>
            <a:endCxn id="13333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35"/>
          <p:cNvCxnSpPr>
            <a:cxnSpLocks noChangeShapeType="1"/>
            <a:stCxn id="13349" idx="0"/>
            <a:endCxn id="13333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1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11776</TotalTime>
  <Words>3579</Words>
  <Application>Microsoft Office PowerPoint</Application>
  <PresentationFormat>On-screen Show (4:3)</PresentationFormat>
  <Paragraphs>627</Paragraphs>
  <Slides>45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61" baseType="lpstr">
      <vt:lpstr>Arial</vt:lpstr>
      <vt:lpstr>Arial Narrow</vt:lpstr>
      <vt:lpstr>Calibri</vt:lpstr>
      <vt:lpstr>Cambria Math</vt:lpstr>
      <vt:lpstr>Comic Sans MS</vt:lpstr>
      <vt:lpstr>Courier New</vt:lpstr>
      <vt:lpstr>Monotype Sorts</vt:lpstr>
      <vt:lpstr>Symbol</vt:lpstr>
      <vt:lpstr>Tahoma</vt:lpstr>
      <vt:lpstr>Times New Roman</vt:lpstr>
      <vt:lpstr>Wingdings</vt:lpstr>
      <vt:lpstr>1_computer-bunny.blue</vt:lpstr>
      <vt:lpstr>1_Default Design</vt:lpstr>
      <vt:lpstr>Blueprint</vt:lpstr>
      <vt:lpstr>Equation</vt:lpstr>
      <vt:lpstr>方程式</vt:lpstr>
      <vt:lpstr>Divide-and-Conquer Technique  </vt:lpstr>
      <vt:lpstr>Divide-and-Conquer</vt:lpstr>
      <vt:lpstr>Divide-and-Conquer</vt:lpstr>
      <vt:lpstr>Divide-and-Conquer Technique:  Merge Sort</vt:lpstr>
      <vt:lpstr>Merge Sort and Quick Sort</vt:lpstr>
      <vt:lpstr>Merge Sort: Algorithm</vt:lpstr>
      <vt:lpstr>Merge Sort: Algorithm</vt:lpstr>
      <vt:lpstr>Merge Sort: Example</vt:lpstr>
      <vt:lpstr>Execution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Divide-and-Conquer Technique:   Finding Maximum &amp; Minimum </vt:lpstr>
      <vt:lpstr>Divide-and-Conquer</vt:lpstr>
      <vt:lpstr>Finding Maximum and Minimum</vt:lpstr>
      <vt:lpstr>Finding Maximum and Minimum</vt:lpstr>
      <vt:lpstr>Finding Maximum and Minimum</vt:lpstr>
      <vt:lpstr>Finding Maximum and Minimum</vt:lpstr>
      <vt:lpstr>Finding Maximum and Minimum</vt:lpstr>
      <vt:lpstr>Finding Maximum and Minimum</vt:lpstr>
      <vt:lpstr>Divide-and-Conquer Technique:   Maximum Subarray problem </vt:lpstr>
      <vt:lpstr>Maximum Subarray Problem</vt:lpstr>
      <vt:lpstr>PowerPoint Presentation</vt:lpstr>
      <vt:lpstr>Brute-Force Algorithm</vt:lpstr>
      <vt:lpstr>Brute-Force Algorithm</vt:lpstr>
      <vt:lpstr>Brute-Force Algorithm</vt:lpstr>
      <vt:lpstr>Brute-Force Algorithm</vt:lpstr>
      <vt:lpstr>Divide-and-Conquer Algorithm</vt:lpstr>
      <vt:lpstr>Divide-and-Conquer Algorithm</vt:lpstr>
      <vt:lpstr>Divide-and-Conquer Algorithm</vt:lpstr>
      <vt:lpstr>Divide-and-Conquer Algorithm</vt:lpstr>
      <vt:lpstr>Divide-and-Conquer Algorithm</vt:lpstr>
      <vt:lpstr>Divide-and-Conquer Algorithm</vt:lpstr>
      <vt:lpstr>Divide-and-Conquer Technique:  More problems</vt:lpstr>
      <vt:lpstr>Count even numbers</vt:lpstr>
      <vt:lpstr>Conclusion: Divide-and-Conquer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1705040 - Umama Rahman</cp:lastModifiedBy>
  <cp:revision>1737</cp:revision>
  <dcterms:created xsi:type="dcterms:W3CDTF">2002-01-21T02:22:10Z</dcterms:created>
  <dcterms:modified xsi:type="dcterms:W3CDTF">2024-05-28T16:55:59Z</dcterms:modified>
</cp:coreProperties>
</file>