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6" r:id="rId5"/>
    <p:sldId id="267" r:id="rId6"/>
    <p:sldId id="268" r:id="rId7"/>
    <p:sldId id="269" r:id="rId8"/>
    <p:sldId id="263" r:id="rId9"/>
    <p:sldId id="270" r:id="rId10"/>
    <p:sldId id="262" r:id="rId11"/>
    <p:sldId id="261" r:id="rId12"/>
    <p:sldId id="260" r:id="rId13"/>
    <p:sldId id="259" r:id="rId14"/>
    <p:sldId id="272" r:id="rId15"/>
    <p:sldId id="25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-86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5B3D4-2B98-148F-8451-D77F26D23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3FA5597-8595-9BD0-D1BA-3C1611F1E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C65A72-FF83-D2D6-217F-EAFCD64E5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1BB7-282A-4B2C-9948-A2738501D00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5FA48E-DF7B-3942-AA69-FAAFEBFC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D7B719-94DC-02DD-26B9-A8FB650F2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670E-AF13-4D0E-A772-3BE64A65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6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702314-CA44-A03C-5CBE-53788DBC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CD51686-DC3E-4D05-5EAE-7376FB5EC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17F93E-2E50-B81D-EB98-C9DA80BC9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1BB7-282A-4B2C-9948-A2738501D00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717D53-CDFB-1BA1-0340-43A97043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7A7904-D213-A607-F39E-3043C7AC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670E-AF13-4D0E-A772-3BE64A65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602326-6777-DC38-B24E-286E60BD8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EC722F9-A6EB-FB23-F264-7C39ABFB5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5D0712-C8BE-2BB7-49A1-205BD1C2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1BB7-282A-4B2C-9948-A2738501D00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58DB92-2610-0AB4-6E56-B67ED31C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E2B461-CB65-AA86-BDE4-47D3A91F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670E-AF13-4D0E-A772-3BE64A65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0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A02FBF-6C4B-388E-5E08-BBD56C395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4AA894-AE3A-6780-30A4-99656A508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45CFC4-DE3F-71A7-FC60-9217357D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1BB7-282A-4B2C-9948-A2738501D00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B97A99-4B29-92A5-7F65-8C9334AE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BC2F5B-8028-A992-6F09-7F36B7034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670E-AF13-4D0E-A772-3BE64A65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A4A0C8-D49C-0882-2AD0-587E073F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E758E14-AF2A-A640-AD36-7E500332A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470D13-6B16-D21E-67CC-93B2770B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1BB7-282A-4B2C-9948-A2738501D00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88B65C-965B-FD4B-83C7-5735D33A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E8BB4D-5EC4-ED5B-E5F9-9764F7E22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670E-AF13-4D0E-A772-3BE64A65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1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E71CAC-ECB7-CC61-01FD-727A4FD5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4D74C8-720F-1A63-4F1F-CB6C4AD81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BF4A87-C0F7-1512-0F87-8F6060A7D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0E1EE2A-3F56-293A-3A42-A603A1FD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1BB7-282A-4B2C-9948-A2738501D00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25E637-3B77-E481-69CB-BDEF45483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2D7AE7E-3589-45E0-D944-85EDA9A9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670E-AF13-4D0E-A772-3BE64A65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9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E5118A-F6C4-29B2-FBE5-C50B8FA7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2AADD87-E5E1-A991-E257-515841D5E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8163FD-C274-B442-3C3A-49CEDC00A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7E03770-1EA5-5FE8-16C2-BAE2F39FA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064D1A8-A5A8-FB17-E272-FCF981063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3026A5A-2044-4FB6-9259-AAB3CEA44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1BB7-282A-4B2C-9948-A2738501D00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0C492F2-6FE0-2AAF-4285-C0697503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E856FB1-5005-C582-7B90-2018AF4C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670E-AF13-4D0E-A772-3BE64A65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8DFDFC-C0D5-FFEF-29C7-8A826F891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028DDD-FF8D-3017-7E2B-D913D792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1BB7-282A-4B2C-9948-A2738501D00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D0CC0FE-7683-FC56-DDA5-D0F872D1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BB32AE6-E934-304A-ED80-BB9416B2A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670E-AF13-4D0E-A772-3BE64A65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9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1BE67D5-4640-7E1A-6EF3-D60389BB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1BB7-282A-4B2C-9948-A2738501D00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F5DCD7F-6BD6-39C6-42DE-8D16F017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93B1ECF-C484-3D9A-9D17-D9E70846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670E-AF13-4D0E-A772-3BE64A65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5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958536-85E3-FF10-B49A-BB68762F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1E7520-0124-FF4C-8530-D51E74D8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195A659-29E3-2FE1-8725-5A80E286D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B2AE54-4A63-6963-6572-0F7EBBEE9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1BB7-282A-4B2C-9948-A2738501D00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7C92F0A-9B91-BE64-361C-B1507785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851BCB4-0FCB-7E16-62F1-2C9C48DC8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670E-AF13-4D0E-A772-3BE64A65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9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34FDA3-49EC-A4A8-6075-8103971F3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0DA484F-3DA2-6403-E1B7-37318005B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3FBA30-6958-FECD-F08E-80A2B4F18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F0DB47-9A67-4FFC-83FC-83B4451B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1BB7-282A-4B2C-9948-A2738501D00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7753A09-ACD5-EEDE-7A05-5BC132E2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F0CC7F-02E1-5EE6-3CA9-63EC8A219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670E-AF13-4D0E-A772-3BE64A65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1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4C0EB86-5951-75CA-F045-F60A3C5F5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8694381-4E9A-BC10-E109-486C226CB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2F6904-3D1A-ADDA-A41E-8D28D1FF5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31BB7-282A-4B2C-9948-A2738501D00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CD8074-1534-157F-417D-7AF1D2019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82202B-AF6E-8A61-52EA-94EA8FEFF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670E-AF13-4D0E-A772-3BE64A65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9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36812F-9EFE-9587-1741-6AE3F683EE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Lucida Sans Typewriter" panose="020B0509030504030204" pitchFamily="49" charset="0"/>
              </a:rPr>
              <a:t>Recurrence relation</a:t>
            </a:r>
            <a:endParaRPr lang="en-US" sz="4800" dirty="0">
              <a:latin typeface="Lucida Sans Typewriter" panose="020B05090305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C817B8E-F702-9378-AD4D-ECA1D0DE3C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latin typeface="Lucida Sans Typewriter" panose="020B0509030504030204" pitchFamily="49" charset="0"/>
              </a:rPr>
              <a:t>DSA II</a:t>
            </a:r>
          </a:p>
          <a:p>
            <a:r>
              <a:rPr lang="en-GB" sz="2000" dirty="0">
                <a:latin typeface="Lucida Sans Typewriter" panose="020B0509030504030204" pitchFamily="49" charset="0"/>
              </a:rPr>
              <a:t>UMAMA RAHMAN</a:t>
            </a:r>
            <a:endParaRPr lang="en-US" sz="2000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59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EC4114-EFFC-62D0-DB35-F89024A1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ucida Sans Typewriter" panose="020B0509030504030204" pitchFamily="49" charset="0"/>
              </a:rPr>
              <a:t>Solving recurrence relation</a:t>
            </a:r>
            <a:endParaRPr lang="en-US" dirty="0">
              <a:latin typeface="Lucida Sans Typewriter" panose="020B05090305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C6A52E-975D-8B3D-82ED-FBDE97CAA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Lucida Sans Typewriter" panose="020B0509030504030204" pitchFamily="49" charset="0"/>
              </a:rPr>
              <a:t>Recurrence relations can be solved using</a:t>
            </a:r>
          </a:p>
          <a:p>
            <a:pPr lvl="1"/>
            <a:r>
              <a:rPr lang="en-GB" dirty="0">
                <a:latin typeface="Lucida Sans Typewriter" panose="020B0509030504030204" pitchFamily="49" charset="0"/>
              </a:rPr>
              <a:t>Master theorem</a:t>
            </a:r>
          </a:p>
          <a:p>
            <a:pPr lvl="1"/>
            <a:r>
              <a:rPr lang="en-GB" dirty="0">
                <a:latin typeface="Lucida Sans Typewriter" panose="020B0509030504030204" pitchFamily="49" charset="0"/>
              </a:rPr>
              <a:t>Recursion tree</a:t>
            </a:r>
          </a:p>
          <a:p>
            <a:pPr lvl="1"/>
            <a:r>
              <a:rPr lang="en-GB" dirty="0">
                <a:latin typeface="Lucida Sans Typewriter" panose="020B0509030504030204" pitchFamily="49" charset="0"/>
              </a:rPr>
              <a:t>Substitute method</a:t>
            </a:r>
          </a:p>
          <a:p>
            <a:pPr marL="457200" lvl="1" indent="0">
              <a:buNone/>
            </a:pPr>
            <a:endParaRPr lang="en-US" dirty="0">
              <a:latin typeface="Lucida Sans Typewriter" panose="020B0509030504030204" pitchFamily="49" charset="0"/>
            </a:endParaRPr>
          </a:p>
          <a:p>
            <a:pPr marL="457200" lvl="1" indent="0">
              <a:buNone/>
            </a:pPr>
            <a:endParaRPr lang="en-US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Sans Typewriter" panose="020B0509030504030204" pitchFamily="49" charset="0"/>
              </a:rPr>
              <a:t>We will discuss the 1</a:t>
            </a:r>
            <a:r>
              <a:rPr lang="en-US" sz="2000" baseline="30000" dirty="0">
                <a:latin typeface="Lucida Sans Typewriter" panose="020B0509030504030204" pitchFamily="49" charset="0"/>
              </a:rPr>
              <a:t>st</a:t>
            </a:r>
            <a:r>
              <a:rPr lang="en-US" sz="2000" dirty="0">
                <a:latin typeface="Lucida Sans Typewriter" panose="020B0509030504030204" pitchFamily="49" charset="0"/>
              </a:rPr>
              <a:t> 2 methods in this course.</a:t>
            </a:r>
            <a:endParaRPr lang="en-GB" sz="2000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375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EC4114-EFFC-62D0-DB35-F89024A15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8131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Lucida Sans Typewriter" panose="020B0509030504030204" pitchFamily="49" charset="0"/>
              </a:rPr>
              <a:t>Master theorem</a:t>
            </a:r>
            <a:endParaRPr lang="en-US" b="1" dirty="0">
              <a:latin typeface="Lucida Sans Typewriter" panose="020B05090305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C6A52E-975D-8B3D-82ED-FBDE97CAA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210"/>
            <a:ext cx="10515600" cy="758955"/>
          </a:xfrm>
        </p:spPr>
        <p:txBody>
          <a:bodyPr>
            <a:normAutofit/>
          </a:bodyPr>
          <a:lstStyle/>
          <a:p>
            <a:r>
              <a:rPr lang="en-GB" sz="2000" b="1" dirty="0">
                <a:latin typeface="Lucida Sans Typewriter" panose="020B0509030504030204" pitchFamily="49" charset="0"/>
              </a:rPr>
              <a:t>Consider the recurrence relation </a:t>
            </a:r>
            <a:endParaRPr lang="en-US" sz="2000" b="1" dirty="0">
              <a:latin typeface="Lucida Sans Typewriter" panose="020B05090305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6DC26E2-9CD6-92D0-18F5-5F1C8A098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608" y="568844"/>
            <a:ext cx="5248275" cy="181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331EE1CD-C801-A697-AB32-AE7AC1CFCE96}"/>
                  </a:ext>
                </a:extLst>
              </p:cNvPr>
              <p:cNvSpPr txBox="1"/>
              <p:nvPr/>
            </p:nvSpPr>
            <p:spPr>
              <a:xfrm>
                <a:off x="492968" y="1894407"/>
                <a:ext cx="8725678" cy="4722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fontAlgn="base"/>
                <a:r>
                  <a:rPr lang="en-US" sz="2000" b="0" i="0" dirty="0">
                    <a:solidFill>
                      <a:srgbClr val="273239"/>
                    </a:solidFill>
                    <a:effectLst/>
                    <a:latin typeface="Lucida Sans Typewriter" panose="020B0509030504030204" pitchFamily="49" charset="0"/>
                  </a:rPr>
                  <a:t>where n = size of the problem </a:t>
                </a:r>
                <a:br>
                  <a:rPr lang="en-US" sz="2000" b="0" i="0" dirty="0">
                    <a:solidFill>
                      <a:srgbClr val="273239"/>
                    </a:solidFill>
                    <a:effectLst/>
                    <a:latin typeface="Lucida Sans Typewriter" panose="020B0509030504030204" pitchFamily="49" charset="0"/>
                  </a:rPr>
                </a:br>
                <a:r>
                  <a:rPr lang="en-US" sz="2000" b="0" i="0" dirty="0">
                    <a:solidFill>
                      <a:srgbClr val="273239"/>
                    </a:solidFill>
                    <a:effectLst/>
                    <a:latin typeface="Lucida Sans Typewriter" panose="020B0509030504030204" pitchFamily="49" charset="0"/>
                  </a:rPr>
                  <a:t>a = number of subproblems in the recursion and a &gt;= 1 </a:t>
                </a:r>
                <a:br>
                  <a:rPr lang="en-US" sz="2000" b="0" i="0" dirty="0">
                    <a:solidFill>
                      <a:srgbClr val="273239"/>
                    </a:solidFill>
                    <a:effectLst/>
                    <a:latin typeface="Lucida Sans Typewriter" panose="020B0509030504030204" pitchFamily="49" charset="0"/>
                  </a:rPr>
                </a:br>
                <a:r>
                  <a:rPr lang="en-US" sz="2000" b="0" i="0" dirty="0">
                    <a:solidFill>
                      <a:srgbClr val="273239"/>
                    </a:solidFill>
                    <a:effectLst/>
                    <a:latin typeface="Lucida Sans Typewriter" panose="020B0509030504030204" pitchFamily="49" charset="0"/>
                  </a:rPr>
                  <a:t>n/b = size of each subproblem </a:t>
                </a:r>
                <a:br>
                  <a:rPr lang="en-US" sz="2000" b="0" i="0" dirty="0">
                    <a:solidFill>
                      <a:srgbClr val="273239"/>
                    </a:solidFill>
                    <a:effectLst/>
                    <a:latin typeface="Lucida Sans Typewriter" panose="020B0509030504030204" pitchFamily="49" charset="0"/>
                  </a:rPr>
                </a:br>
                <a:r>
                  <a:rPr lang="en-US" sz="2000" b="0" i="0" dirty="0">
                    <a:solidFill>
                      <a:srgbClr val="273239"/>
                    </a:solidFill>
                    <a:effectLst/>
                    <a:latin typeface="Lucida Sans Typewriter" panose="020B0509030504030204" pitchFamily="49" charset="0"/>
                  </a:rPr>
                  <a:t>b &gt; 1, k &gt;= 0 and p is a real number. </a:t>
                </a:r>
              </a:p>
              <a:p>
                <a:pPr algn="l" fontAlgn="base"/>
                <a:r>
                  <a:rPr lang="en-US" sz="2000" b="0" i="0" dirty="0">
                    <a:solidFill>
                      <a:srgbClr val="273239"/>
                    </a:solidFill>
                    <a:effectLst/>
                    <a:latin typeface="Lucida Sans Typewriter" panose="020B0509030504030204" pitchFamily="49" charset="0"/>
                  </a:rPr>
                  <a:t>Then,  </a:t>
                </a:r>
              </a:p>
              <a:p>
                <a:pPr algn="l" fontAlgn="base">
                  <a:buFont typeface="+mj-lt"/>
                  <a:buAutoNum type="arabicPeriod"/>
                </a:pPr>
                <a:r>
                  <a:rPr lang="en-US" sz="2000" b="0" i="0" dirty="0">
                    <a:solidFill>
                      <a:schemeClr val="accent4">
                        <a:lumMod val="50000"/>
                      </a:schemeClr>
                    </a:solidFill>
                    <a:effectLst/>
                    <a:latin typeface="Lucida Sans Typewriter" panose="020B0509030504030204" pitchFamily="49" charset="0"/>
                  </a:rPr>
                  <a:t>if a &gt; b</a:t>
                </a:r>
                <a:r>
                  <a:rPr lang="en-US" sz="2000" b="0" i="0" baseline="30000" dirty="0">
                    <a:solidFill>
                      <a:schemeClr val="accent4">
                        <a:lumMod val="50000"/>
                      </a:schemeClr>
                    </a:solidFill>
                    <a:effectLst/>
                    <a:latin typeface="Lucida Sans Typewriter" panose="020B0509030504030204" pitchFamily="49" charset="0"/>
                  </a:rPr>
                  <a:t>k</a:t>
                </a:r>
                <a:r>
                  <a:rPr lang="en-US" sz="2000" b="0" i="0" dirty="0">
                    <a:solidFill>
                      <a:schemeClr val="accent4">
                        <a:lumMod val="50000"/>
                      </a:schemeClr>
                    </a:solidFill>
                    <a:effectLst/>
                    <a:latin typeface="Lucida Sans Typewriter" panose="020B0509030504030204" pitchFamily="49" charset="0"/>
                  </a:rPr>
                  <a:t>, then T(n) = </a:t>
                </a:r>
                <a:r>
                  <a:rPr lang="el-GR" sz="2000" b="0" i="0" dirty="0">
                    <a:solidFill>
                      <a:schemeClr val="accent4">
                        <a:lumMod val="50000"/>
                      </a:schemeClr>
                    </a:solidFill>
                    <a:effectLst/>
                    <a:latin typeface="Nunito" pitchFamily="2" charset="0"/>
                  </a:rPr>
                  <a:t>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effectLst/>
                            <a:latin typeface="Cambria Math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effectLst/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GB" sz="20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b="0" i="0" dirty="0">
                    <a:solidFill>
                      <a:schemeClr val="accent4">
                        <a:lumMod val="50000"/>
                      </a:schemeClr>
                    </a:solidFill>
                    <a:effectLst/>
                    <a:latin typeface="Lucida Sans Typewriter" panose="020B0509030504030204" pitchFamily="49" charset="0"/>
                  </a:rPr>
                  <a:t>)</a:t>
                </a:r>
              </a:p>
              <a:p>
                <a:pPr algn="l" fontAlgn="base">
                  <a:buFont typeface="+mj-lt"/>
                  <a:buAutoNum type="arabicPeriod"/>
                </a:pPr>
                <a:endParaRPr lang="en-US" sz="2000" b="0" i="0" dirty="0">
                  <a:solidFill>
                    <a:schemeClr val="accent4">
                      <a:lumMod val="50000"/>
                    </a:schemeClr>
                  </a:solidFill>
                  <a:effectLst/>
                  <a:latin typeface="Lucida Sans Typewriter" panose="020B0509030504030204" pitchFamily="49" charset="0"/>
                </a:endParaRPr>
              </a:p>
              <a:p>
                <a:pPr fontAlgn="base">
                  <a:buFont typeface="+mj-lt"/>
                  <a:buAutoNum type="arabicPeriod"/>
                </a:pPr>
                <a:r>
                  <a:rPr lang="en-US" sz="2000" b="0" i="0" dirty="0">
                    <a:solidFill>
                      <a:schemeClr val="accent4">
                        <a:lumMod val="50000"/>
                      </a:schemeClr>
                    </a:solidFill>
                    <a:effectLst/>
                    <a:latin typeface="Lucida Sans Typewriter" panose="020B0509030504030204" pitchFamily="49" charset="0"/>
                  </a:rPr>
                  <a:t>if a = b</a:t>
                </a:r>
                <a:r>
                  <a:rPr lang="en-US" sz="2000" b="0" i="0" baseline="30000" dirty="0">
                    <a:solidFill>
                      <a:schemeClr val="accent4">
                        <a:lumMod val="50000"/>
                      </a:schemeClr>
                    </a:solidFill>
                    <a:effectLst/>
                    <a:latin typeface="Lucida Sans Typewriter" panose="020B0509030504030204" pitchFamily="49" charset="0"/>
                  </a:rPr>
                  <a:t>k</a:t>
                </a:r>
                <a:r>
                  <a:rPr lang="en-US" sz="2000" b="0" i="0" dirty="0">
                    <a:solidFill>
                      <a:schemeClr val="accent4">
                        <a:lumMod val="50000"/>
                      </a:schemeClr>
                    </a:solidFill>
                    <a:effectLst/>
                    <a:latin typeface="Lucida Sans Typewriter" panose="020B0509030504030204" pitchFamily="49" charset="0"/>
                  </a:rPr>
                  <a:t>, then </a:t>
                </a:r>
                <a:br>
                  <a:rPr lang="en-US" sz="2000" b="0" i="0" dirty="0">
                    <a:solidFill>
                      <a:schemeClr val="accent4">
                        <a:lumMod val="50000"/>
                      </a:schemeClr>
                    </a:solidFill>
                    <a:effectLst/>
                    <a:latin typeface="Lucida Sans Typewriter" panose="020B0509030504030204" pitchFamily="49" charset="0"/>
                  </a:rPr>
                </a:br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  <a:latin typeface="Lucida Sans Typewriter" panose="020B0509030504030204" pitchFamily="49" charset="0"/>
                  </a:rPr>
                  <a:t>	</a:t>
                </a:r>
                <a:r>
                  <a:rPr lang="en-US" sz="2000" b="0" i="0" dirty="0">
                    <a:solidFill>
                      <a:schemeClr val="accent4">
                        <a:lumMod val="50000"/>
                      </a:schemeClr>
                    </a:solidFill>
                    <a:effectLst/>
                    <a:latin typeface="Lucida Sans Typewriter" panose="020B0509030504030204" pitchFamily="49" charset="0"/>
                  </a:rPr>
                  <a:t>(a) if p &gt; -1, then T(n) = </a:t>
                </a:r>
                <a:r>
                  <a:rPr lang="el-GR" sz="2000" b="0" i="0" dirty="0">
                    <a:solidFill>
                      <a:schemeClr val="accent4">
                        <a:lumMod val="50000"/>
                      </a:schemeClr>
                    </a:solidFill>
                    <a:effectLst/>
                    <a:latin typeface="Nunito" pitchFamily="2" charset="0"/>
                  </a:rPr>
                  <a:t>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effectLst/>
                            <a:latin typeface="Cambria Math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effectLst/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GB" sz="20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GB" sz="20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i="0" dirty="0">
                    <a:solidFill>
                      <a:schemeClr val="accent4">
                        <a:lumMod val="50000"/>
                      </a:schemeClr>
                    </a:solidFill>
                    <a:effectLst/>
                    <a:latin typeface="Lucida Sans Typewriter" panose="020B0509030504030204" pitchFamily="49" charset="0"/>
                  </a:rPr>
                  <a:t>log</a:t>
                </a:r>
                <a:r>
                  <a:rPr lang="en-US" sz="2000" b="0" i="0" baseline="30000" dirty="0">
                    <a:solidFill>
                      <a:schemeClr val="accent4">
                        <a:lumMod val="50000"/>
                      </a:schemeClr>
                    </a:solidFill>
                    <a:effectLst/>
                    <a:latin typeface="Lucida Sans Typewriter" panose="020B0509030504030204" pitchFamily="49" charset="0"/>
                  </a:rPr>
                  <a:t>p+1</a:t>
                </a:r>
                <a:r>
                  <a:rPr lang="en-US" sz="2000" b="0" i="0" dirty="0">
                    <a:solidFill>
                      <a:schemeClr val="accent4">
                        <a:lumMod val="50000"/>
                      </a:schemeClr>
                    </a:solidFill>
                    <a:effectLst/>
                    <a:latin typeface="Lucida Sans Typewriter" panose="020B0509030504030204" pitchFamily="49" charset="0"/>
                  </a:rPr>
                  <a:t>n) </a:t>
                </a:r>
                <a:br>
                  <a:rPr lang="en-US" sz="2000" b="0" i="0" dirty="0">
                    <a:solidFill>
                      <a:schemeClr val="accent4">
                        <a:lumMod val="50000"/>
                      </a:schemeClr>
                    </a:solidFill>
                    <a:effectLst/>
                    <a:latin typeface="Lucida Sans Typewriter" panose="020B0509030504030204" pitchFamily="49" charset="0"/>
                  </a:rPr>
                </a:br>
                <a:r>
                  <a:rPr lang="en-US" sz="2000" b="0" i="0" dirty="0">
                    <a:solidFill>
                      <a:schemeClr val="accent4">
                        <a:lumMod val="50000"/>
                      </a:schemeClr>
                    </a:solidFill>
                    <a:effectLst/>
                    <a:latin typeface="Lucida Sans Typewriter" panose="020B0509030504030204" pitchFamily="49" charset="0"/>
                  </a:rPr>
                  <a:t> 	(b) if p = -1, then T(n) = </a:t>
                </a:r>
                <a:r>
                  <a:rPr lang="el-GR" sz="2000" b="0" i="0" dirty="0">
                    <a:solidFill>
                      <a:schemeClr val="accent4">
                        <a:lumMod val="50000"/>
                      </a:schemeClr>
                    </a:solidFill>
                    <a:effectLst/>
                    <a:latin typeface="Nunito" pitchFamily="2" charset="0"/>
                  </a:rPr>
                  <a:t>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GB" sz="20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sz="2000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GB" sz="20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GB" sz="20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i="0" dirty="0">
                    <a:solidFill>
                      <a:schemeClr val="accent4">
                        <a:lumMod val="50000"/>
                      </a:schemeClr>
                    </a:solidFill>
                    <a:effectLst/>
                    <a:latin typeface="Lucida Sans Typewriter" panose="020B0509030504030204" pitchFamily="49" charset="0"/>
                  </a:rPr>
                  <a:t> </a:t>
                </a:r>
                <a:r>
                  <a:rPr lang="en-US" sz="2000" b="0" i="0" dirty="0" err="1">
                    <a:solidFill>
                      <a:schemeClr val="accent4">
                        <a:lumMod val="50000"/>
                      </a:schemeClr>
                    </a:solidFill>
                    <a:effectLst/>
                    <a:latin typeface="Lucida Sans Typewriter" panose="020B0509030504030204" pitchFamily="49" charset="0"/>
                  </a:rPr>
                  <a:t>loglogn</a:t>
                </a:r>
                <a:r>
                  <a:rPr lang="en-US" sz="2000" b="0" i="0" dirty="0">
                    <a:solidFill>
                      <a:schemeClr val="accent4">
                        <a:lumMod val="50000"/>
                      </a:schemeClr>
                    </a:solidFill>
                    <a:effectLst/>
                    <a:latin typeface="Lucida Sans Typewriter" panose="020B0509030504030204" pitchFamily="49" charset="0"/>
                  </a:rPr>
                  <a:t>) </a:t>
                </a:r>
                <a:br>
                  <a:rPr lang="en-US" sz="2000" b="0" i="0" dirty="0">
                    <a:solidFill>
                      <a:schemeClr val="accent4">
                        <a:lumMod val="50000"/>
                      </a:schemeClr>
                    </a:solidFill>
                    <a:effectLst/>
                    <a:latin typeface="Lucida Sans Typewriter" panose="020B0509030504030204" pitchFamily="49" charset="0"/>
                  </a:rPr>
                </a:br>
                <a:r>
                  <a:rPr lang="en-US" sz="2000" b="0" i="0" dirty="0">
                    <a:solidFill>
                      <a:schemeClr val="accent4">
                        <a:lumMod val="50000"/>
                      </a:schemeClr>
                    </a:solidFill>
                    <a:effectLst/>
                    <a:latin typeface="Lucida Sans Typewriter" panose="020B0509030504030204" pitchFamily="49" charset="0"/>
                  </a:rPr>
                  <a:t>	(c) if p &lt; -1, then T(n) = </a:t>
                </a:r>
                <a:r>
                  <a:rPr lang="el-GR" sz="2000" b="0" i="0" dirty="0">
                    <a:solidFill>
                      <a:schemeClr val="accent4">
                        <a:lumMod val="50000"/>
                      </a:schemeClr>
                    </a:solidFill>
                    <a:effectLst/>
                    <a:latin typeface="Nunito" pitchFamily="2" charset="0"/>
                  </a:rPr>
                  <a:t>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GB" sz="20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sz="2000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GB" sz="20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b="0" i="0" dirty="0">
                    <a:solidFill>
                      <a:schemeClr val="accent4">
                        <a:lumMod val="50000"/>
                      </a:schemeClr>
                    </a:solidFill>
                    <a:effectLst/>
                    <a:latin typeface="Lucida Sans Typewriter" panose="020B0509030504030204" pitchFamily="49" charset="0"/>
                  </a:rPr>
                  <a:t>) </a:t>
                </a:r>
                <a:br>
                  <a:rPr lang="en-US" sz="2000" b="0" i="0" dirty="0">
                    <a:solidFill>
                      <a:schemeClr val="accent4">
                        <a:lumMod val="50000"/>
                      </a:schemeClr>
                    </a:solidFill>
                    <a:effectLst/>
                    <a:latin typeface="Lucida Sans Typewriter" panose="020B0509030504030204" pitchFamily="49" charset="0"/>
                  </a:rPr>
                </a:br>
                <a:r>
                  <a:rPr lang="en-US" sz="2000" b="0" i="0" dirty="0">
                    <a:solidFill>
                      <a:schemeClr val="accent4">
                        <a:lumMod val="50000"/>
                      </a:schemeClr>
                    </a:solidFill>
                    <a:effectLst/>
                    <a:latin typeface="Lucida Sans Typewriter" panose="020B0509030504030204" pitchFamily="49" charset="0"/>
                  </a:rPr>
                  <a:t> </a:t>
                </a:r>
              </a:p>
              <a:p>
                <a:pPr algn="l" fontAlgn="base">
                  <a:buFont typeface="+mj-lt"/>
                  <a:buAutoNum type="arabicPeriod"/>
                </a:pPr>
                <a:r>
                  <a:rPr lang="en-US" sz="2000" b="0" i="0" dirty="0">
                    <a:solidFill>
                      <a:schemeClr val="accent4">
                        <a:lumMod val="50000"/>
                      </a:schemeClr>
                    </a:solidFill>
                    <a:effectLst/>
                    <a:latin typeface="Lucida Sans Typewriter" panose="020B0509030504030204" pitchFamily="49" charset="0"/>
                  </a:rPr>
                  <a:t>if a &lt; b</a:t>
                </a:r>
                <a:r>
                  <a:rPr lang="en-US" sz="2000" b="0" i="0" baseline="30000" dirty="0">
                    <a:solidFill>
                      <a:schemeClr val="accent4">
                        <a:lumMod val="50000"/>
                      </a:schemeClr>
                    </a:solidFill>
                    <a:effectLst/>
                    <a:latin typeface="Lucida Sans Typewriter" panose="020B0509030504030204" pitchFamily="49" charset="0"/>
                  </a:rPr>
                  <a:t>k</a:t>
                </a:r>
                <a:r>
                  <a:rPr lang="en-US" sz="2000" b="0" i="0" dirty="0">
                    <a:solidFill>
                      <a:schemeClr val="accent4">
                        <a:lumMod val="50000"/>
                      </a:schemeClr>
                    </a:solidFill>
                    <a:effectLst/>
                    <a:latin typeface="Lucida Sans Typewriter" panose="020B0509030504030204" pitchFamily="49" charset="0"/>
                  </a:rPr>
                  <a:t>, then </a:t>
                </a:r>
                <a:br>
                  <a:rPr lang="en-US" sz="2000" b="0" i="0" dirty="0">
                    <a:solidFill>
                      <a:schemeClr val="accent4">
                        <a:lumMod val="50000"/>
                      </a:schemeClr>
                    </a:solidFill>
                    <a:effectLst/>
                    <a:latin typeface="Lucida Sans Typewriter" panose="020B0509030504030204" pitchFamily="49" charset="0"/>
                  </a:rPr>
                </a:br>
                <a:r>
                  <a:rPr lang="en-US" sz="2000" b="0" i="0" dirty="0">
                    <a:solidFill>
                      <a:schemeClr val="accent4">
                        <a:lumMod val="50000"/>
                      </a:schemeClr>
                    </a:solidFill>
                    <a:effectLst/>
                    <a:latin typeface="Lucida Sans Typewriter" panose="020B0509030504030204" pitchFamily="49" charset="0"/>
                  </a:rPr>
                  <a:t>	(a) if p &gt;= 0, then T(n) = </a:t>
                </a:r>
                <a:r>
                  <a:rPr lang="el-GR" sz="2000" b="0" i="0" dirty="0">
                    <a:solidFill>
                      <a:schemeClr val="accent4">
                        <a:lumMod val="50000"/>
                      </a:schemeClr>
                    </a:solidFill>
                    <a:effectLst/>
                    <a:latin typeface="Nunito" pitchFamily="2" charset="0"/>
                  </a:rPr>
                  <a:t>θ(</a:t>
                </a:r>
                <a:r>
                  <a:rPr lang="en-US" sz="2000" b="0" i="0" dirty="0" err="1">
                    <a:solidFill>
                      <a:schemeClr val="accent4">
                        <a:lumMod val="50000"/>
                      </a:schemeClr>
                    </a:solidFill>
                    <a:effectLst/>
                    <a:latin typeface="Lucida Sans Typewriter" panose="020B0509030504030204" pitchFamily="49" charset="0"/>
                  </a:rPr>
                  <a:t>n</a:t>
                </a:r>
                <a:r>
                  <a:rPr lang="en-US" sz="2000" b="0" i="0" baseline="30000" dirty="0" err="1">
                    <a:solidFill>
                      <a:schemeClr val="accent4">
                        <a:lumMod val="50000"/>
                      </a:schemeClr>
                    </a:solidFill>
                    <a:effectLst/>
                    <a:latin typeface="Lucida Sans Typewriter" panose="020B0509030504030204" pitchFamily="49" charset="0"/>
                  </a:rPr>
                  <a:t>k</a:t>
                </a:r>
                <a:r>
                  <a:rPr lang="en-US" sz="2000" b="0" i="0" dirty="0">
                    <a:solidFill>
                      <a:schemeClr val="accent4">
                        <a:lumMod val="50000"/>
                      </a:schemeClr>
                    </a:solidFill>
                    <a:effectLst/>
                    <a:latin typeface="Lucida Sans Typewriter" panose="020B0509030504030204" pitchFamily="49" charset="0"/>
                  </a:rPr>
                  <a:t> </a:t>
                </a:r>
                <a:r>
                  <a:rPr lang="en-US" sz="2000" b="0" i="0" dirty="0" err="1">
                    <a:solidFill>
                      <a:schemeClr val="accent4">
                        <a:lumMod val="50000"/>
                      </a:schemeClr>
                    </a:solidFill>
                    <a:effectLst/>
                    <a:latin typeface="Lucida Sans Typewriter" panose="020B0509030504030204" pitchFamily="49" charset="0"/>
                  </a:rPr>
                  <a:t>log</a:t>
                </a:r>
                <a:r>
                  <a:rPr lang="en-US" sz="2000" b="0" i="0" baseline="30000" dirty="0" err="1">
                    <a:solidFill>
                      <a:schemeClr val="accent4">
                        <a:lumMod val="50000"/>
                      </a:schemeClr>
                    </a:solidFill>
                    <a:effectLst/>
                    <a:latin typeface="Lucida Sans Typewriter" panose="020B0509030504030204" pitchFamily="49" charset="0"/>
                  </a:rPr>
                  <a:t>p</a:t>
                </a:r>
                <a:r>
                  <a:rPr lang="en-US" sz="2000" b="0" i="0" dirty="0" err="1">
                    <a:solidFill>
                      <a:schemeClr val="accent4">
                        <a:lumMod val="50000"/>
                      </a:schemeClr>
                    </a:solidFill>
                    <a:effectLst/>
                    <a:latin typeface="Lucida Sans Typewriter" panose="020B0509030504030204" pitchFamily="49" charset="0"/>
                  </a:rPr>
                  <a:t>n</a:t>
                </a:r>
                <a:r>
                  <a:rPr lang="en-US" sz="2000" b="0" i="0" dirty="0">
                    <a:solidFill>
                      <a:schemeClr val="accent4">
                        <a:lumMod val="50000"/>
                      </a:schemeClr>
                    </a:solidFill>
                    <a:effectLst/>
                    <a:latin typeface="Lucida Sans Typewriter" panose="020B0509030504030204" pitchFamily="49" charset="0"/>
                  </a:rPr>
                  <a:t>) </a:t>
                </a:r>
                <a:br>
                  <a:rPr lang="en-US" sz="2000" b="0" i="0" dirty="0">
                    <a:solidFill>
                      <a:schemeClr val="accent4">
                        <a:lumMod val="50000"/>
                      </a:schemeClr>
                    </a:solidFill>
                    <a:effectLst/>
                    <a:latin typeface="Lucida Sans Typewriter" panose="020B0509030504030204" pitchFamily="49" charset="0"/>
                  </a:rPr>
                </a:br>
                <a:r>
                  <a:rPr lang="en-US" sz="2000" b="0" i="0" dirty="0">
                    <a:solidFill>
                      <a:schemeClr val="accent4">
                        <a:lumMod val="50000"/>
                      </a:schemeClr>
                    </a:solidFill>
                    <a:effectLst/>
                    <a:latin typeface="Lucida Sans Typewriter" panose="020B0509030504030204" pitchFamily="49" charset="0"/>
                  </a:rPr>
                  <a:t>	(b) if p &lt; 0, then T(n) = </a:t>
                </a:r>
                <a:r>
                  <a:rPr lang="el-GR" sz="2000" b="0" i="0" dirty="0">
                    <a:solidFill>
                      <a:schemeClr val="accent4">
                        <a:lumMod val="50000"/>
                      </a:schemeClr>
                    </a:solidFill>
                    <a:effectLst/>
                    <a:latin typeface="Nunito" pitchFamily="2" charset="0"/>
                  </a:rPr>
                  <a:t>θ(</a:t>
                </a:r>
                <a:r>
                  <a:rPr lang="en-US" sz="2000" b="0" i="0" dirty="0" err="1">
                    <a:solidFill>
                      <a:schemeClr val="accent4">
                        <a:lumMod val="50000"/>
                      </a:schemeClr>
                    </a:solidFill>
                    <a:effectLst/>
                    <a:latin typeface="Lucida Sans Typewriter" panose="020B0509030504030204" pitchFamily="49" charset="0"/>
                  </a:rPr>
                  <a:t>n</a:t>
                </a:r>
                <a:r>
                  <a:rPr lang="en-US" sz="2000" b="0" i="0" baseline="30000" dirty="0" err="1">
                    <a:solidFill>
                      <a:schemeClr val="accent4">
                        <a:lumMod val="50000"/>
                      </a:schemeClr>
                    </a:solidFill>
                    <a:effectLst/>
                    <a:latin typeface="Lucida Sans Typewriter" panose="020B0509030504030204" pitchFamily="49" charset="0"/>
                  </a:rPr>
                  <a:t>k</a:t>
                </a:r>
                <a:r>
                  <a:rPr lang="en-US" sz="2000" b="0" i="0" dirty="0">
                    <a:solidFill>
                      <a:schemeClr val="accent4">
                        <a:lumMod val="50000"/>
                      </a:schemeClr>
                    </a:solidFill>
                    <a:effectLst/>
                    <a:latin typeface="Lucida Sans Typewriter" panose="020B0509030504030204" pitchFamily="49" charset="0"/>
                  </a:rPr>
                  <a:t>) 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  <a:latin typeface="Lucida Sans Typewriter" panose="020B05090305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1EE1CD-C801-A697-AB32-AE7AC1CFC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68" y="1894407"/>
                <a:ext cx="8725678" cy="4722768"/>
              </a:xfrm>
              <a:prstGeom prst="rect">
                <a:avLst/>
              </a:prstGeom>
              <a:blipFill>
                <a:blip r:embed="rId3"/>
                <a:stretch>
                  <a:fillRect l="-769" t="-775" b="-2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696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EC4114-EFFC-62D0-DB35-F89024A15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322" y="85208"/>
            <a:ext cx="10515600" cy="810532"/>
          </a:xfrm>
        </p:spPr>
        <p:txBody>
          <a:bodyPr/>
          <a:lstStyle/>
          <a:p>
            <a:r>
              <a:rPr lang="en-GB" dirty="0">
                <a:latin typeface="Lucida Sans" panose="020B0602030504020204" pitchFamily="34" charset="0"/>
              </a:rPr>
              <a:t>Examples</a:t>
            </a:r>
            <a:endParaRPr lang="en-US" dirty="0">
              <a:latin typeface="Lucida Sans" panose="020B0602030504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1F0A789-F40C-D47B-0950-0FC3A6C2E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8" y="1077842"/>
            <a:ext cx="5607698" cy="55455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4BA24E6-B07D-E908-6322-275A11DD9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956" y="1077842"/>
            <a:ext cx="4530032" cy="530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38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EC4114-EFFC-62D0-DB35-F89024A1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ucida Sans" panose="020B0602030504020204" pitchFamily="34" charset="0"/>
              </a:rPr>
              <a:t>More practices</a:t>
            </a:r>
            <a:endParaRPr lang="en-US" dirty="0">
              <a:latin typeface="Lucida Sans" panose="020B0602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="" id="{A1EBCD43-16D4-B36C-00AD-4B6F922FAF8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68741348"/>
                  </p:ext>
                </p:extLst>
              </p:nvPr>
            </p:nvGraphicFramePr>
            <p:xfrm>
              <a:off x="838200" y="1825625"/>
              <a:ext cx="7074159" cy="37772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04388">
                      <a:extLst>
                        <a:ext uri="{9D8B030D-6E8A-4147-A177-3AD203B41FA5}">
                          <a16:colId xmlns:a16="http://schemas.microsoft.com/office/drawing/2014/main" xmlns="" val="120971220"/>
                        </a:ext>
                      </a:extLst>
                    </a:gridCol>
                    <a:gridCol w="3069771">
                      <a:extLst>
                        <a:ext uri="{9D8B030D-6E8A-4147-A177-3AD203B41FA5}">
                          <a16:colId xmlns:a16="http://schemas.microsoft.com/office/drawing/2014/main" xmlns="" val="7657360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Lucida Sans Typewriter" panose="020B0509030504030204" pitchFamily="49" charset="0"/>
                            </a:rPr>
                            <a:t>Recurrence relation</a:t>
                          </a:r>
                          <a:endParaRPr lang="en-US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Lucida Sans Typewriter" panose="020B0509030504030204" pitchFamily="49" charset="0"/>
                            </a:rPr>
                            <a:t>solution</a:t>
                          </a:r>
                          <a:endParaRPr lang="en-US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907457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GB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num>
                                      <m:den>
                                        <m: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91965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GB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609375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GB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unc>
                                  <m:func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621798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GB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unc>
                                      <m:funcPr>
                                        <m:ctrlPr>
                                          <a:rPr lang="en-GB" b="0" i="1" smtClean="0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unc>
                                      <m:funcPr>
                                        <m:ctrlPr>
                                          <a:rPr lang="en-GB" b="0" i="1" smtClean="0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4346308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GB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GB" b="0" i="1" smtClean="0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unc>
                                  <m:func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GB" b="0" i="1" smtClean="0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en-US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7214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GB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unc>
                                      <m:funcPr>
                                        <m:ctrlPr>
                                          <a:rPr lang="en-GB" b="0" i="1" smtClean="0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8189678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1EBCD43-16D4-B36C-00AD-4B6F922FAF8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68741348"/>
                  </p:ext>
                </p:extLst>
              </p:nvPr>
            </p:nvGraphicFramePr>
            <p:xfrm>
              <a:off x="838200" y="1825625"/>
              <a:ext cx="7074159" cy="38722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04388">
                      <a:extLst>
                        <a:ext uri="{9D8B030D-6E8A-4147-A177-3AD203B41FA5}">
                          <a16:colId xmlns:a16="http://schemas.microsoft.com/office/drawing/2014/main" val="120971220"/>
                        </a:ext>
                      </a:extLst>
                    </a:gridCol>
                    <a:gridCol w="3069771">
                      <a:extLst>
                        <a:ext uri="{9D8B030D-6E8A-4147-A177-3AD203B41FA5}">
                          <a16:colId xmlns:a16="http://schemas.microsoft.com/office/drawing/2014/main" val="7657360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Lucida Sans Typewriter" panose="020B0509030504030204" pitchFamily="49" charset="0"/>
                            </a:rPr>
                            <a:t>Recurrence relation</a:t>
                          </a:r>
                          <a:endParaRPr lang="en-US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Lucida Sans Typewriter" panose="020B0509030504030204" pitchFamily="49" charset="0"/>
                            </a:rPr>
                            <a:t>solution</a:t>
                          </a:r>
                          <a:endParaRPr lang="en-US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457738"/>
                      </a:ext>
                    </a:extLst>
                  </a:tr>
                  <a:tr h="576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2" t="-68421" r="-77169" b="-50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556" t="-68421" r="-595" b="-5073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965921"/>
                      </a:ext>
                    </a:extLst>
                  </a:tr>
                  <a:tr h="576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2" t="-170213" r="-77169" b="-412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556" t="-170213" r="-595" b="-4127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9375241"/>
                      </a:ext>
                    </a:extLst>
                  </a:tr>
                  <a:tr h="576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2" t="-267368" r="-77169" b="-30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556" t="-267368" r="-595" b="-308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798959"/>
                      </a:ext>
                    </a:extLst>
                  </a:tr>
                  <a:tr h="576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2" t="-367368" r="-77169" b="-20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556" t="-367368" r="-595" b="-208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4630864"/>
                      </a:ext>
                    </a:extLst>
                  </a:tr>
                  <a:tr h="6188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2" t="-439604" r="-77169" b="-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556" t="-439604" r="-595" b="-960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14066"/>
                      </a:ext>
                    </a:extLst>
                  </a:tr>
                  <a:tr h="576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2" t="-573684" r="-77169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556" t="-573684" r="-595" b="-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89678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41740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EC4114-EFFC-62D0-DB35-F89024A1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ucida Sans" panose="020B0602030504020204" pitchFamily="34" charset="0"/>
              </a:rPr>
              <a:t>Some Important Formulas</a:t>
            </a:r>
            <a:endParaRPr lang="en-US" dirty="0">
              <a:latin typeface="Lucida Sans" panose="020B0602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="" id="{A1EBCD43-16D4-B36C-00AD-4B6F922FAF8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08000820"/>
                  </p:ext>
                </p:extLst>
              </p:nvPr>
            </p:nvGraphicFramePr>
            <p:xfrm>
              <a:off x="838200" y="1825625"/>
              <a:ext cx="9609813" cy="3434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609813">
                      <a:extLst>
                        <a:ext uri="{9D8B030D-6E8A-4147-A177-3AD203B41FA5}">
                          <a16:colId xmlns:a16="http://schemas.microsoft.com/office/drawing/2014/main" xmlns="" val="7657360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2400" b="0" dirty="0">
                              <a:latin typeface="Lucida Sans" panose="020B0602030504020204" pitchFamily="34" charset="0"/>
                            </a:rPr>
                            <a:t>1) </a:t>
                          </a:r>
                          <a14:m>
                            <m:oMath xmlns:m="http://schemas.openxmlformats.org/officeDocument/2006/math"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    1+2+ …+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en-GB" sz="2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num>
                                <m:den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endParaRPr lang="en-US" sz="2400" dirty="0">
                            <a:latin typeface="Lucida Sans" panose="020B06020305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907457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2400" dirty="0">
                              <a:latin typeface="Lucida Sans" panose="020B0602030504020204" pitchFamily="34" charset="0"/>
                            </a:rPr>
                            <a:t>2) 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24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0 </m:t>
                                  </m:r>
                                </m:sup>
                              </m:s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</m:oMath>
                          </a14:m>
                          <a:r>
                            <a:rPr lang="en-GB" sz="2400" dirty="0">
                              <a:latin typeface="Lucida Sans" panose="020B0602030504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24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</m:sup>
                              </m:s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sz="24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+ …+</m:t>
                              </m:r>
                              <m:sSup>
                                <m:sSupPr>
                                  <m:ctrlPr>
                                    <a:rPr lang="en-GB" sz="24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p>
                              </m:s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GB" sz="24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GB" sz="24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US" sz="2400" dirty="0">
                              <a:latin typeface="Lucida Sans" panose="020B0602030504020204" pitchFamily="34" charset="0"/>
                            </a:rPr>
                            <a:t> = </a:t>
                          </a:r>
                          <a:r>
                            <a:rPr lang="en-GB" sz="2400" dirty="0">
                              <a:latin typeface="Lucida Sans" panose="020B0602030504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24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oMath>
                          </a14:m>
                          <a:endParaRPr lang="en-US" sz="2400" dirty="0">
                            <a:latin typeface="Lucida Sans" panose="020B06020305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91965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2400" dirty="0">
                              <a:latin typeface="Lucida Sans" panose="020B0602030504020204" pitchFamily="34" charset="0"/>
                            </a:rPr>
                            <a:t>3)   </a:t>
                          </a:r>
                          <a14:m>
                            <m:oMath xmlns:m="http://schemas.openxmlformats.org/officeDocument/2006/math"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+ …+</m:t>
                              </m:r>
                              <m:sSup>
                                <m:sSupPr>
                                  <m:ctrlPr>
                                    <a:rPr lang="en-GB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GB" sz="24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GB" sz="24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= </m:t>
                                  </m:r>
                                  <m:f>
                                    <m:fPr>
                                      <m:ctrlPr>
                                        <a:rPr lang="en-GB" sz="24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GB" sz="2400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p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nary>
                            </m:oMath>
                          </a14:m>
                          <a:r>
                            <a:rPr lang="en-US" sz="2400" dirty="0">
                              <a:latin typeface="Lucida Sans" panose="020B0602030504020204" pitchFamily="34" charset="0"/>
                            </a:rPr>
                            <a:t> </a:t>
                          </a:r>
                        </a:p>
                        <a:p>
                          <a:pPr algn="l"/>
                          <a:r>
                            <a:rPr lang="en-US" sz="2400" dirty="0">
                              <a:latin typeface="Lucida Sans" panose="020B0602030504020204" pitchFamily="34" charset="0"/>
                            </a:rPr>
                            <a:t>      if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>
                              <a:latin typeface="Lucida Sans" panose="020B0602030504020204" pitchFamily="34" charset="0"/>
                            </a:rPr>
                            <a:t> &lt; 1 , then</a:t>
                          </a:r>
                          <a:r>
                            <a:rPr lang="en-US" sz="2400" baseline="0" dirty="0">
                              <a:latin typeface="Lucida Sans" panose="020B0602030504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GB" sz="24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GB" sz="24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= </m:t>
                                  </m:r>
                                  <m:f>
                                    <m:fPr>
                                      <m:ctrlPr>
                                        <a:rPr lang="en-GB" sz="24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GB" sz="2400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1− </m:t>
                                          </m:r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nary>
                            </m:oMath>
                          </a14:m>
                          <a:endParaRPr lang="en-US" sz="2400" dirty="0">
                            <a:latin typeface="Lucida Sans" panose="020B06020305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609375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2400" dirty="0">
                              <a:latin typeface="Lucida Sans" panose="020B0602030504020204" pitchFamily="34" charset="0"/>
                            </a:rPr>
                            <a:t>4)   </a:t>
                          </a:r>
                          <a:r>
                            <a:rPr lang="en-GB" sz="2400" baseline="0" dirty="0">
                              <a:latin typeface="Lucida Sans" panose="020B0602030504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GB" sz="2400" i="1" baseline="0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400" i="0" baseline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GB" sz="2400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func>
                              <m:r>
                                <a:rPr lang="en-GB" sz="2400" b="0" i="1" baseline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GB" sz="2400" i="1" baseline="0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400" i="0" baseline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GB" sz="2400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func>
                              <m:r>
                                <a:rPr lang="en-GB" sz="2400" b="0" i="1" baseline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GB" sz="2400" i="1" baseline="0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400" i="0" baseline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GB" sz="2400" b="0" i="1" baseline="0" smtClean="0">
                                      <a:latin typeface="Cambria Math" panose="02040503050406030204" pitchFamily="18" charset="0"/>
                                    </a:rPr>
                                    <m:t>3+ …+</m:t>
                                  </m:r>
                                  <m:func>
                                    <m:funcPr>
                                      <m:ctrlPr>
                                        <a:rPr lang="en-GB" sz="2400" i="1" baseline="0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sz="2400" i="0" baseline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GB" sz="2400" b="0" i="1" baseline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  <m:r>
                                    <a:rPr lang="en-GB" sz="2400" b="0" i="1" baseline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sz="24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≈</m:t>
                                  </m:r>
                                  <m:r>
                                    <a:rPr lang="en-GB" sz="24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func>
                                    <m:funcPr>
                                      <m:ctrlPr>
                                        <a:rPr lang="en-GB" sz="2400" i="1" baseline="0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sz="2400" i="0" baseline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GB" sz="2400" b="0" i="1" baseline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func>
                            </m:oMath>
                          </a14:m>
                          <a:endParaRPr lang="en-US" sz="2400" dirty="0">
                            <a:latin typeface="Lucida Sans" panose="020B06020305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621798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2400" dirty="0">
                              <a:latin typeface="Lucida Sans" panose="020B0602030504020204" pitchFamily="34" charset="0"/>
                            </a:rPr>
                            <a:t>5)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24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     1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sz="24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sz="24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+ …+</m:t>
                              </m:r>
                              <m:sSup>
                                <m:sSupPr>
                                  <m:ctrlPr>
                                    <a:rPr lang="en-GB" sz="24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GB" sz="24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GB" sz="240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≈</m:t>
                                  </m:r>
                                  <m:f>
                                    <m:fPr>
                                      <m:ctrlPr>
                                        <a:rPr lang="en-GB" sz="24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GB" sz="240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+1 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en-US" sz="2400" dirty="0">
                            <a:latin typeface="Lucida Sans" panose="020B06020305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434630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1EBCD43-16D4-B36C-00AD-4B6F922FAF8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08000820"/>
                  </p:ext>
                </p:extLst>
              </p:nvPr>
            </p:nvGraphicFramePr>
            <p:xfrm>
              <a:off x="838200" y="1825625"/>
              <a:ext cx="9609813" cy="3434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609813">
                      <a:extLst>
                        <a:ext uri="{9D8B030D-6E8A-4147-A177-3AD203B41FA5}">
                          <a16:colId xmlns:a16="http://schemas.microsoft.com/office/drawing/2014/main" val="765736084"/>
                        </a:ext>
                      </a:extLst>
                    </a:gridCol>
                  </a:tblGrid>
                  <a:tr h="6249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" t="-971" r="-127" b="-4504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7457738"/>
                      </a:ext>
                    </a:extLst>
                  </a:tr>
                  <a:tr h="4710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" t="-135065" r="-127" b="-50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965921"/>
                      </a:ext>
                    </a:extLst>
                  </a:tr>
                  <a:tr h="12307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" t="-89604" r="-127" b="-915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937524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" t="-510667" r="-127" b="-1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798959"/>
                      </a:ext>
                    </a:extLst>
                  </a:tr>
                  <a:tr h="6501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" t="-428037" r="-127" b="-28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46308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BED16506-3F10-215A-1198-C9D7EB8A0F72}"/>
                  </a:ext>
                </a:extLst>
              </p:cNvPr>
              <p:cNvSpPr txBox="1"/>
              <p:nvPr/>
            </p:nvSpPr>
            <p:spPr>
              <a:xfrm>
                <a:off x="494522" y="5430416"/>
                <a:ext cx="11000792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Lucida Sans" panose="020B0602030504020204" pitchFamily="34" charset="0"/>
                  </a:rPr>
                  <a:t>***Important note: </a:t>
                </a:r>
                <a:r>
                  <a:rPr lang="en-US" sz="1800" dirty="0">
                    <a:latin typeface="Lucida Sans" panose="020B0602030504020204" pitchFamily="34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>
                    <a:latin typeface="Lucida Sans" panose="020B0602030504020204" pitchFamily="34" charset="0"/>
                  </a:rPr>
                  <a:t> &lt; 1 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𝑠𝑜𝑚𝑒𝑡h𝑖𝑛𝑔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>
                  <a:latin typeface="Lucida Sans" panose="020B0602030504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D16506-3F10-215A-1198-C9D7EB8A0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22" y="5430416"/>
                <a:ext cx="11000792" cy="378245"/>
              </a:xfrm>
              <a:prstGeom prst="rect">
                <a:avLst/>
              </a:prstGeom>
              <a:blipFill>
                <a:blip r:embed="rId3"/>
                <a:stretch>
                  <a:fillRect l="-443"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635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EC4114-EFFC-62D0-DB35-F89024A15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5" y="365125"/>
            <a:ext cx="11252718" cy="1325563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Lucida Sans Typewriter" panose="020B0509030504030204" pitchFamily="49" charset="0"/>
              </a:rPr>
              <a:t>Solving recurrence using recursive tree</a:t>
            </a:r>
            <a:endParaRPr lang="en-US" sz="3600" b="1" dirty="0">
              <a:latin typeface="Lucida Sans Typewriter" panose="020B05090305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C6A52E-975D-8B3D-82ED-FBDE97CAA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24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Lucida Sans Typewriter" panose="020B0509030504030204" pitchFamily="49" charset="0"/>
              </a:rPr>
              <a:t>Steps to solve recurrence relation using recursion tree method:</a:t>
            </a:r>
            <a:endParaRPr lang="en-GB" sz="2400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Lucida Sans Typewriter" panose="020B0509030504030204" pitchFamily="49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GB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Lucida Sans Typewriter" panose="020B0509030504030204" pitchFamily="49" charset="0"/>
              </a:rPr>
              <a:t>Draw a recursive tree for given recurrence relation</a:t>
            </a:r>
          </a:p>
          <a:p>
            <a:pPr algn="l" fontAlgn="base">
              <a:buFont typeface="+mj-lt"/>
              <a:buAutoNum type="arabicPeriod"/>
            </a:pPr>
            <a:r>
              <a:rPr lang="en-GB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Lucida Sans Typewriter" panose="020B0509030504030204" pitchFamily="49" charset="0"/>
              </a:rPr>
              <a:t>Calculate</a:t>
            </a:r>
            <a:r>
              <a:rPr lang="en-GB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Lucida Sans Typewriter" panose="020B0509030504030204" pitchFamily="49" charset="0"/>
              </a:rPr>
              <a:t> </a:t>
            </a:r>
            <a:r>
              <a:rPr lang="en-GB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Lucida Sans Typewriter" panose="020B0509030504030204" pitchFamily="49" charset="0"/>
              </a:rPr>
              <a:t>the cost at each level and count the total no of levels in the recursion tree.</a:t>
            </a:r>
          </a:p>
          <a:p>
            <a:pPr algn="l" fontAlgn="base">
              <a:buFont typeface="+mj-lt"/>
              <a:buAutoNum type="arabicPeriod"/>
            </a:pPr>
            <a:r>
              <a:rPr lang="en-GB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Lucida Sans Typewriter" panose="020B0509030504030204" pitchFamily="49" charset="0"/>
              </a:rPr>
              <a:t>Count the total number of nodes in the last level and calculate the cost of the last level</a:t>
            </a:r>
          </a:p>
          <a:p>
            <a:pPr algn="l" fontAlgn="base">
              <a:buFont typeface="+mj-lt"/>
              <a:buAutoNum type="arabicPeriod"/>
            </a:pPr>
            <a:r>
              <a:rPr lang="en-GB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Lucida Sans Typewriter" panose="020B0509030504030204" pitchFamily="49" charset="0"/>
              </a:rPr>
              <a:t>Sum up the cost of all the levels in the recursive tree</a:t>
            </a:r>
          </a:p>
          <a:p>
            <a:endParaRPr lang="en-US" sz="2400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711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19D15EFB-B795-6A60-4C44-1B2F5933B43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427977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𝑘𝑛</m:t>
                      </m:r>
                    </m:oMath>
                  </m:oMathPara>
                </a14:m>
                <a:endParaRPr lang="en-US" dirty="0">
                  <a:latin typeface="Lucida Sans Typewriter" panose="020B0509030504030204" pitchFamily="49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D15EFB-B795-6A60-4C44-1B2F5933B4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427977"/>
              </a:xfrm>
              <a:blipFill>
                <a:blip r:embed="rId2"/>
                <a:stretch>
                  <a:fillRect t="-65714" b="-7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B433FD-5711-6C9D-BA17-66788454D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11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Lucida Sans Typewriter" panose="020B0509030504030204" pitchFamily="49" charset="0"/>
              </a:rPr>
              <a:t>Draw recursive tree</a:t>
            </a:r>
            <a:endParaRPr lang="en-US" sz="2000" dirty="0">
              <a:latin typeface="Lucida Sans Typewriter" panose="020B05090305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201388C-CC5C-4056-72AD-2EE00420E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57" y="1552408"/>
            <a:ext cx="3046543" cy="25072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xmlns="" id="{AED9DFC8-C416-7F0F-384B-09F93DED20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9747204"/>
                  </p:ext>
                </p:extLst>
              </p:nvPr>
            </p:nvGraphicFramePr>
            <p:xfrm>
              <a:off x="4001279" y="1140947"/>
              <a:ext cx="8076162" cy="391939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18126">
                      <a:extLst>
                        <a:ext uri="{9D8B030D-6E8A-4147-A177-3AD203B41FA5}">
                          <a16:colId xmlns:a16="http://schemas.microsoft.com/office/drawing/2014/main" xmlns="" val="4170945538"/>
                        </a:ext>
                      </a:extLst>
                    </a:gridCol>
                    <a:gridCol w="2035325">
                      <a:extLst>
                        <a:ext uri="{9D8B030D-6E8A-4147-A177-3AD203B41FA5}">
                          <a16:colId xmlns:a16="http://schemas.microsoft.com/office/drawing/2014/main" xmlns="" val="883431978"/>
                        </a:ext>
                      </a:extLst>
                    </a:gridCol>
                    <a:gridCol w="4422711">
                      <a:extLst>
                        <a:ext uri="{9D8B030D-6E8A-4147-A177-3AD203B41FA5}">
                          <a16:colId xmlns:a16="http://schemas.microsoft.com/office/drawing/2014/main" xmlns="" val="2002943795"/>
                        </a:ext>
                      </a:extLst>
                    </a:gridCol>
                  </a:tblGrid>
                  <a:tr h="755780"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Lucida Sans Typewriter" panose="020B0509030504030204" pitchFamily="49" charset="0"/>
                            </a:rPr>
                            <a:t>level</a:t>
                          </a:r>
                          <a:endParaRPr lang="en-US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Lucida Sans Typewriter" panose="020B0509030504030204" pitchFamily="49" charset="0"/>
                            </a:rPr>
                            <a:t>Size of each subproblem</a:t>
                          </a:r>
                          <a:endParaRPr lang="en-US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Lucida Sans Typewriter" panose="020B0509030504030204" pitchFamily="49" charset="0"/>
                            </a:rPr>
                            <a:t>Cost at each level</a:t>
                          </a:r>
                        </a:p>
                        <a:p>
                          <a:r>
                            <a:rPr lang="en-GB" dirty="0">
                              <a:latin typeface="Lucida Sans Typewriter" panose="020B0509030504030204" pitchFamily="49" charset="0"/>
                            </a:rPr>
                            <a:t>(cost for each subproblem=</a:t>
                          </a:r>
                          <a:r>
                            <a:rPr lang="en-GB" dirty="0" err="1">
                              <a:latin typeface="Lucida Sans Typewriter" panose="020B0509030504030204" pitchFamily="49" charset="0"/>
                            </a:rPr>
                            <a:t>kn</a:t>
                          </a:r>
                          <a:r>
                            <a:rPr lang="en-GB" dirty="0">
                              <a:latin typeface="Lucida Sans Typewriter" panose="020B0509030504030204" pitchFamily="49" charset="0"/>
                            </a:rPr>
                            <a:t> of size n))</a:t>
                          </a:r>
                          <a:endParaRPr lang="en-US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933928959"/>
                      </a:ext>
                    </a:extLst>
                  </a:tr>
                  <a:tr h="644450"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Lucida Sans Typewriter" panose="020B0509030504030204" pitchFamily="49" charset="0"/>
                            </a:rPr>
                            <a:t>0</a:t>
                          </a:r>
                          <a:endParaRPr lang="en-US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 ∗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𝑘𝑛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𝑘𝑛</m:t>
                                </m:r>
                              </m:oMath>
                            </m:oMathPara>
                          </a14:m>
                          <a:endParaRPr lang="en-US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562800648"/>
                      </a:ext>
                    </a:extLst>
                  </a:tr>
                  <a:tr h="644450"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Lucida Sans Typewriter" panose="020B0509030504030204" pitchFamily="49" charset="0"/>
                            </a:rPr>
                            <a:t>1</a:t>
                          </a:r>
                          <a:endParaRPr lang="en-US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 ∗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𝑘𝑛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𝑘𝑛</m:t>
                                </m:r>
                              </m:oMath>
                            </m:oMathPara>
                          </a14:m>
                          <a:endParaRPr lang="en-US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225488810"/>
                      </a:ext>
                    </a:extLst>
                  </a:tr>
                  <a:tr h="644450"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Lucida Sans Typewriter" panose="020B0509030504030204" pitchFamily="49" charset="0"/>
                            </a:rPr>
                            <a:t>2</a:t>
                          </a:r>
                          <a:endParaRPr lang="en-US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 ∗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𝑘𝑛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𝑘𝑛</m:t>
                                </m:r>
                              </m:oMath>
                            </m:oMathPara>
                          </a14:m>
                          <a:endParaRPr lang="en-US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713755211"/>
                      </a:ext>
                    </a:extLst>
                  </a:tr>
                  <a:tr h="427195"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Lucida Sans Typewriter" panose="020B0509030504030204" pitchFamily="49" charset="0"/>
                            </a:rPr>
                            <a:t>…</a:t>
                          </a:r>
                          <a:endParaRPr lang="en-US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Lucida Sans Typewriter" panose="020B0509030504030204" pitchFamily="49" charset="0"/>
                            </a:rPr>
                            <a:t>…</a:t>
                          </a:r>
                          <a:endParaRPr lang="en-US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Lucida Sans Typewriter" panose="020B0509030504030204" pitchFamily="49" charset="0"/>
                            </a:rPr>
                            <a:t>… </a:t>
                          </a:r>
                          <a:endParaRPr lang="en-US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632290956"/>
                      </a:ext>
                    </a:extLst>
                  </a:tr>
                  <a:tr h="644450"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Lucida Sans Typewriter" panose="020B0509030504030204" pitchFamily="49" charset="0"/>
                            </a:rPr>
                            <a:t>p(last)</a:t>
                          </a:r>
                          <a:endParaRPr lang="en-US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𝑘𝑛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𝑘𝑛</m:t>
                                </m:r>
                              </m:oMath>
                            </m:oMathPara>
                          </a14:m>
                          <a:endParaRPr lang="en-US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3797150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AED9DFC8-C416-7F0F-384B-09F93DED20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9747204"/>
                  </p:ext>
                </p:extLst>
              </p:nvPr>
            </p:nvGraphicFramePr>
            <p:xfrm>
              <a:off x="4001279" y="1140947"/>
              <a:ext cx="8076162" cy="391939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18126">
                      <a:extLst>
                        <a:ext uri="{9D8B030D-6E8A-4147-A177-3AD203B41FA5}">
                          <a16:colId xmlns:a16="http://schemas.microsoft.com/office/drawing/2014/main" val="4170945538"/>
                        </a:ext>
                      </a:extLst>
                    </a:gridCol>
                    <a:gridCol w="2035325">
                      <a:extLst>
                        <a:ext uri="{9D8B030D-6E8A-4147-A177-3AD203B41FA5}">
                          <a16:colId xmlns:a16="http://schemas.microsoft.com/office/drawing/2014/main" val="883431978"/>
                        </a:ext>
                      </a:extLst>
                    </a:gridCol>
                    <a:gridCol w="4422711">
                      <a:extLst>
                        <a:ext uri="{9D8B030D-6E8A-4147-A177-3AD203B41FA5}">
                          <a16:colId xmlns:a16="http://schemas.microsoft.com/office/drawing/2014/main" val="2002943795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Lucida Sans Typewriter" panose="020B0509030504030204" pitchFamily="49" charset="0"/>
                            </a:rPr>
                            <a:t>level</a:t>
                          </a:r>
                          <a:endParaRPr lang="en-US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Lucida Sans Typewriter" panose="020B0509030504030204" pitchFamily="49" charset="0"/>
                            </a:rPr>
                            <a:t>Size of each subproblem</a:t>
                          </a:r>
                          <a:endParaRPr lang="en-US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Lucida Sans Typewriter" panose="020B0509030504030204" pitchFamily="49" charset="0"/>
                            </a:rPr>
                            <a:t>Cost at each level</a:t>
                          </a:r>
                        </a:p>
                        <a:p>
                          <a:r>
                            <a:rPr lang="en-GB" dirty="0">
                              <a:latin typeface="Lucida Sans Typewriter" panose="020B0509030504030204" pitchFamily="49" charset="0"/>
                            </a:rPr>
                            <a:t>(cost for each subproblem=</a:t>
                          </a:r>
                          <a:r>
                            <a:rPr lang="en-GB" dirty="0" err="1">
                              <a:latin typeface="Lucida Sans Typewriter" panose="020B0509030504030204" pitchFamily="49" charset="0"/>
                            </a:rPr>
                            <a:t>kn</a:t>
                          </a:r>
                          <a:r>
                            <a:rPr lang="en-GB" dirty="0">
                              <a:latin typeface="Lucida Sans Typewriter" panose="020B0509030504030204" pitchFamily="49" charset="0"/>
                            </a:rPr>
                            <a:t> of size n))</a:t>
                          </a:r>
                          <a:endParaRPr lang="en-US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3928959"/>
                      </a:ext>
                    </a:extLst>
                  </a:tr>
                  <a:tr h="644450"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Lucida Sans Typewriter" panose="020B0509030504030204" pitchFamily="49" charset="0"/>
                            </a:rPr>
                            <a:t>0</a:t>
                          </a:r>
                          <a:endParaRPr lang="en-US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940" t="-145283" r="-217964" b="-367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2782" t="-145283" r="-275" b="-3679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2800648"/>
                      </a:ext>
                    </a:extLst>
                  </a:tr>
                  <a:tr h="644450"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Lucida Sans Typewriter" panose="020B0509030504030204" pitchFamily="49" charset="0"/>
                            </a:rPr>
                            <a:t>1</a:t>
                          </a:r>
                          <a:endParaRPr lang="en-US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940" t="-245283" r="-217964" b="-267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2782" t="-245283" r="-275" b="-2679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5488810"/>
                      </a:ext>
                    </a:extLst>
                  </a:tr>
                  <a:tr h="644450"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Lucida Sans Typewriter" panose="020B0509030504030204" pitchFamily="49" charset="0"/>
                            </a:rPr>
                            <a:t>2</a:t>
                          </a:r>
                          <a:endParaRPr lang="en-US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940" t="-345283" r="-217964" b="-167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2782" t="-345283" r="-275" b="-1679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3755211"/>
                      </a:ext>
                    </a:extLst>
                  </a:tr>
                  <a:tr h="427195"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Lucida Sans Typewriter" panose="020B0509030504030204" pitchFamily="49" charset="0"/>
                            </a:rPr>
                            <a:t>…</a:t>
                          </a:r>
                          <a:endParaRPr lang="en-US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Lucida Sans Typewriter" panose="020B0509030504030204" pitchFamily="49" charset="0"/>
                            </a:rPr>
                            <a:t>…</a:t>
                          </a:r>
                          <a:endParaRPr lang="en-US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Lucida Sans Typewriter" panose="020B0509030504030204" pitchFamily="49" charset="0"/>
                            </a:rPr>
                            <a:t>… </a:t>
                          </a:r>
                          <a:endParaRPr lang="en-US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2290956"/>
                      </a:ext>
                    </a:extLst>
                  </a:tr>
                  <a:tr h="644450"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Lucida Sans Typewriter" panose="020B0509030504030204" pitchFamily="49" charset="0"/>
                            </a:rPr>
                            <a:t>p(last)</a:t>
                          </a:r>
                          <a:endParaRPr lang="en-US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940" t="-511321" r="-217964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2782" t="-511321" r="-275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97150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C080DFDB-4E09-1A18-E070-CF654C4B5406}"/>
                  </a:ext>
                </a:extLst>
              </p:cNvPr>
              <p:cNvSpPr txBox="1"/>
              <p:nvPr/>
            </p:nvSpPr>
            <p:spPr>
              <a:xfrm>
                <a:off x="345232" y="5131837"/>
                <a:ext cx="10683551" cy="1015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Lucida Sans Typewriter" panose="020B0509030504030204" pitchFamily="49" charset="0"/>
                  </a:rPr>
                  <a:t>At last level, size of each problem is 1. solving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=1,   </m:t>
                    </m:r>
                  </m:oMath>
                </a14:m>
                <a:r>
                  <a:rPr lang="en-US" dirty="0">
                    <a:latin typeface="Lucida Sans Typewriter" panose="020B0509030504030204" pitchFamily="49" charset="0"/>
                  </a:rPr>
                  <a:t>we get p=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GB" dirty="0">
                  <a:latin typeface="Lucida Sans Typewriter" panose="020B0509030504030204" pitchFamily="49" charset="0"/>
                </a:endParaRPr>
              </a:p>
              <a:p>
                <a:r>
                  <a:rPr lang="en-US" dirty="0">
                    <a:latin typeface="Lucida Sans Typewriter" panose="020B0509030504030204" pitchFamily="49" charset="0"/>
                  </a:rPr>
                  <a:t>Total levels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>
                  <a:latin typeface="Lucida Sans Typewriter" panose="020B0509030504030204" pitchFamily="49" charset="0"/>
                </a:endParaRPr>
              </a:p>
              <a:p>
                <a:r>
                  <a:rPr lang="en-US" dirty="0">
                    <a:latin typeface="Lucida Sans Typewriter" panose="020B0509030504030204" pitchFamily="49" charset="0"/>
                  </a:rPr>
                  <a:t>Total cost = </a:t>
                </a:r>
                <a:r>
                  <a:rPr lang="en-US" dirty="0" err="1">
                    <a:latin typeface="Lucida Sans Typewriter" panose="020B0509030504030204" pitchFamily="49" charset="0"/>
                  </a:rPr>
                  <a:t>kn</a:t>
                </a:r>
                <a:r>
                  <a:rPr lang="en-US" dirty="0">
                    <a:latin typeface="Lucida Sans Typewriter" panose="020B0509030504030204" pitchFamily="49" charset="0"/>
                  </a:rPr>
                  <a:t> (cost of level 0)+ kn*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latin typeface="Lucida Sans Typewriter" panose="020B0509030504030204" pitchFamily="49" charset="0"/>
                  </a:rPr>
                  <a:t>  </a:t>
                </a:r>
                <a:r>
                  <a:rPr lang="en-US" b="1" dirty="0">
                    <a:latin typeface="Lucida Sans Typewriter" panose="020B0509030504030204" pitchFamily="49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GB" b="1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>
                  <a:latin typeface="Lucida Sans Typewriter" panose="020B0509030504030204" pitchFamily="49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80DFDB-4E09-1A18-E070-CF654C4B5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32" y="5131837"/>
                <a:ext cx="10683551" cy="1015471"/>
              </a:xfrm>
              <a:prstGeom prst="rect">
                <a:avLst/>
              </a:prstGeom>
              <a:blipFill>
                <a:blip r:embed="rId5"/>
                <a:stretch>
                  <a:fillRect l="-514" t="-602"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06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7FE1FE-2570-9B34-3B33-662DC67D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812" y="264179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Lucida Sans" panose="020B0602030504020204" pitchFamily="34" charset="0"/>
              </a:rPr>
              <a:t>Recurrence equation of</a:t>
            </a:r>
            <a:br>
              <a:rPr lang="en-GB" dirty="0">
                <a:latin typeface="Lucida Sans" panose="020B0602030504020204" pitchFamily="34" charset="0"/>
              </a:rPr>
            </a:br>
            <a:r>
              <a:rPr lang="en-GB" dirty="0">
                <a:latin typeface="Lucida Sans" panose="020B0602030504020204" pitchFamily="34" charset="0"/>
              </a:rPr>
              <a:t> time complexity </a:t>
            </a:r>
            <a:br>
              <a:rPr lang="en-GB" dirty="0">
                <a:latin typeface="Lucida Sans" panose="020B0602030504020204" pitchFamily="34" charset="0"/>
              </a:rPr>
            </a:br>
            <a:r>
              <a:rPr lang="en-GB" dirty="0">
                <a:latin typeface="Lucida Sans" panose="020B0602030504020204" pitchFamily="34" charset="0"/>
              </a:rPr>
              <a:t>of </a:t>
            </a:r>
            <a:br>
              <a:rPr lang="en-GB" dirty="0">
                <a:latin typeface="Lucida Sans" panose="020B0602030504020204" pitchFamily="34" charset="0"/>
              </a:rPr>
            </a:br>
            <a:r>
              <a:rPr lang="en-GB" dirty="0">
                <a:latin typeface="Lucida Sans" panose="020B0602030504020204" pitchFamily="34" charset="0"/>
              </a:rPr>
              <a:t>Recursive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1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EC4114-EFFC-62D0-DB35-F89024A1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ucida Sans Typewriter" panose="020B0509030504030204" pitchFamily="49" charset="0"/>
              </a:rPr>
              <a:t>Example-1</a:t>
            </a:r>
            <a:endParaRPr lang="en-US" dirty="0">
              <a:latin typeface="Lucida Sans Typewriter" panose="020B0509030504030204" pitchFamily="49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2956691C-926A-2CF5-681A-9B782503E4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584400"/>
              </p:ext>
            </p:extLst>
          </p:nvPr>
        </p:nvGraphicFramePr>
        <p:xfrm>
          <a:off x="838200" y="1825625"/>
          <a:ext cx="1051560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6673">
                  <a:extLst>
                    <a:ext uri="{9D8B030D-6E8A-4147-A177-3AD203B41FA5}">
                      <a16:colId xmlns:a16="http://schemas.microsoft.com/office/drawing/2014/main" xmlns="" val="3836971375"/>
                    </a:ext>
                  </a:extLst>
                </a:gridCol>
                <a:gridCol w="2918927">
                  <a:extLst>
                    <a:ext uri="{9D8B030D-6E8A-4147-A177-3AD203B41FA5}">
                      <a16:colId xmlns:a16="http://schemas.microsoft.com/office/drawing/2014/main" xmlns="" val="3746230711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400" dirty="0">
                          <a:latin typeface="Lucida Sans Typewriter" panose="020B0509030504030204" pitchFamily="49" charset="0"/>
                        </a:rPr>
                        <a:t>int fib(int n) {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2400" dirty="0">
                          <a:latin typeface="Lucida Sans Typewriter" panose="020B0509030504030204" pitchFamily="49" charset="0"/>
                        </a:rPr>
                        <a:t>    if (n &lt;= 1) return n; 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2400" dirty="0">
                          <a:latin typeface="Lucida Sans Typewriter" panose="020B0509030504030204" pitchFamily="49" charset="0"/>
                        </a:rPr>
                        <a:t>    return fib(n - 1) + fib(n - 2);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2400" dirty="0">
                          <a:latin typeface="Lucida Sans Typewriter" panose="020B05090305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Lucida Sans Typewriter" panose="020B05090305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443585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Lucida Sans Typewriter" panose="020B0509030504030204" pitchFamily="49" charset="0"/>
                        </a:rPr>
                        <a:t>O(1)/c (constant)</a:t>
                      </a:r>
                      <a:endParaRPr lang="en-US" sz="2000" dirty="0">
                        <a:latin typeface="Lucida Sans Typewriter" panose="020B05090305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18516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Lucida Sans Typewriter" panose="020B0509030504030204" pitchFamily="49" charset="0"/>
                        </a:rPr>
                        <a:t>T(n-1) + T(n-2)</a:t>
                      </a:r>
                      <a:endParaRPr lang="en-US" sz="2000" dirty="0">
                        <a:latin typeface="Lucida Sans Typewriter" panose="020B05090305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89887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Lucida Sans Typewriter" panose="020B05090305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161835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014C2AB4-ADA3-4FDF-DF88-CFF79CDBF000}"/>
                  </a:ext>
                </a:extLst>
              </p:cNvPr>
              <p:cNvSpPr txBox="1"/>
              <p:nvPr/>
            </p:nvSpPr>
            <p:spPr>
              <a:xfrm>
                <a:off x="2299995" y="3923523"/>
                <a:ext cx="516282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>
                  <a:latin typeface="Lucida Sans Typewriter" panose="020B05090305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4C2AB4-ADA3-4FDF-DF88-CFF79CDBF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995" y="3923523"/>
                <a:ext cx="516282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33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EC4114-EFFC-62D0-DB35-F89024A1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ucida Sans Typewriter" panose="020B0509030504030204" pitchFamily="49" charset="0"/>
              </a:rPr>
              <a:t>Example-2</a:t>
            </a:r>
            <a:endParaRPr lang="en-US" dirty="0">
              <a:latin typeface="Lucida Sans Typewriter" panose="020B0509030504030204" pitchFamily="49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2956691C-926A-2CF5-681A-9B782503E4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620167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383697137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3746230711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000" dirty="0">
                          <a:latin typeface="Lucida Sans Typewriter" panose="020B0509030504030204" pitchFamily="49" charset="0"/>
                        </a:rPr>
                        <a:t>int factorial(int n) {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2000" dirty="0">
                          <a:latin typeface="Lucida Sans Typewriter" panose="020B0509030504030204" pitchFamily="49" charset="0"/>
                        </a:rPr>
                        <a:t>    if (n &lt;= 1)  return 1;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2000" dirty="0">
                          <a:latin typeface="Lucida Sans Typewriter" panose="020B0509030504030204" pitchFamily="49" charset="0"/>
                        </a:rPr>
                        <a:t>    return n * factorial(n - 1);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2000" dirty="0">
                          <a:latin typeface="Lucida Sans Typewriter" panose="020B05090305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Sans Typewriter" panose="020B05090305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443585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Sans Typewriter" panose="020B0509030504030204" pitchFamily="49" charset="0"/>
                        </a:rPr>
                        <a:t>O(1) / c (constant)</a:t>
                      </a:r>
                      <a:endParaRPr lang="en-US" sz="1800" dirty="0">
                        <a:latin typeface="Lucida Sans Typewriter" panose="020B05090305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18516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Sans Typewriter" panose="020B0509030504030204" pitchFamily="49" charset="0"/>
                        </a:rPr>
                        <a:t>T(n-1) </a:t>
                      </a:r>
                      <a:endParaRPr lang="en-US" sz="1800" dirty="0">
                        <a:latin typeface="Lucida Sans Typewriter" panose="020B05090305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89887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Sans Typewriter" panose="020B05090305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161835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014C2AB4-ADA3-4FDF-DF88-CFF79CDBF000}"/>
                  </a:ext>
                </a:extLst>
              </p:cNvPr>
              <p:cNvSpPr txBox="1"/>
              <p:nvPr/>
            </p:nvSpPr>
            <p:spPr>
              <a:xfrm>
                <a:off x="2299995" y="3923523"/>
                <a:ext cx="33775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>
                  <a:latin typeface="Lucida Sans Typewriter" panose="020B05090305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4C2AB4-ADA3-4FDF-DF88-CFF79CDBF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995" y="3923523"/>
                <a:ext cx="337752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499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EC4114-EFFC-62D0-DB35-F89024A1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ucida Sans Typewriter" panose="020B0509030504030204" pitchFamily="49" charset="0"/>
              </a:rPr>
              <a:t>Example-3</a:t>
            </a:r>
            <a:endParaRPr lang="en-US" dirty="0">
              <a:latin typeface="Lucida Sans Typewriter" panose="020B0509030504030204" pitchFamily="49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2956691C-926A-2CF5-681A-9B782503E4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33172"/>
              </p:ext>
            </p:extLst>
          </p:nvPr>
        </p:nvGraphicFramePr>
        <p:xfrm>
          <a:off x="326571" y="1690688"/>
          <a:ext cx="11235078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71184">
                  <a:extLst>
                    <a:ext uri="{9D8B030D-6E8A-4147-A177-3AD203B41FA5}">
                      <a16:colId xmlns:a16="http://schemas.microsoft.com/office/drawing/2014/main" xmlns="" val="3836971375"/>
                    </a:ext>
                  </a:extLst>
                </a:gridCol>
                <a:gridCol w="3863894">
                  <a:extLst>
                    <a:ext uri="{9D8B030D-6E8A-4147-A177-3AD203B41FA5}">
                      <a16:colId xmlns:a16="http://schemas.microsoft.com/office/drawing/2014/main" xmlns="" val="3746230711"/>
                    </a:ext>
                  </a:extLst>
                </a:gridCol>
              </a:tblGrid>
              <a:tr h="1483360">
                <a:tc>
                  <a:txBody>
                    <a:bodyPr/>
                    <a:lstStyle/>
                    <a:p>
                      <a:pPr marL="342900" indent="-342900">
                        <a:spcBef>
                          <a:spcPts val="600"/>
                        </a:spcBef>
                        <a:buFont typeface="+mj-lt"/>
                        <a:buAutoNum type="arabicPeriod"/>
                      </a:pPr>
                      <a:r>
                        <a:rPr lang="en-GB" sz="1800" dirty="0">
                          <a:latin typeface="Lucida Sans Typewriter" panose="020B0509030504030204" pitchFamily="49" charset="0"/>
                        </a:rPr>
                        <a:t>int </a:t>
                      </a:r>
                      <a:r>
                        <a:rPr lang="en-GB" sz="1800" dirty="0" err="1">
                          <a:latin typeface="Lucida Sans Typewriter" panose="020B0509030504030204" pitchFamily="49" charset="0"/>
                        </a:rPr>
                        <a:t>binarySearch</a:t>
                      </a:r>
                      <a:r>
                        <a:rPr lang="en-GB" sz="1800" dirty="0">
                          <a:latin typeface="Lucida Sans Typewriter" panose="020B0509030504030204" pitchFamily="49" charset="0"/>
                        </a:rPr>
                        <a:t>(int </a:t>
                      </a:r>
                      <a:r>
                        <a:rPr lang="en-GB" sz="1800" dirty="0" err="1">
                          <a:latin typeface="Lucida Sans Typewriter" panose="020B0509030504030204" pitchFamily="49" charset="0"/>
                        </a:rPr>
                        <a:t>ar</a:t>
                      </a:r>
                      <a:r>
                        <a:rPr lang="en-GB" sz="1800" dirty="0">
                          <a:latin typeface="Lucida Sans Typewriter" panose="020B0509030504030204" pitchFamily="49" charset="0"/>
                        </a:rPr>
                        <a:t>[], int l, int r, int x) {</a:t>
                      </a:r>
                    </a:p>
                    <a:p>
                      <a:pPr marL="342900" indent="-342900">
                        <a:spcBef>
                          <a:spcPts val="600"/>
                        </a:spcBef>
                        <a:buFont typeface="+mj-lt"/>
                        <a:buAutoNum type="arabicPeriod"/>
                      </a:pPr>
                      <a:r>
                        <a:rPr lang="en-GB" sz="1800" dirty="0">
                          <a:latin typeface="Lucida Sans Typewriter" panose="020B0509030504030204" pitchFamily="49" charset="0"/>
                        </a:rPr>
                        <a:t>    if (l&gt;r) return -1;</a:t>
                      </a:r>
                    </a:p>
                    <a:p>
                      <a:pPr marL="342900" indent="-342900">
                        <a:spcBef>
                          <a:spcPts val="600"/>
                        </a:spcBef>
                        <a:buFont typeface="+mj-lt"/>
                        <a:buAutoNum type="arabicPeriod"/>
                      </a:pPr>
                      <a:r>
                        <a:rPr lang="en-GB" sz="1800" dirty="0">
                          <a:latin typeface="Lucida Sans Typewriter" panose="020B0509030504030204" pitchFamily="49" charset="0"/>
                        </a:rPr>
                        <a:t>    int mid = l + (r - l) / 2;</a:t>
                      </a:r>
                    </a:p>
                    <a:p>
                      <a:pPr marL="342900" indent="-342900">
                        <a:spcBef>
                          <a:spcPts val="600"/>
                        </a:spcBef>
                        <a:buFont typeface="+mj-lt"/>
                        <a:buAutoNum type="arabicPeriod"/>
                      </a:pPr>
                      <a:r>
                        <a:rPr lang="en-GB" sz="1800" dirty="0">
                          <a:latin typeface="Lucida Sans Typewriter" panose="020B0509030504030204" pitchFamily="49" charset="0"/>
                        </a:rPr>
                        <a:t>    if (a[mid] == x) return mid;</a:t>
                      </a:r>
                    </a:p>
                    <a:p>
                      <a:pPr marL="342900" indent="-342900">
                        <a:spcBef>
                          <a:spcPts val="600"/>
                        </a:spcBef>
                        <a:buFont typeface="+mj-lt"/>
                        <a:buAutoNum type="arabicPeriod"/>
                      </a:pPr>
                      <a:r>
                        <a:rPr lang="en-GB" sz="1800" dirty="0">
                          <a:latin typeface="Lucida Sans Typewriter" panose="020B0509030504030204" pitchFamily="49" charset="0"/>
                        </a:rPr>
                        <a:t>    if (a[mid] &gt; x)</a:t>
                      </a:r>
                    </a:p>
                    <a:p>
                      <a:pPr marL="342900" indent="-342900">
                        <a:spcBef>
                          <a:spcPts val="600"/>
                        </a:spcBef>
                        <a:buFont typeface="+mj-lt"/>
                        <a:buAutoNum type="arabicPeriod"/>
                      </a:pPr>
                      <a:r>
                        <a:rPr lang="en-GB" sz="1800" dirty="0">
                          <a:latin typeface="Lucida Sans Typewriter" panose="020B0509030504030204" pitchFamily="49" charset="0"/>
                        </a:rPr>
                        <a:t>        return </a:t>
                      </a:r>
                      <a:r>
                        <a:rPr lang="en-GB" sz="1800" dirty="0" err="1">
                          <a:latin typeface="Lucida Sans Typewriter" panose="020B0509030504030204" pitchFamily="49" charset="0"/>
                        </a:rPr>
                        <a:t>binarySearch</a:t>
                      </a:r>
                      <a:r>
                        <a:rPr lang="en-GB" sz="1800" dirty="0">
                          <a:latin typeface="Lucida Sans Typewriter" panose="020B0509030504030204" pitchFamily="49" charset="0"/>
                        </a:rPr>
                        <a:t>(a, l, mid - 1, x);</a:t>
                      </a:r>
                    </a:p>
                    <a:p>
                      <a:pPr marL="342900" indent="-342900">
                        <a:spcBef>
                          <a:spcPts val="600"/>
                        </a:spcBef>
                        <a:buFont typeface="+mj-lt"/>
                        <a:buAutoNum type="arabicPeriod"/>
                      </a:pPr>
                      <a:r>
                        <a:rPr lang="en-GB" sz="1800" dirty="0">
                          <a:latin typeface="Lucida Sans Typewriter" panose="020B0509030504030204" pitchFamily="49" charset="0"/>
                        </a:rPr>
                        <a:t>    else </a:t>
                      </a:r>
                    </a:p>
                    <a:p>
                      <a:pPr marL="342900" indent="-342900">
                        <a:spcBef>
                          <a:spcPts val="600"/>
                        </a:spcBef>
                        <a:buFont typeface="+mj-lt"/>
                        <a:buAutoNum type="arabicPeriod"/>
                      </a:pPr>
                      <a:r>
                        <a:rPr lang="en-GB" sz="1800" dirty="0">
                          <a:latin typeface="Lucida Sans Typewriter" panose="020B0509030504030204" pitchFamily="49" charset="0"/>
                        </a:rPr>
                        <a:t>        return </a:t>
                      </a:r>
                      <a:r>
                        <a:rPr lang="en-GB" sz="1800" dirty="0" err="1">
                          <a:latin typeface="Lucida Sans Typewriter" panose="020B0509030504030204" pitchFamily="49" charset="0"/>
                        </a:rPr>
                        <a:t>binarySearch</a:t>
                      </a:r>
                      <a:r>
                        <a:rPr lang="en-GB" sz="1800" dirty="0">
                          <a:latin typeface="Lucida Sans Typewriter" panose="020B0509030504030204" pitchFamily="49" charset="0"/>
                        </a:rPr>
                        <a:t>(a, mid + 1, r, x);</a:t>
                      </a:r>
                    </a:p>
                    <a:p>
                      <a:pPr marL="342900" indent="-342900">
                        <a:spcBef>
                          <a:spcPts val="600"/>
                        </a:spcBef>
                        <a:buFont typeface="+mj-lt"/>
                        <a:buAutoNum type="arabicPeriod"/>
                      </a:pPr>
                      <a:r>
                        <a:rPr lang="en-GB" sz="1800" dirty="0">
                          <a:latin typeface="Lucida Sans Typewriter" panose="020B05090305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GB" sz="1800" dirty="0">
                          <a:latin typeface="Lucida Sans Typewriter" panose="020B0509030504030204" pitchFamily="49" charset="0"/>
                        </a:rPr>
                        <a:t>Line 2-4: O(1)/c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GB" sz="1800" dirty="0">
                          <a:latin typeface="Lucida Sans Typewriter" panose="020B0509030504030204" pitchFamily="49" charset="0"/>
                        </a:rPr>
                        <a:t>From line 5 to 8: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GB" sz="1800" dirty="0">
                          <a:latin typeface="Lucida Sans Typewriter" panose="020B0509030504030204" pitchFamily="49" charset="0"/>
                        </a:rPr>
                        <a:t>The array is divided into equal 2 halves and based on the condition we call recursive function for any half array. So, time complexity, T(n)=T(n/2)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GB" sz="1800" dirty="0">
                        <a:latin typeface="Lucida Sans Typewriter" panose="020B05090305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4435854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014C2AB4-ADA3-4FDF-DF88-CFF79CDBF000}"/>
                  </a:ext>
                </a:extLst>
              </p:cNvPr>
              <p:cNvSpPr txBox="1"/>
              <p:nvPr/>
            </p:nvSpPr>
            <p:spPr>
              <a:xfrm>
                <a:off x="3055775" y="5424206"/>
                <a:ext cx="2733505" cy="761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4C2AB4-ADA3-4FDF-DF88-CFF79CDBF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775" y="5424206"/>
                <a:ext cx="2733505" cy="7619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58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EC4114-EFFC-62D0-DB35-F89024A1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ucida Sans Typewriter" panose="020B0509030504030204" pitchFamily="49" charset="0"/>
              </a:rPr>
              <a:t>Example-4</a:t>
            </a:r>
            <a:endParaRPr lang="en-US" dirty="0">
              <a:latin typeface="Lucida Sans Typewriter" panose="020B0509030504030204" pitchFamily="49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2956691C-926A-2CF5-681A-9B782503E4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029504"/>
              </p:ext>
            </p:extLst>
          </p:nvPr>
        </p:nvGraphicFramePr>
        <p:xfrm>
          <a:off x="111967" y="1563474"/>
          <a:ext cx="11821886" cy="385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3640">
                  <a:extLst>
                    <a:ext uri="{9D8B030D-6E8A-4147-A177-3AD203B41FA5}">
                      <a16:colId xmlns:a16="http://schemas.microsoft.com/office/drawing/2014/main" xmlns="" val="3836971375"/>
                    </a:ext>
                  </a:extLst>
                </a:gridCol>
                <a:gridCol w="3068246">
                  <a:extLst>
                    <a:ext uri="{9D8B030D-6E8A-4147-A177-3AD203B41FA5}">
                      <a16:colId xmlns:a16="http://schemas.microsoft.com/office/drawing/2014/main" xmlns="" val="3746230711"/>
                    </a:ext>
                  </a:extLst>
                </a:gridCol>
              </a:tblGrid>
              <a:tr h="1483360">
                <a:tc>
                  <a:txBody>
                    <a:bodyPr/>
                    <a:lstStyle/>
                    <a:p>
                      <a:pPr marL="342900" indent="-342900">
                        <a:spcBef>
                          <a:spcPts val="600"/>
                        </a:spcBef>
                        <a:buFont typeface="+mj-lt"/>
                        <a:buAutoNum type="arabicPeriod"/>
                      </a:pPr>
                      <a:r>
                        <a:rPr lang="en-GB" sz="1600" dirty="0">
                          <a:latin typeface="Lucida Sans Typewriter" panose="020B0509030504030204" pitchFamily="49" charset="0"/>
                        </a:rPr>
                        <a:t>int </a:t>
                      </a:r>
                      <a:r>
                        <a:rPr lang="en-GB" sz="1600" dirty="0" err="1">
                          <a:latin typeface="Lucida Sans Typewriter" panose="020B0509030504030204" pitchFamily="49" charset="0"/>
                        </a:rPr>
                        <a:t>ternarySearch</a:t>
                      </a:r>
                      <a:r>
                        <a:rPr lang="en-GB" sz="1600" dirty="0">
                          <a:latin typeface="Lucida Sans Typewriter" panose="020B0509030504030204" pitchFamily="49" charset="0"/>
                        </a:rPr>
                        <a:t>(int a[], int l, int r, int x) {</a:t>
                      </a:r>
                    </a:p>
                    <a:p>
                      <a:pPr marL="342900" indent="-342900">
                        <a:spcBef>
                          <a:spcPts val="600"/>
                        </a:spcBef>
                        <a:buFont typeface="+mj-lt"/>
                        <a:buAutoNum type="arabicPeriod"/>
                      </a:pPr>
                      <a:r>
                        <a:rPr lang="en-GB" sz="1600" dirty="0">
                          <a:latin typeface="Lucida Sans Typewriter" panose="020B0509030504030204" pitchFamily="49" charset="0"/>
                        </a:rPr>
                        <a:t>    if (l &lt;= r) {</a:t>
                      </a:r>
                    </a:p>
                    <a:p>
                      <a:pPr marL="342900" indent="-342900">
                        <a:spcBef>
                          <a:spcPts val="600"/>
                        </a:spcBef>
                        <a:buFont typeface="+mj-lt"/>
                        <a:buAutoNum type="arabicPeriod"/>
                      </a:pPr>
                      <a:r>
                        <a:rPr lang="en-GB" sz="1600" dirty="0">
                          <a:latin typeface="Lucida Sans Typewriter" panose="020B0509030504030204" pitchFamily="49" charset="0"/>
                        </a:rPr>
                        <a:t>        int m1 = l + (r - l) / 3;</a:t>
                      </a:r>
                    </a:p>
                    <a:p>
                      <a:pPr marL="342900" indent="-342900">
                        <a:spcBef>
                          <a:spcPts val="600"/>
                        </a:spcBef>
                        <a:buFont typeface="+mj-lt"/>
                        <a:buAutoNum type="arabicPeriod"/>
                      </a:pPr>
                      <a:r>
                        <a:rPr lang="en-GB" sz="1600" dirty="0">
                          <a:latin typeface="Lucida Sans Typewriter" panose="020B0509030504030204" pitchFamily="49" charset="0"/>
                        </a:rPr>
                        <a:t>        int m2 = r - (r - l) / 3;</a:t>
                      </a:r>
                    </a:p>
                    <a:p>
                      <a:pPr marL="342900" indent="-342900">
                        <a:spcBef>
                          <a:spcPts val="600"/>
                        </a:spcBef>
                        <a:buFont typeface="+mj-lt"/>
                        <a:buAutoNum type="arabicPeriod"/>
                      </a:pPr>
                      <a:r>
                        <a:rPr lang="en-GB" sz="1600" dirty="0">
                          <a:latin typeface="Lucida Sans Typewriter" panose="020B0509030504030204" pitchFamily="49" charset="0"/>
                        </a:rPr>
                        <a:t>        if (a[m1] == x) return m1;</a:t>
                      </a:r>
                    </a:p>
                    <a:p>
                      <a:pPr marL="342900" indent="-342900">
                        <a:spcBef>
                          <a:spcPts val="600"/>
                        </a:spcBef>
                        <a:buFont typeface="+mj-lt"/>
                        <a:buAutoNum type="arabicPeriod"/>
                      </a:pPr>
                      <a:r>
                        <a:rPr lang="en-GB" sz="1600" dirty="0">
                          <a:latin typeface="Lucida Sans Typewriter" panose="020B0509030504030204" pitchFamily="49" charset="0"/>
                        </a:rPr>
                        <a:t>        if (a[m2] == x) return m2;</a:t>
                      </a:r>
                    </a:p>
                    <a:p>
                      <a:pPr marL="342900" indent="-342900">
                        <a:spcBef>
                          <a:spcPts val="600"/>
                        </a:spcBef>
                        <a:buFont typeface="+mj-lt"/>
                        <a:buAutoNum type="arabicPeriod"/>
                      </a:pPr>
                      <a:r>
                        <a:rPr lang="en-GB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Lucida Sans Typewriter" panose="020B0509030504030204" pitchFamily="49" charset="0"/>
                        </a:rPr>
                        <a:t>        if (x &lt; a[m1]) return </a:t>
                      </a:r>
                      <a:r>
                        <a:rPr lang="en-GB" sz="16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Lucida Sans Typewriter" panose="020B0509030504030204" pitchFamily="49" charset="0"/>
                        </a:rPr>
                        <a:t>ternarySearch</a:t>
                      </a:r>
                      <a:r>
                        <a:rPr lang="en-GB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Lucida Sans Typewriter" panose="020B0509030504030204" pitchFamily="49" charset="0"/>
                        </a:rPr>
                        <a:t>(a, l, m1 - 1, x);</a:t>
                      </a:r>
                    </a:p>
                    <a:p>
                      <a:pPr marL="342900" indent="-342900">
                        <a:spcBef>
                          <a:spcPts val="600"/>
                        </a:spcBef>
                        <a:buFont typeface="+mj-lt"/>
                        <a:buAutoNum type="arabicPeriod"/>
                      </a:pPr>
                      <a:r>
                        <a:rPr lang="en-GB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Lucida Sans Typewriter" panose="020B0509030504030204" pitchFamily="49" charset="0"/>
                        </a:rPr>
                        <a:t>        else if (x &gt; a[m2]) return </a:t>
                      </a:r>
                      <a:r>
                        <a:rPr lang="en-GB" sz="16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Lucida Sans Typewriter" panose="020B0509030504030204" pitchFamily="49" charset="0"/>
                        </a:rPr>
                        <a:t>ternarySearch</a:t>
                      </a:r>
                      <a:r>
                        <a:rPr lang="en-GB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Lucida Sans Typewriter" panose="020B0509030504030204" pitchFamily="49" charset="0"/>
                        </a:rPr>
                        <a:t>(a, m2 + 1, r, x);</a:t>
                      </a:r>
                    </a:p>
                    <a:p>
                      <a:pPr marL="342900" indent="-342900">
                        <a:spcBef>
                          <a:spcPts val="600"/>
                        </a:spcBef>
                        <a:buFont typeface="+mj-lt"/>
                        <a:buAutoNum type="arabicPeriod"/>
                      </a:pPr>
                      <a:r>
                        <a:rPr lang="en-GB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Lucida Sans Typewriter" panose="020B0509030504030204" pitchFamily="49" charset="0"/>
                        </a:rPr>
                        <a:t>        else return </a:t>
                      </a:r>
                      <a:r>
                        <a:rPr lang="en-GB" sz="16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Lucida Sans Typewriter" panose="020B0509030504030204" pitchFamily="49" charset="0"/>
                        </a:rPr>
                        <a:t>ternarySearch</a:t>
                      </a:r>
                      <a:r>
                        <a:rPr lang="en-GB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Lucida Sans Typewriter" panose="020B0509030504030204" pitchFamily="49" charset="0"/>
                        </a:rPr>
                        <a:t>(a, m1 + 1, m2 - 1, x);</a:t>
                      </a:r>
                    </a:p>
                    <a:p>
                      <a:pPr marL="342900" indent="-342900">
                        <a:spcBef>
                          <a:spcPts val="600"/>
                        </a:spcBef>
                        <a:buFont typeface="+mj-lt"/>
                        <a:buAutoNum type="arabicPeriod"/>
                      </a:pPr>
                      <a:r>
                        <a:rPr lang="en-GB" sz="1600" dirty="0">
                          <a:latin typeface="Lucida Sans Typewriter" panose="020B0509030504030204" pitchFamily="49" charset="0"/>
                        </a:rPr>
                        <a:t>    }</a:t>
                      </a:r>
                    </a:p>
                    <a:p>
                      <a:pPr marL="342900" indent="-342900">
                        <a:spcBef>
                          <a:spcPts val="600"/>
                        </a:spcBef>
                        <a:buFont typeface="+mj-lt"/>
                        <a:buAutoNum type="arabicPeriod"/>
                      </a:pPr>
                      <a:r>
                        <a:rPr lang="en-GB" sz="1600" dirty="0">
                          <a:latin typeface="Lucida Sans Typewriter" panose="020B0509030504030204" pitchFamily="49" charset="0"/>
                        </a:rPr>
                        <a:t>    return -1;</a:t>
                      </a:r>
                    </a:p>
                    <a:p>
                      <a:pPr marL="342900" indent="-342900">
                        <a:spcBef>
                          <a:spcPts val="600"/>
                        </a:spcBef>
                        <a:buFont typeface="+mj-lt"/>
                        <a:buAutoNum type="arabicPeriod"/>
                      </a:pPr>
                      <a:r>
                        <a:rPr lang="en-GB" sz="1600" dirty="0">
                          <a:latin typeface="Lucida Sans Typewriter" panose="020B05090305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GB" sz="1600" dirty="0">
                          <a:latin typeface="Lucida Sans Typewriter" panose="020B0509030504030204" pitchFamily="49" charset="0"/>
                        </a:rPr>
                        <a:t>Line 2-6: O(1)/c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GB" sz="1600" dirty="0">
                          <a:latin typeface="Lucida Sans Typewriter" panose="020B0509030504030204" pitchFamily="49" charset="0"/>
                        </a:rPr>
                        <a:t>From line 7 to 9: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GB" sz="1600" dirty="0">
                          <a:latin typeface="Lucida Sans Typewriter" panose="020B0509030504030204" pitchFamily="49" charset="0"/>
                        </a:rPr>
                        <a:t>The array is divided into equal 3 parts and based on the condition we call recursive function for any of the 3 arrays. So, time complexity, T(n)=T(n/3)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GB" sz="1600" dirty="0">
                          <a:latin typeface="Lucida Sans Typewriter" panose="020B0509030504030204" pitchFamily="49" charset="0"/>
                        </a:rPr>
                        <a:t>Line 11: O(1)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GB" sz="1600" dirty="0">
                        <a:latin typeface="Lucida Sans Typewriter" panose="020B05090305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4435854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014C2AB4-ADA3-4FDF-DF88-CFF79CDBF000}"/>
                  </a:ext>
                </a:extLst>
              </p:cNvPr>
              <p:cNvSpPr txBox="1"/>
              <p:nvPr/>
            </p:nvSpPr>
            <p:spPr>
              <a:xfrm>
                <a:off x="3736910" y="5836285"/>
                <a:ext cx="2733504" cy="761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4C2AB4-ADA3-4FDF-DF88-CFF79CDBF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910" y="5836285"/>
                <a:ext cx="2733504" cy="7619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671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EC4114-EFFC-62D0-DB35-F89024A1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ucida Sans Typewriter" panose="020B0509030504030204" pitchFamily="49" charset="0"/>
              </a:rPr>
              <a:t>Example-5</a:t>
            </a:r>
            <a:endParaRPr lang="en-US" dirty="0">
              <a:latin typeface="Lucida Sans Typewriter" panose="020B05090305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xmlns="" id="{2956691C-926A-2CF5-681A-9B782503E4C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89477052"/>
                  </p:ext>
                </p:extLst>
              </p:nvPr>
            </p:nvGraphicFramePr>
            <p:xfrm>
              <a:off x="509053" y="1563473"/>
              <a:ext cx="10931298" cy="314848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47731">
                      <a:extLst>
                        <a:ext uri="{9D8B030D-6E8A-4147-A177-3AD203B41FA5}">
                          <a16:colId xmlns:a16="http://schemas.microsoft.com/office/drawing/2014/main" xmlns="" val="3836971375"/>
                        </a:ext>
                      </a:extLst>
                    </a:gridCol>
                    <a:gridCol w="4983567">
                      <a:extLst>
                        <a:ext uri="{9D8B030D-6E8A-4147-A177-3AD203B41FA5}">
                          <a16:colId xmlns:a16="http://schemas.microsoft.com/office/drawing/2014/main" xmlns="" val="3746230711"/>
                        </a:ext>
                      </a:extLst>
                    </a:gridCol>
                  </a:tblGrid>
                  <a:tr h="3148485">
                    <a:tc>
                      <a:txBody>
                        <a:bodyPr/>
                        <a:lstStyle/>
                        <a:p>
                          <a:pPr marL="457200" indent="-457200">
                            <a:spcBef>
                              <a:spcPts val="600"/>
                            </a:spcBef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800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def</m:t>
                              </m:r>
                              <m:r>
                                <m:rPr>
                                  <m:nor/>
                                </m:rPr>
                                <a:rPr lang="en-US" sz="1800" dirty="0" smtClean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800" dirty="0" smtClean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func</m:t>
                              </m:r>
                              <m:r>
                                <m:rPr>
                                  <m:nor/>
                                </m:rPr>
                                <a:rPr lang="en-US" sz="1800" dirty="0" smtClean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1800" dirty="0" smtClean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sz="1800" dirty="0" smtClean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1800" dirty="0" smtClean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sz="1800" dirty="0" smtClean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1800" dirty="0" smtClean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h</m:t>
                              </m:r>
                              <m:r>
                                <m:rPr>
                                  <m:nor/>
                                </m:rPr>
                                <a:rPr lang="en-US" sz="1800" dirty="0" smtClean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):   </m:t>
                              </m:r>
                            </m:oMath>
                          </a14:m>
                          <a:endParaRPr lang="en-GB" sz="1800" dirty="0">
                            <a:latin typeface="Lucida Sans Typewriter" panose="020B0509030504030204" pitchFamily="49" charset="0"/>
                            <a:ea typeface="Malgun Gothic" panose="020B0503020000020004" pitchFamily="34" charset="-127"/>
                          </a:endParaRPr>
                        </a:p>
                        <a:p>
                          <a:pPr marL="457200" indent="-457200">
                            <a:spcBef>
                              <a:spcPts val="600"/>
                            </a:spcBef>
                            <a:buFont typeface="+mj-lt"/>
                            <a:buAutoNum type="arabicPeriod"/>
                          </a:pPr>
                          <a:r>
                            <a:rPr lang="en-US" sz="1800" dirty="0">
                              <a:latin typeface="Lucida Sans Typewriter" panose="020B0509030504030204" pitchFamily="49" charset="0"/>
                              <a:ea typeface="Malgun Gothic" panose="020B0503020000020004" pitchFamily="34" charset="-127"/>
                            </a:rPr>
                            <a:t>   	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&gt;=</m:t>
                              </m:r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h</m:t>
                              </m:r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: </m:t>
                              </m:r>
                            </m:oMath>
                          </a14:m>
                          <a:endParaRPr lang="en-GB" sz="1800" dirty="0">
                            <a:latin typeface="Lucida Sans Typewriter" panose="020B0509030504030204" pitchFamily="49" charset="0"/>
                            <a:ea typeface="Malgun Gothic" panose="020B0503020000020004" pitchFamily="34" charset="-127"/>
                          </a:endParaRPr>
                        </a:p>
                        <a:p>
                          <a:pPr marL="457200" indent="-457200">
                            <a:spcBef>
                              <a:spcPts val="600"/>
                            </a:spcBef>
                            <a:buFont typeface="+mj-lt"/>
                            <a:buAutoNum type="arabicPeriod"/>
                          </a:pPr>
                          <a:r>
                            <a:rPr lang="en-US" sz="18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Lucida Sans Typewriter" panose="020B0509030504030204" pitchFamily="49" charset="0"/>
                              <a:ea typeface="Malgun Gothic" panose="020B0503020000020004" pitchFamily="34" charset="-127"/>
                            </a:rPr>
                            <a:t>            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800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return</m:t>
                              </m:r>
                              <m:r>
                                <m:rPr>
                                  <m:nor/>
                                </m:rPr>
                                <a:rPr lang="en-US" sz="1800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 </m:t>
                              </m:r>
                            </m:oMath>
                          </a14:m>
                          <a:endParaRPr lang="en-US" sz="18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Lucida Sans Typewriter" panose="020B0509030504030204" pitchFamily="49" charset="0"/>
                            <a:ea typeface="Malgun Gothic" panose="020B0503020000020004" pitchFamily="34" charset="-127"/>
                          </a:endParaRPr>
                        </a:p>
                        <a:p>
                          <a:pPr marL="457200" indent="-457200">
                            <a:spcBef>
                              <a:spcPts val="600"/>
                            </a:spcBef>
                            <a:buFont typeface="+mj-lt"/>
                            <a:buAutoNum type="arabicPeriod"/>
                          </a:pPr>
                          <a:r>
                            <a:rPr lang="en-US" sz="1800" dirty="0">
                              <a:latin typeface="Lucida Sans Typewriter" panose="020B0509030504030204" pitchFamily="49" charset="0"/>
                              <a:ea typeface="Malgun Gothic" panose="020B0503020000020004" pitchFamily="34" charset="-127"/>
                            </a:rPr>
                            <a:t>	 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q</m:t>
                              </m:r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=(</m:t>
                              </m:r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h</m:t>
                              </m:r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+1)/4   </m:t>
                              </m:r>
                            </m:oMath>
                          </a14:m>
                          <a:endParaRPr lang="en-GB" sz="1800" dirty="0">
                            <a:latin typeface="Lucida Sans Typewriter" panose="020B0509030504030204" pitchFamily="49" charset="0"/>
                            <a:ea typeface="Malgun Gothic" panose="020B0503020000020004" pitchFamily="34" charset="-127"/>
                          </a:endParaRPr>
                        </a:p>
                        <a:p>
                          <a:pPr marL="457200" lvl="0" indent="-457200">
                            <a:spcBef>
                              <a:spcPts val="600"/>
                            </a:spcBef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GB" sz="1800" b="0" i="0" dirty="0" smtClean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     </m:t>
                              </m:r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func</m:t>
                              </m:r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q</m:t>
                              </m:r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−1)    </m:t>
                              </m:r>
                            </m:oMath>
                          </a14:m>
                          <a:endParaRPr lang="en-GB" sz="1800" dirty="0">
                            <a:latin typeface="Lucida Sans Typewriter" panose="020B0509030504030204" pitchFamily="49" charset="0"/>
                            <a:ea typeface="Malgun Gothic" panose="020B0503020000020004" pitchFamily="34" charset="-127"/>
                          </a:endParaRPr>
                        </a:p>
                        <a:p>
                          <a:pPr marL="457200" lvl="0" indent="-457200">
                            <a:spcBef>
                              <a:spcPts val="600"/>
                            </a:spcBef>
                            <a:buFont typeface="+mj-lt"/>
                            <a:buAutoNum type="arabicPeriod"/>
                          </a:pPr>
                          <a:r>
                            <a:rPr lang="en-US" sz="1800" dirty="0">
                              <a:latin typeface="Lucida Sans Typewriter" panose="020B0509030504030204" pitchFamily="49" charset="0"/>
                              <a:ea typeface="Malgun Gothic" panose="020B0503020000020004" pitchFamily="34" charset="-127"/>
                            </a:rPr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func</m:t>
                              </m:r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+3∗</m:t>
                              </m:r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q</m:t>
                              </m:r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h</m:t>
                              </m:r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)        </m:t>
                              </m:r>
                            </m:oMath>
                          </a14:m>
                          <a:endParaRPr lang="en-GB" sz="1800" dirty="0">
                            <a:latin typeface="Lucida Sans Typewriter" panose="020B0509030504030204" pitchFamily="49" charset="0"/>
                            <a:ea typeface="Malgun Gothic" panose="020B0503020000020004" pitchFamily="34" charset="-127"/>
                          </a:endParaRPr>
                        </a:p>
                        <a:p>
                          <a:pPr marL="457200" lvl="0" indent="-457200">
                            <a:spcBef>
                              <a:spcPts val="600"/>
                            </a:spcBef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GB" sz="1800" b="0" i="0" dirty="0" smtClean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     </m:t>
                              </m:r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for</m:t>
                              </m:r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in</m:t>
                              </m:r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range</m:t>
                              </m:r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GB" sz="1800" b="0" i="0" dirty="0" smtClean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GB" sz="1800" b="0" i="0" dirty="0" smtClean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GB" sz="1800" b="0" i="0" dirty="0" smtClean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h</m:t>
                              </m:r>
                              <m:r>
                                <m:rPr>
                                  <m:nor/>
                                </m:rPr>
                                <a:rPr lang="en-GB" sz="1800" b="0" i="0" dirty="0" smtClean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1): </m:t>
                              </m:r>
                            </m:oMath>
                          </a14:m>
                          <a:endParaRPr lang="en-GB" sz="1800" dirty="0">
                            <a:latin typeface="Lucida Sans Typewriter" panose="020B0509030504030204" pitchFamily="49" charset="0"/>
                            <a:ea typeface="Malgun Gothic" panose="020B0503020000020004" pitchFamily="34" charset="-127"/>
                          </a:endParaRPr>
                        </a:p>
                        <a:p>
                          <a:pPr marL="457200" lvl="0" indent="-457200">
                            <a:spcBef>
                              <a:spcPts val="600"/>
                            </a:spcBef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GB" sz="1800" b="0" i="0" dirty="0" smtClean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print</m:t>
                              </m:r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Lucida Sans Typewriter" panose="020B0509030504030204" pitchFamily="49" charset="0"/>
                                  <a:ea typeface="Malgun Gothic" panose="020B0503020000020004" pitchFamily="34" charset="-127"/>
                                </a:rPr>
                                <m:t>]) </m:t>
                              </m:r>
                            </m:oMath>
                          </a14:m>
                          <a:endParaRPr lang="en-US" sz="1800" dirty="0">
                            <a:latin typeface="Lucida Sans Typewriter" panose="020B0509030504030204" pitchFamily="49" charset="0"/>
                            <a:ea typeface="Malgun Gothic" panose="020B0503020000020004" pitchFamily="34" charset="-127"/>
                          </a:endParaRPr>
                        </a:p>
                        <a:p>
                          <a:pPr marL="0" indent="0">
                            <a:spcBef>
                              <a:spcPts val="600"/>
                            </a:spcBef>
                            <a:buFont typeface="+mj-lt"/>
                            <a:buNone/>
                          </a:pPr>
                          <a:endParaRPr lang="en-GB" sz="1600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:r>
                            <a:rPr lang="en-GB" sz="1600" dirty="0">
                              <a:latin typeface="Lucida Sans Typewriter" panose="020B0509030504030204" pitchFamily="49" charset="0"/>
                            </a:rPr>
                            <a:t>This function divides the range (h-l+1) into 4 partition. Then call recursive function for the 1</a:t>
                          </a:r>
                          <a:r>
                            <a:rPr lang="en-GB" sz="1600" baseline="30000" dirty="0">
                              <a:latin typeface="Lucida Sans Typewriter" panose="020B0509030504030204" pitchFamily="49" charset="0"/>
                            </a:rPr>
                            <a:t>st</a:t>
                          </a:r>
                          <a:r>
                            <a:rPr lang="en-GB" sz="1600" dirty="0">
                              <a:latin typeface="Lucida Sans Typewriter" panose="020B0509030504030204" pitchFamily="49" charset="0"/>
                            </a:rPr>
                            <a:t> and last quarters. Considering, the size of the array n. To solve each quarter it takes T(n/4) time complexity.</a:t>
                          </a:r>
                        </a:p>
                        <a:p>
                          <a:pPr>
                            <a:spcBef>
                              <a:spcPts val="600"/>
                            </a:spcBef>
                          </a:pPr>
                          <a:r>
                            <a:rPr lang="en-GB" sz="1600" dirty="0">
                              <a:latin typeface="Lucida Sans Typewriter" panose="020B0509030504030204" pitchFamily="49" charset="0"/>
                            </a:rPr>
                            <a:t>Then, in line 7-8: it prints the values in the range </a:t>
                          </a:r>
                        </a:p>
                        <a:p>
                          <a:pPr>
                            <a:spcBef>
                              <a:spcPts val="600"/>
                            </a:spcBef>
                          </a:pPr>
                          <a:r>
                            <a:rPr lang="en-GB" sz="1600" dirty="0">
                              <a:latin typeface="Lucida Sans Typewriter" panose="020B0509030504030204" pitchFamily="49" charset="0"/>
                            </a:rPr>
                            <a:t>(h-l+1).  It takes O(n) time complexity.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944358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2956691C-926A-2CF5-681A-9B782503E4C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89477052"/>
                  </p:ext>
                </p:extLst>
              </p:nvPr>
            </p:nvGraphicFramePr>
            <p:xfrm>
              <a:off x="509053" y="1563473"/>
              <a:ext cx="10931298" cy="314848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47731">
                      <a:extLst>
                        <a:ext uri="{9D8B030D-6E8A-4147-A177-3AD203B41FA5}">
                          <a16:colId xmlns:a16="http://schemas.microsoft.com/office/drawing/2014/main" val="3836971375"/>
                        </a:ext>
                      </a:extLst>
                    </a:gridCol>
                    <a:gridCol w="4983567">
                      <a:extLst>
                        <a:ext uri="{9D8B030D-6E8A-4147-A177-3AD203B41FA5}">
                          <a16:colId xmlns:a16="http://schemas.microsoft.com/office/drawing/2014/main" val="3746230711"/>
                        </a:ext>
                      </a:extLst>
                    </a:gridCol>
                  </a:tblGrid>
                  <a:tr h="31484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" t="-580" r="-84016" b="-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:r>
                            <a:rPr lang="en-GB" sz="1600" dirty="0">
                              <a:latin typeface="Lucida Sans Typewriter" panose="020B0509030504030204" pitchFamily="49" charset="0"/>
                            </a:rPr>
                            <a:t>This function divides the range (h-l+1) into 4 partition. Then call recursive function for the 1</a:t>
                          </a:r>
                          <a:r>
                            <a:rPr lang="en-GB" sz="1600" baseline="30000" dirty="0">
                              <a:latin typeface="Lucida Sans Typewriter" panose="020B0509030504030204" pitchFamily="49" charset="0"/>
                            </a:rPr>
                            <a:t>st</a:t>
                          </a:r>
                          <a:r>
                            <a:rPr lang="en-GB" sz="1600" dirty="0">
                              <a:latin typeface="Lucida Sans Typewriter" panose="020B0509030504030204" pitchFamily="49" charset="0"/>
                            </a:rPr>
                            <a:t> and last quarters. Considering, the size of the array n. To solve each quarter it takes T(n/4) time complexity.</a:t>
                          </a:r>
                        </a:p>
                        <a:p>
                          <a:pPr>
                            <a:spcBef>
                              <a:spcPts val="600"/>
                            </a:spcBef>
                          </a:pPr>
                          <a:r>
                            <a:rPr lang="en-GB" sz="1600" dirty="0">
                              <a:latin typeface="Lucida Sans Typewriter" panose="020B0509030504030204" pitchFamily="49" charset="0"/>
                            </a:rPr>
                            <a:t>Then, in line 7-8: it prints the values in the range </a:t>
                          </a:r>
                        </a:p>
                        <a:p>
                          <a:pPr>
                            <a:spcBef>
                              <a:spcPts val="600"/>
                            </a:spcBef>
                          </a:pPr>
                          <a:r>
                            <a:rPr lang="en-GB" sz="1600" dirty="0">
                              <a:latin typeface="Lucida Sans Typewriter" panose="020B0509030504030204" pitchFamily="49" charset="0"/>
                            </a:rPr>
                            <a:t>(h-l+1).  It takes O(n) time complexity.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4358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014C2AB4-ADA3-4FDF-DF88-CFF79CDBF000}"/>
                  </a:ext>
                </a:extLst>
              </p:cNvPr>
              <p:cNvSpPr txBox="1"/>
              <p:nvPr/>
            </p:nvSpPr>
            <p:spPr>
              <a:xfrm>
                <a:off x="3718248" y="5413641"/>
                <a:ext cx="3517565" cy="761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4C2AB4-ADA3-4FDF-DF88-CFF79CDBF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248" y="5413641"/>
                <a:ext cx="3517565" cy="7619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179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EC4114-EFFC-62D0-DB35-F89024A1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ucida Sans Typewriter" panose="020B0509030504030204" pitchFamily="49" charset="0"/>
              </a:rPr>
              <a:t>Find recurrence relation</a:t>
            </a:r>
            <a:endParaRPr lang="en-US" dirty="0">
              <a:latin typeface="Lucida Sans Typewriter" panose="020B05090305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C6A52E-975D-8B3D-82ED-FBDE97CAA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526" y="1611021"/>
            <a:ext cx="11008698" cy="2233191"/>
          </a:xfrm>
        </p:spPr>
        <p:txBody>
          <a:bodyPr>
            <a:normAutofit/>
          </a:bodyPr>
          <a:lstStyle/>
          <a:p>
            <a:r>
              <a:rPr lang="en-GB" sz="2000" b="0" i="0" u="none" strike="noStrike" baseline="0" dirty="0">
                <a:solidFill>
                  <a:srgbClr val="00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Consider a modified version of the Merge sort algorithm as follows: </a:t>
            </a:r>
          </a:p>
          <a:p>
            <a:r>
              <a:rPr lang="en-GB" sz="2000" b="0" i="0" u="none" strike="noStrike" baseline="0" dirty="0">
                <a:solidFill>
                  <a:srgbClr val="00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If the array size is less than or equal to 2, then it sorts the array at </a:t>
            </a:r>
            <a:r>
              <a:rPr lang="en-GB" sz="2000" b="1" i="0" u="none" strike="noStrike" baseline="0" dirty="0">
                <a:solidFill>
                  <a:srgbClr val="00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constant time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. </a:t>
            </a:r>
          </a:p>
          <a:p>
            <a:r>
              <a:rPr lang="en-GB" sz="2000" b="0" i="0" u="none" strike="noStrike" baseline="0" dirty="0">
                <a:solidFill>
                  <a:srgbClr val="00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Otherwise, it divides the array of size n into 3 subarrays, each with a size of n/3. This division takes </a:t>
            </a:r>
            <a:r>
              <a:rPr lang="en-GB" sz="2000" b="1" i="0" u="none" strike="noStrike" baseline="0" dirty="0">
                <a:solidFill>
                  <a:srgbClr val="00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O(n^2) 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time. Then the algorithm sorts the subarrays recursively, and then merges their solutions in time </a:t>
            </a:r>
            <a:r>
              <a:rPr lang="en-GB" sz="2000" b="1" i="0" u="none" strike="noStrike" baseline="0" dirty="0">
                <a:solidFill>
                  <a:srgbClr val="00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O(</a:t>
            </a:r>
            <a:r>
              <a:rPr lang="en-GB" sz="2000" b="1" i="0" u="none" strike="noStrike" baseline="0" dirty="0" err="1">
                <a:solidFill>
                  <a:srgbClr val="00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nlogn</a:t>
            </a:r>
            <a:r>
              <a:rPr lang="en-GB" sz="2000" b="1" i="0" u="none" strike="noStrike" baseline="0" dirty="0">
                <a:solidFill>
                  <a:srgbClr val="00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)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. </a:t>
            </a:r>
            <a:r>
              <a:rPr lang="en-GB" sz="2000" b="1" i="0" u="none" strike="noStrike" baseline="0" dirty="0">
                <a:solidFill>
                  <a:srgbClr val="00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Write a recurrence relation 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for the running-time </a:t>
            </a:r>
            <a:r>
              <a:rPr lang="en-GB" sz="2000" b="1" i="0" u="none" strike="noStrike" baseline="0" dirty="0">
                <a:solidFill>
                  <a:srgbClr val="00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T(n) 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of this algorithm. 	</a:t>
            </a:r>
          </a:p>
          <a:p>
            <a:pPr marL="0" indent="0">
              <a:buNone/>
            </a:pPr>
            <a:endParaRPr lang="en-US" sz="32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49E8804-8BF6-F679-6BE0-9A850A43D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028" y="3429000"/>
            <a:ext cx="6599944" cy="278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8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7FE1FE-2570-9B34-3B33-662DC67D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812" y="264179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latin typeface="Lucida Sans" panose="020B0602030504020204" pitchFamily="34" charset="0"/>
              </a:rPr>
              <a:t>Solving recurrence equation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6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1244</Words>
  <Application>Microsoft Office PowerPoint</Application>
  <PresentationFormat>Custom</PresentationFormat>
  <Paragraphs>140</Paragraphs>
  <Slides>16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Recurrence relation</vt:lpstr>
      <vt:lpstr>Recurrence equation of  time complexity  of  Recursive functions</vt:lpstr>
      <vt:lpstr>Example-1</vt:lpstr>
      <vt:lpstr>Example-2</vt:lpstr>
      <vt:lpstr>Example-3</vt:lpstr>
      <vt:lpstr>Example-4</vt:lpstr>
      <vt:lpstr>Example-5</vt:lpstr>
      <vt:lpstr>Find recurrence relation</vt:lpstr>
      <vt:lpstr>Solving recurrence equation</vt:lpstr>
      <vt:lpstr>Solving recurrence relation</vt:lpstr>
      <vt:lpstr>Master theorem</vt:lpstr>
      <vt:lpstr>Examples</vt:lpstr>
      <vt:lpstr>More practices</vt:lpstr>
      <vt:lpstr>Some Important Formulas</vt:lpstr>
      <vt:lpstr>Solving recurrence using recursive tree</vt:lpstr>
      <vt:lpstr>T(n)=2T(n/2)+kn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complexity</dc:title>
  <dc:creator>1705040 - Umama Rahman</dc:creator>
  <cp:lastModifiedBy>Ms. Umama Rahman</cp:lastModifiedBy>
  <cp:revision>51</cp:revision>
  <dcterms:created xsi:type="dcterms:W3CDTF">2024-05-28T04:38:21Z</dcterms:created>
  <dcterms:modified xsi:type="dcterms:W3CDTF">2024-11-09T04:45:52Z</dcterms:modified>
</cp:coreProperties>
</file>